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jpg" ContentType="image/jp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900" b="0" i="0">
                <a:solidFill>
                  <a:srgbClr val="4A4847"/>
                </a:solidFill>
                <a:latin typeface="宋体"/>
                <a:cs typeface="宋体"/>
              </a:defRPr>
            </a:lvl1pPr>
          </a:lstStyle>
          <a:p>
            <a:pPr marL="12700">
              <a:lnSpc>
                <a:spcPct val="100000"/>
              </a:lnSpc>
              <a:spcBef>
                <a:spcPts val="5"/>
              </a:spcBef>
            </a:pPr>
            <a:r>
              <a:rPr dirty="0"/>
              <a:t>请务必阅读正文之后</a:t>
            </a:r>
            <a:r>
              <a:rPr dirty="0" spc="-15"/>
              <a:t>的</a:t>
            </a:r>
            <a:r>
              <a:rPr dirty="0"/>
              <a:t>信息披露和免责申明</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900" b="0" i="0">
                <a:solidFill>
                  <a:srgbClr val="4D4D4F"/>
                </a:solidFill>
                <a:latin typeface="等线"/>
                <a:cs typeface="等线"/>
              </a:defRPr>
            </a:lvl1pPr>
          </a:lstStyle>
          <a:p>
            <a:pPr marL="38100">
              <a:lnSpc>
                <a:spcPts val="1010"/>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4D4D4F"/>
                </a:solidFill>
                <a:latin typeface="微软雅黑"/>
                <a:cs typeface="微软雅黑"/>
              </a:defRPr>
            </a:lvl1pPr>
          </a:lstStyle>
          <a:p/>
        </p:txBody>
      </p:sp>
      <p:sp>
        <p:nvSpPr>
          <p:cNvPr id="3" name="Holder 3"/>
          <p:cNvSpPr>
            <a:spLocks noGrp="1"/>
          </p:cNvSpPr>
          <p:nvPr>
            <p:ph type="body" idx="1"/>
          </p:nvPr>
        </p:nvSpPr>
        <p:spPr/>
        <p:txBody>
          <a:bodyPr lIns="0" tIns="0" rIns="0" bIns="0"/>
          <a:lstStyle>
            <a:lvl1pPr>
              <a:defRPr sz="750" b="0" i="0">
                <a:solidFill>
                  <a:srgbClr val="4D4D4F"/>
                </a:solidFill>
                <a:latin typeface="宋体"/>
                <a:cs typeface="宋体"/>
              </a:defRPr>
            </a:lvl1pPr>
          </a:lstStyle>
          <a:p/>
        </p:txBody>
      </p:sp>
      <p:sp>
        <p:nvSpPr>
          <p:cNvPr id="4" name="Holder 4"/>
          <p:cNvSpPr>
            <a:spLocks noGrp="1"/>
          </p:cNvSpPr>
          <p:nvPr>
            <p:ph type="ftr" idx="5" sz="quarter"/>
          </p:nvPr>
        </p:nvSpPr>
        <p:spPr/>
        <p:txBody>
          <a:bodyPr lIns="0" tIns="0" rIns="0" bIns="0"/>
          <a:lstStyle>
            <a:lvl1pPr>
              <a:defRPr sz="900" b="0" i="0">
                <a:solidFill>
                  <a:srgbClr val="4A4847"/>
                </a:solidFill>
                <a:latin typeface="宋体"/>
                <a:cs typeface="宋体"/>
              </a:defRPr>
            </a:lvl1pPr>
          </a:lstStyle>
          <a:p>
            <a:pPr marL="12700">
              <a:lnSpc>
                <a:spcPct val="100000"/>
              </a:lnSpc>
              <a:spcBef>
                <a:spcPts val="5"/>
              </a:spcBef>
            </a:pPr>
            <a:r>
              <a:rPr dirty="0"/>
              <a:t>请务必阅读正文之后</a:t>
            </a:r>
            <a:r>
              <a:rPr dirty="0" spc="-15"/>
              <a:t>的</a:t>
            </a:r>
            <a:r>
              <a:rPr dirty="0"/>
              <a:t>信息披露和免责申明</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900" b="0" i="0">
                <a:solidFill>
                  <a:srgbClr val="4D4D4F"/>
                </a:solidFill>
                <a:latin typeface="等线"/>
                <a:cs typeface="等线"/>
              </a:defRPr>
            </a:lvl1pPr>
          </a:lstStyle>
          <a:p>
            <a:pPr marL="38100">
              <a:lnSpc>
                <a:spcPts val="1010"/>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4D4D4F"/>
                </a:solidFill>
                <a:latin typeface="微软雅黑"/>
                <a:cs typeface="微软雅黑"/>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900" b="0" i="0">
                <a:solidFill>
                  <a:srgbClr val="4A4847"/>
                </a:solidFill>
                <a:latin typeface="宋体"/>
                <a:cs typeface="宋体"/>
              </a:defRPr>
            </a:lvl1pPr>
          </a:lstStyle>
          <a:p>
            <a:pPr marL="12700">
              <a:lnSpc>
                <a:spcPct val="100000"/>
              </a:lnSpc>
              <a:spcBef>
                <a:spcPts val="5"/>
              </a:spcBef>
            </a:pPr>
            <a:r>
              <a:rPr dirty="0"/>
              <a:t>请务必阅读正文之后</a:t>
            </a:r>
            <a:r>
              <a:rPr dirty="0" spc="-15"/>
              <a:t>的</a:t>
            </a:r>
            <a:r>
              <a:rPr dirty="0"/>
              <a:t>信息披露和免责申明</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900" b="0" i="0">
                <a:solidFill>
                  <a:srgbClr val="4D4D4F"/>
                </a:solidFill>
                <a:latin typeface="等线"/>
                <a:cs typeface="等线"/>
              </a:defRPr>
            </a:lvl1pPr>
          </a:lstStyle>
          <a:p>
            <a:pPr marL="38100">
              <a:lnSpc>
                <a:spcPts val="1010"/>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4D4D4F"/>
                </a:solidFill>
                <a:latin typeface="微软雅黑"/>
                <a:cs typeface="微软雅黑"/>
              </a:defRPr>
            </a:lvl1pPr>
          </a:lstStyle>
          <a:p/>
        </p:txBody>
      </p:sp>
      <p:sp>
        <p:nvSpPr>
          <p:cNvPr id="3" name="Holder 3"/>
          <p:cNvSpPr>
            <a:spLocks noGrp="1"/>
          </p:cNvSpPr>
          <p:nvPr>
            <p:ph type="ftr" idx="5" sz="quarter"/>
          </p:nvPr>
        </p:nvSpPr>
        <p:spPr/>
        <p:txBody>
          <a:bodyPr lIns="0" tIns="0" rIns="0" bIns="0"/>
          <a:lstStyle>
            <a:lvl1pPr>
              <a:defRPr sz="900" b="0" i="0">
                <a:solidFill>
                  <a:srgbClr val="4A4847"/>
                </a:solidFill>
                <a:latin typeface="宋体"/>
                <a:cs typeface="宋体"/>
              </a:defRPr>
            </a:lvl1pPr>
          </a:lstStyle>
          <a:p>
            <a:pPr marL="12700">
              <a:lnSpc>
                <a:spcPct val="100000"/>
              </a:lnSpc>
              <a:spcBef>
                <a:spcPts val="5"/>
              </a:spcBef>
            </a:pPr>
            <a:r>
              <a:rPr dirty="0"/>
              <a:t>请务必阅读正文之后</a:t>
            </a:r>
            <a:r>
              <a:rPr dirty="0" spc="-15"/>
              <a:t>的</a:t>
            </a:r>
            <a:r>
              <a:rPr dirty="0"/>
              <a:t>信息披露和免责申明</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900" b="0" i="0">
                <a:solidFill>
                  <a:srgbClr val="4D4D4F"/>
                </a:solidFill>
                <a:latin typeface="等线"/>
                <a:cs typeface="等线"/>
              </a:defRPr>
            </a:lvl1pPr>
          </a:lstStyle>
          <a:p>
            <a:pPr marL="38100">
              <a:lnSpc>
                <a:spcPts val="1010"/>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900" b="0" i="0">
                <a:solidFill>
                  <a:srgbClr val="4A4847"/>
                </a:solidFill>
                <a:latin typeface="宋体"/>
                <a:cs typeface="宋体"/>
              </a:defRPr>
            </a:lvl1pPr>
          </a:lstStyle>
          <a:p>
            <a:pPr marL="12700">
              <a:lnSpc>
                <a:spcPct val="100000"/>
              </a:lnSpc>
              <a:spcBef>
                <a:spcPts val="5"/>
              </a:spcBef>
            </a:pPr>
            <a:r>
              <a:rPr dirty="0"/>
              <a:t>请务必阅读正文之后</a:t>
            </a:r>
            <a:r>
              <a:rPr dirty="0" spc="-15"/>
              <a:t>的</a:t>
            </a:r>
            <a:r>
              <a:rPr dirty="0"/>
              <a:t>信息披露和免责申明</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900" b="0" i="0">
                <a:solidFill>
                  <a:srgbClr val="4D4D4F"/>
                </a:solidFill>
                <a:latin typeface="等线"/>
                <a:cs typeface="等线"/>
              </a:defRPr>
            </a:lvl1pPr>
          </a:lstStyle>
          <a:p>
            <a:pPr marL="38100">
              <a:lnSpc>
                <a:spcPts val="1010"/>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94359" y="626363"/>
            <a:ext cx="6373495" cy="18415"/>
          </a:xfrm>
          <a:custGeom>
            <a:avLst/>
            <a:gdLst/>
            <a:ahLst/>
            <a:cxnLst/>
            <a:rect l="l" t="t" r="r" b="b"/>
            <a:pathLst>
              <a:path w="6373495" h="18415">
                <a:moveTo>
                  <a:pt x="6373114" y="0"/>
                </a:moveTo>
                <a:lnTo>
                  <a:pt x="0" y="0"/>
                </a:lnTo>
                <a:lnTo>
                  <a:pt x="0" y="18288"/>
                </a:lnTo>
                <a:lnTo>
                  <a:pt x="6373114" y="18288"/>
                </a:lnTo>
                <a:lnTo>
                  <a:pt x="6373114" y="0"/>
                </a:lnTo>
                <a:close/>
              </a:path>
            </a:pathLst>
          </a:custGeom>
          <a:solidFill>
            <a:srgbClr val="F5821F"/>
          </a:solidFill>
        </p:spPr>
        <p:txBody>
          <a:bodyPr wrap="square" lIns="0" tIns="0" rIns="0" bIns="0" rtlCol="0"/>
          <a:lstStyle/>
          <a:p/>
        </p:txBody>
      </p:sp>
      <p:pic>
        <p:nvPicPr>
          <p:cNvPr id="17" name="bg object 17"/>
          <p:cNvPicPr/>
          <p:nvPr/>
        </p:nvPicPr>
        <p:blipFill>
          <a:blip r:embed="rId7" cstate="print"/>
          <a:stretch>
            <a:fillRect/>
          </a:stretch>
        </p:blipFill>
        <p:spPr>
          <a:xfrm>
            <a:off x="5962650" y="255269"/>
            <a:ext cx="1000759" cy="393065"/>
          </a:xfrm>
          <a:prstGeom prst="rect">
            <a:avLst/>
          </a:prstGeom>
        </p:spPr>
      </p:pic>
      <p:sp>
        <p:nvSpPr>
          <p:cNvPr id="2" name="Holder 2"/>
          <p:cNvSpPr>
            <a:spLocks noGrp="1"/>
          </p:cNvSpPr>
          <p:nvPr>
            <p:ph type="title"/>
          </p:nvPr>
        </p:nvSpPr>
        <p:spPr>
          <a:xfrm>
            <a:off x="668527" y="836167"/>
            <a:ext cx="6225794" cy="360680"/>
          </a:xfrm>
          <a:prstGeom prst="rect">
            <a:avLst/>
          </a:prstGeom>
        </p:spPr>
        <p:txBody>
          <a:bodyPr wrap="square" lIns="0" tIns="0" rIns="0" bIns="0">
            <a:spAutoFit/>
          </a:bodyPr>
          <a:lstStyle>
            <a:lvl1pPr>
              <a:defRPr sz="2200" b="1" i="0">
                <a:solidFill>
                  <a:srgbClr val="4D4D4F"/>
                </a:solidFill>
                <a:latin typeface="微软雅黑"/>
                <a:cs typeface="微软雅黑"/>
              </a:defRPr>
            </a:lvl1pPr>
          </a:lstStyle>
          <a:p/>
        </p:txBody>
      </p:sp>
      <p:sp>
        <p:nvSpPr>
          <p:cNvPr id="3" name="Holder 3"/>
          <p:cNvSpPr>
            <a:spLocks noGrp="1"/>
          </p:cNvSpPr>
          <p:nvPr>
            <p:ph type="body" idx="1"/>
          </p:nvPr>
        </p:nvSpPr>
        <p:spPr>
          <a:xfrm>
            <a:off x="616712" y="3028848"/>
            <a:ext cx="4224655" cy="6628765"/>
          </a:xfrm>
          <a:prstGeom prst="rect">
            <a:avLst/>
          </a:prstGeom>
        </p:spPr>
        <p:txBody>
          <a:bodyPr wrap="square" lIns="0" tIns="0" rIns="0" bIns="0">
            <a:spAutoFit/>
          </a:bodyPr>
          <a:lstStyle>
            <a:lvl1pPr>
              <a:defRPr sz="750" b="0" i="0">
                <a:solidFill>
                  <a:srgbClr val="4D4D4F"/>
                </a:solidFill>
                <a:latin typeface="宋体"/>
                <a:cs typeface="宋体"/>
              </a:defRPr>
            </a:lvl1pPr>
          </a:lstStyle>
          <a:p/>
        </p:txBody>
      </p:sp>
      <p:sp>
        <p:nvSpPr>
          <p:cNvPr id="4" name="Holder 4"/>
          <p:cNvSpPr>
            <a:spLocks noGrp="1"/>
          </p:cNvSpPr>
          <p:nvPr>
            <p:ph type="ftr" idx="5" sz="quarter"/>
          </p:nvPr>
        </p:nvSpPr>
        <p:spPr>
          <a:xfrm>
            <a:off x="944676" y="10360725"/>
            <a:ext cx="2195830" cy="156845"/>
          </a:xfrm>
          <a:prstGeom prst="rect">
            <a:avLst/>
          </a:prstGeom>
        </p:spPr>
        <p:txBody>
          <a:bodyPr wrap="square" lIns="0" tIns="0" rIns="0" bIns="0">
            <a:spAutoFit/>
          </a:bodyPr>
          <a:lstStyle>
            <a:lvl1pPr>
              <a:defRPr sz="900" b="0" i="0">
                <a:solidFill>
                  <a:srgbClr val="4A4847"/>
                </a:solidFill>
                <a:latin typeface="宋体"/>
                <a:cs typeface="宋体"/>
              </a:defRPr>
            </a:lvl1pPr>
          </a:lstStyle>
          <a:p>
            <a:pPr marL="12700">
              <a:lnSpc>
                <a:spcPct val="100000"/>
              </a:lnSpc>
              <a:spcBef>
                <a:spcPts val="5"/>
              </a:spcBef>
            </a:pPr>
            <a:r>
              <a:rPr dirty="0"/>
              <a:t>请务必阅读正文之后</a:t>
            </a:r>
            <a:r>
              <a:rPr dirty="0" spc="-15"/>
              <a:t>的</a:t>
            </a:r>
            <a:r>
              <a:rPr dirty="0"/>
              <a:t>信息披露和免责申明</a:t>
            </a:r>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757161" y="10370380"/>
            <a:ext cx="198120" cy="144779"/>
          </a:xfrm>
          <a:prstGeom prst="rect">
            <a:avLst/>
          </a:prstGeom>
        </p:spPr>
        <p:txBody>
          <a:bodyPr wrap="square" lIns="0" tIns="0" rIns="0" bIns="0">
            <a:spAutoFit/>
          </a:bodyPr>
          <a:lstStyle>
            <a:lvl1pPr>
              <a:defRPr sz="900" b="0" i="0">
                <a:solidFill>
                  <a:srgbClr val="4D4D4F"/>
                </a:solidFill>
                <a:latin typeface="等线"/>
                <a:cs typeface="等线"/>
              </a:defRPr>
            </a:lvl1pPr>
          </a:lstStyle>
          <a:p>
            <a:pPr marL="38100">
              <a:lnSpc>
                <a:spcPts val="1010"/>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mailto:zhengwei@tfzq.com" TargetMode="External"/><Relationship Id="rId4" Type="http://schemas.openxmlformats.org/officeDocument/2006/relationships/hyperlink" Target="mailto:panhaiyang@tfzq.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9.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hyperlink" Target="http://www.cninfo.com.c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hyperlink" Target="mailto:research@tfzq.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20" Type="http://schemas.openxmlformats.org/officeDocument/2006/relationships/image" Target="../media/image21.png"/><Relationship Id="rId21"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64311"/>
            <a:ext cx="1751964"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4D4D4F"/>
                </a:solidFill>
                <a:latin typeface="微软雅黑"/>
                <a:cs typeface="微软雅黑"/>
              </a:rPr>
              <a:t>行</a:t>
            </a:r>
            <a:r>
              <a:rPr dirty="0" sz="1200" b="1">
                <a:solidFill>
                  <a:srgbClr val="4D4D4F"/>
                </a:solidFill>
                <a:latin typeface="微软雅黑"/>
                <a:cs typeface="微软雅黑"/>
              </a:rPr>
              <a:t>业</a:t>
            </a:r>
            <a:r>
              <a:rPr dirty="0" sz="1200" spc="10" b="1">
                <a:solidFill>
                  <a:srgbClr val="4D4D4F"/>
                </a:solidFill>
                <a:latin typeface="微软雅黑"/>
                <a:cs typeface="微软雅黑"/>
              </a:rPr>
              <a:t>报</a:t>
            </a:r>
            <a:r>
              <a:rPr dirty="0" sz="1200" b="1">
                <a:solidFill>
                  <a:srgbClr val="4D4D4F"/>
                </a:solidFill>
                <a:latin typeface="微软雅黑"/>
                <a:cs typeface="微软雅黑"/>
              </a:rPr>
              <a:t>告</a:t>
            </a:r>
            <a:r>
              <a:rPr dirty="0" sz="1200" spc="204" b="1">
                <a:solidFill>
                  <a:srgbClr val="4D4D4F"/>
                </a:solidFill>
                <a:latin typeface="微软雅黑"/>
                <a:cs typeface="微软雅黑"/>
              </a:rPr>
              <a:t> </a:t>
            </a:r>
            <a:r>
              <a:rPr dirty="0" sz="1200" b="1">
                <a:solidFill>
                  <a:srgbClr val="4D4D4F"/>
                </a:solidFill>
                <a:latin typeface="Arial"/>
                <a:cs typeface="Arial"/>
              </a:rPr>
              <a:t>|</a:t>
            </a:r>
            <a:r>
              <a:rPr dirty="0" sz="1200" spc="204" b="1">
                <a:solidFill>
                  <a:srgbClr val="4D4D4F"/>
                </a:solidFill>
                <a:latin typeface="Arial"/>
                <a:cs typeface="Arial"/>
              </a:rPr>
              <a:t> </a:t>
            </a:r>
            <a:r>
              <a:rPr dirty="0" sz="1200" spc="10" b="1">
                <a:solidFill>
                  <a:srgbClr val="4D4D4F"/>
                </a:solidFill>
                <a:latin typeface="微软雅黑"/>
                <a:cs typeface="微软雅黑"/>
              </a:rPr>
              <a:t>行</a:t>
            </a:r>
            <a:r>
              <a:rPr dirty="0" sz="1200" b="1">
                <a:solidFill>
                  <a:srgbClr val="4D4D4F"/>
                </a:solidFill>
                <a:latin typeface="微软雅黑"/>
                <a:cs typeface="微软雅黑"/>
              </a:rPr>
              <a:t>业</a:t>
            </a:r>
            <a:r>
              <a:rPr dirty="0" sz="1200" spc="10" b="1">
                <a:solidFill>
                  <a:srgbClr val="4D4D4F"/>
                </a:solidFill>
                <a:latin typeface="微软雅黑"/>
                <a:cs typeface="微软雅黑"/>
              </a:rPr>
              <a:t>研</a:t>
            </a:r>
            <a:r>
              <a:rPr dirty="0" sz="1200" b="1">
                <a:solidFill>
                  <a:srgbClr val="4D4D4F"/>
                </a:solidFill>
                <a:latin typeface="微软雅黑"/>
                <a:cs typeface="微软雅黑"/>
              </a:rPr>
              <a:t>究</a:t>
            </a:r>
            <a:r>
              <a:rPr dirty="0" sz="1200" spc="10" b="1">
                <a:solidFill>
                  <a:srgbClr val="4D4D4F"/>
                </a:solidFill>
                <a:latin typeface="微软雅黑"/>
                <a:cs typeface="微软雅黑"/>
              </a:rPr>
              <a:t>周</a:t>
            </a:r>
            <a:r>
              <a:rPr dirty="0" sz="1200" b="1">
                <a:solidFill>
                  <a:srgbClr val="4D4D4F"/>
                </a:solidFill>
                <a:latin typeface="微软雅黑"/>
                <a:cs typeface="微软雅黑"/>
              </a:rPr>
              <a:t>报</a:t>
            </a:r>
            <a:endParaRPr sz="1200">
              <a:latin typeface="微软雅黑"/>
              <a:cs typeface="微软雅黑"/>
            </a:endParaRPr>
          </a:p>
        </p:txBody>
      </p:sp>
      <p:sp>
        <p:nvSpPr>
          <p:cNvPr id="3" name="object 3"/>
          <p:cNvSpPr txBox="1"/>
          <p:nvPr/>
        </p:nvSpPr>
        <p:spPr>
          <a:xfrm>
            <a:off x="944676" y="10217607"/>
            <a:ext cx="219583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A4847"/>
                </a:solidFill>
                <a:latin typeface="宋体"/>
                <a:cs typeface="宋体"/>
              </a:rPr>
              <a:t>请务必阅读正文之后</a:t>
            </a:r>
            <a:r>
              <a:rPr dirty="0" sz="900" spc="-15">
                <a:solidFill>
                  <a:srgbClr val="4A4847"/>
                </a:solidFill>
                <a:latin typeface="宋体"/>
                <a:cs typeface="宋体"/>
              </a:rPr>
              <a:t>的</a:t>
            </a:r>
            <a:r>
              <a:rPr dirty="0" sz="900">
                <a:solidFill>
                  <a:srgbClr val="4A4847"/>
                </a:solidFill>
                <a:latin typeface="宋体"/>
                <a:cs typeface="宋体"/>
              </a:rPr>
              <a:t>信息披露和免责申明</a:t>
            </a:r>
            <a:endParaRPr sz="900">
              <a:latin typeface="宋体"/>
              <a:cs typeface="宋体"/>
            </a:endParaRPr>
          </a:p>
        </p:txBody>
      </p:sp>
      <p:sp>
        <p:nvSpPr>
          <p:cNvPr id="4" name="object 4"/>
          <p:cNvSpPr txBox="1"/>
          <p:nvPr/>
        </p:nvSpPr>
        <p:spPr>
          <a:xfrm>
            <a:off x="6841997" y="10217607"/>
            <a:ext cx="85725"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D4D4F"/>
                </a:solidFill>
                <a:latin typeface="等线"/>
                <a:cs typeface="等线"/>
              </a:rPr>
              <a:t>1</a:t>
            </a:r>
            <a:endParaRPr sz="900">
              <a:latin typeface="等线"/>
              <a:cs typeface="等线"/>
            </a:endParaRPr>
          </a:p>
        </p:txBody>
      </p:sp>
      <p:sp>
        <p:nvSpPr>
          <p:cNvPr id="5" name="object 5"/>
          <p:cNvSpPr/>
          <p:nvPr/>
        </p:nvSpPr>
        <p:spPr>
          <a:xfrm>
            <a:off x="594359" y="10192207"/>
            <a:ext cx="6344285" cy="18415"/>
          </a:xfrm>
          <a:custGeom>
            <a:avLst/>
            <a:gdLst/>
            <a:ahLst/>
            <a:cxnLst/>
            <a:rect l="l" t="t" r="r" b="b"/>
            <a:pathLst>
              <a:path w="6344284" h="18415">
                <a:moveTo>
                  <a:pt x="6344158" y="0"/>
                </a:moveTo>
                <a:lnTo>
                  <a:pt x="0" y="0"/>
                </a:lnTo>
                <a:lnTo>
                  <a:pt x="0" y="18288"/>
                </a:lnTo>
                <a:lnTo>
                  <a:pt x="6344158" y="18288"/>
                </a:lnTo>
                <a:lnTo>
                  <a:pt x="6344158" y="0"/>
                </a:lnTo>
                <a:close/>
              </a:path>
            </a:pathLst>
          </a:custGeom>
          <a:solidFill>
            <a:srgbClr val="F5821F"/>
          </a:solidFill>
        </p:spPr>
        <p:txBody>
          <a:bodyPr wrap="square" lIns="0" tIns="0" rIns="0" bIns="0" rtlCol="0"/>
          <a:lstStyle/>
          <a:p/>
        </p:txBody>
      </p:sp>
      <p:grpSp>
        <p:nvGrpSpPr>
          <p:cNvPr id="6" name="object 6"/>
          <p:cNvGrpSpPr/>
          <p:nvPr/>
        </p:nvGrpSpPr>
        <p:grpSpPr>
          <a:xfrm>
            <a:off x="612648" y="178434"/>
            <a:ext cx="6355080" cy="559435"/>
            <a:chOff x="612648" y="178434"/>
            <a:chExt cx="6355080" cy="559435"/>
          </a:xfrm>
        </p:grpSpPr>
        <p:pic>
          <p:nvPicPr>
            <p:cNvPr id="7" name="object 7"/>
            <p:cNvPicPr/>
            <p:nvPr/>
          </p:nvPicPr>
          <p:blipFill>
            <a:blip r:embed="rId2" cstate="print"/>
            <a:stretch>
              <a:fillRect/>
            </a:stretch>
          </p:blipFill>
          <p:spPr>
            <a:xfrm>
              <a:off x="5595619" y="178434"/>
              <a:ext cx="1276350" cy="501015"/>
            </a:xfrm>
            <a:prstGeom prst="rect">
              <a:avLst/>
            </a:prstGeom>
          </p:spPr>
        </p:pic>
        <p:sp>
          <p:nvSpPr>
            <p:cNvPr id="8" name="object 8"/>
            <p:cNvSpPr/>
            <p:nvPr/>
          </p:nvSpPr>
          <p:spPr>
            <a:xfrm>
              <a:off x="612648" y="719327"/>
              <a:ext cx="6355080" cy="18415"/>
            </a:xfrm>
            <a:custGeom>
              <a:avLst/>
              <a:gdLst/>
              <a:ahLst/>
              <a:cxnLst/>
              <a:rect l="l" t="t" r="r" b="b"/>
              <a:pathLst>
                <a:path w="6355080" h="18415">
                  <a:moveTo>
                    <a:pt x="6354699" y="0"/>
                  </a:moveTo>
                  <a:lnTo>
                    <a:pt x="6354699" y="0"/>
                  </a:lnTo>
                  <a:lnTo>
                    <a:pt x="0" y="0"/>
                  </a:lnTo>
                  <a:lnTo>
                    <a:pt x="0" y="18288"/>
                  </a:lnTo>
                  <a:lnTo>
                    <a:pt x="6354699" y="18288"/>
                  </a:lnTo>
                  <a:lnTo>
                    <a:pt x="6354699" y="0"/>
                  </a:lnTo>
                  <a:close/>
                </a:path>
              </a:pathLst>
            </a:custGeom>
            <a:solidFill>
              <a:srgbClr val="F5821F"/>
            </a:solidFill>
          </p:spPr>
          <p:txBody>
            <a:bodyPr wrap="square" lIns="0" tIns="0" rIns="0" bIns="0" rtlCol="0"/>
            <a:lstStyle/>
            <a:p/>
          </p:txBody>
        </p:sp>
      </p:grpSp>
      <p:sp>
        <p:nvSpPr>
          <p:cNvPr id="9" name="object 9"/>
          <p:cNvSpPr txBox="1">
            <a:spLocks noGrp="1"/>
          </p:cNvSpPr>
          <p:nvPr>
            <p:ph type="title"/>
          </p:nvPr>
        </p:nvSpPr>
        <p:spPr>
          <a:xfrm>
            <a:off x="668527" y="836167"/>
            <a:ext cx="1147445" cy="360680"/>
          </a:xfrm>
          <a:prstGeom prst="rect"/>
        </p:spPr>
        <p:txBody>
          <a:bodyPr wrap="square" lIns="0" tIns="12065" rIns="0" bIns="0" rtlCol="0" vert="horz">
            <a:spAutoFit/>
          </a:bodyPr>
          <a:lstStyle/>
          <a:p>
            <a:pPr marL="12700">
              <a:lnSpc>
                <a:spcPct val="100000"/>
              </a:lnSpc>
              <a:spcBef>
                <a:spcPts val="95"/>
              </a:spcBef>
            </a:pPr>
            <a:r>
              <a:rPr dirty="0" spc="5"/>
              <a:t>医药生物</a:t>
            </a:r>
          </a:p>
        </p:txBody>
      </p:sp>
      <p:sp>
        <p:nvSpPr>
          <p:cNvPr id="10" name="object 10"/>
          <p:cNvSpPr txBox="1"/>
          <p:nvPr/>
        </p:nvSpPr>
        <p:spPr>
          <a:xfrm>
            <a:off x="5006721" y="870356"/>
            <a:ext cx="1973580" cy="379730"/>
          </a:xfrm>
          <a:prstGeom prst="rect">
            <a:avLst/>
          </a:prstGeom>
        </p:spPr>
        <p:txBody>
          <a:bodyPr wrap="square" lIns="0" tIns="37465" rIns="0" bIns="0" rtlCol="0" vert="horz">
            <a:spAutoFit/>
          </a:bodyPr>
          <a:lstStyle/>
          <a:p>
            <a:pPr marL="1127125">
              <a:lnSpc>
                <a:spcPct val="100000"/>
              </a:lnSpc>
              <a:spcBef>
                <a:spcPts val="295"/>
              </a:spcBef>
            </a:pPr>
            <a:r>
              <a:rPr dirty="0" sz="1000" spc="5" b="1">
                <a:solidFill>
                  <a:srgbClr val="4D4D4F"/>
                </a:solidFill>
                <a:latin typeface="微软雅黑"/>
                <a:cs typeface="微软雅黑"/>
              </a:rPr>
              <a:t>证券研</a:t>
            </a:r>
            <a:r>
              <a:rPr dirty="0" sz="1000" spc="-5" b="1">
                <a:solidFill>
                  <a:srgbClr val="4D4D4F"/>
                </a:solidFill>
                <a:latin typeface="微软雅黑"/>
                <a:cs typeface="微软雅黑"/>
              </a:rPr>
              <a:t>究</a:t>
            </a:r>
            <a:r>
              <a:rPr dirty="0" sz="1000" spc="5" b="1">
                <a:solidFill>
                  <a:srgbClr val="4D4D4F"/>
                </a:solidFill>
                <a:latin typeface="微软雅黑"/>
                <a:cs typeface="微软雅黑"/>
              </a:rPr>
              <a:t>报</a:t>
            </a:r>
            <a:r>
              <a:rPr dirty="0" sz="1000" spc="-5" b="1">
                <a:solidFill>
                  <a:srgbClr val="4D4D4F"/>
                </a:solidFill>
                <a:latin typeface="微软雅黑"/>
                <a:cs typeface="微软雅黑"/>
              </a:rPr>
              <a:t>告</a:t>
            </a:r>
            <a:endParaRPr sz="1000">
              <a:latin typeface="微软雅黑"/>
              <a:cs typeface="微软雅黑"/>
            </a:endParaRPr>
          </a:p>
          <a:p>
            <a:pPr marL="12700">
              <a:lnSpc>
                <a:spcPct val="100000"/>
              </a:lnSpc>
              <a:spcBef>
                <a:spcPts val="190"/>
              </a:spcBef>
              <a:tabLst>
                <a:tab pos="786765" algn="l"/>
              </a:tabLst>
            </a:pPr>
            <a:r>
              <a:rPr dirty="0" u="sng" sz="1000" spc="-5" b="1">
                <a:solidFill>
                  <a:srgbClr val="4D4D4F"/>
                </a:solidFill>
                <a:uFill>
                  <a:solidFill>
                    <a:srgbClr val="4D4D4F"/>
                  </a:solidFill>
                </a:uFill>
                <a:latin typeface="等线"/>
                <a:cs typeface="等线"/>
              </a:rPr>
              <a:t> </a:t>
            </a:r>
            <a:r>
              <a:rPr dirty="0" u="sng" sz="1000" spc="-5" b="1">
                <a:solidFill>
                  <a:srgbClr val="4D4D4F"/>
                </a:solidFill>
                <a:uFill>
                  <a:solidFill>
                    <a:srgbClr val="4D4D4F"/>
                  </a:solidFill>
                </a:uFill>
                <a:latin typeface="等线"/>
                <a:cs typeface="等线"/>
              </a:rPr>
              <a:t>	</a:t>
            </a:r>
            <a:r>
              <a:rPr dirty="0" u="sng" sz="1000" spc="-10" b="1">
                <a:solidFill>
                  <a:srgbClr val="4D4D4F"/>
                </a:solidFill>
                <a:uFill>
                  <a:solidFill>
                    <a:srgbClr val="4D4D4F"/>
                  </a:solidFill>
                </a:uFill>
                <a:latin typeface="等线"/>
                <a:cs typeface="等线"/>
              </a:rPr>
              <a:t>2020 </a:t>
            </a:r>
            <a:r>
              <a:rPr dirty="0" u="sng" sz="1000" spc="-5" b="1">
                <a:solidFill>
                  <a:srgbClr val="4D4D4F"/>
                </a:solidFill>
                <a:uFill>
                  <a:solidFill>
                    <a:srgbClr val="4D4D4F"/>
                  </a:solidFill>
                </a:uFill>
                <a:latin typeface="微软雅黑"/>
                <a:cs typeface="微软雅黑"/>
              </a:rPr>
              <a:t>年 </a:t>
            </a:r>
            <a:r>
              <a:rPr dirty="0" u="sng" sz="1000" spc="-5" b="1">
                <a:solidFill>
                  <a:srgbClr val="4D4D4F"/>
                </a:solidFill>
                <a:uFill>
                  <a:solidFill>
                    <a:srgbClr val="4D4D4F"/>
                  </a:solidFill>
                </a:uFill>
                <a:latin typeface="等线"/>
                <a:cs typeface="等线"/>
              </a:rPr>
              <a:t>10 </a:t>
            </a:r>
            <a:r>
              <a:rPr dirty="0" u="sng" sz="1000" spc="-5" b="1">
                <a:solidFill>
                  <a:srgbClr val="4D4D4F"/>
                </a:solidFill>
                <a:uFill>
                  <a:solidFill>
                    <a:srgbClr val="4D4D4F"/>
                  </a:solidFill>
                </a:uFill>
                <a:latin typeface="微软雅黑"/>
                <a:cs typeface="微软雅黑"/>
              </a:rPr>
              <a:t>月 </a:t>
            </a:r>
            <a:r>
              <a:rPr dirty="0" u="sng" sz="1000" spc="-5" b="1">
                <a:solidFill>
                  <a:srgbClr val="4D4D4F"/>
                </a:solidFill>
                <a:uFill>
                  <a:solidFill>
                    <a:srgbClr val="4D4D4F"/>
                  </a:solidFill>
                </a:uFill>
                <a:latin typeface="等线"/>
                <a:cs typeface="等线"/>
              </a:rPr>
              <a:t>12</a:t>
            </a:r>
            <a:r>
              <a:rPr dirty="0" u="sng" sz="1000" spc="-200" b="1">
                <a:solidFill>
                  <a:srgbClr val="4D4D4F"/>
                </a:solidFill>
                <a:uFill>
                  <a:solidFill>
                    <a:srgbClr val="4D4D4F"/>
                  </a:solidFill>
                </a:uFill>
                <a:latin typeface="等线"/>
                <a:cs typeface="等线"/>
              </a:rPr>
              <a:t> </a:t>
            </a:r>
            <a:r>
              <a:rPr dirty="0" u="sng" sz="1000" spc="-5" b="1">
                <a:solidFill>
                  <a:srgbClr val="4D4D4F"/>
                </a:solidFill>
                <a:uFill>
                  <a:solidFill>
                    <a:srgbClr val="4D4D4F"/>
                  </a:solidFill>
                </a:uFill>
                <a:latin typeface="微软雅黑"/>
                <a:cs typeface="微软雅黑"/>
              </a:rPr>
              <a:t>日</a:t>
            </a:r>
            <a:r>
              <a:rPr dirty="0" u="sng" sz="1000" spc="-45" b="1">
                <a:solidFill>
                  <a:srgbClr val="4D4D4F"/>
                </a:solidFill>
                <a:uFill>
                  <a:solidFill>
                    <a:srgbClr val="4D4D4F"/>
                  </a:solidFill>
                </a:uFill>
                <a:latin typeface="微软雅黑"/>
                <a:cs typeface="微软雅黑"/>
              </a:rPr>
              <a:t> </a:t>
            </a:r>
            <a:endParaRPr sz="1000">
              <a:latin typeface="微软雅黑"/>
              <a:cs typeface="微软雅黑"/>
            </a:endParaRPr>
          </a:p>
        </p:txBody>
      </p:sp>
      <p:graphicFrame>
        <p:nvGraphicFramePr>
          <p:cNvPr id="11" name="object 11"/>
          <p:cNvGraphicFramePr>
            <a:graphicFrameLocks noGrp="1"/>
          </p:cNvGraphicFramePr>
          <p:nvPr/>
        </p:nvGraphicFramePr>
        <p:xfrm>
          <a:off x="5019421" y="1293992"/>
          <a:ext cx="3192145" cy="633095"/>
        </p:xfrm>
        <a:graphic>
          <a:graphicData uri="http://schemas.openxmlformats.org/drawingml/2006/table">
            <a:tbl>
              <a:tblPr firstRow="1" bandRow="1">
                <a:tableStyleId>{2D5ABB26-0587-4C30-8999-92F81FD0307C}</a:tableStyleId>
              </a:tblPr>
              <a:tblGrid>
                <a:gridCol w="1950720"/>
                <a:gridCol w="1241425"/>
              </a:tblGrid>
              <a:tr h="156998">
                <a:tc>
                  <a:txBody>
                    <a:bodyPr/>
                    <a:lstStyle/>
                    <a:p>
                      <a:pPr>
                        <a:lnSpc>
                          <a:spcPts val="985"/>
                        </a:lnSpc>
                        <a:tabLst>
                          <a:tab pos="1947545" algn="l"/>
                        </a:tabLst>
                      </a:pPr>
                      <a:r>
                        <a:rPr dirty="0" u="sng" sz="900" spc="-145" b="1">
                          <a:solidFill>
                            <a:srgbClr val="4D4D4F"/>
                          </a:solidFill>
                          <a:uFill>
                            <a:solidFill>
                              <a:srgbClr val="4D4D4F"/>
                            </a:solidFill>
                          </a:uFill>
                          <a:latin typeface="Times New Roman"/>
                          <a:cs typeface="Times New Roman"/>
                        </a:rPr>
                        <a:t> </a:t>
                      </a:r>
                      <a:r>
                        <a:rPr dirty="0" u="sng" sz="900" spc="10" b="1">
                          <a:solidFill>
                            <a:srgbClr val="4D4D4F"/>
                          </a:solidFill>
                          <a:uFill>
                            <a:solidFill>
                              <a:srgbClr val="4D4D4F"/>
                            </a:solidFill>
                          </a:uFill>
                          <a:latin typeface="微软雅黑"/>
                          <a:cs typeface="微软雅黑"/>
                        </a:rPr>
                        <a:t>投</a:t>
                      </a:r>
                      <a:r>
                        <a:rPr dirty="0" u="sng" sz="900" b="1">
                          <a:solidFill>
                            <a:srgbClr val="4D4D4F"/>
                          </a:solidFill>
                          <a:uFill>
                            <a:solidFill>
                              <a:srgbClr val="4D4D4F"/>
                            </a:solidFill>
                          </a:uFill>
                          <a:latin typeface="微软雅黑"/>
                          <a:cs typeface="微软雅黑"/>
                        </a:rPr>
                        <a:t>资评级	</a:t>
                      </a:r>
                      <a:endParaRPr sz="900">
                        <a:latin typeface="微软雅黑"/>
                        <a:cs typeface="微软雅黑"/>
                      </a:endParaRPr>
                    </a:p>
                  </a:txBody>
                  <a:tcPr marL="0" marR="0" marB="0" marT="0"/>
                </a:tc>
                <a:tc>
                  <a:txBody>
                    <a:bodyPr/>
                    <a:lstStyle/>
                    <a:p>
                      <a:pPr>
                        <a:lnSpc>
                          <a:spcPct val="100000"/>
                        </a:lnSpc>
                      </a:pPr>
                      <a:endParaRPr sz="700">
                        <a:latin typeface="Times New Roman"/>
                        <a:cs typeface="Times New Roman"/>
                      </a:endParaRPr>
                    </a:p>
                  </a:txBody>
                  <a:tcPr marL="0" marR="0" marB="0" marT="0"/>
                </a:tc>
              </a:tr>
              <a:tr h="181969">
                <a:tc>
                  <a:txBody>
                    <a:bodyPr/>
                    <a:lstStyle/>
                    <a:p>
                      <a:pPr marL="10160" marR="1237615">
                        <a:lnSpc>
                          <a:spcPct val="100000"/>
                        </a:lnSpc>
                        <a:spcBef>
                          <a:spcPts val="12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业评级</a:t>
                      </a:r>
                      <a:endParaRPr sz="900">
                        <a:latin typeface="微软雅黑"/>
                        <a:cs typeface="微软雅黑"/>
                      </a:endParaRPr>
                    </a:p>
                  </a:txBody>
                  <a:tcPr marL="0" marR="0" marB="0" marT="15240"/>
                </a:tc>
                <a:tc>
                  <a:txBody>
                    <a:bodyPr/>
                    <a:lstStyle/>
                    <a:p>
                      <a:pPr algn="r" marR="5715">
                        <a:lnSpc>
                          <a:spcPct val="100000"/>
                        </a:lnSpc>
                        <a:spcBef>
                          <a:spcPts val="120"/>
                        </a:spcBef>
                      </a:pPr>
                      <a:r>
                        <a:rPr dirty="0" sz="900">
                          <a:solidFill>
                            <a:srgbClr val="4D4D4F"/>
                          </a:solidFill>
                          <a:latin typeface="宋体"/>
                          <a:cs typeface="宋体"/>
                        </a:rPr>
                        <a:t>强于大市</a:t>
                      </a:r>
                      <a:r>
                        <a:rPr dirty="0" sz="900">
                          <a:solidFill>
                            <a:srgbClr val="4D4D4F"/>
                          </a:solidFill>
                          <a:latin typeface="Arial"/>
                          <a:cs typeface="Arial"/>
                        </a:rPr>
                        <a:t>(</a:t>
                      </a:r>
                      <a:r>
                        <a:rPr dirty="0" sz="900">
                          <a:solidFill>
                            <a:srgbClr val="4D4D4F"/>
                          </a:solidFill>
                          <a:latin typeface="宋体"/>
                          <a:cs typeface="宋体"/>
                        </a:rPr>
                        <a:t>维持评级</a:t>
                      </a:r>
                      <a:r>
                        <a:rPr dirty="0" sz="900">
                          <a:solidFill>
                            <a:srgbClr val="4D4D4F"/>
                          </a:solidFill>
                          <a:latin typeface="Arial"/>
                          <a:cs typeface="Arial"/>
                        </a:rPr>
                        <a:t>)</a:t>
                      </a:r>
                      <a:endParaRPr sz="900">
                        <a:latin typeface="Arial"/>
                        <a:cs typeface="Arial"/>
                      </a:endParaRPr>
                    </a:p>
                  </a:txBody>
                  <a:tcPr marL="0" marR="0" marB="0" marT="15240"/>
                </a:tc>
              </a:tr>
              <a:tr h="290581">
                <a:tc>
                  <a:txBody>
                    <a:bodyPr/>
                    <a:lstStyle/>
                    <a:p>
                      <a:pPr marL="10160" marR="1237615">
                        <a:lnSpc>
                          <a:spcPct val="100000"/>
                        </a:lnSpc>
                        <a:spcBef>
                          <a:spcPts val="90"/>
                        </a:spcBef>
                      </a:pPr>
                      <a:r>
                        <a:rPr dirty="0" sz="900" spc="10" b="1">
                          <a:solidFill>
                            <a:srgbClr val="4D4D4F"/>
                          </a:solidFill>
                          <a:latin typeface="微软雅黑"/>
                          <a:cs typeface="微软雅黑"/>
                        </a:rPr>
                        <a:t>上</a:t>
                      </a:r>
                      <a:r>
                        <a:rPr dirty="0" sz="900" b="1">
                          <a:solidFill>
                            <a:srgbClr val="4D4D4F"/>
                          </a:solidFill>
                          <a:latin typeface="微软雅黑"/>
                          <a:cs typeface="微软雅黑"/>
                        </a:rPr>
                        <a:t>次评级</a:t>
                      </a:r>
                      <a:endParaRPr sz="900">
                        <a:latin typeface="微软雅黑"/>
                        <a:cs typeface="微软雅黑"/>
                      </a:endParaRPr>
                    </a:p>
                  </a:txBody>
                  <a:tcPr marL="0" marR="0" marB="0" marT="11430">
                    <a:lnB w="6350">
                      <a:solidFill>
                        <a:srgbClr val="4D4D4F"/>
                      </a:solidFill>
                      <a:prstDash val="solid"/>
                    </a:lnB>
                  </a:tcPr>
                </a:tc>
                <a:tc>
                  <a:txBody>
                    <a:bodyPr/>
                    <a:lstStyle/>
                    <a:p>
                      <a:pPr algn="r" marR="5715">
                        <a:lnSpc>
                          <a:spcPct val="100000"/>
                        </a:lnSpc>
                        <a:spcBef>
                          <a:spcPts val="90"/>
                        </a:spcBef>
                      </a:pPr>
                      <a:r>
                        <a:rPr dirty="0" sz="900">
                          <a:solidFill>
                            <a:srgbClr val="4D4D4F"/>
                          </a:solidFill>
                          <a:latin typeface="宋体"/>
                          <a:cs typeface="宋体"/>
                        </a:rPr>
                        <a:t>强于大市</a:t>
                      </a:r>
                      <a:endParaRPr sz="900">
                        <a:latin typeface="宋体"/>
                        <a:cs typeface="宋体"/>
                      </a:endParaRPr>
                    </a:p>
                  </a:txBody>
                  <a:tcPr marL="0" marR="0" marB="0" marT="11430">
                    <a:lnB w="6350">
                      <a:solidFill>
                        <a:srgbClr val="4D4D4F"/>
                      </a:solidFill>
                      <a:prstDash val="solid"/>
                    </a:lnB>
                  </a:tcPr>
                </a:tc>
              </a:tr>
            </a:tbl>
          </a:graphicData>
        </a:graphic>
      </p:graphicFrame>
      <p:graphicFrame>
        <p:nvGraphicFramePr>
          <p:cNvPr id="12" name="object 12"/>
          <p:cNvGraphicFramePr>
            <a:graphicFrameLocks noGrp="1"/>
          </p:cNvGraphicFramePr>
          <p:nvPr/>
        </p:nvGraphicFramePr>
        <p:xfrm>
          <a:off x="4976748" y="1967600"/>
          <a:ext cx="3271520" cy="1139190"/>
        </p:xfrm>
        <a:graphic>
          <a:graphicData uri="http://schemas.openxmlformats.org/drawingml/2006/table">
            <a:tbl>
              <a:tblPr firstRow="1" bandRow="1">
                <a:tableStyleId>{2D5ABB26-0587-4C30-8999-92F81FD0307C}</a:tableStyleId>
              </a:tblPr>
              <a:tblGrid>
                <a:gridCol w="1992630"/>
                <a:gridCol w="1278890"/>
              </a:tblGrid>
              <a:tr h="165993">
                <a:tc>
                  <a:txBody>
                    <a:bodyPr/>
                    <a:lstStyle/>
                    <a:p>
                      <a:pPr marL="33020">
                        <a:lnSpc>
                          <a:spcPts val="985"/>
                        </a:lnSpc>
                        <a:tabLst>
                          <a:tab pos="1990089" algn="l"/>
                        </a:tabLst>
                      </a:pPr>
                      <a:r>
                        <a:rPr dirty="0" u="sng" sz="900" spc="-70" b="1">
                          <a:solidFill>
                            <a:srgbClr val="4D4D4F"/>
                          </a:solidFill>
                          <a:uFill>
                            <a:solidFill>
                              <a:srgbClr val="4D4D4F"/>
                            </a:solidFill>
                          </a:uFill>
                          <a:latin typeface="Times New Roman"/>
                          <a:cs typeface="Times New Roman"/>
                        </a:rPr>
                        <a:t> </a:t>
                      </a:r>
                      <a:r>
                        <a:rPr dirty="0" u="sng" sz="900" spc="10" b="1">
                          <a:solidFill>
                            <a:srgbClr val="4D4D4F"/>
                          </a:solidFill>
                          <a:uFill>
                            <a:solidFill>
                              <a:srgbClr val="4D4D4F"/>
                            </a:solidFill>
                          </a:uFill>
                          <a:latin typeface="微软雅黑"/>
                          <a:cs typeface="微软雅黑"/>
                        </a:rPr>
                        <a:t>作</a:t>
                      </a:r>
                      <a:r>
                        <a:rPr dirty="0" u="sng" sz="900" b="1">
                          <a:solidFill>
                            <a:srgbClr val="4D4D4F"/>
                          </a:solidFill>
                          <a:uFill>
                            <a:solidFill>
                              <a:srgbClr val="4D4D4F"/>
                            </a:solidFill>
                          </a:uFill>
                          <a:latin typeface="微软雅黑"/>
                          <a:cs typeface="微软雅黑"/>
                        </a:rPr>
                        <a:t>者	</a:t>
                      </a:r>
                      <a:endParaRPr sz="900">
                        <a:latin typeface="微软雅黑"/>
                        <a:cs typeface="微软雅黑"/>
                      </a:endParaRPr>
                    </a:p>
                  </a:txBody>
                  <a:tcPr marL="0" marR="0" marB="0" marT="0"/>
                </a:tc>
                <a:tc>
                  <a:txBody>
                    <a:bodyPr/>
                    <a:lstStyle/>
                    <a:p>
                      <a:pPr>
                        <a:lnSpc>
                          <a:spcPct val="100000"/>
                        </a:lnSpc>
                      </a:pPr>
                      <a:endParaRPr sz="700">
                        <a:latin typeface="Times New Roman"/>
                        <a:cs typeface="Times New Roman"/>
                      </a:endParaRPr>
                    </a:p>
                  </a:txBody>
                  <a:tcPr marL="0" marR="0" marB="0" marT="0"/>
                </a:tc>
              </a:tr>
              <a:tr h="170806">
                <a:tc>
                  <a:txBody>
                    <a:bodyPr/>
                    <a:lstStyle/>
                    <a:p>
                      <a:pPr marL="60960" marR="1283335">
                        <a:lnSpc>
                          <a:spcPts val="1065"/>
                        </a:lnSpc>
                        <a:spcBef>
                          <a:spcPts val="180"/>
                        </a:spcBef>
                      </a:pPr>
                      <a:r>
                        <a:rPr dirty="0" sz="900" spc="10" b="1">
                          <a:solidFill>
                            <a:srgbClr val="4D4D4F"/>
                          </a:solidFill>
                          <a:latin typeface="微软雅黑"/>
                          <a:cs typeface="微软雅黑"/>
                        </a:rPr>
                        <a:t>郑薇</a:t>
                      </a:r>
                      <a:endParaRPr sz="900">
                        <a:latin typeface="微软雅黑"/>
                        <a:cs typeface="微软雅黑"/>
                      </a:endParaRPr>
                    </a:p>
                  </a:txBody>
                  <a:tcPr marL="0" marR="0" marB="0" marT="22860"/>
                </a:tc>
                <a:tc>
                  <a:txBody>
                    <a:bodyPr/>
                    <a:lstStyle/>
                    <a:p>
                      <a:pPr marL="297180">
                        <a:lnSpc>
                          <a:spcPts val="975"/>
                        </a:lnSpc>
                        <a:spcBef>
                          <a:spcPts val="265"/>
                        </a:spcBef>
                      </a:pPr>
                      <a:r>
                        <a:rPr dirty="0" sz="850">
                          <a:solidFill>
                            <a:srgbClr val="4D4D4F"/>
                          </a:solidFill>
                          <a:latin typeface="宋体"/>
                          <a:cs typeface="宋体"/>
                        </a:rPr>
                        <a:t>分析师</a:t>
                      </a:r>
                      <a:endParaRPr sz="850">
                        <a:latin typeface="宋体"/>
                        <a:cs typeface="宋体"/>
                      </a:endParaRPr>
                    </a:p>
                  </a:txBody>
                  <a:tcPr marL="0" marR="0" marB="0" marT="33655"/>
                </a:tc>
              </a:tr>
              <a:tr h="251181">
                <a:tc gridSpan="2">
                  <a:txBody>
                    <a:bodyPr/>
                    <a:lstStyle/>
                    <a:p>
                      <a:pPr marL="60960">
                        <a:lnSpc>
                          <a:spcPts val="865"/>
                        </a:lnSpc>
                      </a:pPr>
                      <a:r>
                        <a:rPr dirty="0" sz="800" spc="-5">
                          <a:solidFill>
                            <a:srgbClr val="4D4D4F"/>
                          </a:solidFill>
                          <a:latin typeface="等线"/>
                          <a:cs typeface="等线"/>
                        </a:rPr>
                        <a:t>SAC</a:t>
                      </a:r>
                      <a:r>
                        <a:rPr dirty="0" sz="800" spc="-30">
                          <a:solidFill>
                            <a:srgbClr val="4D4D4F"/>
                          </a:solidFill>
                          <a:latin typeface="等线"/>
                          <a:cs typeface="等线"/>
                        </a:rPr>
                        <a:t> </a:t>
                      </a:r>
                      <a:r>
                        <a:rPr dirty="0" sz="800">
                          <a:solidFill>
                            <a:srgbClr val="4D4D4F"/>
                          </a:solidFill>
                          <a:latin typeface="宋体"/>
                          <a:cs typeface="宋体"/>
                        </a:rPr>
                        <a:t>执业</a:t>
                      </a:r>
                      <a:r>
                        <a:rPr dirty="0" sz="800" spc="-15">
                          <a:solidFill>
                            <a:srgbClr val="4D4D4F"/>
                          </a:solidFill>
                          <a:latin typeface="宋体"/>
                          <a:cs typeface="宋体"/>
                        </a:rPr>
                        <a:t>证</a:t>
                      </a:r>
                      <a:r>
                        <a:rPr dirty="0" sz="800">
                          <a:solidFill>
                            <a:srgbClr val="4D4D4F"/>
                          </a:solidFill>
                          <a:latin typeface="宋体"/>
                          <a:cs typeface="宋体"/>
                        </a:rPr>
                        <a:t>书编</a:t>
                      </a:r>
                      <a:r>
                        <a:rPr dirty="0" sz="800" spc="-15">
                          <a:solidFill>
                            <a:srgbClr val="4D4D4F"/>
                          </a:solidFill>
                          <a:latin typeface="宋体"/>
                          <a:cs typeface="宋体"/>
                        </a:rPr>
                        <a:t>号</a:t>
                      </a:r>
                      <a:r>
                        <a:rPr dirty="0" sz="800" spc="-5">
                          <a:solidFill>
                            <a:srgbClr val="4D4D4F"/>
                          </a:solidFill>
                          <a:latin typeface="宋体"/>
                          <a:cs typeface="宋体"/>
                        </a:rPr>
                        <a:t>：</a:t>
                      </a:r>
                      <a:r>
                        <a:rPr dirty="0" sz="800" spc="-5">
                          <a:solidFill>
                            <a:srgbClr val="4D4D4F"/>
                          </a:solidFill>
                          <a:latin typeface="等线"/>
                          <a:cs typeface="等线"/>
                        </a:rPr>
                        <a:t>S1110517110003</a:t>
                      </a:r>
                      <a:endParaRPr sz="800">
                        <a:latin typeface="等线"/>
                        <a:cs typeface="等线"/>
                      </a:endParaRPr>
                    </a:p>
                    <a:p>
                      <a:pPr marL="60960">
                        <a:lnSpc>
                          <a:spcPts val="930"/>
                        </a:lnSpc>
                      </a:pPr>
                      <a:r>
                        <a:rPr dirty="0" sz="800" spc="-5">
                          <a:solidFill>
                            <a:srgbClr val="4D4D4F"/>
                          </a:solidFill>
                          <a:latin typeface="等线"/>
                          <a:cs typeface="等线"/>
                          <a:hlinkClick r:id="rId3"/>
                        </a:rPr>
                        <a:t>zhengwei@tfzq.com</a:t>
                      </a:r>
                      <a:endParaRPr sz="800">
                        <a:latin typeface="等线"/>
                        <a:cs typeface="等线"/>
                      </a:endParaRPr>
                    </a:p>
                  </a:txBody>
                  <a:tcPr marL="0" marR="0" marB="0" marT="0"/>
                </a:tc>
                <a:tc hMerge="1">
                  <a:txBody>
                    <a:bodyPr/>
                    <a:lstStyle/>
                    <a:p>
                      <a:pPr/>
                    </a:p>
                  </a:txBody>
                  <a:tcPr marL="0" marR="0" marB="0" marT="0"/>
                </a:tc>
              </a:tr>
              <a:tr h="155727">
                <a:tc>
                  <a:txBody>
                    <a:bodyPr/>
                    <a:lstStyle/>
                    <a:p>
                      <a:pPr marL="60960" marR="1283335">
                        <a:lnSpc>
                          <a:spcPts val="1065"/>
                        </a:lnSpc>
                        <a:spcBef>
                          <a:spcPts val="60"/>
                        </a:spcBef>
                      </a:pPr>
                      <a:r>
                        <a:rPr dirty="0" sz="900" spc="10" b="1">
                          <a:solidFill>
                            <a:srgbClr val="4D4D4F"/>
                          </a:solidFill>
                          <a:latin typeface="微软雅黑"/>
                          <a:cs typeface="微软雅黑"/>
                        </a:rPr>
                        <a:t>潘</a:t>
                      </a:r>
                      <a:r>
                        <a:rPr dirty="0" sz="900" b="1">
                          <a:solidFill>
                            <a:srgbClr val="4D4D4F"/>
                          </a:solidFill>
                          <a:latin typeface="微软雅黑"/>
                          <a:cs typeface="微软雅黑"/>
                        </a:rPr>
                        <a:t>海洋</a:t>
                      </a:r>
                      <a:endParaRPr sz="900">
                        <a:latin typeface="微软雅黑"/>
                        <a:cs typeface="微软雅黑"/>
                      </a:endParaRPr>
                    </a:p>
                  </a:txBody>
                  <a:tcPr marL="0" marR="0" marB="0" marT="7620"/>
                </a:tc>
                <a:tc>
                  <a:txBody>
                    <a:bodyPr/>
                    <a:lstStyle/>
                    <a:p>
                      <a:pPr marL="297180">
                        <a:lnSpc>
                          <a:spcPts val="975"/>
                        </a:lnSpc>
                        <a:spcBef>
                          <a:spcPts val="150"/>
                        </a:spcBef>
                      </a:pPr>
                      <a:r>
                        <a:rPr dirty="0" sz="850">
                          <a:solidFill>
                            <a:srgbClr val="4D4D4F"/>
                          </a:solidFill>
                          <a:latin typeface="宋体"/>
                          <a:cs typeface="宋体"/>
                        </a:rPr>
                        <a:t>分析师</a:t>
                      </a:r>
                      <a:endParaRPr sz="850">
                        <a:latin typeface="宋体"/>
                        <a:cs typeface="宋体"/>
                      </a:endParaRPr>
                    </a:p>
                  </a:txBody>
                  <a:tcPr marL="0" marR="0" marB="0" marT="19050"/>
                </a:tc>
              </a:tr>
              <a:tr h="391807">
                <a:tc gridSpan="2">
                  <a:txBody>
                    <a:bodyPr/>
                    <a:lstStyle/>
                    <a:p>
                      <a:pPr marL="60960">
                        <a:lnSpc>
                          <a:spcPts val="865"/>
                        </a:lnSpc>
                      </a:pPr>
                      <a:r>
                        <a:rPr dirty="0" sz="800" spc="-5">
                          <a:solidFill>
                            <a:srgbClr val="4D4D4F"/>
                          </a:solidFill>
                          <a:latin typeface="等线"/>
                          <a:cs typeface="等线"/>
                        </a:rPr>
                        <a:t>SAC</a:t>
                      </a:r>
                      <a:r>
                        <a:rPr dirty="0" sz="800" spc="-30">
                          <a:solidFill>
                            <a:srgbClr val="4D4D4F"/>
                          </a:solidFill>
                          <a:latin typeface="等线"/>
                          <a:cs typeface="等线"/>
                        </a:rPr>
                        <a:t> </a:t>
                      </a:r>
                      <a:r>
                        <a:rPr dirty="0" sz="800">
                          <a:solidFill>
                            <a:srgbClr val="4D4D4F"/>
                          </a:solidFill>
                          <a:latin typeface="宋体"/>
                          <a:cs typeface="宋体"/>
                        </a:rPr>
                        <a:t>执业</a:t>
                      </a:r>
                      <a:r>
                        <a:rPr dirty="0" sz="800" spc="-15">
                          <a:solidFill>
                            <a:srgbClr val="4D4D4F"/>
                          </a:solidFill>
                          <a:latin typeface="宋体"/>
                          <a:cs typeface="宋体"/>
                        </a:rPr>
                        <a:t>证</a:t>
                      </a:r>
                      <a:r>
                        <a:rPr dirty="0" sz="800">
                          <a:solidFill>
                            <a:srgbClr val="4D4D4F"/>
                          </a:solidFill>
                          <a:latin typeface="宋体"/>
                          <a:cs typeface="宋体"/>
                        </a:rPr>
                        <a:t>书编</a:t>
                      </a:r>
                      <a:r>
                        <a:rPr dirty="0" sz="800" spc="-15">
                          <a:solidFill>
                            <a:srgbClr val="4D4D4F"/>
                          </a:solidFill>
                          <a:latin typeface="宋体"/>
                          <a:cs typeface="宋体"/>
                        </a:rPr>
                        <a:t>号</a:t>
                      </a:r>
                      <a:r>
                        <a:rPr dirty="0" sz="800" spc="-5">
                          <a:solidFill>
                            <a:srgbClr val="4D4D4F"/>
                          </a:solidFill>
                          <a:latin typeface="宋体"/>
                          <a:cs typeface="宋体"/>
                        </a:rPr>
                        <a:t>：</a:t>
                      </a:r>
                      <a:r>
                        <a:rPr dirty="0" sz="800" spc="-5">
                          <a:solidFill>
                            <a:srgbClr val="4D4D4F"/>
                          </a:solidFill>
                          <a:latin typeface="等线"/>
                          <a:cs typeface="等线"/>
                        </a:rPr>
                        <a:t>S1110517080006</a:t>
                      </a:r>
                      <a:endParaRPr sz="800">
                        <a:latin typeface="等线"/>
                        <a:cs typeface="等线"/>
                      </a:endParaRPr>
                    </a:p>
                    <a:p>
                      <a:pPr marL="60960">
                        <a:lnSpc>
                          <a:spcPts val="930"/>
                        </a:lnSpc>
                      </a:pPr>
                      <a:r>
                        <a:rPr dirty="0" sz="800" spc="-5">
                          <a:solidFill>
                            <a:srgbClr val="4D4D4F"/>
                          </a:solidFill>
                          <a:latin typeface="等线"/>
                          <a:cs typeface="等线"/>
                          <a:hlinkClick r:id="rId4"/>
                        </a:rPr>
                        <a:t>panhaiyang@tfzq.com</a:t>
                      </a:r>
                      <a:endParaRPr sz="800">
                        <a:latin typeface="等线"/>
                        <a:cs typeface="等线"/>
                      </a:endParaRPr>
                    </a:p>
                  </a:txBody>
                  <a:tcPr marL="0" marR="0" marB="0" marT="0">
                    <a:lnB w="6350">
                      <a:solidFill>
                        <a:srgbClr val="4D4D4F"/>
                      </a:solidFill>
                      <a:prstDash val="solid"/>
                    </a:lnB>
                  </a:tcPr>
                </a:tc>
                <a:tc hMerge="1">
                  <a:txBody>
                    <a:bodyPr/>
                    <a:lstStyle/>
                    <a:p>
                      <a:pPr/>
                    </a:p>
                  </a:txBody>
                  <a:tcPr marL="0" marR="0" marB="0" marT="0"/>
                </a:tc>
              </a:tr>
            </a:tbl>
          </a:graphicData>
        </a:graphic>
      </p:graphicFrame>
      <p:graphicFrame>
        <p:nvGraphicFramePr>
          <p:cNvPr id="13" name="object 13"/>
          <p:cNvGraphicFramePr>
            <a:graphicFrameLocks noGrp="1"/>
          </p:cNvGraphicFramePr>
          <p:nvPr/>
        </p:nvGraphicFramePr>
        <p:xfrm>
          <a:off x="4910709" y="4967213"/>
          <a:ext cx="2188845" cy="1509395"/>
        </p:xfrm>
        <a:graphic>
          <a:graphicData uri="http://schemas.openxmlformats.org/drawingml/2006/table">
            <a:tbl>
              <a:tblPr firstRow="1" bandRow="1">
                <a:tableStyleId>{2D5ABB26-0587-4C30-8999-92F81FD0307C}</a:tableStyleId>
              </a:tblPr>
              <a:tblGrid>
                <a:gridCol w="2188210"/>
              </a:tblGrid>
              <a:tr h="144657">
                <a:tc>
                  <a:txBody>
                    <a:bodyPr/>
                    <a:lstStyle/>
                    <a:p>
                      <a:pPr marL="108585">
                        <a:lnSpc>
                          <a:spcPts val="985"/>
                        </a:lnSpc>
                        <a:tabLst>
                          <a:tab pos="2056130" algn="l"/>
                        </a:tabLst>
                      </a:pPr>
                      <a:r>
                        <a:rPr dirty="0" u="sng" sz="900" spc="-85" b="1">
                          <a:solidFill>
                            <a:srgbClr val="4D4D4F"/>
                          </a:solidFill>
                          <a:uFill>
                            <a:solidFill>
                              <a:srgbClr val="4D4D4F"/>
                            </a:solidFill>
                          </a:uFill>
                          <a:latin typeface="Times New Roman"/>
                          <a:cs typeface="Times New Roman"/>
                        </a:rPr>
                        <a:t> </a:t>
                      </a:r>
                      <a:r>
                        <a:rPr dirty="0" u="sng" sz="900" spc="10" b="1">
                          <a:solidFill>
                            <a:srgbClr val="4D4D4F"/>
                          </a:solidFill>
                          <a:uFill>
                            <a:solidFill>
                              <a:srgbClr val="4D4D4F"/>
                            </a:solidFill>
                          </a:uFill>
                          <a:latin typeface="微软雅黑"/>
                          <a:cs typeface="微软雅黑"/>
                        </a:rPr>
                        <a:t>相</a:t>
                      </a:r>
                      <a:r>
                        <a:rPr dirty="0" u="sng" sz="900" b="1">
                          <a:solidFill>
                            <a:srgbClr val="4D4D4F"/>
                          </a:solidFill>
                          <a:uFill>
                            <a:solidFill>
                              <a:srgbClr val="4D4D4F"/>
                            </a:solidFill>
                          </a:uFill>
                          <a:latin typeface="微软雅黑"/>
                          <a:cs typeface="微软雅黑"/>
                        </a:rPr>
                        <a:t>关报告	</a:t>
                      </a:r>
                      <a:endParaRPr sz="900">
                        <a:latin typeface="微软雅黑"/>
                        <a:cs typeface="微软雅黑"/>
                      </a:endParaRPr>
                    </a:p>
                  </a:txBody>
                  <a:tcPr marL="0" marR="0" marB="0" marT="0"/>
                </a:tc>
              </a:tr>
              <a:tr h="460248">
                <a:tc>
                  <a:txBody>
                    <a:bodyPr/>
                    <a:lstStyle/>
                    <a:p>
                      <a:pPr marL="127000">
                        <a:lnSpc>
                          <a:spcPct val="100000"/>
                        </a:lnSpc>
                        <a:spcBef>
                          <a:spcPts val="15"/>
                        </a:spcBef>
                      </a:pPr>
                      <a:r>
                        <a:rPr dirty="0" sz="900">
                          <a:solidFill>
                            <a:srgbClr val="4D4D4F"/>
                          </a:solidFill>
                          <a:latin typeface="等线"/>
                          <a:cs typeface="等线"/>
                        </a:rPr>
                        <a:t>1</a:t>
                      </a:r>
                      <a:r>
                        <a:rPr dirty="0" sz="900" spc="180">
                          <a:solidFill>
                            <a:srgbClr val="4D4D4F"/>
                          </a:solidFill>
                          <a:latin typeface="等线"/>
                          <a:cs typeface="等线"/>
                        </a:rPr>
                        <a:t> </a:t>
                      </a:r>
                      <a:r>
                        <a:rPr dirty="0" sz="900" spc="10">
                          <a:solidFill>
                            <a:srgbClr val="4D4D4F"/>
                          </a:solidFill>
                          <a:latin typeface="宋体"/>
                          <a:cs typeface="宋体"/>
                        </a:rPr>
                        <a:t>《医</a:t>
                      </a:r>
                      <a:r>
                        <a:rPr dirty="0" sz="900">
                          <a:solidFill>
                            <a:srgbClr val="4D4D4F"/>
                          </a:solidFill>
                          <a:latin typeface="宋体"/>
                          <a:cs typeface="宋体"/>
                        </a:rPr>
                        <a:t>药</a:t>
                      </a:r>
                      <a:r>
                        <a:rPr dirty="0" sz="900" spc="10">
                          <a:solidFill>
                            <a:srgbClr val="4D4D4F"/>
                          </a:solidFill>
                          <a:latin typeface="宋体"/>
                          <a:cs typeface="宋体"/>
                        </a:rPr>
                        <a:t>生</a:t>
                      </a:r>
                      <a:r>
                        <a:rPr dirty="0" sz="900">
                          <a:solidFill>
                            <a:srgbClr val="4D4D4F"/>
                          </a:solidFill>
                          <a:latin typeface="宋体"/>
                          <a:cs typeface="宋体"/>
                        </a:rPr>
                        <a:t>物</a:t>
                      </a:r>
                      <a:r>
                        <a:rPr dirty="0" sz="900" spc="15">
                          <a:solidFill>
                            <a:srgbClr val="4D4D4F"/>
                          </a:solidFill>
                          <a:latin typeface="等线"/>
                          <a:cs typeface="等线"/>
                        </a:rPr>
                        <a:t>-</a:t>
                      </a:r>
                      <a:r>
                        <a:rPr dirty="0" sz="900">
                          <a:solidFill>
                            <a:srgbClr val="4D4D4F"/>
                          </a:solidFill>
                          <a:latin typeface="宋体"/>
                          <a:cs typeface="宋体"/>
                        </a:rPr>
                        <a:t>行</a:t>
                      </a:r>
                      <a:r>
                        <a:rPr dirty="0" sz="900" spc="10">
                          <a:solidFill>
                            <a:srgbClr val="4D4D4F"/>
                          </a:solidFill>
                          <a:latin typeface="宋体"/>
                          <a:cs typeface="宋体"/>
                        </a:rPr>
                        <a:t>业研</a:t>
                      </a:r>
                      <a:r>
                        <a:rPr dirty="0" sz="900">
                          <a:solidFill>
                            <a:srgbClr val="4D4D4F"/>
                          </a:solidFill>
                          <a:latin typeface="宋体"/>
                          <a:cs typeface="宋体"/>
                        </a:rPr>
                        <a:t>究</a:t>
                      </a:r>
                      <a:r>
                        <a:rPr dirty="0" sz="900" spc="10">
                          <a:solidFill>
                            <a:srgbClr val="4D4D4F"/>
                          </a:solidFill>
                          <a:latin typeface="宋体"/>
                          <a:cs typeface="宋体"/>
                        </a:rPr>
                        <a:t>周</a:t>
                      </a:r>
                      <a:r>
                        <a:rPr dirty="0" sz="900" spc="15">
                          <a:solidFill>
                            <a:srgbClr val="4D4D4F"/>
                          </a:solidFill>
                          <a:latin typeface="宋体"/>
                          <a:cs typeface="宋体"/>
                        </a:rPr>
                        <a:t>报</a:t>
                      </a:r>
                      <a:r>
                        <a:rPr dirty="0" sz="900" spc="-10">
                          <a:solidFill>
                            <a:srgbClr val="4D4D4F"/>
                          </a:solidFill>
                          <a:latin typeface="等线"/>
                          <a:cs typeface="等线"/>
                        </a:rPr>
                        <a:t>:</a:t>
                      </a:r>
                      <a:r>
                        <a:rPr dirty="0" sz="900" spc="10">
                          <a:solidFill>
                            <a:srgbClr val="4D4D4F"/>
                          </a:solidFill>
                          <a:latin typeface="宋体"/>
                          <a:cs typeface="宋体"/>
                        </a:rPr>
                        <a:t>医药高景</a:t>
                      </a:r>
                      <a:endParaRPr sz="900">
                        <a:latin typeface="宋体"/>
                        <a:cs typeface="宋体"/>
                      </a:endParaRPr>
                    </a:p>
                    <a:p>
                      <a:pPr marL="127000" marR="122555">
                        <a:lnSpc>
                          <a:spcPct val="111100"/>
                        </a:lnSpc>
                      </a:pPr>
                      <a:r>
                        <a:rPr dirty="0" sz="900">
                          <a:solidFill>
                            <a:srgbClr val="4D4D4F"/>
                          </a:solidFill>
                          <a:latin typeface="宋体"/>
                          <a:cs typeface="宋体"/>
                        </a:rPr>
                        <a:t>气度板块</a:t>
                      </a:r>
                      <a:r>
                        <a:rPr dirty="0" sz="900">
                          <a:solidFill>
                            <a:srgbClr val="4D4D4F"/>
                          </a:solidFill>
                          <a:latin typeface="等线"/>
                          <a:cs typeface="等线"/>
                        </a:rPr>
                        <a:t>——</a:t>
                      </a:r>
                      <a:r>
                        <a:rPr dirty="0" sz="900">
                          <a:solidFill>
                            <a:srgbClr val="4D4D4F"/>
                          </a:solidFill>
                          <a:latin typeface="宋体"/>
                          <a:cs typeface="宋体"/>
                        </a:rPr>
                        <a:t>眼科高值耗材领域</a:t>
                      </a:r>
                      <a:r>
                        <a:rPr dirty="0" sz="900" spc="-100">
                          <a:solidFill>
                            <a:srgbClr val="4D4D4F"/>
                          </a:solidFill>
                          <a:latin typeface="宋体"/>
                          <a:cs typeface="宋体"/>
                        </a:rPr>
                        <a:t>，</a:t>
                      </a:r>
                      <a:r>
                        <a:rPr dirty="0" sz="900">
                          <a:solidFill>
                            <a:srgbClr val="4D4D4F"/>
                          </a:solidFill>
                          <a:latin typeface="宋体"/>
                          <a:cs typeface="宋体"/>
                        </a:rPr>
                        <a:t>国产 品牌崛起》 </a:t>
                      </a:r>
                      <a:r>
                        <a:rPr dirty="0" sz="900" spc="-5">
                          <a:solidFill>
                            <a:srgbClr val="4D4D4F"/>
                          </a:solidFill>
                          <a:latin typeface="等线"/>
                          <a:cs typeface="等线"/>
                        </a:rPr>
                        <a:t>2020-09-28</a:t>
                      </a:r>
                      <a:endParaRPr sz="900">
                        <a:latin typeface="等线"/>
                        <a:cs typeface="等线"/>
                      </a:endParaRPr>
                    </a:p>
                  </a:txBody>
                  <a:tcPr marL="0" marR="0" marB="0" marT="1905"/>
                </a:tc>
              </a:tr>
              <a:tr h="457453">
                <a:tc>
                  <a:txBody>
                    <a:bodyPr/>
                    <a:lstStyle/>
                    <a:p>
                      <a:pPr marL="127000">
                        <a:lnSpc>
                          <a:spcPts val="1070"/>
                        </a:lnSpc>
                      </a:pPr>
                      <a:r>
                        <a:rPr dirty="0" sz="900">
                          <a:solidFill>
                            <a:srgbClr val="4D4D4F"/>
                          </a:solidFill>
                          <a:latin typeface="等线"/>
                          <a:cs typeface="等线"/>
                        </a:rPr>
                        <a:t>2</a:t>
                      </a:r>
                      <a:r>
                        <a:rPr dirty="0" sz="900" spc="180">
                          <a:solidFill>
                            <a:srgbClr val="4D4D4F"/>
                          </a:solidFill>
                          <a:latin typeface="等线"/>
                          <a:cs typeface="等线"/>
                        </a:rPr>
                        <a:t> </a:t>
                      </a:r>
                      <a:r>
                        <a:rPr dirty="0" sz="900" spc="10">
                          <a:solidFill>
                            <a:srgbClr val="4D4D4F"/>
                          </a:solidFill>
                          <a:latin typeface="宋体"/>
                          <a:cs typeface="宋体"/>
                        </a:rPr>
                        <a:t>《医</a:t>
                      </a:r>
                      <a:r>
                        <a:rPr dirty="0" sz="900">
                          <a:solidFill>
                            <a:srgbClr val="4D4D4F"/>
                          </a:solidFill>
                          <a:latin typeface="宋体"/>
                          <a:cs typeface="宋体"/>
                        </a:rPr>
                        <a:t>药</a:t>
                      </a:r>
                      <a:r>
                        <a:rPr dirty="0" sz="900" spc="10">
                          <a:solidFill>
                            <a:srgbClr val="4D4D4F"/>
                          </a:solidFill>
                          <a:latin typeface="宋体"/>
                          <a:cs typeface="宋体"/>
                        </a:rPr>
                        <a:t>生</a:t>
                      </a:r>
                      <a:r>
                        <a:rPr dirty="0" sz="900">
                          <a:solidFill>
                            <a:srgbClr val="4D4D4F"/>
                          </a:solidFill>
                          <a:latin typeface="宋体"/>
                          <a:cs typeface="宋体"/>
                        </a:rPr>
                        <a:t>物</a:t>
                      </a:r>
                      <a:r>
                        <a:rPr dirty="0" sz="900" spc="15">
                          <a:solidFill>
                            <a:srgbClr val="4D4D4F"/>
                          </a:solidFill>
                          <a:latin typeface="等线"/>
                          <a:cs typeface="等线"/>
                        </a:rPr>
                        <a:t>-</a:t>
                      </a:r>
                      <a:r>
                        <a:rPr dirty="0" sz="900">
                          <a:solidFill>
                            <a:srgbClr val="4D4D4F"/>
                          </a:solidFill>
                          <a:latin typeface="宋体"/>
                          <a:cs typeface="宋体"/>
                        </a:rPr>
                        <a:t>行</a:t>
                      </a:r>
                      <a:r>
                        <a:rPr dirty="0" sz="900" spc="10">
                          <a:solidFill>
                            <a:srgbClr val="4D4D4F"/>
                          </a:solidFill>
                          <a:latin typeface="宋体"/>
                          <a:cs typeface="宋体"/>
                        </a:rPr>
                        <a:t>业研</a:t>
                      </a:r>
                      <a:r>
                        <a:rPr dirty="0" sz="900">
                          <a:solidFill>
                            <a:srgbClr val="4D4D4F"/>
                          </a:solidFill>
                          <a:latin typeface="宋体"/>
                          <a:cs typeface="宋体"/>
                        </a:rPr>
                        <a:t>究</a:t>
                      </a:r>
                      <a:r>
                        <a:rPr dirty="0" sz="900" spc="10">
                          <a:solidFill>
                            <a:srgbClr val="4D4D4F"/>
                          </a:solidFill>
                          <a:latin typeface="宋体"/>
                          <a:cs typeface="宋体"/>
                        </a:rPr>
                        <a:t>周</a:t>
                      </a:r>
                      <a:r>
                        <a:rPr dirty="0" sz="900" spc="15">
                          <a:solidFill>
                            <a:srgbClr val="4D4D4F"/>
                          </a:solidFill>
                          <a:latin typeface="宋体"/>
                          <a:cs typeface="宋体"/>
                        </a:rPr>
                        <a:t>报</a:t>
                      </a:r>
                      <a:r>
                        <a:rPr dirty="0" sz="900" spc="-10">
                          <a:solidFill>
                            <a:srgbClr val="4D4D4F"/>
                          </a:solidFill>
                          <a:latin typeface="等线"/>
                          <a:cs typeface="等线"/>
                        </a:rPr>
                        <a:t>:</a:t>
                      </a:r>
                      <a:r>
                        <a:rPr dirty="0" sz="900" spc="10">
                          <a:solidFill>
                            <a:srgbClr val="4D4D4F"/>
                          </a:solidFill>
                          <a:latin typeface="宋体"/>
                          <a:cs typeface="宋体"/>
                        </a:rPr>
                        <a:t>秋冬季来</a:t>
                      </a:r>
                      <a:endParaRPr sz="900">
                        <a:latin typeface="宋体"/>
                        <a:cs typeface="宋体"/>
                      </a:endParaRPr>
                    </a:p>
                    <a:p>
                      <a:pPr marL="127000" marR="122555">
                        <a:lnSpc>
                          <a:spcPts val="1200"/>
                        </a:lnSpc>
                        <a:spcBef>
                          <a:spcPts val="30"/>
                        </a:spcBef>
                      </a:pPr>
                      <a:r>
                        <a:rPr dirty="0" sz="900">
                          <a:solidFill>
                            <a:srgbClr val="4D4D4F"/>
                          </a:solidFill>
                          <a:latin typeface="宋体"/>
                          <a:cs typeface="宋体"/>
                        </a:rPr>
                        <a:t>临</a:t>
                      </a:r>
                      <a:r>
                        <a:rPr dirty="0" sz="900" spc="-40">
                          <a:solidFill>
                            <a:srgbClr val="4D4D4F"/>
                          </a:solidFill>
                          <a:latin typeface="宋体"/>
                          <a:cs typeface="宋体"/>
                        </a:rPr>
                        <a:t>，</a:t>
                      </a:r>
                      <a:r>
                        <a:rPr dirty="0" sz="900">
                          <a:solidFill>
                            <a:srgbClr val="4D4D4F"/>
                          </a:solidFill>
                          <a:latin typeface="宋体"/>
                          <a:cs typeface="宋体"/>
                        </a:rPr>
                        <a:t>新冠疫情背景下</a:t>
                      </a:r>
                      <a:r>
                        <a:rPr dirty="0" sz="900" spc="-40">
                          <a:solidFill>
                            <a:srgbClr val="4D4D4F"/>
                          </a:solidFill>
                          <a:latin typeface="宋体"/>
                          <a:cs typeface="宋体"/>
                        </a:rPr>
                        <a:t>，</a:t>
                      </a:r>
                      <a:r>
                        <a:rPr dirty="0" sz="900">
                          <a:solidFill>
                            <a:srgbClr val="4D4D4F"/>
                          </a:solidFill>
                          <a:latin typeface="宋体"/>
                          <a:cs typeface="宋体"/>
                        </a:rPr>
                        <a:t>流感</a:t>
                      </a:r>
                      <a:r>
                        <a:rPr dirty="0" sz="900" spc="-25">
                          <a:solidFill>
                            <a:srgbClr val="4D4D4F"/>
                          </a:solidFill>
                          <a:latin typeface="宋体"/>
                          <a:cs typeface="宋体"/>
                        </a:rPr>
                        <a:t>、</a:t>
                      </a:r>
                      <a:r>
                        <a:rPr dirty="0" sz="900">
                          <a:solidFill>
                            <a:srgbClr val="4D4D4F"/>
                          </a:solidFill>
                          <a:latin typeface="宋体"/>
                          <a:cs typeface="宋体"/>
                        </a:rPr>
                        <a:t>肺炎等疫 苗需求或将明显增加》</a:t>
                      </a:r>
                      <a:r>
                        <a:rPr dirty="0" sz="900" spc="-20">
                          <a:solidFill>
                            <a:srgbClr val="4D4D4F"/>
                          </a:solidFill>
                          <a:latin typeface="宋体"/>
                          <a:cs typeface="宋体"/>
                        </a:rPr>
                        <a:t> </a:t>
                      </a:r>
                      <a:r>
                        <a:rPr dirty="0" sz="900" spc="-5">
                          <a:solidFill>
                            <a:srgbClr val="4D4D4F"/>
                          </a:solidFill>
                          <a:latin typeface="等线"/>
                          <a:cs typeface="等线"/>
                        </a:rPr>
                        <a:t>2020-09-21</a:t>
                      </a:r>
                      <a:endParaRPr sz="900">
                        <a:latin typeface="等线"/>
                        <a:cs typeface="等线"/>
                      </a:endParaRPr>
                    </a:p>
                  </a:txBody>
                  <a:tcPr marL="0" marR="0" marB="0" marT="0"/>
                </a:tc>
              </a:tr>
              <a:tr h="446409">
                <a:tc>
                  <a:txBody>
                    <a:bodyPr/>
                    <a:lstStyle/>
                    <a:p>
                      <a:pPr marL="127000">
                        <a:lnSpc>
                          <a:spcPts val="1070"/>
                        </a:lnSpc>
                      </a:pPr>
                      <a:r>
                        <a:rPr dirty="0" sz="900">
                          <a:solidFill>
                            <a:srgbClr val="4D4D4F"/>
                          </a:solidFill>
                          <a:latin typeface="等线"/>
                          <a:cs typeface="等线"/>
                        </a:rPr>
                        <a:t>3 </a:t>
                      </a:r>
                      <a:r>
                        <a:rPr dirty="0" sz="900">
                          <a:solidFill>
                            <a:srgbClr val="4D4D4F"/>
                          </a:solidFill>
                          <a:latin typeface="宋体"/>
                          <a:cs typeface="宋体"/>
                        </a:rPr>
                        <a:t>《医药生</a:t>
                      </a:r>
                      <a:r>
                        <a:rPr dirty="0" sz="900" spc="-15">
                          <a:solidFill>
                            <a:srgbClr val="4D4D4F"/>
                          </a:solidFill>
                          <a:latin typeface="宋体"/>
                          <a:cs typeface="宋体"/>
                        </a:rPr>
                        <a:t>物</a:t>
                      </a:r>
                      <a:r>
                        <a:rPr dirty="0" sz="900" spc="5">
                          <a:solidFill>
                            <a:srgbClr val="4D4D4F"/>
                          </a:solidFill>
                          <a:latin typeface="等线"/>
                          <a:cs typeface="等线"/>
                        </a:rPr>
                        <a:t>-</a:t>
                      </a:r>
                      <a:r>
                        <a:rPr dirty="0" sz="900">
                          <a:solidFill>
                            <a:srgbClr val="4D4D4F"/>
                          </a:solidFill>
                          <a:latin typeface="宋体"/>
                          <a:cs typeface="宋体"/>
                        </a:rPr>
                        <a:t>行业投资策略</a:t>
                      </a:r>
                      <a:r>
                        <a:rPr dirty="0" sz="900" spc="-5">
                          <a:solidFill>
                            <a:srgbClr val="4D4D4F"/>
                          </a:solidFill>
                          <a:latin typeface="等线"/>
                          <a:cs typeface="等线"/>
                        </a:rPr>
                        <a:t>:2020</a:t>
                      </a:r>
                      <a:r>
                        <a:rPr dirty="0" sz="900" spc="-25">
                          <a:solidFill>
                            <a:srgbClr val="4D4D4F"/>
                          </a:solidFill>
                          <a:latin typeface="等线"/>
                          <a:cs typeface="等线"/>
                        </a:rPr>
                        <a:t> </a:t>
                      </a:r>
                      <a:r>
                        <a:rPr dirty="0" sz="900">
                          <a:solidFill>
                            <a:srgbClr val="4D4D4F"/>
                          </a:solidFill>
                          <a:latin typeface="宋体"/>
                          <a:cs typeface="宋体"/>
                        </a:rPr>
                        <a:t>中报</a:t>
                      </a:r>
                      <a:endParaRPr sz="900">
                        <a:latin typeface="宋体"/>
                        <a:cs typeface="宋体"/>
                      </a:endParaRPr>
                    </a:p>
                    <a:p>
                      <a:pPr marL="127000">
                        <a:lnSpc>
                          <a:spcPct val="100000"/>
                        </a:lnSpc>
                        <a:spcBef>
                          <a:spcPts val="120"/>
                        </a:spcBef>
                      </a:pPr>
                      <a:r>
                        <a:rPr dirty="0" sz="900">
                          <a:solidFill>
                            <a:srgbClr val="4D4D4F"/>
                          </a:solidFill>
                          <a:latin typeface="宋体"/>
                          <a:cs typeface="宋体"/>
                        </a:rPr>
                        <a:t>总结兼</a:t>
                      </a:r>
                      <a:r>
                        <a:rPr dirty="0" sz="900" spc="-295">
                          <a:solidFill>
                            <a:srgbClr val="4D4D4F"/>
                          </a:solidFill>
                          <a:latin typeface="宋体"/>
                          <a:cs typeface="宋体"/>
                        </a:rPr>
                        <a:t> </a:t>
                      </a:r>
                      <a:r>
                        <a:rPr dirty="0" sz="900">
                          <a:solidFill>
                            <a:srgbClr val="4D4D4F"/>
                          </a:solidFill>
                          <a:latin typeface="等线"/>
                          <a:cs typeface="等线"/>
                        </a:rPr>
                        <a:t>9</a:t>
                      </a:r>
                      <a:r>
                        <a:rPr dirty="0" sz="900" spc="-85">
                          <a:solidFill>
                            <a:srgbClr val="4D4D4F"/>
                          </a:solidFill>
                          <a:latin typeface="等线"/>
                          <a:cs typeface="等线"/>
                        </a:rPr>
                        <a:t> </a:t>
                      </a:r>
                      <a:r>
                        <a:rPr dirty="0" sz="900">
                          <a:solidFill>
                            <a:srgbClr val="4D4D4F"/>
                          </a:solidFill>
                          <a:latin typeface="宋体"/>
                          <a:cs typeface="宋体"/>
                        </a:rPr>
                        <a:t>月月报</a:t>
                      </a:r>
                      <a:r>
                        <a:rPr dirty="0" sz="900" spc="-459">
                          <a:solidFill>
                            <a:srgbClr val="4D4D4F"/>
                          </a:solidFill>
                          <a:latin typeface="宋体"/>
                          <a:cs typeface="宋体"/>
                        </a:rPr>
                        <a:t>：</a:t>
                      </a:r>
                      <a:r>
                        <a:rPr dirty="0" sz="900">
                          <a:solidFill>
                            <a:srgbClr val="4D4D4F"/>
                          </a:solidFill>
                          <a:latin typeface="宋体"/>
                          <a:cs typeface="宋体"/>
                        </a:rPr>
                        <a:t>医药二季度</a:t>
                      </a:r>
                      <a:r>
                        <a:rPr dirty="0" sz="900" spc="-15">
                          <a:solidFill>
                            <a:srgbClr val="4D4D4F"/>
                          </a:solidFill>
                          <a:latin typeface="宋体"/>
                          <a:cs typeface="宋体"/>
                        </a:rPr>
                        <a:t>表</a:t>
                      </a:r>
                      <a:r>
                        <a:rPr dirty="0" sz="900">
                          <a:solidFill>
                            <a:srgbClr val="4D4D4F"/>
                          </a:solidFill>
                          <a:latin typeface="宋体"/>
                          <a:cs typeface="宋体"/>
                        </a:rPr>
                        <a:t>现亮眼</a:t>
                      </a:r>
                      <a:endParaRPr sz="900">
                        <a:latin typeface="宋体"/>
                        <a:cs typeface="宋体"/>
                      </a:endParaRPr>
                    </a:p>
                    <a:p>
                      <a:pPr marL="127000">
                        <a:lnSpc>
                          <a:spcPts val="1025"/>
                        </a:lnSpc>
                        <a:spcBef>
                          <a:spcPts val="120"/>
                        </a:spcBef>
                      </a:pPr>
                      <a:r>
                        <a:rPr dirty="0" sz="900">
                          <a:solidFill>
                            <a:srgbClr val="4D4D4F"/>
                          </a:solidFill>
                          <a:latin typeface="宋体"/>
                          <a:cs typeface="宋体"/>
                        </a:rPr>
                        <a:t>业绩环比改善明显》</a:t>
                      </a:r>
                      <a:r>
                        <a:rPr dirty="0" sz="900" spc="-5">
                          <a:solidFill>
                            <a:srgbClr val="4D4D4F"/>
                          </a:solidFill>
                          <a:latin typeface="宋体"/>
                          <a:cs typeface="宋体"/>
                        </a:rPr>
                        <a:t> </a:t>
                      </a:r>
                      <a:r>
                        <a:rPr dirty="0" sz="900" spc="-5">
                          <a:solidFill>
                            <a:srgbClr val="4D4D4F"/>
                          </a:solidFill>
                          <a:latin typeface="等线"/>
                          <a:cs typeface="等线"/>
                        </a:rPr>
                        <a:t>2020-09-09</a:t>
                      </a:r>
                      <a:endParaRPr sz="900">
                        <a:latin typeface="等线"/>
                        <a:cs typeface="等线"/>
                      </a:endParaRPr>
                    </a:p>
                  </a:txBody>
                  <a:tcPr marL="0" marR="0" marB="0" marT="0"/>
                </a:tc>
              </a:tr>
            </a:tbl>
          </a:graphicData>
        </a:graphic>
      </p:graphicFrame>
      <p:sp>
        <p:nvSpPr>
          <p:cNvPr id="14" name="object 14"/>
          <p:cNvSpPr txBox="1"/>
          <p:nvPr/>
        </p:nvSpPr>
        <p:spPr>
          <a:xfrm>
            <a:off x="616712" y="1432305"/>
            <a:ext cx="4179570" cy="1622425"/>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4D4D4F"/>
                </a:solidFill>
                <a:latin typeface="微软雅黑"/>
                <a:cs typeface="微软雅黑"/>
              </a:rPr>
              <a:t>从首个</a:t>
            </a:r>
            <a:r>
              <a:rPr dirty="0" sz="1000" spc="-5" b="1">
                <a:solidFill>
                  <a:srgbClr val="4D4D4F"/>
                </a:solidFill>
                <a:latin typeface="微软雅黑"/>
                <a:cs typeface="微软雅黑"/>
              </a:rPr>
              <a:t>国产</a:t>
            </a:r>
            <a:r>
              <a:rPr dirty="0" sz="1000" spc="-40" b="1">
                <a:solidFill>
                  <a:srgbClr val="4D4D4F"/>
                </a:solidFill>
                <a:latin typeface="微软雅黑"/>
                <a:cs typeface="微软雅黑"/>
              </a:rPr>
              <a:t> </a:t>
            </a:r>
            <a:r>
              <a:rPr dirty="0" sz="1000" spc="-5" b="1">
                <a:solidFill>
                  <a:srgbClr val="4D4D4F"/>
                </a:solidFill>
                <a:latin typeface="等线"/>
                <a:cs typeface="等线"/>
              </a:rPr>
              <a:t>SGLT-2</a:t>
            </a:r>
            <a:r>
              <a:rPr dirty="0" sz="1000" spc="-30" b="1">
                <a:solidFill>
                  <a:srgbClr val="4D4D4F"/>
                </a:solidFill>
                <a:latin typeface="等线"/>
                <a:cs typeface="等线"/>
              </a:rPr>
              <a:t> </a:t>
            </a:r>
            <a:r>
              <a:rPr dirty="0" sz="1000" spc="5" b="1">
                <a:solidFill>
                  <a:srgbClr val="4D4D4F"/>
                </a:solidFill>
                <a:latin typeface="微软雅黑"/>
                <a:cs typeface="微软雅黑"/>
              </a:rPr>
              <a:t>报</a:t>
            </a:r>
            <a:r>
              <a:rPr dirty="0" sz="1000" spc="-5" b="1">
                <a:solidFill>
                  <a:srgbClr val="4D4D4F"/>
                </a:solidFill>
                <a:latin typeface="微软雅黑"/>
                <a:cs typeface="微软雅黑"/>
              </a:rPr>
              <a:t>产看</a:t>
            </a:r>
            <a:r>
              <a:rPr dirty="0" sz="1000" spc="5" b="1">
                <a:solidFill>
                  <a:srgbClr val="4D4D4F"/>
                </a:solidFill>
                <a:latin typeface="微软雅黑"/>
                <a:cs typeface="微软雅黑"/>
              </a:rPr>
              <a:t>恒瑞糖</a:t>
            </a:r>
            <a:r>
              <a:rPr dirty="0" sz="1000" spc="-5" b="1">
                <a:solidFill>
                  <a:srgbClr val="4D4D4F"/>
                </a:solidFill>
                <a:latin typeface="微软雅黑"/>
                <a:cs typeface="微软雅黑"/>
              </a:rPr>
              <a:t>尿</a:t>
            </a:r>
            <a:r>
              <a:rPr dirty="0" sz="1000" spc="5" b="1">
                <a:solidFill>
                  <a:srgbClr val="4D4D4F"/>
                </a:solidFill>
                <a:latin typeface="微软雅黑"/>
                <a:cs typeface="微软雅黑"/>
              </a:rPr>
              <a:t>病布</a:t>
            </a:r>
            <a:r>
              <a:rPr dirty="0" sz="1000" spc="-5" b="1">
                <a:solidFill>
                  <a:srgbClr val="4D4D4F"/>
                </a:solidFill>
                <a:latin typeface="微软雅黑"/>
                <a:cs typeface="微软雅黑"/>
              </a:rPr>
              <a:t>局</a:t>
            </a:r>
            <a:r>
              <a:rPr dirty="0" sz="1000" spc="15" b="1">
                <a:solidFill>
                  <a:srgbClr val="4D4D4F"/>
                </a:solidFill>
                <a:latin typeface="微软雅黑"/>
                <a:cs typeface="微软雅黑"/>
              </a:rPr>
              <a:t>，</a:t>
            </a:r>
            <a:r>
              <a:rPr dirty="0" sz="1000" spc="5" b="1">
                <a:solidFill>
                  <a:srgbClr val="4D4D4F"/>
                </a:solidFill>
                <a:latin typeface="微软雅黑"/>
                <a:cs typeface="微软雅黑"/>
              </a:rPr>
              <a:t>关</a:t>
            </a:r>
            <a:r>
              <a:rPr dirty="0" sz="1000" spc="-5" b="1">
                <a:solidFill>
                  <a:srgbClr val="4D4D4F"/>
                </a:solidFill>
                <a:latin typeface="微软雅黑"/>
                <a:cs typeface="微软雅黑"/>
              </a:rPr>
              <a:t>注</a:t>
            </a:r>
            <a:r>
              <a:rPr dirty="0" sz="1000" spc="5" b="1">
                <a:solidFill>
                  <a:srgbClr val="4D4D4F"/>
                </a:solidFill>
                <a:latin typeface="微软雅黑"/>
                <a:cs typeface="微软雅黑"/>
              </a:rPr>
              <a:t>医</a:t>
            </a:r>
            <a:r>
              <a:rPr dirty="0" sz="1000" spc="-5" b="1">
                <a:solidFill>
                  <a:srgbClr val="4D4D4F"/>
                </a:solidFill>
                <a:latin typeface="微软雅黑"/>
                <a:cs typeface="微软雅黑"/>
              </a:rPr>
              <a:t>药</a:t>
            </a:r>
            <a:r>
              <a:rPr dirty="0" sz="1000" spc="5" b="1">
                <a:solidFill>
                  <a:srgbClr val="4D4D4F"/>
                </a:solidFill>
                <a:latin typeface="微软雅黑"/>
                <a:cs typeface="微软雅黑"/>
              </a:rPr>
              <a:t>三季报</a:t>
            </a:r>
            <a:r>
              <a:rPr dirty="0" sz="1000" spc="-5" b="1">
                <a:solidFill>
                  <a:srgbClr val="4D4D4F"/>
                </a:solidFill>
                <a:latin typeface="微软雅黑"/>
                <a:cs typeface="微软雅黑"/>
              </a:rPr>
              <a:t>业</a:t>
            </a:r>
            <a:r>
              <a:rPr dirty="0" sz="1000" spc="5" b="1">
                <a:solidFill>
                  <a:srgbClr val="4D4D4F"/>
                </a:solidFill>
                <a:latin typeface="微软雅黑"/>
                <a:cs typeface="微软雅黑"/>
              </a:rPr>
              <a:t>绩主</a:t>
            </a:r>
            <a:r>
              <a:rPr dirty="0" sz="1000" spc="-5" b="1">
                <a:solidFill>
                  <a:srgbClr val="4D4D4F"/>
                </a:solidFill>
                <a:latin typeface="微软雅黑"/>
                <a:cs typeface="微软雅黑"/>
              </a:rPr>
              <a:t>线</a:t>
            </a:r>
            <a:endParaRPr sz="1000">
              <a:latin typeface="微软雅黑"/>
              <a:cs typeface="微软雅黑"/>
            </a:endParaRPr>
          </a:p>
          <a:p>
            <a:pPr>
              <a:lnSpc>
                <a:spcPct val="100000"/>
              </a:lnSpc>
              <a:spcBef>
                <a:spcPts val="30"/>
              </a:spcBef>
            </a:pPr>
            <a:endParaRPr sz="600">
              <a:latin typeface="微软雅黑"/>
              <a:cs typeface="微软雅黑"/>
            </a:endParaRPr>
          </a:p>
          <a:p>
            <a:pPr marL="12700">
              <a:lnSpc>
                <a:spcPct val="100000"/>
              </a:lnSpc>
            </a:pPr>
            <a:r>
              <a:rPr dirty="0" sz="750" spc="5" b="1">
                <a:solidFill>
                  <a:srgbClr val="4D4D4F"/>
                </a:solidFill>
                <a:latin typeface="微软雅黑"/>
                <a:cs typeface="微软雅黑"/>
              </a:rPr>
              <a:t>医药生物</a:t>
            </a:r>
            <a:r>
              <a:rPr dirty="0" sz="750" spc="-10" b="1">
                <a:solidFill>
                  <a:srgbClr val="4D4D4F"/>
                </a:solidFill>
                <a:latin typeface="微软雅黑"/>
                <a:cs typeface="微软雅黑"/>
              </a:rPr>
              <a:t>同</a:t>
            </a:r>
            <a:r>
              <a:rPr dirty="0" sz="750" spc="5" b="1">
                <a:solidFill>
                  <a:srgbClr val="4D4D4F"/>
                </a:solidFill>
                <a:latin typeface="微软雅黑"/>
                <a:cs typeface="微软雅黑"/>
              </a:rPr>
              <a:t>比下跌</a:t>
            </a:r>
            <a:r>
              <a:rPr dirty="0" sz="750" spc="-35" b="1">
                <a:solidFill>
                  <a:srgbClr val="4D4D4F"/>
                </a:solidFill>
                <a:latin typeface="微软雅黑"/>
                <a:cs typeface="微软雅黑"/>
              </a:rPr>
              <a:t> </a:t>
            </a:r>
            <a:r>
              <a:rPr dirty="0" sz="750" spc="-5" b="1">
                <a:solidFill>
                  <a:srgbClr val="4D4D4F"/>
                </a:solidFill>
                <a:latin typeface="等线"/>
                <a:cs typeface="等线"/>
              </a:rPr>
              <a:t>1.17%</a:t>
            </a:r>
            <a:r>
              <a:rPr dirty="0" sz="750" spc="-5" b="1">
                <a:solidFill>
                  <a:srgbClr val="4D4D4F"/>
                </a:solidFill>
                <a:latin typeface="微软雅黑"/>
                <a:cs typeface="微软雅黑"/>
              </a:rPr>
              <a:t>，</a:t>
            </a:r>
            <a:r>
              <a:rPr dirty="0" sz="750" spc="5" b="1">
                <a:solidFill>
                  <a:srgbClr val="4D4D4F"/>
                </a:solidFill>
                <a:latin typeface="微软雅黑"/>
                <a:cs typeface="微软雅黑"/>
              </a:rPr>
              <a:t>整体表</a:t>
            </a:r>
            <a:r>
              <a:rPr dirty="0" sz="750" spc="-10" b="1">
                <a:solidFill>
                  <a:srgbClr val="4D4D4F"/>
                </a:solidFill>
                <a:latin typeface="微软雅黑"/>
                <a:cs typeface="微软雅黑"/>
              </a:rPr>
              <a:t>现</a:t>
            </a:r>
            <a:r>
              <a:rPr dirty="0" sz="750" spc="5" b="1">
                <a:solidFill>
                  <a:srgbClr val="4D4D4F"/>
                </a:solidFill>
                <a:latin typeface="微软雅黑"/>
                <a:cs typeface="微软雅黑"/>
              </a:rPr>
              <a:t>弱于大盘</a:t>
            </a:r>
            <a:endParaRPr sz="750">
              <a:latin typeface="微软雅黑"/>
              <a:cs typeface="微软雅黑"/>
            </a:endParaRPr>
          </a:p>
          <a:p>
            <a:pPr algn="just" marL="12700" marR="5080">
              <a:lnSpc>
                <a:spcPct val="133300"/>
              </a:lnSpc>
              <a:spcBef>
                <a:spcPts val="315"/>
              </a:spcBef>
            </a:pPr>
            <a:r>
              <a:rPr dirty="0" sz="750" spc="5">
                <a:solidFill>
                  <a:srgbClr val="4D4D4F"/>
                </a:solidFill>
                <a:latin typeface="宋体"/>
                <a:cs typeface="宋体"/>
              </a:rPr>
              <a:t>本周</a:t>
            </a:r>
            <a:r>
              <a:rPr dirty="0" sz="750" spc="-10">
                <a:solidFill>
                  <a:srgbClr val="4D4D4F"/>
                </a:solidFill>
                <a:latin typeface="宋体"/>
                <a:cs typeface="宋体"/>
              </a:rPr>
              <a:t>上</a:t>
            </a:r>
            <a:r>
              <a:rPr dirty="0" sz="750" spc="5">
                <a:solidFill>
                  <a:srgbClr val="4D4D4F"/>
                </a:solidFill>
                <a:latin typeface="宋体"/>
                <a:cs typeface="宋体"/>
              </a:rPr>
              <a:t>证</a:t>
            </a:r>
            <a:r>
              <a:rPr dirty="0" sz="750" spc="-10">
                <a:solidFill>
                  <a:srgbClr val="4D4D4F"/>
                </a:solidFill>
                <a:latin typeface="宋体"/>
                <a:cs typeface="宋体"/>
              </a:rPr>
              <a:t>综</a:t>
            </a:r>
            <a:r>
              <a:rPr dirty="0" sz="750" spc="5">
                <a:solidFill>
                  <a:srgbClr val="4D4D4F"/>
                </a:solidFill>
                <a:latin typeface="宋体"/>
                <a:cs typeface="宋体"/>
              </a:rPr>
              <a:t>指</a:t>
            </a:r>
            <a:r>
              <a:rPr dirty="0" sz="750" spc="-10">
                <a:solidFill>
                  <a:srgbClr val="4D4D4F"/>
                </a:solidFill>
                <a:latin typeface="宋体"/>
                <a:cs typeface="宋体"/>
              </a:rPr>
              <a:t>上</a:t>
            </a:r>
            <a:r>
              <a:rPr dirty="0" sz="750" spc="125">
                <a:solidFill>
                  <a:srgbClr val="4D4D4F"/>
                </a:solidFill>
                <a:latin typeface="宋体"/>
                <a:cs typeface="宋体"/>
              </a:rPr>
              <a:t>涨</a:t>
            </a:r>
            <a:r>
              <a:rPr dirty="0" sz="750" spc="-65">
                <a:solidFill>
                  <a:srgbClr val="4D4D4F"/>
                </a:solidFill>
                <a:latin typeface="等线"/>
                <a:cs typeface="等线"/>
              </a:rPr>
              <a:t>1.64%</a:t>
            </a:r>
            <a:r>
              <a:rPr dirty="0" sz="750" spc="-65">
                <a:solidFill>
                  <a:srgbClr val="4D4D4F"/>
                </a:solidFill>
                <a:latin typeface="宋体"/>
                <a:cs typeface="宋体"/>
              </a:rPr>
              <a:t>，</a:t>
            </a:r>
            <a:r>
              <a:rPr dirty="0" sz="750" spc="125">
                <a:solidFill>
                  <a:srgbClr val="4D4D4F"/>
                </a:solidFill>
                <a:latin typeface="宋体"/>
                <a:cs typeface="宋体"/>
              </a:rPr>
              <a:t>报</a:t>
            </a:r>
            <a:r>
              <a:rPr dirty="0" sz="750" spc="-5">
                <a:solidFill>
                  <a:srgbClr val="4D4D4F"/>
                </a:solidFill>
                <a:latin typeface="等线"/>
                <a:cs typeface="等线"/>
              </a:rPr>
              <a:t>3272.08</a:t>
            </a:r>
            <a:r>
              <a:rPr dirty="0" sz="750" spc="-90">
                <a:solidFill>
                  <a:srgbClr val="4D4D4F"/>
                </a:solidFill>
                <a:latin typeface="等线"/>
                <a:cs typeface="等线"/>
              </a:rPr>
              <a:t> </a:t>
            </a:r>
            <a:r>
              <a:rPr dirty="0" sz="750" spc="5">
                <a:solidFill>
                  <a:srgbClr val="4D4D4F"/>
                </a:solidFill>
                <a:latin typeface="宋体"/>
                <a:cs typeface="宋体"/>
              </a:rPr>
              <a:t>点</a:t>
            </a:r>
            <a:r>
              <a:rPr dirty="0" sz="750" spc="-380">
                <a:solidFill>
                  <a:srgbClr val="4D4D4F"/>
                </a:solidFill>
                <a:latin typeface="宋体"/>
                <a:cs typeface="宋体"/>
              </a:rPr>
              <a:t>，</a:t>
            </a:r>
            <a:r>
              <a:rPr dirty="0" sz="750" spc="5">
                <a:solidFill>
                  <a:srgbClr val="4D4D4F"/>
                </a:solidFill>
                <a:latin typeface="宋体"/>
                <a:cs typeface="宋体"/>
              </a:rPr>
              <a:t>中</a:t>
            </a:r>
            <a:r>
              <a:rPr dirty="0" sz="750" spc="-10">
                <a:solidFill>
                  <a:srgbClr val="4D4D4F"/>
                </a:solidFill>
                <a:latin typeface="宋体"/>
                <a:cs typeface="宋体"/>
              </a:rPr>
              <a:t>小</a:t>
            </a:r>
            <a:r>
              <a:rPr dirty="0" sz="750" spc="5">
                <a:solidFill>
                  <a:srgbClr val="4D4D4F"/>
                </a:solidFill>
                <a:latin typeface="宋体"/>
                <a:cs typeface="宋体"/>
              </a:rPr>
              <a:t>板</a:t>
            </a:r>
            <a:r>
              <a:rPr dirty="0" sz="750" spc="-10">
                <a:solidFill>
                  <a:srgbClr val="4D4D4F"/>
                </a:solidFill>
                <a:latin typeface="宋体"/>
                <a:cs typeface="宋体"/>
              </a:rPr>
              <a:t>上</a:t>
            </a:r>
            <a:r>
              <a:rPr dirty="0" sz="750" spc="125">
                <a:solidFill>
                  <a:srgbClr val="4D4D4F"/>
                </a:solidFill>
                <a:latin typeface="宋体"/>
                <a:cs typeface="宋体"/>
              </a:rPr>
              <a:t>涨</a:t>
            </a:r>
            <a:r>
              <a:rPr dirty="0" sz="750" spc="-5">
                <a:solidFill>
                  <a:srgbClr val="4D4D4F"/>
                </a:solidFill>
                <a:latin typeface="等线"/>
                <a:cs typeface="等线"/>
              </a:rPr>
              <a:t>4.41%,</a:t>
            </a:r>
            <a:r>
              <a:rPr dirty="0" sz="750" spc="125">
                <a:solidFill>
                  <a:srgbClr val="4D4D4F"/>
                </a:solidFill>
                <a:latin typeface="宋体"/>
                <a:cs typeface="宋体"/>
              </a:rPr>
              <a:t>报</a:t>
            </a:r>
            <a:r>
              <a:rPr dirty="0" sz="750" spc="-5">
                <a:solidFill>
                  <a:srgbClr val="4D4D4F"/>
                </a:solidFill>
                <a:latin typeface="等线"/>
                <a:cs typeface="等线"/>
              </a:rPr>
              <a:t>8936.37</a:t>
            </a:r>
            <a:r>
              <a:rPr dirty="0" sz="750" spc="-75">
                <a:solidFill>
                  <a:srgbClr val="4D4D4F"/>
                </a:solidFill>
                <a:latin typeface="等线"/>
                <a:cs typeface="等线"/>
              </a:rPr>
              <a:t> </a:t>
            </a:r>
            <a:r>
              <a:rPr dirty="0" sz="750" spc="-10">
                <a:solidFill>
                  <a:srgbClr val="4D4D4F"/>
                </a:solidFill>
                <a:latin typeface="宋体"/>
                <a:cs typeface="宋体"/>
              </a:rPr>
              <a:t>点</a:t>
            </a:r>
            <a:r>
              <a:rPr dirty="0" sz="750" spc="-380">
                <a:solidFill>
                  <a:srgbClr val="4D4D4F"/>
                </a:solidFill>
                <a:latin typeface="宋体"/>
                <a:cs typeface="宋体"/>
              </a:rPr>
              <a:t>，</a:t>
            </a:r>
            <a:r>
              <a:rPr dirty="0" sz="750" spc="5">
                <a:solidFill>
                  <a:srgbClr val="4D4D4F"/>
                </a:solidFill>
                <a:latin typeface="宋体"/>
                <a:cs typeface="宋体"/>
              </a:rPr>
              <a:t>创业</a:t>
            </a:r>
            <a:r>
              <a:rPr dirty="0" sz="750" spc="-10">
                <a:solidFill>
                  <a:srgbClr val="4D4D4F"/>
                </a:solidFill>
                <a:latin typeface="宋体"/>
                <a:cs typeface="宋体"/>
              </a:rPr>
              <a:t>板</a:t>
            </a:r>
            <a:r>
              <a:rPr dirty="0" sz="750" spc="5">
                <a:solidFill>
                  <a:srgbClr val="4D4D4F"/>
                </a:solidFill>
                <a:latin typeface="宋体"/>
                <a:cs typeface="宋体"/>
              </a:rPr>
              <a:t>上</a:t>
            </a:r>
            <a:r>
              <a:rPr dirty="0" sz="750" spc="125">
                <a:solidFill>
                  <a:srgbClr val="4D4D4F"/>
                </a:solidFill>
                <a:latin typeface="宋体"/>
                <a:cs typeface="宋体"/>
              </a:rPr>
              <a:t>涨</a:t>
            </a:r>
            <a:r>
              <a:rPr dirty="0" sz="750" spc="-70">
                <a:solidFill>
                  <a:srgbClr val="4D4D4F"/>
                </a:solidFill>
                <a:latin typeface="等线"/>
                <a:cs typeface="等线"/>
              </a:rPr>
              <a:t>5.22%</a:t>
            </a:r>
            <a:r>
              <a:rPr dirty="0" sz="750" spc="-70">
                <a:solidFill>
                  <a:srgbClr val="4D4D4F"/>
                </a:solidFill>
                <a:latin typeface="宋体"/>
                <a:cs typeface="宋体"/>
              </a:rPr>
              <a:t>，</a:t>
            </a:r>
            <a:r>
              <a:rPr dirty="0" sz="750" spc="125">
                <a:solidFill>
                  <a:srgbClr val="4D4D4F"/>
                </a:solidFill>
                <a:latin typeface="宋体"/>
                <a:cs typeface="宋体"/>
              </a:rPr>
              <a:t>报</a:t>
            </a:r>
            <a:r>
              <a:rPr dirty="0" sz="750" spc="-5">
                <a:solidFill>
                  <a:srgbClr val="4D4D4F"/>
                </a:solidFill>
                <a:latin typeface="等线"/>
                <a:cs typeface="等线"/>
              </a:rPr>
              <a:t>2672.93  </a:t>
            </a:r>
            <a:r>
              <a:rPr dirty="0" sz="750" spc="5">
                <a:solidFill>
                  <a:srgbClr val="4D4D4F"/>
                </a:solidFill>
                <a:latin typeface="宋体"/>
                <a:cs typeface="宋体"/>
              </a:rPr>
              <a:t>点。</a:t>
            </a:r>
            <a:r>
              <a:rPr dirty="0" sz="750" spc="-10">
                <a:solidFill>
                  <a:srgbClr val="4D4D4F"/>
                </a:solidFill>
                <a:latin typeface="宋体"/>
                <a:cs typeface="宋体"/>
              </a:rPr>
              <a:t>医</a:t>
            </a:r>
            <a:r>
              <a:rPr dirty="0" sz="750" spc="5">
                <a:solidFill>
                  <a:srgbClr val="4D4D4F"/>
                </a:solidFill>
                <a:latin typeface="宋体"/>
                <a:cs typeface="宋体"/>
              </a:rPr>
              <a:t>药</a:t>
            </a:r>
            <a:r>
              <a:rPr dirty="0" sz="750" spc="-10">
                <a:solidFill>
                  <a:srgbClr val="4D4D4F"/>
                </a:solidFill>
                <a:latin typeface="宋体"/>
                <a:cs typeface="宋体"/>
              </a:rPr>
              <a:t>生</a:t>
            </a:r>
            <a:r>
              <a:rPr dirty="0" sz="750" spc="5">
                <a:solidFill>
                  <a:srgbClr val="4D4D4F"/>
                </a:solidFill>
                <a:latin typeface="宋体"/>
                <a:cs typeface="宋体"/>
              </a:rPr>
              <a:t>物</a:t>
            </a:r>
            <a:r>
              <a:rPr dirty="0" sz="750" spc="-10">
                <a:solidFill>
                  <a:srgbClr val="4D4D4F"/>
                </a:solidFill>
                <a:latin typeface="宋体"/>
                <a:cs typeface="宋体"/>
              </a:rPr>
              <a:t>同</a:t>
            </a:r>
            <a:r>
              <a:rPr dirty="0" sz="750" spc="5">
                <a:solidFill>
                  <a:srgbClr val="4D4D4F"/>
                </a:solidFill>
                <a:latin typeface="宋体"/>
                <a:cs typeface="宋体"/>
              </a:rPr>
              <a:t>比</a:t>
            </a:r>
            <a:r>
              <a:rPr dirty="0" sz="750" spc="-10">
                <a:solidFill>
                  <a:srgbClr val="4D4D4F"/>
                </a:solidFill>
                <a:latin typeface="宋体"/>
                <a:cs typeface="宋体"/>
              </a:rPr>
              <a:t>上</a:t>
            </a:r>
            <a:r>
              <a:rPr dirty="0" sz="750" spc="5">
                <a:solidFill>
                  <a:srgbClr val="4D4D4F"/>
                </a:solidFill>
                <a:latin typeface="宋体"/>
                <a:cs typeface="宋体"/>
              </a:rPr>
              <a:t>涨</a:t>
            </a:r>
            <a:r>
              <a:rPr dirty="0" sz="750" spc="-175">
                <a:solidFill>
                  <a:srgbClr val="4D4D4F"/>
                </a:solidFill>
                <a:latin typeface="宋体"/>
                <a:cs typeface="宋体"/>
              </a:rPr>
              <a:t> </a:t>
            </a:r>
            <a:r>
              <a:rPr dirty="0" sz="750" spc="-5">
                <a:solidFill>
                  <a:srgbClr val="4D4D4F"/>
                </a:solidFill>
                <a:latin typeface="等线"/>
                <a:cs typeface="等线"/>
              </a:rPr>
              <a:t>2.53%</a:t>
            </a:r>
            <a:r>
              <a:rPr dirty="0" sz="750" spc="-5">
                <a:solidFill>
                  <a:srgbClr val="4D4D4F"/>
                </a:solidFill>
                <a:latin typeface="宋体"/>
                <a:cs typeface="宋体"/>
              </a:rPr>
              <a:t>，</a:t>
            </a:r>
            <a:r>
              <a:rPr dirty="0" sz="750" spc="5">
                <a:solidFill>
                  <a:srgbClr val="4D4D4F"/>
                </a:solidFill>
                <a:latin typeface="宋体"/>
                <a:cs typeface="宋体"/>
              </a:rPr>
              <a:t>报</a:t>
            </a:r>
            <a:r>
              <a:rPr dirty="0" sz="750" spc="-175">
                <a:solidFill>
                  <a:srgbClr val="4D4D4F"/>
                </a:solidFill>
                <a:latin typeface="宋体"/>
                <a:cs typeface="宋体"/>
              </a:rPr>
              <a:t> </a:t>
            </a:r>
            <a:r>
              <a:rPr dirty="0" sz="750" spc="-5">
                <a:solidFill>
                  <a:srgbClr val="4D4D4F"/>
                </a:solidFill>
                <a:latin typeface="等线"/>
                <a:cs typeface="等线"/>
              </a:rPr>
              <a:t>11871.21 </a:t>
            </a:r>
            <a:r>
              <a:rPr dirty="0" sz="750" spc="-10">
                <a:solidFill>
                  <a:srgbClr val="4D4D4F"/>
                </a:solidFill>
                <a:latin typeface="宋体"/>
                <a:cs typeface="宋体"/>
              </a:rPr>
              <a:t>点</a:t>
            </a:r>
            <a:r>
              <a:rPr dirty="0" sz="750" spc="5">
                <a:solidFill>
                  <a:srgbClr val="4D4D4F"/>
                </a:solidFill>
                <a:latin typeface="宋体"/>
                <a:cs typeface="宋体"/>
              </a:rPr>
              <a:t>，</a:t>
            </a:r>
            <a:r>
              <a:rPr dirty="0" sz="750" spc="-10">
                <a:solidFill>
                  <a:srgbClr val="4D4D4F"/>
                </a:solidFill>
                <a:latin typeface="宋体"/>
                <a:cs typeface="宋体"/>
              </a:rPr>
              <a:t>表</a:t>
            </a:r>
            <a:r>
              <a:rPr dirty="0" sz="750" spc="5">
                <a:solidFill>
                  <a:srgbClr val="4D4D4F"/>
                </a:solidFill>
                <a:latin typeface="宋体"/>
                <a:cs typeface="宋体"/>
              </a:rPr>
              <a:t>现强</a:t>
            </a:r>
            <a:r>
              <a:rPr dirty="0" sz="750" spc="-10">
                <a:solidFill>
                  <a:srgbClr val="4D4D4F"/>
                </a:solidFill>
                <a:latin typeface="宋体"/>
                <a:cs typeface="宋体"/>
              </a:rPr>
              <a:t>于</a:t>
            </a:r>
            <a:r>
              <a:rPr dirty="0" sz="750" spc="5">
                <a:solidFill>
                  <a:srgbClr val="4D4D4F"/>
                </a:solidFill>
                <a:latin typeface="宋体"/>
                <a:cs typeface="宋体"/>
              </a:rPr>
              <a:t>上证</a:t>
            </a:r>
            <a:r>
              <a:rPr dirty="0" sz="750" spc="-175">
                <a:solidFill>
                  <a:srgbClr val="4D4D4F"/>
                </a:solidFill>
                <a:latin typeface="宋体"/>
                <a:cs typeface="宋体"/>
              </a:rPr>
              <a:t> </a:t>
            </a:r>
            <a:r>
              <a:rPr dirty="0" sz="750" spc="-5">
                <a:solidFill>
                  <a:srgbClr val="4D4D4F"/>
                </a:solidFill>
                <a:latin typeface="等线"/>
                <a:cs typeface="等线"/>
              </a:rPr>
              <a:t>0.89 </a:t>
            </a:r>
            <a:r>
              <a:rPr dirty="0" sz="750" spc="5">
                <a:solidFill>
                  <a:srgbClr val="4D4D4F"/>
                </a:solidFill>
                <a:latin typeface="宋体"/>
                <a:cs typeface="宋体"/>
              </a:rPr>
              <a:t>个</a:t>
            </a:r>
            <a:r>
              <a:rPr dirty="0" sz="750" spc="-175">
                <a:solidFill>
                  <a:srgbClr val="4D4D4F"/>
                </a:solidFill>
                <a:latin typeface="宋体"/>
                <a:cs typeface="宋体"/>
              </a:rPr>
              <a:t> </a:t>
            </a:r>
            <a:r>
              <a:rPr dirty="0" sz="750" spc="-5">
                <a:solidFill>
                  <a:srgbClr val="4D4D4F"/>
                </a:solidFill>
                <a:latin typeface="等线"/>
                <a:cs typeface="等线"/>
              </a:rPr>
              <a:t>pp</a:t>
            </a:r>
            <a:r>
              <a:rPr dirty="0" sz="750" spc="-5">
                <a:solidFill>
                  <a:srgbClr val="4D4D4F"/>
                </a:solidFill>
                <a:latin typeface="宋体"/>
                <a:cs typeface="宋体"/>
              </a:rPr>
              <a:t>，</a:t>
            </a:r>
            <a:r>
              <a:rPr dirty="0" sz="750" spc="5">
                <a:solidFill>
                  <a:srgbClr val="4D4D4F"/>
                </a:solidFill>
                <a:latin typeface="宋体"/>
                <a:cs typeface="宋体"/>
              </a:rPr>
              <a:t>弱</a:t>
            </a:r>
            <a:r>
              <a:rPr dirty="0" sz="750" spc="-10">
                <a:solidFill>
                  <a:srgbClr val="4D4D4F"/>
                </a:solidFill>
                <a:latin typeface="宋体"/>
                <a:cs typeface="宋体"/>
              </a:rPr>
              <a:t>于</a:t>
            </a:r>
            <a:r>
              <a:rPr dirty="0" sz="750" spc="5">
                <a:solidFill>
                  <a:srgbClr val="4D4D4F"/>
                </a:solidFill>
                <a:latin typeface="宋体"/>
                <a:cs typeface="宋体"/>
              </a:rPr>
              <a:t>中</a:t>
            </a:r>
            <a:r>
              <a:rPr dirty="0" sz="750" spc="-10">
                <a:solidFill>
                  <a:srgbClr val="4D4D4F"/>
                </a:solidFill>
                <a:latin typeface="宋体"/>
                <a:cs typeface="宋体"/>
              </a:rPr>
              <a:t>小</a:t>
            </a:r>
            <a:r>
              <a:rPr dirty="0" sz="750" spc="5">
                <a:solidFill>
                  <a:srgbClr val="4D4D4F"/>
                </a:solidFill>
                <a:latin typeface="宋体"/>
                <a:cs typeface="宋体"/>
              </a:rPr>
              <a:t>板</a:t>
            </a:r>
            <a:r>
              <a:rPr dirty="0" sz="750" spc="-170">
                <a:solidFill>
                  <a:srgbClr val="4D4D4F"/>
                </a:solidFill>
                <a:latin typeface="宋体"/>
                <a:cs typeface="宋体"/>
              </a:rPr>
              <a:t> </a:t>
            </a:r>
            <a:r>
              <a:rPr dirty="0" sz="750">
                <a:solidFill>
                  <a:srgbClr val="4D4D4F"/>
                </a:solidFill>
                <a:latin typeface="等线"/>
                <a:cs typeface="等线"/>
              </a:rPr>
              <a:t>1.88</a:t>
            </a:r>
            <a:r>
              <a:rPr dirty="0" sz="750" spc="-25">
                <a:solidFill>
                  <a:srgbClr val="4D4D4F"/>
                </a:solidFill>
                <a:latin typeface="等线"/>
                <a:cs typeface="等线"/>
              </a:rPr>
              <a:t> </a:t>
            </a:r>
            <a:r>
              <a:rPr dirty="0" sz="750" spc="5">
                <a:solidFill>
                  <a:srgbClr val="4D4D4F"/>
                </a:solidFill>
                <a:latin typeface="宋体"/>
                <a:cs typeface="宋体"/>
              </a:rPr>
              <a:t>个</a:t>
            </a:r>
            <a:r>
              <a:rPr dirty="0" sz="750" spc="-175">
                <a:solidFill>
                  <a:srgbClr val="4D4D4F"/>
                </a:solidFill>
                <a:latin typeface="宋体"/>
                <a:cs typeface="宋体"/>
              </a:rPr>
              <a:t> </a:t>
            </a:r>
            <a:r>
              <a:rPr dirty="0" sz="750">
                <a:solidFill>
                  <a:srgbClr val="4D4D4F"/>
                </a:solidFill>
                <a:latin typeface="等线"/>
                <a:cs typeface="等线"/>
              </a:rPr>
              <a:t>pp</a:t>
            </a:r>
            <a:r>
              <a:rPr dirty="0" sz="750">
                <a:solidFill>
                  <a:srgbClr val="4D4D4F"/>
                </a:solidFill>
                <a:latin typeface="宋体"/>
                <a:cs typeface="宋体"/>
              </a:rPr>
              <a:t>，  </a:t>
            </a:r>
            <a:r>
              <a:rPr dirty="0" sz="750" spc="5">
                <a:solidFill>
                  <a:srgbClr val="4D4D4F"/>
                </a:solidFill>
                <a:latin typeface="宋体"/>
                <a:cs typeface="宋体"/>
              </a:rPr>
              <a:t>弱于</a:t>
            </a:r>
            <a:r>
              <a:rPr dirty="0" sz="750" spc="-10">
                <a:solidFill>
                  <a:srgbClr val="4D4D4F"/>
                </a:solidFill>
                <a:latin typeface="宋体"/>
                <a:cs typeface="宋体"/>
              </a:rPr>
              <a:t>创业</a:t>
            </a:r>
            <a:r>
              <a:rPr dirty="0" sz="750" spc="5">
                <a:solidFill>
                  <a:srgbClr val="4D4D4F"/>
                </a:solidFill>
                <a:latin typeface="宋体"/>
                <a:cs typeface="宋体"/>
              </a:rPr>
              <a:t>板</a:t>
            </a:r>
            <a:r>
              <a:rPr dirty="0" sz="750" spc="-190">
                <a:solidFill>
                  <a:srgbClr val="4D4D4F"/>
                </a:solidFill>
                <a:latin typeface="宋体"/>
                <a:cs typeface="宋体"/>
              </a:rPr>
              <a:t> </a:t>
            </a:r>
            <a:r>
              <a:rPr dirty="0" sz="750" spc="-5">
                <a:solidFill>
                  <a:srgbClr val="4D4D4F"/>
                </a:solidFill>
                <a:latin typeface="等线"/>
                <a:cs typeface="等线"/>
              </a:rPr>
              <a:t>2.69</a:t>
            </a:r>
            <a:r>
              <a:rPr dirty="0" sz="750" spc="-30">
                <a:solidFill>
                  <a:srgbClr val="4D4D4F"/>
                </a:solidFill>
                <a:latin typeface="等线"/>
                <a:cs typeface="等线"/>
              </a:rPr>
              <a:t> </a:t>
            </a:r>
            <a:r>
              <a:rPr dirty="0" sz="750" spc="5">
                <a:solidFill>
                  <a:srgbClr val="4D4D4F"/>
                </a:solidFill>
                <a:latin typeface="宋体"/>
                <a:cs typeface="宋体"/>
              </a:rPr>
              <a:t>个</a:t>
            </a:r>
            <a:r>
              <a:rPr dirty="0" sz="750" spc="-190">
                <a:solidFill>
                  <a:srgbClr val="4D4D4F"/>
                </a:solidFill>
                <a:latin typeface="宋体"/>
                <a:cs typeface="宋体"/>
              </a:rPr>
              <a:t> </a:t>
            </a:r>
            <a:r>
              <a:rPr dirty="0" sz="750" spc="-10">
                <a:solidFill>
                  <a:srgbClr val="4D4D4F"/>
                </a:solidFill>
                <a:latin typeface="等线"/>
                <a:cs typeface="等线"/>
              </a:rPr>
              <a:t>pp</a:t>
            </a:r>
            <a:r>
              <a:rPr dirty="0" sz="750" spc="-10">
                <a:solidFill>
                  <a:srgbClr val="4D4D4F"/>
                </a:solidFill>
                <a:latin typeface="宋体"/>
                <a:cs typeface="宋体"/>
              </a:rPr>
              <a:t>。全</a:t>
            </a:r>
            <a:r>
              <a:rPr dirty="0" sz="750" spc="5">
                <a:solidFill>
                  <a:srgbClr val="4D4D4F"/>
                </a:solidFill>
                <a:latin typeface="宋体"/>
                <a:cs typeface="宋体"/>
              </a:rPr>
              <a:t>部</a:t>
            </a:r>
            <a:r>
              <a:rPr dirty="0" sz="750" spc="-195">
                <a:solidFill>
                  <a:srgbClr val="4D4D4F"/>
                </a:solidFill>
                <a:latin typeface="宋体"/>
                <a:cs typeface="宋体"/>
              </a:rPr>
              <a:t> </a:t>
            </a:r>
            <a:r>
              <a:rPr dirty="0" sz="750">
                <a:solidFill>
                  <a:srgbClr val="4D4D4F"/>
                </a:solidFill>
                <a:latin typeface="等线"/>
                <a:cs typeface="等线"/>
              </a:rPr>
              <a:t>A</a:t>
            </a:r>
            <a:r>
              <a:rPr dirty="0" sz="750" spc="-20">
                <a:solidFill>
                  <a:srgbClr val="4D4D4F"/>
                </a:solidFill>
                <a:latin typeface="等线"/>
                <a:cs typeface="等线"/>
              </a:rPr>
              <a:t> </a:t>
            </a:r>
            <a:r>
              <a:rPr dirty="0" sz="750" spc="-10">
                <a:solidFill>
                  <a:srgbClr val="4D4D4F"/>
                </a:solidFill>
                <a:latin typeface="宋体"/>
                <a:cs typeface="宋体"/>
              </a:rPr>
              <a:t>股估</a:t>
            </a:r>
            <a:r>
              <a:rPr dirty="0" sz="750" spc="5">
                <a:solidFill>
                  <a:srgbClr val="4D4D4F"/>
                </a:solidFill>
                <a:latin typeface="宋体"/>
                <a:cs typeface="宋体"/>
              </a:rPr>
              <a:t>值为</a:t>
            </a:r>
            <a:r>
              <a:rPr dirty="0" sz="750" spc="-185">
                <a:solidFill>
                  <a:srgbClr val="4D4D4F"/>
                </a:solidFill>
                <a:latin typeface="宋体"/>
                <a:cs typeface="宋体"/>
              </a:rPr>
              <a:t> </a:t>
            </a:r>
            <a:r>
              <a:rPr dirty="0" sz="750" spc="-5">
                <a:solidFill>
                  <a:srgbClr val="4D4D4F"/>
                </a:solidFill>
                <a:latin typeface="等线"/>
                <a:cs typeface="等线"/>
              </a:rPr>
              <a:t>15.64</a:t>
            </a:r>
            <a:r>
              <a:rPr dirty="0" sz="750" spc="-30">
                <a:solidFill>
                  <a:srgbClr val="4D4D4F"/>
                </a:solidFill>
                <a:latin typeface="等线"/>
                <a:cs typeface="等线"/>
              </a:rPr>
              <a:t> </a:t>
            </a:r>
            <a:r>
              <a:rPr dirty="0" sz="750" spc="5">
                <a:solidFill>
                  <a:srgbClr val="4D4D4F"/>
                </a:solidFill>
                <a:latin typeface="宋体"/>
                <a:cs typeface="宋体"/>
              </a:rPr>
              <a:t>倍</a:t>
            </a:r>
            <a:r>
              <a:rPr dirty="0" sz="750" spc="-20">
                <a:solidFill>
                  <a:srgbClr val="4D4D4F"/>
                </a:solidFill>
                <a:latin typeface="宋体"/>
                <a:cs typeface="宋体"/>
              </a:rPr>
              <a:t>，</a:t>
            </a:r>
            <a:r>
              <a:rPr dirty="0" sz="750" spc="5">
                <a:solidFill>
                  <a:srgbClr val="4D4D4F"/>
                </a:solidFill>
                <a:latin typeface="宋体"/>
                <a:cs typeface="宋体"/>
              </a:rPr>
              <a:t>医</a:t>
            </a:r>
            <a:r>
              <a:rPr dirty="0" sz="750" spc="-10">
                <a:solidFill>
                  <a:srgbClr val="4D4D4F"/>
                </a:solidFill>
                <a:latin typeface="宋体"/>
                <a:cs typeface="宋体"/>
              </a:rPr>
              <a:t>药</a:t>
            </a:r>
            <a:r>
              <a:rPr dirty="0" sz="750" spc="5">
                <a:solidFill>
                  <a:srgbClr val="4D4D4F"/>
                </a:solidFill>
                <a:latin typeface="宋体"/>
                <a:cs typeface="宋体"/>
              </a:rPr>
              <a:t>生</a:t>
            </a:r>
            <a:r>
              <a:rPr dirty="0" sz="750" spc="-10">
                <a:solidFill>
                  <a:srgbClr val="4D4D4F"/>
                </a:solidFill>
                <a:latin typeface="宋体"/>
                <a:cs typeface="宋体"/>
              </a:rPr>
              <a:t>物</a:t>
            </a:r>
            <a:r>
              <a:rPr dirty="0" sz="750" spc="5">
                <a:solidFill>
                  <a:srgbClr val="4D4D4F"/>
                </a:solidFill>
                <a:latin typeface="宋体"/>
                <a:cs typeface="宋体"/>
              </a:rPr>
              <a:t>估</a:t>
            </a:r>
            <a:r>
              <a:rPr dirty="0" sz="750" spc="-10">
                <a:solidFill>
                  <a:srgbClr val="4D4D4F"/>
                </a:solidFill>
                <a:latin typeface="宋体"/>
                <a:cs typeface="宋体"/>
              </a:rPr>
              <a:t>值</a:t>
            </a:r>
            <a:r>
              <a:rPr dirty="0" sz="750" spc="5">
                <a:solidFill>
                  <a:srgbClr val="4D4D4F"/>
                </a:solidFill>
                <a:latin typeface="宋体"/>
                <a:cs typeface="宋体"/>
              </a:rPr>
              <a:t>为</a:t>
            </a:r>
            <a:r>
              <a:rPr dirty="0" sz="750" spc="-185">
                <a:solidFill>
                  <a:srgbClr val="4D4D4F"/>
                </a:solidFill>
                <a:latin typeface="宋体"/>
                <a:cs typeface="宋体"/>
              </a:rPr>
              <a:t> </a:t>
            </a:r>
            <a:r>
              <a:rPr dirty="0" sz="750" spc="-5">
                <a:solidFill>
                  <a:srgbClr val="4D4D4F"/>
                </a:solidFill>
                <a:latin typeface="等线"/>
                <a:cs typeface="等线"/>
              </a:rPr>
              <a:t>50.62</a:t>
            </a:r>
            <a:r>
              <a:rPr dirty="0" sz="750" spc="-25">
                <a:solidFill>
                  <a:srgbClr val="4D4D4F"/>
                </a:solidFill>
                <a:latin typeface="等线"/>
                <a:cs typeface="等线"/>
              </a:rPr>
              <a:t> </a:t>
            </a:r>
            <a:r>
              <a:rPr dirty="0" sz="750" spc="-10">
                <a:solidFill>
                  <a:srgbClr val="4D4D4F"/>
                </a:solidFill>
                <a:latin typeface="宋体"/>
                <a:cs typeface="宋体"/>
              </a:rPr>
              <a:t>倍，对</a:t>
            </a:r>
            <a:r>
              <a:rPr dirty="0" sz="750" spc="5">
                <a:solidFill>
                  <a:srgbClr val="4D4D4F"/>
                </a:solidFill>
                <a:latin typeface="宋体"/>
                <a:cs typeface="宋体"/>
              </a:rPr>
              <a:t>全</a:t>
            </a:r>
            <a:r>
              <a:rPr dirty="0" sz="750" spc="185">
                <a:solidFill>
                  <a:srgbClr val="4D4D4F"/>
                </a:solidFill>
                <a:latin typeface="宋体"/>
                <a:cs typeface="宋体"/>
              </a:rPr>
              <a:t>部</a:t>
            </a:r>
            <a:r>
              <a:rPr dirty="0" sz="750">
                <a:solidFill>
                  <a:srgbClr val="4D4D4F"/>
                </a:solidFill>
                <a:latin typeface="等线"/>
                <a:cs typeface="等线"/>
              </a:rPr>
              <a:t>A</a:t>
            </a:r>
            <a:r>
              <a:rPr dirty="0" sz="750" spc="-30">
                <a:solidFill>
                  <a:srgbClr val="4D4D4F"/>
                </a:solidFill>
                <a:latin typeface="等线"/>
                <a:cs typeface="等线"/>
              </a:rPr>
              <a:t> </a:t>
            </a:r>
            <a:r>
              <a:rPr dirty="0" sz="750" spc="5">
                <a:solidFill>
                  <a:srgbClr val="4D4D4F"/>
                </a:solidFill>
                <a:latin typeface="宋体"/>
                <a:cs typeface="宋体"/>
              </a:rPr>
              <a:t>股</a:t>
            </a:r>
            <a:r>
              <a:rPr dirty="0" sz="750" spc="-10">
                <a:solidFill>
                  <a:srgbClr val="4D4D4F"/>
                </a:solidFill>
                <a:latin typeface="宋体"/>
                <a:cs typeface="宋体"/>
              </a:rPr>
              <a:t>溢</a:t>
            </a:r>
            <a:r>
              <a:rPr dirty="0" sz="750" spc="5">
                <a:solidFill>
                  <a:srgbClr val="4D4D4F"/>
                </a:solidFill>
                <a:latin typeface="宋体"/>
                <a:cs typeface="宋体"/>
              </a:rPr>
              <a:t>价</a:t>
            </a:r>
            <a:r>
              <a:rPr dirty="0" sz="750" spc="-10">
                <a:solidFill>
                  <a:srgbClr val="4D4D4F"/>
                </a:solidFill>
                <a:latin typeface="宋体"/>
                <a:cs typeface="宋体"/>
              </a:rPr>
              <a:t>率</a:t>
            </a:r>
            <a:r>
              <a:rPr dirty="0" sz="750" spc="5">
                <a:solidFill>
                  <a:srgbClr val="4D4D4F"/>
                </a:solidFill>
                <a:latin typeface="宋体"/>
                <a:cs typeface="宋体"/>
              </a:rPr>
              <a:t>为 </a:t>
            </a:r>
            <a:r>
              <a:rPr dirty="0" sz="750" spc="-5">
                <a:solidFill>
                  <a:srgbClr val="4D4D4F"/>
                </a:solidFill>
                <a:latin typeface="等线"/>
                <a:cs typeface="等线"/>
              </a:rPr>
              <a:t>223.59%</a:t>
            </a:r>
            <a:r>
              <a:rPr dirty="0" sz="750" spc="-5">
                <a:solidFill>
                  <a:srgbClr val="4D4D4F"/>
                </a:solidFill>
                <a:latin typeface="宋体"/>
                <a:cs typeface="宋体"/>
              </a:rPr>
              <a:t>，</a:t>
            </a:r>
            <a:r>
              <a:rPr dirty="0" sz="750" spc="-10">
                <a:solidFill>
                  <a:srgbClr val="4D4D4F"/>
                </a:solidFill>
                <a:latin typeface="宋体"/>
                <a:cs typeface="宋体"/>
              </a:rPr>
              <a:t>处</a:t>
            </a:r>
            <a:r>
              <a:rPr dirty="0" sz="750" spc="5">
                <a:solidFill>
                  <a:srgbClr val="4D4D4F"/>
                </a:solidFill>
                <a:latin typeface="宋体"/>
                <a:cs typeface="宋体"/>
              </a:rPr>
              <a:t>于</a:t>
            </a:r>
            <a:r>
              <a:rPr dirty="0" sz="750" spc="-10">
                <a:solidFill>
                  <a:srgbClr val="4D4D4F"/>
                </a:solidFill>
                <a:latin typeface="宋体"/>
                <a:cs typeface="宋体"/>
              </a:rPr>
              <a:t>历</a:t>
            </a:r>
            <a:r>
              <a:rPr dirty="0" sz="750" spc="5">
                <a:solidFill>
                  <a:srgbClr val="4D4D4F"/>
                </a:solidFill>
                <a:latin typeface="宋体"/>
                <a:cs typeface="宋体"/>
              </a:rPr>
              <a:t>史</a:t>
            </a:r>
            <a:r>
              <a:rPr dirty="0" sz="750" spc="-10">
                <a:solidFill>
                  <a:srgbClr val="4D4D4F"/>
                </a:solidFill>
                <a:latin typeface="宋体"/>
                <a:cs typeface="宋体"/>
              </a:rPr>
              <a:t>较</a:t>
            </a:r>
            <a:r>
              <a:rPr dirty="0" sz="750" spc="5">
                <a:solidFill>
                  <a:srgbClr val="4D4D4F"/>
                </a:solidFill>
                <a:latin typeface="宋体"/>
                <a:cs typeface="宋体"/>
              </a:rPr>
              <a:t>高</a:t>
            </a:r>
            <a:r>
              <a:rPr dirty="0" sz="750" spc="-10">
                <a:solidFill>
                  <a:srgbClr val="4D4D4F"/>
                </a:solidFill>
                <a:latin typeface="宋体"/>
                <a:cs typeface="宋体"/>
              </a:rPr>
              <a:t>水</a:t>
            </a:r>
            <a:r>
              <a:rPr dirty="0" sz="750" spc="5">
                <a:solidFill>
                  <a:srgbClr val="4D4D4F"/>
                </a:solidFill>
                <a:latin typeface="宋体"/>
                <a:cs typeface="宋体"/>
              </a:rPr>
              <a:t>平。</a:t>
            </a:r>
            <a:endParaRPr sz="750">
              <a:latin typeface="宋体"/>
              <a:cs typeface="宋体"/>
            </a:endParaRPr>
          </a:p>
          <a:p>
            <a:pPr marL="12700">
              <a:lnSpc>
                <a:spcPct val="100000"/>
              </a:lnSpc>
              <a:spcBef>
                <a:spcPts val="610"/>
              </a:spcBef>
            </a:pPr>
            <a:r>
              <a:rPr dirty="0" sz="750" spc="5" b="1">
                <a:solidFill>
                  <a:srgbClr val="4D4D4F"/>
                </a:solidFill>
                <a:latin typeface="微软雅黑"/>
                <a:cs typeface="微软雅黑"/>
              </a:rPr>
              <a:t>行业一周</a:t>
            </a:r>
            <a:r>
              <a:rPr dirty="0" sz="750" spc="-10" b="1">
                <a:solidFill>
                  <a:srgbClr val="4D4D4F"/>
                </a:solidFill>
                <a:latin typeface="微软雅黑"/>
                <a:cs typeface="微软雅黑"/>
              </a:rPr>
              <a:t>政</a:t>
            </a:r>
            <a:r>
              <a:rPr dirty="0" sz="750" spc="5" b="1">
                <a:solidFill>
                  <a:srgbClr val="4D4D4F"/>
                </a:solidFill>
                <a:latin typeface="微软雅黑"/>
                <a:cs typeface="微软雅黑"/>
              </a:rPr>
              <a:t>策总结</a:t>
            </a:r>
            <a:endParaRPr sz="750">
              <a:latin typeface="微软雅黑"/>
              <a:cs typeface="微软雅黑"/>
            </a:endParaRPr>
          </a:p>
          <a:p>
            <a:pPr algn="just" marL="12700">
              <a:lnSpc>
                <a:spcPct val="100000"/>
              </a:lnSpc>
              <a:spcBef>
                <a:spcPts val="615"/>
              </a:spcBef>
            </a:pPr>
            <a:r>
              <a:rPr dirty="0" sz="750">
                <a:solidFill>
                  <a:srgbClr val="4D4D4F"/>
                </a:solidFill>
                <a:latin typeface="等线"/>
                <a:cs typeface="等线"/>
              </a:rPr>
              <a:t>9</a:t>
            </a:r>
            <a:r>
              <a:rPr dirty="0" sz="750" spc="-35">
                <a:solidFill>
                  <a:srgbClr val="4D4D4F"/>
                </a:solidFill>
                <a:latin typeface="等线"/>
                <a:cs typeface="等线"/>
              </a:rPr>
              <a:t> </a:t>
            </a:r>
            <a:r>
              <a:rPr dirty="0" sz="750" spc="5">
                <a:solidFill>
                  <a:srgbClr val="4D4D4F"/>
                </a:solidFill>
                <a:latin typeface="宋体"/>
                <a:cs typeface="宋体"/>
              </a:rPr>
              <a:t>月</a:t>
            </a:r>
            <a:r>
              <a:rPr dirty="0" sz="750" spc="-200">
                <a:solidFill>
                  <a:srgbClr val="4D4D4F"/>
                </a:solidFill>
                <a:latin typeface="宋体"/>
                <a:cs typeface="宋体"/>
              </a:rPr>
              <a:t> </a:t>
            </a:r>
            <a:r>
              <a:rPr dirty="0" sz="750" spc="-5">
                <a:solidFill>
                  <a:srgbClr val="4D4D4F"/>
                </a:solidFill>
                <a:latin typeface="等线"/>
                <a:cs typeface="等线"/>
              </a:rPr>
              <a:t>28</a:t>
            </a:r>
            <a:r>
              <a:rPr dirty="0" sz="750" spc="-30">
                <a:solidFill>
                  <a:srgbClr val="4D4D4F"/>
                </a:solidFill>
                <a:latin typeface="等线"/>
                <a:cs typeface="等线"/>
              </a:rPr>
              <a:t> </a:t>
            </a:r>
            <a:r>
              <a:rPr dirty="0" sz="750" spc="-10">
                <a:solidFill>
                  <a:srgbClr val="4D4D4F"/>
                </a:solidFill>
                <a:latin typeface="宋体"/>
                <a:cs typeface="宋体"/>
              </a:rPr>
              <a:t>日</a:t>
            </a:r>
            <a:r>
              <a:rPr dirty="0" sz="750" spc="-20">
                <a:solidFill>
                  <a:srgbClr val="4D4D4F"/>
                </a:solidFill>
                <a:latin typeface="宋体"/>
                <a:cs typeface="宋体"/>
              </a:rPr>
              <a:t>，</a:t>
            </a:r>
            <a:r>
              <a:rPr dirty="0" sz="750" spc="-10">
                <a:solidFill>
                  <a:srgbClr val="4D4D4F"/>
                </a:solidFill>
                <a:latin typeface="宋体"/>
                <a:cs typeface="宋体"/>
              </a:rPr>
              <a:t>国</a:t>
            </a:r>
            <a:r>
              <a:rPr dirty="0" sz="750" spc="5">
                <a:solidFill>
                  <a:srgbClr val="4D4D4F"/>
                </a:solidFill>
                <a:latin typeface="宋体"/>
                <a:cs typeface="宋体"/>
              </a:rPr>
              <a:t>家</a:t>
            </a:r>
            <a:r>
              <a:rPr dirty="0" sz="750" spc="-10">
                <a:solidFill>
                  <a:srgbClr val="4D4D4F"/>
                </a:solidFill>
                <a:latin typeface="宋体"/>
                <a:cs typeface="宋体"/>
              </a:rPr>
              <a:t>卫</a:t>
            </a:r>
            <a:r>
              <a:rPr dirty="0" sz="750" spc="5">
                <a:solidFill>
                  <a:srgbClr val="4D4D4F"/>
                </a:solidFill>
                <a:latin typeface="宋体"/>
                <a:cs typeface="宋体"/>
              </a:rPr>
              <a:t>健</a:t>
            </a:r>
            <a:r>
              <a:rPr dirty="0" sz="750" spc="-10">
                <a:solidFill>
                  <a:srgbClr val="4D4D4F"/>
                </a:solidFill>
                <a:latin typeface="宋体"/>
                <a:cs typeface="宋体"/>
              </a:rPr>
              <a:t>委</a:t>
            </a:r>
            <a:r>
              <a:rPr dirty="0" sz="750" spc="5">
                <a:solidFill>
                  <a:srgbClr val="4D4D4F"/>
                </a:solidFill>
                <a:latin typeface="宋体"/>
                <a:cs typeface="宋体"/>
              </a:rPr>
              <a:t>发</a:t>
            </a:r>
            <a:r>
              <a:rPr dirty="0" sz="750" spc="-10">
                <a:solidFill>
                  <a:srgbClr val="4D4D4F"/>
                </a:solidFill>
                <a:latin typeface="宋体"/>
                <a:cs typeface="宋体"/>
              </a:rPr>
              <a:t>布</a:t>
            </a:r>
            <a:r>
              <a:rPr dirty="0" sz="750" spc="5">
                <a:solidFill>
                  <a:srgbClr val="4D4D4F"/>
                </a:solidFill>
                <a:latin typeface="宋体"/>
                <a:cs typeface="宋体"/>
              </a:rPr>
              <a:t>关</a:t>
            </a:r>
            <a:r>
              <a:rPr dirty="0" sz="750" spc="-10">
                <a:solidFill>
                  <a:srgbClr val="4D4D4F"/>
                </a:solidFill>
                <a:latin typeface="宋体"/>
                <a:cs typeface="宋体"/>
              </a:rPr>
              <a:t>于</a:t>
            </a:r>
            <a:r>
              <a:rPr dirty="0" sz="750" spc="5">
                <a:solidFill>
                  <a:srgbClr val="4D4D4F"/>
                </a:solidFill>
                <a:latin typeface="宋体"/>
                <a:cs typeface="宋体"/>
              </a:rPr>
              <a:t>印</a:t>
            </a:r>
            <a:r>
              <a:rPr dirty="0" sz="750" spc="-10">
                <a:solidFill>
                  <a:srgbClr val="4D4D4F"/>
                </a:solidFill>
                <a:latin typeface="宋体"/>
                <a:cs typeface="宋体"/>
              </a:rPr>
              <a:t>发</a:t>
            </a:r>
            <a:r>
              <a:rPr dirty="0" sz="750" spc="5">
                <a:solidFill>
                  <a:srgbClr val="4D4D4F"/>
                </a:solidFill>
                <a:latin typeface="宋体"/>
                <a:cs typeface="宋体"/>
              </a:rPr>
              <a:t>全国</a:t>
            </a:r>
            <a:r>
              <a:rPr dirty="0" sz="750" spc="-10">
                <a:solidFill>
                  <a:srgbClr val="4D4D4F"/>
                </a:solidFill>
                <a:latin typeface="宋体"/>
                <a:cs typeface="宋体"/>
              </a:rPr>
              <a:t>流</a:t>
            </a:r>
            <a:r>
              <a:rPr dirty="0" sz="750" spc="5">
                <a:solidFill>
                  <a:srgbClr val="4D4D4F"/>
                </a:solidFill>
                <a:latin typeface="宋体"/>
                <a:cs typeface="宋体"/>
              </a:rPr>
              <a:t>行</a:t>
            </a:r>
            <a:r>
              <a:rPr dirty="0" sz="750" spc="-10">
                <a:solidFill>
                  <a:srgbClr val="4D4D4F"/>
                </a:solidFill>
                <a:latin typeface="宋体"/>
                <a:cs typeface="宋体"/>
              </a:rPr>
              <a:t>性</a:t>
            </a:r>
            <a:r>
              <a:rPr dirty="0" sz="750" spc="5">
                <a:solidFill>
                  <a:srgbClr val="4D4D4F"/>
                </a:solidFill>
                <a:latin typeface="宋体"/>
                <a:cs typeface="宋体"/>
              </a:rPr>
              <a:t>感</a:t>
            </a:r>
            <a:r>
              <a:rPr dirty="0" sz="750" spc="-10">
                <a:solidFill>
                  <a:srgbClr val="4D4D4F"/>
                </a:solidFill>
                <a:latin typeface="宋体"/>
                <a:cs typeface="宋体"/>
              </a:rPr>
              <a:t>冒</a:t>
            </a:r>
            <a:r>
              <a:rPr dirty="0" sz="750" spc="5">
                <a:solidFill>
                  <a:srgbClr val="4D4D4F"/>
                </a:solidFill>
                <a:latin typeface="宋体"/>
                <a:cs typeface="宋体"/>
              </a:rPr>
              <a:t>防</a:t>
            </a:r>
            <a:r>
              <a:rPr dirty="0" sz="750" spc="-10">
                <a:solidFill>
                  <a:srgbClr val="4D4D4F"/>
                </a:solidFill>
                <a:latin typeface="宋体"/>
                <a:cs typeface="宋体"/>
              </a:rPr>
              <a:t>控</a:t>
            </a:r>
            <a:r>
              <a:rPr dirty="0" sz="750" spc="5">
                <a:solidFill>
                  <a:srgbClr val="4D4D4F"/>
                </a:solidFill>
                <a:latin typeface="宋体"/>
                <a:cs typeface="宋体"/>
              </a:rPr>
              <a:t>工</a:t>
            </a:r>
            <a:r>
              <a:rPr dirty="0" sz="750" spc="-10">
                <a:solidFill>
                  <a:srgbClr val="4D4D4F"/>
                </a:solidFill>
                <a:latin typeface="宋体"/>
                <a:cs typeface="宋体"/>
              </a:rPr>
              <a:t>作</a:t>
            </a:r>
            <a:r>
              <a:rPr dirty="0" sz="750" spc="5">
                <a:solidFill>
                  <a:srgbClr val="4D4D4F"/>
                </a:solidFill>
                <a:latin typeface="宋体"/>
                <a:cs typeface="宋体"/>
              </a:rPr>
              <a:t>方</a:t>
            </a:r>
            <a:r>
              <a:rPr dirty="0" sz="750" spc="-35">
                <a:solidFill>
                  <a:srgbClr val="4D4D4F"/>
                </a:solidFill>
                <a:latin typeface="宋体"/>
                <a:cs typeface="宋体"/>
              </a:rPr>
              <a:t>案</a:t>
            </a:r>
            <a:r>
              <a:rPr dirty="0" sz="750">
                <a:solidFill>
                  <a:srgbClr val="4D4D4F"/>
                </a:solidFill>
                <a:latin typeface="宋体"/>
                <a:cs typeface="宋体"/>
              </a:rPr>
              <a:t>（</a:t>
            </a:r>
            <a:r>
              <a:rPr dirty="0" sz="750">
                <a:solidFill>
                  <a:srgbClr val="4D4D4F"/>
                </a:solidFill>
                <a:latin typeface="等线"/>
                <a:cs typeface="等线"/>
              </a:rPr>
              <a:t>2020</a:t>
            </a:r>
            <a:r>
              <a:rPr dirty="0" sz="750" spc="-40">
                <a:solidFill>
                  <a:srgbClr val="4D4D4F"/>
                </a:solidFill>
                <a:latin typeface="等线"/>
                <a:cs typeface="等线"/>
              </a:rPr>
              <a:t> </a:t>
            </a:r>
            <a:r>
              <a:rPr dirty="0" sz="750" spc="5">
                <a:solidFill>
                  <a:srgbClr val="4D4D4F"/>
                </a:solidFill>
                <a:latin typeface="宋体"/>
                <a:cs typeface="宋体"/>
              </a:rPr>
              <a:t>年版</a:t>
            </a:r>
            <a:r>
              <a:rPr dirty="0" sz="750" spc="-35">
                <a:solidFill>
                  <a:srgbClr val="4D4D4F"/>
                </a:solidFill>
                <a:latin typeface="宋体"/>
                <a:cs typeface="宋体"/>
              </a:rPr>
              <a:t>）</a:t>
            </a:r>
            <a:r>
              <a:rPr dirty="0" sz="750" spc="5">
                <a:solidFill>
                  <a:srgbClr val="4D4D4F"/>
                </a:solidFill>
                <a:latin typeface="宋体"/>
                <a:cs typeface="宋体"/>
              </a:rPr>
              <a:t>的</a:t>
            </a:r>
            <a:r>
              <a:rPr dirty="0" sz="750" spc="-10">
                <a:solidFill>
                  <a:srgbClr val="4D4D4F"/>
                </a:solidFill>
                <a:latin typeface="宋体"/>
                <a:cs typeface="宋体"/>
              </a:rPr>
              <a:t>通</a:t>
            </a:r>
            <a:r>
              <a:rPr dirty="0" sz="750" spc="5">
                <a:solidFill>
                  <a:srgbClr val="4D4D4F"/>
                </a:solidFill>
                <a:latin typeface="宋体"/>
                <a:cs typeface="宋体"/>
              </a:rPr>
              <a:t>知</a:t>
            </a:r>
            <a:r>
              <a:rPr dirty="0" sz="750" spc="-35">
                <a:solidFill>
                  <a:srgbClr val="4D4D4F"/>
                </a:solidFill>
                <a:latin typeface="宋体"/>
                <a:cs typeface="宋体"/>
              </a:rPr>
              <a:t>，</a:t>
            </a:r>
            <a:r>
              <a:rPr dirty="0" sz="750" spc="5">
                <a:solidFill>
                  <a:srgbClr val="4D4D4F"/>
                </a:solidFill>
                <a:latin typeface="宋体"/>
                <a:cs typeface="宋体"/>
              </a:rPr>
              <a:t>为</a:t>
            </a:r>
            <a:r>
              <a:rPr dirty="0" sz="750" spc="-10">
                <a:solidFill>
                  <a:srgbClr val="4D4D4F"/>
                </a:solidFill>
                <a:latin typeface="宋体"/>
                <a:cs typeface="宋体"/>
              </a:rPr>
              <a:t>进</a:t>
            </a:r>
            <a:r>
              <a:rPr dirty="0" sz="750" spc="5">
                <a:solidFill>
                  <a:srgbClr val="4D4D4F"/>
                </a:solidFill>
                <a:latin typeface="宋体"/>
                <a:cs typeface="宋体"/>
              </a:rPr>
              <a:t>一步</a:t>
            </a:r>
            <a:endParaRPr sz="750">
              <a:latin typeface="宋体"/>
              <a:cs typeface="宋体"/>
            </a:endParaRPr>
          </a:p>
          <a:p>
            <a:pPr algn="just" marL="12700">
              <a:lnSpc>
                <a:spcPct val="100000"/>
              </a:lnSpc>
              <a:spcBef>
                <a:spcPts val="300"/>
              </a:spcBef>
            </a:pPr>
            <a:r>
              <a:rPr dirty="0" sz="750" spc="5">
                <a:solidFill>
                  <a:srgbClr val="4D4D4F"/>
                </a:solidFill>
                <a:latin typeface="宋体"/>
                <a:cs typeface="宋体"/>
              </a:rPr>
              <a:t>做好</a:t>
            </a:r>
            <a:r>
              <a:rPr dirty="0" sz="750" spc="-70">
                <a:solidFill>
                  <a:srgbClr val="4D4D4F"/>
                </a:solidFill>
                <a:latin typeface="宋体"/>
                <a:cs typeface="宋体"/>
              </a:rPr>
              <a:t> </a:t>
            </a:r>
            <a:r>
              <a:rPr dirty="0" sz="750" spc="-5">
                <a:solidFill>
                  <a:srgbClr val="4D4D4F"/>
                </a:solidFill>
                <a:latin typeface="等线"/>
                <a:cs typeface="等线"/>
              </a:rPr>
              <a:t>2020-2021</a:t>
            </a:r>
            <a:r>
              <a:rPr dirty="0" sz="750" spc="80">
                <a:solidFill>
                  <a:srgbClr val="4D4D4F"/>
                </a:solidFill>
                <a:latin typeface="等线"/>
                <a:cs typeface="等线"/>
              </a:rPr>
              <a:t> </a:t>
            </a:r>
            <a:r>
              <a:rPr dirty="0" sz="750" spc="5">
                <a:solidFill>
                  <a:srgbClr val="4D4D4F"/>
                </a:solidFill>
                <a:latin typeface="宋体"/>
                <a:cs typeface="宋体"/>
              </a:rPr>
              <a:t>年</a:t>
            </a:r>
            <a:r>
              <a:rPr dirty="0" sz="750" spc="-10">
                <a:solidFill>
                  <a:srgbClr val="4D4D4F"/>
                </a:solidFill>
                <a:latin typeface="宋体"/>
                <a:cs typeface="宋体"/>
              </a:rPr>
              <a:t>流</a:t>
            </a:r>
            <a:r>
              <a:rPr dirty="0" sz="750" spc="5">
                <a:solidFill>
                  <a:srgbClr val="4D4D4F"/>
                </a:solidFill>
                <a:latin typeface="宋体"/>
                <a:cs typeface="宋体"/>
              </a:rPr>
              <a:t>行</a:t>
            </a:r>
            <a:r>
              <a:rPr dirty="0" sz="750" spc="-10">
                <a:solidFill>
                  <a:srgbClr val="4D4D4F"/>
                </a:solidFill>
                <a:latin typeface="宋体"/>
                <a:cs typeface="宋体"/>
              </a:rPr>
              <a:t>季</a:t>
            </a:r>
            <a:r>
              <a:rPr dirty="0" sz="750" spc="5">
                <a:solidFill>
                  <a:srgbClr val="4D4D4F"/>
                </a:solidFill>
                <a:latin typeface="宋体"/>
                <a:cs typeface="宋体"/>
              </a:rPr>
              <a:t>全</a:t>
            </a:r>
            <a:r>
              <a:rPr dirty="0" sz="750" spc="-10">
                <a:solidFill>
                  <a:srgbClr val="4D4D4F"/>
                </a:solidFill>
                <a:latin typeface="宋体"/>
                <a:cs typeface="宋体"/>
              </a:rPr>
              <a:t>国</a:t>
            </a:r>
            <a:r>
              <a:rPr dirty="0" sz="750" spc="5">
                <a:solidFill>
                  <a:srgbClr val="4D4D4F"/>
                </a:solidFill>
                <a:latin typeface="宋体"/>
                <a:cs typeface="宋体"/>
              </a:rPr>
              <a:t>流</a:t>
            </a:r>
            <a:r>
              <a:rPr dirty="0" sz="750" spc="-10">
                <a:solidFill>
                  <a:srgbClr val="4D4D4F"/>
                </a:solidFill>
                <a:latin typeface="宋体"/>
                <a:cs typeface="宋体"/>
              </a:rPr>
              <a:t>行</a:t>
            </a:r>
            <a:r>
              <a:rPr dirty="0" sz="750" spc="5">
                <a:solidFill>
                  <a:srgbClr val="4D4D4F"/>
                </a:solidFill>
                <a:latin typeface="宋体"/>
                <a:cs typeface="宋体"/>
              </a:rPr>
              <a:t>性感</a:t>
            </a:r>
            <a:r>
              <a:rPr dirty="0" sz="750" spc="-10">
                <a:solidFill>
                  <a:srgbClr val="4D4D4F"/>
                </a:solidFill>
                <a:latin typeface="宋体"/>
                <a:cs typeface="宋体"/>
              </a:rPr>
              <a:t>冒</a:t>
            </a:r>
            <a:r>
              <a:rPr dirty="0" sz="750" spc="5">
                <a:solidFill>
                  <a:srgbClr val="4D4D4F"/>
                </a:solidFill>
                <a:latin typeface="宋体"/>
                <a:cs typeface="宋体"/>
              </a:rPr>
              <a:t>防</a:t>
            </a:r>
            <a:r>
              <a:rPr dirty="0" sz="750" spc="-10">
                <a:solidFill>
                  <a:srgbClr val="4D4D4F"/>
                </a:solidFill>
                <a:latin typeface="宋体"/>
                <a:cs typeface="宋体"/>
              </a:rPr>
              <a:t>控</a:t>
            </a:r>
            <a:r>
              <a:rPr dirty="0" sz="750" spc="5">
                <a:solidFill>
                  <a:srgbClr val="4D4D4F"/>
                </a:solidFill>
                <a:latin typeface="宋体"/>
                <a:cs typeface="宋体"/>
              </a:rPr>
              <a:t>制</a:t>
            </a:r>
            <a:r>
              <a:rPr dirty="0" sz="750" spc="-10">
                <a:solidFill>
                  <a:srgbClr val="4D4D4F"/>
                </a:solidFill>
                <a:latin typeface="宋体"/>
                <a:cs typeface="宋体"/>
              </a:rPr>
              <a:t>定</a:t>
            </a:r>
            <a:r>
              <a:rPr dirty="0" sz="750" spc="5">
                <a:solidFill>
                  <a:srgbClr val="4D4D4F"/>
                </a:solidFill>
                <a:latin typeface="宋体"/>
                <a:cs typeface="宋体"/>
              </a:rPr>
              <a:t>了</a:t>
            </a:r>
            <a:r>
              <a:rPr dirty="0" sz="750" spc="-10">
                <a:solidFill>
                  <a:srgbClr val="4D4D4F"/>
                </a:solidFill>
                <a:latin typeface="宋体"/>
                <a:cs typeface="宋体"/>
              </a:rPr>
              <a:t>防</a:t>
            </a:r>
            <a:r>
              <a:rPr dirty="0" sz="750" spc="5">
                <a:solidFill>
                  <a:srgbClr val="4D4D4F"/>
                </a:solidFill>
                <a:latin typeface="宋体"/>
                <a:cs typeface="宋体"/>
              </a:rPr>
              <a:t>控</a:t>
            </a:r>
            <a:r>
              <a:rPr dirty="0" sz="750" spc="-5">
                <a:solidFill>
                  <a:srgbClr val="4D4D4F"/>
                </a:solidFill>
                <a:latin typeface="宋体"/>
                <a:cs typeface="宋体"/>
              </a:rPr>
              <a:t>工</a:t>
            </a:r>
            <a:r>
              <a:rPr dirty="0" sz="750" spc="5">
                <a:solidFill>
                  <a:srgbClr val="4D4D4F"/>
                </a:solidFill>
                <a:latin typeface="宋体"/>
                <a:cs typeface="宋体"/>
              </a:rPr>
              <a:t>作</a:t>
            </a:r>
            <a:r>
              <a:rPr dirty="0" sz="750" spc="-10">
                <a:solidFill>
                  <a:srgbClr val="4D4D4F"/>
                </a:solidFill>
                <a:latin typeface="宋体"/>
                <a:cs typeface="宋体"/>
              </a:rPr>
              <a:t>方</a:t>
            </a:r>
            <a:r>
              <a:rPr dirty="0" sz="750" spc="5">
                <a:solidFill>
                  <a:srgbClr val="4D4D4F"/>
                </a:solidFill>
                <a:latin typeface="宋体"/>
                <a:cs typeface="宋体"/>
              </a:rPr>
              <a:t>案</a:t>
            </a:r>
            <a:r>
              <a:rPr dirty="0" sz="750" spc="-10">
                <a:solidFill>
                  <a:srgbClr val="4D4D4F"/>
                </a:solidFill>
                <a:latin typeface="宋体"/>
                <a:cs typeface="宋体"/>
              </a:rPr>
              <a:t>；同</a:t>
            </a:r>
            <a:r>
              <a:rPr dirty="0" sz="750" spc="5">
                <a:solidFill>
                  <a:srgbClr val="4D4D4F"/>
                </a:solidFill>
                <a:latin typeface="宋体"/>
                <a:cs typeface="宋体"/>
              </a:rPr>
              <a:t>日，</a:t>
            </a:r>
            <a:r>
              <a:rPr dirty="0" sz="750" spc="-10">
                <a:solidFill>
                  <a:srgbClr val="4D4D4F"/>
                </a:solidFill>
                <a:latin typeface="宋体"/>
                <a:cs typeface="宋体"/>
              </a:rPr>
              <a:t>国</a:t>
            </a:r>
            <a:r>
              <a:rPr dirty="0" sz="750" spc="5">
                <a:solidFill>
                  <a:srgbClr val="4D4D4F"/>
                </a:solidFill>
                <a:latin typeface="宋体"/>
                <a:cs typeface="宋体"/>
              </a:rPr>
              <a:t>家</a:t>
            </a:r>
            <a:r>
              <a:rPr dirty="0" sz="750" spc="-10">
                <a:solidFill>
                  <a:srgbClr val="4D4D4F"/>
                </a:solidFill>
                <a:latin typeface="宋体"/>
                <a:cs typeface="宋体"/>
              </a:rPr>
              <a:t>药</a:t>
            </a:r>
            <a:r>
              <a:rPr dirty="0" sz="750" spc="5">
                <a:solidFill>
                  <a:srgbClr val="4D4D4F"/>
                </a:solidFill>
                <a:latin typeface="宋体"/>
                <a:cs typeface="宋体"/>
              </a:rPr>
              <a:t>监</a:t>
            </a:r>
            <a:r>
              <a:rPr dirty="0" sz="750" spc="-10">
                <a:solidFill>
                  <a:srgbClr val="4D4D4F"/>
                </a:solidFill>
                <a:latin typeface="宋体"/>
                <a:cs typeface="宋体"/>
              </a:rPr>
              <a:t>局</a:t>
            </a:r>
            <a:r>
              <a:rPr dirty="0" sz="750" spc="5">
                <a:solidFill>
                  <a:srgbClr val="4D4D4F"/>
                </a:solidFill>
                <a:latin typeface="宋体"/>
                <a:cs typeface="宋体"/>
              </a:rPr>
              <a:t>发</a:t>
            </a:r>
            <a:r>
              <a:rPr dirty="0" sz="750" spc="-10">
                <a:solidFill>
                  <a:srgbClr val="4D4D4F"/>
                </a:solidFill>
                <a:latin typeface="宋体"/>
                <a:cs typeface="宋体"/>
              </a:rPr>
              <a:t>布</a:t>
            </a:r>
            <a:r>
              <a:rPr dirty="0" sz="750" spc="5">
                <a:solidFill>
                  <a:srgbClr val="4D4D4F"/>
                </a:solidFill>
                <a:latin typeface="宋体"/>
                <a:cs typeface="宋体"/>
              </a:rPr>
              <a:t>《</a:t>
            </a:r>
            <a:r>
              <a:rPr dirty="0" sz="750" spc="-10">
                <a:solidFill>
                  <a:srgbClr val="4D4D4F"/>
                </a:solidFill>
                <a:latin typeface="宋体"/>
                <a:cs typeface="宋体"/>
              </a:rPr>
              <a:t>中</a:t>
            </a:r>
            <a:r>
              <a:rPr dirty="0" sz="750" spc="5">
                <a:solidFill>
                  <a:srgbClr val="4D4D4F"/>
                </a:solidFill>
                <a:latin typeface="宋体"/>
                <a:cs typeface="宋体"/>
              </a:rPr>
              <a:t>药</a:t>
            </a:r>
            <a:endParaRPr sz="750">
              <a:latin typeface="宋体"/>
              <a:cs typeface="宋体"/>
            </a:endParaRPr>
          </a:p>
        </p:txBody>
      </p:sp>
      <p:sp>
        <p:nvSpPr>
          <p:cNvPr id="15" name="object 15"/>
          <p:cNvSpPr/>
          <p:nvPr/>
        </p:nvSpPr>
        <p:spPr>
          <a:xfrm>
            <a:off x="612648" y="1333753"/>
            <a:ext cx="4185920" cy="18415"/>
          </a:xfrm>
          <a:custGeom>
            <a:avLst/>
            <a:gdLst/>
            <a:ahLst/>
            <a:cxnLst/>
            <a:rect l="l" t="t" r="r" b="b"/>
            <a:pathLst>
              <a:path w="4185920" h="18415">
                <a:moveTo>
                  <a:pt x="4185792" y="0"/>
                </a:moveTo>
                <a:lnTo>
                  <a:pt x="0" y="0"/>
                </a:lnTo>
                <a:lnTo>
                  <a:pt x="0" y="18288"/>
                </a:lnTo>
                <a:lnTo>
                  <a:pt x="4185792" y="18288"/>
                </a:lnTo>
                <a:lnTo>
                  <a:pt x="4185792" y="0"/>
                </a:lnTo>
                <a:close/>
              </a:path>
            </a:pathLst>
          </a:custGeom>
          <a:solidFill>
            <a:srgbClr val="F5821F"/>
          </a:solidFill>
        </p:spPr>
        <p:txBody>
          <a:bodyPr wrap="square" lIns="0" tIns="0" rIns="0" bIns="0" rtlCol="0"/>
          <a:lstStyle/>
          <a:p/>
        </p:txBody>
      </p:sp>
      <p:sp>
        <p:nvSpPr>
          <p:cNvPr id="16" name="object 16"/>
          <p:cNvSpPr txBox="1">
            <a:spLocks noGrp="1"/>
          </p:cNvSpPr>
          <p:nvPr>
            <p:ph type="body" idx="1"/>
          </p:nvPr>
        </p:nvSpPr>
        <p:spPr>
          <a:prstGeom prst="rect"/>
        </p:spPr>
        <p:txBody>
          <a:bodyPr wrap="square" lIns="0" tIns="12065" rIns="0" bIns="0" rtlCol="0" vert="horz">
            <a:spAutoFit/>
          </a:bodyPr>
          <a:lstStyle/>
          <a:p>
            <a:pPr algn="just" marL="12700" marR="50165">
              <a:lnSpc>
                <a:spcPct val="133400"/>
              </a:lnSpc>
              <a:spcBef>
                <a:spcPts val="95"/>
              </a:spcBef>
            </a:pPr>
            <a:r>
              <a:rPr dirty="0" spc="5"/>
              <a:t>注册</a:t>
            </a:r>
            <a:r>
              <a:rPr dirty="0" spc="-10"/>
              <a:t>分</a:t>
            </a:r>
            <a:r>
              <a:rPr dirty="0" spc="5"/>
              <a:t>类及</a:t>
            </a:r>
            <a:r>
              <a:rPr dirty="0" spc="-10"/>
              <a:t>申</a:t>
            </a:r>
            <a:r>
              <a:rPr dirty="0" spc="5"/>
              <a:t>报</a:t>
            </a:r>
            <a:r>
              <a:rPr dirty="0" spc="-10"/>
              <a:t>资</a:t>
            </a:r>
            <a:r>
              <a:rPr dirty="0" spc="5"/>
              <a:t>料要</a:t>
            </a:r>
            <a:r>
              <a:rPr dirty="0" spc="-10"/>
              <a:t>求</a:t>
            </a:r>
            <a:r>
              <a:rPr dirty="0" spc="-370"/>
              <a:t>》</a:t>
            </a:r>
            <a:r>
              <a:rPr dirty="0" spc="-10"/>
              <a:t>，</a:t>
            </a:r>
            <a:r>
              <a:rPr dirty="0" spc="5"/>
              <a:t>中</a:t>
            </a:r>
            <a:r>
              <a:rPr dirty="0" spc="-10"/>
              <a:t>药注</a:t>
            </a:r>
            <a:r>
              <a:rPr dirty="0" spc="5"/>
              <a:t>册按</a:t>
            </a:r>
            <a:r>
              <a:rPr dirty="0" spc="-10"/>
              <a:t>照</a:t>
            </a:r>
            <a:r>
              <a:rPr dirty="0" spc="5"/>
              <a:t>中药</a:t>
            </a:r>
            <a:r>
              <a:rPr dirty="0" spc="-10"/>
              <a:t>创</a:t>
            </a:r>
            <a:r>
              <a:rPr dirty="0" spc="5"/>
              <a:t>新</a:t>
            </a:r>
            <a:r>
              <a:rPr dirty="0" spc="-10"/>
              <a:t>药</a:t>
            </a:r>
            <a:r>
              <a:rPr dirty="0" spc="5"/>
              <a:t>、中</a:t>
            </a:r>
            <a:r>
              <a:rPr dirty="0" spc="-10"/>
              <a:t>药</a:t>
            </a:r>
            <a:r>
              <a:rPr dirty="0" spc="5"/>
              <a:t>改</a:t>
            </a:r>
            <a:r>
              <a:rPr dirty="0" spc="-10"/>
              <a:t>良</a:t>
            </a:r>
            <a:r>
              <a:rPr dirty="0" spc="5"/>
              <a:t>型新</a:t>
            </a:r>
            <a:r>
              <a:rPr dirty="0" spc="-10"/>
              <a:t>药</a:t>
            </a:r>
            <a:r>
              <a:rPr dirty="0" spc="5"/>
              <a:t>、古</a:t>
            </a:r>
            <a:r>
              <a:rPr dirty="0" spc="-10"/>
              <a:t>代</a:t>
            </a:r>
            <a:r>
              <a:rPr dirty="0" spc="5"/>
              <a:t>经典</a:t>
            </a:r>
            <a:r>
              <a:rPr dirty="0" spc="-10"/>
              <a:t>名</a:t>
            </a:r>
            <a:r>
              <a:rPr dirty="0" spc="5"/>
              <a:t>方</a:t>
            </a:r>
            <a:r>
              <a:rPr dirty="0" spc="-10"/>
              <a:t>中</a:t>
            </a:r>
            <a:r>
              <a:rPr dirty="0" spc="5"/>
              <a:t>药复</a:t>
            </a:r>
            <a:r>
              <a:rPr dirty="0" spc="-10"/>
              <a:t>方</a:t>
            </a:r>
            <a:r>
              <a:rPr dirty="0" spc="5"/>
              <a:t>制 剂、</a:t>
            </a:r>
            <a:r>
              <a:rPr dirty="0" spc="-10"/>
              <a:t>同</a:t>
            </a:r>
            <a:r>
              <a:rPr dirty="0" spc="5"/>
              <a:t>名</a:t>
            </a:r>
            <a:r>
              <a:rPr dirty="0" spc="-10"/>
              <a:t>同</a:t>
            </a:r>
            <a:r>
              <a:rPr dirty="0" spc="5"/>
              <a:t>方</a:t>
            </a:r>
            <a:r>
              <a:rPr dirty="0" spc="-10"/>
              <a:t>药</a:t>
            </a:r>
            <a:r>
              <a:rPr dirty="0" spc="5"/>
              <a:t>等</a:t>
            </a:r>
            <a:r>
              <a:rPr dirty="0" spc="-10"/>
              <a:t>进</a:t>
            </a:r>
            <a:r>
              <a:rPr dirty="0" spc="5"/>
              <a:t>行</a:t>
            </a:r>
            <a:r>
              <a:rPr dirty="0" spc="-10"/>
              <a:t>分</a:t>
            </a:r>
            <a:r>
              <a:rPr dirty="0" spc="5"/>
              <a:t>类</a:t>
            </a:r>
            <a:r>
              <a:rPr dirty="0" spc="-10"/>
              <a:t>，</a:t>
            </a:r>
            <a:r>
              <a:rPr dirty="0" spc="5"/>
              <a:t>前</a:t>
            </a:r>
            <a:r>
              <a:rPr dirty="0" spc="-10"/>
              <a:t>三类</a:t>
            </a:r>
            <a:r>
              <a:rPr dirty="0" spc="5"/>
              <a:t>均属</a:t>
            </a:r>
            <a:r>
              <a:rPr dirty="0" spc="-10"/>
              <a:t>于</a:t>
            </a:r>
            <a:r>
              <a:rPr dirty="0" spc="5"/>
              <a:t>中</a:t>
            </a:r>
            <a:r>
              <a:rPr dirty="0" spc="-10"/>
              <a:t>药</a:t>
            </a:r>
            <a:r>
              <a:rPr dirty="0" spc="5"/>
              <a:t>新</a:t>
            </a:r>
            <a:r>
              <a:rPr dirty="0" spc="-10"/>
              <a:t>药</a:t>
            </a:r>
            <a:r>
              <a:rPr dirty="0" spc="5"/>
              <a:t>；</a:t>
            </a:r>
            <a:r>
              <a:rPr dirty="0" spc="5">
                <a:latin typeface="等线"/>
                <a:cs typeface="等线"/>
              </a:rPr>
              <a:t>9</a:t>
            </a:r>
            <a:r>
              <a:rPr dirty="0" spc="10">
                <a:latin typeface="等线"/>
                <a:cs typeface="等线"/>
              </a:rPr>
              <a:t> </a:t>
            </a:r>
            <a:r>
              <a:rPr dirty="0" spc="5"/>
              <a:t>月</a:t>
            </a:r>
            <a:r>
              <a:rPr dirty="0" spc="-150"/>
              <a:t> </a:t>
            </a:r>
            <a:r>
              <a:rPr dirty="0">
                <a:latin typeface="等线"/>
                <a:cs typeface="等线"/>
              </a:rPr>
              <a:t>30</a:t>
            </a:r>
            <a:r>
              <a:rPr dirty="0" spc="15">
                <a:latin typeface="等线"/>
                <a:cs typeface="等线"/>
              </a:rPr>
              <a:t> </a:t>
            </a:r>
            <a:r>
              <a:rPr dirty="0" spc="5"/>
              <a:t>日</a:t>
            </a:r>
            <a:r>
              <a:rPr dirty="0" spc="-10"/>
              <a:t>，</a:t>
            </a:r>
            <a:r>
              <a:rPr dirty="0" spc="5"/>
              <a:t>国</a:t>
            </a:r>
            <a:r>
              <a:rPr dirty="0" spc="-10"/>
              <a:t>家</a:t>
            </a:r>
            <a:r>
              <a:rPr dirty="0" spc="5"/>
              <a:t>药监</a:t>
            </a:r>
            <a:r>
              <a:rPr dirty="0" spc="-10"/>
              <a:t>局</a:t>
            </a:r>
            <a:r>
              <a:rPr dirty="0" spc="5"/>
              <a:t>药</a:t>
            </a:r>
            <a:r>
              <a:rPr dirty="0" spc="-10"/>
              <a:t>品</a:t>
            </a:r>
            <a:r>
              <a:rPr dirty="0" spc="5"/>
              <a:t>神</a:t>
            </a:r>
            <a:r>
              <a:rPr dirty="0" spc="-10"/>
              <a:t>评</a:t>
            </a:r>
            <a:r>
              <a:rPr dirty="0" spc="5"/>
              <a:t>中</a:t>
            </a:r>
            <a:r>
              <a:rPr dirty="0" spc="-10"/>
              <a:t>心</a:t>
            </a:r>
            <a:r>
              <a:rPr dirty="0" spc="5"/>
              <a:t>发</a:t>
            </a:r>
            <a:r>
              <a:rPr dirty="0" spc="-10"/>
              <a:t>布</a:t>
            </a:r>
            <a:r>
              <a:rPr dirty="0" spc="5"/>
              <a:t>关 </a:t>
            </a:r>
            <a:r>
              <a:rPr dirty="0" spc="5"/>
              <a:t>于公</a:t>
            </a:r>
            <a:r>
              <a:rPr dirty="0" spc="-10"/>
              <a:t>开</a:t>
            </a:r>
            <a:r>
              <a:rPr dirty="0" spc="5"/>
              <a:t>征求</a:t>
            </a:r>
            <a:r>
              <a:rPr dirty="0" spc="-10"/>
              <a:t>《</a:t>
            </a:r>
            <a:r>
              <a:rPr dirty="0" spc="5"/>
              <a:t>免</a:t>
            </a:r>
            <a:r>
              <a:rPr dirty="0" spc="-10"/>
              <a:t>疫</a:t>
            </a:r>
            <a:r>
              <a:rPr dirty="0" spc="5"/>
              <a:t>细胞</a:t>
            </a:r>
            <a:r>
              <a:rPr dirty="0" spc="-10"/>
              <a:t>治</a:t>
            </a:r>
            <a:r>
              <a:rPr dirty="0" spc="5"/>
              <a:t>疗</a:t>
            </a:r>
            <a:r>
              <a:rPr dirty="0" spc="-10"/>
              <a:t>产</a:t>
            </a:r>
            <a:r>
              <a:rPr dirty="0" spc="5"/>
              <a:t>品药</a:t>
            </a:r>
            <a:r>
              <a:rPr dirty="0" spc="-10"/>
              <a:t>学</a:t>
            </a:r>
            <a:r>
              <a:rPr dirty="0" spc="5"/>
              <a:t>研究</a:t>
            </a:r>
            <a:r>
              <a:rPr dirty="0" spc="-10"/>
              <a:t>与</a:t>
            </a:r>
            <a:r>
              <a:rPr dirty="0" spc="5"/>
              <a:t>评价</a:t>
            </a:r>
            <a:r>
              <a:rPr dirty="0" spc="-10"/>
              <a:t>技</a:t>
            </a:r>
            <a:r>
              <a:rPr dirty="0" spc="5"/>
              <a:t>术</a:t>
            </a:r>
            <a:r>
              <a:rPr dirty="0" spc="-10"/>
              <a:t>指</a:t>
            </a:r>
            <a:r>
              <a:rPr dirty="0" spc="5"/>
              <a:t>导原</a:t>
            </a:r>
            <a:r>
              <a:rPr dirty="0" spc="-10"/>
              <a:t>则</a:t>
            </a:r>
            <a:r>
              <a:rPr dirty="0" spc="5"/>
              <a:t>（</a:t>
            </a:r>
            <a:r>
              <a:rPr dirty="0" spc="-10"/>
              <a:t>征</a:t>
            </a:r>
            <a:r>
              <a:rPr dirty="0" spc="5"/>
              <a:t>求意</a:t>
            </a:r>
            <a:r>
              <a:rPr dirty="0" spc="-10"/>
              <a:t>见</a:t>
            </a:r>
            <a:r>
              <a:rPr dirty="0" spc="5"/>
              <a:t>稿</a:t>
            </a:r>
            <a:r>
              <a:rPr dirty="0" spc="-370"/>
              <a:t>）</a:t>
            </a:r>
            <a:r>
              <a:rPr dirty="0" spc="-10"/>
              <a:t>》</a:t>
            </a:r>
            <a:r>
              <a:rPr dirty="0" spc="5"/>
              <a:t>意</a:t>
            </a:r>
            <a:r>
              <a:rPr dirty="0" spc="-10"/>
              <a:t>见</a:t>
            </a:r>
            <a:r>
              <a:rPr dirty="0" spc="5"/>
              <a:t>的通</a:t>
            </a:r>
            <a:r>
              <a:rPr dirty="0" spc="-10"/>
              <a:t>知</a:t>
            </a:r>
            <a:r>
              <a:rPr dirty="0" spc="10"/>
              <a:t>，</a:t>
            </a:r>
            <a:r>
              <a:rPr dirty="0" spc="-10"/>
              <a:t>为</a:t>
            </a:r>
            <a:r>
              <a:rPr dirty="0" spc="5"/>
              <a:t>规范 </a:t>
            </a:r>
            <a:r>
              <a:rPr dirty="0" spc="5"/>
              <a:t>和指</a:t>
            </a:r>
            <a:r>
              <a:rPr dirty="0" spc="-10"/>
              <a:t>导</a:t>
            </a:r>
            <a:r>
              <a:rPr dirty="0" spc="5"/>
              <a:t>免</a:t>
            </a:r>
            <a:r>
              <a:rPr dirty="0" spc="-10"/>
              <a:t>疫</a:t>
            </a:r>
            <a:r>
              <a:rPr dirty="0" spc="5"/>
              <a:t>细</a:t>
            </a:r>
            <a:r>
              <a:rPr dirty="0" spc="-10"/>
              <a:t>胞</a:t>
            </a:r>
            <a:r>
              <a:rPr dirty="0" spc="5"/>
              <a:t>治</a:t>
            </a:r>
            <a:r>
              <a:rPr dirty="0" spc="-10"/>
              <a:t>疗</a:t>
            </a:r>
            <a:r>
              <a:rPr dirty="0" spc="5"/>
              <a:t>产</a:t>
            </a:r>
            <a:r>
              <a:rPr dirty="0" spc="-10"/>
              <a:t>品</a:t>
            </a:r>
            <a:r>
              <a:rPr dirty="0" spc="5"/>
              <a:t>按</a:t>
            </a:r>
            <a:r>
              <a:rPr dirty="0" spc="-10"/>
              <a:t>照</a:t>
            </a:r>
            <a:r>
              <a:rPr dirty="0" spc="5"/>
              <a:t>药</a:t>
            </a:r>
            <a:r>
              <a:rPr dirty="0" spc="-10"/>
              <a:t>品管</a:t>
            </a:r>
            <a:r>
              <a:rPr dirty="0" spc="5"/>
              <a:t>理规</a:t>
            </a:r>
            <a:r>
              <a:rPr dirty="0" spc="-10"/>
              <a:t>范</a:t>
            </a:r>
            <a:r>
              <a:rPr dirty="0" spc="5"/>
              <a:t>进</a:t>
            </a:r>
            <a:r>
              <a:rPr dirty="0" spc="-10"/>
              <a:t>行</a:t>
            </a:r>
            <a:r>
              <a:rPr dirty="0" spc="5"/>
              <a:t>研</a:t>
            </a:r>
            <a:r>
              <a:rPr dirty="0" spc="-10"/>
              <a:t>发</a:t>
            </a:r>
            <a:r>
              <a:rPr dirty="0" spc="5"/>
              <a:t>、</a:t>
            </a:r>
            <a:r>
              <a:rPr dirty="0" spc="-10"/>
              <a:t>申</a:t>
            </a:r>
            <a:r>
              <a:rPr dirty="0" spc="5"/>
              <a:t>报</a:t>
            </a:r>
            <a:r>
              <a:rPr dirty="0" spc="-10"/>
              <a:t>和</a:t>
            </a:r>
            <a:r>
              <a:rPr dirty="0" spc="5"/>
              <a:t>评</a:t>
            </a:r>
            <a:r>
              <a:rPr dirty="0" spc="-10"/>
              <a:t>价</a:t>
            </a:r>
            <a:r>
              <a:rPr dirty="0" spc="5"/>
              <a:t>，</a:t>
            </a:r>
            <a:r>
              <a:rPr dirty="0" spc="-10"/>
              <a:t>制定</a:t>
            </a:r>
            <a:r>
              <a:rPr dirty="0" spc="5"/>
              <a:t>该指</a:t>
            </a:r>
            <a:r>
              <a:rPr dirty="0" spc="-10"/>
              <a:t>导</a:t>
            </a:r>
            <a:r>
              <a:rPr dirty="0" spc="5"/>
              <a:t>原</a:t>
            </a:r>
            <a:r>
              <a:rPr dirty="0" spc="-5"/>
              <a:t>则；</a:t>
            </a:r>
            <a:r>
              <a:rPr dirty="0" spc="-5">
                <a:latin typeface="等线"/>
                <a:cs typeface="等线"/>
              </a:rPr>
              <a:t>10</a:t>
            </a:r>
            <a:r>
              <a:rPr dirty="0" spc="15">
                <a:latin typeface="等线"/>
                <a:cs typeface="等线"/>
              </a:rPr>
              <a:t> </a:t>
            </a:r>
            <a:r>
              <a:rPr dirty="0" spc="5"/>
              <a:t>月</a:t>
            </a:r>
            <a:r>
              <a:rPr dirty="0" spc="-140"/>
              <a:t> </a:t>
            </a:r>
            <a:r>
              <a:rPr dirty="0">
                <a:latin typeface="等线"/>
                <a:cs typeface="等线"/>
              </a:rPr>
              <a:t>9</a:t>
            </a:r>
            <a:r>
              <a:rPr dirty="0" spc="20">
                <a:latin typeface="等线"/>
                <a:cs typeface="等线"/>
              </a:rPr>
              <a:t> </a:t>
            </a:r>
            <a:r>
              <a:rPr dirty="0" spc="5"/>
              <a:t>日，  国家</a:t>
            </a:r>
            <a:r>
              <a:rPr dirty="0" spc="-10"/>
              <a:t>药</a:t>
            </a:r>
            <a:r>
              <a:rPr dirty="0" spc="5"/>
              <a:t>监</a:t>
            </a:r>
            <a:r>
              <a:rPr dirty="0" spc="-10"/>
              <a:t>局</a:t>
            </a:r>
            <a:r>
              <a:rPr dirty="0" spc="5"/>
              <a:t>发</a:t>
            </a:r>
            <a:r>
              <a:rPr dirty="0" spc="-10"/>
              <a:t>布</a:t>
            </a:r>
            <a:r>
              <a:rPr dirty="0" spc="5"/>
              <a:t>药</a:t>
            </a:r>
            <a:r>
              <a:rPr dirty="0" spc="-10"/>
              <a:t>品</a:t>
            </a:r>
            <a:r>
              <a:rPr dirty="0" spc="5"/>
              <a:t>委</a:t>
            </a:r>
            <a:r>
              <a:rPr dirty="0" spc="-10"/>
              <a:t>托</a:t>
            </a:r>
            <a:r>
              <a:rPr dirty="0" spc="5"/>
              <a:t>生</a:t>
            </a:r>
            <a:r>
              <a:rPr dirty="0" spc="-10"/>
              <a:t>产</a:t>
            </a:r>
            <a:r>
              <a:rPr dirty="0" spc="5"/>
              <a:t>质</a:t>
            </a:r>
            <a:r>
              <a:rPr dirty="0" spc="-10"/>
              <a:t>量协</a:t>
            </a:r>
            <a:r>
              <a:rPr dirty="0" spc="5"/>
              <a:t>议指</a:t>
            </a:r>
            <a:r>
              <a:rPr dirty="0" spc="-10"/>
              <a:t>南</a:t>
            </a:r>
            <a:r>
              <a:rPr dirty="0" spc="-5"/>
              <a:t>（</a:t>
            </a:r>
            <a:r>
              <a:rPr dirty="0" spc="-5">
                <a:latin typeface="等线"/>
                <a:cs typeface="等线"/>
              </a:rPr>
              <a:t>2020</a:t>
            </a:r>
            <a:r>
              <a:rPr dirty="0" spc="105">
                <a:latin typeface="等线"/>
                <a:cs typeface="等线"/>
              </a:rPr>
              <a:t> </a:t>
            </a:r>
            <a:r>
              <a:rPr dirty="0" spc="-10"/>
              <a:t>年</a:t>
            </a:r>
            <a:r>
              <a:rPr dirty="0" spc="5"/>
              <a:t>版</a:t>
            </a:r>
            <a:r>
              <a:rPr dirty="0" spc="-10"/>
              <a:t>）</a:t>
            </a:r>
            <a:r>
              <a:rPr dirty="0" spc="5"/>
              <a:t>的</a:t>
            </a:r>
            <a:r>
              <a:rPr dirty="0" spc="-10"/>
              <a:t>公</a:t>
            </a:r>
            <a:r>
              <a:rPr dirty="0" spc="5"/>
              <a:t>告</a:t>
            </a:r>
            <a:r>
              <a:rPr dirty="0" spc="-10"/>
              <a:t>，</a:t>
            </a:r>
            <a:r>
              <a:rPr dirty="0" spc="5"/>
              <a:t>用</a:t>
            </a:r>
            <a:r>
              <a:rPr dirty="0" spc="-10"/>
              <a:t>于</a:t>
            </a:r>
            <a:r>
              <a:rPr dirty="0" spc="5"/>
              <a:t>指导</a:t>
            </a:r>
            <a:r>
              <a:rPr dirty="0" spc="-10"/>
              <a:t>、</a:t>
            </a:r>
            <a:r>
              <a:rPr dirty="0" spc="5"/>
              <a:t>监</a:t>
            </a:r>
            <a:r>
              <a:rPr dirty="0" spc="-10"/>
              <a:t>督</a:t>
            </a:r>
            <a:r>
              <a:rPr dirty="0" spc="5"/>
              <a:t>药</a:t>
            </a:r>
            <a:r>
              <a:rPr dirty="0" spc="-10"/>
              <a:t>品</a:t>
            </a:r>
            <a:r>
              <a:rPr dirty="0" spc="5"/>
              <a:t>上</a:t>
            </a:r>
            <a:r>
              <a:rPr dirty="0" spc="-10"/>
              <a:t>市</a:t>
            </a:r>
            <a:r>
              <a:rPr dirty="0" spc="5"/>
              <a:t>许</a:t>
            </a:r>
            <a:r>
              <a:rPr dirty="0" spc="-10"/>
              <a:t>可</a:t>
            </a:r>
            <a:r>
              <a:rPr dirty="0" spc="5"/>
              <a:t>持 有人</a:t>
            </a:r>
            <a:r>
              <a:rPr dirty="0" spc="-10"/>
              <a:t>和</a:t>
            </a:r>
            <a:r>
              <a:rPr dirty="0" spc="5"/>
              <a:t>受</a:t>
            </a:r>
            <a:r>
              <a:rPr dirty="0" spc="-10"/>
              <a:t>托</a:t>
            </a:r>
            <a:r>
              <a:rPr dirty="0" spc="5"/>
              <a:t>生</a:t>
            </a:r>
            <a:r>
              <a:rPr dirty="0" spc="-10"/>
              <a:t>产</a:t>
            </a:r>
            <a:r>
              <a:rPr dirty="0" spc="5"/>
              <a:t>企</a:t>
            </a:r>
            <a:r>
              <a:rPr dirty="0" spc="-10"/>
              <a:t>业</a:t>
            </a:r>
            <a:r>
              <a:rPr dirty="0" spc="5"/>
              <a:t>履</a:t>
            </a:r>
            <a:r>
              <a:rPr dirty="0" spc="-10"/>
              <a:t>行</a:t>
            </a:r>
            <a:r>
              <a:rPr dirty="0" spc="5"/>
              <a:t>药</a:t>
            </a:r>
            <a:r>
              <a:rPr dirty="0" spc="-10"/>
              <a:t>品</a:t>
            </a:r>
            <a:r>
              <a:rPr dirty="0" spc="5"/>
              <a:t>质</a:t>
            </a:r>
            <a:r>
              <a:rPr dirty="0" spc="-10"/>
              <a:t>量保</a:t>
            </a:r>
            <a:r>
              <a:rPr dirty="0" spc="5"/>
              <a:t>证义</a:t>
            </a:r>
            <a:r>
              <a:rPr dirty="0" spc="-10"/>
              <a:t>务</a:t>
            </a:r>
            <a:r>
              <a:rPr dirty="0" spc="5"/>
              <a:t>。</a:t>
            </a:r>
          </a:p>
          <a:p>
            <a:pPr marL="12700">
              <a:lnSpc>
                <a:spcPct val="100000"/>
              </a:lnSpc>
              <a:spcBef>
                <a:spcPts val="615"/>
              </a:spcBef>
            </a:pPr>
            <a:r>
              <a:rPr dirty="0" spc="5" b="1">
                <a:latin typeface="微软雅黑"/>
                <a:cs typeface="微软雅黑"/>
              </a:rPr>
              <a:t>本周专题</a:t>
            </a:r>
            <a:r>
              <a:rPr dirty="0" spc="-5" b="1">
                <a:latin typeface="微软雅黑"/>
                <a:cs typeface="微软雅黑"/>
              </a:rPr>
              <a:t>：</a:t>
            </a:r>
            <a:r>
              <a:rPr dirty="0" spc="5" b="1">
                <a:latin typeface="微软雅黑"/>
                <a:cs typeface="微软雅黑"/>
              </a:rPr>
              <a:t>恒瑞首</a:t>
            </a:r>
            <a:r>
              <a:rPr dirty="0" spc="-10" b="1">
                <a:latin typeface="微软雅黑"/>
                <a:cs typeface="微软雅黑"/>
              </a:rPr>
              <a:t>个</a:t>
            </a:r>
            <a:r>
              <a:rPr dirty="0" spc="5" b="1">
                <a:latin typeface="微软雅黑"/>
                <a:cs typeface="微软雅黑"/>
              </a:rPr>
              <a:t>国产</a:t>
            </a:r>
            <a:r>
              <a:rPr dirty="0" spc="-40" b="1">
                <a:latin typeface="微软雅黑"/>
                <a:cs typeface="微软雅黑"/>
              </a:rPr>
              <a:t> </a:t>
            </a:r>
            <a:r>
              <a:rPr dirty="0" spc="-5" b="1">
                <a:latin typeface="等线"/>
                <a:cs typeface="等线"/>
              </a:rPr>
              <a:t>SGLT-2</a:t>
            </a:r>
            <a:r>
              <a:rPr dirty="0" spc="-30" b="1">
                <a:latin typeface="等线"/>
                <a:cs typeface="等线"/>
              </a:rPr>
              <a:t> </a:t>
            </a:r>
            <a:r>
              <a:rPr dirty="0" spc="5" b="1">
                <a:latin typeface="微软雅黑"/>
                <a:cs typeface="微软雅黑"/>
              </a:rPr>
              <a:t>抑制剂报产</a:t>
            </a:r>
            <a:r>
              <a:rPr dirty="0" spc="-10" b="1">
                <a:latin typeface="微软雅黑"/>
                <a:cs typeface="微软雅黑"/>
              </a:rPr>
              <a:t>，</a:t>
            </a:r>
            <a:r>
              <a:rPr dirty="0" spc="5" b="1">
                <a:latin typeface="微软雅黑"/>
                <a:cs typeface="微软雅黑"/>
              </a:rPr>
              <a:t>糖尿病</a:t>
            </a:r>
            <a:r>
              <a:rPr dirty="0" spc="-10" b="1">
                <a:latin typeface="微软雅黑"/>
                <a:cs typeface="微软雅黑"/>
              </a:rPr>
              <a:t>领</a:t>
            </a:r>
            <a:r>
              <a:rPr dirty="0" spc="5" b="1">
                <a:latin typeface="微软雅黑"/>
                <a:cs typeface="微软雅黑"/>
              </a:rPr>
              <a:t>域布局</a:t>
            </a:r>
            <a:r>
              <a:rPr dirty="0" spc="-10" b="1">
                <a:latin typeface="微软雅黑"/>
                <a:cs typeface="微软雅黑"/>
              </a:rPr>
              <a:t>即</a:t>
            </a:r>
            <a:r>
              <a:rPr dirty="0" spc="5" b="1">
                <a:latin typeface="微软雅黑"/>
                <a:cs typeface="微软雅黑"/>
              </a:rPr>
              <a:t>将步</a:t>
            </a:r>
            <a:r>
              <a:rPr dirty="0" spc="-10" b="1">
                <a:latin typeface="微软雅黑"/>
                <a:cs typeface="微软雅黑"/>
              </a:rPr>
              <a:t>入</a:t>
            </a:r>
            <a:r>
              <a:rPr dirty="0" spc="5" b="1">
                <a:latin typeface="微软雅黑"/>
                <a:cs typeface="微软雅黑"/>
              </a:rPr>
              <a:t>收获期</a:t>
            </a:r>
          </a:p>
          <a:p>
            <a:pPr algn="just" marL="12700" marR="5080">
              <a:lnSpc>
                <a:spcPct val="133300"/>
              </a:lnSpc>
              <a:spcBef>
                <a:spcPts val="310"/>
              </a:spcBef>
            </a:pPr>
            <a:r>
              <a:rPr dirty="0">
                <a:latin typeface="等线"/>
                <a:cs typeface="等线"/>
              </a:rPr>
              <a:t>9</a:t>
            </a:r>
            <a:r>
              <a:rPr dirty="0" spc="-30">
                <a:latin typeface="等线"/>
                <a:cs typeface="等线"/>
              </a:rPr>
              <a:t> </a:t>
            </a:r>
            <a:r>
              <a:rPr dirty="0" spc="5"/>
              <a:t>月</a:t>
            </a:r>
            <a:r>
              <a:rPr dirty="0" spc="-190"/>
              <a:t> </a:t>
            </a:r>
            <a:r>
              <a:rPr dirty="0" spc="-5">
                <a:latin typeface="等线"/>
                <a:cs typeface="等线"/>
              </a:rPr>
              <a:t>30</a:t>
            </a:r>
            <a:r>
              <a:rPr dirty="0" spc="-20">
                <a:latin typeface="等线"/>
                <a:cs typeface="等线"/>
              </a:rPr>
              <a:t> </a:t>
            </a:r>
            <a:r>
              <a:rPr dirty="0" spc="-10"/>
              <a:t>日</a:t>
            </a:r>
            <a:r>
              <a:rPr dirty="0" spc="-35"/>
              <a:t>，</a:t>
            </a:r>
            <a:r>
              <a:rPr dirty="0" spc="-10"/>
              <a:t>恒</a:t>
            </a:r>
            <a:r>
              <a:rPr dirty="0" spc="5"/>
              <a:t>瑞</a:t>
            </a:r>
            <a:r>
              <a:rPr dirty="0" spc="-10"/>
              <a:t>医</a:t>
            </a:r>
            <a:r>
              <a:rPr dirty="0" spc="5"/>
              <a:t>药</a:t>
            </a:r>
            <a:r>
              <a:rPr dirty="0" spc="-10"/>
              <a:t>提交</a:t>
            </a:r>
            <a:r>
              <a:rPr dirty="0" spc="5"/>
              <a:t>的</a:t>
            </a:r>
            <a:r>
              <a:rPr dirty="0" spc="-190"/>
              <a:t> </a:t>
            </a:r>
            <a:r>
              <a:rPr dirty="0">
                <a:latin typeface="等线"/>
                <a:cs typeface="等线"/>
              </a:rPr>
              <a:t>1</a:t>
            </a:r>
            <a:r>
              <a:rPr dirty="0" spc="-35">
                <a:latin typeface="等线"/>
                <a:cs typeface="等线"/>
              </a:rPr>
              <a:t> </a:t>
            </a:r>
            <a:r>
              <a:rPr dirty="0" spc="5"/>
              <a:t>类</a:t>
            </a:r>
            <a:r>
              <a:rPr dirty="0" spc="-10"/>
              <a:t>新药</a:t>
            </a:r>
            <a:r>
              <a:rPr dirty="0" spc="5"/>
              <a:t>脯氨</a:t>
            </a:r>
            <a:r>
              <a:rPr dirty="0" spc="-10"/>
              <a:t>酸</a:t>
            </a:r>
            <a:r>
              <a:rPr dirty="0" spc="5"/>
              <a:t>恒</a:t>
            </a:r>
            <a:r>
              <a:rPr dirty="0" spc="-10"/>
              <a:t>格</a:t>
            </a:r>
            <a:r>
              <a:rPr dirty="0" spc="5"/>
              <a:t>列</a:t>
            </a:r>
            <a:r>
              <a:rPr dirty="0" spc="-10"/>
              <a:t>净</a:t>
            </a:r>
            <a:r>
              <a:rPr dirty="0" spc="5"/>
              <a:t>上</a:t>
            </a:r>
            <a:r>
              <a:rPr dirty="0" spc="-10"/>
              <a:t>市</a:t>
            </a:r>
            <a:r>
              <a:rPr dirty="0" spc="5"/>
              <a:t>申</a:t>
            </a:r>
            <a:r>
              <a:rPr dirty="0" spc="-10"/>
              <a:t>请</a:t>
            </a:r>
            <a:r>
              <a:rPr dirty="0" spc="5"/>
              <a:t>获</a:t>
            </a:r>
            <a:r>
              <a:rPr dirty="0" spc="-200"/>
              <a:t> </a:t>
            </a:r>
            <a:r>
              <a:rPr dirty="0" spc="-5">
                <a:latin typeface="等线"/>
                <a:cs typeface="等线"/>
              </a:rPr>
              <a:t>CDE</a:t>
            </a:r>
            <a:r>
              <a:rPr dirty="0" spc="-15">
                <a:latin typeface="等线"/>
                <a:cs typeface="等线"/>
              </a:rPr>
              <a:t> </a:t>
            </a:r>
            <a:r>
              <a:rPr dirty="0" spc="-10"/>
              <a:t>受理</a:t>
            </a:r>
            <a:r>
              <a:rPr dirty="0" spc="-35"/>
              <a:t>，</a:t>
            </a:r>
            <a:r>
              <a:rPr dirty="0" spc="-10"/>
              <a:t>该</a:t>
            </a:r>
            <a:r>
              <a:rPr dirty="0" spc="5"/>
              <a:t>产</a:t>
            </a:r>
            <a:r>
              <a:rPr dirty="0" spc="-10"/>
              <a:t>品</a:t>
            </a:r>
            <a:r>
              <a:rPr dirty="0" spc="5"/>
              <a:t>成</a:t>
            </a:r>
            <a:r>
              <a:rPr dirty="0" spc="-10"/>
              <a:t>为</a:t>
            </a:r>
            <a:r>
              <a:rPr dirty="0" spc="5"/>
              <a:t>首</a:t>
            </a:r>
            <a:r>
              <a:rPr dirty="0" spc="-10"/>
              <a:t>个</a:t>
            </a:r>
            <a:r>
              <a:rPr dirty="0" spc="5"/>
              <a:t>在</a:t>
            </a:r>
            <a:r>
              <a:rPr dirty="0" spc="-10"/>
              <a:t>国</a:t>
            </a:r>
            <a:r>
              <a:rPr dirty="0" spc="5"/>
              <a:t>内 申报</a:t>
            </a:r>
            <a:r>
              <a:rPr dirty="0" spc="-10"/>
              <a:t>上</a:t>
            </a:r>
            <a:r>
              <a:rPr dirty="0" spc="5"/>
              <a:t>市</a:t>
            </a:r>
            <a:r>
              <a:rPr dirty="0" spc="-10"/>
              <a:t>的国</a:t>
            </a:r>
            <a:r>
              <a:rPr dirty="0" spc="5"/>
              <a:t>产</a:t>
            </a:r>
            <a:r>
              <a:rPr dirty="0" spc="-195"/>
              <a:t> </a:t>
            </a:r>
            <a:r>
              <a:rPr dirty="0" spc="-5">
                <a:latin typeface="等线"/>
                <a:cs typeface="等线"/>
              </a:rPr>
              <a:t>SGLT-2</a:t>
            </a:r>
            <a:r>
              <a:rPr dirty="0" spc="-40">
                <a:latin typeface="等线"/>
                <a:cs typeface="等线"/>
              </a:rPr>
              <a:t> </a:t>
            </a:r>
            <a:r>
              <a:rPr dirty="0" spc="5"/>
              <a:t>抑</a:t>
            </a:r>
            <a:r>
              <a:rPr dirty="0" spc="-10"/>
              <a:t>制</a:t>
            </a:r>
            <a:r>
              <a:rPr dirty="0" spc="5"/>
              <a:t>剂</a:t>
            </a:r>
            <a:r>
              <a:rPr dirty="0" spc="-55"/>
              <a:t>，</a:t>
            </a:r>
            <a:r>
              <a:rPr dirty="0" spc="-10"/>
              <a:t>这</a:t>
            </a:r>
            <a:r>
              <a:rPr dirty="0" spc="5"/>
              <a:t>也标</a:t>
            </a:r>
            <a:r>
              <a:rPr dirty="0" spc="-10"/>
              <a:t>志</a:t>
            </a:r>
            <a:r>
              <a:rPr dirty="0" spc="5"/>
              <a:t>着</a:t>
            </a:r>
            <a:r>
              <a:rPr dirty="0" spc="-10"/>
              <a:t>恒</a:t>
            </a:r>
            <a:r>
              <a:rPr dirty="0" spc="5"/>
              <a:t>瑞</a:t>
            </a:r>
            <a:r>
              <a:rPr dirty="0" spc="-10"/>
              <a:t>在</a:t>
            </a:r>
            <a:r>
              <a:rPr dirty="0" spc="5"/>
              <a:t>糖</a:t>
            </a:r>
            <a:r>
              <a:rPr dirty="0" spc="-10"/>
              <a:t>尿</a:t>
            </a:r>
            <a:r>
              <a:rPr dirty="0" spc="5"/>
              <a:t>病</a:t>
            </a:r>
            <a:r>
              <a:rPr dirty="0" spc="-10"/>
              <a:t>领</a:t>
            </a:r>
            <a:r>
              <a:rPr dirty="0" spc="5"/>
              <a:t>域</a:t>
            </a:r>
            <a:r>
              <a:rPr dirty="0" spc="-10"/>
              <a:t>的</a:t>
            </a:r>
            <a:r>
              <a:rPr dirty="0" spc="5"/>
              <a:t>布</a:t>
            </a:r>
            <a:r>
              <a:rPr dirty="0" spc="-10"/>
              <a:t>局即</a:t>
            </a:r>
            <a:r>
              <a:rPr dirty="0" spc="5"/>
              <a:t>将开</a:t>
            </a:r>
            <a:r>
              <a:rPr dirty="0" spc="-10"/>
              <a:t>始</a:t>
            </a:r>
            <a:r>
              <a:rPr dirty="0" spc="5"/>
              <a:t>步</a:t>
            </a:r>
            <a:r>
              <a:rPr dirty="0" spc="-10"/>
              <a:t>入</a:t>
            </a:r>
            <a:r>
              <a:rPr dirty="0" spc="5"/>
              <a:t>收</a:t>
            </a:r>
            <a:r>
              <a:rPr dirty="0" spc="-10"/>
              <a:t>获</a:t>
            </a:r>
            <a:r>
              <a:rPr dirty="0" spc="-5"/>
              <a:t>期</a:t>
            </a:r>
            <a:r>
              <a:rPr dirty="0" spc="-45"/>
              <a:t>。</a:t>
            </a:r>
            <a:r>
              <a:rPr dirty="0" spc="-10"/>
              <a:t>我</a:t>
            </a:r>
            <a:r>
              <a:rPr dirty="0" spc="5"/>
              <a:t>国糖 尿病</a:t>
            </a:r>
            <a:r>
              <a:rPr dirty="0" spc="-10"/>
              <a:t>具</a:t>
            </a:r>
            <a:r>
              <a:rPr dirty="0" spc="5"/>
              <a:t>有</a:t>
            </a:r>
            <a:r>
              <a:rPr dirty="0" spc="-10"/>
              <a:t>患</a:t>
            </a:r>
            <a:r>
              <a:rPr dirty="0" spc="5"/>
              <a:t>者</a:t>
            </a:r>
            <a:r>
              <a:rPr dirty="0" spc="-5"/>
              <a:t>多</a:t>
            </a:r>
            <a:r>
              <a:rPr dirty="0" spc="-5">
                <a:latin typeface="等线"/>
                <a:cs typeface="等线"/>
              </a:rPr>
              <a:t>+</a:t>
            </a:r>
            <a:r>
              <a:rPr dirty="0" spc="-10"/>
              <a:t>诊</a:t>
            </a:r>
            <a:r>
              <a:rPr dirty="0" spc="5"/>
              <a:t>治</a:t>
            </a:r>
            <a:r>
              <a:rPr dirty="0" spc="-10"/>
              <a:t>率</a:t>
            </a:r>
            <a:r>
              <a:rPr dirty="0" spc="5"/>
              <a:t>低</a:t>
            </a:r>
            <a:r>
              <a:rPr dirty="0" spc="-15">
                <a:latin typeface="等线"/>
                <a:cs typeface="等线"/>
              </a:rPr>
              <a:t>+</a:t>
            </a:r>
            <a:r>
              <a:rPr dirty="0" spc="5"/>
              <a:t>人</a:t>
            </a:r>
            <a:r>
              <a:rPr dirty="0" spc="-10"/>
              <a:t>均</a:t>
            </a:r>
            <a:r>
              <a:rPr dirty="0" spc="5"/>
              <a:t>医</a:t>
            </a:r>
            <a:r>
              <a:rPr dirty="0" spc="-10"/>
              <a:t>疗</a:t>
            </a:r>
            <a:r>
              <a:rPr dirty="0" spc="5"/>
              <a:t>支出</a:t>
            </a:r>
            <a:r>
              <a:rPr dirty="0" spc="-10"/>
              <a:t>低</a:t>
            </a:r>
            <a:r>
              <a:rPr dirty="0" spc="5"/>
              <a:t>的</a:t>
            </a:r>
            <a:r>
              <a:rPr dirty="0" spc="-10"/>
              <a:t>特点</a:t>
            </a:r>
            <a:r>
              <a:rPr dirty="0" spc="-300"/>
              <a:t>，</a:t>
            </a:r>
            <a:r>
              <a:rPr dirty="0" spc="-10"/>
              <a:t>未</a:t>
            </a:r>
            <a:r>
              <a:rPr dirty="0" spc="5"/>
              <a:t>来</a:t>
            </a:r>
            <a:r>
              <a:rPr dirty="0" spc="-10"/>
              <a:t>的</a:t>
            </a:r>
            <a:r>
              <a:rPr dirty="0" spc="5"/>
              <a:t>优</a:t>
            </a:r>
            <a:r>
              <a:rPr dirty="0" spc="-10"/>
              <a:t>质</a:t>
            </a:r>
            <a:r>
              <a:rPr dirty="0" spc="5"/>
              <a:t>赛</a:t>
            </a:r>
            <a:r>
              <a:rPr dirty="0" spc="-10"/>
              <a:t>道</a:t>
            </a:r>
            <a:r>
              <a:rPr dirty="0" spc="-310"/>
              <a:t>。</a:t>
            </a:r>
            <a:r>
              <a:rPr dirty="0" spc="5"/>
              <a:t>作</a:t>
            </a:r>
            <a:r>
              <a:rPr dirty="0" spc="-10"/>
              <a:t>为</a:t>
            </a:r>
            <a:r>
              <a:rPr dirty="0" spc="5"/>
              <a:t>新型</a:t>
            </a:r>
            <a:r>
              <a:rPr dirty="0" spc="-10"/>
              <a:t>降</a:t>
            </a:r>
            <a:r>
              <a:rPr dirty="0" spc="5"/>
              <a:t>糖</a:t>
            </a:r>
            <a:r>
              <a:rPr dirty="0" spc="-10"/>
              <a:t>药</a:t>
            </a:r>
            <a:r>
              <a:rPr dirty="0" spc="-310"/>
              <a:t>，</a:t>
            </a:r>
            <a:r>
              <a:rPr dirty="0" spc="-10"/>
              <a:t>国</a:t>
            </a:r>
            <a:r>
              <a:rPr dirty="0" spc="5"/>
              <a:t>内</a:t>
            </a:r>
            <a:r>
              <a:rPr dirty="0" spc="-190"/>
              <a:t> </a:t>
            </a:r>
            <a:r>
              <a:rPr dirty="0" spc="-5">
                <a:latin typeface="等线"/>
                <a:cs typeface="等线"/>
              </a:rPr>
              <a:t>SGLT-2  </a:t>
            </a:r>
            <a:r>
              <a:rPr dirty="0" spc="5"/>
              <a:t>占比</a:t>
            </a:r>
            <a:r>
              <a:rPr dirty="0" spc="-10"/>
              <a:t>提</a:t>
            </a:r>
            <a:r>
              <a:rPr dirty="0" spc="5"/>
              <a:t>升</a:t>
            </a:r>
            <a:r>
              <a:rPr dirty="0" spc="-10"/>
              <a:t>空</a:t>
            </a:r>
            <a:r>
              <a:rPr dirty="0" spc="5"/>
              <a:t>间</a:t>
            </a:r>
            <a:r>
              <a:rPr dirty="0" spc="-10"/>
              <a:t>大</a:t>
            </a:r>
            <a:r>
              <a:rPr dirty="0" spc="5"/>
              <a:t>，</a:t>
            </a:r>
            <a:r>
              <a:rPr dirty="0" spc="-10"/>
              <a:t>恒</a:t>
            </a:r>
            <a:r>
              <a:rPr dirty="0" spc="5"/>
              <a:t>格</a:t>
            </a:r>
            <a:r>
              <a:rPr dirty="0" spc="-10"/>
              <a:t>列</a:t>
            </a:r>
            <a:r>
              <a:rPr dirty="0" spc="5"/>
              <a:t>净</a:t>
            </a:r>
            <a:r>
              <a:rPr dirty="0" spc="-10"/>
              <a:t>有</a:t>
            </a:r>
            <a:r>
              <a:rPr dirty="0" spc="5"/>
              <a:t>成</a:t>
            </a:r>
            <a:r>
              <a:rPr dirty="0" spc="-10"/>
              <a:t>为大</a:t>
            </a:r>
            <a:r>
              <a:rPr dirty="0" spc="5"/>
              <a:t>品种</a:t>
            </a:r>
            <a:r>
              <a:rPr dirty="0" spc="-10"/>
              <a:t>潜</a:t>
            </a:r>
            <a:r>
              <a:rPr dirty="0" spc="10"/>
              <a:t>质</a:t>
            </a:r>
            <a:r>
              <a:rPr dirty="0" spc="-10"/>
              <a:t>，</a:t>
            </a:r>
            <a:r>
              <a:rPr dirty="0" spc="5"/>
              <a:t>我</a:t>
            </a:r>
            <a:r>
              <a:rPr dirty="0" spc="-10"/>
              <a:t>们</a:t>
            </a:r>
            <a:r>
              <a:rPr dirty="0" spc="5"/>
              <a:t>测</a:t>
            </a:r>
            <a:r>
              <a:rPr dirty="0" spc="-10"/>
              <a:t>算</a:t>
            </a:r>
            <a:r>
              <a:rPr dirty="0" spc="5"/>
              <a:t>后</a:t>
            </a:r>
            <a:r>
              <a:rPr dirty="0" spc="-10"/>
              <a:t>认</a:t>
            </a:r>
            <a:r>
              <a:rPr dirty="0" spc="5"/>
              <a:t>为</a:t>
            </a:r>
            <a:r>
              <a:rPr dirty="0" spc="-10"/>
              <a:t>其</a:t>
            </a:r>
            <a:r>
              <a:rPr dirty="0" spc="5"/>
              <a:t>有</a:t>
            </a:r>
            <a:r>
              <a:rPr dirty="0" spc="-10"/>
              <a:t>望成</a:t>
            </a:r>
            <a:r>
              <a:rPr dirty="0" spc="5"/>
              <a:t>为</a:t>
            </a:r>
            <a:r>
              <a:rPr dirty="0" spc="-200"/>
              <a:t> </a:t>
            </a:r>
            <a:r>
              <a:rPr dirty="0">
                <a:latin typeface="等线"/>
                <a:cs typeface="等线"/>
              </a:rPr>
              <a:t>14</a:t>
            </a:r>
            <a:r>
              <a:rPr dirty="0" spc="-35">
                <a:latin typeface="等线"/>
                <a:cs typeface="等线"/>
              </a:rPr>
              <a:t> </a:t>
            </a:r>
            <a:r>
              <a:rPr dirty="0" spc="-10"/>
              <a:t>亿</a:t>
            </a:r>
            <a:r>
              <a:rPr dirty="0" spc="5"/>
              <a:t>级</a:t>
            </a:r>
            <a:r>
              <a:rPr dirty="0" spc="-10"/>
              <a:t>别</a:t>
            </a:r>
            <a:r>
              <a:rPr dirty="0" spc="5"/>
              <a:t>的</a:t>
            </a:r>
            <a:r>
              <a:rPr dirty="0" spc="-10"/>
              <a:t>品</a:t>
            </a:r>
            <a:r>
              <a:rPr dirty="0" spc="5"/>
              <a:t>种</a:t>
            </a:r>
            <a:r>
              <a:rPr dirty="0" spc="-10"/>
              <a:t>，</a:t>
            </a:r>
            <a:r>
              <a:rPr dirty="0" spc="5"/>
              <a:t>此外 若</a:t>
            </a:r>
            <a:r>
              <a:rPr dirty="0" spc="-10"/>
              <a:t>考</a:t>
            </a:r>
            <a:r>
              <a:rPr dirty="0" spc="5"/>
              <a:t>虑</a:t>
            </a:r>
            <a:r>
              <a:rPr dirty="0" spc="-195"/>
              <a:t> </a:t>
            </a:r>
            <a:r>
              <a:rPr dirty="0" spc="-5">
                <a:latin typeface="等线"/>
                <a:cs typeface="等线"/>
              </a:rPr>
              <a:t>SGLT-2</a:t>
            </a:r>
            <a:r>
              <a:rPr dirty="0" spc="-40">
                <a:latin typeface="等线"/>
                <a:cs typeface="等线"/>
              </a:rPr>
              <a:t> </a:t>
            </a:r>
            <a:r>
              <a:rPr dirty="0" spc="5"/>
              <a:t>抑</a:t>
            </a:r>
            <a:r>
              <a:rPr dirty="0" spc="-10"/>
              <a:t>制</a:t>
            </a:r>
            <a:r>
              <a:rPr dirty="0" spc="5"/>
              <a:t>剂</a:t>
            </a:r>
            <a:r>
              <a:rPr dirty="0" spc="-10"/>
              <a:t>未</a:t>
            </a:r>
            <a:r>
              <a:rPr dirty="0" spc="5"/>
              <a:t>来</a:t>
            </a:r>
            <a:r>
              <a:rPr dirty="0" spc="-10"/>
              <a:t>在</a:t>
            </a:r>
            <a:r>
              <a:rPr dirty="0" spc="5"/>
              <a:t>心衰</a:t>
            </a:r>
            <a:r>
              <a:rPr dirty="0" spc="-45"/>
              <a:t>、</a:t>
            </a:r>
            <a:r>
              <a:rPr dirty="0" spc="5"/>
              <a:t>糖尿</a:t>
            </a:r>
            <a:r>
              <a:rPr dirty="0" spc="-10"/>
              <a:t>病</a:t>
            </a:r>
            <a:r>
              <a:rPr dirty="0" spc="5"/>
              <a:t>肾</a:t>
            </a:r>
            <a:r>
              <a:rPr dirty="0" spc="-10"/>
              <a:t>病</a:t>
            </a:r>
            <a:r>
              <a:rPr dirty="0" spc="5"/>
              <a:t>等</a:t>
            </a:r>
            <a:r>
              <a:rPr dirty="0" spc="-10"/>
              <a:t>领</a:t>
            </a:r>
            <a:r>
              <a:rPr dirty="0" spc="5"/>
              <a:t>域</a:t>
            </a:r>
            <a:r>
              <a:rPr dirty="0" spc="-10"/>
              <a:t>的</a:t>
            </a:r>
            <a:r>
              <a:rPr dirty="0" spc="5"/>
              <a:t>潜</a:t>
            </a:r>
            <a:r>
              <a:rPr dirty="0" spc="-10"/>
              <a:t>在</a:t>
            </a:r>
            <a:r>
              <a:rPr dirty="0" spc="5"/>
              <a:t>应</a:t>
            </a:r>
            <a:r>
              <a:rPr dirty="0" spc="-10"/>
              <a:t>用</a:t>
            </a:r>
            <a:r>
              <a:rPr dirty="0" spc="-35"/>
              <a:t>，</a:t>
            </a:r>
            <a:r>
              <a:rPr dirty="0" spc="-10"/>
              <a:t>空间</a:t>
            </a:r>
            <a:r>
              <a:rPr dirty="0" spc="5"/>
              <a:t>有望</a:t>
            </a:r>
            <a:r>
              <a:rPr dirty="0" spc="-10"/>
              <a:t>进</a:t>
            </a:r>
            <a:r>
              <a:rPr dirty="0" spc="5"/>
              <a:t>一</a:t>
            </a:r>
            <a:r>
              <a:rPr dirty="0" spc="-10"/>
              <a:t>步</a:t>
            </a:r>
            <a:r>
              <a:rPr dirty="0" spc="5"/>
              <a:t>扩</a:t>
            </a:r>
            <a:r>
              <a:rPr dirty="0" spc="-10"/>
              <a:t>展</a:t>
            </a:r>
            <a:r>
              <a:rPr dirty="0" spc="-35"/>
              <a:t>。</a:t>
            </a:r>
            <a:r>
              <a:rPr dirty="0" spc="-10"/>
              <a:t>在</a:t>
            </a:r>
            <a:r>
              <a:rPr dirty="0" spc="5"/>
              <a:t>糖</a:t>
            </a:r>
            <a:r>
              <a:rPr dirty="0" spc="-10"/>
              <a:t>尿</a:t>
            </a:r>
            <a:r>
              <a:rPr dirty="0" spc="5"/>
              <a:t>病 优质</a:t>
            </a:r>
            <a:r>
              <a:rPr dirty="0" spc="-10"/>
              <a:t>赛</a:t>
            </a:r>
            <a:r>
              <a:rPr dirty="0" spc="5"/>
              <a:t>道</a:t>
            </a:r>
            <a:r>
              <a:rPr dirty="0" spc="-70"/>
              <a:t>，</a:t>
            </a:r>
            <a:r>
              <a:rPr dirty="0" spc="5"/>
              <a:t>公</a:t>
            </a:r>
            <a:r>
              <a:rPr dirty="0" spc="-10"/>
              <a:t>司</a:t>
            </a:r>
            <a:r>
              <a:rPr dirty="0" spc="5"/>
              <a:t>从</a:t>
            </a:r>
            <a:r>
              <a:rPr dirty="0" spc="-10"/>
              <a:t>前</a:t>
            </a:r>
            <a:r>
              <a:rPr dirty="0" spc="5"/>
              <a:t>端</a:t>
            </a:r>
            <a:r>
              <a:rPr dirty="0" spc="-10"/>
              <a:t>新</a:t>
            </a:r>
            <a:r>
              <a:rPr dirty="0" spc="5"/>
              <a:t>型</a:t>
            </a:r>
            <a:r>
              <a:rPr dirty="0" spc="-10"/>
              <a:t>口</a:t>
            </a:r>
            <a:r>
              <a:rPr dirty="0" spc="5"/>
              <a:t>服</a:t>
            </a:r>
            <a:r>
              <a:rPr dirty="0" spc="-10"/>
              <a:t>降糖</a:t>
            </a:r>
            <a:r>
              <a:rPr dirty="0" spc="-55"/>
              <a:t>药</a:t>
            </a:r>
            <a:r>
              <a:rPr dirty="0" spc="-5"/>
              <a:t>（</a:t>
            </a:r>
            <a:r>
              <a:rPr dirty="0" spc="-5">
                <a:latin typeface="等线"/>
                <a:cs typeface="等线"/>
              </a:rPr>
              <a:t>DPP-4</a:t>
            </a:r>
            <a:r>
              <a:rPr dirty="0" spc="-55"/>
              <a:t>、</a:t>
            </a:r>
            <a:r>
              <a:rPr dirty="0" spc="-10">
                <a:latin typeface="等线"/>
                <a:cs typeface="等线"/>
              </a:rPr>
              <a:t>SGLT-2</a:t>
            </a:r>
            <a:r>
              <a:rPr dirty="0" spc="-10"/>
              <a:t>）到</a:t>
            </a:r>
            <a:r>
              <a:rPr dirty="0" spc="5"/>
              <a:t>后</a:t>
            </a:r>
            <a:r>
              <a:rPr dirty="0" spc="-10"/>
              <a:t>端</a:t>
            </a:r>
            <a:r>
              <a:rPr dirty="0" spc="5"/>
              <a:t>胰</a:t>
            </a:r>
            <a:r>
              <a:rPr dirty="0" spc="-10"/>
              <a:t>岛</a:t>
            </a:r>
            <a:r>
              <a:rPr dirty="0" spc="-70"/>
              <a:t>素</a:t>
            </a:r>
            <a:r>
              <a:rPr dirty="0" spc="5"/>
              <a:t>（长</a:t>
            </a:r>
            <a:r>
              <a:rPr dirty="0" spc="-10"/>
              <a:t>效</a:t>
            </a:r>
            <a:r>
              <a:rPr dirty="0" spc="5"/>
              <a:t>基</a:t>
            </a:r>
            <a:r>
              <a:rPr dirty="0" spc="-10"/>
              <a:t>础</a:t>
            </a:r>
            <a:r>
              <a:rPr dirty="0" spc="5"/>
              <a:t>胰</a:t>
            </a:r>
            <a:r>
              <a:rPr dirty="0" spc="-10"/>
              <a:t>岛</a:t>
            </a:r>
            <a:r>
              <a:rPr dirty="0" spc="5"/>
              <a:t>素</a:t>
            </a:r>
            <a:r>
              <a:rPr dirty="0" spc="-55"/>
              <a:t>）</a:t>
            </a:r>
            <a:r>
              <a:rPr dirty="0" spc="-10"/>
              <a:t>进</a:t>
            </a:r>
            <a:r>
              <a:rPr dirty="0" spc="5"/>
              <a:t>行了 多点</a:t>
            </a:r>
            <a:r>
              <a:rPr dirty="0" spc="-10"/>
              <a:t>布</a:t>
            </a:r>
            <a:r>
              <a:rPr dirty="0" spc="5"/>
              <a:t>局</a:t>
            </a:r>
            <a:r>
              <a:rPr dirty="0" spc="-10"/>
              <a:t>。</a:t>
            </a:r>
            <a:r>
              <a:rPr dirty="0" spc="5"/>
              <a:t>公</a:t>
            </a:r>
            <a:r>
              <a:rPr dirty="0" spc="-10"/>
              <a:t>司</a:t>
            </a:r>
            <a:r>
              <a:rPr dirty="0" spc="5"/>
              <a:t>以</a:t>
            </a:r>
            <a:r>
              <a:rPr dirty="0" spc="-10"/>
              <a:t>市</a:t>
            </a:r>
            <a:r>
              <a:rPr dirty="0" spc="5"/>
              <a:t>场</a:t>
            </a:r>
            <a:r>
              <a:rPr dirty="0" spc="-10"/>
              <a:t>为</a:t>
            </a:r>
            <a:r>
              <a:rPr dirty="0" spc="5"/>
              <a:t>导</a:t>
            </a:r>
            <a:r>
              <a:rPr dirty="0" spc="-10"/>
              <a:t>向</a:t>
            </a:r>
            <a:r>
              <a:rPr dirty="0" spc="5"/>
              <a:t>，</a:t>
            </a:r>
            <a:r>
              <a:rPr dirty="0" spc="-10"/>
              <a:t>较早</a:t>
            </a:r>
            <a:r>
              <a:rPr dirty="0" spc="5"/>
              <a:t>进行</a:t>
            </a:r>
            <a:r>
              <a:rPr dirty="0" spc="-10"/>
              <a:t>了</a:t>
            </a:r>
            <a:r>
              <a:rPr dirty="0" spc="5"/>
              <a:t>相</a:t>
            </a:r>
            <a:r>
              <a:rPr dirty="0" spc="-10"/>
              <a:t>关</a:t>
            </a:r>
            <a:r>
              <a:rPr dirty="0" spc="5"/>
              <a:t>产</a:t>
            </a:r>
            <a:r>
              <a:rPr dirty="0" spc="-10"/>
              <a:t>品</a:t>
            </a:r>
            <a:r>
              <a:rPr dirty="0" spc="5"/>
              <a:t>的</a:t>
            </a:r>
            <a:r>
              <a:rPr dirty="0" spc="-10"/>
              <a:t>布</a:t>
            </a:r>
            <a:r>
              <a:rPr dirty="0" spc="5"/>
              <a:t>局</a:t>
            </a:r>
            <a:r>
              <a:rPr dirty="0" spc="-10"/>
              <a:t>和</a:t>
            </a:r>
            <a:r>
              <a:rPr dirty="0" spc="5"/>
              <a:t>渠</a:t>
            </a:r>
            <a:r>
              <a:rPr dirty="0" spc="-10"/>
              <a:t>道</a:t>
            </a:r>
            <a:r>
              <a:rPr dirty="0" spc="5"/>
              <a:t>建</a:t>
            </a:r>
            <a:r>
              <a:rPr dirty="0" spc="-10"/>
              <a:t>设，</a:t>
            </a:r>
            <a:r>
              <a:rPr dirty="0" spc="5"/>
              <a:t>包括</a:t>
            </a:r>
            <a:r>
              <a:rPr dirty="0" spc="-10"/>
              <a:t>搭</a:t>
            </a:r>
            <a:r>
              <a:rPr dirty="0" spc="5"/>
              <a:t>建</a:t>
            </a:r>
            <a:r>
              <a:rPr dirty="0" spc="-145"/>
              <a:t> </a:t>
            </a:r>
            <a:r>
              <a:rPr dirty="0">
                <a:latin typeface="等线"/>
                <a:cs typeface="等线"/>
              </a:rPr>
              <a:t>OTC</a:t>
            </a:r>
            <a:r>
              <a:rPr dirty="0" spc="25">
                <a:latin typeface="等线"/>
                <a:cs typeface="等线"/>
              </a:rPr>
              <a:t> </a:t>
            </a:r>
            <a:r>
              <a:rPr dirty="0" spc="-10"/>
              <a:t>团</a:t>
            </a:r>
            <a:r>
              <a:rPr dirty="0" spc="5"/>
              <a:t>队</a:t>
            </a:r>
            <a:r>
              <a:rPr dirty="0" spc="-10"/>
              <a:t>及</a:t>
            </a:r>
            <a:r>
              <a:rPr dirty="0" spc="5"/>
              <a:t>与零 </a:t>
            </a:r>
            <a:r>
              <a:rPr dirty="0" spc="5"/>
              <a:t>售连</a:t>
            </a:r>
            <a:r>
              <a:rPr dirty="0" spc="-10"/>
              <a:t>锁</a:t>
            </a:r>
            <a:r>
              <a:rPr dirty="0" spc="5"/>
              <a:t>企</a:t>
            </a:r>
            <a:r>
              <a:rPr dirty="0" spc="-10"/>
              <a:t>业</a:t>
            </a:r>
            <a:r>
              <a:rPr dirty="0" spc="5"/>
              <a:t>合</a:t>
            </a:r>
            <a:r>
              <a:rPr dirty="0" spc="-10"/>
              <a:t>作</a:t>
            </a:r>
            <a:r>
              <a:rPr dirty="0" spc="5"/>
              <a:t>进</a:t>
            </a:r>
            <a:r>
              <a:rPr dirty="0" spc="-10"/>
              <a:t>军</a:t>
            </a:r>
            <a:r>
              <a:rPr dirty="0" spc="5"/>
              <a:t>药</a:t>
            </a:r>
            <a:r>
              <a:rPr dirty="0" spc="-10"/>
              <a:t>店</a:t>
            </a:r>
            <a:r>
              <a:rPr dirty="0" spc="5"/>
              <a:t>领</a:t>
            </a:r>
            <a:r>
              <a:rPr dirty="0" spc="-10"/>
              <a:t>域</a:t>
            </a:r>
            <a:r>
              <a:rPr dirty="0" spc="-355"/>
              <a:t>，</a:t>
            </a:r>
            <a:r>
              <a:rPr dirty="0" spc="5"/>
              <a:t>为</a:t>
            </a:r>
            <a:r>
              <a:rPr dirty="0" spc="-10"/>
              <a:t>慢</a:t>
            </a:r>
            <a:r>
              <a:rPr dirty="0" spc="5"/>
              <a:t>病药</a:t>
            </a:r>
            <a:r>
              <a:rPr dirty="0" spc="-10"/>
              <a:t>品</a:t>
            </a:r>
            <a:r>
              <a:rPr dirty="0" spc="5"/>
              <a:t>从</a:t>
            </a:r>
            <a:r>
              <a:rPr dirty="0" spc="-10"/>
              <a:t>产</a:t>
            </a:r>
            <a:r>
              <a:rPr dirty="0" spc="5"/>
              <a:t>品</a:t>
            </a:r>
            <a:r>
              <a:rPr dirty="0" spc="-10"/>
              <a:t>到</a:t>
            </a:r>
            <a:r>
              <a:rPr dirty="0" spc="5"/>
              <a:t>渠</a:t>
            </a:r>
            <a:r>
              <a:rPr dirty="0" spc="-10"/>
              <a:t>道</a:t>
            </a:r>
            <a:r>
              <a:rPr dirty="0" spc="5"/>
              <a:t>打</a:t>
            </a:r>
            <a:r>
              <a:rPr dirty="0" spc="-10"/>
              <a:t>下</a:t>
            </a:r>
            <a:r>
              <a:rPr dirty="0" spc="5"/>
              <a:t>了</a:t>
            </a:r>
            <a:r>
              <a:rPr dirty="0" spc="-10"/>
              <a:t>相</a:t>
            </a:r>
            <a:r>
              <a:rPr dirty="0" spc="5"/>
              <a:t>当</a:t>
            </a:r>
            <a:r>
              <a:rPr dirty="0" spc="-10"/>
              <a:t>多基</a:t>
            </a:r>
            <a:r>
              <a:rPr dirty="0" spc="5"/>
              <a:t>础</a:t>
            </a:r>
            <a:r>
              <a:rPr dirty="0" spc="-355"/>
              <a:t>，</a:t>
            </a:r>
            <a:r>
              <a:rPr dirty="0" spc="5"/>
              <a:t>未</a:t>
            </a:r>
            <a:r>
              <a:rPr dirty="0" spc="-10"/>
              <a:t>来</a:t>
            </a:r>
            <a:r>
              <a:rPr dirty="0" spc="5"/>
              <a:t>慢</a:t>
            </a:r>
            <a:r>
              <a:rPr dirty="0" spc="-10"/>
              <a:t>病</a:t>
            </a:r>
            <a:r>
              <a:rPr dirty="0" spc="5"/>
              <a:t>领</a:t>
            </a:r>
            <a:r>
              <a:rPr dirty="0" spc="-10"/>
              <a:t>域</a:t>
            </a:r>
            <a:r>
              <a:rPr dirty="0" spc="5"/>
              <a:t>发</a:t>
            </a:r>
            <a:r>
              <a:rPr dirty="0" spc="-10"/>
              <a:t>展</a:t>
            </a:r>
            <a:r>
              <a:rPr dirty="0" spc="5"/>
              <a:t>可</a:t>
            </a:r>
            <a:r>
              <a:rPr dirty="0" spc="-10"/>
              <a:t>期</a:t>
            </a:r>
            <a:r>
              <a:rPr dirty="0" spc="5"/>
              <a:t>。</a:t>
            </a:r>
          </a:p>
          <a:p>
            <a:pPr marL="12700">
              <a:lnSpc>
                <a:spcPct val="100000"/>
              </a:lnSpc>
              <a:spcBef>
                <a:spcPts val="600"/>
              </a:spcBef>
            </a:pPr>
            <a:r>
              <a:rPr dirty="0" spc="5" b="1">
                <a:latin typeface="微软雅黑"/>
                <a:cs typeface="微软雅黑"/>
              </a:rPr>
              <a:t>行业观点</a:t>
            </a:r>
            <a:r>
              <a:rPr dirty="0" spc="-10" b="1">
                <a:latin typeface="微软雅黑"/>
                <a:cs typeface="微软雅黑"/>
              </a:rPr>
              <a:t>预</a:t>
            </a:r>
            <a:r>
              <a:rPr dirty="0" spc="5" b="1">
                <a:latin typeface="微软雅黑"/>
                <a:cs typeface="微软雅黑"/>
              </a:rPr>
              <a:t>判：关</a:t>
            </a:r>
            <a:r>
              <a:rPr dirty="0" spc="-10" b="1">
                <a:latin typeface="微软雅黑"/>
                <a:cs typeface="微软雅黑"/>
              </a:rPr>
              <a:t>注</a:t>
            </a:r>
            <a:r>
              <a:rPr dirty="0" spc="5" b="1">
                <a:latin typeface="微软雅黑"/>
                <a:cs typeface="微软雅黑"/>
              </a:rPr>
              <a:t>医药三</a:t>
            </a:r>
            <a:r>
              <a:rPr dirty="0" spc="-10" b="1">
                <a:latin typeface="微软雅黑"/>
                <a:cs typeface="微软雅黑"/>
              </a:rPr>
              <a:t>季</a:t>
            </a:r>
            <a:r>
              <a:rPr dirty="0" spc="5" b="1">
                <a:latin typeface="微软雅黑"/>
                <a:cs typeface="微软雅黑"/>
              </a:rPr>
              <a:t>报业</a:t>
            </a:r>
            <a:r>
              <a:rPr dirty="0" spc="-10" b="1">
                <a:latin typeface="微软雅黑"/>
                <a:cs typeface="微软雅黑"/>
              </a:rPr>
              <a:t>绩</a:t>
            </a:r>
            <a:r>
              <a:rPr dirty="0" spc="5" b="1">
                <a:latin typeface="微软雅黑"/>
                <a:cs typeface="微软雅黑"/>
              </a:rPr>
              <a:t>主线，继</a:t>
            </a:r>
            <a:r>
              <a:rPr dirty="0" spc="-10" b="1">
                <a:latin typeface="微软雅黑"/>
                <a:cs typeface="微软雅黑"/>
              </a:rPr>
              <a:t>续</a:t>
            </a:r>
            <a:r>
              <a:rPr dirty="0" spc="5" b="1">
                <a:latin typeface="微软雅黑"/>
                <a:cs typeface="微软雅黑"/>
              </a:rPr>
              <a:t>把握疫</a:t>
            </a:r>
            <a:r>
              <a:rPr dirty="0" spc="-10" b="1">
                <a:latin typeface="微软雅黑"/>
                <a:cs typeface="微软雅黑"/>
              </a:rPr>
              <a:t>情</a:t>
            </a:r>
            <a:r>
              <a:rPr dirty="0" spc="5" b="1">
                <a:latin typeface="微软雅黑"/>
                <a:cs typeface="微软雅黑"/>
              </a:rPr>
              <a:t>后周期</a:t>
            </a:r>
            <a:r>
              <a:rPr dirty="0" spc="-10" b="1">
                <a:latin typeface="微软雅黑"/>
                <a:cs typeface="微软雅黑"/>
              </a:rPr>
              <a:t>的</a:t>
            </a:r>
            <a:r>
              <a:rPr dirty="0" spc="5" b="1">
                <a:latin typeface="微软雅黑"/>
                <a:cs typeface="微软雅黑"/>
              </a:rPr>
              <a:t>新基</a:t>
            </a:r>
            <a:r>
              <a:rPr dirty="0" spc="-10" b="1">
                <a:latin typeface="微软雅黑"/>
                <a:cs typeface="微软雅黑"/>
              </a:rPr>
              <a:t>建</a:t>
            </a:r>
            <a:r>
              <a:rPr dirty="0" spc="5" b="1">
                <a:latin typeface="微软雅黑"/>
                <a:cs typeface="微软雅黑"/>
              </a:rPr>
              <a:t>主线</a:t>
            </a:r>
          </a:p>
          <a:p>
            <a:pPr marL="12700">
              <a:lnSpc>
                <a:spcPct val="100000"/>
              </a:lnSpc>
              <a:spcBef>
                <a:spcPts val="615"/>
              </a:spcBef>
            </a:pPr>
            <a:r>
              <a:rPr dirty="0" spc="5"/>
              <a:t>截至</a:t>
            </a:r>
            <a:r>
              <a:rPr dirty="0" spc="-190"/>
              <a:t> </a:t>
            </a:r>
            <a:r>
              <a:rPr dirty="0" spc="-5">
                <a:latin typeface="等线"/>
                <a:cs typeface="等线"/>
              </a:rPr>
              <a:t>10</a:t>
            </a:r>
            <a:r>
              <a:rPr dirty="0" spc="-35">
                <a:latin typeface="等线"/>
                <a:cs typeface="等线"/>
              </a:rPr>
              <a:t> </a:t>
            </a:r>
            <a:r>
              <a:rPr dirty="0" spc="5"/>
              <a:t>月</a:t>
            </a:r>
            <a:r>
              <a:rPr dirty="0" spc="-190"/>
              <a:t> </a:t>
            </a:r>
            <a:r>
              <a:rPr dirty="0">
                <a:latin typeface="等线"/>
                <a:cs typeface="等线"/>
              </a:rPr>
              <a:t>12</a:t>
            </a:r>
            <a:r>
              <a:rPr dirty="0" spc="-35">
                <a:latin typeface="等线"/>
                <a:cs typeface="等线"/>
              </a:rPr>
              <a:t> </a:t>
            </a:r>
            <a:r>
              <a:rPr dirty="0" spc="-10"/>
              <a:t>日</a:t>
            </a:r>
            <a:r>
              <a:rPr dirty="0" spc="-155"/>
              <a:t>，</a:t>
            </a:r>
            <a:r>
              <a:rPr dirty="0" spc="-10"/>
              <a:t>医</a:t>
            </a:r>
            <a:r>
              <a:rPr dirty="0" spc="5"/>
              <a:t>药</a:t>
            </a:r>
            <a:r>
              <a:rPr dirty="0" spc="-10"/>
              <a:t>生</a:t>
            </a:r>
            <a:r>
              <a:rPr dirty="0" spc="5"/>
              <a:t>物</a:t>
            </a:r>
            <a:r>
              <a:rPr dirty="0" spc="-10"/>
              <a:t>板</a:t>
            </a:r>
            <a:r>
              <a:rPr dirty="0" spc="5"/>
              <a:t>块</a:t>
            </a:r>
            <a:r>
              <a:rPr dirty="0" spc="-10"/>
              <a:t>共</a:t>
            </a:r>
            <a:r>
              <a:rPr dirty="0" spc="5"/>
              <a:t>有</a:t>
            </a:r>
            <a:r>
              <a:rPr dirty="0" spc="-204"/>
              <a:t> </a:t>
            </a:r>
            <a:r>
              <a:rPr dirty="0">
                <a:latin typeface="等线"/>
                <a:cs typeface="等线"/>
              </a:rPr>
              <a:t>43</a:t>
            </a:r>
            <a:r>
              <a:rPr dirty="0" spc="-25">
                <a:latin typeface="等线"/>
                <a:cs typeface="等线"/>
              </a:rPr>
              <a:t> </a:t>
            </a:r>
            <a:r>
              <a:rPr dirty="0" spc="-10"/>
              <a:t>家</a:t>
            </a:r>
            <a:r>
              <a:rPr dirty="0" spc="5"/>
              <a:t>企业</a:t>
            </a:r>
            <a:r>
              <a:rPr dirty="0" spc="-10"/>
              <a:t>发</a:t>
            </a:r>
            <a:r>
              <a:rPr dirty="0" spc="5"/>
              <a:t>布</a:t>
            </a:r>
            <a:r>
              <a:rPr dirty="0" spc="-10"/>
              <a:t>三</a:t>
            </a:r>
            <a:r>
              <a:rPr dirty="0" spc="5"/>
              <a:t>季</a:t>
            </a:r>
            <a:r>
              <a:rPr dirty="0" spc="-10"/>
              <a:t>度</a:t>
            </a:r>
            <a:r>
              <a:rPr dirty="0" spc="5"/>
              <a:t>业</a:t>
            </a:r>
            <a:r>
              <a:rPr dirty="0" spc="-5"/>
              <a:t>绩</a:t>
            </a:r>
            <a:r>
              <a:rPr dirty="0" spc="5"/>
              <a:t>预</a:t>
            </a:r>
            <a:r>
              <a:rPr dirty="0" spc="-10"/>
              <a:t>告</a:t>
            </a:r>
            <a:r>
              <a:rPr dirty="0" spc="-165"/>
              <a:t>，</a:t>
            </a:r>
            <a:r>
              <a:rPr dirty="0" spc="5"/>
              <a:t>其</a:t>
            </a:r>
            <a:r>
              <a:rPr dirty="0" spc="-10"/>
              <a:t>中</a:t>
            </a:r>
            <a:r>
              <a:rPr dirty="0" spc="5"/>
              <a:t>净利</a:t>
            </a:r>
            <a:r>
              <a:rPr dirty="0" spc="-10"/>
              <a:t>润</a:t>
            </a:r>
            <a:r>
              <a:rPr dirty="0" spc="5"/>
              <a:t>预</a:t>
            </a:r>
            <a:r>
              <a:rPr dirty="0" spc="-10"/>
              <a:t>计增</a:t>
            </a:r>
            <a:r>
              <a:rPr dirty="0" spc="5"/>
              <a:t>长</a:t>
            </a:r>
            <a:r>
              <a:rPr dirty="0" spc="-190"/>
              <a:t> </a:t>
            </a:r>
            <a:r>
              <a:rPr dirty="0" spc="-5">
                <a:latin typeface="等线"/>
                <a:cs typeface="等线"/>
              </a:rPr>
              <a:t>100%</a:t>
            </a:r>
            <a:r>
              <a:rPr dirty="0" spc="-10"/>
              <a:t>以上</a:t>
            </a:r>
          </a:p>
          <a:p>
            <a:pPr marL="12700" marR="11430">
              <a:lnSpc>
                <a:spcPct val="133400"/>
              </a:lnSpc>
            </a:pPr>
            <a:r>
              <a:rPr dirty="0" spc="5"/>
              <a:t>的有</a:t>
            </a:r>
            <a:r>
              <a:rPr dirty="0" spc="-190"/>
              <a:t> </a:t>
            </a:r>
            <a:r>
              <a:rPr dirty="0" spc="-5">
                <a:latin typeface="等线"/>
                <a:cs typeface="等线"/>
              </a:rPr>
              <a:t>11</a:t>
            </a:r>
            <a:r>
              <a:rPr dirty="0" spc="-25">
                <a:latin typeface="等线"/>
                <a:cs typeface="等线"/>
              </a:rPr>
              <a:t> </a:t>
            </a:r>
            <a:r>
              <a:rPr dirty="0" spc="-10"/>
              <a:t>家</a:t>
            </a:r>
            <a:r>
              <a:rPr dirty="0" spc="-120"/>
              <a:t>，</a:t>
            </a:r>
            <a:r>
              <a:rPr dirty="0" spc="-10"/>
              <a:t>净</a:t>
            </a:r>
            <a:r>
              <a:rPr dirty="0" spc="5"/>
              <a:t>利</a:t>
            </a:r>
            <a:r>
              <a:rPr dirty="0" spc="-10"/>
              <a:t>润</a:t>
            </a:r>
            <a:r>
              <a:rPr dirty="0" spc="5"/>
              <a:t>预</a:t>
            </a:r>
            <a:r>
              <a:rPr dirty="0" spc="-10"/>
              <a:t>计增</a:t>
            </a:r>
            <a:r>
              <a:rPr dirty="0" spc="5"/>
              <a:t>长</a:t>
            </a:r>
            <a:r>
              <a:rPr dirty="0" spc="-190"/>
              <a:t> </a:t>
            </a:r>
            <a:r>
              <a:rPr dirty="0" spc="-5">
                <a:latin typeface="等线"/>
                <a:cs typeface="等线"/>
              </a:rPr>
              <a:t>0-100%</a:t>
            </a:r>
            <a:r>
              <a:rPr dirty="0" spc="5"/>
              <a:t>的有</a:t>
            </a:r>
            <a:r>
              <a:rPr dirty="0" spc="-190"/>
              <a:t> </a:t>
            </a:r>
            <a:r>
              <a:rPr dirty="0" spc="-5">
                <a:latin typeface="等线"/>
                <a:cs typeface="等线"/>
              </a:rPr>
              <a:t>11</a:t>
            </a:r>
            <a:r>
              <a:rPr dirty="0" spc="-25">
                <a:latin typeface="等线"/>
                <a:cs typeface="等线"/>
              </a:rPr>
              <a:t> </a:t>
            </a:r>
            <a:r>
              <a:rPr dirty="0" spc="-10"/>
              <a:t>家</a:t>
            </a:r>
            <a:r>
              <a:rPr dirty="0" spc="-120"/>
              <a:t>，</a:t>
            </a:r>
            <a:r>
              <a:rPr dirty="0" spc="-10"/>
              <a:t>净</a:t>
            </a:r>
            <a:r>
              <a:rPr dirty="0" spc="5"/>
              <a:t>利</a:t>
            </a:r>
            <a:r>
              <a:rPr dirty="0" spc="-10"/>
              <a:t>润</a:t>
            </a:r>
            <a:r>
              <a:rPr dirty="0" spc="5"/>
              <a:t>预</a:t>
            </a:r>
            <a:r>
              <a:rPr dirty="0" spc="-10"/>
              <a:t>计</a:t>
            </a:r>
            <a:r>
              <a:rPr dirty="0" spc="5"/>
              <a:t>下</a:t>
            </a:r>
            <a:r>
              <a:rPr dirty="0" spc="-10"/>
              <a:t>滑的</a:t>
            </a:r>
            <a:r>
              <a:rPr dirty="0" spc="5"/>
              <a:t>有</a:t>
            </a:r>
            <a:r>
              <a:rPr dirty="0" spc="-185"/>
              <a:t> </a:t>
            </a:r>
            <a:r>
              <a:rPr dirty="0">
                <a:latin typeface="等线"/>
                <a:cs typeface="等线"/>
              </a:rPr>
              <a:t>12</a:t>
            </a:r>
            <a:r>
              <a:rPr dirty="0" spc="-35">
                <a:latin typeface="等线"/>
                <a:cs typeface="等线"/>
              </a:rPr>
              <a:t> </a:t>
            </a:r>
            <a:r>
              <a:rPr dirty="0" spc="5"/>
              <a:t>家</a:t>
            </a:r>
            <a:r>
              <a:rPr dirty="0" spc="-120"/>
              <a:t>，</a:t>
            </a:r>
            <a:r>
              <a:rPr dirty="0" spc="-10"/>
              <a:t>此</a:t>
            </a:r>
            <a:r>
              <a:rPr dirty="0" spc="5"/>
              <a:t>外</a:t>
            </a:r>
            <a:r>
              <a:rPr dirty="0" spc="-10"/>
              <a:t>另</a:t>
            </a:r>
            <a:r>
              <a:rPr dirty="0" spc="5"/>
              <a:t>有</a:t>
            </a:r>
            <a:r>
              <a:rPr dirty="0" spc="-195"/>
              <a:t> </a:t>
            </a:r>
            <a:r>
              <a:rPr dirty="0">
                <a:latin typeface="等线"/>
                <a:cs typeface="等线"/>
              </a:rPr>
              <a:t>9</a:t>
            </a:r>
            <a:r>
              <a:rPr dirty="0" spc="-25">
                <a:latin typeface="等线"/>
                <a:cs typeface="等线"/>
              </a:rPr>
              <a:t> </a:t>
            </a:r>
            <a:r>
              <a:rPr dirty="0" spc="-10"/>
              <a:t>家</a:t>
            </a:r>
            <a:r>
              <a:rPr dirty="0" spc="5"/>
              <a:t>企</a:t>
            </a:r>
            <a:r>
              <a:rPr dirty="0" spc="-10"/>
              <a:t>业</a:t>
            </a:r>
            <a:r>
              <a:rPr dirty="0" spc="5"/>
              <a:t>净利 润预</a:t>
            </a:r>
            <a:r>
              <a:rPr dirty="0" spc="-10"/>
              <a:t>计</a:t>
            </a:r>
            <a:r>
              <a:rPr dirty="0" spc="5"/>
              <a:t>发</a:t>
            </a:r>
            <a:r>
              <a:rPr dirty="0" spc="-10"/>
              <a:t>生</a:t>
            </a:r>
            <a:r>
              <a:rPr dirty="0" spc="5"/>
              <a:t>较</a:t>
            </a:r>
            <a:r>
              <a:rPr dirty="0" spc="-10"/>
              <a:t>大</a:t>
            </a:r>
            <a:r>
              <a:rPr dirty="0" spc="5"/>
              <a:t>变</a:t>
            </a:r>
            <a:r>
              <a:rPr dirty="0" spc="-10"/>
              <a:t>动</a:t>
            </a:r>
            <a:r>
              <a:rPr dirty="0" spc="-80"/>
              <a:t>。</a:t>
            </a:r>
            <a:r>
              <a:rPr dirty="0" spc="-10"/>
              <a:t>部</a:t>
            </a:r>
            <a:r>
              <a:rPr dirty="0" spc="5"/>
              <a:t>分</a:t>
            </a:r>
            <a:r>
              <a:rPr dirty="0" spc="-10"/>
              <a:t>防</a:t>
            </a:r>
            <a:r>
              <a:rPr dirty="0" spc="5"/>
              <a:t>护类</a:t>
            </a:r>
            <a:r>
              <a:rPr dirty="0" spc="-95"/>
              <a:t>、</a:t>
            </a:r>
            <a:r>
              <a:rPr dirty="0" spc="5"/>
              <a:t>检测</a:t>
            </a:r>
            <a:r>
              <a:rPr dirty="0" spc="-10"/>
              <a:t>类</a:t>
            </a:r>
            <a:r>
              <a:rPr dirty="0" spc="-80"/>
              <a:t>、</a:t>
            </a:r>
            <a:r>
              <a:rPr dirty="0" spc="-10"/>
              <a:t>抗</a:t>
            </a:r>
            <a:r>
              <a:rPr dirty="0" spc="5"/>
              <a:t>病</a:t>
            </a:r>
            <a:r>
              <a:rPr dirty="0" spc="-10"/>
              <a:t>毒</a:t>
            </a:r>
            <a:r>
              <a:rPr dirty="0" spc="5"/>
              <a:t>类</a:t>
            </a:r>
            <a:r>
              <a:rPr dirty="0" spc="-10"/>
              <a:t>相</a:t>
            </a:r>
            <a:r>
              <a:rPr dirty="0" spc="5"/>
              <a:t>关</a:t>
            </a:r>
            <a:r>
              <a:rPr dirty="0" spc="-10"/>
              <a:t>企</a:t>
            </a:r>
            <a:r>
              <a:rPr dirty="0" spc="5"/>
              <a:t>业</a:t>
            </a:r>
            <a:r>
              <a:rPr dirty="0" spc="-80"/>
              <a:t>，</a:t>
            </a:r>
            <a:r>
              <a:rPr dirty="0" spc="-10"/>
              <a:t>以</a:t>
            </a:r>
            <a:r>
              <a:rPr dirty="0" spc="5"/>
              <a:t>及</a:t>
            </a:r>
            <a:r>
              <a:rPr dirty="0" spc="-10"/>
              <a:t>部</a:t>
            </a:r>
            <a:r>
              <a:rPr dirty="0" spc="5"/>
              <a:t>分原</a:t>
            </a:r>
            <a:r>
              <a:rPr dirty="0" spc="-10"/>
              <a:t>料</a:t>
            </a:r>
            <a:r>
              <a:rPr dirty="0" spc="5"/>
              <a:t>药</a:t>
            </a:r>
            <a:r>
              <a:rPr dirty="0" spc="-10"/>
              <a:t>企</a:t>
            </a:r>
            <a:r>
              <a:rPr dirty="0" spc="5"/>
              <a:t>业</a:t>
            </a:r>
            <a:r>
              <a:rPr dirty="0" spc="-10"/>
              <a:t>受</a:t>
            </a:r>
            <a:r>
              <a:rPr dirty="0" spc="5"/>
              <a:t>益</a:t>
            </a:r>
            <a:r>
              <a:rPr dirty="0" spc="-10"/>
              <a:t>于</a:t>
            </a:r>
            <a:r>
              <a:rPr dirty="0" spc="5"/>
              <a:t>疫</a:t>
            </a:r>
            <a:r>
              <a:rPr dirty="0" spc="-10"/>
              <a:t>情</a:t>
            </a:r>
            <a:r>
              <a:rPr dirty="0" spc="5"/>
              <a:t>等 因素</a:t>
            </a:r>
            <a:r>
              <a:rPr dirty="0" spc="-10"/>
              <a:t>三</a:t>
            </a:r>
            <a:r>
              <a:rPr dirty="0" spc="5"/>
              <a:t>季</a:t>
            </a:r>
            <a:r>
              <a:rPr dirty="0" spc="-10"/>
              <a:t>度</a:t>
            </a:r>
            <a:r>
              <a:rPr dirty="0" spc="5"/>
              <a:t>业</a:t>
            </a:r>
            <a:r>
              <a:rPr dirty="0" spc="-10"/>
              <a:t>绩</a:t>
            </a:r>
            <a:r>
              <a:rPr dirty="0" spc="5"/>
              <a:t>预</a:t>
            </a:r>
            <a:r>
              <a:rPr dirty="0" spc="-10"/>
              <a:t>计</a:t>
            </a:r>
            <a:r>
              <a:rPr dirty="0" spc="5"/>
              <a:t>实</a:t>
            </a:r>
            <a:r>
              <a:rPr dirty="0" spc="-10"/>
              <a:t>现</a:t>
            </a:r>
            <a:r>
              <a:rPr dirty="0" spc="5"/>
              <a:t>较</a:t>
            </a:r>
            <a:r>
              <a:rPr dirty="0" spc="-10"/>
              <a:t>高</a:t>
            </a:r>
            <a:r>
              <a:rPr dirty="0" spc="5"/>
              <a:t>增</a:t>
            </a:r>
            <a:r>
              <a:rPr dirty="0" spc="-10"/>
              <a:t>长</a:t>
            </a:r>
            <a:r>
              <a:rPr dirty="0" spc="-120"/>
              <a:t>。</a:t>
            </a:r>
            <a:r>
              <a:rPr dirty="0" spc="5"/>
              <a:t>此</a:t>
            </a:r>
            <a:r>
              <a:rPr dirty="0" spc="-10"/>
              <a:t>外</a:t>
            </a:r>
            <a:r>
              <a:rPr dirty="0" spc="-105"/>
              <a:t>，</a:t>
            </a:r>
            <a:r>
              <a:rPr dirty="0" spc="-10"/>
              <a:t>部</a:t>
            </a:r>
            <a:r>
              <a:rPr dirty="0" spc="5"/>
              <a:t>分疫</a:t>
            </a:r>
            <a:r>
              <a:rPr dirty="0" spc="-10"/>
              <a:t>情</a:t>
            </a:r>
            <a:r>
              <a:rPr dirty="0" spc="5"/>
              <a:t>受</a:t>
            </a:r>
            <a:r>
              <a:rPr dirty="0" spc="-10"/>
              <a:t>损</a:t>
            </a:r>
            <a:r>
              <a:rPr dirty="0" spc="5"/>
              <a:t>标</a:t>
            </a:r>
            <a:r>
              <a:rPr dirty="0" spc="-10"/>
              <a:t>的</a:t>
            </a:r>
            <a:r>
              <a:rPr dirty="0" spc="5"/>
              <a:t>亦</a:t>
            </a:r>
            <a:r>
              <a:rPr dirty="0" spc="-10"/>
              <a:t>有</a:t>
            </a:r>
            <a:r>
              <a:rPr dirty="0" spc="5"/>
              <a:t>望</a:t>
            </a:r>
            <a:r>
              <a:rPr dirty="0" spc="-10"/>
              <a:t>在三</a:t>
            </a:r>
            <a:r>
              <a:rPr dirty="0" spc="5"/>
              <a:t>季度</a:t>
            </a:r>
            <a:r>
              <a:rPr dirty="0" spc="-10"/>
              <a:t>业</a:t>
            </a:r>
            <a:r>
              <a:rPr dirty="0" spc="5"/>
              <a:t>绩</a:t>
            </a:r>
            <a:r>
              <a:rPr dirty="0" spc="-10"/>
              <a:t>继</a:t>
            </a:r>
            <a:r>
              <a:rPr dirty="0" spc="5"/>
              <a:t>续</a:t>
            </a:r>
            <a:r>
              <a:rPr dirty="0" spc="-10"/>
              <a:t>环</a:t>
            </a:r>
            <a:r>
              <a:rPr dirty="0" spc="5"/>
              <a:t>比</a:t>
            </a:r>
            <a:r>
              <a:rPr dirty="0" spc="-10"/>
              <a:t>改</a:t>
            </a:r>
            <a:r>
              <a:rPr dirty="0" spc="5"/>
              <a:t>善</a:t>
            </a:r>
            <a:r>
              <a:rPr dirty="0" spc="-120"/>
              <a:t>。</a:t>
            </a:r>
            <a:r>
              <a:rPr dirty="0" spc="5"/>
              <a:t>建 议投</a:t>
            </a:r>
            <a:r>
              <a:rPr dirty="0" spc="-10"/>
              <a:t>资</a:t>
            </a:r>
            <a:r>
              <a:rPr dirty="0" spc="5"/>
              <a:t>者</a:t>
            </a:r>
            <a:r>
              <a:rPr dirty="0" spc="-10"/>
              <a:t>寻</a:t>
            </a:r>
            <a:r>
              <a:rPr dirty="0" spc="5"/>
              <a:t>三</a:t>
            </a:r>
            <a:r>
              <a:rPr dirty="0" spc="-10"/>
              <a:t>季</a:t>
            </a:r>
            <a:r>
              <a:rPr dirty="0" spc="5"/>
              <a:t>报</a:t>
            </a:r>
            <a:r>
              <a:rPr dirty="0" spc="-10"/>
              <a:t>业</a:t>
            </a:r>
            <a:r>
              <a:rPr dirty="0" spc="5"/>
              <a:t>绩</a:t>
            </a:r>
            <a:r>
              <a:rPr dirty="0" spc="-10"/>
              <a:t>主</a:t>
            </a:r>
            <a:r>
              <a:rPr dirty="0" spc="5"/>
              <a:t>线</a:t>
            </a:r>
            <a:r>
              <a:rPr dirty="0" spc="-165"/>
              <a:t>，</a:t>
            </a:r>
            <a:r>
              <a:rPr dirty="0" spc="-10"/>
              <a:t>寻</a:t>
            </a:r>
            <a:r>
              <a:rPr dirty="0" spc="5"/>
              <a:t>找</a:t>
            </a:r>
            <a:r>
              <a:rPr dirty="0" spc="-10"/>
              <a:t>三</a:t>
            </a:r>
            <a:r>
              <a:rPr dirty="0" spc="5"/>
              <a:t>季报</a:t>
            </a:r>
            <a:r>
              <a:rPr dirty="0" spc="-10"/>
              <a:t>业</a:t>
            </a:r>
            <a:r>
              <a:rPr dirty="0" spc="5"/>
              <a:t>绩</a:t>
            </a:r>
            <a:r>
              <a:rPr dirty="0" spc="-10"/>
              <a:t>高</a:t>
            </a:r>
            <a:r>
              <a:rPr dirty="0" spc="5"/>
              <a:t>增</a:t>
            </a:r>
            <a:r>
              <a:rPr dirty="0" spc="-10"/>
              <a:t>长</a:t>
            </a:r>
            <a:r>
              <a:rPr dirty="0" spc="5"/>
              <a:t>及</a:t>
            </a:r>
            <a:r>
              <a:rPr dirty="0" spc="-10"/>
              <a:t>三</a:t>
            </a:r>
            <a:r>
              <a:rPr dirty="0" spc="5"/>
              <a:t>季</a:t>
            </a:r>
            <a:r>
              <a:rPr dirty="0" spc="-10"/>
              <a:t>度</a:t>
            </a:r>
            <a:r>
              <a:rPr dirty="0" spc="5"/>
              <a:t>环</a:t>
            </a:r>
            <a:r>
              <a:rPr dirty="0" spc="-10"/>
              <a:t>比</a:t>
            </a:r>
            <a:r>
              <a:rPr dirty="0" spc="5"/>
              <a:t>显</a:t>
            </a:r>
            <a:r>
              <a:rPr dirty="0" spc="-10"/>
              <a:t>著改</a:t>
            </a:r>
            <a:r>
              <a:rPr dirty="0" spc="5"/>
              <a:t>善的</a:t>
            </a:r>
            <a:r>
              <a:rPr dirty="0" spc="-10"/>
              <a:t>相</a:t>
            </a:r>
            <a:r>
              <a:rPr dirty="0" spc="5"/>
              <a:t>关</a:t>
            </a:r>
            <a:r>
              <a:rPr dirty="0" spc="-10"/>
              <a:t>标</a:t>
            </a:r>
            <a:r>
              <a:rPr dirty="0" spc="5"/>
              <a:t>的</a:t>
            </a:r>
            <a:r>
              <a:rPr dirty="0" spc="-175"/>
              <a:t>。</a:t>
            </a:r>
            <a:r>
              <a:rPr dirty="0" spc="5"/>
              <a:t>当前</a:t>
            </a:r>
            <a:r>
              <a:rPr dirty="0" spc="-10"/>
              <a:t>时</a:t>
            </a:r>
            <a:r>
              <a:rPr dirty="0" spc="5"/>
              <a:t>点建 议继</a:t>
            </a:r>
            <a:r>
              <a:rPr dirty="0" spc="-10"/>
              <a:t>续</a:t>
            </a:r>
            <a:r>
              <a:rPr dirty="0" spc="5"/>
              <a:t>围</a:t>
            </a:r>
            <a:r>
              <a:rPr dirty="0" spc="-10"/>
              <a:t>绕</a:t>
            </a:r>
            <a:r>
              <a:rPr dirty="0" spc="5"/>
              <a:t>医药</a:t>
            </a:r>
            <a:r>
              <a:rPr dirty="0" spc="-10"/>
              <a:t>新</a:t>
            </a:r>
            <a:r>
              <a:rPr dirty="0" spc="5"/>
              <a:t>基</a:t>
            </a:r>
            <a:r>
              <a:rPr dirty="0" spc="-10"/>
              <a:t>建</a:t>
            </a:r>
            <a:r>
              <a:rPr dirty="0" spc="5"/>
              <a:t>，</a:t>
            </a:r>
            <a:r>
              <a:rPr dirty="0" spc="-10"/>
              <a:t>关</a:t>
            </a:r>
            <a:r>
              <a:rPr dirty="0" spc="5"/>
              <a:t>注</a:t>
            </a:r>
            <a:r>
              <a:rPr dirty="0" spc="-10"/>
              <a:t>医</a:t>
            </a:r>
            <a:r>
              <a:rPr dirty="0" spc="5"/>
              <a:t>疗</a:t>
            </a:r>
            <a:r>
              <a:rPr dirty="0" spc="-10"/>
              <a:t>器</a:t>
            </a:r>
            <a:r>
              <a:rPr dirty="0" spc="5"/>
              <a:t>械、</a:t>
            </a:r>
            <a:r>
              <a:rPr dirty="0" spc="-10"/>
              <a:t>疫</a:t>
            </a:r>
            <a:r>
              <a:rPr dirty="0" spc="5"/>
              <a:t>苗</a:t>
            </a:r>
            <a:r>
              <a:rPr dirty="0" spc="-10"/>
              <a:t>、</a:t>
            </a:r>
            <a:r>
              <a:rPr dirty="0" spc="5"/>
              <a:t>医疗</a:t>
            </a:r>
            <a:r>
              <a:rPr dirty="0" spc="-10"/>
              <a:t>服</a:t>
            </a:r>
            <a:r>
              <a:rPr dirty="0" spc="5"/>
              <a:t>务</a:t>
            </a:r>
            <a:r>
              <a:rPr dirty="0" spc="-10"/>
              <a:t>、</a:t>
            </a:r>
            <a:r>
              <a:rPr dirty="0" spc="5"/>
              <a:t>连</a:t>
            </a:r>
            <a:r>
              <a:rPr dirty="0" spc="-10"/>
              <a:t>锁</a:t>
            </a:r>
            <a:r>
              <a:rPr dirty="0" spc="5"/>
              <a:t>药</a:t>
            </a:r>
            <a:r>
              <a:rPr dirty="0" spc="-10"/>
              <a:t>店</a:t>
            </a:r>
            <a:r>
              <a:rPr dirty="0" spc="5"/>
              <a:t>和</a:t>
            </a:r>
            <a:r>
              <a:rPr dirty="0" spc="-10"/>
              <a:t>创</a:t>
            </a:r>
            <a:r>
              <a:rPr dirty="0" spc="5"/>
              <a:t>新药</a:t>
            </a:r>
            <a:r>
              <a:rPr dirty="0" spc="-10"/>
              <a:t>及</a:t>
            </a:r>
            <a:r>
              <a:rPr dirty="0" spc="5"/>
              <a:t>产</a:t>
            </a:r>
            <a:r>
              <a:rPr dirty="0" spc="-10"/>
              <a:t>业</a:t>
            </a:r>
            <a:r>
              <a:rPr dirty="0" spc="5"/>
              <a:t>链</a:t>
            </a:r>
            <a:r>
              <a:rPr dirty="0" spc="10"/>
              <a:t>。</a:t>
            </a:r>
            <a:r>
              <a:rPr dirty="0" spc="-15">
                <a:latin typeface="等线"/>
                <a:cs typeface="等线"/>
              </a:rPr>
              <a:t>1</a:t>
            </a:r>
            <a:r>
              <a:rPr dirty="0" spc="5"/>
              <a:t>、医</a:t>
            </a:r>
            <a:r>
              <a:rPr dirty="0" spc="-10"/>
              <a:t>疗</a:t>
            </a:r>
            <a:r>
              <a:rPr dirty="0" spc="5"/>
              <a:t>器 </a:t>
            </a:r>
            <a:r>
              <a:rPr dirty="0" spc="5"/>
              <a:t>械领</a:t>
            </a:r>
            <a:r>
              <a:rPr dirty="0" spc="-10"/>
              <a:t>域</a:t>
            </a:r>
            <a:r>
              <a:rPr dirty="0" spc="5"/>
              <a:t>：</a:t>
            </a:r>
            <a:r>
              <a:rPr dirty="0" spc="-10"/>
              <a:t>建</a:t>
            </a:r>
            <a:r>
              <a:rPr dirty="0" spc="5"/>
              <a:t>议</a:t>
            </a:r>
            <a:r>
              <a:rPr dirty="0" spc="-10"/>
              <a:t>关</a:t>
            </a:r>
            <a:r>
              <a:rPr dirty="0" spc="5"/>
              <a:t>注</a:t>
            </a:r>
            <a:r>
              <a:rPr dirty="0" spc="-10"/>
              <a:t>迈</a:t>
            </a:r>
            <a:r>
              <a:rPr dirty="0" spc="5"/>
              <a:t>瑞</a:t>
            </a:r>
            <a:r>
              <a:rPr dirty="0" spc="-10"/>
              <a:t>医</a:t>
            </a:r>
            <a:r>
              <a:rPr dirty="0" spc="5"/>
              <a:t>疗</a:t>
            </a:r>
            <a:r>
              <a:rPr dirty="0" spc="-10"/>
              <a:t>、</a:t>
            </a:r>
            <a:r>
              <a:rPr dirty="0" spc="5"/>
              <a:t>安</a:t>
            </a:r>
            <a:r>
              <a:rPr dirty="0" spc="-10"/>
              <a:t>图生</a:t>
            </a:r>
            <a:r>
              <a:rPr dirty="0" spc="5"/>
              <a:t>物、</a:t>
            </a:r>
            <a:r>
              <a:rPr dirty="0" spc="-10"/>
              <a:t>迈</a:t>
            </a:r>
            <a:r>
              <a:rPr dirty="0" spc="5"/>
              <a:t>克</a:t>
            </a:r>
            <a:r>
              <a:rPr dirty="0" spc="-10"/>
              <a:t>生</a:t>
            </a:r>
            <a:r>
              <a:rPr dirty="0" spc="5"/>
              <a:t>物</a:t>
            </a:r>
            <a:r>
              <a:rPr dirty="0" spc="-10"/>
              <a:t>、</a:t>
            </a:r>
            <a:r>
              <a:rPr dirty="0" spc="5"/>
              <a:t>万</a:t>
            </a:r>
            <a:r>
              <a:rPr dirty="0" spc="-10"/>
              <a:t>孚</a:t>
            </a:r>
            <a:r>
              <a:rPr dirty="0" spc="5"/>
              <a:t>生</a:t>
            </a:r>
            <a:r>
              <a:rPr dirty="0" spc="-10"/>
              <a:t>物</a:t>
            </a:r>
            <a:r>
              <a:rPr dirty="0" spc="5"/>
              <a:t>、</a:t>
            </a:r>
            <a:r>
              <a:rPr dirty="0" spc="-10"/>
              <a:t>海</a:t>
            </a:r>
            <a:r>
              <a:rPr dirty="0" spc="5"/>
              <a:t>尔</a:t>
            </a:r>
            <a:r>
              <a:rPr dirty="0" spc="-10"/>
              <a:t>生物</a:t>
            </a:r>
            <a:r>
              <a:rPr dirty="0" spc="5"/>
              <a:t>、奥</a:t>
            </a:r>
            <a:r>
              <a:rPr dirty="0" spc="-10"/>
              <a:t>美</a:t>
            </a:r>
            <a:r>
              <a:rPr dirty="0" spc="5"/>
              <a:t>医</a:t>
            </a:r>
            <a:r>
              <a:rPr dirty="0" spc="-10"/>
              <a:t>疗</a:t>
            </a:r>
            <a:r>
              <a:rPr dirty="0" spc="5"/>
              <a:t>、</a:t>
            </a:r>
            <a:r>
              <a:rPr dirty="0" spc="-10"/>
              <a:t>鱼</a:t>
            </a:r>
            <a:r>
              <a:rPr dirty="0" spc="5"/>
              <a:t>跃</a:t>
            </a:r>
            <a:r>
              <a:rPr dirty="0" spc="-10"/>
              <a:t>医</a:t>
            </a:r>
            <a:r>
              <a:rPr dirty="0" spc="5"/>
              <a:t>疗</a:t>
            </a:r>
            <a:r>
              <a:rPr dirty="0" spc="-10"/>
              <a:t>等</a:t>
            </a:r>
            <a:r>
              <a:rPr dirty="0"/>
              <a:t>。   </a:t>
            </a:r>
            <a:r>
              <a:rPr dirty="0" spc="-5">
                <a:latin typeface="等线"/>
                <a:cs typeface="等线"/>
              </a:rPr>
              <a:t>2</a:t>
            </a:r>
            <a:r>
              <a:rPr dirty="0" spc="-35"/>
              <a:t>、</a:t>
            </a:r>
            <a:r>
              <a:rPr dirty="0" spc="-10"/>
              <a:t>疫</a:t>
            </a:r>
            <a:r>
              <a:rPr dirty="0" spc="5"/>
              <a:t>苗</a:t>
            </a:r>
            <a:r>
              <a:rPr dirty="0" spc="-10"/>
              <a:t>板块</a:t>
            </a:r>
            <a:r>
              <a:rPr dirty="0" spc="-35"/>
              <a:t>：</a:t>
            </a:r>
            <a:r>
              <a:rPr dirty="0" spc="-10"/>
              <a:t>新</a:t>
            </a:r>
            <a:r>
              <a:rPr dirty="0" spc="5"/>
              <a:t>冠</a:t>
            </a:r>
            <a:r>
              <a:rPr dirty="0" spc="-10"/>
              <a:t>疫</a:t>
            </a:r>
            <a:r>
              <a:rPr dirty="0" spc="5"/>
              <a:t>情</a:t>
            </a:r>
            <a:r>
              <a:rPr dirty="0" spc="-10"/>
              <a:t>下</a:t>
            </a:r>
            <a:r>
              <a:rPr dirty="0" spc="-45"/>
              <a:t>，</a:t>
            </a:r>
            <a:r>
              <a:rPr dirty="0" spc="5"/>
              <a:t>建</a:t>
            </a:r>
            <a:r>
              <a:rPr dirty="0" spc="-10"/>
              <a:t>议</a:t>
            </a:r>
            <a:r>
              <a:rPr dirty="0" spc="5"/>
              <a:t>关</a:t>
            </a:r>
            <a:r>
              <a:rPr dirty="0" spc="-10"/>
              <a:t>注</a:t>
            </a:r>
            <a:r>
              <a:rPr dirty="0" spc="5"/>
              <a:t>沃森</a:t>
            </a:r>
            <a:r>
              <a:rPr dirty="0" spc="-10"/>
              <a:t>生物</a:t>
            </a:r>
            <a:r>
              <a:rPr dirty="0" spc="-35"/>
              <a:t>、</a:t>
            </a:r>
            <a:r>
              <a:rPr dirty="0" spc="-10"/>
              <a:t>智</a:t>
            </a:r>
            <a:r>
              <a:rPr dirty="0" spc="5"/>
              <a:t>飞</a:t>
            </a:r>
            <a:r>
              <a:rPr dirty="0" spc="-10"/>
              <a:t>生物</a:t>
            </a:r>
            <a:r>
              <a:rPr dirty="0" spc="-35"/>
              <a:t>、</a:t>
            </a:r>
            <a:r>
              <a:rPr dirty="0" spc="-10"/>
              <a:t>康</a:t>
            </a:r>
            <a:r>
              <a:rPr dirty="0" spc="5"/>
              <a:t>泰</a:t>
            </a:r>
            <a:r>
              <a:rPr dirty="0" spc="-10"/>
              <a:t>生物</a:t>
            </a:r>
            <a:r>
              <a:rPr dirty="0" spc="-35"/>
              <a:t>、</a:t>
            </a:r>
            <a:r>
              <a:rPr dirty="0" spc="-10"/>
              <a:t>长</a:t>
            </a:r>
            <a:r>
              <a:rPr dirty="0" spc="5"/>
              <a:t>春高</a:t>
            </a:r>
            <a:r>
              <a:rPr dirty="0" spc="-10"/>
              <a:t>新</a:t>
            </a:r>
            <a:r>
              <a:rPr dirty="0" spc="-45"/>
              <a:t>、</a:t>
            </a:r>
            <a:r>
              <a:rPr dirty="0" spc="5"/>
              <a:t>华</a:t>
            </a:r>
            <a:r>
              <a:rPr dirty="0" spc="-10"/>
              <a:t>兰</a:t>
            </a:r>
            <a:r>
              <a:rPr dirty="0" spc="5"/>
              <a:t>生</a:t>
            </a:r>
            <a:r>
              <a:rPr dirty="0" spc="-10"/>
              <a:t>物</a:t>
            </a:r>
            <a:r>
              <a:rPr dirty="0" spc="-20"/>
              <a:t>；</a:t>
            </a:r>
            <a:r>
              <a:rPr dirty="0" spc="-20">
                <a:latin typeface="等线"/>
                <a:cs typeface="等线"/>
              </a:rPr>
              <a:t>3</a:t>
            </a:r>
            <a:r>
              <a:rPr dirty="0" spc="-45"/>
              <a:t>、医 </a:t>
            </a:r>
            <a:r>
              <a:rPr dirty="0" spc="5"/>
              <a:t>疗服</a:t>
            </a:r>
            <a:r>
              <a:rPr dirty="0" spc="-10"/>
              <a:t>务</a:t>
            </a:r>
            <a:r>
              <a:rPr dirty="0" spc="5"/>
              <a:t>：</a:t>
            </a:r>
            <a:r>
              <a:rPr dirty="0" spc="-10"/>
              <a:t>二</a:t>
            </a:r>
            <a:r>
              <a:rPr dirty="0" spc="5"/>
              <a:t>季度</a:t>
            </a:r>
            <a:r>
              <a:rPr dirty="0" spc="-10"/>
              <a:t>迎</a:t>
            </a:r>
            <a:r>
              <a:rPr dirty="0" spc="5"/>
              <a:t>来</a:t>
            </a:r>
            <a:r>
              <a:rPr dirty="0" spc="-10"/>
              <a:t>较</a:t>
            </a:r>
            <a:r>
              <a:rPr dirty="0" spc="5"/>
              <a:t>快</a:t>
            </a:r>
            <a:r>
              <a:rPr dirty="0" spc="-10"/>
              <a:t>恢</a:t>
            </a:r>
            <a:r>
              <a:rPr dirty="0" spc="5"/>
              <a:t>复</a:t>
            </a:r>
            <a:r>
              <a:rPr dirty="0" spc="-10"/>
              <a:t>，</a:t>
            </a:r>
            <a:r>
              <a:rPr dirty="0" spc="5"/>
              <a:t>重</a:t>
            </a:r>
            <a:r>
              <a:rPr dirty="0" spc="-10"/>
              <a:t>点</a:t>
            </a:r>
            <a:r>
              <a:rPr dirty="0" spc="5"/>
              <a:t>关注</a:t>
            </a:r>
            <a:r>
              <a:rPr dirty="0" spc="-10"/>
              <a:t>：</a:t>
            </a:r>
            <a:r>
              <a:rPr dirty="0" spc="5"/>
              <a:t>爱</a:t>
            </a:r>
            <a:r>
              <a:rPr dirty="0" spc="-10"/>
              <a:t>尔</a:t>
            </a:r>
            <a:r>
              <a:rPr dirty="0" spc="5"/>
              <a:t>眼科</a:t>
            </a:r>
            <a:r>
              <a:rPr dirty="0" spc="-10"/>
              <a:t>、</a:t>
            </a:r>
            <a:r>
              <a:rPr dirty="0" spc="5"/>
              <a:t>通</a:t>
            </a:r>
            <a:r>
              <a:rPr dirty="0" spc="-10"/>
              <a:t>策</a:t>
            </a:r>
            <a:r>
              <a:rPr dirty="0" spc="5"/>
              <a:t>医</a:t>
            </a:r>
            <a:r>
              <a:rPr dirty="0" spc="-10"/>
              <a:t>疗</a:t>
            </a:r>
            <a:r>
              <a:rPr dirty="0" spc="5"/>
              <a:t>等</a:t>
            </a:r>
            <a:r>
              <a:rPr dirty="0" spc="-5"/>
              <a:t>；</a:t>
            </a:r>
            <a:r>
              <a:rPr dirty="0" spc="-5">
                <a:latin typeface="等线"/>
                <a:cs typeface="等线"/>
              </a:rPr>
              <a:t>4</a:t>
            </a:r>
            <a:r>
              <a:rPr dirty="0" spc="-10"/>
              <a:t>、</a:t>
            </a:r>
            <a:r>
              <a:rPr dirty="0" spc="5"/>
              <a:t>连锁</a:t>
            </a:r>
            <a:r>
              <a:rPr dirty="0" spc="-10"/>
              <a:t>药</a:t>
            </a:r>
            <a:r>
              <a:rPr dirty="0" spc="5"/>
              <a:t>店</a:t>
            </a:r>
            <a:r>
              <a:rPr dirty="0" spc="-10"/>
              <a:t>，</a:t>
            </a:r>
            <a:r>
              <a:rPr dirty="0" spc="5"/>
              <a:t>当</a:t>
            </a:r>
            <a:r>
              <a:rPr dirty="0" spc="-10"/>
              <a:t>前</a:t>
            </a:r>
            <a:r>
              <a:rPr dirty="0" spc="5"/>
              <a:t>背景</a:t>
            </a:r>
            <a:r>
              <a:rPr dirty="0" spc="-10"/>
              <a:t>下</a:t>
            </a:r>
            <a:r>
              <a:rPr dirty="0" spc="5"/>
              <a:t>渠道 价值</a:t>
            </a:r>
            <a:r>
              <a:rPr dirty="0" spc="-10"/>
              <a:t>凸</a:t>
            </a:r>
            <a:r>
              <a:rPr dirty="0" spc="5"/>
              <a:t>显</a:t>
            </a:r>
            <a:r>
              <a:rPr dirty="0" spc="-5"/>
              <a:t>，</a:t>
            </a:r>
            <a:r>
              <a:rPr dirty="0" spc="5"/>
              <a:t>重点</a:t>
            </a:r>
            <a:r>
              <a:rPr dirty="0" spc="-10"/>
              <a:t>关</a:t>
            </a:r>
            <a:r>
              <a:rPr dirty="0" spc="5"/>
              <a:t>注</a:t>
            </a:r>
            <a:r>
              <a:rPr dirty="0" spc="-10"/>
              <a:t>：</a:t>
            </a:r>
            <a:r>
              <a:rPr dirty="0" spc="5"/>
              <a:t>大</a:t>
            </a:r>
            <a:r>
              <a:rPr dirty="0" spc="-10"/>
              <a:t>参</a:t>
            </a:r>
            <a:r>
              <a:rPr dirty="0" spc="5"/>
              <a:t>林</a:t>
            </a:r>
            <a:r>
              <a:rPr dirty="0" spc="-10"/>
              <a:t>、</a:t>
            </a:r>
            <a:r>
              <a:rPr dirty="0" spc="5"/>
              <a:t>益</a:t>
            </a:r>
            <a:r>
              <a:rPr dirty="0" spc="-10"/>
              <a:t>丰</a:t>
            </a:r>
            <a:r>
              <a:rPr dirty="0" spc="5"/>
              <a:t>药房</a:t>
            </a:r>
            <a:r>
              <a:rPr dirty="0" spc="-10"/>
              <a:t>、</a:t>
            </a:r>
            <a:r>
              <a:rPr dirty="0" spc="5"/>
              <a:t>老</a:t>
            </a:r>
            <a:r>
              <a:rPr dirty="0" spc="-10"/>
              <a:t>百</a:t>
            </a:r>
            <a:r>
              <a:rPr dirty="0" spc="5"/>
              <a:t>姓、</a:t>
            </a:r>
            <a:r>
              <a:rPr dirty="0" spc="-10"/>
              <a:t>一</a:t>
            </a:r>
            <a:r>
              <a:rPr dirty="0" spc="5"/>
              <a:t>心</a:t>
            </a:r>
            <a:r>
              <a:rPr dirty="0" spc="-10"/>
              <a:t>堂</a:t>
            </a:r>
            <a:r>
              <a:rPr dirty="0" spc="5"/>
              <a:t>等</a:t>
            </a:r>
            <a:r>
              <a:rPr dirty="0" spc="-5"/>
              <a:t>；</a:t>
            </a:r>
            <a:r>
              <a:rPr dirty="0" spc="-5">
                <a:latin typeface="等线"/>
                <a:cs typeface="等线"/>
              </a:rPr>
              <a:t>5</a:t>
            </a:r>
            <a:r>
              <a:rPr dirty="0" spc="5"/>
              <a:t>、</a:t>
            </a:r>
            <a:r>
              <a:rPr dirty="0" spc="-10"/>
              <a:t>创新</a:t>
            </a:r>
            <a:r>
              <a:rPr dirty="0" spc="5"/>
              <a:t>药：</a:t>
            </a:r>
            <a:r>
              <a:rPr dirty="0" spc="-10"/>
              <a:t>创</a:t>
            </a:r>
            <a:r>
              <a:rPr dirty="0" spc="5"/>
              <a:t>新</a:t>
            </a:r>
            <a:r>
              <a:rPr dirty="0" spc="-10"/>
              <a:t>药</a:t>
            </a:r>
            <a:r>
              <a:rPr dirty="0" spc="5"/>
              <a:t>企</a:t>
            </a:r>
            <a:r>
              <a:rPr dirty="0" spc="-5"/>
              <a:t>业</a:t>
            </a:r>
            <a:r>
              <a:rPr dirty="0" spc="5"/>
              <a:t>上半</a:t>
            </a:r>
            <a:r>
              <a:rPr dirty="0" spc="-10"/>
              <a:t>年</a:t>
            </a:r>
            <a:r>
              <a:rPr dirty="0" spc="5"/>
              <a:t>受疫 情影</a:t>
            </a:r>
            <a:r>
              <a:rPr dirty="0" spc="-10"/>
              <a:t>响</a:t>
            </a:r>
            <a:r>
              <a:rPr dirty="0" spc="5"/>
              <a:t>业</a:t>
            </a:r>
            <a:r>
              <a:rPr dirty="0" spc="-10"/>
              <a:t>绩</a:t>
            </a:r>
            <a:r>
              <a:rPr dirty="0" spc="5"/>
              <a:t>增</a:t>
            </a:r>
            <a:r>
              <a:rPr dirty="0" spc="-10"/>
              <a:t>速</a:t>
            </a:r>
            <a:r>
              <a:rPr dirty="0" spc="5"/>
              <a:t>出</a:t>
            </a:r>
            <a:r>
              <a:rPr dirty="0" spc="-10"/>
              <a:t>现</a:t>
            </a:r>
            <a:r>
              <a:rPr dirty="0" spc="5"/>
              <a:t>阶</a:t>
            </a:r>
            <a:r>
              <a:rPr dirty="0" spc="-10"/>
              <a:t>段</a:t>
            </a:r>
            <a:r>
              <a:rPr dirty="0" spc="5"/>
              <a:t>性</a:t>
            </a:r>
            <a:r>
              <a:rPr dirty="0" spc="-10"/>
              <a:t>下</a:t>
            </a:r>
            <a:r>
              <a:rPr dirty="0" spc="5"/>
              <a:t>滑</a:t>
            </a:r>
            <a:r>
              <a:rPr dirty="0" spc="-120"/>
              <a:t>，</a:t>
            </a:r>
            <a:r>
              <a:rPr dirty="0" spc="-10"/>
              <a:t>随</a:t>
            </a:r>
            <a:r>
              <a:rPr dirty="0" spc="5"/>
              <a:t>着二</a:t>
            </a:r>
            <a:r>
              <a:rPr dirty="0" spc="-10"/>
              <a:t>季</a:t>
            </a:r>
            <a:r>
              <a:rPr dirty="0" spc="5"/>
              <a:t>度</a:t>
            </a:r>
            <a:r>
              <a:rPr dirty="0" spc="-10"/>
              <a:t>门</a:t>
            </a:r>
            <a:r>
              <a:rPr dirty="0" spc="5"/>
              <a:t>诊</a:t>
            </a:r>
            <a:r>
              <a:rPr dirty="0" spc="-10"/>
              <a:t>量</a:t>
            </a:r>
            <a:r>
              <a:rPr dirty="0" spc="10"/>
              <a:t>逐</a:t>
            </a:r>
            <a:r>
              <a:rPr dirty="0" spc="-10"/>
              <a:t>步</a:t>
            </a:r>
            <a:r>
              <a:rPr dirty="0" spc="5"/>
              <a:t>恢</a:t>
            </a:r>
            <a:r>
              <a:rPr dirty="0" spc="-10"/>
              <a:t>复</a:t>
            </a:r>
            <a:r>
              <a:rPr dirty="0" spc="-105"/>
              <a:t>，</a:t>
            </a:r>
            <a:r>
              <a:rPr dirty="0" spc="-10"/>
              <a:t>下</a:t>
            </a:r>
            <a:r>
              <a:rPr dirty="0" spc="5"/>
              <a:t>半</a:t>
            </a:r>
            <a:r>
              <a:rPr dirty="0" spc="-10"/>
              <a:t>年有</a:t>
            </a:r>
            <a:r>
              <a:rPr dirty="0" spc="5"/>
              <a:t>望恢</a:t>
            </a:r>
            <a:r>
              <a:rPr dirty="0" spc="-10"/>
              <a:t>复</a:t>
            </a:r>
            <a:r>
              <a:rPr dirty="0" spc="5"/>
              <a:t>较</a:t>
            </a:r>
            <a:r>
              <a:rPr dirty="0" spc="-10"/>
              <a:t>快</a:t>
            </a:r>
            <a:r>
              <a:rPr dirty="0" spc="5"/>
              <a:t>增</a:t>
            </a:r>
            <a:r>
              <a:rPr dirty="0" spc="-10"/>
              <a:t>长</a:t>
            </a:r>
            <a:r>
              <a:rPr dirty="0" spc="-105"/>
              <a:t>。</a:t>
            </a:r>
            <a:r>
              <a:rPr dirty="0" spc="-10"/>
              <a:t>建</a:t>
            </a:r>
            <a:r>
              <a:rPr dirty="0" spc="5"/>
              <a:t>议</a:t>
            </a:r>
            <a:r>
              <a:rPr dirty="0" spc="-10"/>
              <a:t>关</a:t>
            </a:r>
            <a:r>
              <a:rPr dirty="0" spc="5"/>
              <a:t>注 恒瑞</a:t>
            </a:r>
            <a:r>
              <a:rPr dirty="0" spc="-10"/>
              <a:t>医</a:t>
            </a:r>
            <a:r>
              <a:rPr dirty="0" spc="5"/>
              <a:t>药</a:t>
            </a:r>
            <a:r>
              <a:rPr dirty="0" spc="-10"/>
              <a:t>、</a:t>
            </a:r>
            <a:r>
              <a:rPr dirty="0" spc="5"/>
              <a:t>贝达</a:t>
            </a:r>
            <a:r>
              <a:rPr dirty="0" spc="-10"/>
              <a:t>药</a:t>
            </a:r>
            <a:r>
              <a:rPr dirty="0" spc="5"/>
              <a:t>业</a:t>
            </a:r>
            <a:r>
              <a:rPr dirty="0" spc="-5"/>
              <a:t>；</a:t>
            </a:r>
            <a:r>
              <a:rPr dirty="0" spc="-5">
                <a:latin typeface="等线"/>
                <a:cs typeface="等线"/>
              </a:rPr>
              <a:t>6</a:t>
            </a:r>
            <a:r>
              <a:rPr dirty="0" spc="5"/>
              <a:t>、</a:t>
            </a:r>
            <a:r>
              <a:rPr dirty="0" spc="-10"/>
              <a:t>创</a:t>
            </a:r>
            <a:r>
              <a:rPr dirty="0" spc="5"/>
              <a:t>新</a:t>
            </a:r>
            <a:r>
              <a:rPr dirty="0" spc="-10"/>
              <a:t>药产</a:t>
            </a:r>
            <a:r>
              <a:rPr dirty="0" spc="5"/>
              <a:t>业链</a:t>
            </a:r>
            <a:r>
              <a:rPr dirty="0" spc="-10"/>
              <a:t>，</a:t>
            </a:r>
            <a:r>
              <a:rPr dirty="0" spc="5"/>
              <a:t>新</a:t>
            </a:r>
            <a:r>
              <a:rPr dirty="0" spc="-10"/>
              <a:t>冠</a:t>
            </a:r>
            <a:r>
              <a:rPr dirty="0" spc="5"/>
              <a:t>疫情</a:t>
            </a:r>
            <a:r>
              <a:rPr dirty="0" spc="-5"/>
              <a:t>下</a:t>
            </a:r>
            <a:r>
              <a:rPr dirty="0" spc="5"/>
              <a:t>海</a:t>
            </a:r>
            <a:r>
              <a:rPr dirty="0" spc="-10"/>
              <a:t>外</a:t>
            </a:r>
            <a:r>
              <a:rPr dirty="0" spc="5"/>
              <a:t>客</a:t>
            </a:r>
            <a:r>
              <a:rPr dirty="0" spc="-10"/>
              <a:t>户</a:t>
            </a:r>
            <a:r>
              <a:rPr dirty="0" spc="5"/>
              <a:t>转</a:t>
            </a:r>
            <a:r>
              <a:rPr dirty="0" spc="-10"/>
              <a:t>单</a:t>
            </a:r>
            <a:r>
              <a:rPr dirty="0" spc="5"/>
              <a:t>明</a:t>
            </a:r>
            <a:r>
              <a:rPr dirty="0" spc="-10"/>
              <a:t>显</a:t>
            </a:r>
            <a:r>
              <a:rPr dirty="0" spc="5"/>
              <a:t>，国</a:t>
            </a:r>
            <a:r>
              <a:rPr dirty="0" spc="-10"/>
              <a:t>内</a:t>
            </a:r>
            <a:r>
              <a:rPr dirty="0" spc="5"/>
              <a:t>创</a:t>
            </a:r>
            <a:r>
              <a:rPr dirty="0" spc="-10"/>
              <a:t>新</a:t>
            </a:r>
            <a:r>
              <a:rPr dirty="0" spc="5"/>
              <a:t>产</a:t>
            </a:r>
            <a:r>
              <a:rPr dirty="0" spc="-10"/>
              <a:t>业</a:t>
            </a:r>
            <a:r>
              <a:rPr dirty="0" spc="5"/>
              <a:t>未来</a:t>
            </a:r>
            <a:r>
              <a:rPr dirty="0" spc="-10"/>
              <a:t>趋</a:t>
            </a:r>
            <a:r>
              <a:rPr dirty="0" spc="5"/>
              <a:t>势确 定，</a:t>
            </a:r>
            <a:r>
              <a:rPr dirty="0" spc="-10"/>
              <a:t>创</a:t>
            </a:r>
            <a:r>
              <a:rPr dirty="0" spc="5"/>
              <a:t>新</a:t>
            </a:r>
            <a:r>
              <a:rPr dirty="0" spc="-10"/>
              <a:t>药</a:t>
            </a:r>
            <a:r>
              <a:rPr dirty="0" spc="5"/>
              <a:t>产</a:t>
            </a:r>
            <a:r>
              <a:rPr dirty="0" spc="-10"/>
              <a:t>业</a:t>
            </a:r>
            <a:r>
              <a:rPr dirty="0" spc="5"/>
              <a:t>链</a:t>
            </a:r>
            <a:r>
              <a:rPr dirty="0" spc="-10"/>
              <a:t>有</a:t>
            </a:r>
            <a:r>
              <a:rPr dirty="0" spc="5"/>
              <a:t>望</a:t>
            </a:r>
            <a:r>
              <a:rPr dirty="0" spc="-10"/>
              <a:t>持</a:t>
            </a:r>
            <a:r>
              <a:rPr dirty="0" spc="5"/>
              <a:t>续</a:t>
            </a:r>
            <a:r>
              <a:rPr dirty="0" spc="-10"/>
              <a:t>受</a:t>
            </a:r>
            <a:r>
              <a:rPr dirty="0" spc="5"/>
              <a:t>益</a:t>
            </a:r>
            <a:r>
              <a:rPr dirty="0" spc="-10"/>
              <a:t>，建</a:t>
            </a:r>
            <a:r>
              <a:rPr dirty="0" spc="5"/>
              <a:t>议关</a:t>
            </a:r>
            <a:r>
              <a:rPr dirty="0" spc="-10"/>
              <a:t>注</a:t>
            </a:r>
            <a:r>
              <a:rPr dirty="0" spc="5"/>
              <a:t>药</a:t>
            </a:r>
            <a:r>
              <a:rPr dirty="0" spc="-10"/>
              <a:t>明</a:t>
            </a:r>
            <a:r>
              <a:rPr dirty="0" spc="5"/>
              <a:t>康</a:t>
            </a:r>
            <a:r>
              <a:rPr dirty="0" spc="-10"/>
              <a:t>德</a:t>
            </a:r>
            <a:r>
              <a:rPr dirty="0" spc="5"/>
              <a:t>、</a:t>
            </a:r>
            <a:r>
              <a:rPr dirty="0" spc="-10"/>
              <a:t>康</a:t>
            </a:r>
            <a:r>
              <a:rPr dirty="0" spc="5"/>
              <a:t>龙</a:t>
            </a:r>
            <a:r>
              <a:rPr dirty="0" spc="-10"/>
              <a:t>化</a:t>
            </a:r>
            <a:r>
              <a:rPr dirty="0" spc="5"/>
              <a:t>成</a:t>
            </a:r>
            <a:r>
              <a:rPr dirty="0" spc="-10"/>
              <a:t>、</a:t>
            </a:r>
            <a:r>
              <a:rPr dirty="0" spc="5"/>
              <a:t>凯</a:t>
            </a:r>
            <a:r>
              <a:rPr dirty="0" spc="-10"/>
              <a:t>莱英</a:t>
            </a:r>
            <a:r>
              <a:rPr dirty="0" spc="5"/>
              <a:t>、泰</a:t>
            </a:r>
            <a:r>
              <a:rPr dirty="0" spc="-10"/>
              <a:t>格</a:t>
            </a:r>
            <a:r>
              <a:rPr dirty="0" spc="5"/>
              <a:t>医</a:t>
            </a:r>
            <a:r>
              <a:rPr dirty="0" spc="-10"/>
              <a:t>药</a:t>
            </a:r>
            <a:r>
              <a:rPr dirty="0" spc="5"/>
              <a:t>等。</a:t>
            </a:r>
          </a:p>
          <a:p>
            <a:pPr marL="12700">
              <a:lnSpc>
                <a:spcPct val="100000"/>
              </a:lnSpc>
              <a:spcBef>
                <a:spcPts val="610"/>
              </a:spcBef>
            </a:pPr>
            <a:r>
              <a:rPr dirty="0" b="1">
                <a:latin typeface="等线"/>
                <a:cs typeface="等线"/>
              </a:rPr>
              <a:t>10</a:t>
            </a:r>
            <a:r>
              <a:rPr dirty="0" spc="-35" b="1">
                <a:latin typeface="等线"/>
                <a:cs typeface="等线"/>
              </a:rPr>
              <a:t> </a:t>
            </a:r>
            <a:r>
              <a:rPr dirty="0" spc="5" b="1">
                <a:latin typeface="微软雅黑"/>
                <a:cs typeface="微软雅黑"/>
              </a:rPr>
              <a:t>月金股：圣</a:t>
            </a:r>
            <a:r>
              <a:rPr dirty="0" spc="-10" b="1">
                <a:latin typeface="微软雅黑"/>
                <a:cs typeface="微软雅黑"/>
              </a:rPr>
              <a:t>湘</a:t>
            </a:r>
            <a:r>
              <a:rPr dirty="0" spc="5" b="1">
                <a:latin typeface="微软雅黑"/>
                <a:cs typeface="微软雅黑"/>
              </a:rPr>
              <a:t>生</a:t>
            </a:r>
            <a:r>
              <a:rPr dirty="0" b="1">
                <a:latin typeface="微软雅黑"/>
                <a:cs typeface="微软雅黑"/>
              </a:rPr>
              <a:t>物</a:t>
            </a:r>
            <a:r>
              <a:rPr dirty="0" spc="-5" b="1">
                <a:latin typeface="微软雅黑"/>
                <a:cs typeface="微软雅黑"/>
              </a:rPr>
              <a:t>（</a:t>
            </a:r>
            <a:r>
              <a:rPr dirty="0" spc="-5" b="1">
                <a:latin typeface="等线"/>
                <a:cs typeface="等线"/>
              </a:rPr>
              <a:t>688289. </a:t>
            </a:r>
            <a:r>
              <a:rPr dirty="0" spc="-130" b="1">
                <a:latin typeface="等线"/>
                <a:cs typeface="等线"/>
              </a:rPr>
              <a:t>SH</a:t>
            </a:r>
            <a:r>
              <a:rPr dirty="0" spc="-130" b="1">
                <a:latin typeface="微软雅黑"/>
                <a:cs typeface="微软雅黑"/>
              </a:rPr>
              <a:t>）</a:t>
            </a:r>
            <a:r>
              <a:rPr dirty="0" spc="5" b="1">
                <a:latin typeface="微软雅黑"/>
                <a:cs typeface="微软雅黑"/>
              </a:rPr>
              <a:t>、智飞生</a:t>
            </a:r>
            <a:r>
              <a:rPr dirty="0" spc="-5" b="1">
                <a:latin typeface="微软雅黑"/>
                <a:cs typeface="微软雅黑"/>
              </a:rPr>
              <a:t>物（</a:t>
            </a:r>
            <a:r>
              <a:rPr dirty="0" spc="-5" b="1">
                <a:latin typeface="等线"/>
                <a:cs typeface="等线"/>
              </a:rPr>
              <a:t>300122.SZ</a:t>
            </a:r>
            <a:r>
              <a:rPr dirty="0" spc="-5" b="1">
                <a:latin typeface="微软雅黑"/>
                <a:cs typeface="微软雅黑"/>
              </a:rPr>
              <a:t>）</a:t>
            </a:r>
          </a:p>
          <a:p>
            <a:pPr algn="just" marL="12700" marR="50800">
              <a:lnSpc>
                <a:spcPct val="133400"/>
              </a:lnSpc>
              <a:spcBef>
                <a:spcPts val="310"/>
              </a:spcBef>
            </a:pPr>
            <a:r>
              <a:rPr dirty="0" spc="5" b="1">
                <a:latin typeface="微软雅黑"/>
                <a:cs typeface="微软雅黑"/>
              </a:rPr>
              <a:t>圣湘生</a:t>
            </a:r>
            <a:r>
              <a:rPr dirty="0" spc="-20" b="1">
                <a:latin typeface="微软雅黑"/>
                <a:cs typeface="微软雅黑"/>
              </a:rPr>
              <a:t>物</a:t>
            </a:r>
            <a:r>
              <a:rPr dirty="0" spc="-5" b="1">
                <a:latin typeface="微软雅黑"/>
                <a:cs typeface="微软雅黑"/>
              </a:rPr>
              <a:t>（</a:t>
            </a:r>
            <a:r>
              <a:rPr dirty="0" spc="-5" b="1">
                <a:latin typeface="等线"/>
                <a:cs typeface="等线"/>
              </a:rPr>
              <a:t>688289.</a:t>
            </a:r>
            <a:r>
              <a:rPr dirty="0" spc="-40" b="1">
                <a:latin typeface="等线"/>
                <a:cs typeface="等线"/>
              </a:rPr>
              <a:t> </a:t>
            </a:r>
            <a:r>
              <a:rPr dirty="0" spc="-100" b="1">
                <a:latin typeface="等线"/>
                <a:cs typeface="等线"/>
              </a:rPr>
              <a:t>SH</a:t>
            </a:r>
            <a:r>
              <a:rPr dirty="0" spc="-100" b="1">
                <a:latin typeface="微软雅黑"/>
                <a:cs typeface="微软雅黑"/>
              </a:rPr>
              <a:t>）：</a:t>
            </a:r>
            <a:r>
              <a:rPr dirty="0" spc="5"/>
              <a:t>分</a:t>
            </a:r>
            <a:r>
              <a:rPr dirty="0" spc="-10"/>
              <a:t>子</a:t>
            </a:r>
            <a:r>
              <a:rPr dirty="0" spc="5"/>
              <a:t>诊</a:t>
            </a:r>
            <a:r>
              <a:rPr dirty="0" spc="-10"/>
              <a:t>断</a:t>
            </a:r>
            <a:r>
              <a:rPr dirty="0" spc="5"/>
              <a:t>筛查</a:t>
            </a:r>
            <a:r>
              <a:rPr dirty="0" spc="-10"/>
              <a:t>龙头，未</a:t>
            </a:r>
            <a:r>
              <a:rPr dirty="0" spc="5"/>
              <a:t>来</a:t>
            </a:r>
            <a:r>
              <a:rPr dirty="0" spc="-185"/>
              <a:t> </a:t>
            </a:r>
            <a:r>
              <a:rPr dirty="0" spc="-5">
                <a:latin typeface="等线"/>
                <a:cs typeface="等线"/>
              </a:rPr>
              <a:t>2-3</a:t>
            </a:r>
            <a:r>
              <a:rPr dirty="0" spc="-40">
                <a:latin typeface="等线"/>
                <a:cs typeface="等线"/>
              </a:rPr>
              <a:t> </a:t>
            </a:r>
            <a:r>
              <a:rPr dirty="0" spc="5"/>
              <a:t>年</a:t>
            </a:r>
            <a:r>
              <a:rPr dirty="0" spc="-10"/>
              <a:t>受</a:t>
            </a:r>
            <a:r>
              <a:rPr dirty="0" spc="-20"/>
              <a:t>益</a:t>
            </a:r>
            <a:r>
              <a:rPr dirty="0" spc="5"/>
              <a:t>“</a:t>
            </a:r>
            <a:r>
              <a:rPr dirty="0" spc="-10"/>
              <a:t>后</a:t>
            </a:r>
            <a:r>
              <a:rPr dirty="0" spc="5"/>
              <a:t>疫</a:t>
            </a:r>
            <a:r>
              <a:rPr dirty="0" spc="-10"/>
              <a:t>情”分</a:t>
            </a:r>
            <a:r>
              <a:rPr dirty="0" spc="5"/>
              <a:t>子</a:t>
            </a:r>
            <a:r>
              <a:rPr dirty="0" spc="-10"/>
              <a:t>中</a:t>
            </a:r>
            <a:r>
              <a:rPr dirty="0" spc="5"/>
              <a:t>心</a:t>
            </a:r>
            <a:r>
              <a:rPr dirty="0" spc="-10"/>
              <a:t>基</a:t>
            </a:r>
            <a:r>
              <a:rPr dirty="0" spc="5"/>
              <a:t>建</a:t>
            </a:r>
            <a:r>
              <a:rPr dirty="0" spc="-10"/>
              <a:t>带</a:t>
            </a:r>
            <a:r>
              <a:rPr dirty="0" spc="5"/>
              <a:t>来</a:t>
            </a:r>
            <a:r>
              <a:rPr dirty="0" spc="-10"/>
              <a:t>的</a:t>
            </a:r>
            <a:r>
              <a:rPr dirty="0" spc="5"/>
              <a:t>新机 </a:t>
            </a:r>
            <a:r>
              <a:rPr dirty="0" spc="5"/>
              <a:t>遇</a:t>
            </a:r>
            <a:r>
              <a:rPr dirty="0" spc="-80"/>
              <a:t>。</a:t>
            </a:r>
            <a:r>
              <a:rPr dirty="0" spc="-10"/>
              <a:t>公</a:t>
            </a:r>
            <a:r>
              <a:rPr dirty="0" spc="5"/>
              <a:t>司</a:t>
            </a:r>
            <a:r>
              <a:rPr dirty="0" spc="-10"/>
              <a:t>业</a:t>
            </a:r>
            <a:r>
              <a:rPr dirty="0" spc="5"/>
              <a:t>务</a:t>
            </a:r>
            <a:r>
              <a:rPr dirty="0" spc="-10"/>
              <a:t>结</a:t>
            </a:r>
            <a:r>
              <a:rPr dirty="0" spc="5"/>
              <a:t>构</a:t>
            </a:r>
            <a:r>
              <a:rPr dirty="0" spc="-10"/>
              <a:t>重</a:t>
            </a:r>
            <a:r>
              <a:rPr dirty="0" spc="5"/>
              <a:t>塑</a:t>
            </a:r>
            <a:r>
              <a:rPr dirty="0" spc="-80"/>
              <a:t>，</a:t>
            </a:r>
            <a:r>
              <a:rPr dirty="0" spc="-10"/>
              <a:t>产</a:t>
            </a:r>
            <a:r>
              <a:rPr dirty="0" spc="5"/>
              <a:t>品</a:t>
            </a:r>
            <a:r>
              <a:rPr dirty="0" spc="-10"/>
              <a:t>进</a:t>
            </a:r>
            <a:r>
              <a:rPr dirty="0" spc="5"/>
              <a:t>入</a:t>
            </a:r>
            <a:r>
              <a:rPr dirty="0" spc="-10"/>
              <a:t>快</a:t>
            </a:r>
            <a:r>
              <a:rPr dirty="0" spc="5"/>
              <a:t>速放</a:t>
            </a:r>
            <a:r>
              <a:rPr dirty="0" spc="-10"/>
              <a:t>量</a:t>
            </a:r>
            <a:r>
              <a:rPr dirty="0" spc="5"/>
              <a:t>期</a:t>
            </a:r>
            <a:r>
              <a:rPr dirty="0" spc="-95"/>
              <a:t>。</a:t>
            </a:r>
            <a:r>
              <a:rPr dirty="0" spc="5"/>
              <a:t>此</a:t>
            </a:r>
            <a:r>
              <a:rPr dirty="0" spc="-10"/>
              <a:t>外</a:t>
            </a:r>
            <a:r>
              <a:rPr dirty="0" spc="5"/>
              <a:t>布</a:t>
            </a:r>
            <a:r>
              <a:rPr dirty="0" spc="-10"/>
              <a:t>局</a:t>
            </a:r>
            <a:r>
              <a:rPr dirty="0" spc="5"/>
              <a:t>海</a:t>
            </a:r>
            <a:r>
              <a:rPr dirty="0" spc="-10"/>
              <a:t>外</a:t>
            </a:r>
            <a:r>
              <a:rPr dirty="0" spc="5"/>
              <a:t>市</a:t>
            </a:r>
            <a:r>
              <a:rPr dirty="0" spc="-10"/>
              <a:t>场</a:t>
            </a:r>
            <a:r>
              <a:rPr dirty="0" spc="5"/>
              <a:t>多年</a:t>
            </a:r>
            <a:r>
              <a:rPr dirty="0" spc="-95"/>
              <a:t>，</a:t>
            </a:r>
            <a:r>
              <a:rPr dirty="0" spc="5"/>
              <a:t>新冠</a:t>
            </a:r>
            <a:r>
              <a:rPr dirty="0" spc="-10"/>
              <a:t>病</a:t>
            </a:r>
            <a:r>
              <a:rPr dirty="0" spc="5"/>
              <a:t>毒</a:t>
            </a:r>
            <a:r>
              <a:rPr dirty="0" spc="-10"/>
              <a:t>检</a:t>
            </a:r>
            <a:r>
              <a:rPr dirty="0" spc="5"/>
              <a:t>测</a:t>
            </a:r>
            <a:r>
              <a:rPr dirty="0" spc="-10"/>
              <a:t>试</a:t>
            </a:r>
            <a:r>
              <a:rPr dirty="0" spc="5"/>
              <a:t>剂</a:t>
            </a:r>
            <a:r>
              <a:rPr dirty="0" spc="-10"/>
              <a:t>加</a:t>
            </a:r>
            <a:r>
              <a:rPr dirty="0" spc="5"/>
              <a:t>速</a:t>
            </a:r>
            <a:r>
              <a:rPr dirty="0" spc="-10"/>
              <a:t>国</a:t>
            </a:r>
            <a:r>
              <a:rPr dirty="0" spc="5"/>
              <a:t>际 化进</a:t>
            </a:r>
            <a:r>
              <a:rPr dirty="0" spc="-10"/>
              <a:t>程</a:t>
            </a:r>
            <a:r>
              <a:rPr dirty="0" spc="-165"/>
              <a:t>。</a:t>
            </a:r>
            <a:r>
              <a:rPr dirty="0" spc="-10"/>
              <a:t>我</a:t>
            </a:r>
            <a:r>
              <a:rPr dirty="0" spc="5"/>
              <a:t>们</a:t>
            </a:r>
            <a:r>
              <a:rPr dirty="0" spc="-10"/>
              <a:t>认</a:t>
            </a:r>
            <a:r>
              <a:rPr dirty="0" spc="5"/>
              <a:t>为疫</a:t>
            </a:r>
            <a:r>
              <a:rPr dirty="0" spc="-10"/>
              <a:t>情</a:t>
            </a:r>
            <a:r>
              <a:rPr dirty="0" spc="5"/>
              <a:t>除</a:t>
            </a:r>
            <a:r>
              <a:rPr dirty="0" spc="-10"/>
              <a:t>对</a:t>
            </a:r>
            <a:r>
              <a:rPr dirty="0" spc="5"/>
              <a:t>公</a:t>
            </a:r>
            <a:r>
              <a:rPr dirty="0" spc="-10"/>
              <a:t>司</a:t>
            </a:r>
            <a:r>
              <a:rPr dirty="0" spc="5"/>
              <a:t>直</a:t>
            </a:r>
            <a:r>
              <a:rPr dirty="0" spc="-10"/>
              <a:t>接</a:t>
            </a:r>
            <a:r>
              <a:rPr dirty="0" spc="5"/>
              <a:t>的业</a:t>
            </a:r>
            <a:r>
              <a:rPr dirty="0" spc="-10"/>
              <a:t>绩</a:t>
            </a:r>
            <a:r>
              <a:rPr dirty="0" spc="5"/>
              <a:t>拉</a:t>
            </a:r>
            <a:r>
              <a:rPr dirty="0" spc="-10"/>
              <a:t>动</a:t>
            </a:r>
            <a:r>
              <a:rPr dirty="0" spc="5"/>
              <a:t>外</a:t>
            </a:r>
            <a:r>
              <a:rPr dirty="0" spc="-175"/>
              <a:t>，</a:t>
            </a:r>
            <a:r>
              <a:rPr dirty="0" spc="5"/>
              <a:t>对海</a:t>
            </a:r>
            <a:r>
              <a:rPr dirty="0" spc="-10"/>
              <a:t>外</a:t>
            </a:r>
            <a:r>
              <a:rPr dirty="0" spc="5"/>
              <a:t>市</a:t>
            </a:r>
            <a:r>
              <a:rPr dirty="0" spc="-10"/>
              <a:t>场</a:t>
            </a:r>
            <a:r>
              <a:rPr dirty="0" spc="5"/>
              <a:t>的</a:t>
            </a:r>
            <a:r>
              <a:rPr dirty="0" spc="-10"/>
              <a:t>开</a:t>
            </a:r>
            <a:r>
              <a:rPr dirty="0" spc="5"/>
              <a:t>拓</a:t>
            </a:r>
            <a:r>
              <a:rPr dirty="0" spc="-10"/>
              <a:t>以</a:t>
            </a:r>
            <a:r>
              <a:rPr dirty="0" spc="5"/>
              <a:t>及装</a:t>
            </a:r>
            <a:r>
              <a:rPr dirty="0" spc="-10"/>
              <a:t>机</a:t>
            </a:r>
            <a:r>
              <a:rPr dirty="0" spc="5"/>
              <a:t>量</a:t>
            </a:r>
            <a:r>
              <a:rPr dirty="0" spc="-10"/>
              <a:t>的</a:t>
            </a:r>
            <a:r>
              <a:rPr dirty="0" spc="5"/>
              <a:t>提</a:t>
            </a:r>
            <a:r>
              <a:rPr dirty="0" spc="-10"/>
              <a:t>升</a:t>
            </a:r>
            <a:r>
              <a:rPr dirty="0" spc="5"/>
              <a:t>都</a:t>
            </a:r>
            <a:r>
              <a:rPr dirty="0" spc="-10"/>
              <a:t>有</a:t>
            </a:r>
            <a:r>
              <a:rPr dirty="0" spc="5"/>
              <a:t>积</a:t>
            </a:r>
            <a:r>
              <a:rPr dirty="0" spc="-10"/>
              <a:t>极</a:t>
            </a:r>
            <a:r>
              <a:rPr dirty="0"/>
              <a:t>的 </a:t>
            </a:r>
            <a:r>
              <a:rPr dirty="0" spc="5"/>
              <a:t>作用</a:t>
            </a:r>
            <a:r>
              <a:rPr dirty="0" spc="-10"/>
              <a:t>，预</a:t>
            </a:r>
            <a:r>
              <a:rPr dirty="0" spc="5"/>
              <a:t>计</a:t>
            </a:r>
            <a:r>
              <a:rPr dirty="0" spc="-190"/>
              <a:t> </a:t>
            </a:r>
            <a:r>
              <a:rPr dirty="0" spc="-5">
                <a:latin typeface="等线"/>
                <a:cs typeface="等线"/>
              </a:rPr>
              <a:t>2020-2022</a:t>
            </a:r>
            <a:r>
              <a:rPr dirty="0" spc="-20">
                <a:latin typeface="等线"/>
                <a:cs typeface="等线"/>
              </a:rPr>
              <a:t> </a:t>
            </a:r>
            <a:r>
              <a:rPr dirty="0" spc="-10"/>
              <a:t>年</a:t>
            </a:r>
            <a:r>
              <a:rPr dirty="0" spc="5"/>
              <a:t>预</a:t>
            </a:r>
            <a:r>
              <a:rPr dirty="0" spc="-10"/>
              <a:t>计</a:t>
            </a:r>
            <a:r>
              <a:rPr dirty="0" spc="5"/>
              <a:t>归母</a:t>
            </a:r>
            <a:r>
              <a:rPr dirty="0" spc="-10"/>
              <a:t>净</a:t>
            </a:r>
            <a:r>
              <a:rPr dirty="0" spc="5"/>
              <a:t>利润</a:t>
            </a:r>
            <a:r>
              <a:rPr dirty="0" spc="-10"/>
              <a:t>分别</a:t>
            </a:r>
            <a:r>
              <a:rPr dirty="0" spc="5"/>
              <a:t>为</a:t>
            </a:r>
            <a:r>
              <a:rPr dirty="0" spc="-180"/>
              <a:t> </a:t>
            </a:r>
            <a:r>
              <a:rPr dirty="0" spc="-5">
                <a:latin typeface="等线"/>
                <a:cs typeface="等线"/>
              </a:rPr>
              <a:t>22.7</a:t>
            </a:r>
            <a:r>
              <a:rPr dirty="0" spc="5"/>
              <a:t>、</a:t>
            </a:r>
            <a:r>
              <a:rPr dirty="0" spc="-5">
                <a:latin typeface="等线"/>
                <a:cs typeface="等线"/>
              </a:rPr>
              <a:t>27.3</a:t>
            </a:r>
            <a:r>
              <a:rPr dirty="0" spc="5"/>
              <a:t>、</a:t>
            </a:r>
            <a:r>
              <a:rPr dirty="0" spc="-5">
                <a:latin typeface="等线"/>
                <a:cs typeface="等线"/>
              </a:rPr>
              <a:t>28.3</a:t>
            </a:r>
            <a:r>
              <a:rPr dirty="0" spc="-20">
                <a:latin typeface="等线"/>
                <a:cs typeface="等线"/>
              </a:rPr>
              <a:t> </a:t>
            </a:r>
            <a:r>
              <a:rPr dirty="0" spc="-10"/>
              <a:t>亿</a:t>
            </a:r>
            <a:r>
              <a:rPr dirty="0" spc="5"/>
              <a:t>元。</a:t>
            </a:r>
          </a:p>
          <a:p>
            <a:pPr marL="12700" marR="5080">
              <a:lnSpc>
                <a:spcPct val="133300"/>
              </a:lnSpc>
              <a:spcBef>
                <a:spcPts val="315"/>
              </a:spcBef>
            </a:pPr>
            <a:r>
              <a:rPr dirty="0" spc="5" b="1">
                <a:latin typeface="微软雅黑"/>
                <a:cs typeface="微软雅黑"/>
              </a:rPr>
              <a:t>智飞生</a:t>
            </a:r>
            <a:r>
              <a:rPr dirty="0" spc="-55" b="1">
                <a:latin typeface="微软雅黑"/>
                <a:cs typeface="微软雅黑"/>
              </a:rPr>
              <a:t>物</a:t>
            </a:r>
            <a:r>
              <a:rPr dirty="0" spc="-40" b="1">
                <a:latin typeface="微软雅黑"/>
                <a:cs typeface="微软雅黑"/>
              </a:rPr>
              <a:t>（</a:t>
            </a:r>
            <a:r>
              <a:rPr dirty="0" spc="-40" b="1">
                <a:latin typeface="等线"/>
                <a:cs typeface="等线"/>
              </a:rPr>
              <a:t>300122.SZ</a:t>
            </a:r>
            <a:r>
              <a:rPr dirty="0" spc="-40" b="1">
                <a:latin typeface="微软雅黑"/>
                <a:cs typeface="微软雅黑"/>
              </a:rPr>
              <a:t>）：</a:t>
            </a:r>
            <a:r>
              <a:rPr dirty="0" spc="-10"/>
              <a:t>公</a:t>
            </a:r>
            <a:r>
              <a:rPr dirty="0" spc="5"/>
              <a:t>司</a:t>
            </a:r>
            <a:r>
              <a:rPr dirty="0" spc="-204"/>
              <a:t> </a:t>
            </a:r>
            <a:r>
              <a:rPr dirty="0" spc="-5">
                <a:latin typeface="等线"/>
                <a:cs typeface="等线"/>
              </a:rPr>
              <a:t>HPV</a:t>
            </a:r>
            <a:r>
              <a:rPr dirty="0" spc="-35">
                <a:latin typeface="等线"/>
                <a:cs typeface="等线"/>
              </a:rPr>
              <a:t> </a:t>
            </a:r>
            <a:r>
              <a:rPr dirty="0" spc="5"/>
              <a:t>疫苗</a:t>
            </a:r>
            <a:r>
              <a:rPr dirty="0" spc="-10"/>
              <a:t>持</a:t>
            </a:r>
            <a:r>
              <a:rPr dirty="0" spc="5"/>
              <a:t>续</a:t>
            </a:r>
            <a:r>
              <a:rPr dirty="0" spc="-10"/>
              <a:t>高</a:t>
            </a:r>
            <a:r>
              <a:rPr dirty="0" spc="5"/>
              <a:t>增</a:t>
            </a:r>
            <a:r>
              <a:rPr dirty="0" spc="-10"/>
              <a:t>长</a:t>
            </a:r>
            <a:r>
              <a:rPr dirty="0" spc="-55"/>
              <a:t>，</a:t>
            </a:r>
            <a:r>
              <a:rPr dirty="0" spc="-10"/>
              <a:t>自</a:t>
            </a:r>
            <a:r>
              <a:rPr dirty="0" spc="5"/>
              <a:t>有</a:t>
            </a:r>
            <a:r>
              <a:rPr dirty="0" spc="-10"/>
              <a:t>产</a:t>
            </a:r>
            <a:r>
              <a:rPr dirty="0" spc="5"/>
              <a:t>品</a:t>
            </a:r>
            <a:r>
              <a:rPr dirty="0" spc="-10"/>
              <a:t>完</a:t>
            </a:r>
            <a:r>
              <a:rPr dirty="0" spc="5"/>
              <a:t>成</a:t>
            </a:r>
            <a:r>
              <a:rPr dirty="0" spc="-10"/>
              <a:t>优化</a:t>
            </a:r>
            <a:r>
              <a:rPr dirty="0" spc="5"/>
              <a:t>升级</a:t>
            </a:r>
            <a:r>
              <a:rPr dirty="0" spc="-25"/>
              <a:t>，</a:t>
            </a:r>
            <a:r>
              <a:rPr dirty="0" spc="-25">
                <a:latin typeface="等线"/>
                <a:cs typeface="等线"/>
              </a:rPr>
              <a:t>EC</a:t>
            </a:r>
            <a:r>
              <a:rPr dirty="0" spc="-20">
                <a:latin typeface="等线"/>
                <a:cs typeface="等线"/>
              </a:rPr>
              <a:t> </a:t>
            </a:r>
            <a:r>
              <a:rPr dirty="0" spc="-10"/>
              <a:t>试</a:t>
            </a:r>
            <a:r>
              <a:rPr dirty="0" spc="5"/>
              <a:t>剂</a:t>
            </a:r>
            <a:r>
              <a:rPr dirty="0" spc="-55"/>
              <a:t>、</a:t>
            </a:r>
            <a:r>
              <a:rPr dirty="0" spc="-10"/>
              <a:t>微</a:t>
            </a:r>
            <a:r>
              <a:rPr dirty="0" spc="5"/>
              <a:t>卡</a:t>
            </a:r>
            <a:r>
              <a:rPr dirty="0" spc="-10"/>
              <a:t>疫</a:t>
            </a:r>
            <a:r>
              <a:rPr dirty="0" spc="5"/>
              <a:t>苗等 </a:t>
            </a:r>
            <a:r>
              <a:rPr dirty="0" spc="5"/>
              <a:t>自主</a:t>
            </a:r>
            <a:r>
              <a:rPr dirty="0" spc="-10"/>
              <a:t>大</a:t>
            </a:r>
            <a:r>
              <a:rPr dirty="0" spc="5"/>
              <a:t>产</a:t>
            </a:r>
            <a:r>
              <a:rPr dirty="0" spc="-10"/>
              <a:t>品</a:t>
            </a:r>
            <a:r>
              <a:rPr dirty="0" spc="5"/>
              <a:t>有</a:t>
            </a:r>
            <a:r>
              <a:rPr dirty="0" spc="-10"/>
              <a:t>望</a:t>
            </a:r>
            <a:r>
              <a:rPr dirty="0" spc="5"/>
              <a:t>开</a:t>
            </a:r>
            <a:r>
              <a:rPr dirty="0" spc="-10"/>
              <a:t>启</a:t>
            </a:r>
            <a:r>
              <a:rPr dirty="0" spc="5"/>
              <a:t>公</a:t>
            </a:r>
            <a:r>
              <a:rPr dirty="0" spc="-10"/>
              <a:t>司</a:t>
            </a:r>
            <a:r>
              <a:rPr dirty="0" spc="5"/>
              <a:t>发</a:t>
            </a:r>
            <a:r>
              <a:rPr dirty="0" spc="-10"/>
              <a:t>展</a:t>
            </a:r>
            <a:r>
              <a:rPr dirty="0" spc="5"/>
              <a:t>新</a:t>
            </a:r>
            <a:r>
              <a:rPr dirty="0" spc="-10"/>
              <a:t>阶段</a:t>
            </a:r>
            <a:r>
              <a:rPr dirty="0" spc="-175"/>
              <a:t>。</a:t>
            </a:r>
            <a:r>
              <a:rPr dirty="0" spc="5"/>
              <a:t>公</a:t>
            </a:r>
            <a:r>
              <a:rPr dirty="0" spc="-5"/>
              <a:t>司</a:t>
            </a:r>
            <a:r>
              <a:rPr dirty="0" spc="5"/>
              <a:t>渠道</a:t>
            </a:r>
            <a:r>
              <a:rPr dirty="0" spc="-190"/>
              <a:t>、</a:t>
            </a:r>
            <a:r>
              <a:rPr dirty="0" spc="5"/>
              <a:t>销</a:t>
            </a:r>
            <a:r>
              <a:rPr dirty="0" spc="-10"/>
              <a:t>售</a:t>
            </a:r>
            <a:r>
              <a:rPr dirty="0" spc="5"/>
              <a:t>能</a:t>
            </a:r>
            <a:r>
              <a:rPr dirty="0" spc="-10"/>
              <a:t>力</a:t>
            </a:r>
            <a:r>
              <a:rPr dirty="0" spc="5"/>
              <a:t>强</a:t>
            </a:r>
            <a:r>
              <a:rPr dirty="0" spc="-175"/>
              <a:t>，</a:t>
            </a:r>
            <a:r>
              <a:rPr dirty="0" spc="-10"/>
              <a:t>且</a:t>
            </a:r>
            <a:r>
              <a:rPr dirty="0" spc="5"/>
              <a:t>不</a:t>
            </a:r>
            <a:r>
              <a:rPr dirty="0" spc="-10"/>
              <a:t>断</a:t>
            </a:r>
            <a:r>
              <a:rPr dirty="0" spc="5"/>
              <a:t>拓</a:t>
            </a:r>
            <a:r>
              <a:rPr dirty="0" spc="-10"/>
              <a:t>展</a:t>
            </a:r>
            <a:r>
              <a:rPr dirty="0" spc="5"/>
              <a:t>研发</a:t>
            </a:r>
            <a:r>
              <a:rPr dirty="0" spc="-190"/>
              <a:t>，</a:t>
            </a:r>
            <a:r>
              <a:rPr dirty="0" spc="5"/>
              <a:t>推</a:t>
            </a:r>
            <a:r>
              <a:rPr dirty="0" spc="-10"/>
              <a:t>动</a:t>
            </a:r>
            <a:r>
              <a:rPr dirty="0" spc="5"/>
              <a:t>新</a:t>
            </a:r>
            <a:r>
              <a:rPr dirty="0" spc="-10"/>
              <a:t>冠</a:t>
            </a:r>
            <a:r>
              <a:rPr dirty="0" spc="5"/>
              <a:t>疫</a:t>
            </a:r>
            <a:r>
              <a:rPr dirty="0" spc="-10"/>
              <a:t>苗</a:t>
            </a:r>
            <a:r>
              <a:rPr dirty="0" spc="5"/>
              <a:t>研</a:t>
            </a:r>
            <a:r>
              <a:rPr dirty="0" spc="-10"/>
              <a:t>发</a:t>
            </a:r>
            <a:r>
              <a:rPr dirty="0"/>
              <a:t>， </a:t>
            </a:r>
            <a:r>
              <a:rPr dirty="0" spc="5"/>
              <a:t>产品</a:t>
            </a:r>
            <a:r>
              <a:rPr dirty="0" spc="-10"/>
              <a:t>储</a:t>
            </a:r>
            <a:r>
              <a:rPr dirty="0" spc="5"/>
              <a:t>备</a:t>
            </a:r>
            <a:r>
              <a:rPr dirty="0" spc="-10"/>
              <a:t>丰</a:t>
            </a:r>
            <a:r>
              <a:rPr dirty="0" spc="5"/>
              <a:t>富</a:t>
            </a:r>
            <a:r>
              <a:rPr dirty="0" spc="-10"/>
              <a:t>，</a:t>
            </a:r>
            <a:r>
              <a:rPr dirty="0" spc="5"/>
              <a:t>预</a:t>
            </a:r>
            <a:r>
              <a:rPr dirty="0" spc="-10"/>
              <a:t>计公</a:t>
            </a:r>
            <a:r>
              <a:rPr dirty="0" spc="5"/>
              <a:t>司</a:t>
            </a:r>
            <a:r>
              <a:rPr dirty="0" spc="-190"/>
              <a:t> </a:t>
            </a:r>
            <a:r>
              <a:rPr dirty="0" spc="-5">
                <a:latin typeface="等线"/>
                <a:cs typeface="等线"/>
              </a:rPr>
              <a:t>2020-2022</a:t>
            </a:r>
            <a:r>
              <a:rPr dirty="0" spc="-30">
                <a:latin typeface="等线"/>
                <a:cs typeface="等线"/>
              </a:rPr>
              <a:t> </a:t>
            </a:r>
            <a:r>
              <a:rPr dirty="0" spc="5"/>
              <a:t>年</a:t>
            </a:r>
            <a:r>
              <a:rPr dirty="0" spc="-185"/>
              <a:t> </a:t>
            </a:r>
            <a:r>
              <a:rPr dirty="0" spc="-5">
                <a:latin typeface="等线"/>
                <a:cs typeface="等线"/>
              </a:rPr>
              <a:t>EPS</a:t>
            </a:r>
            <a:r>
              <a:rPr dirty="0" spc="-30">
                <a:latin typeface="等线"/>
                <a:cs typeface="等线"/>
              </a:rPr>
              <a:t> </a:t>
            </a:r>
            <a:r>
              <a:rPr dirty="0" spc="5"/>
              <a:t>分</a:t>
            </a:r>
            <a:r>
              <a:rPr dirty="0" spc="-10"/>
              <a:t>别</a:t>
            </a:r>
            <a:r>
              <a:rPr dirty="0" spc="5"/>
              <a:t>为</a:t>
            </a:r>
            <a:r>
              <a:rPr dirty="0" spc="-180"/>
              <a:t> </a:t>
            </a:r>
            <a:r>
              <a:rPr dirty="0" spc="-5">
                <a:latin typeface="等线"/>
                <a:cs typeface="等线"/>
              </a:rPr>
              <a:t>2.02</a:t>
            </a:r>
            <a:r>
              <a:rPr dirty="0" spc="5"/>
              <a:t>、</a:t>
            </a:r>
            <a:r>
              <a:rPr dirty="0" spc="-5">
                <a:latin typeface="等线"/>
                <a:cs typeface="等线"/>
              </a:rPr>
              <a:t>2.67</a:t>
            </a:r>
            <a:r>
              <a:rPr dirty="0" spc="-30">
                <a:latin typeface="等线"/>
                <a:cs typeface="等线"/>
              </a:rPr>
              <a:t> </a:t>
            </a:r>
            <a:r>
              <a:rPr dirty="0" spc="5"/>
              <a:t>及</a:t>
            </a:r>
            <a:r>
              <a:rPr dirty="0" spc="-185"/>
              <a:t> </a:t>
            </a:r>
            <a:r>
              <a:rPr dirty="0" spc="-5">
                <a:latin typeface="等线"/>
                <a:cs typeface="等线"/>
              </a:rPr>
              <a:t>3.36</a:t>
            </a:r>
            <a:r>
              <a:rPr dirty="0" spc="-15">
                <a:latin typeface="等线"/>
                <a:cs typeface="等线"/>
              </a:rPr>
              <a:t> </a:t>
            </a:r>
            <a:r>
              <a:rPr dirty="0" spc="-10"/>
              <a:t>元。</a:t>
            </a:r>
          </a:p>
          <a:p>
            <a:pPr marL="12700">
              <a:lnSpc>
                <a:spcPct val="100000"/>
              </a:lnSpc>
              <a:spcBef>
                <a:spcPts val="610"/>
              </a:spcBef>
            </a:pPr>
            <a:r>
              <a:rPr dirty="0" spc="5" b="1">
                <a:latin typeface="微软雅黑"/>
                <a:cs typeface="微软雅黑"/>
              </a:rPr>
              <a:t>稳健组合</a:t>
            </a:r>
            <a:r>
              <a:rPr dirty="0" spc="-10" b="1">
                <a:latin typeface="微软雅黑"/>
                <a:cs typeface="微软雅黑"/>
              </a:rPr>
              <a:t>（</a:t>
            </a:r>
            <a:r>
              <a:rPr dirty="0" spc="5" b="1">
                <a:latin typeface="微软雅黑"/>
                <a:cs typeface="微软雅黑"/>
              </a:rPr>
              <a:t>排名不</a:t>
            </a:r>
            <a:r>
              <a:rPr dirty="0" spc="-10" b="1">
                <a:latin typeface="微软雅黑"/>
                <a:cs typeface="微软雅黑"/>
              </a:rPr>
              <a:t>分</a:t>
            </a:r>
            <a:r>
              <a:rPr dirty="0" spc="5" b="1">
                <a:latin typeface="微软雅黑"/>
                <a:cs typeface="微软雅黑"/>
              </a:rPr>
              <a:t>先后，</a:t>
            </a:r>
            <a:r>
              <a:rPr dirty="0" spc="-10" b="1">
                <a:latin typeface="微软雅黑"/>
                <a:cs typeface="微软雅黑"/>
              </a:rPr>
              <a:t>滚</a:t>
            </a:r>
            <a:r>
              <a:rPr dirty="0" spc="5" b="1">
                <a:latin typeface="微软雅黑"/>
                <a:cs typeface="微软雅黑"/>
              </a:rPr>
              <a:t>动调</a:t>
            </a:r>
            <a:r>
              <a:rPr dirty="0" spc="-10" b="1">
                <a:latin typeface="微软雅黑"/>
                <a:cs typeface="微软雅黑"/>
              </a:rPr>
              <a:t>整</a:t>
            </a:r>
            <a:r>
              <a:rPr dirty="0" spc="5" b="1">
                <a:latin typeface="微软雅黑"/>
                <a:cs typeface="微软雅黑"/>
              </a:rPr>
              <a:t>）</a:t>
            </a:r>
          </a:p>
          <a:p>
            <a:pPr algn="just" marL="12700" marR="52705">
              <a:lnSpc>
                <a:spcPct val="133300"/>
              </a:lnSpc>
              <a:spcBef>
                <a:spcPts val="300"/>
              </a:spcBef>
            </a:pPr>
            <a:r>
              <a:rPr dirty="0" spc="5"/>
              <a:t>健康</a:t>
            </a:r>
            <a:r>
              <a:rPr dirty="0" spc="-10"/>
              <a:t>元</a:t>
            </a:r>
            <a:r>
              <a:rPr dirty="0" spc="-35"/>
              <a:t>，</a:t>
            </a:r>
            <a:r>
              <a:rPr dirty="0" spc="-10"/>
              <a:t>迈</a:t>
            </a:r>
            <a:r>
              <a:rPr dirty="0" spc="5"/>
              <a:t>克</a:t>
            </a:r>
            <a:r>
              <a:rPr dirty="0" spc="-10"/>
              <a:t>生</a:t>
            </a:r>
            <a:r>
              <a:rPr dirty="0" spc="5"/>
              <a:t>物</a:t>
            </a:r>
            <a:r>
              <a:rPr dirty="0" spc="-45"/>
              <a:t>，</a:t>
            </a:r>
            <a:r>
              <a:rPr dirty="0" spc="5"/>
              <a:t>安</a:t>
            </a:r>
            <a:r>
              <a:rPr dirty="0" spc="-10"/>
              <a:t>图</a:t>
            </a:r>
            <a:r>
              <a:rPr dirty="0" spc="5"/>
              <a:t>生</a:t>
            </a:r>
            <a:r>
              <a:rPr dirty="0" spc="-10"/>
              <a:t>物</a:t>
            </a:r>
            <a:r>
              <a:rPr dirty="0" spc="-35"/>
              <a:t>，</a:t>
            </a:r>
            <a:r>
              <a:rPr dirty="0" spc="-10"/>
              <a:t>万孚</a:t>
            </a:r>
            <a:r>
              <a:rPr dirty="0" spc="5"/>
              <a:t>生物</a:t>
            </a:r>
            <a:r>
              <a:rPr dirty="0" spc="-45"/>
              <a:t>，</a:t>
            </a:r>
            <a:r>
              <a:rPr dirty="0" spc="5"/>
              <a:t>迈</a:t>
            </a:r>
            <a:r>
              <a:rPr dirty="0" spc="-10"/>
              <a:t>瑞</a:t>
            </a:r>
            <a:r>
              <a:rPr dirty="0" spc="5"/>
              <a:t>医</a:t>
            </a:r>
            <a:r>
              <a:rPr dirty="0" spc="-10"/>
              <a:t>疗</a:t>
            </a:r>
            <a:r>
              <a:rPr dirty="0" spc="-35"/>
              <a:t>，</a:t>
            </a:r>
            <a:r>
              <a:rPr dirty="0" spc="-10"/>
              <a:t>金</a:t>
            </a:r>
            <a:r>
              <a:rPr dirty="0" spc="5"/>
              <a:t>域</a:t>
            </a:r>
            <a:r>
              <a:rPr dirty="0" spc="-10"/>
              <a:t>医</a:t>
            </a:r>
            <a:r>
              <a:rPr dirty="0" spc="5"/>
              <a:t>学</a:t>
            </a:r>
            <a:r>
              <a:rPr dirty="0" spc="-45"/>
              <a:t>，</a:t>
            </a:r>
            <a:r>
              <a:rPr dirty="0" spc="5"/>
              <a:t>恒</a:t>
            </a:r>
            <a:r>
              <a:rPr dirty="0" spc="-10"/>
              <a:t>瑞医</a:t>
            </a:r>
            <a:r>
              <a:rPr dirty="0" spc="5"/>
              <a:t>药</a:t>
            </a:r>
            <a:r>
              <a:rPr dirty="0" spc="-35"/>
              <a:t>，</a:t>
            </a:r>
            <a:r>
              <a:rPr dirty="0" spc="-10"/>
              <a:t>片</a:t>
            </a:r>
            <a:r>
              <a:rPr dirty="0" spc="5"/>
              <a:t>仔</a:t>
            </a:r>
            <a:r>
              <a:rPr dirty="0" spc="-10"/>
              <a:t>癀</a:t>
            </a:r>
            <a:r>
              <a:rPr dirty="0" spc="-35"/>
              <a:t>，</a:t>
            </a:r>
            <a:r>
              <a:rPr dirty="0" spc="-10"/>
              <a:t>通</a:t>
            </a:r>
            <a:r>
              <a:rPr dirty="0" spc="5"/>
              <a:t>化</a:t>
            </a:r>
            <a:r>
              <a:rPr dirty="0" spc="-10"/>
              <a:t>东</a:t>
            </a:r>
            <a:r>
              <a:rPr dirty="0" spc="5"/>
              <a:t>宝</a:t>
            </a:r>
            <a:r>
              <a:rPr dirty="0" spc="-45"/>
              <a:t>，</a:t>
            </a:r>
            <a:r>
              <a:rPr dirty="0" spc="5"/>
              <a:t>爱 尔眼</a:t>
            </a:r>
            <a:r>
              <a:rPr dirty="0" spc="-10"/>
              <a:t>科</a:t>
            </a:r>
            <a:r>
              <a:rPr dirty="0" spc="-35"/>
              <a:t>，</a:t>
            </a:r>
            <a:r>
              <a:rPr dirty="0" spc="-10"/>
              <a:t>美</a:t>
            </a:r>
            <a:r>
              <a:rPr dirty="0" spc="5"/>
              <a:t>年</a:t>
            </a:r>
            <a:r>
              <a:rPr dirty="0" spc="-10"/>
              <a:t>健</a:t>
            </a:r>
            <a:r>
              <a:rPr dirty="0" spc="5"/>
              <a:t>康</a:t>
            </a:r>
            <a:r>
              <a:rPr dirty="0" spc="-45"/>
              <a:t>，</a:t>
            </a:r>
            <a:r>
              <a:rPr dirty="0" spc="5"/>
              <a:t>泰</a:t>
            </a:r>
            <a:r>
              <a:rPr dirty="0" spc="-10"/>
              <a:t>格</a:t>
            </a:r>
            <a:r>
              <a:rPr dirty="0" spc="5"/>
              <a:t>医</a:t>
            </a:r>
            <a:r>
              <a:rPr dirty="0" spc="-10"/>
              <a:t>药</a:t>
            </a:r>
            <a:r>
              <a:rPr dirty="0" spc="-35"/>
              <a:t>，</a:t>
            </a:r>
            <a:r>
              <a:rPr dirty="0" spc="-10"/>
              <a:t>药明</a:t>
            </a:r>
            <a:r>
              <a:rPr dirty="0" spc="5"/>
              <a:t>康德</a:t>
            </a:r>
            <a:r>
              <a:rPr dirty="0" spc="-45"/>
              <a:t>，</a:t>
            </a:r>
            <a:r>
              <a:rPr dirty="0" spc="5"/>
              <a:t>云</a:t>
            </a:r>
            <a:r>
              <a:rPr dirty="0" spc="-10"/>
              <a:t>南</a:t>
            </a:r>
            <a:r>
              <a:rPr dirty="0" spc="5"/>
              <a:t>白</a:t>
            </a:r>
            <a:r>
              <a:rPr dirty="0" spc="-10"/>
              <a:t>药</a:t>
            </a:r>
            <a:r>
              <a:rPr dirty="0" spc="-35"/>
              <a:t>，</a:t>
            </a:r>
            <a:r>
              <a:rPr dirty="0" spc="-10"/>
              <a:t>长</a:t>
            </a:r>
            <a:r>
              <a:rPr dirty="0" spc="5"/>
              <a:t>春</a:t>
            </a:r>
            <a:r>
              <a:rPr dirty="0" spc="-10"/>
              <a:t>高</a:t>
            </a:r>
            <a:r>
              <a:rPr dirty="0" spc="5"/>
              <a:t>新</a:t>
            </a:r>
            <a:r>
              <a:rPr dirty="0" spc="-45"/>
              <a:t>，</a:t>
            </a:r>
            <a:r>
              <a:rPr dirty="0" spc="5"/>
              <a:t>凯</a:t>
            </a:r>
            <a:r>
              <a:rPr dirty="0" spc="-10"/>
              <a:t>莱英</a:t>
            </a:r>
            <a:r>
              <a:rPr dirty="0" spc="-35"/>
              <a:t>，</a:t>
            </a:r>
            <a:r>
              <a:rPr dirty="0" spc="5"/>
              <a:t>科</a:t>
            </a:r>
            <a:r>
              <a:rPr dirty="0" spc="-10"/>
              <a:t>伦</a:t>
            </a:r>
            <a:r>
              <a:rPr dirty="0" spc="5"/>
              <a:t>药</a:t>
            </a:r>
            <a:r>
              <a:rPr dirty="0" spc="-10"/>
              <a:t>业</a:t>
            </a:r>
            <a:r>
              <a:rPr dirty="0" spc="-35"/>
              <a:t>，</a:t>
            </a:r>
            <a:r>
              <a:rPr dirty="0" spc="-10"/>
              <a:t>乐</a:t>
            </a:r>
            <a:r>
              <a:rPr dirty="0" spc="5"/>
              <a:t>普</a:t>
            </a:r>
            <a:r>
              <a:rPr dirty="0" spc="-10"/>
              <a:t>医</a:t>
            </a:r>
            <a:r>
              <a:rPr dirty="0" spc="10"/>
              <a:t>疗</a:t>
            </a:r>
            <a:r>
              <a:rPr dirty="0" spc="-45"/>
              <a:t>，沃 </a:t>
            </a:r>
            <a:r>
              <a:rPr dirty="0" spc="5"/>
              <a:t>森生物</a:t>
            </a:r>
          </a:p>
        </p:txBody>
      </p:sp>
      <p:sp>
        <p:nvSpPr>
          <p:cNvPr id="17" name="object 17"/>
          <p:cNvSpPr txBox="1"/>
          <p:nvPr/>
        </p:nvSpPr>
        <p:spPr>
          <a:xfrm>
            <a:off x="616713" y="9691216"/>
            <a:ext cx="4222750" cy="330200"/>
          </a:xfrm>
          <a:prstGeom prst="rect">
            <a:avLst/>
          </a:prstGeom>
        </p:spPr>
        <p:txBody>
          <a:bodyPr wrap="square" lIns="0" tIns="12700" rIns="0" bIns="0" rtlCol="0" vert="horz">
            <a:spAutoFit/>
          </a:bodyPr>
          <a:lstStyle/>
          <a:p>
            <a:pPr marL="12700" marR="5080">
              <a:lnSpc>
                <a:spcPct val="133300"/>
              </a:lnSpc>
              <a:spcBef>
                <a:spcPts val="100"/>
              </a:spcBef>
            </a:pPr>
            <a:r>
              <a:rPr dirty="0" sz="750" spc="5" b="1">
                <a:solidFill>
                  <a:srgbClr val="4D4D4F"/>
                </a:solidFill>
                <a:latin typeface="微软雅黑"/>
                <a:cs typeface="微软雅黑"/>
              </a:rPr>
              <a:t>风险提示</a:t>
            </a:r>
            <a:r>
              <a:rPr dirty="0" sz="750" spc="-175" b="1">
                <a:solidFill>
                  <a:srgbClr val="4D4D4F"/>
                </a:solidFill>
                <a:latin typeface="微软雅黑"/>
                <a:cs typeface="微软雅黑"/>
              </a:rPr>
              <a:t>：</a:t>
            </a:r>
            <a:r>
              <a:rPr dirty="0" sz="750" spc="-10">
                <a:solidFill>
                  <a:srgbClr val="4D4D4F"/>
                </a:solidFill>
                <a:latin typeface="宋体"/>
                <a:cs typeface="宋体"/>
              </a:rPr>
              <a:t>市场</a:t>
            </a:r>
            <a:r>
              <a:rPr dirty="0" sz="750" spc="5">
                <a:solidFill>
                  <a:srgbClr val="4D4D4F"/>
                </a:solidFill>
                <a:latin typeface="宋体"/>
                <a:cs typeface="宋体"/>
              </a:rPr>
              <a:t>震</a:t>
            </a:r>
            <a:r>
              <a:rPr dirty="0" sz="750" spc="-10">
                <a:solidFill>
                  <a:srgbClr val="4D4D4F"/>
                </a:solidFill>
                <a:latin typeface="宋体"/>
                <a:cs typeface="宋体"/>
              </a:rPr>
              <a:t>荡</a:t>
            </a:r>
            <a:r>
              <a:rPr dirty="0" sz="750" spc="5">
                <a:solidFill>
                  <a:srgbClr val="4D4D4F"/>
                </a:solidFill>
                <a:latin typeface="宋体"/>
                <a:cs typeface="宋体"/>
              </a:rPr>
              <a:t>风</a:t>
            </a:r>
            <a:r>
              <a:rPr dirty="0" sz="750" spc="-10">
                <a:solidFill>
                  <a:srgbClr val="4D4D4F"/>
                </a:solidFill>
                <a:latin typeface="宋体"/>
                <a:cs typeface="宋体"/>
              </a:rPr>
              <a:t>险</a:t>
            </a:r>
            <a:r>
              <a:rPr dirty="0" sz="750" spc="-175">
                <a:solidFill>
                  <a:srgbClr val="4D4D4F"/>
                </a:solidFill>
                <a:latin typeface="宋体"/>
                <a:cs typeface="宋体"/>
              </a:rPr>
              <a:t>，</a:t>
            </a:r>
            <a:r>
              <a:rPr dirty="0" sz="750" spc="-10">
                <a:solidFill>
                  <a:srgbClr val="4D4D4F"/>
                </a:solidFill>
                <a:latin typeface="宋体"/>
                <a:cs typeface="宋体"/>
              </a:rPr>
              <a:t>研</a:t>
            </a:r>
            <a:r>
              <a:rPr dirty="0" sz="750" spc="5">
                <a:solidFill>
                  <a:srgbClr val="4D4D4F"/>
                </a:solidFill>
                <a:latin typeface="宋体"/>
                <a:cs typeface="宋体"/>
              </a:rPr>
              <a:t>发</a:t>
            </a:r>
            <a:r>
              <a:rPr dirty="0" sz="750" spc="-10">
                <a:solidFill>
                  <a:srgbClr val="4D4D4F"/>
                </a:solidFill>
                <a:latin typeface="宋体"/>
                <a:cs typeface="宋体"/>
              </a:rPr>
              <a:t>进展</a:t>
            </a:r>
            <a:r>
              <a:rPr dirty="0" sz="750" spc="5">
                <a:solidFill>
                  <a:srgbClr val="4D4D4F"/>
                </a:solidFill>
                <a:latin typeface="宋体"/>
                <a:cs typeface="宋体"/>
              </a:rPr>
              <a:t>不及</a:t>
            </a:r>
            <a:r>
              <a:rPr dirty="0" sz="750" spc="-10">
                <a:solidFill>
                  <a:srgbClr val="4D4D4F"/>
                </a:solidFill>
                <a:latin typeface="宋体"/>
                <a:cs typeface="宋体"/>
              </a:rPr>
              <a:t>预</a:t>
            </a:r>
            <a:r>
              <a:rPr dirty="0" sz="750" spc="5">
                <a:solidFill>
                  <a:srgbClr val="4D4D4F"/>
                </a:solidFill>
                <a:latin typeface="宋体"/>
                <a:cs typeface="宋体"/>
              </a:rPr>
              <a:t>期</a:t>
            </a:r>
            <a:r>
              <a:rPr dirty="0" sz="750" spc="-190">
                <a:solidFill>
                  <a:srgbClr val="4D4D4F"/>
                </a:solidFill>
                <a:latin typeface="宋体"/>
                <a:cs typeface="宋体"/>
              </a:rPr>
              <a:t>，</a:t>
            </a:r>
            <a:r>
              <a:rPr dirty="0" sz="750" spc="5">
                <a:solidFill>
                  <a:srgbClr val="4D4D4F"/>
                </a:solidFill>
                <a:latin typeface="宋体"/>
                <a:cs typeface="宋体"/>
              </a:rPr>
              <a:t>个</a:t>
            </a:r>
            <a:r>
              <a:rPr dirty="0" sz="750" spc="-10">
                <a:solidFill>
                  <a:srgbClr val="4D4D4F"/>
                </a:solidFill>
                <a:latin typeface="宋体"/>
                <a:cs typeface="宋体"/>
              </a:rPr>
              <a:t>别</a:t>
            </a:r>
            <a:r>
              <a:rPr dirty="0" sz="750" spc="5">
                <a:solidFill>
                  <a:srgbClr val="4D4D4F"/>
                </a:solidFill>
                <a:latin typeface="宋体"/>
                <a:cs typeface="宋体"/>
              </a:rPr>
              <a:t>公</a:t>
            </a:r>
            <a:r>
              <a:rPr dirty="0" sz="750" spc="-10">
                <a:solidFill>
                  <a:srgbClr val="4D4D4F"/>
                </a:solidFill>
                <a:latin typeface="宋体"/>
                <a:cs typeface="宋体"/>
              </a:rPr>
              <a:t>司</a:t>
            </a:r>
            <a:r>
              <a:rPr dirty="0" sz="750" spc="5">
                <a:solidFill>
                  <a:srgbClr val="4D4D4F"/>
                </a:solidFill>
                <a:latin typeface="宋体"/>
                <a:cs typeface="宋体"/>
              </a:rPr>
              <a:t>外</a:t>
            </a:r>
            <a:r>
              <a:rPr dirty="0" sz="750" spc="-10">
                <a:solidFill>
                  <a:srgbClr val="4D4D4F"/>
                </a:solidFill>
                <a:latin typeface="宋体"/>
                <a:cs typeface="宋体"/>
              </a:rPr>
              <a:t>延</a:t>
            </a:r>
            <a:r>
              <a:rPr dirty="0" sz="750" spc="5">
                <a:solidFill>
                  <a:srgbClr val="4D4D4F"/>
                </a:solidFill>
                <a:latin typeface="宋体"/>
                <a:cs typeface="宋体"/>
              </a:rPr>
              <a:t>整</a:t>
            </a:r>
            <a:r>
              <a:rPr dirty="0" sz="750" spc="-10">
                <a:solidFill>
                  <a:srgbClr val="4D4D4F"/>
                </a:solidFill>
                <a:latin typeface="宋体"/>
                <a:cs typeface="宋体"/>
              </a:rPr>
              <a:t>合</a:t>
            </a:r>
            <a:r>
              <a:rPr dirty="0" sz="750" spc="5">
                <a:solidFill>
                  <a:srgbClr val="4D4D4F"/>
                </a:solidFill>
                <a:latin typeface="宋体"/>
                <a:cs typeface="宋体"/>
              </a:rPr>
              <a:t>不</a:t>
            </a:r>
            <a:r>
              <a:rPr dirty="0" sz="750" spc="-10">
                <a:solidFill>
                  <a:srgbClr val="4D4D4F"/>
                </a:solidFill>
                <a:latin typeface="宋体"/>
                <a:cs typeface="宋体"/>
              </a:rPr>
              <a:t>及预</a:t>
            </a:r>
            <a:r>
              <a:rPr dirty="0" sz="750" spc="5">
                <a:solidFill>
                  <a:srgbClr val="4D4D4F"/>
                </a:solidFill>
                <a:latin typeface="宋体"/>
                <a:cs typeface="宋体"/>
              </a:rPr>
              <a:t>期</a:t>
            </a:r>
            <a:r>
              <a:rPr dirty="0" sz="750" spc="-175">
                <a:solidFill>
                  <a:srgbClr val="4D4D4F"/>
                </a:solidFill>
                <a:latin typeface="宋体"/>
                <a:cs typeface="宋体"/>
              </a:rPr>
              <a:t>，</a:t>
            </a:r>
            <a:r>
              <a:rPr dirty="0" sz="750" spc="-10">
                <a:solidFill>
                  <a:srgbClr val="4D4D4F"/>
                </a:solidFill>
                <a:latin typeface="宋体"/>
                <a:cs typeface="宋体"/>
              </a:rPr>
              <a:t>个</a:t>
            </a:r>
            <a:r>
              <a:rPr dirty="0" sz="750" spc="5">
                <a:solidFill>
                  <a:srgbClr val="4D4D4F"/>
                </a:solidFill>
                <a:latin typeface="宋体"/>
                <a:cs typeface="宋体"/>
              </a:rPr>
              <a:t>别</a:t>
            </a:r>
            <a:r>
              <a:rPr dirty="0" sz="750" spc="-10">
                <a:solidFill>
                  <a:srgbClr val="4D4D4F"/>
                </a:solidFill>
                <a:latin typeface="宋体"/>
                <a:cs typeface="宋体"/>
              </a:rPr>
              <a:t>公</a:t>
            </a:r>
            <a:r>
              <a:rPr dirty="0" sz="750" spc="5">
                <a:solidFill>
                  <a:srgbClr val="4D4D4F"/>
                </a:solidFill>
                <a:latin typeface="宋体"/>
                <a:cs typeface="宋体"/>
              </a:rPr>
              <a:t>司</a:t>
            </a:r>
            <a:r>
              <a:rPr dirty="0" sz="750" spc="-10">
                <a:solidFill>
                  <a:srgbClr val="4D4D4F"/>
                </a:solidFill>
                <a:latin typeface="宋体"/>
                <a:cs typeface="宋体"/>
              </a:rPr>
              <a:t>业</a:t>
            </a:r>
            <a:r>
              <a:rPr dirty="0" sz="750" spc="5">
                <a:solidFill>
                  <a:srgbClr val="4D4D4F"/>
                </a:solidFill>
                <a:latin typeface="宋体"/>
                <a:cs typeface="宋体"/>
              </a:rPr>
              <a:t>绩</a:t>
            </a:r>
            <a:r>
              <a:rPr dirty="0" sz="750" spc="-10">
                <a:solidFill>
                  <a:srgbClr val="4D4D4F"/>
                </a:solidFill>
                <a:latin typeface="宋体"/>
                <a:cs typeface="宋体"/>
              </a:rPr>
              <a:t>不</a:t>
            </a:r>
            <a:r>
              <a:rPr dirty="0" sz="750" spc="5">
                <a:solidFill>
                  <a:srgbClr val="4D4D4F"/>
                </a:solidFill>
                <a:latin typeface="宋体"/>
                <a:cs typeface="宋体"/>
              </a:rPr>
              <a:t>达</a:t>
            </a:r>
            <a:r>
              <a:rPr dirty="0" sz="750" spc="-10">
                <a:solidFill>
                  <a:srgbClr val="4D4D4F"/>
                </a:solidFill>
                <a:latin typeface="宋体"/>
                <a:cs typeface="宋体"/>
              </a:rPr>
              <a:t>预期</a:t>
            </a:r>
            <a:r>
              <a:rPr dirty="0" sz="750">
                <a:solidFill>
                  <a:srgbClr val="4D4D4F"/>
                </a:solidFill>
                <a:latin typeface="宋体"/>
                <a:cs typeface="宋体"/>
              </a:rPr>
              <a:t>、 </a:t>
            </a:r>
            <a:r>
              <a:rPr dirty="0" sz="750" spc="5">
                <a:solidFill>
                  <a:srgbClr val="4D4D4F"/>
                </a:solidFill>
                <a:latin typeface="宋体"/>
                <a:cs typeface="宋体"/>
              </a:rPr>
              <a:t>生产</a:t>
            </a:r>
            <a:r>
              <a:rPr dirty="0" sz="750" spc="-10">
                <a:solidFill>
                  <a:srgbClr val="4D4D4F"/>
                </a:solidFill>
                <a:latin typeface="宋体"/>
                <a:cs typeface="宋体"/>
              </a:rPr>
              <a:t>经</a:t>
            </a:r>
            <a:r>
              <a:rPr dirty="0" sz="750" spc="5">
                <a:solidFill>
                  <a:srgbClr val="4D4D4F"/>
                </a:solidFill>
                <a:latin typeface="宋体"/>
                <a:cs typeface="宋体"/>
              </a:rPr>
              <a:t>营</a:t>
            </a:r>
            <a:r>
              <a:rPr dirty="0" sz="750" spc="-10">
                <a:solidFill>
                  <a:srgbClr val="4D4D4F"/>
                </a:solidFill>
                <a:latin typeface="宋体"/>
                <a:cs typeface="宋体"/>
              </a:rPr>
              <a:t>质</a:t>
            </a:r>
            <a:r>
              <a:rPr dirty="0" sz="750" spc="5">
                <a:solidFill>
                  <a:srgbClr val="4D4D4F"/>
                </a:solidFill>
                <a:latin typeface="宋体"/>
                <a:cs typeface="宋体"/>
              </a:rPr>
              <a:t>量</a:t>
            </a:r>
            <a:r>
              <a:rPr dirty="0" sz="750" spc="-10">
                <a:solidFill>
                  <a:srgbClr val="4D4D4F"/>
                </a:solidFill>
                <a:latin typeface="宋体"/>
                <a:cs typeface="宋体"/>
              </a:rPr>
              <a:t>规</a:t>
            </a:r>
            <a:r>
              <a:rPr dirty="0" sz="750" spc="5">
                <a:solidFill>
                  <a:srgbClr val="4D4D4F"/>
                </a:solidFill>
                <a:latin typeface="宋体"/>
                <a:cs typeface="宋体"/>
              </a:rPr>
              <a:t>范</a:t>
            </a:r>
            <a:r>
              <a:rPr dirty="0" sz="750" spc="-10">
                <a:solidFill>
                  <a:srgbClr val="4D4D4F"/>
                </a:solidFill>
                <a:latin typeface="宋体"/>
                <a:cs typeface="宋体"/>
              </a:rPr>
              <a:t>性</a:t>
            </a:r>
            <a:r>
              <a:rPr dirty="0" sz="750" spc="5">
                <a:solidFill>
                  <a:srgbClr val="4D4D4F"/>
                </a:solidFill>
                <a:latin typeface="宋体"/>
                <a:cs typeface="宋体"/>
              </a:rPr>
              <a:t>风</a:t>
            </a:r>
            <a:r>
              <a:rPr dirty="0" sz="750" spc="-5">
                <a:solidFill>
                  <a:srgbClr val="4D4D4F"/>
                </a:solidFill>
                <a:latin typeface="宋体"/>
                <a:cs typeface="宋体"/>
              </a:rPr>
              <a:t>险</a:t>
            </a:r>
            <a:r>
              <a:rPr dirty="0" sz="750" spc="5">
                <a:solidFill>
                  <a:srgbClr val="4D4D4F"/>
                </a:solidFill>
                <a:latin typeface="宋体"/>
                <a:cs typeface="宋体"/>
              </a:rPr>
              <a:t>、</a:t>
            </a:r>
            <a:r>
              <a:rPr dirty="0" sz="750" spc="-10">
                <a:solidFill>
                  <a:srgbClr val="4D4D4F"/>
                </a:solidFill>
                <a:latin typeface="宋体"/>
                <a:cs typeface="宋体"/>
              </a:rPr>
              <a:t>新</a:t>
            </a:r>
            <a:r>
              <a:rPr dirty="0" sz="750" spc="5">
                <a:solidFill>
                  <a:srgbClr val="4D4D4F"/>
                </a:solidFill>
                <a:latin typeface="宋体"/>
                <a:cs typeface="宋体"/>
              </a:rPr>
              <a:t>冠</a:t>
            </a:r>
            <a:r>
              <a:rPr dirty="0" sz="750" spc="-10">
                <a:solidFill>
                  <a:srgbClr val="4D4D4F"/>
                </a:solidFill>
                <a:latin typeface="宋体"/>
                <a:cs typeface="宋体"/>
              </a:rPr>
              <a:t>疫情</a:t>
            </a:r>
            <a:r>
              <a:rPr dirty="0" sz="750" spc="5">
                <a:solidFill>
                  <a:srgbClr val="4D4D4F"/>
                </a:solidFill>
                <a:latin typeface="宋体"/>
                <a:cs typeface="宋体"/>
              </a:rPr>
              <a:t>进展</a:t>
            </a:r>
            <a:r>
              <a:rPr dirty="0" sz="750" spc="-10">
                <a:solidFill>
                  <a:srgbClr val="4D4D4F"/>
                </a:solidFill>
                <a:latin typeface="宋体"/>
                <a:cs typeface="宋体"/>
              </a:rPr>
              <a:t>具</a:t>
            </a:r>
            <a:r>
              <a:rPr dirty="0" sz="750" spc="5">
                <a:solidFill>
                  <a:srgbClr val="4D4D4F"/>
                </a:solidFill>
                <a:latin typeface="宋体"/>
                <a:cs typeface="宋体"/>
              </a:rPr>
              <a:t>有</a:t>
            </a:r>
            <a:r>
              <a:rPr dirty="0" sz="750" spc="-10">
                <a:solidFill>
                  <a:srgbClr val="4D4D4F"/>
                </a:solidFill>
                <a:latin typeface="宋体"/>
                <a:cs typeface="宋体"/>
              </a:rPr>
              <a:t>不</a:t>
            </a:r>
            <a:r>
              <a:rPr dirty="0" sz="750" spc="5">
                <a:solidFill>
                  <a:srgbClr val="4D4D4F"/>
                </a:solidFill>
                <a:latin typeface="宋体"/>
                <a:cs typeface="宋体"/>
              </a:rPr>
              <a:t>确</a:t>
            </a:r>
            <a:r>
              <a:rPr dirty="0" sz="750" spc="-10">
                <a:solidFill>
                  <a:srgbClr val="4D4D4F"/>
                </a:solidFill>
                <a:latin typeface="宋体"/>
                <a:cs typeface="宋体"/>
              </a:rPr>
              <a:t>定</a:t>
            </a:r>
            <a:r>
              <a:rPr dirty="0" sz="750" spc="5">
                <a:solidFill>
                  <a:srgbClr val="4D4D4F"/>
                </a:solidFill>
                <a:latin typeface="宋体"/>
                <a:cs typeface="宋体"/>
              </a:rPr>
              <a:t>性</a:t>
            </a:r>
            <a:endParaRPr sz="750">
              <a:latin typeface="宋体"/>
              <a:cs typeface="宋体"/>
            </a:endParaRPr>
          </a:p>
        </p:txBody>
      </p:sp>
      <p:sp>
        <p:nvSpPr>
          <p:cNvPr id="18" name="object 18"/>
          <p:cNvSpPr/>
          <p:nvPr/>
        </p:nvSpPr>
        <p:spPr>
          <a:xfrm>
            <a:off x="612648" y="1676653"/>
            <a:ext cx="4185920" cy="18415"/>
          </a:xfrm>
          <a:custGeom>
            <a:avLst/>
            <a:gdLst/>
            <a:ahLst/>
            <a:cxnLst/>
            <a:rect l="l" t="t" r="r" b="b"/>
            <a:pathLst>
              <a:path w="4185920" h="18414">
                <a:moveTo>
                  <a:pt x="4185792" y="0"/>
                </a:moveTo>
                <a:lnTo>
                  <a:pt x="0" y="0"/>
                </a:lnTo>
                <a:lnTo>
                  <a:pt x="0" y="18288"/>
                </a:lnTo>
                <a:lnTo>
                  <a:pt x="4185792" y="18288"/>
                </a:lnTo>
                <a:lnTo>
                  <a:pt x="4185792" y="0"/>
                </a:lnTo>
                <a:close/>
              </a:path>
            </a:pathLst>
          </a:custGeom>
          <a:solidFill>
            <a:srgbClr val="F5821F"/>
          </a:solidFill>
        </p:spPr>
        <p:txBody>
          <a:bodyPr wrap="square" lIns="0" tIns="0" rIns="0" bIns="0" rtlCol="0"/>
          <a:lstStyle/>
          <a:p/>
        </p:txBody>
      </p:sp>
      <p:grpSp>
        <p:nvGrpSpPr>
          <p:cNvPr id="19" name="object 19"/>
          <p:cNvGrpSpPr/>
          <p:nvPr/>
        </p:nvGrpSpPr>
        <p:grpSpPr>
          <a:xfrm>
            <a:off x="5266435" y="3551681"/>
            <a:ext cx="1491615" cy="913765"/>
            <a:chOff x="5266435" y="3551681"/>
            <a:chExt cx="1491615" cy="913765"/>
          </a:xfrm>
        </p:grpSpPr>
        <p:sp>
          <p:nvSpPr>
            <p:cNvPr id="20" name="object 20"/>
            <p:cNvSpPr/>
            <p:nvPr/>
          </p:nvSpPr>
          <p:spPr>
            <a:xfrm>
              <a:off x="5290438" y="3590162"/>
              <a:ext cx="1463040" cy="854710"/>
            </a:xfrm>
            <a:custGeom>
              <a:avLst/>
              <a:gdLst/>
              <a:ahLst/>
              <a:cxnLst/>
              <a:rect l="l" t="t" r="r" b="b"/>
              <a:pathLst>
                <a:path w="1463040" h="854710">
                  <a:moveTo>
                    <a:pt x="0" y="854329"/>
                  </a:moveTo>
                  <a:lnTo>
                    <a:pt x="1462913" y="854329"/>
                  </a:lnTo>
                </a:path>
                <a:path w="1463040" h="854710">
                  <a:moveTo>
                    <a:pt x="0" y="731901"/>
                  </a:moveTo>
                  <a:lnTo>
                    <a:pt x="1462913" y="731901"/>
                  </a:lnTo>
                </a:path>
                <a:path w="1463040" h="854710">
                  <a:moveTo>
                    <a:pt x="0" y="609981"/>
                  </a:moveTo>
                  <a:lnTo>
                    <a:pt x="1462913" y="609981"/>
                  </a:lnTo>
                </a:path>
                <a:path w="1463040" h="854710">
                  <a:moveTo>
                    <a:pt x="0" y="488061"/>
                  </a:moveTo>
                  <a:lnTo>
                    <a:pt x="1462913" y="488061"/>
                  </a:lnTo>
                </a:path>
                <a:path w="1463040" h="854710">
                  <a:moveTo>
                    <a:pt x="0" y="366141"/>
                  </a:moveTo>
                  <a:lnTo>
                    <a:pt x="1462913" y="366141"/>
                  </a:lnTo>
                </a:path>
                <a:path w="1463040" h="854710">
                  <a:moveTo>
                    <a:pt x="0" y="244221"/>
                  </a:moveTo>
                  <a:lnTo>
                    <a:pt x="1462913" y="244221"/>
                  </a:lnTo>
                </a:path>
                <a:path w="1463040" h="854710">
                  <a:moveTo>
                    <a:pt x="0" y="122300"/>
                  </a:moveTo>
                  <a:lnTo>
                    <a:pt x="1462913" y="122300"/>
                  </a:lnTo>
                </a:path>
                <a:path w="1463040" h="854710">
                  <a:moveTo>
                    <a:pt x="0" y="0"/>
                  </a:moveTo>
                  <a:lnTo>
                    <a:pt x="1462913" y="0"/>
                  </a:lnTo>
                </a:path>
              </a:pathLst>
            </a:custGeom>
            <a:ln w="9525">
              <a:solidFill>
                <a:srgbClr val="E3E3E3"/>
              </a:solidFill>
            </a:ln>
          </p:spPr>
          <p:txBody>
            <a:bodyPr wrap="square" lIns="0" tIns="0" rIns="0" bIns="0" rtlCol="0"/>
            <a:lstStyle/>
            <a:p/>
          </p:txBody>
        </p:sp>
        <p:sp>
          <p:nvSpPr>
            <p:cNvPr id="21" name="object 21"/>
            <p:cNvSpPr/>
            <p:nvPr/>
          </p:nvSpPr>
          <p:spPr>
            <a:xfrm>
              <a:off x="5266435" y="3558031"/>
              <a:ext cx="1487170" cy="907415"/>
            </a:xfrm>
            <a:custGeom>
              <a:avLst/>
              <a:gdLst/>
              <a:ahLst/>
              <a:cxnLst/>
              <a:rect l="l" t="t" r="r" b="b"/>
              <a:pathLst>
                <a:path w="1487170" h="907414">
                  <a:moveTo>
                    <a:pt x="24002" y="886460"/>
                  </a:moveTo>
                  <a:lnTo>
                    <a:pt x="24002" y="0"/>
                  </a:lnTo>
                </a:path>
                <a:path w="1487170" h="907414">
                  <a:moveTo>
                    <a:pt x="0" y="886460"/>
                  </a:moveTo>
                  <a:lnTo>
                    <a:pt x="24002" y="886460"/>
                  </a:lnTo>
                </a:path>
                <a:path w="1487170" h="907414">
                  <a:moveTo>
                    <a:pt x="0" y="764031"/>
                  </a:moveTo>
                  <a:lnTo>
                    <a:pt x="24002" y="764031"/>
                  </a:lnTo>
                </a:path>
                <a:path w="1487170" h="907414">
                  <a:moveTo>
                    <a:pt x="0" y="642112"/>
                  </a:moveTo>
                  <a:lnTo>
                    <a:pt x="24002" y="642112"/>
                  </a:lnTo>
                </a:path>
                <a:path w="1487170" h="907414">
                  <a:moveTo>
                    <a:pt x="0" y="520192"/>
                  </a:moveTo>
                  <a:lnTo>
                    <a:pt x="24002" y="520192"/>
                  </a:lnTo>
                </a:path>
                <a:path w="1487170" h="907414">
                  <a:moveTo>
                    <a:pt x="0" y="398272"/>
                  </a:moveTo>
                  <a:lnTo>
                    <a:pt x="24002" y="398272"/>
                  </a:lnTo>
                </a:path>
                <a:path w="1487170" h="907414">
                  <a:moveTo>
                    <a:pt x="0" y="276351"/>
                  </a:moveTo>
                  <a:lnTo>
                    <a:pt x="24002" y="276351"/>
                  </a:lnTo>
                </a:path>
                <a:path w="1487170" h="907414">
                  <a:moveTo>
                    <a:pt x="0" y="154431"/>
                  </a:moveTo>
                  <a:lnTo>
                    <a:pt x="24002" y="154431"/>
                  </a:lnTo>
                </a:path>
                <a:path w="1487170" h="907414">
                  <a:moveTo>
                    <a:pt x="0" y="32130"/>
                  </a:moveTo>
                  <a:lnTo>
                    <a:pt x="24002" y="32130"/>
                  </a:lnTo>
                </a:path>
                <a:path w="1487170" h="907414">
                  <a:moveTo>
                    <a:pt x="24002" y="886460"/>
                  </a:moveTo>
                  <a:lnTo>
                    <a:pt x="1486915" y="886460"/>
                  </a:lnTo>
                </a:path>
                <a:path w="1487170" h="907414">
                  <a:moveTo>
                    <a:pt x="24002" y="886460"/>
                  </a:moveTo>
                  <a:lnTo>
                    <a:pt x="24002" y="907034"/>
                  </a:lnTo>
                </a:path>
                <a:path w="1487170" h="907414">
                  <a:moveTo>
                    <a:pt x="521715" y="886460"/>
                  </a:moveTo>
                  <a:lnTo>
                    <a:pt x="521715" y="907034"/>
                  </a:lnTo>
                </a:path>
                <a:path w="1487170" h="907414">
                  <a:moveTo>
                    <a:pt x="1010030" y="886460"/>
                  </a:moveTo>
                  <a:lnTo>
                    <a:pt x="1010030" y="907034"/>
                  </a:lnTo>
                </a:path>
              </a:pathLst>
            </a:custGeom>
            <a:ln w="9525">
              <a:solidFill>
                <a:srgbClr val="4D4D4F"/>
              </a:solidFill>
            </a:ln>
          </p:spPr>
          <p:txBody>
            <a:bodyPr wrap="square" lIns="0" tIns="0" rIns="0" bIns="0" rtlCol="0"/>
            <a:lstStyle/>
            <a:p/>
          </p:txBody>
        </p:sp>
        <p:sp>
          <p:nvSpPr>
            <p:cNvPr id="22" name="object 22"/>
            <p:cNvSpPr/>
            <p:nvPr/>
          </p:nvSpPr>
          <p:spPr>
            <a:xfrm>
              <a:off x="5292470" y="3558031"/>
              <a:ext cx="1459230" cy="807085"/>
            </a:xfrm>
            <a:custGeom>
              <a:avLst/>
              <a:gdLst/>
              <a:ahLst/>
              <a:cxnLst/>
              <a:rect l="l" t="t" r="r" b="b"/>
              <a:pathLst>
                <a:path w="1459229" h="807085">
                  <a:moveTo>
                    <a:pt x="0" y="767079"/>
                  </a:moveTo>
                  <a:lnTo>
                    <a:pt x="3428" y="770127"/>
                  </a:lnTo>
                  <a:lnTo>
                    <a:pt x="8000" y="764031"/>
                  </a:lnTo>
                  <a:lnTo>
                    <a:pt x="12573" y="764031"/>
                  </a:lnTo>
                  <a:lnTo>
                    <a:pt x="15620" y="768603"/>
                  </a:lnTo>
                  <a:lnTo>
                    <a:pt x="27812" y="783843"/>
                  </a:lnTo>
                  <a:lnTo>
                    <a:pt x="32384" y="768603"/>
                  </a:lnTo>
                  <a:lnTo>
                    <a:pt x="36956" y="785367"/>
                  </a:lnTo>
                  <a:lnTo>
                    <a:pt x="40004" y="792988"/>
                  </a:lnTo>
                  <a:lnTo>
                    <a:pt x="44576" y="780796"/>
                  </a:lnTo>
                  <a:lnTo>
                    <a:pt x="56768" y="764031"/>
                  </a:lnTo>
                  <a:lnTo>
                    <a:pt x="59816" y="764031"/>
                  </a:lnTo>
                  <a:lnTo>
                    <a:pt x="64388" y="773176"/>
                  </a:lnTo>
                  <a:lnTo>
                    <a:pt x="68961" y="765555"/>
                  </a:lnTo>
                  <a:lnTo>
                    <a:pt x="72008" y="750315"/>
                  </a:lnTo>
                  <a:lnTo>
                    <a:pt x="84200" y="735076"/>
                  </a:lnTo>
                  <a:lnTo>
                    <a:pt x="88773" y="735076"/>
                  </a:lnTo>
                  <a:lnTo>
                    <a:pt x="93344" y="741172"/>
                  </a:lnTo>
                  <a:lnTo>
                    <a:pt x="96392" y="730503"/>
                  </a:lnTo>
                  <a:lnTo>
                    <a:pt x="100964" y="733551"/>
                  </a:lnTo>
                  <a:lnTo>
                    <a:pt x="113156" y="760984"/>
                  </a:lnTo>
                  <a:lnTo>
                    <a:pt x="117728" y="756412"/>
                  </a:lnTo>
                  <a:lnTo>
                    <a:pt x="120776" y="745743"/>
                  </a:lnTo>
                  <a:lnTo>
                    <a:pt x="125349" y="733551"/>
                  </a:lnTo>
                  <a:lnTo>
                    <a:pt x="129920" y="744219"/>
                  </a:lnTo>
                  <a:lnTo>
                    <a:pt x="142112" y="736600"/>
                  </a:lnTo>
                  <a:lnTo>
                    <a:pt x="145161" y="715263"/>
                  </a:lnTo>
                  <a:lnTo>
                    <a:pt x="149732" y="716788"/>
                  </a:lnTo>
                  <a:lnTo>
                    <a:pt x="152780" y="730503"/>
                  </a:lnTo>
                  <a:lnTo>
                    <a:pt x="157352" y="765555"/>
                  </a:lnTo>
                  <a:lnTo>
                    <a:pt x="169544" y="776224"/>
                  </a:lnTo>
                  <a:lnTo>
                    <a:pt x="174116" y="770127"/>
                  </a:lnTo>
                  <a:lnTo>
                    <a:pt x="177164" y="776224"/>
                  </a:lnTo>
                  <a:lnTo>
                    <a:pt x="181737" y="774700"/>
                  </a:lnTo>
                  <a:lnTo>
                    <a:pt x="186308" y="794512"/>
                  </a:lnTo>
                  <a:lnTo>
                    <a:pt x="198500" y="806703"/>
                  </a:lnTo>
                  <a:lnTo>
                    <a:pt x="201549" y="806703"/>
                  </a:lnTo>
                  <a:lnTo>
                    <a:pt x="206120" y="802131"/>
                  </a:lnTo>
                  <a:lnTo>
                    <a:pt x="210692" y="788415"/>
                  </a:lnTo>
                  <a:lnTo>
                    <a:pt x="213740" y="782319"/>
                  </a:lnTo>
                  <a:lnTo>
                    <a:pt x="225932" y="799084"/>
                  </a:lnTo>
                  <a:lnTo>
                    <a:pt x="230504" y="789939"/>
                  </a:lnTo>
                  <a:lnTo>
                    <a:pt x="235076" y="792988"/>
                  </a:lnTo>
                  <a:lnTo>
                    <a:pt x="238125" y="794512"/>
                  </a:lnTo>
                  <a:lnTo>
                    <a:pt x="242696" y="776224"/>
                  </a:lnTo>
                  <a:lnTo>
                    <a:pt x="254888" y="768603"/>
                  </a:lnTo>
                  <a:lnTo>
                    <a:pt x="257937" y="759460"/>
                  </a:lnTo>
                  <a:lnTo>
                    <a:pt x="262508" y="770127"/>
                  </a:lnTo>
                  <a:lnTo>
                    <a:pt x="267080" y="764031"/>
                  </a:lnTo>
                  <a:lnTo>
                    <a:pt x="270128" y="774700"/>
                  </a:lnTo>
                  <a:lnTo>
                    <a:pt x="282320" y="785367"/>
                  </a:lnTo>
                  <a:lnTo>
                    <a:pt x="286892" y="780796"/>
                  </a:lnTo>
                  <a:lnTo>
                    <a:pt x="291464" y="780796"/>
                  </a:lnTo>
                  <a:lnTo>
                    <a:pt x="294513" y="773176"/>
                  </a:lnTo>
                  <a:lnTo>
                    <a:pt x="299084" y="780796"/>
                  </a:lnTo>
                  <a:lnTo>
                    <a:pt x="311276" y="776224"/>
                  </a:lnTo>
                  <a:lnTo>
                    <a:pt x="315849" y="750315"/>
                  </a:lnTo>
                  <a:lnTo>
                    <a:pt x="323468" y="747267"/>
                  </a:lnTo>
                  <a:lnTo>
                    <a:pt x="328040" y="751839"/>
                  </a:lnTo>
                  <a:lnTo>
                    <a:pt x="338708" y="757936"/>
                  </a:lnTo>
                  <a:lnTo>
                    <a:pt x="343280" y="741172"/>
                  </a:lnTo>
                  <a:lnTo>
                    <a:pt x="347852" y="754888"/>
                  </a:lnTo>
                  <a:lnTo>
                    <a:pt x="350900" y="724407"/>
                  </a:lnTo>
                  <a:lnTo>
                    <a:pt x="355473" y="719836"/>
                  </a:lnTo>
                  <a:lnTo>
                    <a:pt x="367664" y="712215"/>
                  </a:lnTo>
                  <a:lnTo>
                    <a:pt x="372237" y="718312"/>
                  </a:lnTo>
                  <a:lnTo>
                    <a:pt x="375284" y="713739"/>
                  </a:lnTo>
                  <a:lnTo>
                    <a:pt x="379856" y="712215"/>
                  </a:lnTo>
                  <a:lnTo>
                    <a:pt x="384428" y="701548"/>
                  </a:lnTo>
                  <a:lnTo>
                    <a:pt x="396620" y="680212"/>
                  </a:lnTo>
                  <a:lnTo>
                    <a:pt x="399668" y="658876"/>
                  </a:lnTo>
                  <a:lnTo>
                    <a:pt x="404240" y="675639"/>
                  </a:lnTo>
                  <a:lnTo>
                    <a:pt x="408813" y="698500"/>
                  </a:lnTo>
                  <a:lnTo>
                    <a:pt x="453008" y="739648"/>
                  </a:lnTo>
                  <a:lnTo>
                    <a:pt x="456056" y="698500"/>
                  </a:lnTo>
                  <a:lnTo>
                    <a:pt x="460628" y="646684"/>
                  </a:lnTo>
                  <a:lnTo>
                    <a:pt x="465200" y="604011"/>
                  </a:lnTo>
                  <a:lnTo>
                    <a:pt x="468249" y="628396"/>
                  </a:lnTo>
                  <a:lnTo>
                    <a:pt x="480440" y="643636"/>
                  </a:lnTo>
                  <a:lnTo>
                    <a:pt x="485013" y="646684"/>
                  </a:lnTo>
                  <a:lnTo>
                    <a:pt x="489584" y="634491"/>
                  </a:lnTo>
                  <a:lnTo>
                    <a:pt x="492632" y="652779"/>
                  </a:lnTo>
                  <a:lnTo>
                    <a:pt x="497204" y="649731"/>
                  </a:lnTo>
                  <a:lnTo>
                    <a:pt x="509396" y="623824"/>
                  </a:lnTo>
                  <a:lnTo>
                    <a:pt x="512444" y="623824"/>
                  </a:lnTo>
                  <a:lnTo>
                    <a:pt x="517016" y="651255"/>
                  </a:lnTo>
                  <a:lnTo>
                    <a:pt x="521588" y="639063"/>
                  </a:lnTo>
                  <a:lnTo>
                    <a:pt x="524637" y="629920"/>
                  </a:lnTo>
                  <a:lnTo>
                    <a:pt x="536828" y="617727"/>
                  </a:lnTo>
                  <a:lnTo>
                    <a:pt x="541401" y="599440"/>
                  </a:lnTo>
                  <a:lnTo>
                    <a:pt x="545973" y="639063"/>
                  </a:lnTo>
                  <a:lnTo>
                    <a:pt x="549020" y="634491"/>
                  </a:lnTo>
                  <a:lnTo>
                    <a:pt x="553592" y="671067"/>
                  </a:lnTo>
                  <a:lnTo>
                    <a:pt x="565784" y="643636"/>
                  </a:lnTo>
                  <a:lnTo>
                    <a:pt x="570356" y="614679"/>
                  </a:lnTo>
                  <a:lnTo>
                    <a:pt x="573404" y="617727"/>
                  </a:lnTo>
                  <a:lnTo>
                    <a:pt x="577976" y="590296"/>
                  </a:lnTo>
                  <a:lnTo>
                    <a:pt x="582549" y="582676"/>
                  </a:lnTo>
                  <a:lnTo>
                    <a:pt x="594740" y="600963"/>
                  </a:lnTo>
                  <a:lnTo>
                    <a:pt x="597788" y="604011"/>
                  </a:lnTo>
                  <a:lnTo>
                    <a:pt x="602361" y="617727"/>
                  </a:lnTo>
                  <a:lnTo>
                    <a:pt x="605408" y="654303"/>
                  </a:lnTo>
                  <a:lnTo>
                    <a:pt x="609980" y="680212"/>
                  </a:lnTo>
                  <a:lnTo>
                    <a:pt x="622173" y="712215"/>
                  </a:lnTo>
                  <a:lnTo>
                    <a:pt x="626744" y="719836"/>
                  </a:lnTo>
                  <a:lnTo>
                    <a:pt x="629792" y="730503"/>
                  </a:lnTo>
                  <a:lnTo>
                    <a:pt x="634364" y="745743"/>
                  </a:lnTo>
                  <a:lnTo>
                    <a:pt x="638937" y="715263"/>
                  </a:lnTo>
                  <a:lnTo>
                    <a:pt x="651128" y="733551"/>
                  </a:lnTo>
                  <a:lnTo>
                    <a:pt x="654176" y="710691"/>
                  </a:lnTo>
                  <a:lnTo>
                    <a:pt x="658749" y="669543"/>
                  </a:lnTo>
                  <a:lnTo>
                    <a:pt x="663320" y="643636"/>
                  </a:lnTo>
                  <a:lnTo>
                    <a:pt x="666368" y="649731"/>
                  </a:lnTo>
                  <a:lnTo>
                    <a:pt x="678561" y="666496"/>
                  </a:lnTo>
                  <a:lnTo>
                    <a:pt x="683132" y="655827"/>
                  </a:lnTo>
                  <a:lnTo>
                    <a:pt x="687704" y="675639"/>
                  </a:lnTo>
                  <a:lnTo>
                    <a:pt x="690752" y="660400"/>
                  </a:lnTo>
                  <a:lnTo>
                    <a:pt x="695325" y="648207"/>
                  </a:lnTo>
                  <a:lnTo>
                    <a:pt x="710564" y="611631"/>
                  </a:lnTo>
                  <a:lnTo>
                    <a:pt x="715137" y="613155"/>
                  </a:lnTo>
                  <a:lnTo>
                    <a:pt x="719708" y="578103"/>
                  </a:lnTo>
                  <a:lnTo>
                    <a:pt x="722756" y="596392"/>
                  </a:lnTo>
                  <a:lnTo>
                    <a:pt x="734949" y="587248"/>
                  </a:lnTo>
                  <a:lnTo>
                    <a:pt x="739520" y="565911"/>
                  </a:lnTo>
                  <a:lnTo>
                    <a:pt x="744092" y="561340"/>
                  </a:lnTo>
                  <a:lnTo>
                    <a:pt x="747140" y="552196"/>
                  </a:lnTo>
                  <a:lnTo>
                    <a:pt x="751713" y="565911"/>
                  </a:lnTo>
                  <a:lnTo>
                    <a:pt x="763904" y="546100"/>
                  </a:lnTo>
                  <a:lnTo>
                    <a:pt x="768476" y="558292"/>
                  </a:lnTo>
                  <a:lnTo>
                    <a:pt x="771525" y="543051"/>
                  </a:lnTo>
                  <a:lnTo>
                    <a:pt x="776096" y="536955"/>
                  </a:lnTo>
                  <a:lnTo>
                    <a:pt x="780668" y="568959"/>
                  </a:lnTo>
                  <a:lnTo>
                    <a:pt x="791337" y="558292"/>
                  </a:lnTo>
                  <a:lnTo>
                    <a:pt x="795908" y="564387"/>
                  </a:lnTo>
                  <a:lnTo>
                    <a:pt x="800480" y="582676"/>
                  </a:lnTo>
                  <a:lnTo>
                    <a:pt x="803528" y="590296"/>
                  </a:lnTo>
                  <a:lnTo>
                    <a:pt x="827913" y="564387"/>
                  </a:lnTo>
                  <a:lnTo>
                    <a:pt x="832484" y="559816"/>
                  </a:lnTo>
                  <a:lnTo>
                    <a:pt x="837056" y="552196"/>
                  </a:lnTo>
                  <a:lnTo>
                    <a:pt x="849249" y="562863"/>
                  </a:lnTo>
                  <a:lnTo>
                    <a:pt x="852296" y="546100"/>
                  </a:lnTo>
                  <a:lnTo>
                    <a:pt x="856868" y="526287"/>
                  </a:lnTo>
                  <a:lnTo>
                    <a:pt x="861440" y="536955"/>
                  </a:lnTo>
                  <a:lnTo>
                    <a:pt x="864488" y="544576"/>
                  </a:lnTo>
                  <a:lnTo>
                    <a:pt x="876680" y="529335"/>
                  </a:lnTo>
                  <a:lnTo>
                    <a:pt x="881252" y="518668"/>
                  </a:lnTo>
                  <a:lnTo>
                    <a:pt x="884301" y="535431"/>
                  </a:lnTo>
                  <a:lnTo>
                    <a:pt x="888873" y="524763"/>
                  </a:lnTo>
                  <a:lnTo>
                    <a:pt x="893444" y="559816"/>
                  </a:lnTo>
                  <a:lnTo>
                    <a:pt x="905637" y="543051"/>
                  </a:lnTo>
                  <a:lnTo>
                    <a:pt x="908684" y="512572"/>
                  </a:lnTo>
                  <a:lnTo>
                    <a:pt x="913256" y="536955"/>
                  </a:lnTo>
                  <a:lnTo>
                    <a:pt x="917828" y="552196"/>
                  </a:lnTo>
                  <a:lnTo>
                    <a:pt x="920876" y="526287"/>
                  </a:lnTo>
                  <a:lnTo>
                    <a:pt x="933068" y="500379"/>
                  </a:lnTo>
                  <a:lnTo>
                    <a:pt x="937640" y="514096"/>
                  </a:lnTo>
                  <a:lnTo>
                    <a:pt x="942213" y="503427"/>
                  </a:lnTo>
                  <a:lnTo>
                    <a:pt x="945261" y="492759"/>
                  </a:lnTo>
                  <a:lnTo>
                    <a:pt x="949832" y="483616"/>
                  </a:lnTo>
                  <a:lnTo>
                    <a:pt x="962025" y="492759"/>
                  </a:lnTo>
                  <a:lnTo>
                    <a:pt x="965073" y="468375"/>
                  </a:lnTo>
                  <a:lnTo>
                    <a:pt x="969644" y="445516"/>
                  </a:lnTo>
                  <a:lnTo>
                    <a:pt x="974216" y="454659"/>
                  </a:lnTo>
                  <a:lnTo>
                    <a:pt x="977264" y="433324"/>
                  </a:lnTo>
                  <a:lnTo>
                    <a:pt x="989456" y="411987"/>
                  </a:lnTo>
                  <a:lnTo>
                    <a:pt x="994028" y="384555"/>
                  </a:lnTo>
                  <a:lnTo>
                    <a:pt x="998601" y="347979"/>
                  </a:lnTo>
                  <a:lnTo>
                    <a:pt x="1001649" y="383031"/>
                  </a:lnTo>
                  <a:lnTo>
                    <a:pt x="1006220" y="352551"/>
                  </a:lnTo>
                  <a:lnTo>
                    <a:pt x="1018413" y="349503"/>
                  </a:lnTo>
                  <a:lnTo>
                    <a:pt x="1022984" y="323596"/>
                  </a:lnTo>
                  <a:lnTo>
                    <a:pt x="1026032" y="335787"/>
                  </a:lnTo>
                  <a:lnTo>
                    <a:pt x="1047368" y="322072"/>
                  </a:lnTo>
                  <a:lnTo>
                    <a:pt x="1050416" y="297687"/>
                  </a:lnTo>
                  <a:lnTo>
                    <a:pt x="1054989" y="317500"/>
                  </a:lnTo>
                  <a:lnTo>
                    <a:pt x="1058037" y="323596"/>
                  </a:lnTo>
                  <a:lnTo>
                    <a:pt x="1062608" y="303783"/>
                  </a:lnTo>
                  <a:lnTo>
                    <a:pt x="1074801" y="293116"/>
                  </a:lnTo>
                  <a:lnTo>
                    <a:pt x="1079373" y="258063"/>
                  </a:lnTo>
                  <a:lnTo>
                    <a:pt x="1082420" y="250444"/>
                  </a:lnTo>
                  <a:lnTo>
                    <a:pt x="1086992" y="192531"/>
                  </a:lnTo>
                  <a:lnTo>
                    <a:pt x="1091564" y="171196"/>
                  </a:lnTo>
                  <a:lnTo>
                    <a:pt x="1103756" y="105663"/>
                  </a:lnTo>
                  <a:lnTo>
                    <a:pt x="1106804" y="114807"/>
                  </a:lnTo>
                  <a:lnTo>
                    <a:pt x="1111377" y="101092"/>
                  </a:lnTo>
                  <a:lnTo>
                    <a:pt x="1115949" y="218440"/>
                  </a:lnTo>
                  <a:lnTo>
                    <a:pt x="1118996" y="198627"/>
                  </a:lnTo>
                  <a:lnTo>
                    <a:pt x="1131189" y="198627"/>
                  </a:lnTo>
                  <a:lnTo>
                    <a:pt x="1135761" y="143763"/>
                  </a:lnTo>
                  <a:lnTo>
                    <a:pt x="1140332" y="122427"/>
                  </a:lnTo>
                  <a:lnTo>
                    <a:pt x="1143380" y="79755"/>
                  </a:lnTo>
                  <a:lnTo>
                    <a:pt x="1147952" y="184911"/>
                  </a:lnTo>
                  <a:lnTo>
                    <a:pt x="1160144" y="162051"/>
                  </a:lnTo>
                  <a:lnTo>
                    <a:pt x="1163192" y="155955"/>
                  </a:lnTo>
                  <a:lnTo>
                    <a:pt x="1167764" y="91948"/>
                  </a:lnTo>
                  <a:lnTo>
                    <a:pt x="1172337" y="79755"/>
                  </a:lnTo>
                  <a:lnTo>
                    <a:pt x="1175384" y="50800"/>
                  </a:lnTo>
                  <a:lnTo>
                    <a:pt x="1187577" y="8127"/>
                  </a:lnTo>
                  <a:lnTo>
                    <a:pt x="1192149" y="24892"/>
                  </a:lnTo>
                  <a:lnTo>
                    <a:pt x="1196720" y="0"/>
                  </a:lnTo>
                  <a:lnTo>
                    <a:pt x="1199768" y="40131"/>
                  </a:lnTo>
                  <a:lnTo>
                    <a:pt x="1204340" y="62992"/>
                  </a:lnTo>
                  <a:lnTo>
                    <a:pt x="1216532" y="66040"/>
                  </a:lnTo>
                  <a:lnTo>
                    <a:pt x="1221104" y="94996"/>
                  </a:lnTo>
                  <a:lnTo>
                    <a:pt x="1224152" y="148335"/>
                  </a:lnTo>
                  <a:lnTo>
                    <a:pt x="1228725" y="172720"/>
                  </a:lnTo>
                  <a:lnTo>
                    <a:pt x="1233297" y="162051"/>
                  </a:lnTo>
                  <a:lnTo>
                    <a:pt x="1243964" y="137668"/>
                  </a:lnTo>
                  <a:lnTo>
                    <a:pt x="1248536" y="116331"/>
                  </a:lnTo>
                  <a:lnTo>
                    <a:pt x="1253108" y="165100"/>
                  </a:lnTo>
                  <a:lnTo>
                    <a:pt x="1256156" y="175768"/>
                  </a:lnTo>
                  <a:lnTo>
                    <a:pt x="1260728" y="162051"/>
                  </a:lnTo>
                  <a:lnTo>
                    <a:pt x="1272921" y="154431"/>
                  </a:lnTo>
                  <a:lnTo>
                    <a:pt x="1277493" y="151383"/>
                  </a:lnTo>
                  <a:lnTo>
                    <a:pt x="1280540" y="162051"/>
                  </a:lnTo>
                  <a:lnTo>
                    <a:pt x="1285112" y="143763"/>
                  </a:lnTo>
                  <a:lnTo>
                    <a:pt x="1289684" y="91948"/>
                  </a:lnTo>
                  <a:lnTo>
                    <a:pt x="1301877" y="101092"/>
                  </a:lnTo>
                  <a:lnTo>
                    <a:pt x="1304925" y="101092"/>
                  </a:lnTo>
                  <a:lnTo>
                    <a:pt x="1309497" y="94996"/>
                  </a:lnTo>
                  <a:lnTo>
                    <a:pt x="1314069" y="99568"/>
                  </a:lnTo>
                  <a:lnTo>
                    <a:pt x="1317117" y="127000"/>
                  </a:lnTo>
                  <a:lnTo>
                    <a:pt x="1329308" y="184911"/>
                  </a:lnTo>
                  <a:lnTo>
                    <a:pt x="1333880" y="180340"/>
                  </a:lnTo>
                  <a:lnTo>
                    <a:pt x="1336928" y="253492"/>
                  </a:lnTo>
                  <a:lnTo>
                    <a:pt x="1341501" y="267207"/>
                  </a:lnTo>
                  <a:lnTo>
                    <a:pt x="1346073" y="235203"/>
                  </a:lnTo>
                  <a:lnTo>
                    <a:pt x="1358264" y="242824"/>
                  </a:lnTo>
                  <a:lnTo>
                    <a:pt x="1361312" y="224535"/>
                  </a:lnTo>
                  <a:lnTo>
                    <a:pt x="1365884" y="253492"/>
                  </a:lnTo>
                  <a:lnTo>
                    <a:pt x="1370456" y="276351"/>
                  </a:lnTo>
                  <a:lnTo>
                    <a:pt x="1373504" y="253492"/>
                  </a:lnTo>
                  <a:lnTo>
                    <a:pt x="1385697" y="262635"/>
                  </a:lnTo>
                  <a:lnTo>
                    <a:pt x="1390269" y="259587"/>
                  </a:lnTo>
                  <a:lnTo>
                    <a:pt x="1394840" y="216916"/>
                  </a:lnTo>
                  <a:lnTo>
                    <a:pt x="1397888" y="245872"/>
                  </a:lnTo>
                  <a:lnTo>
                    <a:pt x="1402460" y="245872"/>
                  </a:lnTo>
                  <a:lnTo>
                    <a:pt x="1414652" y="276351"/>
                  </a:lnTo>
                  <a:lnTo>
                    <a:pt x="1417701" y="262635"/>
                  </a:lnTo>
                  <a:lnTo>
                    <a:pt x="1422273" y="250444"/>
                  </a:lnTo>
                  <a:lnTo>
                    <a:pt x="1458849" y="204724"/>
                  </a:lnTo>
                </a:path>
              </a:pathLst>
            </a:custGeom>
            <a:ln w="12700">
              <a:solidFill>
                <a:srgbClr val="F5821F"/>
              </a:solidFill>
            </a:ln>
          </p:spPr>
          <p:txBody>
            <a:bodyPr wrap="square" lIns="0" tIns="0" rIns="0" bIns="0" rtlCol="0"/>
            <a:lstStyle/>
            <a:p/>
          </p:txBody>
        </p:sp>
        <p:sp>
          <p:nvSpPr>
            <p:cNvPr id="23" name="object 23"/>
            <p:cNvSpPr/>
            <p:nvPr/>
          </p:nvSpPr>
          <p:spPr>
            <a:xfrm>
              <a:off x="5292470" y="4073270"/>
              <a:ext cx="1459230" cy="371475"/>
            </a:xfrm>
            <a:custGeom>
              <a:avLst/>
              <a:gdLst/>
              <a:ahLst/>
              <a:cxnLst/>
              <a:rect l="l" t="t" r="r" b="b"/>
              <a:pathLst>
                <a:path w="1459229" h="371475">
                  <a:moveTo>
                    <a:pt x="0" y="251841"/>
                  </a:moveTo>
                  <a:lnTo>
                    <a:pt x="3428" y="257937"/>
                  </a:lnTo>
                  <a:lnTo>
                    <a:pt x="8000" y="260985"/>
                  </a:lnTo>
                  <a:lnTo>
                    <a:pt x="12573" y="260985"/>
                  </a:lnTo>
                  <a:lnTo>
                    <a:pt x="15620" y="276225"/>
                  </a:lnTo>
                  <a:lnTo>
                    <a:pt x="27812" y="273177"/>
                  </a:lnTo>
                  <a:lnTo>
                    <a:pt x="32384" y="268605"/>
                  </a:lnTo>
                  <a:lnTo>
                    <a:pt x="36956" y="276225"/>
                  </a:lnTo>
                  <a:lnTo>
                    <a:pt x="40004" y="276225"/>
                  </a:lnTo>
                  <a:lnTo>
                    <a:pt x="44576" y="268605"/>
                  </a:lnTo>
                  <a:lnTo>
                    <a:pt x="56768" y="259461"/>
                  </a:lnTo>
                  <a:lnTo>
                    <a:pt x="59816" y="264033"/>
                  </a:lnTo>
                  <a:lnTo>
                    <a:pt x="64388" y="270129"/>
                  </a:lnTo>
                  <a:lnTo>
                    <a:pt x="68961" y="271653"/>
                  </a:lnTo>
                  <a:lnTo>
                    <a:pt x="72008" y="253365"/>
                  </a:lnTo>
                  <a:lnTo>
                    <a:pt x="84200" y="245745"/>
                  </a:lnTo>
                  <a:lnTo>
                    <a:pt x="88773" y="238125"/>
                  </a:lnTo>
                  <a:lnTo>
                    <a:pt x="93344" y="244221"/>
                  </a:lnTo>
                  <a:lnTo>
                    <a:pt x="96392" y="241173"/>
                  </a:lnTo>
                  <a:lnTo>
                    <a:pt x="100964" y="247269"/>
                  </a:lnTo>
                  <a:lnTo>
                    <a:pt x="113156" y="267081"/>
                  </a:lnTo>
                  <a:lnTo>
                    <a:pt x="117728" y="267081"/>
                  </a:lnTo>
                  <a:lnTo>
                    <a:pt x="120776" y="267081"/>
                  </a:lnTo>
                  <a:lnTo>
                    <a:pt x="125349" y="265557"/>
                  </a:lnTo>
                  <a:lnTo>
                    <a:pt x="129920" y="273177"/>
                  </a:lnTo>
                  <a:lnTo>
                    <a:pt x="142112" y="265557"/>
                  </a:lnTo>
                  <a:lnTo>
                    <a:pt x="145161" y="254889"/>
                  </a:lnTo>
                  <a:lnTo>
                    <a:pt x="149732" y="265557"/>
                  </a:lnTo>
                  <a:lnTo>
                    <a:pt x="152780" y="270129"/>
                  </a:lnTo>
                  <a:lnTo>
                    <a:pt x="157352" y="280797"/>
                  </a:lnTo>
                  <a:lnTo>
                    <a:pt x="169544" y="273177"/>
                  </a:lnTo>
                  <a:lnTo>
                    <a:pt x="174116" y="270129"/>
                  </a:lnTo>
                  <a:lnTo>
                    <a:pt x="177164" y="274701"/>
                  </a:lnTo>
                  <a:lnTo>
                    <a:pt x="181737" y="277749"/>
                  </a:lnTo>
                  <a:lnTo>
                    <a:pt x="186308" y="286893"/>
                  </a:lnTo>
                  <a:lnTo>
                    <a:pt x="198500" y="285369"/>
                  </a:lnTo>
                  <a:lnTo>
                    <a:pt x="201549" y="280797"/>
                  </a:lnTo>
                  <a:lnTo>
                    <a:pt x="206120" y="282321"/>
                  </a:lnTo>
                  <a:lnTo>
                    <a:pt x="210692" y="273177"/>
                  </a:lnTo>
                  <a:lnTo>
                    <a:pt x="213740" y="267081"/>
                  </a:lnTo>
                  <a:lnTo>
                    <a:pt x="225932" y="268605"/>
                  </a:lnTo>
                  <a:lnTo>
                    <a:pt x="230504" y="267081"/>
                  </a:lnTo>
                  <a:lnTo>
                    <a:pt x="235076" y="267081"/>
                  </a:lnTo>
                  <a:lnTo>
                    <a:pt x="238125" y="270129"/>
                  </a:lnTo>
                  <a:lnTo>
                    <a:pt x="242696" y="248793"/>
                  </a:lnTo>
                  <a:lnTo>
                    <a:pt x="254888" y="242697"/>
                  </a:lnTo>
                  <a:lnTo>
                    <a:pt x="257937" y="227457"/>
                  </a:lnTo>
                  <a:lnTo>
                    <a:pt x="262508" y="230505"/>
                  </a:lnTo>
                  <a:lnTo>
                    <a:pt x="267080" y="232029"/>
                  </a:lnTo>
                  <a:lnTo>
                    <a:pt x="270128" y="235077"/>
                  </a:lnTo>
                  <a:lnTo>
                    <a:pt x="282320" y="248793"/>
                  </a:lnTo>
                  <a:lnTo>
                    <a:pt x="286892" y="241173"/>
                  </a:lnTo>
                  <a:lnTo>
                    <a:pt x="291464" y="242697"/>
                  </a:lnTo>
                  <a:lnTo>
                    <a:pt x="294513" y="232029"/>
                  </a:lnTo>
                  <a:lnTo>
                    <a:pt x="299084" y="233553"/>
                  </a:lnTo>
                  <a:lnTo>
                    <a:pt x="311276" y="216789"/>
                  </a:lnTo>
                  <a:lnTo>
                    <a:pt x="315849" y="212217"/>
                  </a:lnTo>
                  <a:lnTo>
                    <a:pt x="323468" y="196977"/>
                  </a:lnTo>
                  <a:lnTo>
                    <a:pt x="328040" y="198501"/>
                  </a:lnTo>
                  <a:lnTo>
                    <a:pt x="338708" y="203073"/>
                  </a:lnTo>
                  <a:lnTo>
                    <a:pt x="343280" y="193929"/>
                  </a:lnTo>
                  <a:lnTo>
                    <a:pt x="347852" y="207645"/>
                  </a:lnTo>
                  <a:lnTo>
                    <a:pt x="350900" y="193929"/>
                  </a:lnTo>
                  <a:lnTo>
                    <a:pt x="355473" y="193929"/>
                  </a:lnTo>
                  <a:lnTo>
                    <a:pt x="367664" y="181737"/>
                  </a:lnTo>
                  <a:lnTo>
                    <a:pt x="372237" y="186309"/>
                  </a:lnTo>
                  <a:lnTo>
                    <a:pt x="375284" y="192405"/>
                  </a:lnTo>
                  <a:lnTo>
                    <a:pt x="379856" y="196977"/>
                  </a:lnTo>
                  <a:lnTo>
                    <a:pt x="384428" y="195453"/>
                  </a:lnTo>
                  <a:lnTo>
                    <a:pt x="396620" y="187833"/>
                  </a:lnTo>
                  <a:lnTo>
                    <a:pt x="399668" y="207645"/>
                  </a:lnTo>
                  <a:lnTo>
                    <a:pt x="404240" y="203073"/>
                  </a:lnTo>
                  <a:lnTo>
                    <a:pt x="408813" y="238125"/>
                  </a:lnTo>
                  <a:lnTo>
                    <a:pt x="453008" y="326517"/>
                  </a:lnTo>
                  <a:lnTo>
                    <a:pt x="456056" y="299085"/>
                  </a:lnTo>
                  <a:lnTo>
                    <a:pt x="460628" y="286893"/>
                  </a:lnTo>
                  <a:lnTo>
                    <a:pt x="465200" y="267081"/>
                  </a:lnTo>
                  <a:lnTo>
                    <a:pt x="468249" y="267081"/>
                  </a:lnTo>
                  <a:lnTo>
                    <a:pt x="480440" y="262509"/>
                  </a:lnTo>
                  <a:lnTo>
                    <a:pt x="485013" y="253365"/>
                  </a:lnTo>
                  <a:lnTo>
                    <a:pt x="489584" y="244221"/>
                  </a:lnTo>
                  <a:lnTo>
                    <a:pt x="492632" y="250317"/>
                  </a:lnTo>
                  <a:lnTo>
                    <a:pt x="497204" y="242697"/>
                  </a:lnTo>
                  <a:lnTo>
                    <a:pt x="509396" y="218313"/>
                  </a:lnTo>
                  <a:lnTo>
                    <a:pt x="512444" y="222885"/>
                  </a:lnTo>
                  <a:lnTo>
                    <a:pt x="517016" y="224409"/>
                  </a:lnTo>
                  <a:lnTo>
                    <a:pt x="521588" y="198501"/>
                  </a:lnTo>
                  <a:lnTo>
                    <a:pt x="524637" y="196977"/>
                  </a:lnTo>
                  <a:lnTo>
                    <a:pt x="536828" y="201549"/>
                  </a:lnTo>
                  <a:lnTo>
                    <a:pt x="541401" y="204597"/>
                  </a:lnTo>
                  <a:lnTo>
                    <a:pt x="545973" y="218313"/>
                  </a:lnTo>
                  <a:lnTo>
                    <a:pt x="549020" y="215265"/>
                  </a:lnTo>
                  <a:lnTo>
                    <a:pt x="553592" y="256413"/>
                  </a:lnTo>
                  <a:lnTo>
                    <a:pt x="565784" y="219837"/>
                  </a:lnTo>
                  <a:lnTo>
                    <a:pt x="570356" y="213741"/>
                  </a:lnTo>
                  <a:lnTo>
                    <a:pt x="573404" y="207645"/>
                  </a:lnTo>
                  <a:lnTo>
                    <a:pt x="577976" y="181737"/>
                  </a:lnTo>
                  <a:lnTo>
                    <a:pt x="582549" y="200025"/>
                  </a:lnTo>
                  <a:lnTo>
                    <a:pt x="594740" y="239649"/>
                  </a:lnTo>
                  <a:lnTo>
                    <a:pt x="597788" y="216789"/>
                  </a:lnTo>
                  <a:lnTo>
                    <a:pt x="602361" y="232029"/>
                  </a:lnTo>
                  <a:lnTo>
                    <a:pt x="605408" y="253365"/>
                  </a:lnTo>
                  <a:lnTo>
                    <a:pt x="609980" y="268605"/>
                  </a:lnTo>
                  <a:lnTo>
                    <a:pt x="622173" y="315849"/>
                  </a:lnTo>
                  <a:lnTo>
                    <a:pt x="626744" y="320421"/>
                  </a:lnTo>
                  <a:lnTo>
                    <a:pt x="629792" y="341757"/>
                  </a:lnTo>
                  <a:lnTo>
                    <a:pt x="634364" y="353949"/>
                  </a:lnTo>
                  <a:lnTo>
                    <a:pt x="638937" y="337185"/>
                  </a:lnTo>
                  <a:lnTo>
                    <a:pt x="651128" y="371221"/>
                  </a:lnTo>
                  <a:lnTo>
                    <a:pt x="654176" y="344805"/>
                  </a:lnTo>
                  <a:lnTo>
                    <a:pt x="658749" y="317373"/>
                  </a:lnTo>
                  <a:lnTo>
                    <a:pt x="663320" y="323469"/>
                  </a:lnTo>
                  <a:lnTo>
                    <a:pt x="666368" y="320421"/>
                  </a:lnTo>
                  <a:lnTo>
                    <a:pt x="678561" y="331089"/>
                  </a:lnTo>
                  <a:lnTo>
                    <a:pt x="683132" y="328041"/>
                  </a:lnTo>
                  <a:lnTo>
                    <a:pt x="687704" y="331089"/>
                  </a:lnTo>
                  <a:lnTo>
                    <a:pt x="690752" y="314325"/>
                  </a:lnTo>
                  <a:lnTo>
                    <a:pt x="695325" y="320421"/>
                  </a:lnTo>
                  <a:lnTo>
                    <a:pt x="710564" y="296037"/>
                  </a:lnTo>
                  <a:lnTo>
                    <a:pt x="715137" y="300609"/>
                  </a:lnTo>
                  <a:lnTo>
                    <a:pt x="719708" y="297561"/>
                  </a:lnTo>
                  <a:lnTo>
                    <a:pt x="722756" y="303657"/>
                  </a:lnTo>
                  <a:lnTo>
                    <a:pt x="734949" y="308229"/>
                  </a:lnTo>
                  <a:lnTo>
                    <a:pt x="739520" y="288417"/>
                  </a:lnTo>
                  <a:lnTo>
                    <a:pt x="744092" y="296037"/>
                  </a:lnTo>
                  <a:lnTo>
                    <a:pt x="747140" y="294513"/>
                  </a:lnTo>
                  <a:lnTo>
                    <a:pt x="751713" y="283845"/>
                  </a:lnTo>
                  <a:lnTo>
                    <a:pt x="763904" y="280797"/>
                  </a:lnTo>
                  <a:lnTo>
                    <a:pt x="768476" y="292989"/>
                  </a:lnTo>
                  <a:lnTo>
                    <a:pt x="771525" y="283845"/>
                  </a:lnTo>
                  <a:lnTo>
                    <a:pt x="776096" y="286893"/>
                  </a:lnTo>
                  <a:lnTo>
                    <a:pt x="780668" y="296037"/>
                  </a:lnTo>
                  <a:lnTo>
                    <a:pt x="791337" y="288417"/>
                  </a:lnTo>
                  <a:lnTo>
                    <a:pt x="795908" y="282321"/>
                  </a:lnTo>
                  <a:lnTo>
                    <a:pt x="800480" y="276225"/>
                  </a:lnTo>
                  <a:lnTo>
                    <a:pt x="803528" y="264033"/>
                  </a:lnTo>
                  <a:lnTo>
                    <a:pt x="827913" y="257937"/>
                  </a:lnTo>
                  <a:lnTo>
                    <a:pt x="832484" y="260985"/>
                  </a:lnTo>
                  <a:lnTo>
                    <a:pt x="837056" y="250317"/>
                  </a:lnTo>
                  <a:lnTo>
                    <a:pt x="849249" y="250317"/>
                  </a:lnTo>
                  <a:lnTo>
                    <a:pt x="852296" y="250317"/>
                  </a:lnTo>
                  <a:lnTo>
                    <a:pt x="856868" y="248793"/>
                  </a:lnTo>
                  <a:lnTo>
                    <a:pt x="861440" y="260985"/>
                  </a:lnTo>
                  <a:lnTo>
                    <a:pt x="864488" y="264033"/>
                  </a:lnTo>
                  <a:lnTo>
                    <a:pt x="876680" y="260985"/>
                  </a:lnTo>
                  <a:lnTo>
                    <a:pt x="881252" y="251841"/>
                  </a:lnTo>
                  <a:lnTo>
                    <a:pt x="884301" y="257937"/>
                  </a:lnTo>
                  <a:lnTo>
                    <a:pt x="888873" y="264033"/>
                  </a:lnTo>
                  <a:lnTo>
                    <a:pt x="893444" y="288417"/>
                  </a:lnTo>
                  <a:lnTo>
                    <a:pt x="905637" y="286893"/>
                  </a:lnTo>
                  <a:lnTo>
                    <a:pt x="908684" y="274701"/>
                  </a:lnTo>
                  <a:lnTo>
                    <a:pt x="913256" y="282321"/>
                  </a:lnTo>
                  <a:lnTo>
                    <a:pt x="917828" y="279273"/>
                  </a:lnTo>
                  <a:lnTo>
                    <a:pt x="920876" y="276225"/>
                  </a:lnTo>
                  <a:lnTo>
                    <a:pt x="933068" y="247269"/>
                  </a:lnTo>
                  <a:lnTo>
                    <a:pt x="937640" y="244221"/>
                  </a:lnTo>
                  <a:lnTo>
                    <a:pt x="942213" y="244221"/>
                  </a:lnTo>
                  <a:lnTo>
                    <a:pt x="945261" y="244221"/>
                  </a:lnTo>
                  <a:lnTo>
                    <a:pt x="949832" y="239649"/>
                  </a:lnTo>
                  <a:lnTo>
                    <a:pt x="962025" y="233553"/>
                  </a:lnTo>
                  <a:lnTo>
                    <a:pt x="965073" y="225933"/>
                  </a:lnTo>
                  <a:lnTo>
                    <a:pt x="969644" y="227457"/>
                  </a:lnTo>
                  <a:lnTo>
                    <a:pt x="974216" y="241173"/>
                  </a:lnTo>
                  <a:lnTo>
                    <a:pt x="977264" y="238125"/>
                  </a:lnTo>
                  <a:lnTo>
                    <a:pt x="989456" y="251841"/>
                  </a:lnTo>
                  <a:lnTo>
                    <a:pt x="994028" y="235077"/>
                  </a:lnTo>
                  <a:lnTo>
                    <a:pt x="998601" y="235077"/>
                  </a:lnTo>
                  <a:lnTo>
                    <a:pt x="1001649" y="227457"/>
                  </a:lnTo>
                  <a:lnTo>
                    <a:pt x="1006220" y="212217"/>
                  </a:lnTo>
                  <a:lnTo>
                    <a:pt x="1018413" y="210693"/>
                  </a:lnTo>
                  <a:lnTo>
                    <a:pt x="1022984" y="204597"/>
                  </a:lnTo>
                  <a:lnTo>
                    <a:pt x="1026032" y="200025"/>
                  </a:lnTo>
                  <a:lnTo>
                    <a:pt x="1047368" y="209169"/>
                  </a:lnTo>
                  <a:lnTo>
                    <a:pt x="1050416" y="193929"/>
                  </a:lnTo>
                  <a:lnTo>
                    <a:pt x="1054989" y="169545"/>
                  </a:lnTo>
                  <a:lnTo>
                    <a:pt x="1058037" y="145161"/>
                  </a:lnTo>
                  <a:lnTo>
                    <a:pt x="1062608" y="122301"/>
                  </a:lnTo>
                  <a:lnTo>
                    <a:pt x="1074801" y="50673"/>
                  </a:lnTo>
                  <a:lnTo>
                    <a:pt x="1079373" y="43053"/>
                  </a:lnTo>
                  <a:lnTo>
                    <a:pt x="1082420" y="21717"/>
                  </a:lnTo>
                  <a:lnTo>
                    <a:pt x="1086992" y="3429"/>
                  </a:lnTo>
                  <a:lnTo>
                    <a:pt x="1091564" y="27813"/>
                  </a:lnTo>
                  <a:lnTo>
                    <a:pt x="1103756" y="0"/>
                  </a:lnTo>
                  <a:lnTo>
                    <a:pt x="1106804" y="12573"/>
                  </a:lnTo>
                  <a:lnTo>
                    <a:pt x="1111377" y="30861"/>
                  </a:lnTo>
                  <a:lnTo>
                    <a:pt x="1115949" y="94869"/>
                  </a:lnTo>
                  <a:lnTo>
                    <a:pt x="1118996" y="87249"/>
                  </a:lnTo>
                  <a:lnTo>
                    <a:pt x="1131189" y="49149"/>
                  </a:lnTo>
                  <a:lnTo>
                    <a:pt x="1135761" y="46101"/>
                  </a:lnTo>
                  <a:lnTo>
                    <a:pt x="1140332" y="38481"/>
                  </a:lnTo>
                  <a:lnTo>
                    <a:pt x="1143380" y="40005"/>
                  </a:lnTo>
                  <a:lnTo>
                    <a:pt x="1147952" y="97917"/>
                  </a:lnTo>
                  <a:lnTo>
                    <a:pt x="1160144" y="91821"/>
                  </a:lnTo>
                  <a:lnTo>
                    <a:pt x="1163192" y="79629"/>
                  </a:lnTo>
                  <a:lnTo>
                    <a:pt x="1167764" y="49149"/>
                  </a:lnTo>
                  <a:lnTo>
                    <a:pt x="1172337" y="55245"/>
                  </a:lnTo>
                  <a:lnTo>
                    <a:pt x="1175384" y="44577"/>
                  </a:lnTo>
                  <a:lnTo>
                    <a:pt x="1187577" y="23241"/>
                  </a:lnTo>
                  <a:lnTo>
                    <a:pt x="1192149" y="21717"/>
                  </a:lnTo>
                  <a:lnTo>
                    <a:pt x="1196720" y="21717"/>
                  </a:lnTo>
                  <a:lnTo>
                    <a:pt x="1199768" y="24765"/>
                  </a:lnTo>
                  <a:lnTo>
                    <a:pt x="1204340" y="40005"/>
                  </a:lnTo>
                  <a:lnTo>
                    <a:pt x="1216532" y="35433"/>
                  </a:lnTo>
                  <a:lnTo>
                    <a:pt x="1221104" y="47625"/>
                  </a:lnTo>
                  <a:lnTo>
                    <a:pt x="1224152" y="58293"/>
                  </a:lnTo>
                  <a:lnTo>
                    <a:pt x="1228725" y="61341"/>
                  </a:lnTo>
                  <a:lnTo>
                    <a:pt x="1233297" y="41529"/>
                  </a:lnTo>
                  <a:lnTo>
                    <a:pt x="1243964" y="11049"/>
                  </a:lnTo>
                  <a:lnTo>
                    <a:pt x="1248536" y="11049"/>
                  </a:lnTo>
                  <a:lnTo>
                    <a:pt x="1253108" y="30861"/>
                  </a:lnTo>
                  <a:lnTo>
                    <a:pt x="1256156" y="49149"/>
                  </a:lnTo>
                  <a:lnTo>
                    <a:pt x="1260728" y="36957"/>
                  </a:lnTo>
                  <a:lnTo>
                    <a:pt x="1272921" y="27813"/>
                  </a:lnTo>
                  <a:lnTo>
                    <a:pt x="1277493" y="24765"/>
                  </a:lnTo>
                  <a:lnTo>
                    <a:pt x="1280540" y="41529"/>
                  </a:lnTo>
                  <a:lnTo>
                    <a:pt x="1285112" y="33909"/>
                  </a:lnTo>
                  <a:lnTo>
                    <a:pt x="1289684" y="1905"/>
                  </a:lnTo>
                  <a:lnTo>
                    <a:pt x="1301877" y="11049"/>
                  </a:lnTo>
                  <a:lnTo>
                    <a:pt x="1304925" y="3429"/>
                  </a:lnTo>
                  <a:lnTo>
                    <a:pt x="1309497" y="1905"/>
                  </a:lnTo>
                  <a:lnTo>
                    <a:pt x="1314069" y="9525"/>
                  </a:lnTo>
                  <a:lnTo>
                    <a:pt x="1317117" y="23241"/>
                  </a:lnTo>
                  <a:lnTo>
                    <a:pt x="1329308" y="52197"/>
                  </a:lnTo>
                  <a:lnTo>
                    <a:pt x="1333880" y="44577"/>
                  </a:lnTo>
                  <a:lnTo>
                    <a:pt x="1336928" y="75057"/>
                  </a:lnTo>
                  <a:lnTo>
                    <a:pt x="1341501" y="76581"/>
                  </a:lnTo>
                  <a:lnTo>
                    <a:pt x="1346073" y="62865"/>
                  </a:lnTo>
                  <a:lnTo>
                    <a:pt x="1358264" y="56769"/>
                  </a:lnTo>
                  <a:lnTo>
                    <a:pt x="1361312" y="46101"/>
                  </a:lnTo>
                  <a:lnTo>
                    <a:pt x="1365884" y="55245"/>
                  </a:lnTo>
                  <a:lnTo>
                    <a:pt x="1370456" y="61341"/>
                  </a:lnTo>
                  <a:lnTo>
                    <a:pt x="1373504" y="32385"/>
                  </a:lnTo>
                  <a:lnTo>
                    <a:pt x="1385697" y="46101"/>
                  </a:lnTo>
                  <a:lnTo>
                    <a:pt x="1390269" y="61341"/>
                  </a:lnTo>
                  <a:lnTo>
                    <a:pt x="1394840" y="56769"/>
                  </a:lnTo>
                  <a:lnTo>
                    <a:pt x="1397888" y="81153"/>
                  </a:lnTo>
                  <a:lnTo>
                    <a:pt x="1402460" y="79629"/>
                  </a:lnTo>
                  <a:lnTo>
                    <a:pt x="1414652" y="76581"/>
                  </a:lnTo>
                  <a:lnTo>
                    <a:pt x="1417701" y="73533"/>
                  </a:lnTo>
                  <a:lnTo>
                    <a:pt x="1422273" y="75057"/>
                  </a:lnTo>
                  <a:lnTo>
                    <a:pt x="1458849" y="47625"/>
                  </a:lnTo>
                </a:path>
              </a:pathLst>
            </a:custGeom>
            <a:ln w="12700">
              <a:solidFill>
                <a:srgbClr val="A11C3D"/>
              </a:solidFill>
            </a:ln>
          </p:spPr>
          <p:txBody>
            <a:bodyPr wrap="square" lIns="0" tIns="0" rIns="0" bIns="0" rtlCol="0"/>
            <a:lstStyle/>
            <a:p/>
          </p:txBody>
        </p:sp>
      </p:grpSp>
      <p:sp>
        <p:nvSpPr>
          <p:cNvPr id="24" name="object 24"/>
          <p:cNvSpPr txBox="1"/>
          <p:nvPr/>
        </p:nvSpPr>
        <p:spPr>
          <a:xfrm>
            <a:off x="5070094" y="3497731"/>
            <a:ext cx="165100" cy="880110"/>
          </a:xfrm>
          <a:prstGeom prst="rect">
            <a:avLst/>
          </a:prstGeom>
        </p:spPr>
        <p:txBody>
          <a:bodyPr wrap="square" lIns="0" tIns="27940" rIns="0" bIns="0" rtlCol="0" vert="horz">
            <a:spAutoFit/>
          </a:bodyPr>
          <a:lstStyle/>
          <a:p>
            <a:pPr marL="12700">
              <a:lnSpc>
                <a:spcPct val="100000"/>
              </a:lnSpc>
              <a:spcBef>
                <a:spcPts val="220"/>
              </a:spcBef>
            </a:pPr>
            <a:r>
              <a:rPr dirty="0" sz="700">
                <a:solidFill>
                  <a:srgbClr val="4D4D4F"/>
                </a:solidFill>
                <a:latin typeface="等线"/>
                <a:cs typeface="等线"/>
              </a:rPr>
              <a:t>66%</a:t>
            </a:r>
            <a:endParaRPr sz="700">
              <a:latin typeface="等线"/>
              <a:cs typeface="等线"/>
            </a:endParaRPr>
          </a:p>
          <a:p>
            <a:pPr marL="12700">
              <a:lnSpc>
                <a:spcPct val="100000"/>
              </a:lnSpc>
              <a:spcBef>
                <a:spcPts val="125"/>
              </a:spcBef>
            </a:pPr>
            <a:r>
              <a:rPr dirty="0" sz="700">
                <a:solidFill>
                  <a:srgbClr val="4D4D4F"/>
                </a:solidFill>
                <a:latin typeface="等线"/>
                <a:cs typeface="等线"/>
              </a:rPr>
              <a:t>55%</a:t>
            </a:r>
            <a:endParaRPr sz="700">
              <a:latin typeface="等线"/>
              <a:cs typeface="等线"/>
            </a:endParaRPr>
          </a:p>
          <a:p>
            <a:pPr marL="12700">
              <a:lnSpc>
                <a:spcPct val="100000"/>
              </a:lnSpc>
              <a:spcBef>
                <a:spcPts val="120"/>
              </a:spcBef>
            </a:pPr>
            <a:r>
              <a:rPr dirty="0" sz="700">
                <a:solidFill>
                  <a:srgbClr val="4D4D4F"/>
                </a:solidFill>
                <a:latin typeface="等线"/>
                <a:cs typeface="等线"/>
              </a:rPr>
              <a:t>44%</a:t>
            </a:r>
            <a:endParaRPr sz="700">
              <a:latin typeface="等线"/>
              <a:cs typeface="等线"/>
            </a:endParaRPr>
          </a:p>
          <a:p>
            <a:pPr marL="12700">
              <a:lnSpc>
                <a:spcPct val="100000"/>
              </a:lnSpc>
              <a:spcBef>
                <a:spcPts val="120"/>
              </a:spcBef>
            </a:pPr>
            <a:r>
              <a:rPr dirty="0" sz="700">
                <a:solidFill>
                  <a:srgbClr val="4D4D4F"/>
                </a:solidFill>
                <a:latin typeface="等线"/>
                <a:cs typeface="等线"/>
              </a:rPr>
              <a:t>33%</a:t>
            </a:r>
            <a:endParaRPr sz="700">
              <a:latin typeface="等线"/>
              <a:cs typeface="等线"/>
            </a:endParaRPr>
          </a:p>
          <a:p>
            <a:pPr marL="12700">
              <a:lnSpc>
                <a:spcPct val="100000"/>
              </a:lnSpc>
              <a:spcBef>
                <a:spcPts val="120"/>
              </a:spcBef>
            </a:pPr>
            <a:r>
              <a:rPr dirty="0" sz="700">
                <a:solidFill>
                  <a:srgbClr val="4D4D4F"/>
                </a:solidFill>
                <a:latin typeface="等线"/>
                <a:cs typeface="等线"/>
              </a:rPr>
              <a:t>22%</a:t>
            </a:r>
            <a:endParaRPr sz="700">
              <a:latin typeface="等线"/>
              <a:cs typeface="等线"/>
            </a:endParaRPr>
          </a:p>
          <a:p>
            <a:pPr marL="12700">
              <a:lnSpc>
                <a:spcPct val="100000"/>
              </a:lnSpc>
              <a:spcBef>
                <a:spcPts val="125"/>
              </a:spcBef>
            </a:pPr>
            <a:r>
              <a:rPr dirty="0" sz="700">
                <a:solidFill>
                  <a:srgbClr val="4D4D4F"/>
                </a:solidFill>
                <a:latin typeface="等线"/>
                <a:cs typeface="等线"/>
              </a:rPr>
              <a:t>11%</a:t>
            </a:r>
            <a:endParaRPr sz="700">
              <a:latin typeface="等线"/>
              <a:cs typeface="等线"/>
            </a:endParaRPr>
          </a:p>
          <a:p>
            <a:pPr marL="59690">
              <a:lnSpc>
                <a:spcPct val="100000"/>
              </a:lnSpc>
              <a:spcBef>
                <a:spcPts val="120"/>
              </a:spcBef>
            </a:pPr>
            <a:r>
              <a:rPr dirty="0" sz="700">
                <a:solidFill>
                  <a:srgbClr val="4D4D4F"/>
                </a:solidFill>
                <a:latin typeface="等线"/>
                <a:cs typeface="等线"/>
              </a:rPr>
              <a:t>0%</a:t>
            </a:r>
            <a:endParaRPr sz="700">
              <a:latin typeface="等线"/>
              <a:cs typeface="等线"/>
            </a:endParaRPr>
          </a:p>
        </p:txBody>
      </p:sp>
      <p:sp>
        <p:nvSpPr>
          <p:cNvPr id="25" name="object 25"/>
          <p:cNvSpPr txBox="1"/>
          <p:nvPr/>
        </p:nvSpPr>
        <p:spPr>
          <a:xfrm>
            <a:off x="5006721" y="4368545"/>
            <a:ext cx="1994535" cy="594360"/>
          </a:xfrm>
          <a:prstGeom prst="rect">
            <a:avLst/>
          </a:prstGeom>
        </p:spPr>
        <p:txBody>
          <a:bodyPr wrap="square" lIns="0" tIns="12065" rIns="0" bIns="0" rtlCol="0" vert="horz">
            <a:spAutoFit/>
          </a:bodyPr>
          <a:lstStyle/>
          <a:p>
            <a:pPr marL="31115">
              <a:lnSpc>
                <a:spcPts val="780"/>
              </a:lnSpc>
              <a:spcBef>
                <a:spcPts val="95"/>
              </a:spcBef>
            </a:pPr>
            <a:r>
              <a:rPr dirty="0" sz="700" spc="-5">
                <a:solidFill>
                  <a:srgbClr val="4D4D4F"/>
                </a:solidFill>
                <a:latin typeface="等线"/>
                <a:cs typeface="等线"/>
              </a:rPr>
              <a:t>-11%</a:t>
            </a:r>
            <a:endParaRPr sz="700">
              <a:latin typeface="等线"/>
              <a:cs typeface="等线"/>
            </a:endParaRPr>
          </a:p>
          <a:p>
            <a:pPr marL="146685">
              <a:lnSpc>
                <a:spcPts val="660"/>
              </a:lnSpc>
              <a:tabLst>
                <a:tab pos="643890" algn="l"/>
                <a:tab pos="1132840" algn="l"/>
              </a:tabLst>
            </a:pPr>
            <a:r>
              <a:rPr dirty="0" sz="600" spc="-5">
                <a:solidFill>
                  <a:srgbClr val="4D4D4F"/>
                </a:solidFill>
                <a:latin typeface="等线"/>
                <a:cs typeface="等线"/>
              </a:rPr>
              <a:t>2019-10	2020-02	2020-06</a:t>
            </a:r>
            <a:endParaRPr sz="600">
              <a:latin typeface="等线"/>
              <a:cs typeface="等线"/>
            </a:endParaRPr>
          </a:p>
          <a:p>
            <a:pPr>
              <a:lnSpc>
                <a:spcPct val="100000"/>
              </a:lnSpc>
              <a:spcBef>
                <a:spcPts val="20"/>
              </a:spcBef>
            </a:pPr>
            <a:endParaRPr sz="650">
              <a:latin typeface="等线"/>
              <a:cs typeface="等线"/>
            </a:endParaRPr>
          </a:p>
          <a:p>
            <a:pPr marL="12700">
              <a:lnSpc>
                <a:spcPct val="100000"/>
              </a:lnSpc>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：贝</a:t>
            </a:r>
            <a:r>
              <a:rPr dirty="0" sz="700" spc="5">
                <a:solidFill>
                  <a:srgbClr val="4D4D4F"/>
                </a:solidFill>
                <a:latin typeface="宋体"/>
                <a:cs typeface="宋体"/>
              </a:rPr>
              <a:t>格</a:t>
            </a:r>
            <a:r>
              <a:rPr dirty="0" sz="700" spc="-5">
                <a:solidFill>
                  <a:srgbClr val="4D4D4F"/>
                </a:solidFill>
                <a:latin typeface="宋体"/>
                <a:cs typeface="宋体"/>
              </a:rPr>
              <a:t>数据</a:t>
            </a:r>
            <a:endParaRPr sz="700">
              <a:latin typeface="宋体"/>
              <a:cs typeface="宋体"/>
            </a:endParaRPr>
          </a:p>
          <a:p>
            <a:pPr marL="12700">
              <a:lnSpc>
                <a:spcPct val="100000"/>
              </a:lnSpc>
              <a:spcBef>
                <a:spcPts val="300"/>
              </a:spcBef>
              <a:tabLst>
                <a:tab pos="1981200" algn="l"/>
              </a:tabLst>
            </a:pPr>
            <a:r>
              <a:rPr dirty="0" u="sng" sz="750">
                <a:solidFill>
                  <a:srgbClr val="4D4D4F"/>
                </a:solidFill>
                <a:uFill>
                  <a:solidFill>
                    <a:srgbClr val="4D4D4F"/>
                  </a:solidFill>
                </a:uFill>
                <a:latin typeface="Times New Roman"/>
                <a:cs typeface="Times New Roman"/>
              </a:rPr>
              <a:t> </a:t>
            </a:r>
            <a:r>
              <a:rPr dirty="0" u="sng" sz="750">
                <a:solidFill>
                  <a:srgbClr val="4D4D4F"/>
                </a:solidFill>
                <a:uFill>
                  <a:solidFill>
                    <a:srgbClr val="4D4D4F"/>
                  </a:solidFill>
                </a:uFill>
                <a:latin typeface="Times New Roman"/>
                <a:cs typeface="Times New Roman"/>
              </a:rPr>
              <a:t>	</a:t>
            </a:r>
            <a:endParaRPr sz="750">
              <a:latin typeface="Times New Roman"/>
              <a:cs typeface="Times New Roman"/>
            </a:endParaRPr>
          </a:p>
        </p:txBody>
      </p:sp>
      <p:sp>
        <p:nvSpPr>
          <p:cNvPr id="26" name="object 26"/>
          <p:cNvSpPr/>
          <p:nvPr/>
        </p:nvSpPr>
        <p:spPr>
          <a:xfrm>
            <a:off x="5296153" y="3431412"/>
            <a:ext cx="243840" cy="0"/>
          </a:xfrm>
          <a:custGeom>
            <a:avLst/>
            <a:gdLst/>
            <a:ahLst/>
            <a:cxnLst/>
            <a:rect l="l" t="t" r="r" b="b"/>
            <a:pathLst>
              <a:path w="243839" h="0">
                <a:moveTo>
                  <a:pt x="0" y="0"/>
                </a:moveTo>
                <a:lnTo>
                  <a:pt x="243840" y="0"/>
                </a:lnTo>
              </a:path>
            </a:pathLst>
          </a:custGeom>
          <a:ln w="12700">
            <a:solidFill>
              <a:srgbClr val="F5821F"/>
            </a:solidFill>
          </a:ln>
        </p:spPr>
        <p:txBody>
          <a:bodyPr wrap="square" lIns="0" tIns="0" rIns="0" bIns="0" rtlCol="0"/>
          <a:lstStyle/>
          <a:p/>
        </p:txBody>
      </p:sp>
      <p:sp>
        <p:nvSpPr>
          <p:cNvPr id="27" name="object 27"/>
          <p:cNvSpPr/>
          <p:nvPr/>
        </p:nvSpPr>
        <p:spPr>
          <a:xfrm>
            <a:off x="6091046" y="3431412"/>
            <a:ext cx="243840" cy="0"/>
          </a:xfrm>
          <a:custGeom>
            <a:avLst/>
            <a:gdLst/>
            <a:ahLst/>
            <a:cxnLst/>
            <a:rect l="l" t="t" r="r" b="b"/>
            <a:pathLst>
              <a:path w="243839" h="0">
                <a:moveTo>
                  <a:pt x="0" y="0"/>
                </a:moveTo>
                <a:lnTo>
                  <a:pt x="243839" y="0"/>
                </a:lnTo>
              </a:path>
            </a:pathLst>
          </a:custGeom>
          <a:ln w="12700">
            <a:solidFill>
              <a:srgbClr val="A11C3D"/>
            </a:solidFill>
          </a:ln>
        </p:spPr>
        <p:txBody>
          <a:bodyPr wrap="square" lIns="0" tIns="0" rIns="0" bIns="0" rtlCol="0"/>
          <a:lstStyle/>
          <a:p/>
        </p:txBody>
      </p:sp>
      <p:sp>
        <p:nvSpPr>
          <p:cNvPr id="28" name="object 28"/>
          <p:cNvSpPr txBox="1"/>
          <p:nvPr/>
        </p:nvSpPr>
        <p:spPr>
          <a:xfrm>
            <a:off x="4954904" y="3122421"/>
            <a:ext cx="2016125" cy="367665"/>
          </a:xfrm>
          <a:prstGeom prst="rect">
            <a:avLst/>
          </a:prstGeom>
        </p:spPr>
        <p:txBody>
          <a:bodyPr wrap="square" lIns="0" tIns="12700" rIns="0" bIns="0" rtlCol="0" vert="horz">
            <a:spAutoFit/>
          </a:bodyPr>
          <a:lstStyle/>
          <a:p>
            <a:pPr marL="12700">
              <a:lnSpc>
                <a:spcPct val="100000"/>
              </a:lnSpc>
              <a:spcBef>
                <a:spcPts val="100"/>
              </a:spcBef>
              <a:tabLst>
                <a:tab pos="2002789" algn="l"/>
              </a:tabLst>
            </a:pPr>
            <a:r>
              <a:rPr dirty="0" u="sng" sz="900" spc="-70" b="1">
                <a:solidFill>
                  <a:srgbClr val="4D4D4F"/>
                </a:solidFill>
                <a:uFill>
                  <a:solidFill>
                    <a:srgbClr val="4D4D4F"/>
                  </a:solidFill>
                </a:uFill>
                <a:latin typeface="Times New Roman"/>
                <a:cs typeface="Times New Roman"/>
              </a:rPr>
              <a:t> </a:t>
            </a:r>
            <a:r>
              <a:rPr dirty="0" u="sng" sz="900" spc="10" b="1">
                <a:solidFill>
                  <a:srgbClr val="4D4D4F"/>
                </a:solidFill>
                <a:uFill>
                  <a:solidFill>
                    <a:srgbClr val="4D4D4F"/>
                  </a:solidFill>
                </a:uFill>
                <a:latin typeface="微软雅黑"/>
                <a:cs typeface="微软雅黑"/>
              </a:rPr>
              <a:t>行</a:t>
            </a:r>
            <a:r>
              <a:rPr dirty="0" u="sng" sz="900" b="1">
                <a:solidFill>
                  <a:srgbClr val="4D4D4F"/>
                </a:solidFill>
                <a:uFill>
                  <a:solidFill>
                    <a:srgbClr val="4D4D4F"/>
                  </a:solidFill>
                </a:uFill>
                <a:latin typeface="微软雅黑"/>
                <a:cs typeface="微软雅黑"/>
              </a:rPr>
              <a:t>业走势图	</a:t>
            </a:r>
            <a:endParaRPr sz="900">
              <a:latin typeface="微软雅黑"/>
              <a:cs typeface="微软雅黑"/>
            </a:endParaRPr>
          </a:p>
          <a:p>
            <a:pPr marL="611505">
              <a:lnSpc>
                <a:spcPct val="100000"/>
              </a:lnSpc>
              <a:spcBef>
                <a:spcPts val="770"/>
              </a:spcBef>
              <a:tabLst>
                <a:tab pos="1406525" algn="l"/>
              </a:tabLst>
            </a:pPr>
            <a:r>
              <a:rPr dirty="0" sz="700" spc="-5">
                <a:solidFill>
                  <a:srgbClr val="4D4D4F"/>
                </a:solidFill>
                <a:latin typeface="宋体"/>
                <a:cs typeface="宋体"/>
              </a:rPr>
              <a:t>医药生物	沪深</a:t>
            </a:r>
            <a:r>
              <a:rPr dirty="0" sz="700">
                <a:solidFill>
                  <a:srgbClr val="4D4D4F"/>
                </a:solidFill>
                <a:latin typeface="等线"/>
                <a:cs typeface="等线"/>
              </a:rPr>
              <a:t>300</a:t>
            </a:r>
            <a:endParaRPr sz="700">
              <a:latin typeface="等线"/>
              <a:cs typeface="等线"/>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graphicFrame>
        <p:nvGraphicFramePr>
          <p:cNvPr id="5" name="object 5"/>
          <p:cNvGraphicFramePr>
            <a:graphicFrameLocks noGrp="1"/>
          </p:cNvGraphicFramePr>
          <p:nvPr/>
        </p:nvGraphicFramePr>
        <p:xfrm>
          <a:off x="534923" y="626363"/>
          <a:ext cx="6484620" cy="6639559"/>
        </p:xfrm>
        <a:graphic>
          <a:graphicData uri="http://schemas.openxmlformats.org/drawingml/2006/table">
            <a:tbl>
              <a:tblPr firstRow="1" bandRow="1">
                <a:tableStyleId>{2D5ABB26-0587-4C30-8999-92F81FD0307C}</a:tableStyleId>
              </a:tblPr>
              <a:tblGrid>
                <a:gridCol w="671195"/>
                <a:gridCol w="634365"/>
                <a:gridCol w="890905"/>
                <a:gridCol w="772794"/>
                <a:gridCol w="773429"/>
                <a:gridCol w="671195"/>
                <a:gridCol w="2069464"/>
              </a:tblGrid>
              <a:tr h="281889">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marL="67945">
                        <a:lnSpc>
                          <a:spcPct val="100000"/>
                        </a:lnSpc>
                        <a:spcBef>
                          <a:spcPts val="825"/>
                        </a:spcBef>
                      </a:pPr>
                      <a:r>
                        <a:rPr dirty="0" sz="900">
                          <a:solidFill>
                            <a:srgbClr val="4D4D4F"/>
                          </a:solidFill>
                          <a:latin typeface="宋体"/>
                          <a:cs typeface="宋体"/>
                        </a:rPr>
                        <a:t>变动</a:t>
                      </a:r>
                      <a:endParaRPr sz="900">
                        <a:latin typeface="宋体"/>
                        <a:cs typeface="宋体"/>
                      </a:endParaRPr>
                    </a:p>
                  </a:txBody>
                  <a:tcPr marL="0" marR="0" marB="0" marT="104775">
                    <a:lnT w="19050">
                      <a:solidFill>
                        <a:srgbClr val="F5821F"/>
                      </a:solidFill>
                      <a:prstDash val="solid"/>
                    </a:lnT>
                  </a:tcPr>
                </a:tc>
              </a:tr>
              <a:tr h="396544">
                <a:tc>
                  <a:txBody>
                    <a:bodyPr/>
                    <a:lstStyle/>
                    <a:p>
                      <a:pPr marL="77470">
                        <a:lnSpc>
                          <a:spcPct val="100000"/>
                        </a:lnSpc>
                        <a:spcBef>
                          <a:spcPts val="145"/>
                        </a:spcBef>
                      </a:pPr>
                      <a:r>
                        <a:rPr dirty="0" sz="900" spc="-5">
                          <a:solidFill>
                            <a:srgbClr val="4D4D4F"/>
                          </a:solidFill>
                          <a:latin typeface="等线"/>
                          <a:cs typeface="等线"/>
                        </a:rPr>
                        <a:t>600664.SH</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哈药股份</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solidFill>
                      <a:srgbClr val="C8C9CA"/>
                    </a:solidFill>
                  </a:tcPr>
                </a:tc>
                <a:tc>
                  <a:txBody>
                    <a:bodyPr/>
                    <a:lstStyle/>
                    <a:p>
                      <a:pPr algn="r" marR="21082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公司累计归属于上市公司股东的净利</a:t>
                      </a:r>
                      <a:endParaRPr sz="900">
                        <a:latin typeface="宋体"/>
                        <a:cs typeface="宋体"/>
                      </a:endParaRPr>
                    </a:p>
                    <a:p>
                      <a:pPr marL="67945">
                        <a:lnSpc>
                          <a:spcPct val="100000"/>
                        </a:lnSpc>
                        <a:spcBef>
                          <a:spcPts val="484"/>
                        </a:spcBef>
                      </a:pPr>
                      <a:r>
                        <a:rPr dirty="0" sz="900">
                          <a:solidFill>
                            <a:srgbClr val="4D4D4F"/>
                          </a:solidFill>
                          <a:latin typeface="宋体"/>
                          <a:cs typeface="宋体"/>
                        </a:rPr>
                        <a:t>润仍然为负</a:t>
                      </a:r>
                      <a:endParaRPr sz="900">
                        <a:latin typeface="宋体"/>
                        <a:cs typeface="宋体"/>
                      </a:endParaRPr>
                    </a:p>
                  </a:txBody>
                  <a:tcPr marL="0" marR="0" marB="0" marT="20955">
                    <a:solidFill>
                      <a:srgbClr val="C8C9CA"/>
                    </a:solidFill>
                  </a:tcPr>
                </a:tc>
              </a:tr>
              <a:tr h="198120">
                <a:tc>
                  <a:txBody>
                    <a:bodyPr/>
                    <a:lstStyle/>
                    <a:p>
                      <a:pPr marL="77470">
                        <a:lnSpc>
                          <a:spcPct val="100000"/>
                        </a:lnSpc>
                        <a:spcBef>
                          <a:spcPts val="140"/>
                        </a:spcBef>
                      </a:pPr>
                      <a:r>
                        <a:rPr dirty="0" sz="900" spc="-5">
                          <a:solidFill>
                            <a:srgbClr val="4D4D4F"/>
                          </a:solidFill>
                          <a:latin typeface="等线"/>
                          <a:cs typeface="等线"/>
                        </a:rPr>
                        <a:t>600671.SH</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天目药业</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tc>
                <a:tc>
                  <a:txBody>
                    <a:bodyPr/>
                    <a:lstStyle/>
                    <a:p>
                      <a:pPr algn="r" marR="16256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algn="r" marR="21082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累计净利润可能为亏损</a:t>
                      </a:r>
                      <a:endParaRPr sz="900">
                        <a:latin typeface="宋体"/>
                        <a:cs typeface="宋体"/>
                      </a:endParaRPr>
                    </a:p>
                  </a:txBody>
                  <a:tcPr marL="0" marR="0" marB="0" marT="20955"/>
                </a:tc>
              </a:tr>
              <a:tr h="396240">
                <a:tc>
                  <a:txBody>
                    <a:bodyPr/>
                    <a:lstStyle/>
                    <a:p>
                      <a:pPr marL="77470">
                        <a:lnSpc>
                          <a:spcPct val="100000"/>
                        </a:lnSpc>
                        <a:spcBef>
                          <a:spcPts val="145"/>
                        </a:spcBef>
                      </a:pPr>
                      <a:r>
                        <a:rPr dirty="0" sz="900" spc="-5">
                          <a:solidFill>
                            <a:srgbClr val="4D4D4F"/>
                          </a:solidFill>
                          <a:latin typeface="等线"/>
                          <a:cs typeface="等线"/>
                        </a:rPr>
                        <a:t>600998.SH</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九州通</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医药商业Ⅲ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solidFill>
                      <a:srgbClr val="C8C9CA"/>
                    </a:solidFill>
                  </a:tcPr>
                </a:tc>
                <a:tc>
                  <a:txBody>
                    <a:bodyPr/>
                    <a:lstStyle/>
                    <a:p>
                      <a:pPr algn="r" marR="21082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累计净利润与上年同期相比可能发生</a:t>
                      </a:r>
                      <a:endParaRPr sz="900">
                        <a:latin typeface="宋体"/>
                        <a:cs typeface="宋体"/>
                      </a:endParaRPr>
                    </a:p>
                    <a:p>
                      <a:pPr marL="67945">
                        <a:lnSpc>
                          <a:spcPct val="100000"/>
                        </a:lnSpc>
                        <a:spcBef>
                          <a:spcPts val="480"/>
                        </a:spcBef>
                      </a:pPr>
                      <a:r>
                        <a:rPr dirty="0" sz="900">
                          <a:solidFill>
                            <a:srgbClr val="4D4D4F"/>
                          </a:solidFill>
                          <a:latin typeface="宋体"/>
                          <a:cs typeface="宋体"/>
                        </a:rPr>
                        <a:t>重大变动</a:t>
                      </a:r>
                      <a:endParaRPr sz="900">
                        <a:latin typeface="宋体"/>
                        <a:cs typeface="宋体"/>
                      </a:endParaRPr>
                    </a:p>
                  </a:txBody>
                  <a:tcPr marL="0" marR="0" marB="0" marT="20955">
                    <a:solidFill>
                      <a:srgbClr val="C8C9CA"/>
                    </a:solidFill>
                  </a:tcPr>
                </a:tc>
              </a:tr>
              <a:tr h="396239">
                <a:tc>
                  <a:txBody>
                    <a:bodyPr/>
                    <a:lstStyle/>
                    <a:p>
                      <a:pPr marL="77470">
                        <a:lnSpc>
                          <a:spcPct val="100000"/>
                        </a:lnSpc>
                        <a:spcBef>
                          <a:spcPts val="145"/>
                        </a:spcBef>
                      </a:pPr>
                      <a:r>
                        <a:rPr dirty="0" sz="900" spc="-5">
                          <a:solidFill>
                            <a:srgbClr val="4D4D4F"/>
                          </a:solidFill>
                          <a:latin typeface="等线"/>
                          <a:cs typeface="等线"/>
                        </a:rPr>
                        <a:t>688108.SH</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赛诺医疗</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tc>
                <a:tc>
                  <a:txBody>
                    <a:bodyPr/>
                    <a:lstStyle/>
                    <a:p>
                      <a:pPr algn="r" marR="16256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tc>
                <a:tc>
                  <a:txBody>
                    <a:bodyPr/>
                    <a:lstStyle/>
                    <a:p>
                      <a:pPr algn="r" marR="21082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净利润为正</a:t>
                      </a:r>
                      <a:r>
                        <a:rPr dirty="0" sz="900" spc="-100">
                          <a:solidFill>
                            <a:srgbClr val="4D4D4F"/>
                          </a:solidFill>
                          <a:latin typeface="宋体"/>
                          <a:cs typeface="宋体"/>
                        </a:rPr>
                        <a:t>，</a:t>
                      </a:r>
                      <a:r>
                        <a:rPr dirty="0" sz="900">
                          <a:solidFill>
                            <a:srgbClr val="4D4D4F"/>
                          </a:solidFill>
                          <a:latin typeface="宋体"/>
                          <a:cs typeface="宋体"/>
                        </a:rPr>
                        <a:t>与上年同期相比可能发生</a:t>
                      </a:r>
                      <a:endParaRPr sz="900">
                        <a:latin typeface="宋体"/>
                        <a:cs typeface="宋体"/>
                      </a:endParaRPr>
                    </a:p>
                    <a:p>
                      <a:pPr marL="67945">
                        <a:lnSpc>
                          <a:spcPct val="100000"/>
                        </a:lnSpc>
                        <a:spcBef>
                          <a:spcPts val="480"/>
                        </a:spcBef>
                      </a:pPr>
                      <a:r>
                        <a:rPr dirty="0" sz="900">
                          <a:solidFill>
                            <a:srgbClr val="4D4D4F"/>
                          </a:solidFill>
                          <a:latin typeface="宋体"/>
                          <a:cs typeface="宋体"/>
                        </a:rPr>
                        <a:t>大幅度变动</a:t>
                      </a:r>
                      <a:endParaRPr sz="900">
                        <a:latin typeface="宋体"/>
                        <a:cs typeface="宋体"/>
                      </a:endParaRPr>
                    </a:p>
                  </a:txBody>
                  <a:tcPr marL="0" marR="0" marB="0" marT="20955"/>
                </a:tc>
              </a:tr>
              <a:tr h="198119">
                <a:tc>
                  <a:txBody>
                    <a:bodyPr/>
                    <a:lstStyle/>
                    <a:p>
                      <a:pPr marL="77470">
                        <a:lnSpc>
                          <a:spcPct val="100000"/>
                        </a:lnSpc>
                        <a:spcBef>
                          <a:spcPts val="140"/>
                        </a:spcBef>
                      </a:pPr>
                      <a:r>
                        <a:rPr dirty="0" sz="900" spc="-5">
                          <a:solidFill>
                            <a:srgbClr val="4D4D4F"/>
                          </a:solidFill>
                          <a:latin typeface="等线"/>
                          <a:cs typeface="等线"/>
                        </a:rPr>
                        <a:t>688366.SH</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昊海生科</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solidFill>
                      <a:srgbClr val="C8C9CA"/>
                    </a:solidFill>
                  </a:tcPr>
                </a:tc>
                <a:tc>
                  <a:txBody>
                    <a:bodyPr/>
                    <a:lstStyle/>
                    <a:p>
                      <a:pPr algn="r" marR="21082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预计净利润为正</a:t>
                      </a:r>
                      <a:endParaRPr sz="900">
                        <a:latin typeface="宋体"/>
                        <a:cs typeface="宋体"/>
                      </a:endParaRPr>
                    </a:p>
                  </a:txBody>
                  <a:tcPr marL="0" marR="0" marB="0" marT="20955">
                    <a:solidFill>
                      <a:srgbClr val="C8C9CA"/>
                    </a:solidFill>
                  </a:tcPr>
                </a:tc>
              </a:tr>
              <a:tr h="396240">
                <a:tc>
                  <a:txBody>
                    <a:bodyPr/>
                    <a:lstStyle/>
                    <a:p>
                      <a:pPr marL="77470">
                        <a:lnSpc>
                          <a:spcPct val="100000"/>
                        </a:lnSpc>
                        <a:spcBef>
                          <a:spcPts val="145"/>
                        </a:spcBef>
                      </a:pPr>
                      <a:r>
                        <a:rPr dirty="0" sz="900" spc="-5">
                          <a:solidFill>
                            <a:srgbClr val="4D4D4F"/>
                          </a:solidFill>
                          <a:latin typeface="等线"/>
                          <a:cs typeface="等线"/>
                        </a:rPr>
                        <a:t>688399.SH</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硕世生物</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tc>
                <a:tc>
                  <a:txBody>
                    <a:bodyPr/>
                    <a:lstStyle/>
                    <a:p>
                      <a:pPr algn="r" marR="16256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tc>
                <a:tc>
                  <a:txBody>
                    <a:bodyPr/>
                    <a:lstStyle/>
                    <a:p>
                      <a:pPr algn="r" marR="210820">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0.00</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累计净利润较上年同期将有较大增长</a:t>
                      </a:r>
                      <a:endParaRPr sz="900">
                        <a:latin typeface="宋体"/>
                        <a:cs typeface="宋体"/>
                      </a:endParaRPr>
                    </a:p>
                    <a:p>
                      <a:pPr marL="67945">
                        <a:lnSpc>
                          <a:spcPct val="100000"/>
                        </a:lnSpc>
                        <a:spcBef>
                          <a:spcPts val="480"/>
                        </a:spcBef>
                      </a:pPr>
                      <a:r>
                        <a:rPr dirty="0" sz="900">
                          <a:solidFill>
                            <a:srgbClr val="4D4D4F"/>
                          </a:solidFill>
                          <a:latin typeface="宋体"/>
                          <a:cs typeface="宋体"/>
                        </a:rPr>
                        <a:t>幅度</a:t>
                      </a:r>
                      <a:endParaRPr sz="900">
                        <a:latin typeface="宋体"/>
                        <a:cs typeface="宋体"/>
                      </a:endParaRPr>
                    </a:p>
                  </a:txBody>
                  <a:tcPr marL="0" marR="0" marB="0" marT="20955"/>
                </a:tc>
              </a:tr>
              <a:tr h="396240">
                <a:tc>
                  <a:txBody>
                    <a:bodyPr/>
                    <a:lstStyle/>
                    <a:p>
                      <a:pPr marL="77470">
                        <a:lnSpc>
                          <a:spcPct val="100000"/>
                        </a:lnSpc>
                        <a:spcBef>
                          <a:spcPts val="145"/>
                        </a:spcBef>
                      </a:pPr>
                      <a:r>
                        <a:rPr dirty="0" sz="900" spc="-5">
                          <a:solidFill>
                            <a:srgbClr val="4D4D4F"/>
                          </a:solidFill>
                          <a:latin typeface="等线"/>
                          <a:cs typeface="等线"/>
                        </a:rPr>
                        <a:t>002102.SZ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等线"/>
                          <a:cs typeface="等线"/>
                        </a:rPr>
                        <a:t>ST</a:t>
                      </a:r>
                      <a:r>
                        <a:rPr dirty="0" sz="900" spc="-35">
                          <a:solidFill>
                            <a:srgbClr val="4D4D4F"/>
                          </a:solidFill>
                          <a:latin typeface="等线"/>
                          <a:cs typeface="等线"/>
                        </a:rPr>
                        <a:t> </a:t>
                      </a:r>
                      <a:r>
                        <a:rPr dirty="0" sz="900">
                          <a:solidFill>
                            <a:srgbClr val="4D4D4F"/>
                          </a:solidFill>
                          <a:latin typeface="宋体"/>
                          <a:cs typeface="宋体"/>
                        </a:rPr>
                        <a:t>冠福</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化学原料药</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5"/>
                        </a:spcBef>
                      </a:pPr>
                      <a:r>
                        <a:rPr dirty="0" sz="900" spc="-5">
                          <a:solidFill>
                            <a:srgbClr val="4D4D4F"/>
                          </a:solidFill>
                          <a:latin typeface="等线"/>
                          <a:cs typeface="等线"/>
                        </a:rPr>
                        <a:t>-53.22</a:t>
                      </a:r>
                      <a:endParaRPr sz="900">
                        <a:latin typeface="等线"/>
                        <a:cs typeface="等线"/>
                      </a:endParaRPr>
                    </a:p>
                  </a:txBody>
                  <a:tcPr marL="0" marR="0" marB="0" marT="18415">
                    <a:solidFill>
                      <a:srgbClr val="C8C9CA"/>
                    </a:solidFill>
                  </a:tcPr>
                </a:tc>
                <a:tc>
                  <a:txBody>
                    <a:bodyPr/>
                    <a:lstStyle/>
                    <a:p>
                      <a:pPr algn="r" marR="210820">
                        <a:lnSpc>
                          <a:spcPct val="100000"/>
                        </a:lnSpc>
                        <a:spcBef>
                          <a:spcPts val="145"/>
                        </a:spcBef>
                      </a:pPr>
                      <a:r>
                        <a:rPr dirty="0" sz="900" spc="-5">
                          <a:solidFill>
                            <a:srgbClr val="4D4D4F"/>
                          </a:solidFill>
                          <a:latin typeface="等线"/>
                          <a:cs typeface="等线"/>
                        </a:rPr>
                        <a:t>-32.94</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-43.08</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30000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~43000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9"/>
                        </a:spcBef>
                      </a:pPr>
                      <a:r>
                        <a:rPr dirty="0" sz="900" spc="-5">
                          <a:solidFill>
                            <a:srgbClr val="4D4D4F"/>
                          </a:solidFill>
                          <a:latin typeface="等线"/>
                          <a:cs typeface="等线"/>
                        </a:rPr>
                        <a:t>32.94%~53.22%</a:t>
                      </a:r>
                      <a:endParaRPr sz="900">
                        <a:latin typeface="等线"/>
                        <a:cs typeface="等线"/>
                      </a:endParaRPr>
                    </a:p>
                  </a:txBody>
                  <a:tcPr marL="0" marR="0" marB="0" marT="20955">
                    <a:solidFill>
                      <a:srgbClr val="C8C9CA"/>
                    </a:solidFill>
                  </a:tcPr>
                </a:tc>
              </a:tr>
              <a:tr h="396621">
                <a:tc>
                  <a:txBody>
                    <a:bodyPr/>
                    <a:lstStyle/>
                    <a:p>
                      <a:pPr marL="77470">
                        <a:lnSpc>
                          <a:spcPct val="100000"/>
                        </a:lnSpc>
                        <a:spcBef>
                          <a:spcPts val="140"/>
                        </a:spcBef>
                      </a:pPr>
                      <a:r>
                        <a:rPr dirty="0" sz="900" spc="-5">
                          <a:solidFill>
                            <a:srgbClr val="4D4D4F"/>
                          </a:solidFill>
                          <a:latin typeface="等线"/>
                          <a:cs typeface="等线"/>
                        </a:rPr>
                        <a:t>002422.SZ</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科伦药业</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tc>
                <a:tc>
                  <a:txBody>
                    <a:bodyPr/>
                    <a:lstStyle/>
                    <a:p>
                      <a:pPr algn="r" marR="162560">
                        <a:lnSpc>
                          <a:spcPct val="100000"/>
                        </a:lnSpc>
                        <a:spcBef>
                          <a:spcPts val="140"/>
                        </a:spcBef>
                      </a:pPr>
                      <a:r>
                        <a:rPr dirty="0" sz="900" spc="-5">
                          <a:solidFill>
                            <a:srgbClr val="4D4D4F"/>
                          </a:solidFill>
                          <a:latin typeface="等线"/>
                          <a:cs typeface="等线"/>
                        </a:rPr>
                        <a:t>-55.00</a:t>
                      </a:r>
                      <a:endParaRPr sz="900">
                        <a:latin typeface="等线"/>
                        <a:cs typeface="等线"/>
                      </a:endParaRPr>
                    </a:p>
                  </a:txBody>
                  <a:tcPr marL="0" marR="0" marB="0" marT="17780"/>
                </a:tc>
                <a:tc>
                  <a:txBody>
                    <a:bodyPr/>
                    <a:lstStyle/>
                    <a:p>
                      <a:pPr algn="r" marR="210820">
                        <a:lnSpc>
                          <a:spcPct val="100000"/>
                        </a:lnSpc>
                        <a:spcBef>
                          <a:spcPts val="140"/>
                        </a:spcBef>
                      </a:pPr>
                      <a:r>
                        <a:rPr dirty="0" sz="900" spc="-5">
                          <a:solidFill>
                            <a:srgbClr val="4D4D4F"/>
                          </a:solidFill>
                          <a:latin typeface="等线"/>
                          <a:cs typeface="等线"/>
                        </a:rPr>
                        <a:t>-35.00</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-45.00</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41142.16</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~59427.56</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4"/>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下降</a:t>
                      </a:r>
                      <a:r>
                        <a:rPr dirty="0" sz="900" spc="-229">
                          <a:solidFill>
                            <a:srgbClr val="4D4D4F"/>
                          </a:solidFill>
                          <a:latin typeface="宋体"/>
                          <a:cs typeface="宋体"/>
                        </a:rPr>
                        <a:t> </a:t>
                      </a:r>
                      <a:r>
                        <a:rPr dirty="0" sz="900" spc="-5">
                          <a:solidFill>
                            <a:srgbClr val="4D4D4F"/>
                          </a:solidFill>
                          <a:latin typeface="等线"/>
                          <a:cs typeface="等线"/>
                        </a:rPr>
                        <a:t>35.00%~55.00%</a:t>
                      </a:r>
                      <a:endParaRPr sz="900">
                        <a:latin typeface="等线"/>
                        <a:cs typeface="等线"/>
                      </a:endParaRPr>
                    </a:p>
                  </a:txBody>
                  <a:tcPr marL="0" marR="0" marB="0" marT="20955"/>
                </a:tc>
              </a:tr>
              <a:tr h="396240">
                <a:tc>
                  <a:txBody>
                    <a:bodyPr/>
                    <a:lstStyle/>
                    <a:p>
                      <a:pPr marL="77470">
                        <a:lnSpc>
                          <a:spcPct val="100000"/>
                        </a:lnSpc>
                        <a:spcBef>
                          <a:spcPts val="145"/>
                        </a:spcBef>
                      </a:pPr>
                      <a:r>
                        <a:rPr dirty="0" sz="900" spc="-5">
                          <a:solidFill>
                            <a:srgbClr val="4D4D4F"/>
                          </a:solidFill>
                          <a:latin typeface="等线"/>
                          <a:cs typeface="等线"/>
                        </a:rPr>
                        <a:t>002390.SZ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信邦制药</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5"/>
                        </a:spcBef>
                      </a:pPr>
                      <a:r>
                        <a:rPr dirty="0" sz="900" spc="-5">
                          <a:solidFill>
                            <a:srgbClr val="4D4D4F"/>
                          </a:solidFill>
                          <a:latin typeface="等线"/>
                          <a:cs typeface="等线"/>
                        </a:rPr>
                        <a:t>-60.03</a:t>
                      </a:r>
                      <a:endParaRPr sz="900">
                        <a:latin typeface="等线"/>
                        <a:cs typeface="等线"/>
                      </a:endParaRPr>
                    </a:p>
                  </a:txBody>
                  <a:tcPr marL="0" marR="0" marB="0" marT="18415">
                    <a:solidFill>
                      <a:srgbClr val="C8C9CA"/>
                    </a:solidFill>
                  </a:tcPr>
                </a:tc>
                <a:tc>
                  <a:txBody>
                    <a:bodyPr/>
                    <a:lstStyle/>
                    <a:p>
                      <a:pPr algn="r" marR="210820">
                        <a:lnSpc>
                          <a:spcPct val="100000"/>
                        </a:lnSpc>
                        <a:spcBef>
                          <a:spcPts val="145"/>
                        </a:spcBef>
                      </a:pPr>
                      <a:r>
                        <a:rPr dirty="0" sz="900" spc="-5">
                          <a:solidFill>
                            <a:srgbClr val="4D4D4F"/>
                          </a:solidFill>
                          <a:latin typeface="等线"/>
                          <a:cs typeface="等线"/>
                        </a:rPr>
                        <a:t>-40.05</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-50.04</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35">
                          <a:solidFill>
                            <a:srgbClr val="4D4D4F"/>
                          </a:solidFill>
                          <a:latin typeface="宋体"/>
                          <a:cs typeface="宋体"/>
                        </a:rPr>
                        <a:t> </a:t>
                      </a:r>
                      <a:r>
                        <a:rPr dirty="0" sz="900" spc="-5">
                          <a:solidFill>
                            <a:srgbClr val="4D4D4F"/>
                          </a:solidFill>
                          <a:latin typeface="等线"/>
                          <a:cs typeface="等线"/>
                        </a:rPr>
                        <a:t>8000</a:t>
                      </a:r>
                      <a:r>
                        <a:rPr dirty="0" sz="900" spc="-2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~12000</a:t>
                      </a:r>
                      <a:r>
                        <a:rPr dirty="0" sz="900" spc="-20">
                          <a:solidFill>
                            <a:srgbClr val="4D4D4F"/>
                          </a:solidFill>
                          <a:latin typeface="等线"/>
                          <a:cs typeface="等线"/>
                        </a:rPr>
                        <a:t> </a:t>
                      </a:r>
                      <a:r>
                        <a:rPr dirty="0" sz="900" spc="-15">
                          <a:solidFill>
                            <a:srgbClr val="4D4D4F"/>
                          </a:solidFill>
                          <a:latin typeface="宋体"/>
                          <a:cs typeface="宋体"/>
                        </a:rPr>
                        <a:t>万</a:t>
                      </a: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5"/>
                        </a:spcBef>
                      </a:pPr>
                      <a:r>
                        <a:rPr dirty="0" sz="900" spc="-5">
                          <a:solidFill>
                            <a:srgbClr val="4D4D4F"/>
                          </a:solidFill>
                          <a:latin typeface="等线"/>
                          <a:cs typeface="等线"/>
                        </a:rPr>
                        <a:t>40.05%~60.03%</a:t>
                      </a:r>
                      <a:endParaRPr sz="900">
                        <a:latin typeface="等线"/>
                        <a:cs typeface="等线"/>
                      </a:endParaRPr>
                    </a:p>
                  </a:txBody>
                  <a:tcPr marL="0" marR="0" marB="0" marT="20955">
                    <a:solidFill>
                      <a:srgbClr val="C8C9CA"/>
                    </a:solidFill>
                  </a:tcPr>
                </a:tc>
              </a:tr>
              <a:tr h="396239">
                <a:tc>
                  <a:txBody>
                    <a:bodyPr/>
                    <a:lstStyle/>
                    <a:p>
                      <a:pPr marL="77470">
                        <a:lnSpc>
                          <a:spcPct val="100000"/>
                        </a:lnSpc>
                        <a:spcBef>
                          <a:spcPts val="145"/>
                        </a:spcBef>
                      </a:pPr>
                      <a:r>
                        <a:rPr dirty="0" sz="900" spc="-5">
                          <a:solidFill>
                            <a:srgbClr val="4D4D4F"/>
                          </a:solidFill>
                          <a:latin typeface="等线"/>
                          <a:cs typeface="等线"/>
                        </a:rPr>
                        <a:t>002294.SZ</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信立泰</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tc>
                <a:tc>
                  <a:txBody>
                    <a:bodyPr/>
                    <a:lstStyle/>
                    <a:p>
                      <a:pPr algn="r" marR="162560">
                        <a:lnSpc>
                          <a:spcPct val="100000"/>
                        </a:lnSpc>
                        <a:spcBef>
                          <a:spcPts val="145"/>
                        </a:spcBef>
                      </a:pPr>
                      <a:r>
                        <a:rPr dirty="0" sz="900" spc="-5">
                          <a:solidFill>
                            <a:srgbClr val="4D4D4F"/>
                          </a:solidFill>
                          <a:latin typeface="等线"/>
                          <a:cs typeface="等线"/>
                        </a:rPr>
                        <a:t>-65.97</a:t>
                      </a:r>
                      <a:endParaRPr sz="900">
                        <a:latin typeface="等线"/>
                        <a:cs typeface="等线"/>
                      </a:endParaRPr>
                    </a:p>
                  </a:txBody>
                  <a:tcPr marL="0" marR="0" marB="0" marT="18415"/>
                </a:tc>
                <a:tc>
                  <a:txBody>
                    <a:bodyPr/>
                    <a:lstStyle/>
                    <a:p>
                      <a:pPr algn="r" marR="210820">
                        <a:lnSpc>
                          <a:spcPct val="100000"/>
                        </a:lnSpc>
                        <a:spcBef>
                          <a:spcPts val="145"/>
                        </a:spcBef>
                      </a:pPr>
                      <a:r>
                        <a:rPr dirty="0" sz="900" spc="-5">
                          <a:solidFill>
                            <a:srgbClr val="4D4D4F"/>
                          </a:solidFill>
                          <a:latin typeface="等线"/>
                          <a:cs typeface="等线"/>
                        </a:rPr>
                        <a:t>-60.95</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-63.46</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24400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~28000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9"/>
                        </a:spcBef>
                      </a:pPr>
                      <a:r>
                        <a:rPr dirty="0" sz="900" spc="-5">
                          <a:solidFill>
                            <a:srgbClr val="4D4D4F"/>
                          </a:solidFill>
                          <a:latin typeface="等线"/>
                          <a:cs typeface="等线"/>
                        </a:rPr>
                        <a:t>60.95%~65.97%</a:t>
                      </a:r>
                      <a:endParaRPr sz="900">
                        <a:latin typeface="等线"/>
                        <a:cs typeface="等线"/>
                      </a:endParaRPr>
                    </a:p>
                  </a:txBody>
                  <a:tcPr marL="0" marR="0" marB="0" marT="20955"/>
                </a:tc>
              </a:tr>
              <a:tr h="198120">
                <a:tc>
                  <a:txBody>
                    <a:bodyPr/>
                    <a:lstStyle/>
                    <a:p>
                      <a:pPr marL="77470">
                        <a:lnSpc>
                          <a:spcPct val="100000"/>
                        </a:lnSpc>
                        <a:spcBef>
                          <a:spcPts val="140"/>
                        </a:spcBef>
                      </a:pPr>
                      <a:r>
                        <a:rPr dirty="0" sz="900" spc="-5">
                          <a:solidFill>
                            <a:srgbClr val="4D4D4F"/>
                          </a:solidFill>
                          <a:latin typeface="等线"/>
                          <a:cs typeface="等线"/>
                        </a:rPr>
                        <a:t>600272.SH</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开开实业</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医药商业Ⅲ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solidFill>
                      <a:srgbClr val="C8C9CA"/>
                    </a:solidFill>
                  </a:tcPr>
                </a:tc>
                <a:tc>
                  <a:txBody>
                    <a:bodyPr/>
                    <a:lstStyle/>
                    <a:p>
                      <a:pPr algn="r" marR="210820">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累计净利润较上年同期下降约</a:t>
                      </a:r>
                      <a:r>
                        <a:rPr dirty="0" sz="900" spc="-250">
                          <a:solidFill>
                            <a:srgbClr val="4D4D4F"/>
                          </a:solidFill>
                          <a:latin typeface="宋体"/>
                          <a:cs typeface="宋体"/>
                        </a:rPr>
                        <a:t> </a:t>
                      </a:r>
                      <a:r>
                        <a:rPr dirty="0" sz="900" spc="5">
                          <a:solidFill>
                            <a:srgbClr val="4D4D4F"/>
                          </a:solidFill>
                          <a:latin typeface="等线"/>
                          <a:cs typeface="等线"/>
                        </a:rPr>
                        <a:t>70%</a:t>
                      </a:r>
                      <a:r>
                        <a:rPr dirty="0" sz="900">
                          <a:solidFill>
                            <a:srgbClr val="4D4D4F"/>
                          </a:solidFill>
                          <a:latin typeface="宋体"/>
                          <a:cs typeface="宋体"/>
                        </a:rPr>
                        <a:t>左右</a:t>
                      </a:r>
                      <a:endParaRPr sz="900">
                        <a:latin typeface="宋体"/>
                        <a:cs typeface="宋体"/>
                      </a:endParaRPr>
                    </a:p>
                  </a:txBody>
                  <a:tcPr marL="0" marR="0" marB="0" marT="20955">
                    <a:solidFill>
                      <a:srgbClr val="C8C9CA"/>
                    </a:solidFill>
                  </a:tcPr>
                </a:tc>
              </a:tr>
              <a:tr h="198120">
                <a:tc>
                  <a:txBody>
                    <a:bodyPr/>
                    <a:lstStyle/>
                    <a:p>
                      <a:pPr marL="77470">
                        <a:lnSpc>
                          <a:spcPct val="100000"/>
                        </a:lnSpc>
                        <a:spcBef>
                          <a:spcPts val="140"/>
                        </a:spcBef>
                      </a:pPr>
                      <a:r>
                        <a:rPr dirty="0" sz="900" spc="-5">
                          <a:solidFill>
                            <a:srgbClr val="4D4D4F"/>
                          </a:solidFill>
                          <a:latin typeface="等线"/>
                          <a:cs typeface="等线"/>
                        </a:rPr>
                        <a:t>900943.SH</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开开</a:t>
                      </a:r>
                      <a:r>
                        <a:rPr dirty="0" sz="900" spc="-245">
                          <a:solidFill>
                            <a:srgbClr val="4D4D4F"/>
                          </a:solidFill>
                          <a:latin typeface="宋体"/>
                          <a:cs typeface="宋体"/>
                        </a:rPr>
                        <a:t> </a:t>
                      </a:r>
                      <a:r>
                        <a:rPr dirty="0" sz="900">
                          <a:solidFill>
                            <a:srgbClr val="4D4D4F"/>
                          </a:solidFill>
                          <a:latin typeface="等线"/>
                          <a:cs typeface="等线"/>
                        </a:rPr>
                        <a:t>B</a:t>
                      </a:r>
                      <a:r>
                        <a:rPr dirty="0" sz="900" spc="-40">
                          <a:solidFill>
                            <a:srgbClr val="4D4D4F"/>
                          </a:solidFill>
                          <a:latin typeface="等线"/>
                          <a:cs typeface="等线"/>
                        </a:rPr>
                        <a:t> </a:t>
                      </a:r>
                      <a:r>
                        <a:rPr dirty="0" sz="900">
                          <a:solidFill>
                            <a:srgbClr val="4D4D4F"/>
                          </a:solidFill>
                          <a:latin typeface="宋体"/>
                          <a:cs typeface="宋体"/>
                        </a:rPr>
                        <a:t>股</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医药商业Ⅲ</a:t>
                      </a:r>
                      <a:endParaRPr sz="900">
                        <a:latin typeface="宋体"/>
                        <a:cs typeface="宋体"/>
                      </a:endParaRPr>
                    </a:p>
                  </a:txBody>
                  <a:tcPr marL="0" marR="0" marB="0" marT="20955"/>
                </a:tc>
                <a:tc>
                  <a:txBody>
                    <a:bodyPr/>
                    <a:lstStyle/>
                    <a:p>
                      <a:pPr algn="r" marR="162560">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tc>
                <a:tc>
                  <a:txBody>
                    <a:bodyPr/>
                    <a:lstStyle/>
                    <a:p>
                      <a:pPr algn="r" marR="210820">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累计净利润较上年同期下降约</a:t>
                      </a:r>
                      <a:r>
                        <a:rPr dirty="0" sz="900" spc="-250">
                          <a:solidFill>
                            <a:srgbClr val="4D4D4F"/>
                          </a:solidFill>
                          <a:latin typeface="宋体"/>
                          <a:cs typeface="宋体"/>
                        </a:rPr>
                        <a:t> </a:t>
                      </a:r>
                      <a:r>
                        <a:rPr dirty="0" sz="900" spc="5">
                          <a:solidFill>
                            <a:srgbClr val="4D4D4F"/>
                          </a:solidFill>
                          <a:latin typeface="等线"/>
                          <a:cs typeface="等线"/>
                        </a:rPr>
                        <a:t>70%</a:t>
                      </a:r>
                      <a:r>
                        <a:rPr dirty="0" sz="900">
                          <a:solidFill>
                            <a:srgbClr val="4D4D4F"/>
                          </a:solidFill>
                          <a:latin typeface="宋体"/>
                          <a:cs typeface="宋体"/>
                        </a:rPr>
                        <a:t>左右</a:t>
                      </a:r>
                      <a:endParaRPr sz="900">
                        <a:latin typeface="宋体"/>
                        <a:cs typeface="宋体"/>
                      </a:endParaRPr>
                    </a:p>
                  </a:txBody>
                  <a:tcPr marL="0" marR="0" marB="0" marT="20955"/>
                </a:tc>
              </a:tr>
              <a:tr h="396240">
                <a:tc>
                  <a:txBody>
                    <a:bodyPr/>
                    <a:lstStyle/>
                    <a:p>
                      <a:pPr marL="77470">
                        <a:lnSpc>
                          <a:spcPct val="100000"/>
                        </a:lnSpc>
                        <a:spcBef>
                          <a:spcPts val="140"/>
                        </a:spcBef>
                      </a:pPr>
                      <a:r>
                        <a:rPr dirty="0" sz="900" spc="-5">
                          <a:solidFill>
                            <a:srgbClr val="4D4D4F"/>
                          </a:solidFill>
                          <a:latin typeface="等线"/>
                          <a:cs typeface="等线"/>
                        </a:rPr>
                        <a:t>002524.SZ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光正集团</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医疗服务Ⅲ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0"/>
                        </a:spcBef>
                      </a:pPr>
                      <a:r>
                        <a:rPr dirty="0" sz="900" spc="-5">
                          <a:solidFill>
                            <a:srgbClr val="4D4D4F"/>
                          </a:solidFill>
                          <a:latin typeface="等线"/>
                          <a:cs typeface="等线"/>
                        </a:rPr>
                        <a:t>-81.90</a:t>
                      </a:r>
                      <a:endParaRPr sz="900">
                        <a:latin typeface="等线"/>
                        <a:cs typeface="等线"/>
                      </a:endParaRPr>
                    </a:p>
                  </a:txBody>
                  <a:tcPr marL="0" marR="0" marB="0" marT="17780">
                    <a:solidFill>
                      <a:srgbClr val="C8C9CA"/>
                    </a:solidFill>
                  </a:tcPr>
                </a:tc>
                <a:tc>
                  <a:txBody>
                    <a:bodyPr/>
                    <a:lstStyle/>
                    <a:p>
                      <a:pPr algn="r" marR="210820">
                        <a:lnSpc>
                          <a:spcPct val="100000"/>
                        </a:lnSpc>
                        <a:spcBef>
                          <a:spcPts val="140"/>
                        </a:spcBef>
                      </a:pPr>
                      <a:r>
                        <a:rPr dirty="0" sz="900" spc="-5">
                          <a:solidFill>
                            <a:srgbClr val="4D4D4F"/>
                          </a:solidFill>
                          <a:latin typeface="等线"/>
                          <a:cs typeface="等线"/>
                        </a:rPr>
                        <a:t>-72.85</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-77.38</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35">
                          <a:solidFill>
                            <a:srgbClr val="4D4D4F"/>
                          </a:solidFill>
                          <a:latin typeface="宋体"/>
                          <a:cs typeface="宋体"/>
                        </a:rPr>
                        <a:t> </a:t>
                      </a:r>
                      <a:r>
                        <a:rPr dirty="0" sz="900" spc="-5">
                          <a:solidFill>
                            <a:srgbClr val="4D4D4F"/>
                          </a:solidFill>
                          <a:latin typeface="等线"/>
                          <a:cs typeface="等线"/>
                        </a:rPr>
                        <a:t>2000</a:t>
                      </a:r>
                      <a:r>
                        <a:rPr dirty="0" sz="900" spc="-2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~3000</a:t>
                      </a:r>
                      <a:r>
                        <a:rPr dirty="0" sz="900" spc="-20">
                          <a:solidFill>
                            <a:srgbClr val="4D4D4F"/>
                          </a:solidFill>
                          <a:latin typeface="等线"/>
                          <a:cs typeface="等线"/>
                        </a:rPr>
                        <a:t> </a:t>
                      </a:r>
                      <a:r>
                        <a:rPr dirty="0" sz="900">
                          <a:solidFill>
                            <a:srgbClr val="4D4D4F"/>
                          </a:solidFill>
                          <a:latin typeface="宋体"/>
                          <a:cs typeface="宋体"/>
                        </a:rPr>
                        <a:t>万</a:t>
                      </a:r>
                      <a:r>
                        <a:rPr dirty="0" sz="900" spc="-15">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9"/>
                        </a:spcBef>
                      </a:pPr>
                      <a:r>
                        <a:rPr dirty="0" sz="900" spc="-5">
                          <a:solidFill>
                            <a:srgbClr val="4D4D4F"/>
                          </a:solidFill>
                          <a:latin typeface="等线"/>
                          <a:cs typeface="等线"/>
                        </a:rPr>
                        <a:t>72.85%~81.90%</a:t>
                      </a:r>
                      <a:endParaRPr sz="900">
                        <a:latin typeface="等线"/>
                        <a:cs typeface="等线"/>
                      </a:endParaRPr>
                    </a:p>
                  </a:txBody>
                  <a:tcPr marL="0" marR="0" marB="0" marT="20955">
                    <a:solidFill>
                      <a:srgbClr val="C8C9CA"/>
                    </a:solidFill>
                  </a:tcPr>
                </a:tc>
              </a:tr>
              <a:tr h="396189">
                <a:tc>
                  <a:txBody>
                    <a:bodyPr/>
                    <a:lstStyle/>
                    <a:p>
                      <a:pPr marL="77470">
                        <a:lnSpc>
                          <a:spcPct val="100000"/>
                        </a:lnSpc>
                        <a:spcBef>
                          <a:spcPts val="145"/>
                        </a:spcBef>
                      </a:pPr>
                      <a:r>
                        <a:rPr dirty="0" sz="900" spc="-5">
                          <a:solidFill>
                            <a:srgbClr val="4D4D4F"/>
                          </a:solidFill>
                          <a:latin typeface="等线"/>
                          <a:cs typeface="等线"/>
                        </a:rPr>
                        <a:t>002900.SZ</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哈三联</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tc>
                <a:tc>
                  <a:txBody>
                    <a:bodyPr/>
                    <a:lstStyle/>
                    <a:p>
                      <a:pPr algn="r" marR="162560">
                        <a:lnSpc>
                          <a:spcPct val="100000"/>
                        </a:lnSpc>
                        <a:spcBef>
                          <a:spcPts val="145"/>
                        </a:spcBef>
                      </a:pPr>
                      <a:r>
                        <a:rPr dirty="0" sz="900" spc="-5">
                          <a:solidFill>
                            <a:srgbClr val="4D4D4F"/>
                          </a:solidFill>
                          <a:latin typeface="等线"/>
                          <a:cs typeface="等线"/>
                        </a:rPr>
                        <a:t>-89.89</a:t>
                      </a:r>
                      <a:endParaRPr sz="900">
                        <a:latin typeface="等线"/>
                        <a:cs typeface="等线"/>
                      </a:endParaRPr>
                    </a:p>
                  </a:txBody>
                  <a:tcPr marL="0" marR="0" marB="0" marT="18415"/>
                </a:tc>
                <a:tc>
                  <a:txBody>
                    <a:bodyPr/>
                    <a:lstStyle/>
                    <a:p>
                      <a:pPr algn="r" marR="210820">
                        <a:lnSpc>
                          <a:spcPct val="100000"/>
                        </a:lnSpc>
                        <a:spcBef>
                          <a:spcPts val="145"/>
                        </a:spcBef>
                      </a:pPr>
                      <a:r>
                        <a:rPr dirty="0" sz="900" spc="-5">
                          <a:solidFill>
                            <a:srgbClr val="4D4D4F"/>
                          </a:solidFill>
                          <a:latin typeface="等线"/>
                          <a:cs typeface="等线"/>
                        </a:rPr>
                        <a:t>-85.18</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-87.54</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35">
                          <a:solidFill>
                            <a:srgbClr val="4D4D4F"/>
                          </a:solidFill>
                          <a:latin typeface="宋体"/>
                          <a:cs typeface="宋体"/>
                        </a:rPr>
                        <a:t> </a:t>
                      </a:r>
                      <a:r>
                        <a:rPr dirty="0" sz="900" spc="-5">
                          <a:solidFill>
                            <a:srgbClr val="4D4D4F"/>
                          </a:solidFill>
                          <a:latin typeface="等线"/>
                          <a:cs typeface="等线"/>
                        </a:rPr>
                        <a:t>1500</a:t>
                      </a:r>
                      <a:r>
                        <a:rPr dirty="0" sz="900" spc="-2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~2200</a:t>
                      </a:r>
                      <a:r>
                        <a:rPr dirty="0" sz="900" spc="-20">
                          <a:solidFill>
                            <a:srgbClr val="4D4D4F"/>
                          </a:solidFill>
                          <a:latin typeface="等线"/>
                          <a:cs typeface="等线"/>
                        </a:rPr>
                        <a:t> </a:t>
                      </a:r>
                      <a:r>
                        <a:rPr dirty="0" sz="900">
                          <a:solidFill>
                            <a:srgbClr val="4D4D4F"/>
                          </a:solidFill>
                          <a:latin typeface="宋体"/>
                          <a:cs typeface="宋体"/>
                        </a:rPr>
                        <a:t>万</a:t>
                      </a:r>
                      <a:r>
                        <a:rPr dirty="0" sz="900" spc="-15">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5"/>
                        </a:spcBef>
                      </a:pPr>
                      <a:r>
                        <a:rPr dirty="0" sz="900" spc="-5">
                          <a:solidFill>
                            <a:srgbClr val="4D4D4F"/>
                          </a:solidFill>
                          <a:latin typeface="等线"/>
                          <a:cs typeface="等线"/>
                        </a:rPr>
                        <a:t>85.18%~89.89%</a:t>
                      </a:r>
                      <a:endParaRPr sz="900">
                        <a:latin typeface="等线"/>
                        <a:cs typeface="等线"/>
                      </a:endParaRPr>
                    </a:p>
                  </a:txBody>
                  <a:tcPr marL="0" marR="0" marB="0" marT="20955"/>
                </a:tc>
              </a:tr>
              <a:tr h="396544">
                <a:tc>
                  <a:txBody>
                    <a:bodyPr/>
                    <a:lstStyle/>
                    <a:p>
                      <a:pPr marL="77470">
                        <a:lnSpc>
                          <a:spcPct val="100000"/>
                        </a:lnSpc>
                        <a:spcBef>
                          <a:spcPts val="145"/>
                        </a:spcBef>
                      </a:pPr>
                      <a:r>
                        <a:rPr dirty="0" sz="900" spc="-5">
                          <a:solidFill>
                            <a:srgbClr val="4D4D4F"/>
                          </a:solidFill>
                          <a:latin typeface="等线"/>
                          <a:cs typeface="等线"/>
                        </a:rPr>
                        <a:t>002198.SZ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嘉应制药</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5"/>
                        </a:spcBef>
                      </a:pPr>
                      <a:r>
                        <a:rPr dirty="0" sz="900" spc="-5">
                          <a:solidFill>
                            <a:srgbClr val="4D4D4F"/>
                          </a:solidFill>
                          <a:latin typeface="等线"/>
                          <a:cs typeface="等线"/>
                        </a:rPr>
                        <a:t>-128.96</a:t>
                      </a:r>
                      <a:endParaRPr sz="900">
                        <a:latin typeface="等线"/>
                        <a:cs typeface="等线"/>
                      </a:endParaRPr>
                    </a:p>
                  </a:txBody>
                  <a:tcPr marL="0" marR="0" marB="0" marT="18415">
                    <a:solidFill>
                      <a:srgbClr val="C8C9CA"/>
                    </a:solidFill>
                  </a:tcPr>
                </a:tc>
                <a:tc>
                  <a:txBody>
                    <a:bodyPr/>
                    <a:lstStyle/>
                    <a:p>
                      <a:pPr algn="r" marR="210820">
                        <a:lnSpc>
                          <a:spcPct val="100000"/>
                        </a:lnSpc>
                        <a:spcBef>
                          <a:spcPts val="145"/>
                        </a:spcBef>
                      </a:pPr>
                      <a:r>
                        <a:rPr dirty="0" sz="900" spc="-5">
                          <a:solidFill>
                            <a:srgbClr val="4D4D4F"/>
                          </a:solidFill>
                          <a:latin typeface="等线"/>
                          <a:cs typeface="等线"/>
                        </a:rPr>
                        <a:t>-100.00</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-114.48</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5">
                          <a:solidFill>
                            <a:srgbClr val="4D4D4F"/>
                          </a:solidFill>
                          <a:latin typeface="等线"/>
                          <a:cs typeface="等线"/>
                        </a:rPr>
                        <a:t>-600</a:t>
                      </a:r>
                      <a:r>
                        <a:rPr dirty="0" sz="900" spc="-2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~0</a:t>
                      </a:r>
                      <a:r>
                        <a:rPr dirty="0" sz="900" spc="-20">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9"/>
                        </a:spcBef>
                      </a:pPr>
                      <a:r>
                        <a:rPr dirty="0" sz="900" spc="-5">
                          <a:solidFill>
                            <a:srgbClr val="4D4D4F"/>
                          </a:solidFill>
                          <a:latin typeface="等线"/>
                          <a:cs typeface="等线"/>
                        </a:rPr>
                        <a:t>100.00%~128.96%</a:t>
                      </a:r>
                      <a:endParaRPr sz="900">
                        <a:latin typeface="等线"/>
                        <a:cs typeface="等线"/>
                      </a:endParaRPr>
                    </a:p>
                  </a:txBody>
                  <a:tcPr marL="0" marR="0" marB="0" marT="20955">
                    <a:solidFill>
                      <a:srgbClr val="C8C9CA"/>
                    </a:solidFill>
                  </a:tcPr>
                </a:tc>
              </a:tr>
              <a:tr h="396239">
                <a:tc>
                  <a:txBody>
                    <a:bodyPr/>
                    <a:lstStyle/>
                    <a:p>
                      <a:pPr marL="77470">
                        <a:lnSpc>
                          <a:spcPct val="100000"/>
                        </a:lnSpc>
                        <a:spcBef>
                          <a:spcPts val="140"/>
                        </a:spcBef>
                      </a:pPr>
                      <a:r>
                        <a:rPr dirty="0" sz="900" spc="-5">
                          <a:solidFill>
                            <a:srgbClr val="4D4D4F"/>
                          </a:solidFill>
                          <a:latin typeface="等线"/>
                          <a:cs typeface="等线"/>
                        </a:rPr>
                        <a:t>002173.SZ</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创新医疗</a:t>
                      </a:r>
                      <a:endParaRPr sz="900">
                        <a:latin typeface="宋体"/>
                        <a:cs typeface="宋体"/>
                      </a:endParaRPr>
                    </a:p>
                  </a:txBody>
                  <a:tcPr marL="0" marR="0" marB="0" marT="20955"/>
                </a:tc>
                <a:tc>
                  <a:txBody>
                    <a:bodyPr/>
                    <a:lstStyle/>
                    <a:p>
                      <a:pPr marL="100965">
                        <a:lnSpc>
                          <a:spcPct val="100000"/>
                        </a:lnSpc>
                        <a:spcBef>
                          <a:spcPts val="165"/>
                        </a:spcBef>
                      </a:pPr>
                      <a:r>
                        <a:rPr dirty="0" sz="900">
                          <a:solidFill>
                            <a:srgbClr val="4D4D4F"/>
                          </a:solidFill>
                          <a:latin typeface="宋体"/>
                          <a:cs typeface="宋体"/>
                        </a:rPr>
                        <a:t>医疗服务Ⅲ</a:t>
                      </a:r>
                      <a:endParaRPr sz="900">
                        <a:latin typeface="宋体"/>
                        <a:cs typeface="宋体"/>
                      </a:endParaRPr>
                    </a:p>
                  </a:txBody>
                  <a:tcPr marL="0" marR="0" marB="0" marT="20955"/>
                </a:tc>
                <a:tc>
                  <a:txBody>
                    <a:bodyPr/>
                    <a:lstStyle/>
                    <a:p>
                      <a:pPr algn="r" marR="162560">
                        <a:lnSpc>
                          <a:spcPct val="100000"/>
                        </a:lnSpc>
                        <a:spcBef>
                          <a:spcPts val="140"/>
                        </a:spcBef>
                      </a:pPr>
                      <a:r>
                        <a:rPr dirty="0" sz="900" spc="-5">
                          <a:solidFill>
                            <a:srgbClr val="4D4D4F"/>
                          </a:solidFill>
                          <a:latin typeface="等线"/>
                          <a:cs typeface="等线"/>
                        </a:rPr>
                        <a:t>-193.79</a:t>
                      </a:r>
                      <a:endParaRPr sz="900">
                        <a:latin typeface="等线"/>
                        <a:cs typeface="等线"/>
                      </a:endParaRPr>
                    </a:p>
                  </a:txBody>
                  <a:tcPr marL="0" marR="0" marB="0" marT="17780"/>
                </a:tc>
                <a:tc>
                  <a:txBody>
                    <a:bodyPr/>
                    <a:lstStyle/>
                    <a:p>
                      <a:pPr algn="r" marR="210820">
                        <a:lnSpc>
                          <a:spcPct val="100000"/>
                        </a:lnSpc>
                        <a:spcBef>
                          <a:spcPts val="140"/>
                        </a:spcBef>
                      </a:pPr>
                      <a:r>
                        <a:rPr dirty="0" sz="900" spc="-5">
                          <a:solidFill>
                            <a:srgbClr val="4D4D4F"/>
                          </a:solidFill>
                          <a:latin typeface="等线"/>
                          <a:cs typeface="等线"/>
                        </a:rPr>
                        <a:t>-95.86</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-144.83</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净利润约</a:t>
                      </a:r>
                      <a:r>
                        <a:rPr dirty="0" sz="900" spc="-5">
                          <a:solidFill>
                            <a:srgbClr val="4D4D4F"/>
                          </a:solidFill>
                          <a:latin typeface="等线"/>
                          <a:cs typeface="等线"/>
                        </a:rPr>
                        <a:t>-6000</a:t>
                      </a:r>
                      <a:r>
                        <a:rPr dirty="0" sz="900" spc="-3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~-4000</a:t>
                      </a:r>
                      <a:r>
                        <a:rPr dirty="0" sz="900" spc="-30">
                          <a:solidFill>
                            <a:srgbClr val="4D4D4F"/>
                          </a:solidFill>
                          <a:latin typeface="等线"/>
                          <a:cs typeface="等线"/>
                        </a:rPr>
                        <a:t> </a:t>
                      </a:r>
                      <a:r>
                        <a:rPr dirty="0" sz="900" spc="-15">
                          <a:solidFill>
                            <a:srgbClr val="4D4D4F"/>
                          </a:solidFill>
                          <a:latin typeface="宋体"/>
                          <a:cs typeface="宋体"/>
                        </a:rPr>
                        <a:t>万</a:t>
                      </a: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下降</a:t>
                      </a:r>
                      <a:endParaRPr sz="900">
                        <a:latin typeface="宋体"/>
                        <a:cs typeface="宋体"/>
                      </a:endParaRPr>
                    </a:p>
                    <a:p>
                      <a:pPr marL="67945">
                        <a:lnSpc>
                          <a:spcPct val="100000"/>
                        </a:lnSpc>
                        <a:spcBef>
                          <a:spcPts val="455"/>
                        </a:spcBef>
                      </a:pPr>
                      <a:r>
                        <a:rPr dirty="0" sz="900" spc="-5">
                          <a:solidFill>
                            <a:srgbClr val="4D4D4F"/>
                          </a:solidFill>
                          <a:latin typeface="等线"/>
                          <a:cs typeface="等线"/>
                        </a:rPr>
                        <a:t>95.86%~193.79%</a:t>
                      </a:r>
                      <a:endParaRPr sz="900">
                        <a:latin typeface="等线"/>
                        <a:cs typeface="等线"/>
                      </a:endParaRPr>
                    </a:p>
                  </a:txBody>
                  <a:tcPr marL="0" marR="0" marB="0" marT="20955"/>
                </a:tc>
              </a:tr>
              <a:tr h="396240">
                <a:tc>
                  <a:txBody>
                    <a:bodyPr/>
                    <a:lstStyle/>
                    <a:p>
                      <a:pPr marL="77470">
                        <a:lnSpc>
                          <a:spcPct val="100000"/>
                        </a:lnSpc>
                        <a:spcBef>
                          <a:spcPts val="145"/>
                        </a:spcBef>
                      </a:pPr>
                      <a:r>
                        <a:rPr dirty="0" sz="900" spc="-5">
                          <a:solidFill>
                            <a:srgbClr val="4D4D4F"/>
                          </a:solidFill>
                          <a:latin typeface="等线"/>
                          <a:cs typeface="等线"/>
                        </a:rPr>
                        <a:t>002044.SZ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美年健康</a:t>
                      </a:r>
                      <a:endParaRPr sz="900">
                        <a:latin typeface="宋体"/>
                        <a:cs typeface="宋体"/>
                      </a:endParaRPr>
                    </a:p>
                  </a:txBody>
                  <a:tcPr marL="0" marR="0" marB="0" marT="20955">
                    <a:solidFill>
                      <a:srgbClr val="C8C9CA"/>
                    </a:solidFill>
                  </a:tcPr>
                </a:tc>
                <a:tc>
                  <a:txBody>
                    <a:bodyPr/>
                    <a:lstStyle/>
                    <a:p>
                      <a:pPr marL="100965">
                        <a:lnSpc>
                          <a:spcPct val="100000"/>
                        </a:lnSpc>
                        <a:spcBef>
                          <a:spcPts val="165"/>
                        </a:spcBef>
                      </a:pPr>
                      <a:r>
                        <a:rPr dirty="0" sz="900">
                          <a:solidFill>
                            <a:srgbClr val="4D4D4F"/>
                          </a:solidFill>
                          <a:latin typeface="宋体"/>
                          <a:cs typeface="宋体"/>
                        </a:rPr>
                        <a:t>医疗服务Ⅲ</a:t>
                      </a:r>
                      <a:endParaRPr sz="900">
                        <a:latin typeface="宋体"/>
                        <a:cs typeface="宋体"/>
                      </a:endParaRPr>
                    </a:p>
                  </a:txBody>
                  <a:tcPr marL="0" marR="0" marB="0" marT="20955">
                    <a:solidFill>
                      <a:srgbClr val="C8C9CA"/>
                    </a:solidFill>
                  </a:tcPr>
                </a:tc>
                <a:tc>
                  <a:txBody>
                    <a:bodyPr/>
                    <a:lstStyle/>
                    <a:p>
                      <a:pPr algn="r" marR="162560">
                        <a:lnSpc>
                          <a:spcPct val="100000"/>
                        </a:lnSpc>
                        <a:spcBef>
                          <a:spcPts val="145"/>
                        </a:spcBef>
                      </a:pPr>
                      <a:r>
                        <a:rPr dirty="0" sz="900" spc="-5">
                          <a:solidFill>
                            <a:srgbClr val="4D4D4F"/>
                          </a:solidFill>
                          <a:latin typeface="等线"/>
                          <a:cs typeface="等线"/>
                        </a:rPr>
                        <a:t>-229.00</a:t>
                      </a:r>
                      <a:endParaRPr sz="900">
                        <a:latin typeface="等线"/>
                        <a:cs typeface="等线"/>
                      </a:endParaRPr>
                    </a:p>
                  </a:txBody>
                  <a:tcPr marL="0" marR="0" marB="0" marT="18415">
                    <a:solidFill>
                      <a:srgbClr val="C8C9CA"/>
                    </a:solidFill>
                  </a:tcPr>
                </a:tc>
                <a:tc>
                  <a:txBody>
                    <a:bodyPr/>
                    <a:lstStyle/>
                    <a:p>
                      <a:pPr algn="r" marR="210820">
                        <a:lnSpc>
                          <a:spcPct val="100000"/>
                        </a:lnSpc>
                        <a:spcBef>
                          <a:spcPts val="145"/>
                        </a:spcBef>
                      </a:pPr>
                      <a:r>
                        <a:rPr dirty="0" sz="900" spc="-5">
                          <a:solidFill>
                            <a:srgbClr val="4D4D4F"/>
                          </a:solidFill>
                          <a:latin typeface="等线"/>
                          <a:cs typeface="等线"/>
                        </a:rPr>
                        <a:t>-196.00</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-212.50</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5">
                          <a:solidFill>
                            <a:srgbClr val="4D4D4F"/>
                          </a:solidFill>
                          <a:latin typeface="等线"/>
                          <a:cs typeface="等线"/>
                        </a:rPr>
                        <a:t>-58000</a:t>
                      </a:r>
                      <a:r>
                        <a:rPr dirty="0" sz="900" spc="-3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~-43000</a:t>
                      </a:r>
                      <a:r>
                        <a:rPr dirty="0" sz="900" spc="-40">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下</a:t>
                      </a:r>
                      <a:endParaRPr sz="900">
                        <a:latin typeface="宋体"/>
                        <a:cs typeface="宋体"/>
                      </a:endParaRPr>
                    </a:p>
                    <a:p>
                      <a:pPr marL="67945">
                        <a:lnSpc>
                          <a:spcPct val="100000"/>
                        </a:lnSpc>
                        <a:spcBef>
                          <a:spcPts val="480"/>
                        </a:spcBef>
                      </a:pPr>
                      <a:r>
                        <a:rPr dirty="0" sz="900">
                          <a:solidFill>
                            <a:srgbClr val="4D4D4F"/>
                          </a:solidFill>
                          <a:latin typeface="宋体"/>
                          <a:cs typeface="宋体"/>
                        </a:rPr>
                        <a:t>降</a:t>
                      </a:r>
                      <a:r>
                        <a:rPr dirty="0" sz="900" spc="-229">
                          <a:solidFill>
                            <a:srgbClr val="4D4D4F"/>
                          </a:solidFill>
                          <a:latin typeface="宋体"/>
                          <a:cs typeface="宋体"/>
                        </a:rPr>
                        <a:t> </a:t>
                      </a:r>
                      <a:r>
                        <a:rPr dirty="0" sz="900" spc="-5">
                          <a:solidFill>
                            <a:srgbClr val="4D4D4F"/>
                          </a:solidFill>
                          <a:latin typeface="等线"/>
                          <a:cs typeface="等线"/>
                        </a:rPr>
                        <a:t>196.00%~229.00%</a:t>
                      </a:r>
                      <a:endParaRPr sz="900">
                        <a:latin typeface="等线"/>
                        <a:cs typeface="等线"/>
                      </a:endParaRPr>
                    </a:p>
                  </a:txBody>
                  <a:tcPr marL="0" marR="0" marB="0" marT="20955">
                    <a:solidFill>
                      <a:srgbClr val="C8C9CA"/>
                    </a:solidFill>
                  </a:tcPr>
                </a:tc>
              </a:tr>
              <a:tr h="400812">
                <a:tc>
                  <a:txBody>
                    <a:bodyPr/>
                    <a:lstStyle/>
                    <a:p>
                      <a:pPr marL="77470">
                        <a:lnSpc>
                          <a:spcPct val="100000"/>
                        </a:lnSpc>
                        <a:spcBef>
                          <a:spcPts val="140"/>
                        </a:spcBef>
                      </a:pPr>
                      <a:r>
                        <a:rPr dirty="0" sz="900" spc="-5">
                          <a:solidFill>
                            <a:srgbClr val="4D4D4F"/>
                          </a:solidFill>
                          <a:latin typeface="等线"/>
                          <a:cs typeface="等线"/>
                        </a:rPr>
                        <a:t>002118.SZ</a:t>
                      </a:r>
                      <a:endParaRPr sz="900">
                        <a:latin typeface="等线"/>
                        <a:cs typeface="等线"/>
                      </a:endParaRPr>
                    </a:p>
                  </a:txBody>
                  <a:tcPr marL="0" marR="0" marB="0" marT="17780">
                    <a:lnB w="6350">
                      <a:solidFill>
                        <a:srgbClr val="F5821F"/>
                      </a:solidFill>
                      <a:prstDash val="solid"/>
                    </a:lnB>
                  </a:tcPr>
                </a:tc>
                <a:tc>
                  <a:txBody>
                    <a:bodyPr/>
                    <a:lstStyle/>
                    <a:p>
                      <a:pPr marL="67945">
                        <a:lnSpc>
                          <a:spcPct val="100000"/>
                        </a:lnSpc>
                        <a:spcBef>
                          <a:spcPts val="165"/>
                        </a:spcBef>
                      </a:pPr>
                      <a:r>
                        <a:rPr dirty="0" sz="900">
                          <a:solidFill>
                            <a:srgbClr val="4D4D4F"/>
                          </a:solidFill>
                          <a:latin typeface="宋体"/>
                          <a:cs typeface="宋体"/>
                        </a:rPr>
                        <a:t>紫鑫药业</a:t>
                      </a:r>
                      <a:endParaRPr sz="900">
                        <a:latin typeface="宋体"/>
                        <a:cs typeface="宋体"/>
                      </a:endParaRPr>
                    </a:p>
                  </a:txBody>
                  <a:tcPr marL="0" marR="0" marB="0" marT="20955">
                    <a:lnB w="6350">
                      <a:solidFill>
                        <a:srgbClr val="F5821F"/>
                      </a:solidFill>
                      <a:prstDash val="solid"/>
                    </a:lnB>
                  </a:tcPr>
                </a:tc>
                <a:tc>
                  <a:txBody>
                    <a:bodyPr/>
                    <a:lstStyle/>
                    <a:p>
                      <a:pPr marL="10096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lnB w="6350">
                      <a:solidFill>
                        <a:srgbClr val="F5821F"/>
                      </a:solidFill>
                      <a:prstDash val="solid"/>
                    </a:lnB>
                  </a:tcPr>
                </a:tc>
                <a:tc>
                  <a:txBody>
                    <a:bodyPr/>
                    <a:lstStyle/>
                    <a:p>
                      <a:pPr algn="r" marR="162560">
                        <a:lnSpc>
                          <a:spcPct val="100000"/>
                        </a:lnSpc>
                        <a:spcBef>
                          <a:spcPts val="140"/>
                        </a:spcBef>
                      </a:pPr>
                      <a:r>
                        <a:rPr dirty="0" sz="900" spc="-5">
                          <a:solidFill>
                            <a:srgbClr val="4D4D4F"/>
                          </a:solidFill>
                          <a:latin typeface="等线"/>
                          <a:cs typeface="等线"/>
                        </a:rPr>
                        <a:t>-536.13</a:t>
                      </a:r>
                      <a:endParaRPr sz="900">
                        <a:latin typeface="等线"/>
                        <a:cs typeface="等线"/>
                      </a:endParaRPr>
                    </a:p>
                  </a:txBody>
                  <a:tcPr marL="0" marR="0" marB="0" marT="17780">
                    <a:lnB w="6350">
                      <a:solidFill>
                        <a:srgbClr val="F5821F"/>
                      </a:solidFill>
                      <a:prstDash val="solid"/>
                    </a:lnB>
                  </a:tcPr>
                </a:tc>
                <a:tc>
                  <a:txBody>
                    <a:bodyPr/>
                    <a:lstStyle/>
                    <a:p>
                      <a:pPr algn="r" marR="210820">
                        <a:lnSpc>
                          <a:spcPct val="100000"/>
                        </a:lnSpc>
                        <a:spcBef>
                          <a:spcPts val="140"/>
                        </a:spcBef>
                      </a:pPr>
                      <a:r>
                        <a:rPr dirty="0" sz="900" spc="-5">
                          <a:solidFill>
                            <a:srgbClr val="4D4D4F"/>
                          </a:solidFill>
                          <a:latin typeface="等线"/>
                          <a:cs typeface="等线"/>
                        </a:rPr>
                        <a:t>-495.25</a:t>
                      </a:r>
                      <a:endParaRPr sz="900">
                        <a:latin typeface="等线"/>
                        <a:cs typeface="等线"/>
                      </a:endParaRPr>
                    </a:p>
                  </a:txBody>
                  <a:tcPr marL="0" marR="0" marB="0" marT="17780">
                    <a:lnB w="6350">
                      <a:solidFill>
                        <a:srgbClr val="F5821F"/>
                      </a:solidFill>
                      <a:prstDash val="solid"/>
                    </a:lnB>
                  </a:tcPr>
                </a:tc>
                <a:tc>
                  <a:txBody>
                    <a:bodyPr/>
                    <a:lstStyle/>
                    <a:p>
                      <a:pPr algn="r" marR="60325">
                        <a:lnSpc>
                          <a:spcPct val="100000"/>
                        </a:lnSpc>
                        <a:spcBef>
                          <a:spcPts val="140"/>
                        </a:spcBef>
                      </a:pPr>
                      <a:r>
                        <a:rPr dirty="0" sz="900" spc="-5">
                          <a:solidFill>
                            <a:srgbClr val="4D4D4F"/>
                          </a:solidFill>
                          <a:latin typeface="等线"/>
                          <a:cs typeface="等线"/>
                        </a:rPr>
                        <a:t>-515.69</a:t>
                      </a:r>
                      <a:endParaRPr sz="900">
                        <a:latin typeface="等线"/>
                        <a:cs typeface="等线"/>
                      </a:endParaRPr>
                    </a:p>
                  </a:txBody>
                  <a:tcPr marL="0" marR="0" marB="0" marT="17780">
                    <a:lnB w="6350">
                      <a:solidFill>
                        <a:srgbClr val="F5821F"/>
                      </a:solidFill>
                      <a:prstDash val="solid"/>
                    </a:lnB>
                  </a:tcPr>
                </a:tc>
                <a:tc>
                  <a:txBody>
                    <a:bodyPr/>
                    <a:lstStyle/>
                    <a:p>
                      <a:pPr marL="67945">
                        <a:lnSpc>
                          <a:spcPct val="100000"/>
                        </a:lnSpc>
                        <a:spcBef>
                          <a:spcPts val="165"/>
                        </a:spcBef>
                      </a:pPr>
                      <a:r>
                        <a:rPr dirty="0" sz="900">
                          <a:solidFill>
                            <a:srgbClr val="4D4D4F"/>
                          </a:solidFill>
                          <a:latin typeface="宋体"/>
                          <a:cs typeface="宋体"/>
                        </a:rPr>
                        <a:t>净利润约</a:t>
                      </a:r>
                      <a:r>
                        <a:rPr dirty="0" sz="900" spc="-5">
                          <a:solidFill>
                            <a:srgbClr val="4D4D4F"/>
                          </a:solidFill>
                          <a:latin typeface="等线"/>
                          <a:cs typeface="等线"/>
                        </a:rPr>
                        <a:t>-32000</a:t>
                      </a:r>
                      <a:r>
                        <a:rPr dirty="0" sz="900" spc="-3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~-29000</a:t>
                      </a:r>
                      <a:r>
                        <a:rPr dirty="0" sz="900" spc="-40">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下</a:t>
                      </a:r>
                      <a:endParaRPr sz="900">
                        <a:latin typeface="宋体"/>
                        <a:cs typeface="宋体"/>
                      </a:endParaRPr>
                    </a:p>
                    <a:p>
                      <a:pPr marL="67945">
                        <a:lnSpc>
                          <a:spcPct val="100000"/>
                        </a:lnSpc>
                        <a:spcBef>
                          <a:spcPts val="480"/>
                        </a:spcBef>
                      </a:pPr>
                      <a:r>
                        <a:rPr dirty="0" sz="900">
                          <a:solidFill>
                            <a:srgbClr val="4D4D4F"/>
                          </a:solidFill>
                          <a:latin typeface="宋体"/>
                          <a:cs typeface="宋体"/>
                        </a:rPr>
                        <a:t>降</a:t>
                      </a:r>
                      <a:r>
                        <a:rPr dirty="0" sz="900" spc="-229">
                          <a:solidFill>
                            <a:srgbClr val="4D4D4F"/>
                          </a:solidFill>
                          <a:latin typeface="宋体"/>
                          <a:cs typeface="宋体"/>
                        </a:rPr>
                        <a:t> </a:t>
                      </a:r>
                      <a:r>
                        <a:rPr dirty="0" sz="900" spc="-5">
                          <a:solidFill>
                            <a:srgbClr val="4D4D4F"/>
                          </a:solidFill>
                          <a:latin typeface="等线"/>
                          <a:cs typeface="等线"/>
                        </a:rPr>
                        <a:t>495.25%~536.13%</a:t>
                      </a:r>
                      <a:endParaRPr sz="900">
                        <a:latin typeface="等线"/>
                        <a:cs typeface="等线"/>
                      </a:endParaRPr>
                    </a:p>
                  </a:txBody>
                  <a:tcPr marL="0" marR="0" marB="0" marT="20955">
                    <a:lnB w="6350">
                      <a:solidFill>
                        <a:srgbClr val="F5821F"/>
                      </a:solidFill>
                      <a:prstDash val="solid"/>
                    </a:lnB>
                  </a:tcPr>
                </a:tc>
              </a:tr>
            </a:tbl>
          </a:graphicData>
        </a:graphic>
      </p:graphicFrame>
      <p:sp>
        <p:nvSpPr>
          <p:cNvPr id="7" name="object 7"/>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
        <p:nvSpPr>
          <p:cNvPr id="6" name="object 6"/>
          <p:cNvSpPr txBox="1"/>
          <p:nvPr/>
        </p:nvSpPr>
        <p:spPr>
          <a:xfrm>
            <a:off x="599948" y="7292720"/>
            <a:ext cx="6423660" cy="283591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a:p>
            <a:pPr>
              <a:lnSpc>
                <a:spcPct val="100000"/>
              </a:lnSpc>
              <a:spcBef>
                <a:spcPts val="35"/>
              </a:spcBef>
            </a:pPr>
            <a:endParaRPr sz="1100">
              <a:latin typeface="宋体"/>
              <a:cs typeface="宋体"/>
            </a:endParaRPr>
          </a:p>
          <a:p>
            <a:pPr marL="1574800" indent="-191135">
              <a:lnSpc>
                <a:spcPct val="100000"/>
              </a:lnSpc>
              <a:spcBef>
                <a:spcPts val="5"/>
              </a:spcBef>
              <a:buFont typeface=""/>
              <a:buAutoNum type="arabicPeriod" startAt="3"/>
              <a:tabLst>
                <a:tab pos="1575435" algn="l"/>
              </a:tabLst>
            </a:pPr>
            <a:r>
              <a:rPr dirty="0" sz="1400" b="1">
                <a:solidFill>
                  <a:srgbClr val="F5821F"/>
                </a:solidFill>
                <a:latin typeface="微软雅黑"/>
                <a:cs typeface="微软雅黑"/>
              </a:rPr>
              <a:t>持续</a:t>
            </a:r>
            <a:r>
              <a:rPr dirty="0" sz="1400" spc="10" b="1">
                <a:solidFill>
                  <a:srgbClr val="F5821F"/>
                </a:solidFill>
                <a:latin typeface="微软雅黑"/>
                <a:cs typeface="微软雅黑"/>
              </a:rPr>
              <a:t>重</a:t>
            </a:r>
            <a:r>
              <a:rPr dirty="0" sz="1400" b="1">
                <a:solidFill>
                  <a:srgbClr val="F5821F"/>
                </a:solidFill>
                <a:latin typeface="微软雅黑"/>
                <a:cs typeface="微软雅黑"/>
              </a:rPr>
              <a:t>点关注疫情后周</a:t>
            </a:r>
            <a:r>
              <a:rPr dirty="0" sz="1400" spc="10" b="1">
                <a:solidFill>
                  <a:srgbClr val="F5821F"/>
                </a:solidFill>
                <a:latin typeface="微软雅黑"/>
                <a:cs typeface="微软雅黑"/>
              </a:rPr>
              <a:t>期</a:t>
            </a:r>
            <a:r>
              <a:rPr dirty="0" sz="1400" b="1">
                <a:solidFill>
                  <a:srgbClr val="F5821F"/>
                </a:solidFill>
                <a:latin typeface="微软雅黑"/>
                <a:cs typeface="微软雅黑"/>
              </a:rPr>
              <a:t>受益方向</a:t>
            </a:r>
            <a:r>
              <a:rPr dirty="0" sz="1400" spc="-110" b="1">
                <a:solidFill>
                  <a:srgbClr val="F5821F"/>
                </a:solidFill>
                <a:latin typeface="微软雅黑"/>
                <a:cs typeface="微软雅黑"/>
              </a:rPr>
              <a:t>——</a:t>
            </a:r>
            <a:r>
              <a:rPr dirty="0" sz="1400" b="1">
                <a:solidFill>
                  <a:srgbClr val="F5821F"/>
                </a:solidFill>
                <a:latin typeface="微软雅黑"/>
                <a:cs typeface="微软雅黑"/>
              </a:rPr>
              <a:t>医</a:t>
            </a:r>
            <a:r>
              <a:rPr dirty="0" sz="1400" spc="10" b="1">
                <a:solidFill>
                  <a:srgbClr val="F5821F"/>
                </a:solidFill>
                <a:latin typeface="微软雅黑"/>
                <a:cs typeface="微软雅黑"/>
              </a:rPr>
              <a:t>药</a:t>
            </a:r>
            <a:r>
              <a:rPr dirty="0" sz="1400" b="1">
                <a:solidFill>
                  <a:srgbClr val="F5821F"/>
                </a:solidFill>
                <a:latin typeface="微软雅黑"/>
                <a:cs typeface="微软雅黑"/>
              </a:rPr>
              <a:t>新基建</a:t>
            </a:r>
            <a:endParaRPr sz="1400">
              <a:latin typeface="微软雅黑"/>
              <a:cs typeface="微软雅黑"/>
            </a:endParaRPr>
          </a:p>
          <a:p>
            <a:pPr marL="1400810" marR="5080">
              <a:lnSpc>
                <a:spcPct val="116700"/>
              </a:lnSpc>
              <a:spcBef>
                <a:spcPts val="800"/>
              </a:spcBef>
            </a:pPr>
            <a:r>
              <a:rPr dirty="0" sz="1000" spc="-5">
                <a:solidFill>
                  <a:srgbClr val="4D4D4F"/>
                </a:solidFill>
                <a:latin typeface="等线"/>
                <a:cs typeface="等线"/>
              </a:rPr>
              <a:t>2020</a:t>
            </a:r>
            <a:r>
              <a:rPr dirty="0" sz="1000" spc="-40">
                <a:solidFill>
                  <a:srgbClr val="4D4D4F"/>
                </a:solidFill>
                <a:latin typeface="等线"/>
                <a:cs typeface="等线"/>
              </a:rPr>
              <a:t> </a:t>
            </a:r>
            <a:r>
              <a:rPr dirty="0" sz="1000" spc="-5">
                <a:solidFill>
                  <a:srgbClr val="4D4D4F"/>
                </a:solidFill>
                <a:latin typeface="宋体"/>
                <a:cs typeface="宋体"/>
              </a:rPr>
              <a:t>年上半年</a:t>
            </a:r>
            <a:r>
              <a:rPr dirty="0" sz="1000" spc="-105">
                <a:solidFill>
                  <a:srgbClr val="4D4D4F"/>
                </a:solidFill>
                <a:latin typeface="宋体"/>
                <a:cs typeface="宋体"/>
              </a:rPr>
              <a:t>，</a:t>
            </a:r>
            <a:r>
              <a:rPr dirty="0" sz="1000" spc="-5">
                <a:solidFill>
                  <a:srgbClr val="4D4D4F"/>
                </a:solidFill>
                <a:latin typeface="宋体"/>
                <a:cs typeface="宋体"/>
              </a:rPr>
              <a:t>受</a:t>
            </a:r>
            <a:r>
              <a:rPr dirty="0" sz="1000" spc="5">
                <a:solidFill>
                  <a:srgbClr val="4D4D4F"/>
                </a:solidFill>
                <a:latin typeface="宋体"/>
                <a:cs typeface="宋体"/>
              </a:rPr>
              <a:t>到</a:t>
            </a:r>
            <a:r>
              <a:rPr dirty="0" sz="1000" spc="-5">
                <a:solidFill>
                  <a:srgbClr val="4D4D4F"/>
                </a:solidFill>
                <a:latin typeface="宋体"/>
                <a:cs typeface="宋体"/>
              </a:rPr>
              <a:t>新冠</a:t>
            </a:r>
            <a:r>
              <a:rPr dirty="0" sz="1000" spc="5">
                <a:solidFill>
                  <a:srgbClr val="4D4D4F"/>
                </a:solidFill>
                <a:latin typeface="宋体"/>
                <a:cs typeface="宋体"/>
              </a:rPr>
              <a:t>疫</a:t>
            </a:r>
            <a:r>
              <a:rPr dirty="0" sz="1000" spc="-5">
                <a:solidFill>
                  <a:srgbClr val="4D4D4F"/>
                </a:solidFill>
                <a:latin typeface="宋体"/>
                <a:cs typeface="宋体"/>
              </a:rPr>
              <a:t>情的影响</a:t>
            </a:r>
            <a:r>
              <a:rPr dirty="0" sz="1000" spc="-90">
                <a:solidFill>
                  <a:srgbClr val="4D4D4F"/>
                </a:solidFill>
                <a:latin typeface="宋体"/>
                <a:cs typeface="宋体"/>
              </a:rPr>
              <a:t>，</a:t>
            </a:r>
            <a:r>
              <a:rPr dirty="0" sz="1000" spc="-5">
                <a:solidFill>
                  <a:srgbClr val="4D4D4F"/>
                </a:solidFill>
                <a:latin typeface="宋体"/>
                <a:cs typeface="宋体"/>
              </a:rPr>
              <a:t>国内</a:t>
            </a:r>
            <a:r>
              <a:rPr dirty="0" sz="1000" spc="5">
                <a:solidFill>
                  <a:srgbClr val="4D4D4F"/>
                </a:solidFill>
                <a:latin typeface="宋体"/>
                <a:cs typeface="宋体"/>
              </a:rPr>
              <a:t>多</a:t>
            </a:r>
            <a:r>
              <a:rPr dirty="0" sz="1000" spc="-5">
                <a:solidFill>
                  <a:srgbClr val="4D4D4F"/>
                </a:solidFill>
                <a:latin typeface="宋体"/>
                <a:cs typeface="宋体"/>
              </a:rPr>
              <a:t>数产</a:t>
            </a:r>
            <a:r>
              <a:rPr dirty="0" sz="1000" spc="5">
                <a:solidFill>
                  <a:srgbClr val="4D4D4F"/>
                </a:solidFill>
                <a:latin typeface="宋体"/>
                <a:cs typeface="宋体"/>
              </a:rPr>
              <a:t>业早</a:t>
            </a:r>
            <a:r>
              <a:rPr dirty="0" sz="1000" spc="-5">
                <a:solidFill>
                  <a:srgbClr val="4D4D4F"/>
                </a:solidFill>
                <a:latin typeface="宋体"/>
                <a:cs typeface="宋体"/>
              </a:rPr>
              <a:t>期处于</a:t>
            </a:r>
            <a:r>
              <a:rPr dirty="0" sz="1000" spc="5">
                <a:solidFill>
                  <a:srgbClr val="4D4D4F"/>
                </a:solidFill>
                <a:latin typeface="宋体"/>
                <a:cs typeface="宋体"/>
              </a:rPr>
              <a:t>停</a:t>
            </a:r>
            <a:r>
              <a:rPr dirty="0" sz="1000" spc="-5">
                <a:solidFill>
                  <a:srgbClr val="4D4D4F"/>
                </a:solidFill>
                <a:latin typeface="宋体"/>
                <a:cs typeface="宋体"/>
              </a:rPr>
              <a:t>滞状态</a:t>
            </a:r>
            <a:r>
              <a:rPr dirty="0" sz="1000" spc="-90">
                <a:solidFill>
                  <a:srgbClr val="4D4D4F"/>
                </a:solidFill>
                <a:latin typeface="宋体"/>
                <a:cs typeface="宋体"/>
              </a:rPr>
              <a:t>。</a:t>
            </a:r>
            <a:r>
              <a:rPr dirty="0" sz="1000" spc="-5">
                <a:solidFill>
                  <a:srgbClr val="4D4D4F"/>
                </a:solidFill>
                <a:latin typeface="宋体"/>
                <a:cs typeface="宋体"/>
              </a:rPr>
              <a:t>相对</a:t>
            </a:r>
            <a:r>
              <a:rPr dirty="0" sz="1000" spc="5">
                <a:solidFill>
                  <a:srgbClr val="4D4D4F"/>
                </a:solidFill>
                <a:latin typeface="宋体"/>
                <a:cs typeface="宋体"/>
              </a:rPr>
              <a:t>来说</a:t>
            </a:r>
            <a:r>
              <a:rPr dirty="0" sz="1000" spc="-105">
                <a:solidFill>
                  <a:srgbClr val="4D4D4F"/>
                </a:solidFill>
                <a:latin typeface="宋体"/>
                <a:cs typeface="宋体"/>
              </a:rPr>
              <a:t>，</a:t>
            </a:r>
            <a:r>
              <a:rPr dirty="0" sz="1000" spc="-5">
                <a:solidFill>
                  <a:srgbClr val="4D4D4F"/>
                </a:solidFill>
                <a:latin typeface="宋体"/>
                <a:cs typeface="宋体"/>
              </a:rPr>
              <a:t>医药 生物行</a:t>
            </a:r>
            <a:r>
              <a:rPr dirty="0" sz="1000" spc="5">
                <a:solidFill>
                  <a:srgbClr val="4D4D4F"/>
                </a:solidFill>
                <a:latin typeface="宋体"/>
                <a:cs typeface="宋体"/>
              </a:rPr>
              <a:t>业</a:t>
            </a:r>
            <a:r>
              <a:rPr dirty="0" sz="1000" spc="-5">
                <a:solidFill>
                  <a:srgbClr val="4D4D4F"/>
                </a:solidFill>
                <a:latin typeface="宋体"/>
                <a:cs typeface="宋体"/>
              </a:rPr>
              <a:t>具有</a:t>
            </a:r>
            <a:r>
              <a:rPr dirty="0" sz="1000" spc="5">
                <a:solidFill>
                  <a:srgbClr val="4D4D4F"/>
                </a:solidFill>
                <a:latin typeface="宋体"/>
                <a:cs typeface="宋体"/>
              </a:rPr>
              <a:t>强</a:t>
            </a:r>
            <a:r>
              <a:rPr dirty="0" sz="1000" spc="-5">
                <a:solidFill>
                  <a:srgbClr val="4D4D4F"/>
                </a:solidFill>
                <a:latin typeface="宋体"/>
                <a:cs typeface="宋体"/>
              </a:rPr>
              <a:t>韧性</a:t>
            </a:r>
            <a:r>
              <a:rPr dirty="0" sz="1000" spc="-20">
                <a:solidFill>
                  <a:srgbClr val="4D4D4F"/>
                </a:solidFill>
                <a:latin typeface="宋体"/>
                <a:cs typeface="宋体"/>
              </a:rPr>
              <a:t>，</a:t>
            </a:r>
            <a:r>
              <a:rPr dirty="0" sz="1000" spc="5">
                <a:solidFill>
                  <a:srgbClr val="4D4D4F"/>
                </a:solidFill>
                <a:latin typeface="宋体"/>
                <a:cs typeface="宋体"/>
              </a:rPr>
              <a:t>抗风</a:t>
            </a:r>
            <a:r>
              <a:rPr dirty="0" sz="1000" spc="-5">
                <a:solidFill>
                  <a:srgbClr val="4D4D4F"/>
                </a:solidFill>
                <a:latin typeface="宋体"/>
                <a:cs typeface="宋体"/>
              </a:rPr>
              <a:t>险能力</a:t>
            </a:r>
            <a:r>
              <a:rPr dirty="0" sz="1000" spc="5">
                <a:solidFill>
                  <a:srgbClr val="4D4D4F"/>
                </a:solidFill>
                <a:latin typeface="宋体"/>
                <a:cs typeface="宋体"/>
              </a:rPr>
              <a:t>较</a:t>
            </a:r>
            <a:r>
              <a:rPr dirty="0" sz="1000" spc="-5">
                <a:solidFill>
                  <a:srgbClr val="4D4D4F"/>
                </a:solidFill>
                <a:latin typeface="宋体"/>
                <a:cs typeface="宋体"/>
              </a:rPr>
              <a:t>强</a:t>
            </a:r>
            <a:r>
              <a:rPr dirty="0" sz="1000" spc="-20">
                <a:solidFill>
                  <a:srgbClr val="4D4D4F"/>
                </a:solidFill>
                <a:latin typeface="宋体"/>
                <a:cs typeface="宋体"/>
              </a:rPr>
              <a:t>，</a:t>
            </a:r>
            <a:r>
              <a:rPr dirty="0" sz="1000" spc="-5">
                <a:solidFill>
                  <a:srgbClr val="4D4D4F"/>
                </a:solidFill>
                <a:latin typeface="宋体"/>
                <a:cs typeface="宋体"/>
              </a:rPr>
              <a:t>尽</a:t>
            </a:r>
            <a:r>
              <a:rPr dirty="0" sz="1000" spc="5">
                <a:solidFill>
                  <a:srgbClr val="4D4D4F"/>
                </a:solidFill>
                <a:latin typeface="宋体"/>
                <a:cs typeface="宋体"/>
              </a:rPr>
              <a:t>管</a:t>
            </a:r>
            <a:r>
              <a:rPr dirty="0" sz="1000" spc="-5">
                <a:solidFill>
                  <a:srgbClr val="4D4D4F"/>
                </a:solidFill>
                <a:latin typeface="宋体"/>
                <a:cs typeface="宋体"/>
              </a:rPr>
              <a:t>部分</a:t>
            </a:r>
            <a:r>
              <a:rPr dirty="0" sz="1000" spc="5">
                <a:solidFill>
                  <a:srgbClr val="4D4D4F"/>
                </a:solidFill>
                <a:latin typeface="宋体"/>
                <a:cs typeface="宋体"/>
              </a:rPr>
              <a:t>公司</a:t>
            </a:r>
            <a:r>
              <a:rPr dirty="0" sz="1000" spc="-5">
                <a:solidFill>
                  <a:srgbClr val="4D4D4F"/>
                </a:solidFill>
                <a:latin typeface="宋体"/>
                <a:cs typeface="宋体"/>
              </a:rPr>
              <a:t>一季度</a:t>
            </a:r>
            <a:r>
              <a:rPr dirty="0" sz="1000" spc="5">
                <a:solidFill>
                  <a:srgbClr val="4D4D4F"/>
                </a:solidFill>
                <a:latin typeface="宋体"/>
                <a:cs typeface="宋体"/>
              </a:rPr>
              <a:t>业</a:t>
            </a:r>
            <a:r>
              <a:rPr dirty="0" sz="1000" spc="-5">
                <a:solidFill>
                  <a:srgbClr val="4D4D4F"/>
                </a:solidFill>
                <a:latin typeface="宋体"/>
                <a:cs typeface="宋体"/>
              </a:rPr>
              <a:t>绩表</a:t>
            </a:r>
            <a:r>
              <a:rPr dirty="0" sz="1000" spc="5">
                <a:solidFill>
                  <a:srgbClr val="4D4D4F"/>
                </a:solidFill>
                <a:latin typeface="宋体"/>
                <a:cs typeface="宋体"/>
              </a:rPr>
              <a:t>现</a:t>
            </a:r>
            <a:r>
              <a:rPr dirty="0" sz="1000" spc="-5">
                <a:solidFill>
                  <a:srgbClr val="4D4D4F"/>
                </a:solidFill>
                <a:latin typeface="宋体"/>
                <a:cs typeface="宋体"/>
              </a:rPr>
              <a:t>为负</a:t>
            </a:r>
            <a:r>
              <a:rPr dirty="0" sz="1000" spc="5">
                <a:solidFill>
                  <a:srgbClr val="4D4D4F"/>
                </a:solidFill>
                <a:latin typeface="宋体"/>
                <a:cs typeface="宋体"/>
              </a:rPr>
              <a:t>增</a:t>
            </a:r>
            <a:r>
              <a:rPr dirty="0" sz="1000" spc="-5">
                <a:solidFill>
                  <a:srgbClr val="4D4D4F"/>
                </a:solidFill>
                <a:latin typeface="宋体"/>
                <a:cs typeface="宋体"/>
              </a:rPr>
              <a:t>长，但是仍 </a:t>
            </a:r>
            <a:r>
              <a:rPr dirty="0" sz="1000" spc="5">
                <a:solidFill>
                  <a:srgbClr val="4D4D4F"/>
                </a:solidFill>
                <a:latin typeface="宋体"/>
                <a:cs typeface="宋体"/>
              </a:rPr>
              <a:t>然能看</a:t>
            </a:r>
            <a:r>
              <a:rPr dirty="0" sz="1000" spc="15">
                <a:solidFill>
                  <a:srgbClr val="4D4D4F"/>
                </a:solidFill>
                <a:latin typeface="宋体"/>
                <a:cs typeface="宋体"/>
              </a:rPr>
              <a:t>到</a:t>
            </a:r>
            <a:r>
              <a:rPr dirty="0" sz="1000" spc="5">
                <a:solidFill>
                  <a:srgbClr val="4D4D4F"/>
                </a:solidFill>
                <a:latin typeface="宋体"/>
                <a:cs typeface="宋体"/>
              </a:rPr>
              <a:t>部分</a:t>
            </a:r>
            <a:r>
              <a:rPr dirty="0" sz="1000" spc="15">
                <a:solidFill>
                  <a:srgbClr val="4D4D4F"/>
                </a:solidFill>
                <a:latin typeface="宋体"/>
                <a:cs typeface="宋体"/>
              </a:rPr>
              <a:t>公</a:t>
            </a:r>
            <a:r>
              <a:rPr dirty="0" sz="1000" spc="5">
                <a:solidFill>
                  <a:srgbClr val="4D4D4F"/>
                </a:solidFill>
                <a:latin typeface="宋体"/>
                <a:cs typeface="宋体"/>
              </a:rPr>
              <a:t>司迅</a:t>
            </a:r>
            <a:r>
              <a:rPr dirty="0" sz="1000" spc="15">
                <a:solidFill>
                  <a:srgbClr val="4D4D4F"/>
                </a:solidFill>
                <a:latin typeface="宋体"/>
                <a:cs typeface="宋体"/>
              </a:rPr>
              <a:t>速</a:t>
            </a:r>
            <a:r>
              <a:rPr dirty="0" sz="1000" spc="5">
                <a:solidFill>
                  <a:srgbClr val="4D4D4F"/>
                </a:solidFill>
                <a:latin typeface="宋体"/>
                <a:cs typeface="宋体"/>
              </a:rPr>
              <a:t>反</a:t>
            </a:r>
            <a:r>
              <a:rPr dirty="0" sz="1000" spc="15">
                <a:solidFill>
                  <a:srgbClr val="4D4D4F"/>
                </a:solidFill>
                <a:latin typeface="宋体"/>
                <a:cs typeface="宋体"/>
              </a:rPr>
              <a:t>应</a:t>
            </a:r>
            <a:r>
              <a:rPr dirty="0" sz="1000" spc="5">
                <a:solidFill>
                  <a:srgbClr val="4D4D4F"/>
                </a:solidFill>
                <a:latin typeface="宋体"/>
                <a:cs typeface="宋体"/>
              </a:rPr>
              <a:t>，急国</a:t>
            </a:r>
            <a:r>
              <a:rPr dirty="0" sz="1000" spc="15">
                <a:solidFill>
                  <a:srgbClr val="4D4D4F"/>
                </a:solidFill>
                <a:latin typeface="宋体"/>
                <a:cs typeface="宋体"/>
              </a:rPr>
              <a:t>家</a:t>
            </a:r>
            <a:r>
              <a:rPr dirty="0" sz="1000" spc="5">
                <a:solidFill>
                  <a:srgbClr val="4D4D4F"/>
                </a:solidFill>
                <a:latin typeface="宋体"/>
                <a:cs typeface="宋体"/>
              </a:rPr>
              <a:t>所急</a:t>
            </a:r>
            <a:r>
              <a:rPr dirty="0" sz="1000" spc="15">
                <a:solidFill>
                  <a:srgbClr val="4D4D4F"/>
                </a:solidFill>
                <a:latin typeface="宋体"/>
                <a:cs typeface="宋体"/>
              </a:rPr>
              <a:t>，</a:t>
            </a:r>
            <a:r>
              <a:rPr dirty="0" sz="1000" spc="5">
                <a:solidFill>
                  <a:srgbClr val="4D4D4F"/>
                </a:solidFill>
                <a:latin typeface="宋体"/>
                <a:cs typeface="宋体"/>
              </a:rPr>
              <a:t>加紧</a:t>
            </a:r>
            <a:r>
              <a:rPr dirty="0" sz="1000" spc="15">
                <a:solidFill>
                  <a:srgbClr val="4D4D4F"/>
                </a:solidFill>
                <a:latin typeface="宋体"/>
                <a:cs typeface="宋体"/>
              </a:rPr>
              <a:t>生</a:t>
            </a:r>
            <a:r>
              <a:rPr dirty="0" sz="1000" spc="5">
                <a:solidFill>
                  <a:srgbClr val="4D4D4F"/>
                </a:solidFill>
                <a:latin typeface="宋体"/>
                <a:cs typeface="宋体"/>
              </a:rPr>
              <a:t>产</a:t>
            </a:r>
            <a:r>
              <a:rPr dirty="0" sz="1000" spc="15">
                <a:solidFill>
                  <a:srgbClr val="4D4D4F"/>
                </a:solidFill>
                <a:latin typeface="宋体"/>
                <a:cs typeface="宋体"/>
              </a:rPr>
              <a:t>疫</a:t>
            </a:r>
            <a:r>
              <a:rPr dirty="0" sz="1000" spc="5">
                <a:solidFill>
                  <a:srgbClr val="4D4D4F"/>
                </a:solidFill>
                <a:latin typeface="宋体"/>
                <a:cs typeface="宋体"/>
              </a:rPr>
              <a:t>情所需</a:t>
            </a:r>
            <a:r>
              <a:rPr dirty="0" sz="1000" spc="15">
                <a:solidFill>
                  <a:srgbClr val="4D4D4F"/>
                </a:solidFill>
                <a:latin typeface="宋体"/>
                <a:cs typeface="宋体"/>
              </a:rPr>
              <a:t>各</a:t>
            </a:r>
            <a:r>
              <a:rPr dirty="0" sz="1000" spc="5">
                <a:solidFill>
                  <a:srgbClr val="4D4D4F"/>
                </a:solidFill>
                <a:latin typeface="宋体"/>
                <a:cs typeface="宋体"/>
              </a:rPr>
              <a:t>类物</a:t>
            </a:r>
            <a:r>
              <a:rPr dirty="0" sz="1000" spc="15">
                <a:solidFill>
                  <a:srgbClr val="4D4D4F"/>
                </a:solidFill>
                <a:latin typeface="宋体"/>
                <a:cs typeface="宋体"/>
              </a:rPr>
              <a:t>资</a:t>
            </a:r>
            <a:r>
              <a:rPr dirty="0" sz="1000" spc="5">
                <a:solidFill>
                  <a:srgbClr val="4D4D4F"/>
                </a:solidFill>
                <a:latin typeface="宋体"/>
                <a:cs typeface="宋体"/>
              </a:rPr>
              <a:t>，同</a:t>
            </a:r>
            <a:r>
              <a:rPr dirty="0" sz="1000" spc="15">
                <a:solidFill>
                  <a:srgbClr val="4D4D4F"/>
                </a:solidFill>
                <a:latin typeface="宋体"/>
                <a:cs typeface="宋体"/>
              </a:rPr>
              <a:t>时</a:t>
            </a:r>
            <a:r>
              <a:rPr dirty="0" sz="1000" spc="5">
                <a:solidFill>
                  <a:srgbClr val="4D4D4F"/>
                </a:solidFill>
                <a:latin typeface="宋体"/>
                <a:cs typeface="宋体"/>
              </a:rPr>
              <a:t>供</a:t>
            </a:r>
            <a:r>
              <a:rPr dirty="0" sz="1000" spc="15">
                <a:solidFill>
                  <a:srgbClr val="4D4D4F"/>
                </a:solidFill>
                <a:latin typeface="宋体"/>
                <a:cs typeface="宋体"/>
              </a:rPr>
              <a:t>应</a:t>
            </a:r>
            <a:r>
              <a:rPr dirty="0" sz="1000" spc="5">
                <a:solidFill>
                  <a:srgbClr val="4D4D4F"/>
                </a:solidFill>
                <a:latin typeface="宋体"/>
                <a:cs typeface="宋体"/>
              </a:rPr>
              <a:t>全球</a:t>
            </a:r>
            <a:r>
              <a:rPr dirty="0" sz="1000" spc="-5">
                <a:solidFill>
                  <a:srgbClr val="4D4D4F"/>
                </a:solidFill>
                <a:latin typeface="宋体"/>
                <a:cs typeface="宋体"/>
              </a:rPr>
              <a:t>，  </a:t>
            </a:r>
            <a:r>
              <a:rPr dirty="0" sz="1000" spc="-5">
                <a:solidFill>
                  <a:srgbClr val="4D4D4F"/>
                </a:solidFill>
                <a:latin typeface="宋体"/>
                <a:cs typeface="宋体"/>
              </a:rPr>
              <a:t>在一季</a:t>
            </a:r>
            <a:r>
              <a:rPr dirty="0" sz="1000" spc="5">
                <a:solidFill>
                  <a:srgbClr val="4D4D4F"/>
                </a:solidFill>
                <a:latin typeface="宋体"/>
                <a:cs typeface="宋体"/>
              </a:rPr>
              <a:t>度</a:t>
            </a:r>
            <a:r>
              <a:rPr dirty="0" sz="1000" spc="-5">
                <a:solidFill>
                  <a:srgbClr val="4D4D4F"/>
                </a:solidFill>
                <a:latin typeface="宋体"/>
                <a:cs typeface="宋体"/>
              </a:rPr>
              <a:t>业绩</a:t>
            </a:r>
            <a:r>
              <a:rPr dirty="0" sz="1000" spc="5">
                <a:solidFill>
                  <a:srgbClr val="4D4D4F"/>
                </a:solidFill>
                <a:latin typeface="宋体"/>
                <a:cs typeface="宋体"/>
              </a:rPr>
              <a:t>上</a:t>
            </a:r>
            <a:r>
              <a:rPr dirty="0" sz="1000" spc="-5">
                <a:solidFill>
                  <a:srgbClr val="4D4D4F"/>
                </a:solidFill>
                <a:latin typeface="宋体"/>
                <a:cs typeface="宋体"/>
              </a:rPr>
              <a:t>也表</a:t>
            </a:r>
            <a:r>
              <a:rPr dirty="0" sz="1000" spc="5">
                <a:solidFill>
                  <a:srgbClr val="4D4D4F"/>
                </a:solidFill>
                <a:latin typeface="宋体"/>
                <a:cs typeface="宋体"/>
              </a:rPr>
              <a:t>现</a:t>
            </a:r>
            <a:r>
              <a:rPr dirty="0" sz="1000" spc="-5">
                <a:solidFill>
                  <a:srgbClr val="4D4D4F"/>
                </a:solidFill>
                <a:latin typeface="宋体"/>
                <a:cs typeface="宋体"/>
              </a:rPr>
              <a:t>出</a:t>
            </a:r>
            <a:r>
              <a:rPr dirty="0" sz="1000" spc="5">
                <a:solidFill>
                  <a:srgbClr val="4D4D4F"/>
                </a:solidFill>
                <a:latin typeface="宋体"/>
                <a:cs typeface="宋体"/>
              </a:rPr>
              <a:t>较</a:t>
            </a:r>
            <a:r>
              <a:rPr dirty="0" sz="1000" spc="-5">
                <a:solidFill>
                  <a:srgbClr val="4D4D4F"/>
                </a:solidFill>
                <a:latin typeface="宋体"/>
                <a:cs typeface="宋体"/>
              </a:rPr>
              <a:t>大的增</a:t>
            </a:r>
            <a:r>
              <a:rPr dirty="0" sz="1000" spc="5">
                <a:solidFill>
                  <a:srgbClr val="4D4D4F"/>
                </a:solidFill>
                <a:latin typeface="宋体"/>
                <a:cs typeface="宋体"/>
              </a:rPr>
              <a:t>长</a:t>
            </a:r>
            <a:r>
              <a:rPr dirty="0" sz="1000" spc="-285">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股价</a:t>
            </a:r>
            <a:r>
              <a:rPr dirty="0" sz="1000" spc="5">
                <a:solidFill>
                  <a:srgbClr val="4D4D4F"/>
                </a:solidFill>
                <a:latin typeface="宋体"/>
                <a:cs typeface="宋体"/>
              </a:rPr>
              <a:t>的</a:t>
            </a:r>
            <a:r>
              <a:rPr dirty="0" sz="1000" spc="-5">
                <a:solidFill>
                  <a:srgbClr val="4D4D4F"/>
                </a:solidFill>
                <a:latin typeface="宋体"/>
                <a:cs typeface="宋体"/>
              </a:rPr>
              <a:t>角</a:t>
            </a:r>
            <a:r>
              <a:rPr dirty="0" sz="1000" spc="5">
                <a:solidFill>
                  <a:srgbClr val="4D4D4F"/>
                </a:solidFill>
                <a:latin typeface="宋体"/>
                <a:cs typeface="宋体"/>
              </a:rPr>
              <a:t>度</a:t>
            </a:r>
            <a:r>
              <a:rPr dirty="0" sz="1000" spc="-270">
                <a:solidFill>
                  <a:srgbClr val="4D4D4F"/>
                </a:solidFill>
                <a:latin typeface="宋体"/>
                <a:cs typeface="宋体"/>
              </a:rPr>
              <a:t>，</a:t>
            </a:r>
            <a:r>
              <a:rPr dirty="0" sz="1000" spc="-5">
                <a:solidFill>
                  <a:srgbClr val="4D4D4F"/>
                </a:solidFill>
                <a:latin typeface="宋体"/>
                <a:cs typeface="宋体"/>
              </a:rPr>
              <a:t>上半年</a:t>
            </a:r>
            <a:r>
              <a:rPr dirty="0" sz="1000" spc="5">
                <a:solidFill>
                  <a:srgbClr val="4D4D4F"/>
                </a:solidFill>
                <a:latin typeface="宋体"/>
                <a:cs typeface="宋体"/>
              </a:rPr>
              <a:t>医</a:t>
            </a:r>
            <a:r>
              <a:rPr dirty="0" sz="1000" spc="-5">
                <a:solidFill>
                  <a:srgbClr val="4D4D4F"/>
                </a:solidFill>
                <a:latin typeface="宋体"/>
                <a:cs typeface="宋体"/>
              </a:rPr>
              <a:t>药生</a:t>
            </a:r>
            <a:r>
              <a:rPr dirty="0" sz="1000" spc="5">
                <a:solidFill>
                  <a:srgbClr val="4D4D4F"/>
                </a:solidFill>
                <a:latin typeface="宋体"/>
                <a:cs typeface="宋体"/>
              </a:rPr>
              <a:t>物</a:t>
            </a:r>
            <a:r>
              <a:rPr dirty="0" sz="1000" spc="-5">
                <a:solidFill>
                  <a:srgbClr val="4D4D4F"/>
                </a:solidFill>
                <a:latin typeface="宋体"/>
                <a:cs typeface="宋体"/>
              </a:rPr>
              <a:t>由于</a:t>
            </a:r>
            <a:r>
              <a:rPr dirty="0" sz="1000" spc="5">
                <a:solidFill>
                  <a:srgbClr val="4D4D4F"/>
                </a:solidFill>
                <a:latin typeface="宋体"/>
                <a:cs typeface="宋体"/>
              </a:rPr>
              <a:t>具</a:t>
            </a:r>
            <a:r>
              <a:rPr dirty="0" sz="1000" spc="-5">
                <a:solidFill>
                  <a:srgbClr val="4D4D4F"/>
                </a:solidFill>
                <a:latin typeface="宋体"/>
                <a:cs typeface="宋体"/>
              </a:rPr>
              <a:t>备</a:t>
            </a:r>
            <a:r>
              <a:rPr dirty="0" sz="1000" spc="5">
                <a:solidFill>
                  <a:srgbClr val="4D4D4F"/>
                </a:solidFill>
                <a:latin typeface="宋体"/>
                <a:cs typeface="宋体"/>
              </a:rPr>
              <a:t>相</a:t>
            </a:r>
            <a:r>
              <a:rPr dirty="0" sz="1000" spc="-5">
                <a:solidFill>
                  <a:srgbClr val="4D4D4F"/>
                </a:solidFill>
                <a:latin typeface="宋体"/>
                <a:cs typeface="宋体"/>
              </a:rPr>
              <a:t>对优</a:t>
            </a:r>
            <a:r>
              <a:rPr dirty="0" sz="1000" spc="5">
                <a:solidFill>
                  <a:srgbClr val="4D4D4F"/>
                </a:solidFill>
                <a:latin typeface="宋体"/>
                <a:cs typeface="宋体"/>
              </a:rPr>
              <a:t>势</a:t>
            </a:r>
            <a:r>
              <a:rPr dirty="0" sz="1000" spc="-5">
                <a:solidFill>
                  <a:srgbClr val="4D4D4F"/>
                </a:solidFill>
                <a:latin typeface="宋体"/>
                <a:cs typeface="宋体"/>
              </a:rPr>
              <a:t>， </a:t>
            </a:r>
            <a:r>
              <a:rPr dirty="0" sz="1000" spc="-5">
                <a:solidFill>
                  <a:srgbClr val="4D4D4F"/>
                </a:solidFill>
                <a:latin typeface="宋体"/>
                <a:cs typeface="宋体"/>
              </a:rPr>
              <a:t>涨幅较</a:t>
            </a:r>
            <a:r>
              <a:rPr dirty="0" sz="1000" spc="5">
                <a:solidFill>
                  <a:srgbClr val="4D4D4F"/>
                </a:solidFill>
                <a:latin typeface="宋体"/>
                <a:cs typeface="宋体"/>
              </a:rPr>
              <a:t>多</a:t>
            </a:r>
            <a:r>
              <a:rPr dirty="0" sz="1000" spc="-355">
                <a:solidFill>
                  <a:srgbClr val="4D4D4F"/>
                </a:solidFill>
                <a:latin typeface="宋体"/>
                <a:cs typeface="宋体"/>
              </a:rPr>
              <a:t>，</a:t>
            </a:r>
            <a:r>
              <a:rPr dirty="0" sz="1000" spc="-5">
                <a:solidFill>
                  <a:srgbClr val="4D4D4F"/>
                </a:solidFill>
                <a:latin typeface="宋体"/>
                <a:cs typeface="宋体"/>
              </a:rPr>
              <a:t>估</a:t>
            </a:r>
            <a:r>
              <a:rPr dirty="0" sz="1000" spc="5">
                <a:solidFill>
                  <a:srgbClr val="4D4D4F"/>
                </a:solidFill>
                <a:latin typeface="宋体"/>
                <a:cs typeface="宋体"/>
              </a:rPr>
              <a:t>值</a:t>
            </a:r>
            <a:r>
              <a:rPr dirty="0" sz="1000" spc="-5">
                <a:solidFill>
                  <a:srgbClr val="4D4D4F"/>
                </a:solidFill>
                <a:latin typeface="宋体"/>
                <a:cs typeface="宋体"/>
              </a:rPr>
              <a:t>处于</a:t>
            </a:r>
            <a:r>
              <a:rPr dirty="0" sz="1000" spc="5">
                <a:solidFill>
                  <a:srgbClr val="4D4D4F"/>
                </a:solidFill>
                <a:latin typeface="宋体"/>
                <a:cs typeface="宋体"/>
              </a:rPr>
              <a:t>历</a:t>
            </a:r>
            <a:r>
              <a:rPr dirty="0" sz="1000" spc="-5">
                <a:solidFill>
                  <a:srgbClr val="4D4D4F"/>
                </a:solidFill>
                <a:latin typeface="宋体"/>
                <a:cs typeface="宋体"/>
              </a:rPr>
              <a:t>史</a:t>
            </a:r>
            <a:r>
              <a:rPr dirty="0" sz="1000" spc="5">
                <a:solidFill>
                  <a:srgbClr val="4D4D4F"/>
                </a:solidFill>
                <a:latin typeface="宋体"/>
                <a:cs typeface="宋体"/>
              </a:rPr>
              <a:t>中</a:t>
            </a:r>
            <a:r>
              <a:rPr dirty="0" sz="1000" spc="-5">
                <a:solidFill>
                  <a:srgbClr val="4D4D4F"/>
                </a:solidFill>
                <a:latin typeface="宋体"/>
                <a:cs typeface="宋体"/>
              </a:rPr>
              <a:t>高位置</a:t>
            </a:r>
            <a:r>
              <a:rPr dirty="0" sz="1000" spc="-335">
                <a:solidFill>
                  <a:srgbClr val="4D4D4F"/>
                </a:solidFill>
                <a:latin typeface="宋体"/>
                <a:cs typeface="宋体"/>
              </a:rPr>
              <a:t>，</a:t>
            </a:r>
            <a:r>
              <a:rPr dirty="0" sz="1000" spc="-5">
                <a:solidFill>
                  <a:srgbClr val="4D4D4F"/>
                </a:solidFill>
                <a:latin typeface="宋体"/>
                <a:cs typeface="宋体"/>
              </a:rPr>
              <a:t>近期</a:t>
            </a:r>
            <a:r>
              <a:rPr dirty="0" sz="1000" spc="5">
                <a:solidFill>
                  <a:srgbClr val="4D4D4F"/>
                </a:solidFill>
                <a:latin typeface="宋体"/>
                <a:cs typeface="宋体"/>
              </a:rPr>
              <a:t>医</a:t>
            </a:r>
            <a:r>
              <a:rPr dirty="0" sz="1000" spc="-5">
                <a:solidFill>
                  <a:srgbClr val="4D4D4F"/>
                </a:solidFill>
                <a:latin typeface="宋体"/>
                <a:cs typeface="宋体"/>
              </a:rPr>
              <a:t>药板</a:t>
            </a:r>
            <a:r>
              <a:rPr dirty="0" sz="1000" spc="5">
                <a:solidFill>
                  <a:srgbClr val="4D4D4F"/>
                </a:solidFill>
                <a:latin typeface="宋体"/>
                <a:cs typeface="宋体"/>
              </a:rPr>
              <a:t>块</a:t>
            </a:r>
            <a:r>
              <a:rPr dirty="0" sz="1000" spc="-5">
                <a:solidFill>
                  <a:srgbClr val="4D4D4F"/>
                </a:solidFill>
                <a:latin typeface="宋体"/>
                <a:cs typeface="宋体"/>
              </a:rPr>
              <a:t>回</a:t>
            </a:r>
            <a:r>
              <a:rPr dirty="0" sz="1000" spc="5">
                <a:solidFill>
                  <a:srgbClr val="4D4D4F"/>
                </a:solidFill>
                <a:latin typeface="宋体"/>
                <a:cs typeface="宋体"/>
              </a:rPr>
              <a:t>调</a:t>
            </a:r>
            <a:r>
              <a:rPr dirty="0" sz="1000" spc="-5">
                <a:solidFill>
                  <a:srgbClr val="4D4D4F"/>
                </a:solidFill>
                <a:latin typeface="宋体"/>
                <a:cs typeface="宋体"/>
              </a:rPr>
              <a:t>较多</a:t>
            </a:r>
            <a:r>
              <a:rPr dirty="0" sz="1000" spc="-350">
                <a:solidFill>
                  <a:srgbClr val="4D4D4F"/>
                </a:solidFill>
                <a:latin typeface="宋体"/>
                <a:cs typeface="宋体"/>
              </a:rPr>
              <a:t>，</a:t>
            </a:r>
            <a:r>
              <a:rPr dirty="0" sz="1000" spc="5">
                <a:solidFill>
                  <a:srgbClr val="4D4D4F"/>
                </a:solidFill>
                <a:latin typeface="宋体"/>
                <a:cs typeface="宋体"/>
              </a:rPr>
              <a:t>估</a:t>
            </a:r>
            <a:r>
              <a:rPr dirty="0" sz="1000" spc="-5">
                <a:solidFill>
                  <a:srgbClr val="4D4D4F"/>
                </a:solidFill>
                <a:latin typeface="宋体"/>
                <a:cs typeface="宋体"/>
              </a:rPr>
              <a:t>值已</a:t>
            </a:r>
            <a:r>
              <a:rPr dirty="0" sz="1000" spc="5">
                <a:solidFill>
                  <a:srgbClr val="4D4D4F"/>
                </a:solidFill>
                <a:latin typeface="宋体"/>
                <a:cs typeface="宋体"/>
              </a:rPr>
              <a:t>逐</a:t>
            </a:r>
            <a:r>
              <a:rPr dirty="0" sz="1000" spc="-5">
                <a:solidFill>
                  <a:srgbClr val="4D4D4F"/>
                </a:solidFill>
                <a:latin typeface="宋体"/>
                <a:cs typeface="宋体"/>
              </a:rPr>
              <a:t>步回</a:t>
            </a:r>
            <a:r>
              <a:rPr dirty="0" sz="1000" spc="5">
                <a:solidFill>
                  <a:srgbClr val="4D4D4F"/>
                </a:solidFill>
                <a:latin typeface="宋体"/>
                <a:cs typeface="宋体"/>
              </a:rPr>
              <a:t>调</a:t>
            </a:r>
            <a:r>
              <a:rPr dirty="0" sz="1000" spc="-5">
                <a:solidFill>
                  <a:srgbClr val="4D4D4F"/>
                </a:solidFill>
                <a:latin typeface="宋体"/>
                <a:cs typeface="宋体"/>
              </a:rPr>
              <a:t>到</a:t>
            </a:r>
            <a:r>
              <a:rPr dirty="0" sz="1000" spc="5">
                <a:solidFill>
                  <a:srgbClr val="4D4D4F"/>
                </a:solidFill>
                <a:latin typeface="宋体"/>
                <a:cs typeface="宋体"/>
              </a:rPr>
              <a:t>合</a:t>
            </a:r>
            <a:r>
              <a:rPr dirty="0" sz="1000" spc="-5">
                <a:solidFill>
                  <a:srgbClr val="4D4D4F"/>
                </a:solidFill>
                <a:latin typeface="宋体"/>
                <a:cs typeface="宋体"/>
              </a:rPr>
              <a:t>适位</a:t>
            </a:r>
            <a:r>
              <a:rPr dirty="0" sz="1000">
                <a:solidFill>
                  <a:srgbClr val="4D4D4F"/>
                </a:solidFill>
                <a:latin typeface="宋体"/>
                <a:cs typeface="宋体"/>
              </a:rPr>
              <a:t>置</a:t>
            </a:r>
            <a:r>
              <a:rPr dirty="0" sz="1000" spc="-5">
                <a:solidFill>
                  <a:srgbClr val="4D4D4F"/>
                </a:solidFill>
                <a:latin typeface="宋体"/>
                <a:cs typeface="宋体"/>
              </a:rPr>
              <a:t>，  同时</a:t>
            </a:r>
            <a:r>
              <a:rPr dirty="0" sz="1000" spc="-20">
                <a:solidFill>
                  <a:srgbClr val="4D4D4F"/>
                </a:solidFill>
                <a:latin typeface="宋体"/>
                <a:cs typeface="宋体"/>
              </a:rPr>
              <a:t>，</a:t>
            </a:r>
            <a:r>
              <a:rPr dirty="0" sz="1000" spc="5">
                <a:solidFill>
                  <a:srgbClr val="4D4D4F"/>
                </a:solidFill>
                <a:latin typeface="宋体"/>
                <a:cs typeface="宋体"/>
              </a:rPr>
              <a:t>长</a:t>
            </a:r>
            <a:r>
              <a:rPr dirty="0" sz="1000" spc="-5">
                <a:solidFill>
                  <a:srgbClr val="4D4D4F"/>
                </a:solidFill>
                <a:latin typeface="宋体"/>
                <a:cs typeface="宋体"/>
              </a:rPr>
              <a:t>期来</a:t>
            </a:r>
            <a:r>
              <a:rPr dirty="0" sz="1000" spc="5">
                <a:solidFill>
                  <a:srgbClr val="4D4D4F"/>
                </a:solidFill>
                <a:latin typeface="宋体"/>
                <a:cs typeface="宋体"/>
              </a:rPr>
              <a:t>看</a:t>
            </a:r>
            <a:r>
              <a:rPr dirty="0" sz="1000" spc="-20">
                <a:solidFill>
                  <a:srgbClr val="4D4D4F"/>
                </a:solidFill>
                <a:latin typeface="宋体"/>
                <a:cs typeface="宋体"/>
              </a:rPr>
              <a:t>，</a:t>
            </a:r>
            <a:r>
              <a:rPr dirty="0" sz="1000" spc="5">
                <a:solidFill>
                  <a:srgbClr val="4D4D4F"/>
                </a:solidFill>
                <a:latin typeface="宋体"/>
                <a:cs typeface="宋体"/>
              </a:rPr>
              <a:t>估</a:t>
            </a:r>
            <a:r>
              <a:rPr dirty="0" sz="1000" spc="-5">
                <a:solidFill>
                  <a:srgbClr val="4D4D4F"/>
                </a:solidFill>
                <a:latin typeface="宋体"/>
                <a:cs typeface="宋体"/>
              </a:rPr>
              <a:t>值会</a:t>
            </a:r>
            <a:r>
              <a:rPr dirty="0" sz="1000" spc="5">
                <a:solidFill>
                  <a:srgbClr val="4D4D4F"/>
                </a:solidFill>
                <a:latin typeface="宋体"/>
                <a:cs typeface="宋体"/>
              </a:rPr>
              <a:t>被</a:t>
            </a:r>
            <a:r>
              <a:rPr dirty="0" sz="1000" spc="-5">
                <a:solidFill>
                  <a:srgbClr val="4D4D4F"/>
                </a:solidFill>
                <a:latin typeface="宋体"/>
                <a:cs typeface="宋体"/>
              </a:rPr>
              <a:t>行业增</a:t>
            </a:r>
            <a:r>
              <a:rPr dirty="0" sz="1000" spc="5">
                <a:solidFill>
                  <a:srgbClr val="4D4D4F"/>
                </a:solidFill>
                <a:latin typeface="宋体"/>
                <a:cs typeface="宋体"/>
              </a:rPr>
              <a:t>长</a:t>
            </a:r>
            <a:r>
              <a:rPr dirty="0" sz="1000" spc="-5">
                <a:solidFill>
                  <a:srgbClr val="4D4D4F"/>
                </a:solidFill>
                <a:latin typeface="宋体"/>
                <a:cs typeface="宋体"/>
              </a:rPr>
              <a:t>所消</a:t>
            </a:r>
            <a:r>
              <a:rPr dirty="0" sz="1000" spc="15">
                <a:solidFill>
                  <a:srgbClr val="4D4D4F"/>
                </a:solidFill>
                <a:latin typeface="宋体"/>
                <a:cs typeface="宋体"/>
              </a:rPr>
              <a:t>化</a:t>
            </a:r>
            <a:r>
              <a:rPr dirty="0" sz="1000" spc="-20">
                <a:solidFill>
                  <a:srgbClr val="4D4D4F"/>
                </a:solidFill>
                <a:latin typeface="宋体"/>
                <a:cs typeface="宋体"/>
              </a:rPr>
              <a:t>，</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站</a:t>
            </a:r>
            <a:r>
              <a:rPr dirty="0" sz="1000" spc="5">
                <a:solidFill>
                  <a:srgbClr val="4D4D4F"/>
                </a:solidFill>
                <a:latin typeface="宋体"/>
                <a:cs typeface="宋体"/>
              </a:rPr>
              <a:t>在</a:t>
            </a:r>
            <a:r>
              <a:rPr dirty="0" sz="1000" spc="-5">
                <a:solidFill>
                  <a:srgbClr val="4D4D4F"/>
                </a:solidFill>
                <a:latin typeface="宋体"/>
                <a:cs typeface="宋体"/>
              </a:rPr>
              <a:t>当前时</a:t>
            </a:r>
            <a:r>
              <a:rPr dirty="0" sz="1000" spc="5">
                <a:solidFill>
                  <a:srgbClr val="4D4D4F"/>
                </a:solidFill>
                <a:latin typeface="宋体"/>
                <a:cs typeface="宋体"/>
              </a:rPr>
              <a:t>点</a:t>
            </a:r>
            <a:r>
              <a:rPr dirty="0" sz="1000" spc="-20">
                <a:solidFill>
                  <a:srgbClr val="4D4D4F"/>
                </a:solidFill>
                <a:latin typeface="宋体"/>
                <a:cs typeface="宋体"/>
              </a:rPr>
              <a:t>，</a:t>
            </a:r>
            <a:r>
              <a:rPr dirty="0" sz="1000" spc="-5">
                <a:solidFill>
                  <a:srgbClr val="4D4D4F"/>
                </a:solidFill>
                <a:latin typeface="宋体"/>
                <a:cs typeface="宋体"/>
              </a:rPr>
              <a:t>我</a:t>
            </a:r>
            <a:r>
              <a:rPr dirty="0" sz="1000" spc="5">
                <a:solidFill>
                  <a:srgbClr val="4D4D4F"/>
                </a:solidFill>
                <a:latin typeface="宋体"/>
                <a:cs typeface="宋体"/>
              </a:rPr>
              <a:t>们</a:t>
            </a:r>
            <a:r>
              <a:rPr dirty="0" sz="1000" spc="-5">
                <a:solidFill>
                  <a:srgbClr val="4D4D4F"/>
                </a:solidFill>
                <a:latin typeface="宋体"/>
                <a:cs typeface="宋体"/>
              </a:rPr>
              <a:t>认为</a:t>
            </a:r>
            <a:r>
              <a:rPr dirty="0" sz="1000" spc="5">
                <a:solidFill>
                  <a:srgbClr val="4D4D4F"/>
                </a:solidFill>
                <a:latin typeface="宋体"/>
                <a:cs typeface="宋体"/>
              </a:rPr>
              <a:t>接</a:t>
            </a:r>
            <a:r>
              <a:rPr dirty="0" sz="1000" spc="-5">
                <a:solidFill>
                  <a:srgbClr val="4D4D4F"/>
                </a:solidFill>
                <a:latin typeface="宋体"/>
                <a:cs typeface="宋体"/>
              </a:rPr>
              <a:t>下</a:t>
            </a:r>
            <a:r>
              <a:rPr dirty="0" sz="1000" spc="5">
                <a:solidFill>
                  <a:srgbClr val="4D4D4F"/>
                </a:solidFill>
                <a:latin typeface="宋体"/>
                <a:cs typeface="宋体"/>
              </a:rPr>
              <a:t>来</a:t>
            </a:r>
            <a:r>
              <a:rPr dirty="0" sz="1000" spc="-5">
                <a:solidFill>
                  <a:srgbClr val="4D4D4F"/>
                </a:solidFill>
                <a:latin typeface="宋体"/>
                <a:cs typeface="宋体"/>
              </a:rPr>
              <a:t>将围绕 医药新</a:t>
            </a:r>
            <a:r>
              <a:rPr dirty="0" sz="1000" spc="5">
                <a:solidFill>
                  <a:srgbClr val="4D4D4F"/>
                </a:solidFill>
                <a:latin typeface="宋体"/>
                <a:cs typeface="宋体"/>
              </a:rPr>
              <a:t>基</a:t>
            </a:r>
            <a:r>
              <a:rPr dirty="0" sz="1000" spc="-5">
                <a:solidFill>
                  <a:srgbClr val="4D4D4F"/>
                </a:solidFill>
                <a:latin typeface="宋体"/>
                <a:cs typeface="宋体"/>
              </a:rPr>
              <a:t>建思</a:t>
            </a:r>
            <a:r>
              <a:rPr dirty="0" sz="1000" spc="5">
                <a:solidFill>
                  <a:srgbClr val="4D4D4F"/>
                </a:solidFill>
                <a:latin typeface="宋体"/>
                <a:cs typeface="宋体"/>
              </a:rPr>
              <a:t>路</a:t>
            </a:r>
            <a:r>
              <a:rPr dirty="0" sz="1000" spc="-25">
                <a:solidFill>
                  <a:srgbClr val="4D4D4F"/>
                </a:solidFill>
                <a:latin typeface="宋体"/>
                <a:cs typeface="宋体"/>
              </a:rPr>
              <a:t>，</a:t>
            </a:r>
            <a:r>
              <a:rPr dirty="0" sz="1000" spc="5">
                <a:solidFill>
                  <a:srgbClr val="4D4D4F"/>
                </a:solidFill>
                <a:latin typeface="宋体"/>
                <a:cs typeface="宋体"/>
              </a:rPr>
              <a:t>继</a:t>
            </a:r>
            <a:r>
              <a:rPr dirty="0" sz="1000" spc="-5">
                <a:solidFill>
                  <a:srgbClr val="4D4D4F"/>
                </a:solidFill>
                <a:latin typeface="宋体"/>
                <a:cs typeface="宋体"/>
              </a:rPr>
              <a:t>续重</a:t>
            </a:r>
            <a:r>
              <a:rPr dirty="0" sz="1000" spc="5">
                <a:solidFill>
                  <a:srgbClr val="4D4D4F"/>
                </a:solidFill>
                <a:latin typeface="宋体"/>
                <a:cs typeface="宋体"/>
              </a:rPr>
              <a:t>点</a:t>
            </a:r>
            <a:r>
              <a:rPr dirty="0" sz="1000" spc="-5">
                <a:solidFill>
                  <a:srgbClr val="4D4D4F"/>
                </a:solidFill>
                <a:latin typeface="宋体"/>
                <a:cs typeface="宋体"/>
              </a:rPr>
              <a:t>关注疫</a:t>
            </a:r>
            <a:r>
              <a:rPr dirty="0" sz="1000" spc="5">
                <a:solidFill>
                  <a:srgbClr val="4D4D4F"/>
                </a:solidFill>
                <a:latin typeface="宋体"/>
                <a:cs typeface="宋体"/>
              </a:rPr>
              <a:t>情</a:t>
            </a:r>
            <a:r>
              <a:rPr dirty="0" sz="1000" spc="-5">
                <a:solidFill>
                  <a:srgbClr val="4D4D4F"/>
                </a:solidFill>
                <a:latin typeface="宋体"/>
                <a:cs typeface="宋体"/>
              </a:rPr>
              <a:t>后周</a:t>
            </a:r>
            <a:r>
              <a:rPr dirty="0" sz="1000" spc="5">
                <a:solidFill>
                  <a:srgbClr val="4D4D4F"/>
                </a:solidFill>
                <a:latin typeface="宋体"/>
                <a:cs typeface="宋体"/>
              </a:rPr>
              <a:t>期</a:t>
            </a:r>
            <a:r>
              <a:rPr dirty="0" sz="1000" spc="-5">
                <a:solidFill>
                  <a:srgbClr val="4D4D4F"/>
                </a:solidFill>
                <a:latin typeface="宋体"/>
                <a:cs typeface="宋体"/>
              </a:rPr>
              <a:t>受益</a:t>
            </a:r>
            <a:r>
              <a:rPr dirty="0" sz="1000" spc="10">
                <a:solidFill>
                  <a:srgbClr val="4D4D4F"/>
                </a:solidFill>
                <a:latin typeface="宋体"/>
                <a:cs typeface="宋体"/>
              </a:rPr>
              <a:t>方</a:t>
            </a:r>
            <a:r>
              <a:rPr dirty="0" sz="1000" spc="-5">
                <a:solidFill>
                  <a:srgbClr val="4D4D4F"/>
                </a:solidFill>
                <a:latin typeface="宋体"/>
                <a:cs typeface="宋体"/>
              </a:rPr>
              <a:t>向</a:t>
            </a:r>
            <a:r>
              <a:rPr dirty="0" sz="1000" spc="-20">
                <a:solidFill>
                  <a:srgbClr val="4D4D4F"/>
                </a:solidFill>
                <a:latin typeface="宋体"/>
                <a:cs typeface="宋体"/>
              </a:rPr>
              <a:t>，</a:t>
            </a:r>
            <a:r>
              <a:rPr dirty="0" sz="1000" spc="-5">
                <a:solidFill>
                  <a:srgbClr val="4D4D4F"/>
                </a:solidFill>
                <a:latin typeface="宋体"/>
                <a:cs typeface="宋体"/>
              </a:rPr>
              <a:t>同时保</a:t>
            </a:r>
            <a:r>
              <a:rPr dirty="0" sz="1000" spc="5">
                <a:solidFill>
                  <a:srgbClr val="4D4D4F"/>
                </a:solidFill>
                <a:latin typeface="宋体"/>
                <a:cs typeface="宋体"/>
              </a:rPr>
              <a:t>持</a:t>
            </a:r>
            <a:r>
              <a:rPr dirty="0" sz="1000" spc="-5">
                <a:solidFill>
                  <a:srgbClr val="4D4D4F"/>
                </a:solidFill>
                <a:latin typeface="宋体"/>
                <a:cs typeface="宋体"/>
              </a:rPr>
              <a:t>医药</a:t>
            </a:r>
            <a:r>
              <a:rPr dirty="0" sz="1000" spc="5">
                <a:solidFill>
                  <a:srgbClr val="4D4D4F"/>
                </a:solidFill>
                <a:latin typeface="宋体"/>
                <a:cs typeface="宋体"/>
              </a:rPr>
              <a:t>消</a:t>
            </a:r>
            <a:r>
              <a:rPr dirty="0" sz="1000" spc="-5">
                <a:solidFill>
                  <a:srgbClr val="4D4D4F"/>
                </a:solidFill>
                <a:latin typeface="宋体"/>
                <a:cs typeface="宋体"/>
              </a:rPr>
              <a:t>费的</a:t>
            </a:r>
            <a:r>
              <a:rPr dirty="0" sz="1000" spc="5">
                <a:solidFill>
                  <a:srgbClr val="4D4D4F"/>
                </a:solidFill>
                <a:latin typeface="宋体"/>
                <a:cs typeface="宋体"/>
              </a:rPr>
              <a:t>长</a:t>
            </a:r>
            <a:r>
              <a:rPr dirty="0" sz="1000" spc="-5">
                <a:solidFill>
                  <a:srgbClr val="4D4D4F"/>
                </a:solidFill>
                <a:latin typeface="宋体"/>
                <a:cs typeface="宋体"/>
              </a:rPr>
              <a:t>线</a:t>
            </a:r>
            <a:r>
              <a:rPr dirty="0" sz="1000" spc="5">
                <a:solidFill>
                  <a:srgbClr val="4D4D4F"/>
                </a:solidFill>
                <a:latin typeface="宋体"/>
                <a:cs typeface="宋体"/>
              </a:rPr>
              <a:t>逻</a:t>
            </a:r>
            <a:r>
              <a:rPr dirty="0" sz="1000" spc="-5">
                <a:solidFill>
                  <a:srgbClr val="4D4D4F"/>
                </a:solidFill>
                <a:latin typeface="宋体"/>
                <a:cs typeface="宋体"/>
              </a:rPr>
              <a:t>辑进行 筛选标</a:t>
            </a:r>
            <a:r>
              <a:rPr dirty="0" sz="1000" spc="5">
                <a:solidFill>
                  <a:srgbClr val="4D4D4F"/>
                </a:solidFill>
                <a:latin typeface="宋体"/>
                <a:cs typeface="宋体"/>
              </a:rPr>
              <a:t>的。</a:t>
            </a:r>
            <a:endParaRPr sz="1000">
              <a:latin typeface="宋体"/>
              <a:cs typeface="宋体"/>
            </a:endParaRPr>
          </a:p>
          <a:p>
            <a:pPr lvl="1" marL="1384300" marR="66040">
              <a:lnSpc>
                <a:spcPct val="110800"/>
              </a:lnSpc>
              <a:spcBef>
                <a:spcPts val="780"/>
              </a:spcBef>
              <a:buFont typeface=""/>
              <a:buAutoNum type="arabicPeriod"/>
              <a:tabLst>
                <a:tab pos="1670050" algn="l"/>
              </a:tabLst>
            </a:pPr>
            <a:r>
              <a:rPr dirty="0" sz="1200" spc="10" b="1">
                <a:solidFill>
                  <a:srgbClr val="F5821F"/>
                </a:solidFill>
                <a:latin typeface="微软雅黑"/>
                <a:cs typeface="微软雅黑"/>
              </a:rPr>
              <a:t>重</a:t>
            </a:r>
            <a:r>
              <a:rPr dirty="0" sz="1200" b="1">
                <a:solidFill>
                  <a:srgbClr val="F5821F"/>
                </a:solidFill>
                <a:latin typeface="微软雅黑"/>
                <a:cs typeface="微软雅黑"/>
              </a:rPr>
              <a:t>点</a:t>
            </a:r>
            <a:r>
              <a:rPr dirty="0" sz="1200" spc="10" b="1">
                <a:solidFill>
                  <a:srgbClr val="F5821F"/>
                </a:solidFill>
                <a:latin typeface="微软雅黑"/>
                <a:cs typeface="微软雅黑"/>
              </a:rPr>
              <a:t>关</a:t>
            </a:r>
            <a:r>
              <a:rPr dirty="0" sz="1200" b="1">
                <a:solidFill>
                  <a:srgbClr val="F5821F"/>
                </a:solidFill>
                <a:latin typeface="微软雅黑"/>
                <a:cs typeface="微软雅黑"/>
              </a:rPr>
              <a:t>注疫</a:t>
            </a:r>
            <a:r>
              <a:rPr dirty="0" sz="1200" spc="10" b="1">
                <a:solidFill>
                  <a:srgbClr val="F5821F"/>
                </a:solidFill>
                <a:latin typeface="微软雅黑"/>
                <a:cs typeface="微软雅黑"/>
              </a:rPr>
              <a:t>苗</a:t>
            </a:r>
            <a:r>
              <a:rPr dirty="0" sz="1200" b="1">
                <a:solidFill>
                  <a:srgbClr val="F5821F"/>
                </a:solidFill>
                <a:latin typeface="微软雅黑"/>
                <a:cs typeface="微软雅黑"/>
              </a:rPr>
              <a:t>赛</a:t>
            </a:r>
            <a:r>
              <a:rPr dirty="0" sz="1200" spc="10" b="1">
                <a:solidFill>
                  <a:srgbClr val="F5821F"/>
                </a:solidFill>
                <a:latin typeface="微软雅黑"/>
                <a:cs typeface="微软雅黑"/>
              </a:rPr>
              <a:t>道</a:t>
            </a:r>
            <a:r>
              <a:rPr dirty="0" sz="1200" spc="-254" b="1">
                <a:solidFill>
                  <a:srgbClr val="F5821F"/>
                </a:solidFill>
                <a:latin typeface="微软雅黑"/>
                <a:cs typeface="微软雅黑"/>
              </a:rPr>
              <a:t>：</a:t>
            </a:r>
            <a:r>
              <a:rPr dirty="0" sz="1200" b="1">
                <a:solidFill>
                  <a:srgbClr val="F5821F"/>
                </a:solidFill>
                <a:latin typeface="微软雅黑"/>
                <a:cs typeface="微软雅黑"/>
              </a:rPr>
              <a:t>接</a:t>
            </a:r>
            <a:r>
              <a:rPr dirty="0" sz="1200" spc="10" b="1">
                <a:solidFill>
                  <a:srgbClr val="F5821F"/>
                </a:solidFill>
                <a:latin typeface="微软雅黑"/>
                <a:cs typeface="微软雅黑"/>
              </a:rPr>
              <a:t>种</a:t>
            </a:r>
            <a:r>
              <a:rPr dirty="0" sz="1200" b="1">
                <a:solidFill>
                  <a:srgbClr val="F5821F"/>
                </a:solidFill>
                <a:latin typeface="微软雅黑"/>
                <a:cs typeface="微软雅黑"/>
              </a:rPr>
              <a:t>率</a:t>
            </a:r>
            <a:r>
              <a:rPr dirty="0" sz="1200" spc="10" b="1">
                <a:solidFill>
                  <a:srgbClr val="F5821F"/>
                </a:solidFill>
                <a:latin typeface="微软雅黑"/>
                <a:cs typeface="微软雅黑"/>
              </a:rPr>
              <a:t>有</a:t>
            </a:r>
            <a:r>
              <a:rPr dirty="0" sz="1200" b="1">
                <a:solidFill>
                  <a:srgbClr val="F5821F"/>
                </a:solidFill>
                <a:latin typeface="微软雅黑"/>
                <a:cs typeface="微软雅黑"/>
              </a:rPr>
              <a:t>望持</a:t>
            </a:r>
            <a:r>
              <a:rPr dirty="0" sz="1200" spc="10" b="1">
                <a:solidFill>
                  <a:srgbClr val="F5821F"/>
                </a:solidFill>
                <a:latin typeface="微软雅黑"/>
                <a:cs typeface="微软雅黑"/>
              </a:rPr>
              <a:t>续</a:t>
            </a:r>
            <a:r>
              <a:rPr dirty="0" sz="1200" b="1">
                <a:solidFill>
                  <a:srgbClr val="F5821F"/>
                </a:solidFill>
                <a:latin typeface="微软雅黑"/>
                <a:cs typeface="微软雅黑"/>
              </a:rPr>
              <a:t>恢</a:t>
            </a:r>
            <a:r>
              <a:rPr dirty="0" sz="1200" spc="10" b="1">
                <a:solidFill>
                  <a:srgbClr val="F5821F"/>
                </a:solidFill>
                <a:latin typeface="微软雅黑"/>
                <a:cs typeface="微软雅黑"/>
              </a:rPr>
              <a:t>复</a:t>
            </a:r>
            <a:r>
              <a:rPr dirty="0" sz="1200" spc="-254" b="1">
                <a:solidFill>
                  <a:srgbClr val="F5821F"/>
                </a:solidFill>
                <a:latin typeface="微软雅黑"/>
                <a:cs typeface="微软雅黑"/>
              </a:rPr>
              <a:t>，</a:t>
            </a:r>
            <a:r>
              <a:rPr dirty="0" sz="1200" b="1">
                <a:solidFill>
                  <a:srgbClr val="F5821F"/>
                </a:solidFill>
                <a:latin typeface="微软雅黑"/>
                <a:cs typeface="微软雅黑"/>
              </a:rPr>
              <a:t>后</a:t>
            </a:r>
            <a:r>
              <a:rPr dirty="0" sz="1200" spc="10" b="1">
                <a:solidFill>
                  <a:srgbClr val="F5821F"/>
                </a:solidFill>
                <a:latin typeface="微软雅黑"/>
                <a:cs typeface="微软雅黑"/>
              </a:rPr>
              <a:t>疫</a:t>
            </a:r>
            <a:r>
              <a:rPr dirty="0" sz="1200" b="1">
                <a:solidFill>
                  <a:srgbClr val="F5821F"/>
                </a:solidFill>
                <a:latin typeface="微软雅黑"/>
                <a:cs typeface="微软雅黑"/>
              </a:rPr>
              <a:t>情</a:t>
            </a:r>
            <a:r>
              <a:rPr dirty="0" sz="1200" spc="10" b="1">
                <a:solidFill>
                  <a:srgbClr val="F5821F"/>
                </a:solidFill>
                <a:latin typeface="微软雅黑"/>
                <a:cs typeface="微软雅黑"/>
              </a:rPr>
              <a:t>时</a:t>
            </a:r>
            <a:r>
              <a:rPr dirty="0" sz="1200" b="1">
                <a:solidFill>
                  <a:srgbClr val="F5821F"/>
                </a:solidFill>
                <a:latin typeface="微软雅黑"/>
                <a:cs typeface="微软雅黑"/>
              </a:rPr>
              <a:t>代行</a:t>
            </a:r>
            <a:r>
              <a:rPr dirty="0" sz="1200" spc="30" b="1">
                <a:solidFill>
                  <a:srgbClr val="F5821F"/>
                </a:solidFill>
                <a:latin typeface="微软雅黑"/>
                <a:cs typeface="微软雅黑"/>
              </a:rPr>
              <a:t>业</a:t>
            </a:r>
            <a:r>
              <a:rPr dirty="0" sz="1200" b="1">
                <a:solidFill>
                  <a:srgbClr val="F5821F"/>
                </a:solidFill>
                <a:latin typeface="微软雅黑"/>
                <a:cs typeface="微软雅黑"/>
              </a:rPr>
              <a:t>迎</a:t>
            </a:r>
            <a:r>
              <a:rPr dirty="0" sz="1200" spc="10" b="1">
                <a:solidFill>
                  <a:srgbClr val="F5821F"/>
                </a:solidFill>
                <a:latin typeface="微软雅黑"/>
                <a:cs typeface="微软雅黑"/>
              </a:rPr>
              <a:t>来</a:t>
            </a:r>
            <a:r>
              <a:rPr dirty="0" sz="1200" b="1">
                <a:solidFill>
                  <a:srgbClr val="F5821F"/>
                </a:solidFill>
                <a:latin typeface="微软雅黑"/>
                <a:cs typeface="微软雅黑"/>
              </a:rPr>
              <a:t>发展良 机</a:t>
            </a:r>
            <a:endParaRPr sz="1200">
              <a:latin typeface="微软雅黑"/>
              <a:cs typeface="微软雅黑"/>
            </a:endParaRPr>
          </a:p>
          <a:p>
            <a:pPr marL="1400810">
              <a:lnSpc>
                <a:spcPct val="100000"/>
              </a:lnSpc>
              <a:spcBef>
                <a:spcPts val="980"/>
              </a:spcBef>
            </a:pPr>
            <a:r>
              <a:rPr dirty="0" sz="1000" spc="-5">
                <a:solidFill>
                  <a:srgbClr val="4D4D4F"/>
                </a:solidFill>
                <a:latin typeface="宋体"/>
                <a:cs typeface="宋体"/>
              </a:rPr>
              <a:t>新冠疫</a:t>
            </a:r>
            <a:r>
              <a:rPr dirty="0" sz="1000" spc="5">
                <a:solidFill>
                  <a:srgbClr val="4D4D4F"/>
                </a:solidFill>
                <a:latin typeface="宋体"/>
                <a:cs typeface="宋体"/>
              </a:rPr>
              <a:t>情</a:t>
            </a:r>
            <a:r>
              <a:rPr dirty="0" sz="1000" spc="-5">
                <a:solidFill>
                  <a:srgbClr val="4D4D4F"/>
                </a:solidFill>
                <a:latin typeface="宋体"/>
                <a:cs typeface="宋体"/>
              </a:rPr>
              <a:t>下</a:t>
            </a:r>
            <a:r>
              <a:rPr dirty="0" sz="1000" spc="-20">
                <a:solidFill>
                  <a:srgbClr val="4D4D4F"/>
                </a:solidFill>
                <a:latin typeface="宋体"/>
                <a:cs typeface="宋体"/>
              </a:rPr>
              <a:t>，</a:t>
            </a:r>
            <a:r>
              <a:rPr dirty="0" sz="1000" spc="-5">
                <a:solidFill>
                  <a:srgbClr val="4D4D4F"/>
                </a:solidFill>
                <a:latin typeface="宋体"/>
                <a:cs typeface="宋体"/>
              </a:rPr>
              <a:t>一</a:t>
            </a:r>
            <a:r>
              <a:rPr dirty="0" sz="1000" spc="5">
                <a:solidFill>
                  <a:srgbClr val="4D4D4F"/>
                </a:solidFill>
                <a:latin typeface="宋体"/>
                <a:cs typeface="宋体"/>
              </a:rPr>
              <a:t>季</a:t>
            </a:r>
            <a:r>
              <a:rPr dirty="0" sz="1000" spc="-5">
                <a:solidFill>
                  <a:srgbClr val="4D4D4F"/>
                </a:solidFill>
                <a:latin typeface="宋体"/>
                <a:cs typeface="宋体"/>
              </a:rPr>
              <a:t>度疫</a:t>
            </a:r>
            <a:r>
              <a:rPr dirty="0" sz="1000" spc="5">
                <a:solidFill>
                  <a:srgbClr val="4D4D4F"/>
                </a:solidFill>
                <a:latin typeface="宋体"/>
                <a:cs typeface="宋体"/>
              </a:rPr>
              <a:t>苗接</a:t>
            </a:r>
            <a:r>
              <a:rPr dirty="0" sz="1000" spc="-5">
                <a:solidFill>
                  <a:srgbClr val="4D4D4F"/>
                </a:solidFill>
                <a:latin typeface="宋体"/>
                <a:cs typeface="宋体"/>
              </a:rPr>
              <a:t>种受到</a:t>
            </a:r>
            <a:r>
              <a:rPr dirty="0" sz="1000" spc="5">
                <a:solidFill>
                  <a:srgbClr val="4D4D4F"/>
                </a:solidFill>
                <a:latin typeface="宋体"/>
                <a:cs typeface="宋体"/>
              </a:rPr>
              <a:t>严</a:t>
            </a:r>
            <a:r>
              <a:rPr dirty="0" sz="1000" spc="-5">
                <a:solidFill>
                  <a:srgbClr val="4D4D4F"/>
                </a:solidFill>
                <a:latin typeface="宋体"/>
                <a:cs typeface="宋体"/>
              </a:rPr>
              <a:t>重影</a:t>
            </a:r>
            <a:r>
              <a:rPr dirty="0" sz="1000">
                <a:solidFill>
                  <a:srgbClr val="4D4D4F"/>
                </a:solidFill>
                <a:latin typeface="宋体"/>
                <a:cs typeface="宋体"/>
              </a:rPr>
              <a:t>响</a:t>
            </a:r>
            <a:r>
              <a:rPr dirty="0" sz="1000" spc="-5">
                <a:solidFill>
                  <a:srgbClr val="4D4D4F"/>
                </a:solidFill>
                <a:latin typeface="宋体"/>
                <a:cs typeface="宋体"/>
              </a:rPr>
              <a:t>，部分</a:t>
            </a:r>
            <a:r>
              <a:rPr dirty="0" sz="1000" spc="5">
                <a:solidFill>
                  <a:srgbClr val="4D4D4F"/>
                </a:solidFill>
                <a:latin typeface="宋体"/>
                <a:cs typeface="宋体"/>
              </a:rPr>
              <a:t>疫苗</a:t>
            </a:r>
            <a:r>
              <a:rPr dirty="0" sz="1000" spc="-5">
                <a:solidFill>
                  <a:srgbClr val="4D4D4F"/>
                </a:solidFill>
                <a:latin typeface="宋体"/>
                <a:cs typeface="宋体"/>
              </a:rPr>
              <a:t>的接种</a:t>
            </a:r>
            <a:r>
              <a:rPr dirty="0" sz="1000" spc="5">
                <a:solidFill>
                  <a:srgbClr val="4D4D4F"/>
                </a:solidFill>
                <a:latin typeface="宋体"/>
                <a:cs typeface="宋体"/>
              </a:rPr>
              <a:t>有</a:t>
            </a:r>
            <a:r>
              <a:rPr dirty="0" sz="1000" spc="-5">
                <a:solidFill>
                  <a:srgbClr val="4D4D4F"/>
                </a:solidFill>
                <a:latin typeface="宋体"/>
                <a:cs typeface="宋体"/>
              </a:rPr>
              <a:t>所延</a:t>
            </a:r>
            <a:r>
              <a:rPr dirty="0" sz="1000">
                <a:solidFill>
                  <a:srgbClr val="4D4D4F"/>
                </a:solidFill>
                <a:latin typeface="宋体"/>
                <a:cs typeface="宋体"/>
              </a:rPr>
              <a:t>后</a:t>
            </a:r>
            <a:r>
              <a:rPr dirty="0" sz="1000" spc="-5">
                <a:solidFill>
                  <a:srgbClr val="4D4D4F"/>
                </a:solidFill>
                <a:latin typeface="宋体"/>
                <a:cs typeface="宋体"/>
              </a:rPr>
              <a:t>，随着</a:t>
            </a:r>
            <a:r>
              <a:rPr dirty="0" sz="1000" spc="5">
                <a:solidFill>
                  <a:srgbClr val="4D4D4F"/>
                </a:solidFill>
                <a:latin typeface="宋体"/>
                <a:cs typeface="宋体"/>
              </a:rPr>
              <a:t>疫情</a:t>
            </a:r>
            <a:r>
              <a:rPr dirty="0" sz="1000" spc="-5">
                <a:solidFill>
                  <a:srgbClr val="4D4D4F"/>
                </a:solidFill>
                <a:latin typeface="宋体"/>
                <a:cs typeface="宋体"/>
              </a:rPr>
              <a:t>的逐步</a:t>
            </a:r>
            <a:endParaRPr sz="1000">
              <a:latin typeface="宋体"/>
              <a:cs typeface="宋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24295" cy="378841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5"/>
              </a:spcBef>
            </a:pPr>
            <a:endParaRPr sz="500">
              <a:latin typeface="微软雅黑"/>
              <a:cs typeface="微软雅黑"/>
            </a:endParaRPr>
          </a:p>
          <a:p>
            <a:pPr marL="1400810" marR="5080">
              <a:lnSpc>
                <a:spcPct val="116700"/>
              </a:lnSpc>
            </a:pPr>
            <a:r>
              <a:rPr dirty="0" sz="1000" spc="-5">
                <a:solidFill>
                  <a:srgbClr val="4D4D4F"/>
                </a:solidFill>
                <a:latin typeface="宋体"/>
                <a:cs typeface="宋体"/>
              </a:rPr>
              <a:t>控制</a:t>
            </a:r>
            <a:r>
              <a:rPr dirty="0" sz="1000" spc="-20">
                <a:solidFill>
                  <a:srgbClr val="4D4D4F"/>
                </a:solidFill>
                <a:latin typeface="宋体"/>
                <a:cs typeface="宋体"/>
              </a:rPr>
              <a:t>，</a:t>
            </a:r>
            <a:r>
              <a:rPr dirty="0" sz="1000" spc="5">
                <a:solidFill>
                  <a:srgbClr val="4D4D4F"/>
                </a:solidFill>
                <a:latin typeface="宋体"/>
                <a:cs typeface="宋体"/>
              </a:rPr>
              <a:t>疫</a:t>
            </a:r>
            <a:r>
              <a:rPr dirty="0" sz="1000" spc="-5">
                <a:solidFill>
                  <a:srgbClr val="4D4D4F"/>
                </a:solidFill>
                <a:latin typeface="宋体"/>
                <a:cs typeface="宋体"/>
              </a:rPr>
              <a:t>苗在</a:t>
            </a:r>
            <a:r>
              <a:rPr dirty="0" sz="1000" spc="5">
                <a:solidFill>
                  <a:srgbClr val="4D4D4F"/>
                </a:solidFill>
                <a:latin typeface="宋体"/>
                <a:cs typeface="宋体"/>
              </a:rPr>
              <a:t>二</a:t>
            </a:r>
            <a:r>
              <a:rPr dirty="0" sz="1000" spc="-5">
                <a:solidFill>
                  <a:srgbClr val="4D4D4F"/>
                </a:solidFill>
                <a:latin typeface="宋体"/>
                <a:cs typeface="宋体"/>
              </a:rPr>
              <a:t>季度</a:t>
            </a:r>
            <a:r>
              <a:rPr dirty="0" sz="1000" spc="5">
                <a:solidFill>
                  <a:srgbClr val="4D4D4F"/>
                </a:solidFill>
                <a:latin typeface="宋体"/>
                <a:cs typeface="宋体"/>
              </a:rPr>
              <a:t>将</a:t>
            </a:r>
            <a:r>
              <a:rPr dirty="0" sz="1000" spc="-5">
                <a:solidFill>
                  <a:srgbClr val="4D4D4F"/>
                </a:solidFill>
                <a:latin typeface="宋体"/>
                <a:cs typeface="宋体"/>
              </a:rPr>
              <a:t>迎</a:t>
            </a:r>
            <a:r>
              <a:rPr dirty="0" sz="1000" spc="5">
                <a:solidFill>
                  <a:srgbClr val="4D4D4F"/>
                </a:solidFill>
                <a:latin typeface="宋体"/>
                <a:cs typeface="宋体"/>
              </a:rPr>
              <a:t>来</a:t>
            </a:r>
            <a:r>
              <a:rPr dirty="0" sz="1000" spc="-5">
                <a:solidFill>
                  <a:srgbClr val="4D4D4F"/>
                </a:solidFill>
                <a:latin typeface="宋体"/>
                <a:cs typeface="宋体"/>
              </a:rPr>
              <a:t>集中补</a:t>
            </a:r>
            <a:r>
              <a:rPr dirty="0" sz="1000" spc="10">
                <a:solidFill>
                  <a:srgbClr val="4D4D4F"/>
                </a:solidFill>
                <a:latin typeface="宋体"/>
                <a:cs typeface="宋体"/>
              </a:rPr>
              <a:t>种</a:t>
            </a:r>
            <a:r>
              <a:rPr dirty="0" sz="1000" spc="-20">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全</a:t>
            </a:r>
            <a:r>
              <a:rPr dirty="0" sz="1000" spc="-5">
                <a:solidFill>
                  <a:srgbClr val="4D4D4F"/>
                </a:solidFill>
                <a:latin typeface="宋体"/>
                <a:cs typeface="宋体"/>
              </a:rPr>
              <a:t>年角</a:t>
            </a:r>
            <a:r>
              <a:rPr dirty="0" sz="1000" spc="5">
                <a:solidFill>
                  <a:srgbClr val="4D4D4F"/>
                </a:solidFill>
                <a:latin typeface="宋体"/>
                <a:cs typeface="宋体"/>
              </a:rPr>
              <a:t>度</a:t>
            </a:r>
            <a:r>
              <a:rPr dirty="0" sz="1000" spc="-5">
                <a:solidFill>
                  <a:srgbClr val="4D4D4F"/>
                </a:solidFill>
                <a:latin typeface="宋体"/>
                <a:cs typeface="宋体"/>
              </a:rPr>
              <a:t>看，业绩影</a:t>
            </a:r>
            <a:r>
              <a:rPr dirty="0" sz="1000" spc="5">
                <a:solidFill>
                  <a:srgbClr val="4D4D4F"/>
                </a:solidFill>
                <a:latin typeface="宋体"/>
                <a:cs typeface="宋体"/>
              </a:rPr>
              <a:t>响</a:t>
            </a:r>
            <a:r>
              <a:rPr dirty="0" sz="1000" spc="-5">
                <a:solidFill>
                  <a:srgbClr val="4D4D4F"/>
                </a:solidFill>
                <a:latin typeface="宋体"/>
                <a:cs typeface="宋体"/>
              </a:rPr>
              <a:t>相对</a:t>
            </a:r>
            <a:r>
              <a:rPr dirty="0" sz="1000" spc="5">
                <a:solidFill>
                  <a:srgbClr val="4D4D4F"/>
                </a:solidFill>
                <a:latin typeface="宋体"/>
                <a:cs typeface="宋体"/>
              </a:rPr>
              <a:t>较</a:t>
            </a:r>
            <a:r>
              <a:rPr dirty="0" sz="1000">
                <a:solidFill>
                  <a:srgbClr val="4D4D4F"/>
                </a:solidFill>
                <a:latin typeface="宋体"/>
                <a:cs typeface="宋体"/>
              </a:rPr>
              <a:t>小</a:t>
            </a:r>
            <a:r>
              <a:rPr dirty="0" sz="1000" spc="-20">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批</a:t>
            </a:r>
            <a:r>
              <a:rPr dirty="0" sz="1000" spc="5">
                <a:solidFill>
                  <a:srgbClr val="4D4D4F"/>
                </a:solidFill>
                <a:latin typeface="宋体"/>
                <a:cs typeface="宋体"/>
              </a:rPr>
              <a:t>签</a:t>
            </a:r>
            <a:r>
              <a:rPr dirty="0" sz="1000" spc="-5">
                <a:solidFill>
                  <a:srgbClr val="4D4D4F"/>
                </a:solidFill>
                <a:latin typeface="宋体"/>
                <a:cs typeface="宋体"/>
              </a:rPr>
              <a:t>发数据 来看，</a:t>
            </a:r>
            <a:r>
              <a:rPr dirty="0" sz="1000" spc="-5">
                <a:solidFill>
                  <a:srgbClr val="4D4D4F"/>
                </a:solidFill>
                <a:latin typeface="等线"/>
                <a:cs typeface="等线"/>
              </a:rPr>
              <a:t>2020M1-6</a:t>
            </a:r>
            <a:r>
              <a:rPr dirty="0" sz="1000" spc="-25">
                <a:solidFill>
                  <a:srgbClr val="4D4D4F"/>
                </a:solidFill>
                <a:latin typeface="等线"/>
                <a:cs typeface="等线"/>
              </a:rPr>
              <a:t> </a:t>
            </a:r>
            <a:r>
              <a:rPr dirty="0" sz="1000" spc="-5">
                <a:solidFill>
                  <a:srgbClr val="4D4D4F"/>
                </a:solidFill>
                <a:latin typeface="宋体"/>
                <a:cs typeface="宋体"/>
              </a:rPr>
              <a:t>重点非</a:t>
            </a:r>
            <a:r>
              <a:rPr dirty="0" sz="1000" spc="5">
                <a:solidFill>
                  <a:srgbClr val="4D4D4F"/>
                </a:solidFill>
                <a:latin typeface="宋体"/>
                <a:cs typeface="宋体"/>
              </a:rPr>
              <a:t>免</a:t>
            </a:r>
            <a:r>
              <a:rPr dirty="0" sz="1000" spc="-5">
                <a:solidFill>
                  <a:srgbClr val="4D4D4F"/>
                </a:solidFill>
                <a:latin typeface="宋体"/>
                <a:cs typeface="宋体"/>
              </a:rPr>
              <a:t>疫规划</a:t>
            </a:r>
            <a:r>
              <a:rPr dirty="0" sz="1000" spc="5">
                <a:solidFill>
                  <a:srgbClr val="4D4D4F"/>
                </a:solidFill>
                <a:latin typeface="宋体"/>
                <a:cs typeface="宋体"/>
              </a:rPr>
              <a:t>疫</a:t>
            </a:r>
            <a:r>
              <a:rPr dirty="0" sz="1000" spc="-20">
                <a:solidFill>
                  <a:srgbClr val="4D4D4F"/>
                </a:solidFill>
                <a:latin typeface="宋体"/>
                <a:cs typeface="宋体"/>
              </a:rPr>
              <a:t>苗</a:t>
            </a:r>
            <a:r>
              <a:rPr dirty="0" sz="1000" spc="-5">
                <a:solidFill>
                  <a:srgbClr val="4D4D4F"/>
                </a:solidFill>
                <a:latin typeface="宋体"/>
                <a:cs typeface="宋体"/>
              </a:rPr>
              <a:t>（</a:t>
            </a:r>
            <a:r>
              <a:rPr dirty="0" sz="1000" spc="-5">
                <a:solidFill>
                  <a:srgbClr val="4D4D4F"/>
                </a:solidFill>
                <a:latin typeface="等线"/>
                <a:cs typeface="等线"/>
              </a:rPr>
              <a:t>13</a:t>
            </a:r>
            <a:r>
              <a:rPr dirty="0" sz="1000" spc="-25">
                <a:solidFill>
                  <a:srgbClr val="4D4D4F"/>
                </a:solidFill>
                <a:latin typeface="等线"/>
                <a:cs typeface="等线"/>
              </a:rPr>
              <a:t> </a:t>
            </a:r>
            <a:r>
              <a:rPr dirty="0" sz="1000" spc="-5">
                <a:solidFill>
                  <a:srgbClr val="4D4D4F"/>
                </a:solidFill>
                <a:latin typeface="宋体"/>
                <a:cs typeface="宋体"/>
              </a:rPr>
              <a:t>价</a:t>
            </a:r>
            <a:r>
              <a:rPr dirty="0" sz="1000" spc="5">
                <a:solidFill>
                  <a:srgbClr val="4D4D4F"/>
                </a:solidFill>
                <a:latin typeface="宋体"/>
                <a:cs typeface="宋体"/>
              </a:rPr>
              <a:t>肺</a:t>
            </a:r>
            <a:r>
              <a:rPr dirty="0" sz="1000" spc="-5">
                <a:solidFill>
                  <a:srgbClr val="4D4D4F"/>
                </a:solidFill>
                <a:latin typeface="宋体"/>
                <a:cs typeface="宋体"/>
              </a:rPr>
              <a:t>炎</a:t>
            </a:r>
            <a:r>
              <a:rPr dirty="0" sz="1000" spc="5">
                <a:solidFill>
                  <a:srgbClr val="4D4D4F"/>
                </a:solidFill>
                <a:latin typeface="宋体"/>
                <a:cs typeface="宋体"/>
              </a:rPr>
              <a:t>为</a:t>
            </a:r>
            <a:r>
              <a:rPr dirty="0" sz="1000" spc="-5">
                <a:solidFill>
                  <a:srgbClr val="4D4D4F"/>
                </a:solidFill>
                <a:latin typeface="宋体"/>
                <a:cs typeface="宋体"/>
              </a:rPr>
              <a:t>代表的</a:t>
            </a:r>
            <a:r>
              <a:rPr dirty="0" sz="1000" spc="-254">
                <a:solidFill>
                  <a:srgbClr val="4D4D4F"/>
                </a:solidFill>
                <a:latin typeface="宋体"/>
                <a:cs typeface="宋体"/>
              </a:rPr>
              <a:t> </a:t>
            </a:r>
            <a:r>
              <a:rPr dirty="0" sz="1000" spc="-5">
                <a:solidFill>
                  <a:srgbClr val="4D4D4F"/>
                </a:solidFill>
                <a:latin typeface="等线"/>
                <a:cs typeface="等线"/>
              </a:rPr>
              <a:t>18</a:t>
            </a:r>
            <a:r>
              <a:rPr dirty="0" sz="1000" spc="-25">
                <a:solidFill>
                  <a:srgbClr val="4D4D4F"/>
                </a:solidFill>
                <a:latin typeface="等线"/>
                <a:cs typeface="等线"/>
              </a:rPr>
              <a:t> </a:t>
            </a:r>
            <a:r>
              <a:rPr dirty="0" sz="1000" spc="-5">
                <a:solidFill>
                  <a:srgbClr val="4D4D4F"/>
                </a:solidFill>
                <a:latin typeface="宋体"/>
                <a:cs typeface="宋体"/>
              </a:rPr>
              <a:t>个</a:t>
            </a:r>
            <a:r>
              <a:rPr dirty="0" sz="1000" spc="5">
                <a:solidFill>
                  <a:srgbClr val="4D4D4F"/>
                </a:solidFill>
                <a:latin typeface="宋体"/>
                <a:cs typeface="宋体"/>
              </a:rPr>
              <a:t>品</a:t>
            </a:r>
            <a:r>
              <a:rPr dirty="0" sz="1000" spc="-5">
                <a:solidFill>
                  <a:srgbClr val="4D4D4F"/>
                </a:solidFill>
                <a:latin typeface="宋体"/>
                <a:cs typeface="宋体"/>
              </a:rPr>
              <a:t>种</a:t>
            </a:r>
            <a:r>
              <a:rPr dirty="0" sz="1000" spc="-20">
                <a:solidFill>
                  <a:srgbClr val="4D4D4F"/>
                </a:solidFill>
                <a:latin typeface="宋体"/>
                <a:cs typeface="宋体"/>
              </a:rPr>
              <a:t>）</a:t>
            </a:r>
            <a:r>
              <a:rPr dirty="0" sz="1000" spc="5">
                <a:solidFill>
                  <a:srgbClr val="4D4D4F"/>
                </a:solidFill>
                <a:latin typeface="宋体"/>
                <a:cs typeface="宋体"/>
              </a:rPr>
              <a:t>总</a:t>
            </a:r>
            <a:r>
              <a:rPr dirty="0" sz="1000" spc="-5">
                <a:solidFill>
                  <a:srgbClr val="4D4D4F"/>
                </a:solidFill>
                <a:latin typeface="宋体"/>
                <a:cs typeface="宋体"/>
              </a:rPr>
              <a:t>体</a:t>
            </a:r>
            <a:r>
              <a:rPr dirty="0" sz="1000" spc="5">
                <a:solidFill>
                  <a:srgbClr val="4D4D4F"/>
                </a:solidFill>
                <a:latin typeface="宋体"/>
                <a:cs typeface="宋体"/>
              </a:rPr>
              <a:t>批</a:t>
            </a:r>
            <a:r>
              <a:rPr dirty="0" sz="1000" spc="-5">
                <a:solidFill>
                  <a:srgbClr val="4D4D4F"/>
                </a:solidFill>
                <a:latin typeface="宋体"/>
                <a:cs typeface="宋体"/>
              </a:rPr>
              <a:t>签发</a:t>
            </a:r>
            <a:r>
              <a:rPr dirty="0" sz="1000" spc="-250">
                <a:solidFill>
                  <a:srgbClr val="4D4D4F"/>
                </a:solidFill>
                <a:latin typeface="宋体"/>
                <a:cs typeface="宋体"/>
              </a:rPr>
              <a:t> </a:t>
            </a:r>
            <a:r>
              <a:rPr dirty="0" sz="1000" spc="-5">
                <a:solidFill>
                  <a:srgbClr val="4D4D4F"/>
                </a:solidFill>
                <a:latin typeface="等线"/>
                <a:cs typeface="等线"/>
              </a:rPr>
              <a:t>8424  </a:t>
            </a:r>
            <a:r>
              <a:rPr dirty="0" sz="1000" spc="-5">
                <a:solidFill>
                  <a:srgbClr val="4D4D4F"/>
                </a:solidFill>
                <a:latin typeface="宋体"/>
                <a:cs typeface="宋体"/>
              </a:rPr>
              <a:t>万剂，</a:t>
            </a:r>
            <a:r>
              <a:rPr dirty="0" sz="1000" spc="5">
                <a:solidFill>
                  <a:srgbClr val="4D4D4F"/>
                </a:solidFill>
                <a:latin typeface="宋体"/>
                <a:cs typeface="宋体"/>
              </a:rPr>
              <a:t>同</a:t>
            </a:r>
            <a:r>
              <a:rPr dirty="0" sz="1000" spc="-5">
                <a:solidFill>
                  <a:srgbClr val="4D4D4F"/>
                </a:solidFill>
                <a:latin typeface="宋体"/>
                <a:cs typeface="宋体"/>
              </a:rPr>
              <a:t>比增长</a:t>
            </a:r>
            <a:r>
              <a:rPr dirty="0" sz="1000" spc="-204">
                <a:solidFill>
                  <a:srgbClr val="4D4D4F"/>
                </a:solidFill>
                <a:latin typeface="宋体"/>
                <a:cs typeface="宋体"/>
              </a:rPr>
              <a:t> </a:t>
            </a:r>
            <a:r>
              <a:rPr dirty="0" sz="1000" spc="-5">
                <a:solidFill>
                  <a:srgbClr val="4D4D4F"/>
                </a:solidFill>
                <a:latin typeface="等线"/>
                <a:cs typeface="等线"/>
              </a:rPr>
              <a:t>23.42%</a:t>
            </a:r>
            <a:r>
              <a:rPr dirty="0" sz="1000" spc="-5">
                <a:solidFill>
                  <a:srgbClr val="4D4D4F"/>
                </a:solidFill>
                <a:latin typeface="宋体"/>
                <a:cs typeface="宋体"/>
              </a:rPr>
              <a:t>，</a:t>
            </a:r>
            <a:r>
              <a:rPr dirty="0" sz="1000" spc="5">
                <a:solidFill>
                  <a:srgbClr val="4D4D4F"/>
                </a:solidFill>
                <a:latin typeface="宋体"/>
                <a:cs typeface="宋体"/>
              </a:rPr>
              <a:t>表</a:t>
            </a:r>
            <a:r>
              <a:rPr dirty="0" sz="1000" spc="-5">
                <a:solidFill>
                  <a:srgbClr val="4D4D4F"/>
                </a:solidFill>
                <a:latin typeface="宋体"/>
                <a:cs typeface="宋体"/>
              </a:rPr>
              <a:t>现强劲</a:t>
            </a:r>
            <a:r>
              <a:rPr dirty="0" sz="1000" spc="5">
                <a:solidFill>
                  <a:srgbClr val="4D4D4F"/>
                </a:solidFill>
                <a:latin typeface="宋体"/>
                <a:cs typeface="宋体"/>
              </a:rPr>
              <a:t>，</a:t>
            </a:r>
            <a:r>
              <a:rPr dirty="0" sz="1000" spc="-5">
                <a:solidFill>
                  <a:srgbClr val="4D4D4F"/>
                </a:solidFill>
                <a:latin typeface="宋体"/>
                <a:cs typeface="宋体"/>
              </a:rPr>
              <a:t>二季</a:t>
            </a:r>
            <a:r>
              <a:rPr dirty="0" sz="1000" spc="5">
                <a:solidFill>
                  <a:srgbClr val="4D4D4F"/>
                </a:solidFill>
                <a:latin typeface="宋体"/>
                <a:cs typeface="宋体"/>
              </a:rPr>
              <a:t>度</a:t>
            </a:r>
            <a:r>
              <a:rPr dirty="0" sz="1000" spc="-5">
                <a:solidFill>
                  <a:srgbClr val="4D4D4F"/>
                </a:solidFill>
                <a:latin typeface="宋体"/>
                <a:cs typeface="宋体"/>
              </a:rPr>
              <a:t>环</a:t>
            </a:r>
            <a:r>
              <a:rPr dirty="0" sz="1000" spc="10">
                <a:solidFill>
                  <a:srgbClr val="4D4D4F"/>
                </a:solidFill>
                <a:latin typeface="宋体"/>
                <a:cs typeface="宋体"/>
              </a:rPr>
              <a:t>比</a:t>
            </a:r>
            <a:r>
              <a:rPr dirty="0" sz="1000" spc="-5">
                <a:solidFill>
                  <a:srgbClr val="4D4D4F"/>
                </a:solidFill>
                <a:latin typeface="等线"/>
                <a:cs typeface="等线"/>
              </a:rPr>
              <a:t>+77%</a:t>
            </a:r>
            <a:r>
              <a:rPr dirty="0" sz="1000" spc="-5">
                <a:solidFill>
                  <a:srgbClr val="4D4D4F"/>
                </a:solidFill>
                <a:latin typeface="宋体"/>
                <a:cs typeface="宋体"/>
              </a:rPr>
              <a:t>，同比</a:t>
            </a:r>
            <a:r>
              <a:rPr dirty="0" sz="1000" spc="-5">
                <a:solidFill>
                  <a:srgbClr val="4D4D4F"/>
                </a:solidFill>
                <a:latin typeface="等线"/>
                <a:cs typeface="等线"/>
              </a:rPr>
              <a:t>+38%</a:t>
            </a:r>
            <a:r>
              <a:rPr dirty="0" sz="1000" spc="-5">
                <a:solidFill>
                  <a:srgbClr val="4D4D4F"/>
                </a:solidFill>
                <a:latin typeface="宋体"/>
                <a:cs typeface="宋体"/>
              </a:rPr>
              <a:t>，</a:t>
            </a:r>
            <a:r>
              <a:rPr dirty="0" sz="1000" spc="5">
                <a:solidFill>
                  <a:srgbClr val="4D4D4F"/>
                </a:solidFill>
                <a:latin typeface="宋体"/>
                <a:cs typeface="宋体"/>
              </a:rPr>
              <a:t>相</a:t>
            </a:r>
            <a:r>
              <a:rPr dirty="0" sz="1000" spc="-5">
                <a:solidFill>
                  <a:srgbClr val="4D4D4F"/>
                </a:solidFill>
                <a:latin typeface="宋体"/>
                <a:cs typeface="宋体"/>
              </a:rPr>
              <a:t>较于</a:t>
            </a:r>
            <a:r>
              <a:rPr dirty="0" sz="1000" spc="-204">
                <a:solidFill>
                  <a:srgbClr val="4D4D4F"/>
                </a:solidFill>
                <a:latin typeface="宋体"/>
                <a:cs typeface="宋体"/>
              </a:rPr>
              <a:t> </a:t>
            </a:r>
            <a:r>
              <a:rPr dirty="0" sz="1000" spc="-5">
                <a:solidFill>
                  <a:srgbClr val="4D4D4F"/>
                </a:solidFill>
                <a:latin typeface="等线"/>
                <a:cs typeface="等线"/>
              </a:rPr>
              <a:t>Q1</a:t>
            </a:r>
            <a:r>
              <a:rPr dirty="0" sz="1000" spc="35">
                <a:solidFill>
                  <a:srgbClr val="4D4D4F"/>
                </a:solidFill>
                <a:latin typeface="等线"/>
                <a:cs typeface="等线"/>
              </a:rPr>
              <a:t> </a:t>
            </a:r>
            <a:r>
              <a:rPr dirty="0" sz="1000" spc="-5">
                <a:solidFill>
                  <a:srgbClr val="4D4D4F"/>
                </a:solidFill>
                <a:latin typeface="宋体"/>
                <a:cs typeface="宋体"/>
              </a:rPr>
              <a:t>提</a:t>
            </a:r>
            <a:r>
              <a:rPr dirty="0" sz="1000" spc="5">
                <a:solidFill>
                  <a:srgbClr val="4D4D4F"/>
                </a:solidFill>
                <a:latin typeface="宋体"/>
                <a:cs typeface="宋体"/>
              </a:rPr>
              <a:t>速</a:t>
            </a:r>
            <a:r>
              <a:rPr dirty="0" sz="1000" spc="-5">
                <a:solidFill>
                  <a:srgbClr val="4D4D4F"/>
                </a:solidFill>
                <a:latin typeface="宋体"/>
                <a:cs typeface="宋体"/>
              </a:rPr>
              <a:t>明显。 从具体</a:t>
            </a:r>
            <a:r>
              <a:rPr dirty="0" sz="1000" spc="5">
                <a:solidFill>
                  <a:srgbClr val="4D4D4F"/>
                </a:solidFill>
                <a:latin typeface="宋体"/>
                <a:cs typeface="宋体"/>
              </a:rPr>
              <a:t>品</a:t>
            </a:r>
            <a:r>
              <a:rPr dirty="0" sz="1000" spc="-5">
                <a:solidFill>
                  <a:srgbClr val="4D4D4F"/>
                </a:solidFill>
                <a:latin typeface="宋体"/>
                <a:cs typeface="宋体"/>
              </a:rPr>
              <a:t>种来</a:t>
            </a:r>
            <a:r>
              <a:rPr dirty="0" sz="1000" spc="5">
                <a:solidFill>
                  <a:srgbClr val="4D4D4F"/>
                </a:solidFill>
                <a:latin typeface="宋体"/>
                <a:cs typeface="宋体"/>
              </a:rPr>
              <a:t>看</a:t>
            </a:r>
            <a:r>
              <a:rPr dirty="0" sz="1000" spc="-5">
                <a:solidFill>
                  <a:srgbClr val="4D4D4F"/>
                </a:solidFill>
                <a:latin typeface="宋体"/>
                <a:cs typeface="宋体"/>
              </a:rPr>
              <a:t>：</a:t>
            </a:r>
            <a:endParaRPr sz="1000">
              <a:latin typeface="宋体"/>
              <a:cs typeface="宋体"/>
            </a:endParaRPr>
          </a:p>
          <a:p>
            <a:pPr algn="just" marL="1629410" marR="67310" indent="-228600">
              <a:lnSpc>
                <a:spcPct val="116700"/>
              </a:lnSpc>
              <a:spcBef>
                <a:spcPts val="785"/>
              </a:spcBef>
              <a:buFont typeface="Wingdings"/>
              <a:buChar char=""/>
              <a:tabLst>
                <a:tab pos="1630045" algn="l"/>
              </a:tabLst>
            </a:pPr>
            <a:r>
              <a:rPr dirty="0" sz="1000" spc="5" b="1">
                <a:solidFill>
                  <a:srgbClr val="4D4D4F"/>
                </a:solidFill>
                <a:latin typeface="微软雅黑"/>
                <a:cs typeface="微软雅黑"/>
              </a:rPr>
              <a:t>肺炎疫</a:t>
            </a:r>
            <a:r>
              <a:rPr dirty="0" sz="1000" spc="-5" b="1">
                <a:solidFill>
                  <a:srgbClr val="4D4D4F"/>
                </a:solidFill>
                <a:latin typeface="微软雅黑"/>
                <a:cs typeface="微软雅黑"/>
              </a:rPr>
              <a:t>苗</a:t>
            </a:r>
            <a:r>
              <a:rPr dirty="0" sz="1000" spc="10" b="1">
                <a:solidFill>
                  <a:srgbClr val="4D4D4F"/>
                </a:solidFill>
                <a:latin typeface="微软雅黑"/>
                <a:cs typeface="微软雅黑"/>
              </a:rPr>
              <a:t>：</a:t>
            </a:r>
            <a:r>
              <a:rPr dirty="0" sz="1000" spc="-5">
                <a:solidFill>
                  <a:srgbClr val="4D4D4F"/>
                </a:solidFill>
                <a:latin typeface="宋体"/>
                <a:cs typeface="宋体"/>
              </a:rPr>
              <a:t>全球疫苗</a:t>
            </a:r>
            <a:r>
              <a:rPr dirty="0" sz="1000" spc="5">
                <a:solidFill>
                  <a:srgbClr val="4D4D4F"/>
                </a:solidFill>
                <a:latin typeface="宋体"/>
                <a:cs typeface="宋体"/>
              </a:rPr>
              <a:t>之</a:t>
            </a:r>
            <a:r>
              <a:rPr dirty="0" sz="1000" spc="-5">
                <a:solidFill>
                  <a:srgbClr val="4D4D4F"/>
                </a:solidFill>
                <a:latin typeface="宋体"/>
                <a:cs typeface="宋体"/>
              </a:rPr>
              <a:t>王</a:t>
            </a:r>
            <a:r>
              <a:rPr dirty="0" sz="1000" spc="-185">
                <a:solidFill>
                  <a:srgbClr val="4D4D4F"/>
                </a:solidFill>
                <a:latin typeface="宋体"/>
                <a:cs typeface="宋体"/>
              </a:rPr>
              <a:t> </a:t>
            </a:r>
            <a:r>
              <a:rPr dirty="0" sz="1000" spc="5">
                <a:solidFill>
                  <a:srgbClr val="4D4D4F"/>
                </a:solidFill>
                <a:latin typeface="等线"/>
                <a:cs typeface="等线"/>
              </a:rPr>
              <a:t>13</a:t>
            </a:r>
            <a:r>
              <a:rPr dirty="0" sz="1000" spc="45">
                <a:solidFill>
                  <a:srgbClr val="4D4D4F"/>
                </a:solidFill>
                <a:latin typeface="等线"/>
                <a:cs typeface="等线"/>
              </a:rPr>
              <a:t> </a:t>
            </a:r>
            <a:r>
              <a:rPr dirty="0" sz="1000" spc="-5">
                <a:solidFill>
                  <a:srgbClr val="4D4D4F"/>
                </a:solidFill>
                <a:latin typeface="宋体"/>
                <a:cs typeface="宋体"/>
              </a:rPr>
              <a:t>价肺</a:t>
            </a:r>
            <a:r>
              <a:rPr dirty="0" sz="1000" spc="5">
                <a:solidFill>
                  <a:srgbClr val="4D4D4F"/>
                </a:solidFill>
                <a:latin typeface="宋体"/>
                <a:cs typeface="宋体"/>
              </a:rPr>
              <a:t>炎</a:t>
            </a:r>
            <a:r>
              <a:rPr dirty="0" sz="1000" spc="-5">
                <a:solidFill>
                  <a:srgbClr val="4D4D4F"/>
                </a:solidFill>
                <a:latin typeface="宋体"/>
                <a:cs typeface="宋体"/>
              </a:rPr>
              <a:t>结合</a:t>
            </a:r>
            <a:r>
              <a:rPr dirty="0" sz="1000" spc="5">
                <a:solidFill>
                  <a:srgbClr val="4D4D4F"/>
                </a:solidFill>
                <a:latin typeface="宋体"/>
                <a:cs typeface="宋体"/>
              </a:rPr>
              <a:t>疫</a:t>
            </a:r>
            <a:r>
              <a:rPr dirty="0" sz="1000" spc="-5">
                <a:solidFill>
                  <a:srgbClr val="4D4D4F"/>
                </a:solidFill>
                <a:latin typeface="宋体"/>
                <a:cs typeface="宋体"/>
              </a:rPr>
              <a:t>苗</a:t>
            </a:r>
            <a:r>
              <a:rPr dirty="0" sz="1000" spc="-180">
                <a:solidFill>
                  <a:srgbClr val="4D4D4F"/>
                </a:solidFill>
                <a:latin typeface="宋体"/>
                <a:cs typeface="宋体"/>
              </a:rPr>
              <a:t> </a:t>
            </a:r>
            <a:r>
              <a:rPr dirty="0" sz="1000" spc="-5">
                <a:solidFill>
                  <a:srgbClr val="4D4D4F"/>
                </a:solidFill>
                <a:latin typeface="等线"/>
                <a:cs typeface="等线"/>
              </a:rPr>
              <a:t>2020M1-6</a:t>
            </a:r>
            <a:r>
              <a:rPr dirty="0" sz="1000" spc="45">
                <a:solidFill>
                  <a:srgbClr val="4D4D4F"/>
                </a:solidFill>
                <a:latin typeface="等线"/>
                <a:cs typeface="等线"/>
              </a:rPr>
              <a:t> </a:t>
            </a:r>
            <a:r>
              <a:rPr dirty="0" sz="1000" spc="-5">
                <a:solidFill>
                  <a:srgbClr val="4D4D4F"/>
                </a:solidFill>
                <a:latin typeface="宋体"/>
                <a:cs typeface="宋体"/>
              </a:rPr>
              <a:t>批签</a:t>
            </a:r>
            <a:r>
              <a:rPr dirty="0" sz="1000" spc="5">
                <a:solidFill>
                  <a:srgbClr val="4D4D4F"/>
                </a:solidFill>
                <a:latin typeface="宋体"/>
                <a:cs typeface="宋体"/>
              </a:rPr>
              <a:t>发</a:t>
            </a:r>
            <a:r>
              <a:rPr dirty="0" sz="1000" spc="-5">
                <a:solidFill>
                  <a:srgbClr val="4D4D4F"/>
                </a:solidFill>
                <a:latin typeface="宋体"/>
                <a:cs typeface="宋体"/>
              </a:rPr>
              <a:t>约</a:t>
            </a:r>
            <a:r>
              <a:rPr dirty="0" sz="1000" spc="-180">
                <a:solidFill>
                  <a:srgbClr val="4D4D4F"/>
                </a:solidFill>
                <a:latin typeface="宋体"/>
                <a:cs typeface="宋体"/>
              </a:rPr>
              <a:t> </a:t>
            </a:r>
            <a:r>
              <a:rPr dirty="0" sz="1000" spc="-5">
                <a:solidFill>
                  <a:srgbClr val="4D4D4F"/>
                </a:solidFill>
                <a:latin typeface="等线"/>
                <a:cs typeface="等线"/>
              </a:rPr>
              <a:t>335</a:t>
            </a:r>
            <a:r>
              <a:rPr dirty="0" sz="1000" spc="60">
                <a:solidFill>
                  <a:srgbClr val="4D4D4F"/>
                </a:solidFill>
                <a:latin typeface="等线"/>
                <a:cs typeface="等线"/>
              </a:rPr>
              <a:t> </a:t>
            </a:r>
            <a:r>
              <a:rPr dirty="0" sz="1000" spc="-5">
                <a:solidFill>
                  <a:srgbClr val="4D4D4F"/>
                </a:solidFill>
                <a:latin typeface="宋体"/>
                <a:cs typeface="宋体"/>
              </a:rPr>
              <a:t>万支</a:t>
            </a:r>
            <a:r>
              <a:rPr dirty="0" sz="1000" spc="5">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比</a:t>
            </a:r>
            <a:r>
              <a:rPr dirty="0" sz="1000" spc="-5">
                <a:solidFill>
                  <a:srgbClr val="4D4D4F"/>
                </a:solidFill>
                <a:latin typeface="宋体"/>
                <a:cs typeface="宋体"/>
              </a:rPr>
              <a:t>大 幅增长</a:t>
            </a:r>
            <a:r>
              <a:rPr dirty="0" sz="1000" spc="-220">
                <a:solidFill>
                  <a:srgbClr val="4D4D4F"/>
                </a:solidFill>
                <a:latin typeface="宋体"/>
                <a:cs typeface="宋体"/>
              </a:rPr>
              <a:t> </a:t>
            </a:r>
            <a:r>
              <a:rPr dirty="0" sz="1000" spc="-5">
                <a:solidFill>
                  <a:srgbClr val="4D4D4F"/>
                </a:solidFill>
                <a:latin typeface="等线"/>
                <a:cs typeface="等线"/>
              </a:rPr>
              <a:t>98%</a:t>
            </a:r>
            <a:r>
              <a:rPr dirty="0" sz="1000" spc="-5">
                <a:solidFill>
                  <a:srgbClr val="4D4D4F"/>
                </a:solidFill>
                <a:latin typeface="宋体"/>
                <a:cs typeface="宋体"/>
              </a:rPr>
              <a:t>；</a:t>
            </a:r>
            <a:r>
              <a:rPr dirty="0" sz="1000" spc="-5">
                <a:solidFill>
                  <a:srgbClr val="4D4D4F"/>
                </a:solidFill>
                <a:latin typeface="等线"/>
                <a:cs typeface="等线"/>
              </a:rPr>
              <a:t>23</a:t>
            </a:r>
            <a:r>
              <a:rPr dirty="0" sz="1000" spc="10">
                <a:solidFill>
                  <a:srgbClr val="4D4D4F"/>
                </a:solidFill>
                <a:latin typeface="等线"/>
                <a:cs typeface="等线"/>
              </a:rPr>
              <a:t> </a:t>
            </a:r>
            <a:r>
              <a:rPr dirty="0" sz="1000" spc="-5">
                <a:solidFill>
                  <a:srgbClr val="4D4D4F"/>
                </a:solidFill>
                <a:latin typeface="宋体"/>
                <a:cs typeface="宋体"/>
              </a:rPr>
              <a:t>价肺炎多</a:t>
            </a:r>
            <a:r>
              <a:rPr dirty="0" sz="1000" spc="5">
                <a:solidFill>
                  <a:srgbClr val="4D4D4F"/>
                </a:solidFill>
                <a:latin typeface="宋体"/>
                <a:cs typeface="宋体"/>
              </a:rPr>
              <a:t>糖</a:t>
            </a:r>
            <a:r>
              <a:rPr dirty="0" sz="1000" spc="-5">
                <a:solidFill>
                  <a:srgbClr val="4D4D4F"/>
                </a:solidFill>
                <a:latin typeface="宋体"/>
                <a:cs typeface="宋体"/>
              </a:rPr>
              <a:t>疫苗批</a:t>
            </a:r>
            <a:r>
              <a:rPr dirty="0" sz="1000" spc="5">
                <a:solidFill>
                  <a:srgbClr val="4D4D4F"/>
                </a:solidFill>
                <a:latin typeface="宋体"/>
                <a:cs typeface="宋体"/>
              </a:rPr>
              <a:t>签</a:t>
            </a:r>
            <a:r>
              <a:rPr dirty="0" sz="1000" spc="-5">
                <a:solidFill>
                  <a:srgbClr val="4D4D4F"/>
                </a:solidFill>
                <a:latin typeface="宋体"/>
                <a:cs typeface="宋体"/>
              </a:rPr>
              <a:t>发约</a:t>
            </a:r>
            <a:r>
              <a:rPr dirty="0" sz="1000" spc="-215">
                <a:solidFill>
                  <a:srgbClr val="4D4D4F"/>
                </a:solidFill>
                <a:latin typeface="宋体"/>
                <a:cs typeface="宋体"/>
              </a:rPr>
              <a:t> </a:t>
            </a:r>
            <a:r>
              <a:rPr dirty="0" sz="1000" spc="-5">
                <a:solidFill>
                  <a:srgbClr val="4D4D4F"/>
                </a:solidFill>
                <a:latin typeface="等线"/>
                <a:cs typeface="等线"/>
              </a:rPr>
              <a:t>536</a:t>
            </a:r>
            <a:r>
              <a:rPr dirty="0" sz="1000" spc="10">
                <a:solidFill>
                  <a:srgbClr val="4D4D4F"/>
                </a:solidFill>
                <a:latin typeface="等线"/>
                <a:cs typeface="等线"/>
              </a:rPr>
              <a:t> </a:t>
            </a:r>
            <a:r>
              <a:rPr dirty="0" sz="1000" spc="-5">
                <a:solidFill>
                  <a:srgbClr val="4D4D4F"/>
                </a:solidFill>
                <a:latin typeface="宋体"/>
                <a:cs typeface="宋体"/>
              </a:rPr>
              <a:t>万支，</a:t>
            </a:r>
            <a:r>
              <a:rPr dirty="0" sz="1000" spc="5">
                <a:solidFill>
                  <a:srgbClr val="4D4D4F"/>
                </a:solidFill>
                <a:latin typeface="宋体"/>
                <a:cs typeface="宋体"/>
              </a:rPr>
              <a:t>同</a:t>
            </a:r>
            <a:r>
              <a:rPr dirty="0" sz="1000" spc="-5">
                <a:solidFill>
                  <a:srgbClr val="4D4D4F"/>
                </a:solidFill>
                <a:latin typeface="宋体"/>
                <a:cs typeface="宋体"/>
              </a:rPr>
              <a:t>比大幅增长</a:t>
            </a:r>
            <a:r>
              <a:rPr dirty="0" sz="1000" spc="-215">
                <a:solidFill>
                  <a:srgbClr val="4D4D4F"/>
                </a:solidFill>
                <a:latin typeface="宋体"/>
                <a:cs typeface="宋体"/>
              </a:rPr>
              <a:t> </a:t>
            </a:r>
            <a:r>
              <a:rPr dirty="0" sz="1000" spc="-5">
                <a:solidFill>
                  <a:srgbClr val="4D4D4F"/>
                </a:solidFill>
                <a:latin typeface="等线"/>
                <a:cs typeface="等线"/>
              </a:rPr>
              <a:t>90%</a:t>
            </a:r>
            <a:r>
              <a:rPr dirty="0" sz="1000" spc="-5">
                <a:solidFill>
                  <a:srgbClr val="4D4D4F"/>
                </a:solidFill>
                <a:latin typeface="宋体"/>
                <a:cs typeface="宋体"/>
              </a:rPr>
              <a:t>。</a:t>
            </a:r>
            <a:r>
              <a:rPr dirty="0" sz="1000" spc="5">
                <a:solidFill>
                  <a:srgbClr val="4D4D4F"/>
                </a:solidFill>
                <a:latin typeface="宋体"/>
                <a:cs typeface="宋体"/>
              </a:rPr>
              <a:t>在</a:t>
            </a:r>
            <a:r>
              <a:rPr dirty="0" sz="1000" spc="-5">
                <a:solidFill>
                  <a:srgbClr val="4D4D4F"/>
                </a:solidFill>
                <a:latin typeface="宋体"/>
                <a:cs typeface="宋体"/>
              </a:rPr>
              <a:t>新冠</a:t>
            </a:r>
            <a:r>
              <a:rPr dirty="0" sz="1000" spc="5">
                <a:solidFill>
                  <a:srgbClr val="4D4D4F"/>
                </a:solidFill>
                <a:latin typeface="宋体"/>
                <a:cs typeface="宋体"/>
              </a:rPr>
              <a:t>疫</a:t>
            </a:r>
            <a:r>
              <a:rPr dirty="0" sz="1000" spc="-5">
                <a:solidFill>
                  <a:srgbClr val="4D4D4F"/>
                </a:solidFill>
                <a:latin typeface="宋体"/>
                <a:cs typeface="宋体"/>
              </a:rPr>
              <a:t>情 </a:t>
            </a:r>
            <a:r>
              <a:rPr dirty="0" sz="1000" spc="-5">
                <a:solidFill>
                  <a:srgbClr val="4D4D4F"/>
                </a:solidFill>
                <a:latin typeface="宋体"/>
                <a:cs typeface="宋体"/>
              </a:rPr>
              <a:t>的</a:t>
            </a:r>
            <a:r>
              <a:rPr dirty="0" sz="1000" spc="5">
                <a:solidFill>
                  <a:srgbClr val="4D4D4F"/>
                </a:solidFill>
                <a:latin typeface="宋体"/>
                <a:cs typeface="宋体"/>
              </a:rPr>
              <a:t>背景</a:t>
            </a:r>
            <a:r>
              <a:rPr dirty="0" sz="1000" spc="-5">
                <a:solidFill>
                  <a:srgbClr val="4D4D4F"/>
                </a:solidFill>
                <a:latin typeface="宋体"/>
                <a:cs typeface="宋体"/>
              </a:rPr>
              <a:t>下</a:t>
            </a:r>
            <a:r>
              <a:rPr dirty="0" sz="1000" spc="5">
                <a:solidFill>
                  <a:srgbClr val="4D4D4F"/>
                </a:solidFill>
                <a:latin typeface="宋体"/>
                <a:cs typeface="宋体"/>
              </a:rPr>
              <a:t>，居民</a:t>
            </a:r>
            <a:r>
              <a:rPr dirty="0" sz="1000" spc="-5">
                <a:solidFill>
                  <a:srgbClr val="4D4D4F"/>
                </a:solidFill>
                <a:latin typeface="宋体"/>
                <a:cs typeface="宋体"/>
              </a:rPr>
              <a:t>对</a:t>
            </a:r>
            <a:r>
              <a:rPr dirty="0" sz="1000" spc="5">
                <a:solidFill>
                  <a:srgbClr val="4D4D4F"/>
                </a:solidFill>
                <a:latin typeface="宋体"/>
                <a:cs typeface="宋体"/>
              </a:rPr>
              <a:t>疫苗</a:t>
            </a:r>
            <a:r>
              <a:rPr dirty="0" sz="1000" spc="-5">
                <a:solidFill>
                  <a:srgbClr val="4D4D4F"/>
                </a:solidFill>
                <a:latin typeface="宋体"/>
                <a:cs typeface="宋体"/>
              </a:rPr>
              <a:t>的</a:t>
            </a:r>
            <a:r>
              <a:rPr dirty="0" sz="1000" spc="5">
                <a:solidFill>
                  <a:srgbClr val="4D4D4F"/>
                </a:solidFill>
                <a:latin typeface="宋体"/>
                <a:cs typeface="宋体"/>
              </a:rPr>
              <a:t>认</a:t>
            </a:r>
            <a:r>
              <a:rPr dirty="0" sz="1000" spc="-5">
                <a:solidFill>
                  <a:srgbClr val="4D4D4F"/>
                </a:solidFill>
                <a:latin typeface="宋体"/>
                <a:cs typeface="宋体"/>
              </a:rPr>
              <a:t>知</a:t>
            </a:r>
            <a:r>
              <a:rPr dirty="0" sz="1000" spc="5">
                <a:solidFill>
                  <a:srgbClr val="4D4D4F"/>
                </a:solidFill>
                <a:latin typeface="宋体"/>
                <a:cs typeface="宋体"/>
              </a:rPr>
              <a:t>进一</a:t>
            </a:r>
            <a:r>
              <a:rPr dirty="0" sz="1000" spc="-5">
                <a:solidFill>
                  <a:srgbClr val="4D4D4F"/>
                </a:solidFill>
                <a:latin typeface="宋体"/>
                <a:cs typeface="宋体"/>
              </a:rPr>
              <a:t>步</a:t>
            </a:r>
            <a:r>
              <a:rPr dirty="0" sz="1000" spc="5">
                <a:solidFill>
                  <a:srgbClr val="4D4D4F"/>
                </a:solidFill>
                <a:latin typeface="宋体"/>
                <a:cs typeface="宋体"/>
              </a:rPr>
              <a:t>提升，</a:t>
            </a:r>
            <a:r>
              <a:rPr dirty="0" sz="1000" spc="-5">
                <a:solidFill>
                  <a:srgbClr val="4D4D4F"/>
                </a:solidFill>
                <a:latin typeface="宋体"/>
                <a:cs typeface="宋体"/>
              </a:rPr>
              <a:t>尤</a:t>
            </a:r>
            <a:r>
              <a:rPr dirty="0" sz="1000" spc="5">
                <a:solidFill>
                  <a:srgbClr val="4D4D4F"/>
                </a:solidFill>
                <a:latin typeface="宋体"/>
                <a:cs typeface="宋体"/>
              </a:rPr>
              <a:t>其是</a:t>
            </a:r>
            <a:r>
              <a:rPr dirty="0" sz="1000" spc="-5">
                <a:solidFill>
                  <a:srgbClr val="4D4D4F"/>
                </a:solidFill>
                <a:latin typeface="宋体"/>
                <a:cs typeface="宋体"/>
              </a:rPr>
              <a:t>对</a:t>
            </a:r>
            <a:r>
              <a:rPr dirty="0" sz="1000" spc="5">
                <a:solidFill>
                  <a:srgbClr val="4D4D4F"/>
                </a:solidFill>
                <a:latin typeface="宋体"/>
                <a:cs typeface="宋体"/>
              </a:rPr>
              <a:t>肺</a:t>
            </a:r>
            <a:r>
              <a:rPr dirty="0" sz="1000" spc="-5">
                <a:solidFill>
                  <a:srgbClr val="4D4D4F"/>
                </a:solidFill>
                <a:latin typeface="宋体"/>
                <a:cs typeface="宋体"/>
              </a:rPr>
              <a:t>部</a:t>
            </a:r>
            <a:r>
              <a:rPr dirty="0" sz="1000" spc="5">
                <a:solidFill>
                  <a:srgbClr val="4D4D4F"/>
                </a:solidFill>
                <a:latin typeface="宋体"/>
                <a:cs typeface="宋体"/>
              </a:rPr>
              <a:t>健康</a:t>
            </a:r>
            <a:r>
              <a:rPr dirty="0" sz="1000" spc="-5">
                <a:solidFill>
                  <a:srgbClr val="4D4D4F"/>
                </a:solidFill>
                <a:latin typeface="宋体"/>
                <a:cs typeface="宋体"/>
              </a:rPr>
              <a:t>保</a:t>
            </a:r>
            <a:r>
              <a:rPr dirty="0" sz="1000" spc="5">
                <a:solidFill>
                  <a:srgbClr val="4D4D4F"/>
                </a:solidFill>
                <a:latin typeface="宋体"/>
                <a:cs typeface="宋体"/>
              </a:rPr>
              <a:t>健的意</a:t>
            </a:r>
            <a:r>
              <a:rPr dirty="0" sz="1000" spc="-5">
                <a:solidFill>
                  <a:srgbClr val="4D4D4F"/>
                </a:solidFill>
                <a:latin typeface="宋体"/>
                <a:cs typeface="宋体"/>
              </a:rPr>
              <a:t>识</a:t>
            </a:r>
            <a:r>
              <a:rPr dirty="0" sz="1000" spc="5">
                <a:solidFill>
                  <a:srgbClr val="4D4D4F"/>
                </a:solidFill>
                <a:latin typeface="宋体"/>
                <a:cs typeface="宋体"/>
              </a:rPr>
              <a:t>大为</a:t>
            </a:r>
            <a:r>
              <a:rPr dirty="0" sz="1000" spc="-5">
                <a:solidFill>
                  <a:srgbClr val="4D4D4F"/>
                </a:solidFill>
                <a:latin typeface="宋体"/>
                <a:cs typeface="宋体"/>
              </a:rPr>
              <a:t>提</a:t>
            </a:r>
            <a:r>
              <a:rPr dirty="0" sz="1000" spc="5">
                <a:solidFill>
                  <a:srgbClr val="4D4D4F"/>
                </a:solidFill>
                <a:latin typeface="宋体"/>
                <a:cs typeface="宋体"/>
              </a:rPr>
              <a:t>升</a:t>
            </a:r>
            <a:r>
              <a:rPr dirty="0" sz="1000" spc="-5">
                <a:solidFill>
                  <a:srgbClr val="4D4D4F"/>
                </a:solidFill>
                <a:latin typeface="宋体"/>
                <a:cs typeface="宋体"/>
              </a:rPr>
              <a:t>， </a:t>
            </a:r>
            <a:r>
              <a:rPr dirty="0" sz="1000" spc="-5">
                <a:solidFill>
                  <a:srgbClr val="4D4D4F"/>
                </a:solidFill>
                <a:latin typeface="宋体"/>
                <a:cs typeface="宋体"/>
              </a:rPr>
              <a:t>预计肺</a:t>
            </a:r>
            <a:r>
              <a:rPr dirty="0" sz="1000" spc="5">
                <a:solidFill>
                  <a:srgbClr val="4D4D4F"/>
                </a:solidFill>
                <a:latin typeface="宋体"/>
                <a:cs typeface="宋体"/>
              </a:rPr>
              <a:t>炎</a:t>
            </a:r>
            <a:r>
              <a:rPr dirty="0" sz="1000" spc="-5">
                <a:solidFill>
                  <a:srgbClr val="4D4D4F"/>
                </a:solidFill>
                <a:latin typeface="宋体"/>
                <a:cs typeface="宋体"/>
              </a:rPr>
              <a:t>相关</a:t>
            </a:r>
            <a:r>
              <a:rPr dirty="0" sz="1000" spc="5">
                <a:solidFill>
                  <a:srgbClr val="4D4D4F"/>
                </a:solidFill>
                <a:latin typeface="宋体"/>
                <a:cs typeface="宋体"/>
              </a:rPr>
              <a:t>的</a:t>
            </a:r>
            <a:r>
              <a:rPr dirty="0" sz="1000" spc="-5">
                <a:solidFill>
                  <a:srgbClr val="4D4D4F"/>
                </a:solidFill>
                <a:latin typeface="宋体"/>
                <a:cs typeface="宋体"/>
              </a:rPr>
              <a:t>疫苗</a:t>
            </a:r>
            <a:r>
              <a:rPr dirty="0" sz="1000" spc="5">
                <a:solidFill>
                  <a:srgbClr val="4D4D4F"/>
                </a:solidFill>
                <a:latin typeface="宋体"/>
                <a:cs typeface="宋体"/>
              </a:rPr>
              <a:t>接</a:t>
            </a:r>
            <a:r>
              <a:rPr dirty="0" sz="1000" spc="-5">
                <a:solidFill>
                  <a:srgbClr val="4D4D4F"/>
                </a:solidFill>
                <a:latin typeface="宋体"/>
                <a:cs typeface="宋体"/>
              </a:rPr>
              <a:t>种</a:t>
            </a:r>
            <a:r>
              <a:rPr dirty="0" sz="1000" spc="5">
                <a:solidFill>
                  <a:srgbClr val="4D4D4F"/>
                </a:solidFill>
                <a:latin typeface="宋体"/>
                <a:cs typeface="宋体"/>
              </a:rPr>
              <a:t>渗</a:t>
            </a:r>
            <a:r>
              <a:rPr dirty="0" sz="1000" spc="-5">
                <a:solidFill>
                  <a:srgbClr val="4D4D4F"/>
                </a:solidFill>
                <a:latin typeface="宋体"/>
                <a:cs typeface="宋体"/>
              </a:rPr>
              <a:t>透率将</a:t>
            </a:r>
            <a:r>
              <a:rPr dirty="0" sz="1000" spc="5">
                <a:solidFill>
                  <a:srgbClr val="4D4D4F"/>
                </a:solidFill>
                <a:latin typeface="宋体"/>
                <a:cs typeface="宋体"/>
              </a:rPr>
              <a:t>显</a:t>
            </a:r>
            <a:r>
              <a:rPr dirty="0" sz="1000" spc="-5">
                <a:solidFill>
                  <a:srgbClr val="4D4D4F"/>
                </a:solidFill>
                <a:latin typeface="宋体"/>
                <a:cs typeface="宋体"/>
              </a:rPr>
              <a:t>著提</a:t>
            </a:r>
            <a:r>
              <a:rPr dirty="0" sz="1000" spc="5">
                <a:solidFill>
                  <a:srgbClr val="4D4D4F"/>
                </a:solidFill>
                <a:latin typeface="宋体"/>
                <a:cs typeface="宋体"/>
              </a:rPr>
              <a:t>高</a:t>
            </a:r>
            <a:r>
              <a:rPr dirty="0" sz="1000" spc="-5">
                <a:solidFill>
                  <a:srgbClr val="4D4D4F"/>
                </a:solidFill>
                <a:latin typeface="宋体"/>
                <a:cs typeface="宋体"/>
              </a:rPr>
              <a:t>。</a:t>
            </a:r>
            <a:endParaRPr sz="1000">
              <a:latin typeface="宋体"/>
              <a:cs typeface="宋体"/>
            </a:endParaRPr>
          </a:p>
          <a:p>
            <a:pPr algn="just" marL="1629410" marR="67310" indent="-228600">
              <a:lnSpc>
                <a:spcPct val="116500"/>
              </a:lnSpc>
              <a:spcBef>
                <a:spcPts val="785"/>
              </a:spcBef>
              <a:buFont typeface="Wingdings"/>
              <a:buChar char=""/>
              <a:tabLst>
                <a:tab pos="1630045" algn="l"/>
              </a:tabLst>
            </a:pPr>
            <a:r>
              <a:rPr dirty="0" sz="1000" spc="5" b="1">
                <a:solidFill>
                  <a:srgbClr val="4D4D4F"/>
                </a:solidFill>
                <a:latin typeface="微软雅黑"/>
                <a:cs typeface="微软雅黑"/>
              </a:rPr>
              <a:t>多联苗</a:t>
            </a:r>
            <a:r>
              <a:rPr dirty="0" sz="1000" spc="-125" b="1">
                <a:solidFill>
                  <a:srgbClr val="4D4D4F"/>
                </a:solidFill>
                <a:latin typeface="微软雅黑"/>
                <a:cs typeface="微软雅黑"/>
              </a:rPr>
              <a:t>：</a:t>
            </a:r>
            <a:r>
              <a:rPr dirty="0" sz="1000" spc="-5">
                <a:solidFill>
                  <a:srgbClr val="4D4D4F"/>
                </a:solidFill>
                <a:latin typeface="宋体"/>
                <a:cs typeface="宋体"/>
              </a:rPr>
              <a:t>智飞生物</a:t>
            </a:r>
            <a:r>
              <a:rPr dirty="0" sz="1000" spc="-270">
                <a:solidFill>
                  <a:srgbClr val="4D4D4F"/>
                </a:solidFill>
                <a:latin typeface="宋体"/>
                <a:cs typeface="宋体"/>
              </a:rPr>
              <a:t> </a:t>
            </a:r>
            <a:r>
              <a:rPr dirty="0" sz="1000">
                <a:solidFill>
                  <a:srgbClr val="4D4D4F"/>
                </a:solidFill>
                <a:latin typeface="等线"/>
                <a:cs typeface="等线"/>
              </a:rPr>
              <a:t>AC-Hib</a:t>
            </a:r>
            <a:r>
              <a:rPr dirty="0" sz="1000" spc="-50">
                <a:solidFill>
                  <a:srgbClr val="4D4D4F"/>
                </a:solidFill>
                <a:latin typeface="等线"/>
                <a:cs typeface="等线"/>
              </a:rPr>
              <a:t> </a:t>
            </a:r>
            <a:r>
              <a:rPr dirty="0" sz="1000" spc="-5">
                <a:solidFill>
                  <a:srgbClr val="4D4D4F"/>
                </a:solidFill>
                <a:latin typeface="宋体"/>
                <a:cs typeface="宋体"/>
              </a:rPr>
              <a:t>三联苗</a:t>
            </a:r>
            <a:r>
              <a:rPr dirty="0" sz="1000" spc="5">
                <a:solidFill>
                  <a:srgbClr val="4D4D4F"/>
                </a:solidFill>
                <a:latin typeface="宋体"/>
                <a:cs typeface="宋体"/>
              </a:rPr>
              <a:t>由</a:t>
            </a:r>
            <a:r>
              <a:rPr dirty="0" sz="1000" spc="-5">
                <a:solidFill>
                  <a:srgbClr val="4D4D4F"/>
                </a:solidFill>
                <a:latin typeface="宋体"/>
                <a:cs typeface="宋体"/>
              </a:rPr>
              <a:t>于再</a:t>
            </a:r>
            <a:r>
              <a:rPr dirty="0" sz="1000" spc="5">
                <a:solidFill>
                  <a:srgbClr val="4D4D4F"/>
                </a:solidFill>
                <a:latin typeface="宋体"/>
                <a:cs typeface="宋体"/>
              </a:rPr>
              <a:t>注</a:t>
            </a:r>
            <a:r>
              <a:rPr dirty="0" sz="1000" spc="-5">
                <a:solidFill>
                  <a:srgbClr val="4D4D4F"/>
                </a:solidFill>
                <a:latin typeface="宋体"/>
                <a:cs typeface="宋体"/>
              </a:rPr>
              <a:t>册未</a:t>
            </a:r>
            <a:r>
              <a:rPr dirty="0" sz="1000" spc="5">
                <a:solidFill>
                  <a:srgbClr val="4D4D4F"/>
                </a:solidFill>
                <a:latin typeface="宋体"/>
                <a:cs typeface="宋体"/>
              </a:rPr>
              <a:t>通</a:t>
            </a:r>
            <a:r>
              <a:rPr dirty="0" sz="1000" spc="-5">
                <a:solidFill>
                  <a:srgbClr val="4D4D4F"/>
                </a:solidFill>
                <a:latin typeface="宋体"/>
                <a:cs typeface="宋体"/>
              </a:rPr>
              <a:t>过</a:t>
            </a:r>
            <a:r>
              <a:rPr dirty="0" sz="1000" spc="-15">
                <a:solidFill>
                  <a:srgbClr val="4D4D4F"/>
                </a:solidFill>
                <a:latin typeface="宋体"/>
                <a:cs typeface="宋体"/>
              </a:rPr>
              <a:t>，</a:t>
            </a:r>
            <a:r>
              <a:rPr dirty="0" sz="1000" spc="-15">
                <a:solidFill>
                  <a:srgbClr val="4D4D4F"/>
                </a:solidFill>
                <a:latin typeface="等线"/>
                <a:cs typeface="等线"/>
              </a:rPr>
              <a:t>2020M1-6</a:t>
            </a:r>
            <a:r>
              <a:rPr dirty="0" sz="1000" spc="-40">
                <a:solidFill>
                  <a:srgbClr val="4D4D4F"/>
                </a:solidFill>
                <a:latin typeface="等线"/>
                <a:cs typeface="等线"/>
              </a:rPr>
              <a:t> </a:t>
            </a:r>
            <a:r>
              <a:rPr dirty="0" sz="1000" spc="-5">
                <a:solidFill>
                  <a:srgbClr val="4D4D4F"/>
                </a:solidFill>
                <a:latin typeface="宋体"/>
                <a:cs typeface="宋体"/>
              </a:rPr>
              <a:t>无批签发记</a:t>
            </a:r>
            <a:r>
              <a:rPr dirty="0" sz="1000" spc="5">
                <a:solidFill>
                  <a:srgbClr val="4D4D4F"/>
                </a:solidFill>
                <a:latin typeface="宋体"/>
                <a:cs typeface="宋体"/>
              </a:rPr>
              <a:t>录</a:t>
            </a:r>
            <a:r>
              <a:rPr dirty="0" sz="1000" spc="-125">
                <a:solidFill>
                  <a:srgbClr val="4D4D4F"/>
                </a:solidFill>
                <a:latin typeface="宋体"/>
                <a:cs typeface="宋体"/>
              </a:rPr>
              <a:t>，</a:t>
            </a:r>
            <a:r>
              <a:rPr dirty="0" sz="1000" spc="-5">
                <a:solidFill>
                  <a:srgbClr val="4D4D4F"/>
                </a:solidFill>
                <a:latin typeface="宋体"/>
                <a:cs typeface="宋体"/>
              </a:rPr>
              <a:t>同比 减少约</a:t>
            </a:r>
            <a:r>
              <a:rPr dirty="0" sz="1000" spc="-250">
                <a:solidFill>
                  <a:srgbClr val="4D4D4F"/>
                </a:solidFill>
                <a:latin typeface="宋体"/>
                <a:cs typeface="宋体"/>
              </a:rPr>
              <a:t> </a:t>
            </a:r>
            <a:r>
              <a:rPr dirty="0" sz="1000" spc="-5">
                <a:solidFill>
                  <a:srgbClr val="4D4D4F"/>
                </a:solidFill>
                <a:latin typeface="等线"/>
                <a:cs typeface="等线"/>
              </a:rPr>
              <a:t>299</a:t>
            </a:r>
            <a:r>
              <a:rPr dirty="0" sz="1000" spc="-20">
                <a:solidFill>
                  <a:srgbClr val="4D4D4F"/>
                </a:solidFill>
                <a:latin typeface="等线"/>
                <a:cs typeface="等线"/>
              </a:rPr>
              <a:t> </a:t>
            </a:r>
            <a:r>
              <a:rPr dirty="0" sz="1000" spc="-5">
                <a:solidFill>
                  <a:srgbClr val="4D4D4F"/>
                </a:solidFill>
                <a:latin typeface="宋体"/>
                <a:cs typeface="宋体"/>
              </a:rPr>
              <a:t>万支</a:t>
            </a:r>
            <a:r>
              <a:rPr dirty="0" sz="1000" spc="-30">
                <a:solidFill>
                  <a:srgbClr val="4D4D4F"/>
                </a:solidFill>
                <a:latin typeface="宋体"/>
                <a:cs typeface="宋体"/>
              </a:rPr>
              <a:t>；</a:t>
            </a:r>
            <a:r>
              <a:rPr dirty="0" sz="1000" spc="5">
                <a:solidFill>
                  <a:srgbClr val="4D4D4F"/>
                </a:solidFill>
                <a:latin typeface="宋体"/>
                <a:cs typeface="宋体"/>
              </a:rPr>
              <a:t>康</a:t>
            </a:r>
            <a:r>
              <a:rPr dirty="0" sz="1000" spc="-5">
                <a:solidFill>
                  <a:srgbClr val="4D4D4F"/>
                </a:solidFill>
                <a:latin typeface="宋体"/>
                <a:cs typeface="宋体"/>
              </a:rPr>
              <a:t>泰</a:t>
            </a:r>
            <a:r>
              <a:rPr dirty="0" sz="1000" spc="5">
                <a:solidFill>
                  <a:srgbClr val="4D4D4F"/>
                </a:solidFill>
                <a:latin typeface="宋体"/>
                <a:cs typeface="宋体"/>
              </a:rPr>
              <a:t>生</a:t>
            </a:r>
            <a:r>
              <a:rPr dirty="0" sz="1000" spc="-5">
                <a:solidFill>
                  <a:srgbClr val="4D4D4F"/>
                </a:solidFill>
                <a:latin typeface="宋体"/>
                <a:cs typeface="宋体"/>
              </a:rPr>
              <a:t>物</a:t>
            </a:r>
            <a:r>
              <a:rPr dirty="0" sz="1000" spc="-250">
                <a:solidFill>
                  <a:srgbClr val="4D4D4F"/>
                </a:solidFill>
                <a:latin typeface="宋体"/>
                <a:cs typeface="宋体"/>
              </a:rPr>
              <a:t> </a:t>
            </a:r>
            <a:r>
              <a:rPr dirty="0" sz="1000" spc="-5">
                <a:solidFill>
                  <a:srgbClr val="4D4D4F"/>
                </a:solidFill>
                <a:latin typeface="等线"/>
                <a:cs typeface="等线"/>
              </a:rPr>
              <a:t>DTaP-Hib</a:t>
            </a:r>
            <a:r>
              <a:rPr dirty="0" sz="1000" spc="-20">
                <a:solidFill>
                  <a:srgbClr val="4D4D4F"/>
                </a:solidFill>
                <a:latin typeface="等线"/>
                <a:cs typeface="等线"/>
              </a:rPr>
              <a:t> </a:t>
            </a:r>
            <a:r>
              <a:rPr dirty="0" sz="1000" spc="-5">
                <a:solidFill>
                  <a:srgbClr val="4D4D4F"/>
                </a:solidFill>
                <a:latin typeface="宋体"/>
                <a:cs typeface="宋体"/>
              </a:rPr>
              <a:t>四联苗批签</a:t>
            </a:r>
            <a:r>
              <a:rPr dirty="0" sz="1000" spc="5">
                <a:solidFill>
                  <a:srgbClr val="4D4D4F"/>
                </a:solidFill>
                <a:latin typeface="宋体"/>
                <a:cs typeface="宋体"/>
              </a:rPr>
              <a:t>发</a:t>
            </a:r>
            <a:r>
              <a:rPr dirty="0" sz="1000" spc="-5">
                <a:solidFill>
                  <a:srgbClr val="4D4D4F"/>
                </a:solidFill>
                <a:latin typeface="宋体"/>
                <a:cs typeface="宋体"/>
              </a:rPr>
              <a:t>约</a:t>
            </a:r>
            <a:r>
              <a:rPr dirty="0" sz="1000" spc="-250">
                <a:solidFill>
                  <a:srgbClr val="4D4D4F"/>
                </a:solidFill>
                <a:latin typeface="宋体"/>
                <a:cs typeface="宋体"/>
              </a:rPr>
              <a:t> </a:t>
            </a:r>
            <a:r>
              <a:rPr dirty="0" sz="1000" spc="-5">
                <a:solidFill>
                  <a:srgbClr val="4D4D4F"/>
                </a:solidFill>
                <a:latin typeface="等线"/>
                <a:cs typeface="等线"/>
              </a:rPr>
              <a:t>312</a:t>
            </a:r>
            <a:r>
              <a:rPr dirty="0" sz="1000" spc="-20">
                <a:solidFill>
                  <a:srgbClr val="4D4D4F"/>
                </a:solidFill>
                <a:latin typeface="等线"/>
                <a:cs typeface="等线"/>
              </a:rPr>
              <a:t> </a:t>
            </a:r>
            <a:r>
              <a:rPr dirty="0" sz="1000" spc="-5">
                <a:solidFill>
                  <a:srgbClr val="4D4D4F"/>
                </a:solidFill>
                <a:latin typeface="宋体"/>
                <a:cs typeface="宋体"/>
              </a:rPr>
              <a:t>万支</a:t>
            </a:r>
            <a:r>
              <a:rPr dirty="0" sz="1000" spc="-30">
                <a:solidFill>
                  <a:srgbClr val="4D4D4F"/>
                </a:solidFill>
                <a:latin typeface="宋体"/>
                <a:cs typeface="宋体"/>
              </a:rPr>
              <a:t>，</a:t>
            </a:r>
            <a:r>
              <a:rPr dirty="0" sz="1000" spc="-5">
                <a:solidFill>
                  <a:srgbClr val="4D4D4F"/>
                </a:solidFill>
                <a:latin typeface="宋体"/>
                <a:cs typeface="宋体"/>
              </a:rPr>
              <a:t>大幅</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245">
                <a:solidFill>
                  <a:srgbClr val="4D4D4F"/>
                </a:solidFill>
                <a:latin typeface="宋体"/>
                <a:cs typeface="宋体"/>
              </a:rPr>
              <a:t> </a:t>
            </a:r>
            <a:r>
              <a:rPr dirty="0" sz="1000" spc="-10">
                <a:solidFill>
                  <a:srgbClr val="4D4D4F"/>
                </a:solidFill>
                <a:latin typeface="等线"/>
                <a:cs typeface="等线"/>
              </a:rPr>
              <a:t>245%</a:t>
            </a:r>
            <a:r>
              <a:rPr dirty="0" sz="1000" spc="-10">
                <a:solidFill>
                  <a:srgbClr val="4D4D4F"/>
                </a:solidFill>
                <a:latin typeface="宋体"/>
                <a:cs typeface="宋体"/>
              </a:rPr>
              <a:t>；</a:t>
            </a:r>
            <a:r>
              <a:rPr dirty="0" sz="1000" spc="-30">
                <a:solidFill>
                  <a:srgbClr val="4D4D4F"/>
                </a:solidFill>
                <a:latin typeface="宋体"/>
                <a:cs typeface="宋体"/>
              </a:rPr>
              <a:t>赛 </a:t>
            </a:r>
            <a:r>
              <a:rPr dirty="0" sz="1000" spc="-5">
                <a:solidFill>
                  <a:srgbClr val="4D4D4F"/>
                </a:solidFill>
                <a:latin typeface="宋体"/>
                <a:cs typeface="宋体"/>
              </a:rPr>
              <a:t>诺菲巴</a:t>
            </a:r>
            <a:r>
              <a:rPr dirty="0" sz="1000" spc="5">
                <a:solidFill>
                  <a:srgbClr val="4D4D4F"/>
                </a:solidFill>
                <a:latin typeface="宋体"/>
                <a:cs typeface="宋体"/>
              </a:rPr>
              <a:t>斯</a:t>
            </a:r>
            <a:r>
              <a:rPr dirty="0" sz="1000" spc="-5">
                <a:solidFill>
                  <a:srgbClr val="4D4D4F"/>
                </a:solidFill>
                <a:latin typeface="宋体"/>
                <a:cs typeface="宋体"/>
              </a:rPr>
              <a:t>德</a:t>
            </a:r>
            <a:r>
              <a:rPr dirty="0" sz="1000" spc="-250">
                <a:solidFill>
                  <a:srgbClr val="4D4D4F"/>
                </a:solidFill>
                <a:latin typeface="宋体"/>
                <a:cs typeface="宋体"/>
              </a:rPr>
              <a:t> </a:t>
            </a:r>
            <a:r>
              <a:rPr dirty="0" sz="1000">
                <a:solidFill>
                  <a:srgbClr val="4D4D4F"/>
                </a:solidFill>
                <a:latin typeface="等线"/>
                <a:cs typeface="等线"/>
              </a:rPr>
              <a:t>DTaP-IPV-Hib</a:t>
            </a:r>
            <a:r>
              <a:rPr dirty="0" sz="1000" spc="-30">
                <a:solidFill>
                  <a:srgbClr val="4D4D4F"/>
                </a:solidFill>
                <a:latin typeface="等线"/>
                <a:cs typeface="等线"/>
              </a:rPr>
              <a:t> </a:t>
            </a:r>
            <a:r>
              <a:rPr dirty="0" sz="1000" spc="-5">
                <a:solidFill>
                  <a:srgbClr val="4D4D4F"/>
                </a:solidFill>
                <a:latin typeface="宋体"/>
                <a:cs typeface="宋体"/>
              </a:rPr>
              <a:t>五联苗</a:t>
            </a:r>
            <a:r>
              <a:rPr dirty="0" sz="1000" spc="5">
                <a:solidFill>
                  <a:srgbClr val="4D4D4F"/>
                </a:solidFill>
                <a:latin typeface="宋体"/>
                <a:cs typeface="宋体"/>
              </a:rPr>
              <a:t>批</a:t>
            </a:r>
            <a:r>
              <a:rPr dirty="0" sz="1000" spc="-5">
                <a:solidFill>
                  <a:srgbClr val="4D4D4F"/>
                </a:solidFill>
                <a:latin typeface="宋体"/>
                <a:cs typeface="宋体"/>
              </a:rPr>
              <a:t>签发约</a:t>
            </a:r>
            <a:r>
              <a:rPr dirty="0" sz="1000" spc="-245">
                <a:solidFill>
                  <a:srgbClr val="4D4D4F"/>
                </a:solidFill>
                <a:latin typeface="宋体"/>
                <a:cs typeface="宋体"/>
              </a:rPr>
              <a:t> </a:t>
            </a:r>
            <a:r>
              <a:rPr dirty="0" sz="1000" spc="-5">
                <a:solidFill>
                  <a:srgbClr val="4D4D4F"/>
                </a:solidFill>
                <a:latin typeface="等线"/>
                <a:cs typeface="等线"/>
              </a:rPr>
              <a:t>358</a:t>
            </a:r>
            <a:r>
              <a:rPr dirty="0" sz="1000" spc="-25">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支，</a:t>
            </a:r>
            <a:r>
              <a:rPr dirty="0" sz="1000" spc="-5">
                <a:solidFill>
                  <a:srgbClr val="4D4D4F"/>
                </a:solidFill>
                <a:latin typeface="宋体"/>
                <a:cs typeface="宋体"/>
              </a:rPr>
              <a:t>同比</a:t>
            </a:r>
            <a:r>
              <a:rPr dirty="0" sz="1000" spc="-5">
                <a:solidFill>
                  <a:srgbClr val="4D4D4F"/>
                </a:solidFill>
                <a:latin typeface="等线"/>
                <a:cs typeface="等线"/>
              </a:rPr>
              <a:t>+52%</a:t>
            </a:r>
            <a:r>
              <a:rPr dirty="0" sz="1000" spc="-5">
                <a:solidFill>
                  <a:srgbClr val="4D4D4F"/>
                </a:solidFill>
                <a:latin typeface="宋体"/>
                <a:cs typeface="宋体"/>
              </a:rPr>
              <a:t>。</a:t>
            </a:r>
            <a:endParaRPr sz="1000">
              <a:latin typeface="宋体"/>
              <a:cs typeface="宋体"/>
            </a:endParaRPr>
          </a:p>
          <a:p>
            <a:pPr algn="just" marL="1629410" marR="65405" indent="-228600">
              <a:lnSpc>
                <a:spcPct val="116500"/>
              </a:lnSpc>
              <a:spcBef>
                <a:spcPts val="785"/>
              </a:spcBef>
              <a:buFont typeface="Wingdings"/>
              <a:buChar char=""/>
              <a:tabLst>
                <a:tab pos="1630045" algn="l"/>
              </a:tabLst>
            </a:pPr>
            <a:r>
              <a:rPr dirty="0" sz="1000" spc="-5" b="1">
                <a:solidFill>
                  <a:srgbClr val="4D4D4F"/>
                </a:solidFill>
                <a:latin typeface="等线"/>
                <a:cs typeface="等线"/>
              </a:rPr>
              <a:t>HPV</a:t>
            </a:r>
            <a:r>
              <a:rPr dirty="0" sz="1000" spc="-30" b="1">
                <a:solidFill>
                  <a:srgbClr val="4D4D4F"/>
                </a:solidFill>
                <a:latin typeface="等线"/>
                <a:cs typeface="等线"/>
              </a:rPr>
              <a:t> </a:t>
            </a:r>
            <a:r>
              <a:rPr dirty="0" sz="1000" spc="10" b="1">
                <a:solidFill>
                  <a:srgbClr val="4D4D4F"/>
                </a:solidFill>
                <a:latin typeface="微软雅黑"/>
                <a:cs typeface="微软雅黑"/>
              </a:rPr>
              <a:t>疫</a:t>
            </a:r>
            <a:r>
              <a:rPr dirty="0" sz="1000" spc="5" b="1">
                <a:solidFill>
                  <a:srgbClr val="4D4D4F"/>
                </a:solidFill>
                <a:latin typeface="微软雅黑"/>
                <a:cs typeface="微软雅黑"/>
              </a:rPr>
              <a:t>苗</a:t>
            </a:r>
            <a:r>
              <a:rPr dirty="0" sz="1000" spc="-5" b="1">
                <a:solidFill>
                  <a:srgbClr val="4D4D4F"/>
                </a:solidFill>
                <a:latin typeface="微软雅黑"/>
                <a:cs typeface="微软雅黑"/>
              </a:rPr>
              <a:t>：</a:t>
            </a:r>
            <a:r>
              <a:rPr dirty="0" sz="1000" spc="-5">
                <a:solidFill>
                  <a:srgbClr val="4D4D4F"/>
                </a:solidFill>
                <a:latin typeface="宋体"/>
                <a:cs typeface="宋体"/>
              </a:rPr>
              <a:t>二价</a:t>
            </a:r>
            <a:r>
              <a:rPr dirty="0" sz="1000" spc="-254">
                <a:solidFill>
                  <a:srgbClr val="4D4D4F"/>
                </a:solidFill>
                <a:latin typeface="宋体"/>
                <a:cs typeface="宋体"/>
              </a:rPr>
              <a:t> </a:t>
            </a:r>
            <a:r>
              <a:rPr dirty="0" sz="1000" spc="-5">
                <a:solidFill>
                  <a:srgbClr val="4D4D4F"/>
                </a:solidFill>
                <a:latin typeface="等线"/>
                <a:cs typeface="等线"/>
              </a:rPr>
              <a:t>HPV</a:t>
            </a:r>
            <a:r>
              <a:rPr dirty="0" sz="1000" spc="-20">
                <a:solidFill>
                  <a:srgbClr val="4D4D4F"/>
                </a:solidFill>
                <a:latin typeface="等线"/>
                <a:cs typeface="等线"/>
              </a:rPr>
              <a:t> </a:t>
            </a:r>
            <a:r>
              <a:rPr dirty="0" sz="1000" spc="-5">
                <a:solidFill>
                  <a:srgbClr val="4D4D4F"/>
                </a:solidFill>
                <a:latin typeface="宋体"/>
                <a:cs typeface="宋体"/>
              </a:rPr>
              <a:t>疫苗</a:t>
            </a:r>
            <a:r>
              <a:rPr dirty="0" sz="1000" spc="-254">
                <a:solidFill>
                  <a:srgbClr val="4D4D4F"/>
                </a:solidFill>
                <a:latin typeface="宋体"/>
                <a:cs typeface="宋体"/>
              </a:rPr>
              <a:t> </a:t>
            </a:r>
            <a:r>
              <a:rPr dirty="0" sz="1000" spc="-5">
                <a:solidFill>
                  <a:srgbClr val="4D4D4F"/>
                </a:solidFill>
                <a:latin typeface="等线"/>
                <a:cs typeface="等线"/>
              </a:rPr>
              <a:t>2020M1-6</a:t>
            </a:r>
            <a:r>
              <a:rPr dirty="0" sz="1000" spc="-25">
                <a:solidFill>
                  <a:srgbClr val="4D4D4F"/>
                </a:solidFill>
                <a:latin typeface="等线"/>
                <a:cs typeface="等线"/>
              </a:rPr>
              <a:t> </a:t>
            </a:r>
            <a:r>
              <a:rPr dirty="0" sz="1000" spc="-5">
                <a:solidFill>
                  <a:srgbClr val="4D4D4F"/>
                </a:solidFill>
                <a:latin typeface="宋体"/>
                <a:cs typeface="宋体"/>
              </a:rPr>
              <a:t>批签发约</a:t>
            </a:r>
            <a:r>
              <a:rPr dirty="0" sz="1000" spc="-250">
                <a:solidFill>
                  <a:srgbClr val="4D4D4F"/>
                </a:solidFill>
                <a:latin typeface="宋体"/>
                <a:cs typeface="宋体"/>
              </a:rPr>
              <a:t> </a:t>
            </a:r>
            <a:r>
              <a:rPr dirty="0" sz="1000" spc="-5">
                <a:solidFill>
                  <a:srgbClr val="4D4D4F"/>
                </a:solidFill>
                <a:latin typeface="等线"/>
                <a:cs typeface="等线"/>
              </a:rPr>
              <a:t>37</a:t>
            </a:r>
            <a:r>
              <a:rPr dirty="0" sz="1000" spc="-25">
                <a:solidFill>
                  <a:srgbClr val="4D4D4F"/>
                </a:solidFill>
                <a:latin typeface="等线"/>
                <a:cs typeface="等线"/>
              </a:rPr>
              <a:t> </a:t>
            </a:r>
            <a:r>
              <a:rPr dirty="0" sz="1000" spc="-5">
                <a:solidFill>
                  <a:srgbClr val="4D4D4F"/>
                </a:solidFill>
                <a:latin typeface="宋体"/>
                <a:cs typeface="宋体"/>
              </a:rPr>
              <a:t>万支</a:t>
            </a:r>
            <a:r>
              <a:rPr dirty="0" sz="1000" spc="-20">
                <a:solidFill>
                  <a:srgbClr val="4D4D4F"/>
                </a:solidFill>
                <a:latin typeface="宋体"/>
                <a:cs typeface="宋体"/>
              </a:rPr>
              <a:t>，</a:t>
            </a:r>
            <a:r>
              <a:rPr dirty="0" sz="1000" spc="-5">
                <a:solidFill>
                  <a:srgbClr val="4D4D4F"/>
                </a:solidFill>
                <a:latin typeface="宋体"/>
                <a:cs typeface="宋体"/>
              </a:rPr>
              <a:t>均为</a:t>
            </a:r>
            <a:r>
              <a:rPr dirty="0" sz="1000" spc="-254">
                <a:solidFill>
                  <a:srgbClr val="4D4D4F"/>
                </a:solidFill>
                <a:latin typeface="宋体"/>
                <a:cs typeface="宋体"/>
              </a:rPr>
              <a:t> </a:t>
            </a:r>
            <a:r>
              <a:rPr dirty="0" sz="1000" spc="-5">
                <a:solidFill>
                  <a:srgbClr val="4D4D4F"/>
                </a:solidFill>
                <a:latin typeface="等线"/>
                <a:cs typeface="等线"/>
              </a:rPr>
              <a:t>4</a:t>
            </a:r>
            <a:r>
              <a:rPr dirty="0" sz="1000" spc="-20">
                <a:solidFill>
                  <a:srgbClr val="4D4D4F"/>
                </a:solidFill>
                <a:latin typeface="等线"/>
                <a:cs typeface="等线"/>
              </a:rPr>
              <a:t> </a:t>
            </a:r>
            <a:r>
              <a:rPr dirty="0" sz="1000" spc="-5">
                <a:solidFill>
                  <a:srgbClr val="4D4D4F"/>
                </a:solidFill>
                <a:latin typeface="宋体"/>
                <a:cs typeface="宋体"/>
              </a:rPr>
              <a:t>月</a:t>
            </a:r>
            <a:r>
              <a:rPr dirty="0" sz="1000" spc="5">
                <a:solidFill>
                  <a:srgbClr val="4D4D4F"/>
                </a:solidFill>
                <a:latin typeface="宋体"/>
                <a:cs typeface="宋体"/>
              </a:rPr>
              <a:t>首</a:t>
            </a:r>
            <a:r>
              <a:rPr dirty="0" sz="1000" spc="-5">
                <a:solidFill>
                  <a:srgbClr val="4D4D4F"/>
                </a:solidFill>
                <a:latin typeface="宋体"/>
                <a:cs typeface="宋体"/>
              </a:rPr>
              <a:t>获批</a:t>
            </a:r>
            <a:r>
              <a:rPr dirty="0" sz="1000" spc="5">
                <a:solidFill>
                  <a:srgbClr val="4D4D4F"/>
                </a:solidFill>
                <a:latin typeface="宋体"/>
                <a:cs typeface="宋体"/>
              </a:rPr>
              <a:t>签</a:t>
            </a:r>
            <a:r>
              <a:rPr dirty="0" sz="1000" spc="-5">
                <a:solidFill>
                  <a:srgbClr val="4D4D4F"/>
                </a:solidFill>
                <a:latin typeface="宋体"/>
                <a:cs typeface="宋体"/>
              </a:rPr>
              <a:t>发</a:t>
            </a:r>
            <a:r>
              <a:rPr dirty="0" sz="1000" spc="5">
                <a:solidFill>
                  <a:srgbClr val="4D4D4F"/>
                </a:solidFill>
                <a:latin typeface="宋体"/>
                <a:cs typeface="宋体"/>
              </a:rPr>
              <a:t>的</a:t>
            </a:r>
            <a:r>
              <a:rPr dirty="0" sz="1000" spc="-5">
                <a:solidFill>
                  <a:srgbClr val="4D4D4F"/>
                </a:solidFill>
                <a:latin typeface="宋体"/>
                <a:cs typeface="宋体"/>
              </a:rPr>
              <a:t>万泰 生物贡</a:t>
            </a:r>
            <a:r>
              <a:rPr dirty="0" sz="1000" spc="5">
                <a:solidFill>
                  <a:srgbClr val="4D4D4F"/>
                </a:solidFill>
                <a:latin typeface="宋体"/>
                <a:cs typeface="宋体"/>
              </a:rPr>
              <a:t>献</a:t>
            </a:r>
            <a:r>
              <a:rPr dirty="0" sz="1000" spc="-75">
                <a:solidFill>
                  <a:srgbClr val="4D4D4F"/>
                </a:solidFill>
                <a:latin typeface="宋体"/>
                <a:cs typeface="宋体"/>
              </a:rPr>
              <a:t>，</a:t>
            </a:r>
            <a:r>
              <a:rPr dirty="0" sz="1000" spc="-75">
                <a:solidFill>
                  <a:srgbClr val="4D4D4F"/>
                </a:solidFill>
                <a:latin typeface="等线"/>
                <a:cs typeface="等线"/>
              </a:rPr>
              <a:t>GSK1-6</a:t>
            </a:r>
            <a:r>
              <a:rPr dirty="0" sz="1000" spc="-135">
                <a:solidFill>
                  <a:srgbClr val="4D4D4F"/>
                </a:solidFill>
                <a:latin typeface="等线"/>
                <a:cs typeface="等线"/>
              </a:rPr>
              <a:t> </a:t>
            </a:r>
            <a:r>
              <a:rPr dirty="0" sz="1000" spc="-5">
                <a:solidFill>
                  <a:srgbClr val="4D4D4F"/>
                </a:solidFill>
                <a:latin typeface="宋体"/>
                <a:cs typeface="宋体"/>
              </a:rPr>
              <a:t>月</a:t>
            </a:r>
            <a:r>
              <a:rPr dirty="0" sz="1000" spc="5">
                <a:solidFill>
                  <a:srgbClr val="4D4D4F"/>
                </a:solidFill>
                <a:latin typeface="宋体"/>
                <a:cs typeface="宋体"/>
              </a:rPr>
              <a:t>无</a:t>
            </a:r>
            <a:r>
              <a:rPr dirty="0" sz="1000" spc="-5">
                <a:solidFill>
                  <a:srgbClr val="4D4D4F"/>
                </a:solidFill>
                <a:latin typeface="宋体"/>
                <a:cs typeface="宋体"/>
              </a:rPr>
              <a:t>批</a:t>
            </a:r>
            <a:r>
              <a:rPr dirty="0" sz="1000" spc="5">
                <a:solidFill>
                  <a:srgbClr val="4D4D4F"/>
                </a:solidFill>
                <a:latin typeface="宋体"/>
                <a:cs typeface="宋体"/>
              </a:rPr>
              <a:t>签</a:t>
            </a:r>
            <a:r>
              <a:rPr dirty="0" sz="1000" spc="-5">
                <a:solidFill>
                  <a:srgbClr val="4D4D4F"/>
                </a:solidFill>
                <a:latin typeface="宋体"/>
                <a:cs typeface="宋体"/>
              </a:rPr>
              <a:t>发记</a:t>
            </a:r>
            <a:r>
              <a:rPr dirty="0" sz="1000" spc="5">
                <a:solidFill>
                  <a:srgbClr val="4D4D4F"/>
                </a:solidFill>
                <a:latin typeface="宋体"/>
                <a:cs typeface="宋体"/>
              </a:rPr>
              <a:t>录</a:t>
            </a:r>
            <a:r>
              <a:rPr dirty="0" sz="1000" spc="-509">
                <a:solidFill>
                  <a:srgbClr val="4D4D4F"/>
                </a:solidFill>
                <a:latin typeface="宋体"/>
                <a:cs typeface="宋体"/>
              </a:rPr>
              <a:t>；</a:t>
            </a:r>
            <a:r>
              <a:rPr dirty="0" sz="1000" spc="-5">
                <a:solidFill>
                  <a:srgbClr val="4D4D4F"/>
                </a:solidFill>
                <a:latin typeface="宋体"/>
                <a:cs typeface="宋体"/>
              </a:rPr>
              <a:t>期</a:t>
            </a:r>
            <a:r>
              <a:rPr dirty="0" sz="1000" spc="5">
                <a:solidFill>
                  <a:srgbClr val="4D4D4F"/>
                </a:solidFill>
                <a:latin typeface="宋体"/>
                <a:cs typeface="宋体"/>
              </a:rPr>
              <a:t>间</a:t>
            </a:r>
            <a:r>
              <a:rPr dirty="0" sz="1000" spc="-5">
                <a:solidFill>
                  <a:srgbClr val="4D4D4F"/>
                </a:solidFill>
                <a:latin typeface="宋体"/>
                <a:cs typeface="宋体"/>
              </a:rPr>
              <a:t>四</a:t>
            </a:r>
            <a:r>
              <a:rPr dirty="0" sz="1000" spc="145">
                <a:solidFill>
                  <a:srgbClr val="4D4D4F"/>
                </a:solidFill>
                <a:latin typeface="宋体"/>
                <a:cs typeface="宋体"/>
              </a:rPr>
              <a:t>价</a:t>
            </a:r>
            <a:r>
              <a:rPr dirty="0" sz="1000" spc="-5">
                <a:solidFill>
                  <a:srgbClr val="4D4D4F"/>
                </a:solidFill>
                <a:latin typeface="等线"/>
                <a:cs typeface="等线"/>
              </a:rPr>
              <a:t>HPV</a:t>
            </a:r>
            <a:r>
              <a:rPr dirty="0" sz="1000" spc="-130">
                <a:solidFill>
                  <a:srgbClr val="4D4D4F"/>
                </a:solidFill>
                <a:latin typeface="等线"/>
                <a:cs typeface="等线"/>
              </a:rPr>
              <a:t> </a:t>
            </a:r>
            <a:r>
              <a:rPr dirty="0" sz="1000" spc="-5">
                <a:solidFill>
                  <a:srgbClr val="4D4D4F"/>
                </a:solidFill>
                <a:latin typeface="宋体"/>
                <a:cs typeface="宋体"/>
              </a:rPr>
              <a:t>疫</a:t>
            </a:r>
            <a:r>
              <a:rPr dirty="0" sz="1000" spc="5">
                <a:solidFill>
                  <a:srgbClr val="4D4D4F"/>
                </a:solidFill>
                <a:latin typeface="宋体"/>
                <a:cs typeface="宋体"/>
              </a:rPr>
              <a:t>苗</a:t>
            </a:r>
            <a:r>
              <a:rPr dirty="0" sz="1000" spc="-5">
                <a:solidFill>
                  <a:srgbClr val="4D4D4F"/>
                </a:solidFill>
                <a:latin typeface="宋体"/>
                <a:cs typeface="宋体"/>
              </a:rPr>
              <a:t>批签发</a:t>
            </a:r>
            <a:r>
              <a:rPr dirty="0" sz="1000" spc="140">
                <a:solidFill>
                  <a:srgbClr val="4D4D4F"/>
                </a:solidFill>
                <a:latin typeface="宋体"/>
                <a:cs typeface="宋体"/>
              </a:rPr>
              <a:t>约</a:t>
            </a:r>
            <a:r>
              <a:rPr dirty="0" sz="1000" spc="-5">
                <a:solidFill>
                  <a:srgbClr val="4D4D4F"/>
                </a:solidFill>
                <a:latin typeface="等线"/>
                <a:cs typeface="等线"/>
              </a:rPr>
              <a:t>366</a:t>
            </a:r>
            <a:r>
              <a:rPr dirty="0" sz="1000" spc="-130">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支</a:t>
            </a:r>
            <a:r>
              <a:rPr dirty="0" sz="1000" spc="-509">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比</a:t>
            </a:r>
            <a:r>
              <a:rPr dirty="0" sz="1000" spc="-5">
                <a:solidFill>
                  <a:srgbClr val="4D4D4F"/>
                </a:solidFill>
                <a:latin typeface="等线"/>
                <a:cs typeface="等线"/>
              </a:rPr>
              <a:t>+30%</a:t>
            </a:r>
            <a:r>
              <a:rPr dirty="0" sz="1000" spc="-5">
                <a:solidFill>
                  <a:srgbClr val="4D4D4F"/>
                </a:solidFill>
                <a:latin typeface="宋体"/>
                <a:cs typeface="宋体"/>
              </a:rPr>
              <a:t>；  九价</a:t>
            </a:r>
            <a:r>
              <a:rPr dirty="0" sz="1000" spc="-254">
                <a:solidFill>
                  <a:srgbClr val="4D4D4F"/>
                </a:solidFill>
                <a:latin typeface="宋体"/>
                <a:cs typeface="宋体"/>
              </a:rPr>
              <a:t> </a:t>
            </a:r>
            <a:r>
              <a:rPr dirty="0" sz="1000" spc="-5">
                <a:solidFill>
                  <a:srgbClr val="4D4D4F"/>
                </a:solidFill>
                <a:latin typeface="等线"/>
                <a:cs typeface="等线"/>
              </a:rPr>
              <a:t>HPV</a:t>
            </a:r>
            <a:r>
              <a:rPr dirty="0" sz="1000" spc="-15">
                <a:solidFill>
                  <a:srgbClr val="4D4D4F"/>
                </a:solidFill>
                <a:latin typeface="等线"/>
                <a:cs typeface="等线"/>
              </a:rPr>
              <a:t> </a:t>
            </a:r>
            <a:r>
              <a:rPr dirty="0" sz="1000" spc="-5">
                <a:solidFill>
                  <a:srgbClr val="4D4D4F"/>
                </a:solidFill>
                <a:latin typeface="宋体"/>
                <a:cs typeface="宋体"/>
              </a:rPr>
              <a:t>疫苗</a:t>
            </a:r>
            <a:r>
              <a:rPr dirty="0" sz="1000" spc="5">
                <a:solidFill>
                  <a:srgbClr val="4D4D4F"/>
                </a:solidFill>
                <a:latin typeface="宋体"/>
                <a:cs typeface="宋体"/>
              </a:rPr>
              <a:t>批</a:t>
            </a:r>
            <a:r>
              <a:rPr dirty="0" sz="1000" spc="-5">
                <a:solidFill>
                  <a:srgbClr val="4D4D4F"/>
                </a:solidFill>
                <a:latin typeface="宋体"/>
                <a:cs typeface="宋体"/>
              </a:rPr>
              <a:t>签发约</a:t>
            </a:r>
            <a:r>
              <a:rPr dirty="0" sz="1000" spc="-250">
                <a:solidFill>
                  <a:srgbClr val="4D4D4F"/>
                </a:solidFill>
                <a:latin typeface="宋体"/>
                <a:cs typeface="宋体"/>
              </a:rPr>
              <a:t> </a:t>
            </a:r>
            <a:r>
              <a:rPr dirty="0" sz="1000">
                <a:solidFill>
                  <a:srgbClr val="4D4D4F"/>
                </a:solidFill>
                <a:latin typeface="等线"/>
                <a:cs typeface="等线"/>
              </a:rPr>
              <a:t>216</a:t>
            </a:r>
            <a:r>
              <a:rPr dirty="0" sz="1000" spc="-20">
                <a:solidFill>
                  <a:srgbClr val="4D4D4F"/>
                </a:solidFill>
                <a:latin typeface="等线"/>
                <a:cs typeface="等线"/>
              </a:rPr>
              <a:t> </a:t>
            </a:r>
            <a:r>
              <a:rPr dirty="0" sz="1000" spc="-5">
                <a:solidFill>
                  <a:srgbClr val="4D4D4F"/>
                </a:solidFill>
                <a:latin typeface="宋体"/>
                <a:cs typeface="宋体"/>
              </a:rPr>
              <a:t>万支，同</a:t>
            </a:r>
            <a:r>
              <a:rPr dirty="0" sz="1000" spc="5">
                <a:solidFill>
                  <a:srgbClr val="4D4D4F"/>
                </a:solidFill>
                <a:latin typeface="宋体"/>
                <a:cs typeface="宋体"/>
              </a:rPr>
              <a:t>比</a:t>
            </a:r>
            <a:r>
              <a:rPr dirty="0" sz="1000" spc="-5">
                <a:solidFill>
                  <a:srgbClr val="4D4D4F"/>
                </a:solidFill>
                <a:latin typeface="宋体"/>
                <a:cs typeface="宋体"/>
              </a:rPr>
              <a:t>增长</a:t>
            </a:r>
            <a:r>
              <a:rPr dirty="0" sz="1000" spc="-245">
                <a:solidFill>
                  <a:srgbClr val="4D4D4F"/>
                </a:solidFill>
                <a:latin typeface="宋体"/>
                <a:cs typeface="宋体"/>
              </a:rPr>
              <a:t> </a:t>
            </a:r>
            <a:r>
              <a:rPr dirty="0" sz="1000" spc="-5">
                <a:solidFill>
                  <a:srgbClr val="4D4D4F"/>
                </a:solidFill>
                <a:latin typeface="等线"/>
                <a:cs typeface="等线"/>
              </a:rPr>
              <a:t>83%</a:t>
            </a:r>
            <a:r>
              <a:rPr dirty="0" sz="1000" spc="-5">
                <a:solidFill>
                  <a:srgbClr val="4D4D4F"/>
                </a:solidFill>
                <a:latin typeface="宋体"/>
                <a:cs typeface="宋体"/>
              </a:rPr>
              <a:t>。</a:t>
            </a:r>
            <a:endParaRPr sz="1000">
              <a:latin typeface="宋体"/>
              <a:cs typeface="宋体"/>
            </a:endParaRPr>
          </a:p>
          <a:p>
            <a:pPr algn="just" marL="1629410" marR="67310" indent="-228600">
              <a:lnSpc>
                <a:spcPct val="117000"/>
              </a:lnSpc>
              <a:spcBef>
                <a:spcPts val="785"/>
              </a:spcBef>
              <a:buFont typeface="Wingdings"/>
              <a:buChar char=""/>
              <a:tabLst>
                <a:tab pos="1630045" algn="l"/>
              </a:tabLst>
            </a:pPr>
            <a:r>
              <a:rPr dirty="0" sz="1000" spc="5" b="1">
                <a:solidFill>
                  <a:srgbClr val="4D4D4F"/>
                </a:solidFill>
                <a:latin typeface="微软雅黑"/>
                <a:cs typeface="微软雅黑"/>
              </a:rPr>
              <a:t>重组带</a:t>
            </a:r>
            <a:r>
              <a:rPr dirty="0" sz="1000" spc="-5" b="1">
                <a:solidFill>
                  <a:srgbClr val="4D4D4F"/>
                </a:solidFill>
                <a:latin typeface="微软雅黑"/>
                <a:cs typeface="微软雅黑"/>
              </a:rPr>
              <a:t>状</a:t>
            </a:r>
            <a:r>
              <a:rPr dirty="0" sz="1000" spc="5" b="1">
                <a:solidFill>
                  <a:srgbClr val="4D4D4F"/>
                </a:solidFill>
                <a:latin typeface="微软雅黑"/>
                <a:cs typeface="微软雅黑"/>
              </a:rPr>
              <a:t>疱疹</a:t>
            </a:r>
            <a:r>
              <a:rPr dirty="0" sz="1000" spc="-5" b="1">
                <a:solidFill>
                  <a:srgbClr val="4D4D4F"/>
                </a:solidFill>
                <a:latin typeface="微软雅黑"/>
                <a:cs typeface="微软雅黑"/>
              </a:rPr>
              <a:t>疫</a:t>
            </a:r>
            <a:r>
              <a:rPr dirty="0" sz="1000" spc="5" b="1">
                <a:solidFill>
                  <a:srgbClr val="4D4D4F"/>
                </a:solidFill>
                <a:latin typeface="微软雅黑"/>
                <a:cs typeface="微软雅黑"/>
              </a:rPr>
              <a:t>苗</a:t>
            </a:r>
            <a:r>
              <a:rPr dirty="0" sz="1000" spc="-65" b="1">
                <a:solidFill>
                  <a:srgbClr val="4D4D4F"/>
                </a:solidFill>
                <a:latin typeface="微软雅黑"/>
                <a:cs typeface="微软雅黑"/>
              </a:rPr>
              <a:t>：</a:t>
            </a:r>
            <a:r>
              <a:rPr dirty="0" sz="1000" spc="-65">
                <a:solidFill>
                  <a:srgbClr val="4D4D4F"/>
                </a:solidFill>
                <a:latin typeface="等线"/>
                <a:cs typeface="等线"/>
              </a:rPr>
              <a:t>GSK</a:t>
            </a:r>
            <a:r>
              <a:rPr dirty="0" sz="1000" spc="-25">
                <a:solidFill>
                  <a:srgbClr val="4D4D4F"/>
                </a:solidFill>
                <a:latin typeface="等线"/>
                <a:cs typeface="等线"/>
              </a:rPr>
              <a:t> </a:t>
            </a:r>
            <a:r>
              <a:rPr dirty="0" sz="1000" spc="-20">
                <a:solidFill>
                  <a:srgbClr val="4D4D4F"/>
                </a:solidFill>
                <a:latin typeface="宋体"/>
                <a:cs typeface="宋体"/>
              </a:rPr>
              <a:t>的</a:t>
            </a:r>
            <a:r>
              <a:rPr dirty="0" sz="1000" spc="-5">
                <a:solidFill>
                  <a:srgbClr val="4D4D4F"/>
                </a:solidFill>
                <a:latin typeface="宋体"/>
                <a:cs typeface="宋体"/>
              </a:rPr>
              <a:t>重组带</a:t>
            </a:r>
            <a:r>
              <a:rPr dirty="0" sz="1000" spc="5">
                <a:solidFill>
                  <a:srgbClr val="4D4D4F"/>
                </a:solidFill>
                <a:latin typeface="宋体"/>
                <a:cs typeface="宋体"/>
              </a:rPr>
              <a:t>状</a:t>
            </a:r>
            <a:r>
              <a:rPr dirty="0" sz="1000" spc="-5">
                <a:solidFill>
                  <a:srgbClr val="4D4D4F"/>
                </a:solidFill>
                <a:latin typeface="宋体"/>
                <a:cs typeface="宋体"/>
              </a:rPr>
              <a:t>疱疹</a:t>
            </a:r>
            <a:r>
              <a:rPr dirty="0" sz="1000" spc="5">
                <a:solidFill>
                  <a:srgbClr val="4D4D4F"/>
                </a:solidFill>
                <a:latin typeface="宋体"/>
                <a:cs typeface="宋体"/>
              </a:rPr>
              <a:t>疫</a:t>
            </a:r>
            <a:r>
              <a:rPr dirty="0" sz="1000" spc="-5">
                <a:solidFill>
                  <a:srgbClr val="4D4D4F"/>
                </a:solidFill>
                <a:latin typeface="宋体"/>
                <a:cs typeface="宋体"/>
              </a:rPr>
              <a:t>苗</a:t>
            </a:r>
            <a:r>
              <a:rPr dirty="0" sz="1000" spc="-245">
                <a:solidFill>
                  <a:srgbClr val="4D4D4F"/>
                </a:solidFill>
                <a:latin typeface="宋体"/>
                <a:cs typeface="宋体"/>
              </a:rPr>
              <a:t> </a:t>
            </a:r>
            <a:r>
              <a:rPr dirty="0" sz="1000" spc="-5">
                <a:solidFill>
                  <a:srgbClr val="4D4D4F"/>
                </a:solidFill>
                <a:latin typeface="等线"/>
                <a:cs typeface="等线"/>
              </a:rPr>
              <a:t>Shingrix</a:t>
            </a:r>
            <a:r>
              <a:rPr dirty="0" sz="1000" spc="-25">
                <a:solidFill>
                  <a:srgbClr val="4D4D4F"/>
                </a:solidFill>
                <a:latin typeface="等线"/>
                <a:cs typeface="等线"/>
              </a:rPr>
              <a:t> </a:t>
            </a:r>
            <a:r>
              <a:rPr dirty="0" sz="1000" spc="-5">
                <a:solidFill>
                  <a:srgbClr val="4D4D4F"/>
                </a:solidFill>
                <a:latin typeface="宋体"/>
                <a:cs typeface="宋体"/>
              </a:rPr>
              <a:t>于</a:t>
            </a:r>
            <a:r>
              <a:rPr dirty="0" sz="1000" spc="-250">
                <a:solidFill>
                  <a:srgbClr val="4D4D4F"/>
                </a:solidFill>
                <a:latin typeface="宋体"/>
                <a:cs typeface="宋体"/>
              </a:rPr>
              <a:t> </a:t>
            </a:r>
            <a:r>
              <a:rPr dirty="0" sz="1000" spc="-5">
                <a:solidFill>
                  <a:srgbClr val="4D4D4F"/>
                </a:solidFill>
                <a:latin typeface="等线"/>
                <a:cs typeface="等线"/>
              </a:rPr>
              <a:t>2019</a:t>
            </a:r>
            <a:r>
              <a:rPr dirty="0" sz="1000" spc="-25">
                <a:solidFill>
                  <a:srgbClr val="4D4D4F"/>
                </a:solidFill>
                <a:latin typeface="等线"/>
                <a:cs typeface="等线"/>
              </a:rPr>
              <a:t> </a:t>
            </a:r>
            <a:r>
              <a:rPr dirty="0" sz="1000" spc="-5">
                <a:solidFill>
                  <a:srgbClr val="4D4D4F"/>
                </a:solidFill>
                <a:latin typeface="宋体"/>
                <a:cs typeface="宋体"/>
              </a:rPr>
              <a:t>年</a:t>
            </a:r>
            <a:r>
              <a:rPr dirty="0" sz="1000" spc="-250">
                <a:solidFill>
                  <a:srgbClr val="4D4D4F"/>
                </a:solidFill>
                <a:latin typeface="宋体"/>
                <a:cs typeface="宋体"/>
              </a:rPr>
              <a:t> </a:t>
            </a:r>
            <a:r>
              <a:rPr dirty="0" sz="1000" spc="-5">
                <a:solidFill>
                  <a:srgbClr val="4D4D4F"/>
                </a:solidFill>
                <a:latin typeface="等线"/>
                <a:cs typeface="等线"/>
              </a:rPr>
              <a:t>5</a:t>
            </a:r>
            <a:r>
              <a:rPr dirty="0" sz="1000" spc="-20">
                <a:solidFill>
                  <a:srgbClr val="4D4D4F"/>
                </a:solidFill>
                <a:latin typeface="等线"/>
                <a:cs typeface="等线"/>
              </a:rPr>
              <a:t> </a:t>
            </a:r>
            <a:r>
              <a:rPr dirty="0" sz="1000" spc="-5">
                <a:solidFill>
                  <a:srgbClr val="4D4D4F"/>
                </a:solidFill>
                <a:latin typeface="宋体"/>
                <a:cs typeface="宋体"/>
              </a:rPr>
              <a:t>月国内获</a:t>
            </a:r>
            <a:r>
              <a:rPr dirty="0" sz="1000" spc="5">
                <a:solidFill>
                  <a:srgbClr val="4D4D4F"/>
                </a:solidFill>
                <a:latin typeface="宋体"/>
                <a:cs typeface="宋体"/>
              </a:rPr>
              <a:t>批</a:t>
            </a:r>
            <a:r>
              <a:rPr dirty="0" sz="1000" spc="-60">
                <a:solidFill>
                  <a:srgbClr val="4D4D4F"/>
                </a:solidFill>
                <a:latin typeface="宋体"/>
                <a:cs typeface="宋体"/>
              </a:rPr>
              <a:t>，</a:t>
            </a:r>
            <a:r>
              <a:rPr dirty="0" sz="1000" spc="-60">
                <a:solidFill>
                  <a:srgbClr val="4D4D4F"/>
                </a:solidFill>
                <a:latin typeface="等线"/>
                <a:cs typeface="等线"/>
              </a:rPr>
              <a:t>2020  </a:t>
            </a:r>
            <a:r>
              <a:rPr dirty="0" sz="1000" spc="-5">
                <a:solidFill>
                  <a:srgbClr val="4D4D4F"/>
                </a:solidFill>
                <a:latin typeface="宋体"/>
                <a:cs typeface="宋体"/>
              </a:rPr>
              <a:t>年</a:t>
            </a:r>
            <a:r>
              <a:rPr dirty="0" sz="1000" spc="-254">
                <a:solidFill>
                  <a:srgbClr val="4D4D4F"/>
                </a:solidFill>
                <a:latin typeface="宋体"/>
                <a:cs typeface="宋体"/>
              </a:rPr>
              <a:t> </a:t>
            </a:r>
            <a:r>
              <a:rPr dirty="0" sz="1000" spc="-5">
                <a:solidFill>
                  <a:srgbClr val="4D4D4F"/>
                </a:solidFill>
                <a:latin typeface="等线"/>
                <a:cs typeface="等线"/>
              </a:rPr>
              <a:t>4</a:t>
            </a:r>
            <a:r>
              <a:rPr dirty="0" sz="1000" spc="-20">
                <a:solidFill>
                  <a:srgbClr val="4D4D4F"/>
                </a:solidFill>
                <a:latin typeface="等线"/>
                <a:cs typeface="等线"/>
              </a:rPr>
              <a:t> </a:t>
            </a:r>
            <a:r>
              <a:rPr dirty="0" sz="1000" spc="-5">
                <a:solidFill>
                  <a:srgbClr val="4D4D4F"/>
                </a:solidFill>
                <a:latin typeface="宋体"/>
                <a:cs typeface="宋体"/>
              </a:rPr>
              <a:t>月</a:t>
            </a:r>
            <a:r>
              <a:rPr dirty="0" sz="1000" spc="-245">
                <a:solidFill>
                  <a:srgbClr val="4D4D4F"/>
                </a:solidFill>
                <a:latin typeface="宋体"/>
                <a:cs typeface="宋体"/>
              </a:rPr>
              <a:t> </a:t>
            </a:r>
            <a:r>
              <a:rPr dirty="0" sz="1000" spc="-5">
                <a:solidFill>
                  <a:srgbClr val="4D4D4F"/>
                </a:solidFill>
                <a:latin typeface="等线"/>
                <a:cs typeface="等线"/>
              </a:rPr>
              <a:t>17</a:t>
            </a:r>
            <a:r>
              <a:rPr dirty="0" sz="1000" spc="-20">
                <a:solidFill>
                  <a:srgbClr val="4D4D4F"/>
                </a:solidFill>
                <a:latin typeface="等线"/>
                <a:cs typeface="等线"/>
              </a:rPr>
              <a:t> </a:t>
            </a:r>
            <a:r>
              <a:rPr dirty="0" sz="1000" spc="-5">
                <a:solidFill>
                  <a:srgbClr val="4D4D4F"/>
                </a:solidFill>
                <a:latin typeface="宋体"/>
                <a:cs typeface="宋体"/>
              </a:rPr>
              <a:t>日首获批</a:t>
            </a:r>
            <a:r>
              <a:rPr dirty="0" sz="1000" spc="5">
                <a:solidFill>
                  <a:srgbClr val="4D4D4F"/>
                </a:solidFill>
                <a:latin typeface="宋体"/>
                <a:cs typeface="宋体"/>
              </a:rPr>
              <a:t>签</a:t>
            </a:r>
            <a:r>
              <a:rPr dirty="0" sz="1000" spc="-5">
                <a:solidFill>
                  <a:srgbClr val="4D4D4F"/>
                </a:solidFill>
                <a:latin typeface="宋体"/>
                <a:cs typeface="宋体"/>
              </a:rPr>
              <a:t>发</a:t>
            </a:r>
            <a:r>
              <a:rPr dirty="0" sz="1000">
                <a:solidFill>
                  <a:srgbClr val="4D4D4F"/>
                </a:solidFill>
                <a:latin typeface="宋体"/>
                <a:cs typeface="宋体"/>
              </a:rPr>
              <a:t>，</a:t>
            </a:r>
            <a:r>
              <a:rPr dirty="0" sz="1000">
                <a:solidFill>
                  <a:srgbClr val="4D4D4F"/>
                </a:solidFill>
                <a:latin typeface="等线"/>
                <a:cs typeface="等线"/>
              </a:rPr>
              <a:t>H1</a:t>
            </a:r>
            <a:r>
              <a:rPr dirty="0" sz="1000" spc="-20">
                <a:solidFill>
                  <a:srgbClr val="4D4D4F"/>
                </a:solidFill>
                <a:latin typeface="等线"/>
                <a:cs typeface="等线"/>
              </a:rPr>
              <a:t> </a:t>
            </a:r>
            <a:r>
              <a:rPr dirty="0" sz="1000" spc="-5">
                <a:solidFill>
                  <a:srgbClr val="4D4D4F"/>
                </a:solidFill>
                <a:latin typeface="宋体"/>
                <a:cs typeface="宋体"/>
              </a:rPr>
              <a:t>共批签发约</a:t>
            </a:r>
            <a:r>
              <a:rPr dirty="0" sz="1000" spc="-254">
                <a:solidFill>
                  <a:srgbClr val="4D4D4F"/>
                </a:solidFill>
                <a:latin typeface="宋体"/>
                <a:cs typeface="宋体"/>
              </a:rPr>
              <a:t> </a:t>
            </a:r>
            <a:r>
              <a:rPr dirty="0" sz="1000" spc="-5">
                <a:solidFill>
                  <a:srgbClr val="4D4D4F"/>
                </a:solidFill>
                <a:latin typeface="等线"/>
                <a:cs typeface="等线"/>
              </a:rPr>
              <a:t>23</a:t>
            </a:r>
            <a:r>
              <a:rPr dirty="0" sz="1000" spc="-20">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支。</a:t>
            </a:r>
            <a:endParaRPr sz="1000">
              <a:latin typeface="宋体"/>
              <a:cs typeface="宋体"/>
            </a:endParaRPr>
          </a:p>
          <a:p>
            <a:pPr>
              <a:lnSpc>
                <a:spcPct val="100000"/>
              </a:lnSpc>
            </a:pPr>
            <a:endParaRPr sz="850">
              <a:latin typeface="宋体"/>
              <a:cs typeface="宋体"/>
            </a:endParaRPr>
          </a:p>
          <a:p>
            <a:pPr marL="12700">
              <a:lnSpc>
                <a:spcPct val="100000"/>
              </a:lnSpc>
            </a:pPr>
            <a:r>
              <a:rPr dirty="0" sz="800" b="1">
                <a:solidFill>
                  <a:srgbClr val="4D4D4F"/>
                </a:solidFill>
                <a:latin typeface="微软雅黑"/>
                <a:cs typeface="微软雅黑"/>
              </a:rPr>
              <a:t>图</a:t>
            </a:r>
            <a:r>
              <a:rPr dirty="0" sz="800" spc="-25" b="1">
                <a:solidFill>
                  <a:srgbClr val="4D4D4F"/>
                </a:solidFill>
                <a:latin typeface="微软雅黑"/>
                <a:cs typeface="微软雅黑"/>
              </a:rPr>
              <a:t> </a:t>
            </a:r>
            <a:r>
              <a:rPr dirty="0" sz="800" spc="-5" b="1">
                <a:solidFill>
                  <a:srgbClr val="4D4D4F"/>
                </a:solidFill>
                <a:latin typeface="等线"/>
                <a:cs typeface="等线"/>
              </a:rPr>
              <a:t>11</a:t>
            </a:r>
            <a:r>
              <a:rPr dirty="0" sz="800" spc="-5" b="1">
                <a:solidFill>
                  <a:srgbClr val="4D4D4F"/>
                </a:solidFill>
                <a:latin typeface="微软雅黑"/>
                <a:cs typeface="微软雅黑"/>
              </a:rPr>
              <a:t>：</a:t>
            </a:r>
            <a:r>
              <a:rPr dirty="0" sz="800" spc="-5" b="1">
                <a:solidFill>
                  <a:srgbClr val="4D4D4F"/>
                </a:solidFill>
                <a:latin typeface="Calibri"/>
                <a:cs typeface="Calibri"/>
              </a:rPr>
              <a:t>2019-2020</a:t>
            </a:r>
            <a:r>
              <a:rPr dirty="0" sz="800" spc="10" b="1">
                <a:solidFill>
                  <a:srgbClr val="4D4D4F"/>
                </a:solidFill>
                <a:latin typeface="Calibri"/>
                <a:cs typeface="Calibri"/>
              </a:rPr>
              <a:t> </a:t>
            </a:r>
            <a:r>
              <a:rPr dirty="0" sz="800" b="1">
                <a:solidFill>
                  <a:srgbClr val="4D4D4F"/>
                </a:solidFill>
                <a:latin typeface="微软雅黑"/>
                <a:cs typeface="微软雅黑"/>
              </a:rPr>
              <a:t>年</a:t>
            </a:r>
            <a:r>
              <a:rPr dirty="0" sz="800" spc="-25" b="1">
                <a:solidFill>
                  <a:srgbClr val="4D4D4F"/>
                </a:solidFill>
                <a:latin typeface="微软雅黑"/>
                <a:cs typeface="微软雅黑"/>
              </a:rPr>
              <a:t> </a:t>
            </a:r>
            <a:r>
              <a:rPr dirty="0" sz="800" spc="-10" b="1">
                <a:solidFill>
                  <a:srgbClr val="4D4D4F"/>
                </a:solidFill>
                <a:latin typeface="Calibri"/>
                <a:cs typeface="Calibri"/>
              </a:rPr>
              <a:t>1-6</a:t>
            </a:r>
            <a:r>
              <a:rPr dirty="0" sz="800" spc="10" b="1">
                <a:solidFill>
                  <a:srgbClr val="4D4D4F"/>
                </a:solidFill>
                <a:latin typeface="Calibri"/>
                <a:cs typeface="Calibri"/>
              </a:rPr>
              <a:t> </a:t>
            </a:r>
            <a:r>
              <a:rPr dirty="0" sz="800" b="1">
                <a:solidFill>
                  <a:srgbClr val="4D4D4F"/>
                </a:solidFill>
                <a:latin typeface="微软雅黑"/>
                <a:cs typeface="微软雅黑"/>
              </a:rPr>
              <a:t>月重点疫苗品种批签发情况（万支）</a:t>
            </a:r>
            <a:endParaRPr sz="8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p:nvPr/>
        </p:nvSpPr>
        <p:spPr>
          <a:xfrm>
            <a:off x="544068" y="4258690"/>
            <a:ext cx="6338570" cy="6350"/>
          </a:xfrm>
          <a:custGeom>
            <a:avLst/>
            <a:gdLst/>
            <a:ahLst/>
            <a:cxnLst/>
            <a:rect l="l" t="t" r="r" b="b"/>
            <a:pathLst>
              <a:path w="6338570" h="6350">
                <a:moveTo>
                  <a:pt x="6338061" y="0"/>
                </a:moveTo>
                <a:lnTo>
                  <a:pt x="0" y="0"/>
                </a:lnTo>
                <a:lnTo>
                  <a:pt x="0" y="6096"/>
                </a:lnTo>
                <a:lnTo>
                  <a:pt x="6338061" y="6096"/>
                </a:lnTo>
                <a:lnTo>
                  <a:pt x="6338061" y="0"/>
                </a:lnTo>
                <a:close/>
              </a:path>
            </a:pathLst>
          </a:custGeom>
          <a:solidFill>
            <a:srgbClr val="F5821F"/>
          </a:solidFill>
        </p:spPr>
        <p:txBody>
          <a:bodyPr wrap="square" lIns="0" tIns="0" rIns="0" bIns="0" rtlCol="0"/>
          <a:lstStyle/>
          <a:p/>
        </p:txBody>
      </p:sp>
      <p:sp>
        <p:nvSpPr>
          <p:cNvPr id="5" name="object 5"/>
          <p:cNvSpPr txBox="1"/>
          <p:nvPr/>
        </p:nvSpPr>
        <p:spPr>
          <a:xfrm>
            <a:off x="599948" y="6477380"/>
            <a:ext cx="6362065" cy="288290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：中</a:t>
            </a:r>
            <a:r>
              <a:rPr dirty="0" sz="700" spc="5">
                <a:solidFill>
                  <a:srgbClr val="4D4D4F"/>
                </a:solidFill>
                <a:latin typeface="宋体"/>
                <a:cs typeface="宋体"/>
              </a:rPr>
              <a:t>检</a:t>
            </a:r>
            <a:r>
              <a:rPr dirty="0" sz="700" spc="-5">
                <a:solidFill>
                  <a:srgbClr val="4D4D4F"/>
                </a:solidFill>
                <a:latin typeface="宋体"/>
                <a:cs typeface="宋体"/>
              </a:rPr>
              <a:t>院，</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p>
            <a:pPr>
              <a:lnSpc>
                <a:spcPct val="100000"/>
              </a:lnSpc>
              <a:spcBef>
                <a:spcPts val="30"/>
              </a:spcBef>
            </a:pPr>
            <a:endParaRPr sz="850">
              <a:latin typeface="宋体"/>
              <a:cs typeface="宋体"/>
            </a:endParaRPr>
          </a:p>
          <a:p>
            <a:pPr algn="just" marL="1400810" marR="5715">
              <a:lnSpc>
                <a:spcPct val="116700"/>
              </a:lnSpc>
            </a:pPr>
            <a:r>
              <a:rPr dirty="0" sz="1000" spc="-5">
                <a:solidFill>
                  <a:srgbClr val="4D4D4F"/>
                </a:solidFill>
                <a:latin typeface="宋体"/>
                <a:cs typeface="宋体"/>
              </a:rPr>
              <a:t>同时</a:t>
            </a:r>
            <a:r>
              <a:rPr dirty="0" sz="1000" spc="-20">
                <a:solidFill>
                  <a:srgbClr val="4D4D4F"/>
                </a:solidFill>
                <a:latin typeface="宋体"/>
                <a:cs typeface="宋体"/>
              </a:rPr>
              <a:t>，</a:t>
            </a:r>
            <a:r>
              <a:rPr dirty="0" sz="1000" spc="-5">
                <a:solidFill>
                  <a:srgbClr val="4D4D4F"/>
                </a:solidFill>
                <a:latin typeface="宋体"/>
                <a:cs typeface="宋体"/>
              </a:rPr>
              <a:t>此</a:t>
            </a:r>
            <a:r>
              <a:rPr dirty="0" sz="1000" spc="5">
                <a:solidFill>
                  <a:srgbClr val="4D4D4F"/>
                </a:solidFill>
                <a:latin typeface="宋体"/>
                <a:cs typeface="宋体"/>
              </a:rPr>
              <a:t>次</a:t>
            </a:r>
            <a:r>
              <a:rPr dirty="0" sz="1000" spc="-5">
                <a:solidFill>
                  <a:srgbClr val="4D4D4F"/>
                </a:solidFill>
                <a:latin typeface="宋体"/>
                <a:cs typeface="宋体"/>
              </a:rPr>
              <a:t>新冠</a:t>
            </a:r>
            <a:r>
              <a:rPr dirty="0" sz="1000" spc="5">
                <a:solidFill>
                  <a:srgbClr val="4D4D4F"/>
                </a:solidFill>
                <a:latin typeface="宋体"/>
                <a:cs typeface="宋体"/>
              </a:rPr>
              <a:t>肺</a:t>
            </a:r>
            <a:r>
              <a:rPr dirty="0" sz="1000" spc="-5">
                <a:solidFill>
                  <a:srgbClr val="4D4D4F"/>
                </a:solidFill>
                <a:latin typeface="宋体"/>
                <a:cs typeface="宋体"/>
              </a:rPr>
              <a:t>炎疫</a:t>
            </a:r>
            <a:r>
              <a:rPr dirty="0" sz="1000" spc="5">
                <a:solidFill>
                  <a:srgbClr val="4D4D4F"/>
                </a:solidFill>
                <a:latin typeface="宋体"/>
                <a:cs typeface="宋体"/>
              </a:rPr>
              <a:t>苗开</a:t>
            </a:r>
            <a:r>
              <a:rPr dirty="0" sz="1000" spc="-5">
                <a:solidFill>
                  <a:srgbClr val="4D4D4F"/>
                </a:solidFill>
                <a:latin typeface="宋体"/>
                <a:cs typeface="宋体"/>
              </a:rPr>
              <a:t>发受到</a:t>
            </a:r>
            <a:r>
              <a:rPr dirty="0" sz="1000" spc="5">
                <a:solidFill>
                  <a:srgbClr val="4D4D4F"/>
                </a:solidFill>
                <a:latin typeface="宋体"/>
                <a:cs typeface="宋体"/>
              </a:rPr>
              <a:t>重</a:t>
            </a:r>
            <a:r>
              <a:rPr dirty="0" sz="1000" spc="-5">
                <a:solidFill>
                  <a:srgbClr val="4D4D4F"/>
                </a:solidFill>
                <a:latin typeface="宋体"/>
                <a:cs typeface="宋体"/>
              </a:rPr>
              <a:t>视</a:t>
            </a:r>
            <a:r>
              <a:rPr dirty="0" sz="1000" spc="-20">
                <a:solidFill>
                  <a:srgbClr val="4D4D4F"/>
                </a:solidFill>
                <a:latin typeface="宋体"/>
                <a:cs typeface="宋体"/>
              </a:rPr>
              <a:t>，</a:t>
            </a:r>
            <a:r>
              <a:rPr dirty="0" sz="1000" spc="-5">
                <a:solidFill>
                  <a:srgbClr val="4D4D4F"/>
                </a:solidFill>
                <a:latin typeface="宋体"/>
                <a:cs typeface="宋体"/>
              </a:rPr>
              <a:t>研</a:t>
            </a:r>
            <a:r>
              <a:rPr dirty="0" sz="1000" spc="5">
                <a:solidFill>
                  <a:srgbClr val="4D4D4F"/>
                </a:solidFill>
                <a:latin typeface="宋体"/>
                <a:cs typeface="宋体"/>
              </a:rPr>
              <a:t>发</a:t>
            </a:r>
            <a:r>
              <a:rPr dirty="0" sz="1000" spc="-5">
                <a:solidFill>
                  <a:srgbClr val="4D4D4F"/>
                </a:solidFill>
                <a:latin typeface="宋体"/>
                <a:cs typeface="宋体"/>
              </a:rPr>
              <a:t>如火</a:t>
            </a:r>
            <a:r>
              <a:rPr dirty="0" sz="1000" spc="5">
                <a:solidFill>
                  <a:srgbClr val="4D4D4F"/>
                </a:solidFill>
                <a:latin typeface="宋体"/>
                <a:cs typeface="宋体"/>
              </a:rPr>
              <a:t>如荼</a:t>
            </a:r>
            <a:r>
              <a:rPr dirty="0" sz="1000" spc="-20">
                <a:solidFill>
                  <a:srgbClr val="4D4D4F"/>
                </a:solidFill>
                <a:latin typeface="宋体"/>
                <a:cs typeface="宋体"/>
              </a:rPr>
              <a:t>，</a:t>
            </a:r>
            <a:r>
              <a:rPr dirty="0" sz="1000" spc="-5">
                <a:solidFill>
                  <a:srgbClr val="4D4D4F"/>
                </a:solidFill>
                <a:latin typeface="宋体"/>
                <a:cs typeface="宋体"/>
              </a:rPr>
              <a:t>相关公</a:t>
            </a:r>
            <a:r>
              <a:rPr dirty="0" sz="1000" spc="5">
                <a:solidFill>
                  <a:srgbClr val="4D4D4F"/>
                </a:solidFill>
                <a:latin typeface="宋体"/>
                <a:cs typeface="宋体"/>
              </a:rPr>
              <a:t>司</a:t>
            </a:r>
            <a:r>
              <a:rPr dirty="0" sz="1000" spc="-5">
                <a:solidFill>
                  <a:srgbClr val="4D4D4F"/>
                </a:solidFill>
                <a:latin typeface="宋体"/>
                <a:cs typeface="宋体"/>
              </a:rPr>
              <a:t>加大</a:t>
            </a:r>
            <a:r>
              <a:rPr dirty="0" sz="1000" spc="5">
                <a:solidFill>
                  <a:srgbClr val="4D4D4F"/>
                </a:solidFill>
                <a:latin typeface="宋体"/>
                <a:cs typeface="宋体"/>
              </a:rPr>
              <a:t>研</a:t>
            </a:r>
            <a:r>
              <a:rPr dirty="0" sz="1000" spc="-5">
                <a:solidFill>
                  <a:srgbClr val="4D4D4F"/>
                </a:solidFill>
                <a:latin typeface="宋体"/>
                <a:cs typeface="宋体"/>
              </a:rPr>
              <a:t>发力</a:t>
            </a:r>
            <a:r>
              <a:rPr dirty="0" sz="1000" spc="5">
                <a:solidFill>
                  <a:srgbClr val="4D4D4F"/>
                </a:solidFill>
                <a:latin typeface="宋体"/>
                <a:cs typeface="宋体"/>
              </a:rPr>
              <a:t>度和</a:t>
            </a:r>
            <a:r>
              <a:rPr dirty="0" sz="1000" spc="-5">
                <a:solidFill>
                  <a:srgbClr val="4D4D4F"/>
                </a:solidFill>
                <a:latin typeface="宋体"/>
                <a:cs typeface="宋体"/>
              </a:rPr>
              <a:t>技术引 进</a:t>
            </a:r>
            <a:r>
              <a:rPr dirty="0" sz="1000" spc="-20">
                <a:solidFill>
                  <a:srgbClr val="4D4D4F"/>
                </a:solidFill>
                <a:latin typeface="宋体"/>
                <a:cs typeface="宋体"/>
              </a:rPr>
              <a:t>，</a:t>
            </a:r>
            <a:r>
              <a:rPr dirty="0" sz="1000" spc="-5">
                <a:solidFill>
                  <a:srgbClr val="4D4D4F"/>
                </a:solidFill>
                <a:latin typeface="宋体"/>
                <a:cs typeface="宋体"/>
              </a:rPr>
              <a:t>有利</a:t>
            </a:r>
            <a:r>
              <a:rPr dirty="0" sz="1000" spc="5">
                <a:solidFill>
                  <a:srgbClr val="4D4D4F"/>
                </a:solidFill>
                <a:latin typeface="宋体"/>
                <a:cs typeface="宋体"/>
              </a:rPr>
              <a:t>于</a:t>
            </a:r>
            <a:r>
              <a:rPr dirty="0" sz="1000" spc="-5">
                <a:solidFill>
                  <a:srgbClr val="4D4D4F"/>
                </a:solidFill>
                <a:latin typeface="宋体"/>
                <a:cs typeface="宋体"/>
              </a:rPr>
              <a:t>推动</a:t>
            </a:r>
            <a:r>
              <a:rPr dirty="0" sz="1000" spc="5">
                <a:solidFill>
                  <a:srgbClr val="4D4D4F"/>
                </a:solidFill>
                <a:latin typeface="宋体"/>
                <a:cs typeface="宋体"/>
              </a:rPr>
              <a:t>行</a:t>
            </a:r>
            <a:r>
              <a:rPr dirty="0" sz="1000" spc="-5">
                <a:solidFill>
                  <a:srgbClr val="4D4D4F"/>
                </a:solidFill>
                <a:latin typeface="宋体"/>
                <a:cs typeface="宋体"/>
              </a:rPr>
              <a:t>业技</a:t>
            </a:r>
            <a:r>
              <a:rPr dirty="0" sz="1000" spc="5">
                <a:solidFill>
                  <a:srgbClr val="4D4D4F"/>
                </a:solidFill>
                <a:latin typeface="宋体"/>
                <a:cs typeface="宋体"/>
              </a:rPr>
              <a:t>术平</a:t>
            </a:r>
            <a:r>
              <a:rPr dirty="0" sz="1000" spc="-5">
                <a:solidFill>
                  <a:srgbClr val="4D4D4F"/>
                </a:solidFill>
                <a:latin typeface="宋体"/>
                <a:cs typeface="宋体"/>
              </a:rPr>
              <a:t>台建设</a:t>
            </a:r>
            <a:r>
              <a:rPr dirty="0" sz="1000" spc="-20">
                <a:solidFill>
                  <a:srgbClr val="4D4D4F"/>
                </a:solidFill>
                <a:latin typeface="宋体"/>
                <a:cs typeface="宋体"/>
              </a:rPr>
              <a:t>，</a:t>
            </a:r>
            <a:r>
              <a:rPr dirty="0" sz="1000" spc="5">
                <a:solidFill>
                  <a:srgbClr val="4D4D4F"/>
                </a:solidFill>
                <a:latin typeface="宋体"/>
                <a:cs typeface="宋体"/>
              </a:rPr>
              <a:t>推</a:t>
            </a:r>
            <a:r>
              <a:rPr dirty="0" sz="1000" spc="-5">
                <a:solidFill>
                  <a:srgbClr val="4D4D4F"/>
                </a:solidFill>
                <a:latin typeface="宋体"/>
                <a:cs typeface="宋体"/>
              </a:rPr>
              <a:t>动行</a:t>
            </a:r>
            <a:r>
              <a:rPr dirty="0" sz="1000" spc="5">
                <a:solidFill>
                  <a:srgbClr val="4D4D4F"/>
                </a:solidFill>
                <a:latin typeface="宋体"/>
                <a:cs typeface="宋体"/>
              </a:rPr>
              <a:t>业</a:t>
            </a:r>
            <a:r>
              <a:rPr dirty="0" sz="1000" spc="-5">
                <a:solidFill>
                  <a:srgbClr val="4D4D4F"/>
                </a:solidFill>
                <a:latin typeface="宋体"/>
                <a:cs typeface="宋体"/>
              </a:rPr>
              <a:t>创新</a:t>
            </a:r>
            <a:r>
              <a:rPr dirty="0" sz="1000" spc="5">
                <a:solidFill>
                  <a:srgbClr val="4D4D4F"/>
                </a:solidFill>
                <a:latin typeface="宋体"/>
                <a:cs typeface="宋体"/>
              </a:rPr>
              <a:t>发展</a:t>
            </a:r>
            <a:r>
              <a:rPr dirty="0" sz="1000" spc="-5">
                <a:solidFill>
                  <a:srgbClr val="4D4D4F"/>
                </a:solidFill>
                <a:latin typeface="宋体"/>
                <a:cs typeface="宋体"/>
              </a:rPr>
              <a:t>；此次疫</a:t>
            </a:r>
            <a:r>
              <a:rPr dirty="0" sz="1000" spc="5">
                <a:solidFill>
                  <a:srgbClr val="4D4D4F"/>
                </a:solidFill>
                <a:latin typeface="宋体"/>
                <a:cs typeface="宋体"/>
              </a:rPr>
              <a:t>情</a:t>
            </a:r>
            <a:r>
              <a:rPr dirty="0" sz="1000" spc="-5">
                <a:solidFill>
                  <a:srgbClr val="4D4D4F"/>
                </a:solidFill>
                <a:latin typeface="宋体"/>
                <a:cs typeface="宋体"/>
              </a:rPr>
              <a:t>对于</a:t>
            </a:r>
            <a:r>
              <a:rPr dirty="0" sz="1000" spc="5">
                <a:solidFill>
                  <a:srgbClr val="4D4D4F"/>
                </a:solidFill>
                <a:latin typeface="宋体"/>
                <a:cs typeface="宋体"/>
              </a:rPr>
              <a:t>居</a:t>
            </a:r>
            <a:r>
              <a:rPr dirty="0" sz="1000" spc="-5">
                <a:solidFill>
                  <a:srgbClr val="4D4D4F"/>
                </a:solidFill>
                <a:latin typeface="宋体"/>
                <a:cs typeface="宋体"/>
              </a:rPr>
              <a:t>民的</a:t>
            </a:r>
            <a:r>
              <a:rPr dirty="0" sz="1000" spc="5">
                <a:solidFill>
                  <a:srgbClr val="4D4D4F"/>
                </a:solidFill>
                <a:latin typeface="宋体"/>
                <a:cs typeface="宋体"/>
              </a:rPr>
              <a:t>健康</a:t>
            </a:r>
            <a:r>
              <a:rPr dirty="0" sz="1000" spc="-5">
                <a:solidFill>
                  <a:srgbClr val="4D4D4F"/>
                </a:solidFill>
                <a:latin typeface="宋体"/>
                <a:cs typeface="宋体"/>
              </a:rPr>
              <a:t>意识的 提升</a:t>
            </a:r>
            <a:r>
              <a:rPr dirty="0" sz="1000" spc="-30">
                <a:solidFill>
                  <a:srgbClr val="4D4D4F"/>
                </a:solidFill>
                <a:latin typeface="宋体"/>
                <a:cs typeface="宋体"/>
              </a:rPr>
              <a:t>，</a:t>
            </a:r>
            <a:r>
              <a:rPr dirty="0" sz="1000" spc="5">
                <a:solidFill>
                  <a:srgbClr val="4D4D4F"/>
                </a:solidFill>
                <a:latin typeface="宋体"/>
                <a:cs typeface="宋体"/>
              </a:rPr>
              <a:t>对</a:t>
            </a:r>
            <a:r>
              <a:rPr dirty="0" sz="1000" spc="-5">
                <a:solidFill>
                  <a:srgbClr val="4D4D4F"/>
                </a:solidFill>
                <a:latin typeface="宋体"/>
                <a:cs typeface="宋体"/>
              </a:rPr>
              <a:t>疫</a:t>
            </a:r>
            <a:r>
              <a:rPr dirty="0" sz="1000" spc="5">
                <a:solidFill>
                  <a:srgbClr val="4D4D4F"/>
                </a:solidFill>
                <a:latin typeface="宋体"/>
                <a:cs typeface="宋体"/>
              </a:rPr>
              <a:t>苗</a:t>
            </a:r>
            <a:r>
              <a:rPr dirty="0" sz="1000" spc="-5">
                <a:solidFill>
                  <a:srgbClr val="4D4D4F"/>
                </a:solidFill>
                <a:latin typeface="宋体"/>
                <a:cs typeface="宋体"/>
              </a:rPr>
              <a:t>的认</a:t>
            </a:r>
            <a:r>
              <a:rPr dirty="0" sz="1000" spc="5">
                <a:solidFill>
                  <a:srgbClr val="4D4D4F"/>
                </a:solidFill>
                <a:latin typeface="宋体"/>
                <a:cs typeface="宋体"/>
              </a:rPr>
              <a:t>知</a:t>
            </a:r>
            <a:r>
              <a:rPr dirty="0" sz="1000" spc="-5">
                <a:solidFill>
                  <a:srgbClr val="4D4D4F"/>
                </a:solidFill>
                <a:latin typeface="宋体"/>
                <a:cs typeface="宋体"/>
              </a:rPr>
              <a:t>度有</a:t>
            </a:r>
            <a:r>
              <a:rPr dirty="0" sz="1000" spc="5">
                <a:solidFill>
                  <a:srgbClr val="4D4D4F"/>
                </a:solidFill>
                <a:latin typeface="宋体"/>
                <a:cs typeface="宋体"/>
              </a:rPr>
              <a:t>望</a:t>
            </a:r>
            <a:r>
              <a:rPr dirty="0" sz="1000" spc="-5">
                <a:solidFill>
                  <a:srgbClr val="4D4D4F"/>
                </a:solidFill>
                <a:latin typeface="宋体"/>
                <a:cs typeface="宋体"/>
              </a:rPr>
              <a:t>大幅提</a:t>
            </a:r>
            <a:r>
              <a:rPr dirty="0" sz="1000" spc="10">
                <a:solidFill>
                  <a:srgbClr val="4D4D4F"/>
                </a:solidFill>
                <a:latin typeface="宋体"/>
                <a:cs typeface="宋体"/>
              </a:rPr>
              <a:t>升</a:t>
            </a:r>
            <a:r>
              <a:rPr dirty="0" sz="1000" spc="-30">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中长</a:t>
            </a:r>
            <a:r>
              <a:rPr dirty="0" sz="1000" spc="5">
                <a:solidFill>
                  <a:srgbClr val="4D4D4F"/>
                </a:solidFill>
                <a:latin typeface="宋体"/>
                <a:cs typeface="宋体"/>
              </a:rPr>
              <a:t>期</a:t>
            </a:r>
            <a:r>
              <a:rPr dirty="0" sz="1000" spc="-5">
                <a:solidFill>
                  <a:srgbClr val="4D4D4F"/>
                </a:solidFill>
                <a:latin typeface="宋体"/>
                <a:cs typeface="宋体"/>
              </a:rPr>
              <a:t>看有</a:t>
            </a:r>
            <a:r>
              <a:rPr dirty="0" sz="1000" spc="5">
                <a:solidFill>
                  <a:srgbClr val="4D4D4F"/>
                </a:solidFill>
                <a:latin typeface="宋体"/>
                <a:cs typeface="宋体"/>
              </a:rPr>
              <a:t>利</a:t>
            </a:r>
            <a:r>
              <a:rPr dirty="0" sz="1000" spc="-5">
                <a:solidFill>
                  <a:srgbClr val="4D4D4F"/>
                </a:solidFill>
                <a:latin typeface="宋体"/>
                <a:cs typeface="宋体"/>
              </a:rPr>
              <a:t>于非规</a:t>
            </a:r>
            <a:r>
              <a:rPr dirty="0" sz="1000" spc="5">
                <a:solidFill>
                  <a:srgbClr val="4D4D4F"/>
                </a:solidFill>
                <a:latin typeface="宋体"/>
                <a:cs typeface="宋体"/>
              </a:rPr>
              <a:t>划</a:t>
            </a:r>
            <a:r>
              <a:rPr dirty="0" sz="1000" spc="-5">
                <a:solidFill>
                  <a:srgbClr val="4D4D4F"/>
                </a:solidFill>
                <a:latin typeface="宋体"/>
                <a:cs typeface="宋体"/>
              </a:rPr>
              <a:t>疫苗</a:t>
            </a:r>
            <a:r>
              <a:rPr dirty="0" sz="1000" spc="5">
                <a:solidFill>
                  <a:srgbClr val="4D4D4F"/>
                </a:solidFill>
                <a:latin typeface="宋体"/>
                <a:cs typeface="宋体"/>
              </a:rPr>
              <a:t>疫</a:t>
            </a:r>
            <a:r>
              <a:rPr dirty="0" sz="1000" spc="-5">
                <a:solidFill>
                  <a:srgbClr val="4D4D4F"/>
                </a:solidFill>
                <a:latin typeface="宋体"/>
                <a:cs typeface="宋体"/>
              </a:rPr>
              <a:t>苗接</a:t>
            </a:r>
            <a:r>
              <a:rPr dirty="0" sz="1000" spc="5">
                <a:solidFill>
                  <a:srgbClr val="4D4D4F"/>
                </a:solidFill>
                <a:latin typeface="宋体"/>
                <a:cs typeface="宋体"/>
              </a:rPr>
              <a:t>种</a:t>
            </a:r>
            <a:r>
              <a:rPr dirty="0" sz="1000" spc="-5">
                <a:solidFill>
                  <a:srgbClr val="4D4D4F"/>
                </a:solidFill>
                <a:latin typeface="宋体"/>
                <a:cs typeface="宋体"/>
              </a:rPr>
              <a:t>率</a:t>
            </a:r>
            <a:r>
              <a:rPr dirty="0" sz="1000" spc="5">
                <a:solidFill>
                  <a:srgbClr val="4D4D4F"/>
                </a:solidFill>
                <a:latin typeface="宋体"/>
                <a:cs typeface="宋体"/>
              </a:rPr>
              <a:t>的</a:t>
            </a:r>
            <a:r>
              <a:rPr dirty="0" sz="1000" spc="-5">
                <a:solidFill>
                  <a:srgbClr val="4D4D4F"/>
                </a:solidFill>
                <a:latin typeface="宋体"/>
                <a:cs typeface="宋体"/>
              </a:rPr>
              <a:t>持续提 </a:t>
            </a:r>
            <a:r>
              <a:rPr dirty="0" sz="1000" spc="-5">
                <a:solidFill>
                  <a:srgbClr val="4D4D4F"/>
                </a:solidFill>
                <a:latin typeface="宋体"/>
                <a:cs typeface="宋体"/>
              </a:rPr>
              <a:t>升。我</a:t>
            </a:r>
            <a:r>
              <a:rPr dirty="0" sz="1000" spc="5">
                <a:solidFill>
                  <a:srgbClr val="4D4D4F"/>
                </a:solidFill>
                <a:latin typeface="宋体"/>
                <a:cs typeface="宋体"/>
              </a:rPr>
              <a:t>们</a:t>
            </a:r>
            <a:r>
              <a:rPr dirty="0" sz="1000" spc="-5">
                <a:solidFill>
                  <a:srgbClr val="4D4D4F"/>
                </a:solidFill>
                <a:latin typeface="宋体"/>
                <a:cs typeface="宋体"/>
              </a:rPr>
              <a:t>看好</a:t>
            </a:r>
            <a:r>
              <a:rPr dirty="0" sz="1000" spc="5">
                <a:solidFill>
                  <a:srgbClr val="4D4D4F"/>
                </a:solidFill>
                <a:latin typeface="宋体"/>
                <a:cs typeface="宋体"/>
              </a:rPr>
              <a:t>我</a:t>
            </a:r>
            <a:r>
              <a:rPr dirty="0" sz="1000" spc="-5">
                <a:solidFill>
                  <a:srgbClr val="4D4D4F"/>
                </a:solidFill>
                <a:latin typeface="宋体"/>
                <a:cs typeface="宋体"/>
              </a:rPr>
              <a:t>国疫</a:t>
            </a:r>
            <a:r>
              <a:rPr dirty="0" sz="1000" spc="5">
                <a:solidFill>
                  <a:srgbClr val="4D4D4F"/>
                </a:solidFill>
                <a:latin typeface="宋体"/>
                <a:cs typeface="宋体"/>
              </a:rPr>
              <a:t>苗</a:t>
            </a:r>
            <a:r>
              <a:rPr dirty="0" sz="1000" spc="-5">
                <a:solidFill>
                  <a:srgbClr val="4D4D4F"/>
                </a:solidFill>
                <a:latin typeface="宋体"/>
                <a:cs typeface="宋体"/>
              </a:rPr>
              <a:t>的</a:t>
            </a:r>
            <a:r>
              <a:rPr dirty="0" sz="1000" spc="5">
                <a:solidFill>
                  <a:srgbClr val="4D4D4F"/>
                </a:solidFill>
                <a:latin typeface="宋体"/>
                <a:cs typeface="宋体"/>
              </a:rPr>
              <a:t>增</a:t>
            </a:r>
            <a:r>
              <a:rPr dirty="0" sz="1000" spc="-5">
                <a:solidFill>
                  <a:srgbClr val="4D4D4F"/>
                </a:solidFill>
                <a:latin typeface="宋体"/>
                <a:cs typeface="宋体"/>
              </a:rPr>
              <a:t>长空间：</a:t>
            </a:r>
            <a:endParaRPr sz="1000">
              <a:latin typeface="宋体"/>
              <a:cs typeface="宋体"/>
            </a:endParaRPr>
          </a:p>
          <a:p>
            <a:pPr algn="just" marL="1400810" marR="5080">
              <a:lnSpc>
                <a:spcPct val="116700"/>
              </a:lnSpc>
              <a:spcBef>
                <a:spcPts val="785"/>
              </a:spcBef>
            </a:pPr>
            <a:r>
              <a:rPr dirty="0" sz="1000" spc="10">
                <a:solidFill>
                  <a:srgbClr val="4D4D4F"/>
                </a:solidFill>
                <a:latin typeface="等线"/>
                <a:cs typeface="等线"/>
              </a:rPr>
              <a:t>1</a:t>
            </a:r>
            <a:r>
              <a:rPr dirty="0" sz="1000" spc="5">
                <a:solidFill>
                  <a:srgbClr val="4D4D4F"/>
                </a:solidFill>
                <a:latin typeface="宋体"/>
                <a:cs typeface="宋体"/>
              </a:rPr>
              <a:t>、从我国</a:t>
            </a:r>
            <a:r>
              <a:rPr dirty="0" sz="1000" spc="15">
                <a:solidFill>
                  <a:srgbClr val="4D4D4F"/>
                </a:solidFill>
                <a:latin typeface="宋体"/>
                <a:cs typeface="宋体"/>
              </a:rPr>
              <a:t>目</a:t>
            </a:r>
            <a:r>
              <a:rPr dirty="0" sz="1000" spc="5">
                <a:solidFill>
                  <a:srgbClr val="4D4D4F"/>
                </a:solidFill>
                <a:latin typeface="宋体"/>
                <a:cs typeface="宋体"/>
              </a:rPr>
              <a:t>前疫苗</a:t>
            </a:r>
            <a:r>
              <a:rPr dirty="0" sz="1000" spc="15">
                <a:solidFill>
                  <a:srgbClr val="4D4D4F"/>
                </a:solidFill>
                <a:latin typeface="宋体"/>
                <a:cs typeface="宋体"/>
              </a:rPr>
              <a:t>的</a:t>
            </a:r>
            <a:r>
              <a:rPr dirty="0" sz="1000" spc="5">
                <a:solidFill>
                  <a:srgbClr val="4D4D4F"/>
                </a:solidFill>
                <a:latin typeface="宋体"/>
                <a:cs typeface="宋体"/>
              </a:rPr>
              <a:t>消</a:t>
            </a:r>
            <a:r>
              <a:rPr dirty="0" sz="1000" spc="15">
                <a:solidFill>
                  <a:srgbClr val="4D4D4F"/>
                </a:solidFill>
                <a:latin typeface="宋体"/>
                <a:cs typeface="宋体"/>
              </a:rPr>
              <a:t>费</a:t>
            </a:r>
            <a:r>
              <a:rPr dirty="0" sz="1000" spc="5">
                <a:solidFill>
                  <a:srgbClr val="4D4D4F"/>
                </a:solidFill>
                <a:latin typeface="宋体"/>
                <a:cs typeface="宋体"/>
              </a:rPr>
              <a:t>品种结构</a:t>
            </a:r>
            <a:r>
              <a:rPr dirty="0" sz="1000" spc="15">
                <a:solidFill>
                  <a:srgbClr val="4D4D4F"/>
                </a:solidFill>
                <a:latin typeface="宋体"/>
                <a:cs typeface="宋体"/>
              </a:rPr>
              <a:t>和</a:t>
            </a:r>
            <a:r>
              <a:rPr dirty="0" sz="1000" spc="5">
                <a:solidFill>
                  <a:srgbClr val="4D4D4F"/>
                </a:solidFill>
                <a:latin typeface="宋体"/>
                <a:cs typeface="宋体"/>
              </a:rPr>
              <a:t>全球</a:t>
            </a:r>
            <a:r>
              <a:rPr dirty="0" sz="1000" spc="15">
                <a:solidFill>
                  <a:srgbClr val="4D4D4F"/>
                </a:solidFill>
                <a:latin typeface="宋体"/>
                <a:cs typeface="宋体"/>
              </a:rPr>
              <a:t>十</a:t>
            </a:r>
            <a:r>
              <a:rPr dirty="0" sz="1000" spc="5">
                <a:solidFill>
                  <a:srgbClr val="4D4D4F"/>
                </a:solidFill>
                <a:latin typeface="宋体"/>
                <a:cs typeface="宋体"/>
              </a:rPr>
              <a:t>大疫苗</a:t>
            </a:r>
            <a:r>
              <a:rPr dirty="0" sz="1000" spc="15">
                <a:solidFill>
                  <a:srgbClr val="4D4D4F"/>
                </a:solidFill>
                <a:latin typeface="宋体"/>
                <a:cs typeface="宋体"/>
              </a:rPr>
              <a:t>品</a:t>
            </a:r>
            <a:r>
              <a:rPr dirty="0" sz="1000" spc="5">
                <a:solidFill>
                  <a:srgbClr val="4D4D4F"/>
                </a:solidFill>
                <a:latin typeface="宋体"/>
                <a:cs typeface="宋体"/>
              </a:rPr>
              <a:t>种看，我</a:t>
            </a:r>
            <a:r>
              <a:rPr dirty="0" sz="1000" spc="15">
                <a:solidFill>
                  <a:srgbClr val="4D4D4F"/>
                </a:solidFill>
                <a:latin typeface="宋体"/>
                <a:cs typeface="宋体"/>
              </a:rPr>
              <a:t>们</a:t>
            </a:r>
            <a:r>
              <a:rPr dirty="0" sz="1000" spc="5">
                <a:solidFill>
                  <a:srgbClr val="4D4D4F"/>
                </a:solidFill>
                <a:latin typeface="宋体"/>
                <a:cs typeface="宋体"/>
              </a:rPr>
              <a:t>大品</a:t>
            </a:r>
            <a:r>
              <a:rPr dirty="0" sz="1000" spc="15">
                <a:solidFill>
                  <a:srgbClr val="4D4D4F"/>
                </a:solidFill>
                <a:latin typeface="宋体"/>
                <a:cs typeface="宋体"/>
              </a:rPr>
              <a:t>种</a:t>
            </a:r>
            <a:r>
              <a:rPr dirty="0" sz="1000" spc="5">
                <a:solidFill>
                  <a:srgbClr val="4D4D4F"/>
                </a:solidFill>
                <a:latin typeface="宋体"/>
                <a:cs typeface="宋体"/>
              </a:rPr>
              <a:t>还有很</a:t>
            </a:r>
            <a:r>
              <a:rPr dirty="0" sz="1000" spc="15">
                <a:solidFill>
                  <a:srgbClr val="4D4D4F"/>
                </a:solidFill>
                <a:latin typeface="宋体"/>
                <a:cs typeface="宋体"/>
              </a:rPr>
              <a:t>大</a:t>
            </a:r>
            <a:r>
              <a:rPr dirty="0" sz="1000" spc="5">
                <a:solidFill>
                  <a:srgbClr val="4D4D4F"/>
                </a:solidFill>
                <a:latin typeface="宋体"/>
                <a:cs typeface="宋体"/>
              </a:rPr>
              <a:t>的增</a:t>
            </a:r>
            <a:r>
              <a:rPr dirty="0" sz="1000" spc="-5">
                <a:solidFill>
                  <a:srgbClr val="4D4D4F"/>
                </a:solidFill>
                <a:latin typeface="宋体"/>
                <a:cs typeface="宋体"/>
              </a:rPr>
              <a:t>长 </a:t>
            </a:r>
            <a:r>
              <a:rPr dirty="0" sz="1000" spc="-5">
                <a:solidFill>
                  <a:srgbClr val="4D4D4F"/>
                </a:solidFill>
                <a:latin typeface="宋体"/>
                <a:cs typeface="宋体"/>
              </a:rPr>
              <a:t>空间</a:t>
            </a:r>
            <a:r>
              <a:rPr dirty="0" sz="1000" spc="-30">
                <a:solidFill>
                  <a:srgbClr val="4D4D4F"/>
                </a:solidFill>
                <a:latin typeface="宋体"/>
                <a:cs typeface="宋体"/>
              </a:rPr>
              <a:t>，</a:t>
            </a:r>
            <a:r>
              <a:rPr dirty="0" sz="1000" spc="5">
                <a:solidFill>
                  <a:srgbClr val="4D4D4F"/>
                </a:solidFill>
                <a:latin typeface="宋体"/>
                <a:cs typeface="宋体"/>
              </a:rPr>
              <a:t>疫</a:t>
            </a:r>
            <a:r>
              <a:rPr dirty="0" sz="1000" spc="-5">
                <a:solidFill>
                  <a:srgbClr val="4D4D4F"/>
                </a:solidFill>
                <a:latin typeface="宋体"/>
                <a:cs typeface="宋体"/>
              </a:rPr>
              <a:t>情</a:t>
            </a:r>
            <a:r>
              <a:rPr dirty="0" sz="1000" spc="5">
                <a:solidFill>
                  <a:srgbClr val="4D4D4F"/>
                </a:solidFill>
                <a:latin typeface="宋体"/>
                <a:cs typeface="宋体"/>
              </a:rPr>
              <a:t>的</a:t>
            </a:r>
            <a:r>
              <a:rPr dirty="0" sz="1000" spc="-5">
                <a:solidFill>
                  <a:srgbClr val="4D4D4F"/>
                </a:solidFill>
                <a:latin typeface="宋体"/>
                <a:cs typeface="宋体"/>
              </a:rPr>
              <a:t>教育</a:t>
            </a:r>
            <a:r>
              <a:rPr dirty="0" sz="1000" spc="5">
                <a:solidFill>
                  <a:srgbClr val="4D4D4F"/>
                </a:solidFill>
                <a:latin typeface="宋体"/>
                <a:cs typeface="宋体"/>
              </a:rPr>
              <a:t>有</a:t>
            </a:r>
            <a:r>
              <a:rPr dirty="0" sz="1000" spc="-5">
                <a:solidFill>
                  <a:srgbClr val="4D4D4F"/>
                </a:solidFill>
                <a:latin typeface="宋体"/>
                <a:cs typeface="宋体"/>
              </a:rPr>
              <a:t>望提</a:t>
            </a:r>
            <a:r>
              <a:rPr dirty="0" sz="1000" spc="5">
                <a:solidFill>
                  <a:srgbClr val="4D4D4F"/>
                </a:solidFill>
                <a:latin typeface="宋体"/>
                <a:cs typeface="宋体"/>
              </a:rPr>
              <a:t>升</a:t>
            </a:r>
            <a:r>
              <a:rPr dirty="0" sz="1000" spc="-5">
                <a:solidFill>
                  <a:srgbClr val="4D4D4F"/>
                </a:solidFill>
                <a:latin typeface="宋体"/>
                <a:cs typeface="宋体"/>
              </a:rPr>
              <a:t>后续居</a:t>
            </a:r>
            <a:r>
              <a:rPr dirty="0" sz="1000" spc="5">
                <a:solidFill>
                  <a:srgbClr val="4D4D4F"/>
                </a:solidFill>
                <a:latin typeface="宋体"/>
                <a:cs typeface="宋体"/>
              </a:rPr>
              <a:t>民</a:t>
            </a:r>
            <a:r>
              <a:rPr dirty="0" sz="1000" spc="-5">
                <a:solidFill>
                  <a:srgbClr val="4D4D4F"/>
                </a:solidFill>
                <a:latin typeface="宋体"/>
                <a:cs typeface="宋体"/>
              </a:rPr>
              <a:t>大品</a:t>
            </a:r>
            <a:r>
              <a:rPr dirty="0" sz="1000" spc="5">
                <a:solidFill>
                  <a:srgbClr val="4D4D4F"/>
                </a:solidFill>
                <a:latin typeface="宋体"/>
                <a:cs typeface="宋体"/>
              </a:rPr>
              <a:t>种</a:t>
            </a:r>
            <a:r>
              <a:rPr dirty="0" sz="1000" spc="-5">
                <a:solidFill>
                  <a:srgbClr val="4D4D4F"/>
                </a:solidFill>
                <a:latin typeface="宋体"/>
                <a:cs typeface="宋体"/>
              </a:rPr>
              <a:t>接种</a:t>
            </a:r>
            <a:r>
              <a:rPr dirty="0" sz="1000" spc="5">
                <a:solidFill>
                  <a:srgbClr val="4D4D4F"/>
                </a:solidFill>
                <a:latin typeface="宋体"/>
                <a:cs typeface="宋体"/>
              </a:rPr>
              <a:t>的</a:t>
            </a:r>
            <a:r>
              <a:rPr dirty="0" sz="1000" spc="-5">
                <a:solidFill>
                  <a:srgbClr val="4D4D4F"/>
                </a:solidFill>
                <a:latin typeface="宋体"/>
                <a:cs typeface="宋体"/>
              </a:rPr>
              <a:t>渗</a:t>
            </a:r>
            <a:r>
              <a:rPr dirty="0" sz="1000" spc="5">
                <a:solidFill>
                  <a:srgbClr val="4D4D4F"/>
                </a:solidFill>
                <a:latin typeface="宋体"/>
                <a:cs typeface="宋体"/>
              </a:rPr>
              <a:t>透</a:t>
            </a:r>
            <a:r>
              <a:rPr dirty="0" sz="1000" spc="-5">
                <a:solidFill>
                  <a:srgbClr val="4D4D4F"/>
                </a:solidFill>
                <a:latin typeface="宋体"/>
                <a:cs typeface="宋体"/>
              </a:rPr>
              <a:t>率</a:t>
            </a:r>
            <a:r>
              <a:rPr dirty="0" sz="1000" spc="-30">
                <a:solidFill>
                  <a:srgbClr val="4D4D4F"/>
                </a:solidFill>
                <a:latin typeface="宋体"/>
                <a:cs typeface="宋体"/>
              </a:rPr>
              <a:t>。</a:t>
            </a:r>
            <a:r>
              <a:rPr dirty="0" sz="1000" spc="-5">
                <a:solidFill>
                  <a:srgbClr val="4D4D4F"/>
                </a:solidFill>
                <a:latin typeface="宋体"/>
                <a:cs typeface="宋体"/>
              </a:rPr>
              <a:t>未</a:t>
            </a:r>
            <a:r>
              <a:rPr dirty="0" sz="1000" spc="5">
                <a:solidFill>
                  <a:srgbClr val="4D4D4F"/>
                </a:solidFill>
                <a:latin typeface="宋体"/>
                <a:cs typeface="宋体"/>
              </a:rPr>
              <a:t>来</a:t>
            </a:r>
            <a:r>
              <a:rPr dirty="0" sz="1000" spc="-5">
                <a:solidFill>
                  <a:srgbClr val="4D4D4F"/>
                </a:solidFill>
                <a:latin typeface="宋体"/>
                <a:cs typeface="宋体"/>
              </a:rPr>
              <a:t>我</a:t>
            </a:r>
            <a:r>
              <a:rPr dirty="0" sz="1000" spc="5">
                <a:solidFill>
                  <a:srgbClr val="4D4D4F"/>
                </a:solidFill>
                <a:latin typeface="宋体"/>
                <a:cs typeface="宋体"/>
              </a:rPr>
              <a:t>国</a:t>
            </a:r>
            <a:r>
              <a:rPr dirty="0" sz="1000" spc="-5">
                <a:solidFill>
                  <a:srgbClr val="4D4D4F"/>
                </a:solidFill>
                <a:latin typeface="宋体"/>
                <a:cs typeface="宋体"/>
              </a:rPr>
              <a:t>疫苗</a:t>
            </a:r>
            <a:r>
              <a:rPr dirty="0" sz="1000" spc="5">
                <a:solidFill>
                  <a:srgbClr val="4D4D4F"/>
                </a:solidFill>
                <a:latin typeface="宋体"/>
                <a:cs typeface="宋体"/>
              </a:rPr>
              <a:t>行</a:t>
            </a:r>
            <a:r>
              <a:rPr dirty="0" sz="1000" spc="-5">
                <a:solidFill>
                  <a:srgbClr val="4D4D4F"/>
                </a:solidFill>
                <a:latin typeface="宋体"/>
                <a:cs typeface="宋体"/>
              </a:rPr>
              <a:t>业将</a:t>
            </a:r>
            <a:r>
              <a:rPr dirty="0" sz="1000" spc="5">
                <a:solidFill>
                  <a:srgbClr val="4D4D4F"/>
                </a:solidFill>
                <a:latin typeface="宋体"/>
                <a:cs typeface="宋体"/>
              </a:rPr>
              <a:t>以</a:t>
            </a:r>
            <a:r>
              <a:rPr dirty="0" sz="1000" spc="-5">
                <a:solidFill>
                  <a:srgbClr val="4D4D4F"/>
                </a:solidFill>
                <a:latin typeface="宋体"/>
                <a:cs typeface="宋体"/>
              </a:rPr>
              <a:t>品种取 </a:t>
            </a:r>
            <a:r>
              <a:rPr dirty="0" sz="1000" spc="-5">
                <a:solidFill>
                  <a:srgbClr val="4D4D4F"/>
                </a:solidFill>
                <a:latin typeface="宋体"/>
                <a:cs typeface="宋体"/>
              </a:rPr>
              <a:t>胜，拥</a:t>
            </a:r>
            <a:r>
              <a:rPr dirty="0" sz="1000" spc="5">
                <a:solidFill>
                  <a:srgbClr val="4D4D4F"/>
                </a:solidFill>
                <a:latin typeface="宋体"/>
                <a:cs typeface="宋体"/>
              </a:rPr>
              <a:t>有</a:t>
            </a:r>
            <a:r>
              <a:rPr dirty="0" sz="1000" spc="-5">
                <a:solidFill>
                  <a:srgbClr val="4D4D4F"/>
                </a:solidFill>
                <a:latin typeface="宋体"/>
                <a:cs typeface="宋体"/>
              </a:rPr>
              <a:t>潜力</a:t>
            </a:r>
            <a:r>
              <a:rPr dirty="0" sz="1000" spc="5">
                <a:solidFill>
                  <a:srgbClr val="4D4D4F"/>
                </a:solidFill>
                <a:latin typeface="宋体"/>
                <a:cs typeface="宋体"/>
              </a:rPr>
              <a:t>品</a:t>
            </a:r>
            <a:r>
              <a:rPr dirty="0" sz="1000" spc="-5">
                <a:solidFill>
                  <a:srgbClr val="4D4D4F"/>
                </a:solidFill>
                <a:latin typeface="宋体"/>
                <a:cs typeface="宋体"/>
              </a:rPr>
              <a:t>种的</a:t>
            </a:r>
            <a:r>
              <a:rPr dirty="0" sz="1000" spc="5">
                <a:solidFill>
                  <a:srgbClr val="4D4D4F"/>
                </a:solidFill>
                <a:latin typeface="宋体"/>
                <a:cs typeface="宋体"/>
              </a:rPr>
              <a:t>企</a:t>
            </a:r>
            <a:r>
              <a:rPr dirty="0" sz="1000" spc="-5">
                <a:solidFill>
                  <a:srgbClr val="4D4D4F"/>
                </a:solidFill>
                <a:latin typeface="宋体"/>
                <a:cs typeface="宋体"/>
              </a:rPr>
              <a:t>业</a:t>
            </a:r>
            <a:r>
              <a:rPr dirty="0" sz="1000" spc="5">
                <a:solidFill>
                  <a:srgbClr val="4D4D4F"/>
                </a:solidFill>
                <a:latin typeface="宋体"/>
                <a:cs typeface="宋体"/>
              </a:rPr>
              <a:t>有</a:t>
            </a:r>
            <a:r>
              <a:rPr dirty="0" sz="1000" spc="-5">
                <a:solidFill>
                  <a:srgbClr val="4D4D4F"/>
                </a:solidFill>
                <a:latin typeface="宋体"/>
                <a:cs typeface="宋体"/>
              </a:rPr>
              <a:t>望在市</a:t>
            </a:r>
            <a:r>
              <a:rPr dirty="0" sz="1000" spc="5">
                <a:solidFill>
                  <a:srgbClr val="4D4D4F"/>
                </a:solidFill>
                <a:latin typeface="宋体"/>
                <a:cs typeface="宋体"/>
              </a:rPr>
              <a:t>场</a:t>
            </a:r>
            <a:r>
              <a:rPr dirty="0" sz="1000" spc="-5">
                <a:solidFill>
                  <a:srgbClr val="4D4D4F"/>
                </a:solidFill>
                <a:latin typeface="宋体"/>
                <a:cs typeface="宋体"/>
              </a:rPr>
              <a:t>中脱</a:t>
            </a:r>
            <a:r>
              <a:rPr dirty="0" sz="1000" spc="5">
                <a:solidFill>
                  <a:srgbClr val="4D4D4F"/>
                </a:solidFill>
                <a:latin typeface="宋体"/>
                <a:cs typeface="宋体"/>
              </a:rPr>
              <a:t>颖</a:t>
            </a:r>
            <a:r>
              <a:rPr dirty="0" sz="1000" spc="-5">
                <a:solidFill>
                  <a:srgbClr val="4D4D4F"/>
                </a:solidFill>
                <a:latin typeface="宋体"/>
                <a:cs typeface="宋体"/>
              </a:rPr>
              <a:t>而出</a:t>
            </a:r>
            <a:r>
              <a:rPr dirty="0" sz="1000" spc="5">
                <a:solidFill>
                  <a:srgbClr val="4D4D4F"/>
                </a:solidFill>
                <a:latin typeface="宋体"/>
                <a:cs typeface="宋体"/>
              </a:rPr>
              <a:t>，国</a:t>
            </a:r>
            <a:r>
              <a:rPr dirty="0" sz="1000" spc="-5">
                <a:solidFill>
                  <a:srgbClr val="4D4D4F"/>
                </a:solidFill>
                <a:latin typeface="宋体"/>
                <a:cs typeface="宋体"/>
              </a:rPr>
              <a:t>产</a:t>
            </a:r>
            <a:r>
              <a:rPr dirty="0" sz="1000" spc="-200">
                <a:solidFill>
                  <a:srgbClr val="4D4D4F"/>
                </a:solidFill>
                <a:latin typeface="宋体"/>
                <a:cs typeface="宋体"/>
              </a:rPr>
              <a:t> </a:t>
            </a:r>
            <a:r>
              <a:rPr dirty="0" sz="1000" spc="-5">
                <a:solidFill>
                  <a:srgbClr val="4D4D4F"/>
                </a:solidFill>
                <a:latin typeface="等线"/>
                <a:cs typeface="等线"/>
              </a:rPr>
              <a:t>13</a:t>
            </a:r>
            <a:r>
              <a:rPr dirty="0" sz="1000" spc="15">
                <a:solidFill>
                  <a:srgbClr val="4D4D4F"/>
                </a:solidFill>
                <a:latin typeface="等线"/>
                <a:cs typeface="等线"/>
              </a:rPr>
              <a:t> </a:t>
            </a:r>
            <a:r>
              <a:rPr dirty="0" sz="1000" spc="-5">
                <a:solidFill>
                  <a:srgbClr val="4D4D4F"/>
                </a:solidFill>
                <a:latin typeface="宋体"/>
                <a:cs typeface="宋体"/>
              </a:rPr>
              <a:t>价</a:t>
            </a:r>
            <a:r>
              <a:rPr dirty="0" sz="1000" spc="5">
                <a:solidFill>
                  <a:srgbClr val="4D4D4F"/>
                </a:solidFill>
                <a:latin typeface="宋体"/>
                <a:cs typeface="宋体"/>
              </a:rPr>
              <a:t>肺</a:t>
            </a:r>
            <a:r>
              <a:rPr dirty="0" sz="1000" spc="-5">
                <a:solidFill>
                  <a:srgbClr val="4D4D4F"/>
                </a:solidFill>
                <a:latin typeface="宋体"/>
                <a:cs typeface="宋体"/>
              </a:rPr>
              <a:t>炎结</a:t>
            </a:r>
            <a:r>
              <a:rPr dirty="0" sz="1000" spc="5">
                <a:solidFill>
                  <a:srgbClr val="4D4D4F"/>
                </a:solidFill>
                <a:latin typeface="宋体"/>
                <a:cs typeface="宋体"/>
              </a:rPr>
              <a:t>合</a:t>
            </a:r>
            <a:r>
              <a:rPr dirty="0" sz="1000" spc="-5">
                <a:solidFill>
                  <a:srgbClr val="4D4D4F"/>
                </a:solidFill>
                <a:latin typeface="宋体"/>
                <a:cs typeface="宋体"/>
              </a:rPr>
              <a:t>疫</a:t>
            </a:r>
            <a:r>
              <a:rPr dirty="0" sz="1000">
                <a:solidFill>
                  <a:srgbClr val="4D4D4F"/>
                </a:solidFill>
                <a:latin typeface="宋体"/>
                <a:cs typeface="宋体"/>
              </a:rPr>
              <a:t>苗</a:t>
            </a:r>
            <a:r>
              <a:rPr dirty="0" sz="1000" spc="5">
                <a:solidFill>
                  <a:srgbClr val="4D4D4F"/>
                </a:solidFill>
                <a:latin typeface="宋体"/>
                <a:cs typeface="宋体"/>
              </a:rPr>
              <a:t>、</a:t>
            </a:r>
            <a:r>
              <a:rPr dirty="0" sz="1000" spc="-5">
                <a:solidFill>
                  <a:srgbClr val="4D4D4F"/>
                </a:solidFill>
                <a:latin typeface="等线"/>
                <a:cs typeface="等线"/>
              </a:rPr>
              <a:t>2</a:t>
            </a:r>
            <a:r>
              <a:rPr dirty="0" sz="1000" spc="30">
                <a:solidFill>
                  <a:srgbClr val="4D4D4F"/>
                </a:solidFill>
                <a:latin typeface="等线"/>
                <a:cs typeface="等线"/>
              </a:rPr>
              <a:t> </a:t>
            </a:r>
            <a:r>
              <a:rPr dirty="0" sz="1000" spc="-5">
                <a:solidFill>
                  <a:srgbClr val="4D4D4F"/>
                </a:solidFill>
                <a:latin typeface="宋体"/>
                <a:cs typeface="宋体"/>
              </a:rPr>
              <a:t>价</a:t>
            </a:r>
            <a:r>
              <a:rPr dirty="0" sz="1000" spc="-204">
                <a:solidFill>
                  <a:srgbClr val="4D4D4F"/>
                </a:solidFill>
                <a:latin typeface="宋体"/>
                <a:cs typeface="宋体"/>
              </a:rPr>
              <a:t> </a:t>
            </a:r>
            <a:r>
              <a:rPr dirty="0" sz="1000" spc="-5">
                <a:solidFill>
                  <a:srgbClr val="4D4D4F"/>
                </a:solidFill>
                <a:latin typeface="等线"/>
                <a:cs typeface="等线"/>
              </a:rPr>
              <a:t>HPV</a:t>
            </a:r>
            <a:r>
              <a:rPr dirty="0" sz="1000" spc="15">
                <a:solidFill>
                  <a:srgbClr val="4D4D4F"/>
                </a:solidFill>
                <a:latin typeface="等线"/>
                <a:cs typeface="等线"/>
              </a:rPr>
              <a:t> </a:t>
            </a:r>
            <a:r>
              <a:rPr dirty="0" sz="1000" spc="-5">
                <a:solidFill>
                  <a:srgbClr val="4D4D4F"/>
                </a:solidFill>
                <a:latin typeface="宋体"/>
                <a:cs typeface="宋体"/>
              </a:rPr>
              <a:t>疫 苗等有</a:t>
            </a:r>
            <a:r>
              <a:rPr dirty="0" sz="1000" spc="5">
                <a:solidFill>
                  <a:srgbClr val="4D4D4F"/>
                </a:solidFill>
                <a:latin typeface="宋体"/>
                <a:cs typeface="宋体"/>
              </a:rPr>
              <a:t>望</a:t>
            </a:r>
            <a:r>
              <a:rPr dirty="0" sz="1000" spc="-5">
                <a:solidFill>
                  <a:srgbClr val="4D4D4F"/>
                </a:solidFill>
                <a:latin typeface="宋体"/>
                <a:cs typeface="宋体"/>
              </a:rPr>
              <a:t>开启</a:t>
            </a:r>
            <a:r>
              <a:rPr dirty="0" sz="1000" spc="5">
                <a:solidFill>
                  <a:srgbClr val="4D4D4F"/>
                </a:solidFill>
                <a:latin typeface="宋体"/>
                <a:cs typeface="宋体"/>
              </a:rPr>
              <a:t>国</a:t>
            </a:r>
            <a:r>
              <a:rPr dirty="0" sz="1000" spc="-5">
                <a:solidFill>
                  <a:srgbClr val="4D4D4F"/>
                </a:solidFill>
                <a:latin typeface="宋体"/>
                <a:cs typeface="宋体"/>
              </a:rPr>
              <a:t>产大</a:t>
            </a:r>
            <a:r>
              <a:rPr dirty="0" sz="1000" spc="5">
                <a:solidFill>
                  <a:srgbClr val="4D4D4F"/>
                </a:solidFill>
                <a:latin typeface="宋体"/>
                <a:cs typeface="宋体"/>
              </a:rPr>
              <a:t>品</a:t>
            </a:r>
            <a:r>
              <a:rPr dirty="0" sz="1000" spc="-5">
                <a:solidFill>
                  <a:srgbClr val="4D4D4F"/>
                </a:solidFill>
                <a:latin typeface="宋体"/>
                <a:cs typeface="宋体"/>
              </a:rPr>
              <a:t>种</a:t>
            </a:r>
            <a:r>
              <a:rPr dirty="0" sz="1000" spc="5">
                <a:solidFill>
                  <a:srgbClr val="4D4D4F"/>
                </a:solidFill>
                <a:latin typeface="宋体"/>
                <a:cs typeface="宋体"/>
              </a:rPr>
              <a:t>时</a:t>
            </a:r>
            <a:r>
              <a:rPr dirty="0" sz="1000">
                <a:solidFill>
                  <a:srgbClr val="4D4D4F"/>
                </a:solidFill>
                <a:latin typeface="宋体"/>
                <a:cs typeface="宋体"/>
              </a:rPr>
              <a:t>代</a:t>
            </a:r>
            <a:r>
              <a:rPr dirty="0" sz="1000" spc="-5">
                <a:solidFill>
                  <a:srgbClr val="4D4D4F"/>
                </a:solidFill>
                <a:latin typeface="宋体"/>
                <a:cs typeface="宋体"/>
              </a:rPr>
              <a:t>，推</a:t>
            </a:r>
            <a:r>
              <a:rPr dirty="0" sz="1000" spc="5">
                <a:solidFill>
                  <a:srgbClr val="4D4D4F"/>
                </a:solidFill>
                <a:latin typeface="宋体"/>
                <a:cs typeface="宋体"/>
              </a:rPr>
              <a:t>动</a:t>
            </a:r>
            <a:r>
              <a:rPr dirty="0" sz="1000" spc="-5">
                <a:solidFill>
                  <a:srgbClr val="4D4D4F"/>
                </a:solidFill>
                <a:latin typeface="宋体"/>
                <a:cs typeface="宋体"/>
              </a:rPr>
              <a:t>疫苗</a:t>
            </a:r>
            <a:r>
              <a:rPr dirty="0" sz="1000" spc="5">
                <a:solidFill>
                  <a:srgbClr val="4D4D4F"/>
                </a:solidFill>
                <a:latin typeface="宋体"/>
                <a:cs typeface="宋体"/>
              </a:rPr>
              <a:t>行</a:t>
            </a:r>
            <a:r>
              <a:rPr dirty="0" sz="1000" spc="-5">
                <a:solidFill>
                  <a:srgbClr val="4D4D4F"/>
                </a:solidFill>
                <a:latin typeface="宋体"/>
                <a:cs typeface="宋体"/>
              </a:rPr>
              <a:t>业持</a:t>
            </a:r>
            <a:r>
              <a:rPr dirty="0" sz="1000" spc="5">
                <a:solidFill>
                  <a:srgbClr val="4D4D4F"/>
                </a:solidFill>
                <a:latin typeface="宋体"/>
                <a:cs typeface="宋体"/>
              </a:rPr>
              <a:t>续</a:t>
            </a:r>
            <a:r>
              <a:rPr dirty="0" sz="1000" spc="-5">
                <a:solidFill>
                  <a:srgbClr val="4D4D4F"/>
                </a:solidFill>
                <a:latin typeface="宋体"/>
                <a:cs typeface="宋体"/>
              </a:rPr>
              <a:t>扩</a:t>
            </a:r>
            <a:r>
              <a:rPr dirty="0" sz="1000" spc="10">
                <a:solidFill>
                  <a:srgbClr val="4D4D4F"/>
                </a:solidFill>
                <a:latin typeface="宋体"/>
                <a:cs typeface="宋体"/>
              </a:rPr>
              <a:t>容</a:t>
            </a:r>
            <a:r>
              <a:rPr dirty="0" sz="1000" spc="-5">
                <a:solidFill>
                  <a:srgbClr val="4D4D4F"/>
                </a:solidFill>
                <a:latin typeface="宋体"/>
                <a:cs typeface="宋体"/>
              </a:rPr>
              <a:t>。</a:t>
            </a:r>
            <a:endParaRPr sz="1000">
              <a:latin typeface="宋体"/>
              <a:cs typeface="宋体"/>
            </a:endParaRPr>
          </a:p>
          <a:p>
            <a:pPr algn="just" marL="1400810" marR="8890">
              <a:lnSpc>
                <a:spcPct val="117000"/>
              </a:lnSpc>
              <a:spcBef>
                <a:spcPts val="770"/>
              </a:spcBef>
            </a:pPr>
            <a:r>
              <a:rPr dirty="0" sz="1000" spc="10">
                <a:solidFill>
                  <a:srgbClr val="4D4D4F"/>
                </a:solidFill>
                <a:latin typeface="等线"/>
                <a:cs typeface="等线"/>
              </a:rPr>
              <a:t>2</a:t>
            </a:r>
            <a:r>
              <a:rPr dirty="0" sz="1000" spc="5">
                <a:solidFill>
                  <a:srgbClr val="4D4D4F"/>
                </a:solidFill>
                <a:latin typeface="宋体"/>
                <a:cs typeface="宋体"/>
              </a:rPr>
              <a:t>、未来监</a:t>
            </a:r>
            <a:r>
              <a:rPr dirty="0" sz="1000" spc="15">
                <a:solidFill>
                  <a:srgbClr val="4D4D4F"/>
                </a:solidFill>
                <a:latin typeface="宋体"/>
                <a:cs typeface="宋体"/>
              </a:rPr>
              <a:t>管</a:t>
            </a:r>
            <a:r>
              <a:rPr dirty="0" sz="1000" spc="5">
                <a:solidFill>
                  <a:srgbClr val="4D4D4F"/>
                </a:solidFill>
                <a:latin typeface="宋体"/>
                <a:cs typeface="宋体"/>
              </a:rPr>
              <a:t>趋严，</a:t>
            </a:r>
            <a:r>
              <a:rPr dirty="0" sz="1000" spc="15">
                <a:solidFill>
                  <a:srgbClr val="4D4D4F"/>
                </a:solidFill>
                <a:latin typeface="宋体"/>
                <a:cs typeface="宋体"/>
              </a:rPr>
              <a:t>质</a:t>
            </a:r>
            <a:r>
              <a:rPr dirty="0" sz="1000" spc="5">
                <a:solidFill>
                  <a:srgbClr val="4D4D4F"/>
                </a:solidFill>
                <a:latin typeface="宋体"/>
                <a:cs typeface="宋体"/>
              </a:rPr>
              <a:t>量</a:t>
            </a:r>
            <a:r>
              <a:rPr dirty="0" sz="1000" spc="15">
                <a:solidFill>
                  <a:srgbClr val="4D4D4F"/>
                </a:solidFill>
                <a:latin typeface="宋体"/>
                <a:cs typeface="宋体"/>
              </a:rPr>
              <a:t>标</a:t>
            </a:r>
            <a:r>
              <a:rPr dirty="0" sz="1000" spc="5">
                <a:solidFill>
                  <a:srgbClr val="4D4D4F"/>
                </a:solidFill>
                <a:latin typeface="宋体"/>
                <a:cs typeface="宋体"/>
              </a:rPr>
              <a:t>准进一步</a:t>
            </a:r>
            <a:r>
              <a:rPr dirty="0" sz="1000" spc="15">
                <a:solidFill>
                  <a:srgbClr val="4D4D4F"/>
                </a:solidFill>
                <a:latin typeface="宋体"/>
                <a:cs typeface="宋体"/>
              </a:rPr>
              <a:t>提</a:t>
            </a:r>
            <a:r>
              <a:rPr dirty="0" sz="1000" spc="5">
                <a:solidFill>
                  <a:srgbClr val="4D4D4F"/>
                </a:solidFill>
                <a:latin typeface="宋体"/>
                <a:cs typeface="宋体"/>
              </a:rPr>
              <a:t>升，</a:t>
            </a:r>
            <a:r>
              <a:rPr dirty="0" sz="1000" spc="15">
                <a:solidFill>
                  <a:srgbClr val="4D4D4F"/>
                </a:solidFill>
                <a:latin typeface="宋体"/>
                <a:cs typeface="宋体"/>
              </a:rPr>
              <a:t>行</a:t>
            </a:r>
            <a:r>
              <a:rPr dirty="0" sz="1000" spc="5">
                <a:solidFill>
                  <a:srgbClr val="4D4D4F"/>
                </a:solidFill>
                <a:latin typeface="宋体"/>
                <a:cs typeface="宋体"/>
              </a:rPr>
              <a:t>业整合</a:t>
            </a:r>
            <a:r>
              <a:rPr dirty="0" sz="1000" spc="15">
                <a:solidFill>
                  <a:srgbClr val="4D4D4F"/>
                </a:solidFill>
                <a:latin typeface="宋体"/>
                <a:cs typeface="宋体"/>
              </a:rPr>
              <a:t>将</a:t>
            </a:r>
            <a:r>
              <a:rPr dirty="0" sz="1000" spc="5">
                <a:solidFill>
                  <a:srgbClr val="4D4D4F"/>
                </a:solidFill>
                <a:latin typeface="宋体"/>
                <a:cs typeface="宋体"/>
              </a:rPr>
              <a:t>是重要的</a:t>
            </a:r>
            <a:r>
              <a:rPr dirty="0" sz="1000" spc="15">
                <a:solidFill>
                  <a:srgbClr val="4D4D4F"/>
                </a:solidFill>
                <a:latin typeface="宋体"/>
                <a:cs typeface="宋体"/>
              </a:rPr>
              <a:t>发</a:t>
            </a:r>
            <a:r>
              <a:rPr dirty="0" sz="1000" spc="5">
                <a:solidFill>
                  <a:srgbClr val="4D4D4F"/>
                </a:solidFill>
                <a:latin typeface="宋体"/>
                <a:cs typeface="宋体"/>
              </a:rPr>
              <a:t>展趋</a:t>
            </a:r>
            <a:r>
              <a:rPr dirty="0" sz="1000" spc="15">
                <a:solidFill>
                  <a:srgbClr val="4D4D4F"/>
                </a:solidFill>
                <a:latin typeface="宋体"/>
                <a:cs typeface="宋体"/>
              </a:rPr>
              <a:t>势</a:t>
            </a:r>
            <a:r>
              <a:rPr dirty="0" sz="1000" spc="5">
                <a:solidFill>
                  <a:srgbClr val="4D4D4F"/>
                </a:solidFill>
                <a:latin typeface="宋体"/>
                <a:cs typeface="宋体"/>
              </a:rPr>
              <a:t>，国企</a:t>
            </a:r>
            <a:r>
              <a:rPr dirty="0" sz="1000" spc="15">
                <a:solidFill>
                  <a:srgbClr val="4D4D4F"/>
                </a:solidFill>
                <a:latin typeface="宋体"/>
                <a:cs typeface="宋体"/>
              </a:rPr>
              <a:t>和</a:t>
            </a:r>
            <a:r>
              <a:rPr dirty="0" sz="1000" spc="5">
                <a:solidFill>
                  <a:srgbClr val="4D4D4F"/>
                </a:solidFill>
                <a:latin typeface="宋体"/>
                <a:cs typeface="宋体"/>
              </a:rPr>
              <a:t>骨干</a:t>
            </a:r>
            <a:r>
              <a:rPr dirty="0" sz="1000" spc="-5">
                <a:solidFill>
                  <a:srgbClr val="4D4D4F"/>
                </a:solidFill>
                <a:latin typeface="宋体"/>
                <a:cs typeface="宋体"/>
              </a:rPr>
              <a:t>型 </a:t>
            </a:r>
            <a:r>
              <a:rPr dirty="0" sz="1000" spc="-5">
                <a:solidFill>
                  <a:srgbClr val="4D4D4F"/>
                </a:solidFill>
                <a:latin typeface="宋体"/>
                <a:cs typeface="宋体"/>
              </a:rPr>
              <a:t>民企有</a:t>
            </a:r>
            <a:r>
              <a:rPr dirty="0" sz="1000" spc="5">
                <a:solidFill>
                  <a:srgbClr val="4D4D4F"/>
                </a:solidFill>
                <a:latin typeface="宋体"/>
                <a:cs typeface="宋体"/>
              </a:rPr>
              <a:t>望</a:t>
            </a:r>
            <a:r>
              <a:rPr dirty="0" sz="1000" spc="-5">
                <a:solidFill>
                  <a:srgbClr val="4D4D4F"/>
                </a:solidFill>
                <a:latin typeface="宋体"/>
                <a:cs typeface="宋体"/>
              </a:rPr>
              <a:t>在竞</a:t>
            </a:r>
            <a:r>
              <a:rPr dirty="0" sz="1000" spc="5">
                <a:solidFill>
                  <a:srgbClr val="4D4D4F"/>
                </a:solidFill>
                <a:latin typeface="宋体"/>
                <a:cs typeface="宋体"/>
              </a:rPr>
              <a:t>争</a:t>
            </a:r>
            <a:r>
              <a:rPr dirty="0" sz="1000" spc="-5">
                <a:solidFill>
                  <a:srgbClr val="4D4D4F"/>
                </a:solidFill>
                <a:latin typeface="宋体"/>
                <a:cs typeface="宋体"/>
              </a:rPr>
              <a:t>中胜</a:t>
            </a:r>
            <a:r>
              <a:rPr dirty="0" sz="1000" spc="5">
                <a:solidFill>
                  <a:srgbClr val="4D4D4F"/>
                </a:solidFill>
                <a:latin typeface="宋体"/>
                <a:cs typeface="宋体"/>
              </a:rPr>
              <a:t>出</a:t>
            </a:r>
            <a:r>
              <a:rPr dirty="0" sz="1000" spc="-30">
                <a:solidFill>
                  <a:srgbClr val="4D4D4F"/>
                </a:solidFill>
                <a:latin typeface="宋体"/>
                <a:cs typeface="宋体"/>
              </a:rPr>
              <a:t>，</a:t>
            </a:r>
            <a:r>
              <a:rPr dirty="0" sz="1000" spc="5">
                <a:solidFill>
                  <a:srgbClr val="4D4D4F"/>
                </a:solidFill>
                <a:latin typeface="宋体"/>
                <a:cs typeface="宋体"/>
              </a:rPr>
              <a:t>优</a:t>
            </a:r>
            <a:r>
              <a:rPr dirty="0" sz="1000" spc="-5">
                <a:solidFill>
                  <a:srgbClr val="4D4D4F"/>
                </a:solidFill>
                <a:latin typeface="宋体"/>
                <a:cs typeface="宋体"/>
              </a:rPr>
              <a:t>势将进</a:t>
            </a:r>
            <a:r>
              <a:rPr dirty="0" sz="1000" spc="5">
                <a:solidFill>
                  <a:srgbClr val="4D4D4F"/>
                </a:solidFill>
                <a:latin typeface="宋体"/>
                <a:cs typeface="宋体"/>
              </a:rPr>
              <a:t>一</a:t>
            </a:r>
            <a:r>
              <a:rPr dirty="0" sz="1000" spc="-5">
                <a:solidFill>
                  <a:srgbClr val="4D4D4F"/>
                </a:solidFill>
                <a:latin typeface="宋体"/>
                <a:cs typeface="宋体"/>
              </a:rPr>
              <a:t>步凸</a:t>
            </a:r>
            <a:r>
              <a:rPr dirty="0" sz="1000" spc="5">
                <a:solidFill>
                  <a:srgbClr val="4D4D4F"/>
                </a:solidFill>
                <a:latin typeface="宋体"/>
                <a:cs typeface="宋体"/>
              </a:rPr>
              <a:t>显</a:t>
            </a:r>
            <a:r>
              <a:rPr dirty="0" sz="1000" spc="-30">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时疫</a:t>
            </a:r>
            <a:r>
              <a:rPr dirty="0" sz="1000" spc="5">
                <a:solidFill>
                  <a:srgbClr val="4D4D4F"/>
                </a:solidFill>
                <a:latin typeface="宋体"/>
                <a:cs typeface="宋体"/>
              </a:rPr>
              <a:t>情</a:t>
            </a:r>
            <a:r>
              <a:rPr dirty="0" sz="1000" spc="-5">
                <a:solidFill>
                  <a:srgbClr val="4D4D4F"/>
                </a:solidFill>
                <a:latin typeface="宋体"/>
                <a:cs typeface="宋体"/>
              </a:rPr>
              <a:t>后国家</a:t>
            </a:r>
            <a:r>
              <a:rPr dirty="0" sz="1000" spc="5">
                <a:solidFill>
                  <a:srgbClr val="4D4D4F"/>
                </a:solidFill>
                <a:latin typeface="宋体"/>
                <a:cs typeface="宋体"/>
              </a:rPr>
              <a:t>有</a:t>
            </a:r>
            <a:r>
              <a:rPr dirty="0" sz="1000" spc="-5">
                <a:solidFill>
                  <a:srgbClr val="4D4D4F"/>
                </a:solidFill>
                <a:latin typeface="宋体"/>
                <a:cs typeface="宋体"/>
              </a:rPr>
              <a:t>望加</a:t>
            </a:r>
            <a:r>
              <a:rPr dirty="0" sz="1000" spc="5">
                <a:solidFill>
                  <a:srgbClr val="4D4D4F"/>
                </a:solidFill>
                <a:latin typeface="宋体"/>
                <a:cs typeface="宋体"/>
              </a:rPr>
              <a:t>大</a:t>
            </a:r>
            <a:r>
              <a:rPr dirty="0" sz="1000" spc="-5">
                <a:solidFill>
                  <a:srgbClr val="4D4D4F"/>
                </a:solidFill>
                <a:latin typeface="宋体"/>
                <a:cs typeface="宋体"/>
              </a:rPr>
              <a:t>对于</a:t>
            </a:r>
            <a:r>
              <a:rPr dirty="0" sz="1000" spc="5">
                <a:solidFill>
                  <a:srgbClr val="4D4D4F"/>
                </a:solidFill>
                <a:latin typeface="宋体"/>
                <a:cs typeface="宋体"/>
              </a:rPr>
              <a:t>疾</a:t>
            </a:r>
            <a:r>
              <a:rPr dirty="0" sz="1000" spc="-5">
                <a:solidFill>
                  <a:srgbClr val="4D4D4F"/>
                </a:solidFill>
                <a:latin typeface="宋体"/>
                <a:cs typeface="宋体"/>
              </a:rPr>
              <a:t>控</a:t>
            </a:r>
            <a:r>
              <a:rPr dirty="0" sz="1000" spc="5">
                <a:solidFill>
                  <a:srgbClr val="4D4D4F"/>
                </a:solidFill>
                <a:latin typeface="宋体"/>
                <a:cs typeface="宋体"/>
              </a:rPr>
              <a:t>等</a:t>
            </a:r>
            <a:r>
              <a:rPr dirty="0" sz="1000" spc="-5">
                <a:solidFill>
                  <a:srgbClr val="4D4D4F"/>
                </a:solidFill>
                <a:latin typeface="宋体"/>
                <a:cs typeface="宋体"/>
              </a:rPr>
              <a:t>公共卫 </a:t>
            </a:r>
            <a:r>
              <a:rPr dirty="0" sz="1000" spc="-5">
                <a:solidFill>
                  <a:srgbClr val="4D4D4F"/>
                </a:solidFill>
                <a:latin typeface="宋体"/>
                <a:cs typeface="宋体"/>
              </a:rPr>
              <a:t>生体系</a:t>
            </a:r>
            <a:r>
              <a:rPr dirty="0" sz="1000" spc="5">
                <a:solidFill>
                  <a:srgbClr val="4D4D4F"/>
                </a:solidFill>
                <a:latin typeface="宋体"/>
                <a:cs typeface="宋体"/>
              </a:rPr>
              <a:t>的</a:t>
            </a:r>
            <a:r>
              <a:rPr dirty="0" sz="1000" spc="-5">
                <a:solidFill>
                  <a:srgbClr val="4D4D4F"/>
                </a:solidFill>
                <a:latin typeface="宋体"/>
                <a:cs typeface="宋体"/>
              </a:rPr>
              <a:t>建设</a:t>
            </a:r>
            <a:r>
              <a:rPr dirty="0" sz="1000" spc="5">
                <a:solidFill>
                  <a:srgbClr val="4D4D4F"/>
                </a:solidFill>
                <a:latin typeface="宋体"/>
                <a:cs typeface="宋体"/>
              </a:rPr>
              <a:t>投</a:t>
            </a:r>
            <a:r>
              <a:rPr dirty="0" sz="1000" spc="-5">
                <a:solidFill>
                  <a:srgbClr val="4D4D4F"/>
                </a:solidFill>
                <a:latin typeface="宋体"/>
                <a:cs typeface="宋体"/>
              </a:rPr>
              <a:t>入，</a:t>
            </a:r>
            <a:r>
              <a:rPr dirty="0" sz="1000" spc="5">
                <a:solidFill>
                  <a:srgbClr val="4D4D4F"/>
                </a:solidFill>
                <a:latin typeface="宋体"/>
                <a:cs typeface="宋体"/>
              </a:rPr>
              <a:t>疫</a:t>
            </a:r>
            <a:r>
              <a:rPr dirty="0" sz="1000" spc="-5">
                <a:solidFill>
                  <a:srgbClr val="4D4D4F"/>
                </a:solidFill>
                <a:latin typeface="宋体"/>
                <a:cs typeface="宋体"/>
              </a:rPr>
              <a:t>苗</a:t>
            </a:r>
            <a:r>
              <a:rPr dirty="0" sz="1000" spc="5">
                <a:solidFill>
                  <a:srgbClr val="4D4D4F"/>
                </a:solidFill>
                <a:latin typeface="宋体"/>
                <a:cs typeface="宋体"/>
              </a:rPr>
              <a:t>企</a:t>
            </a:r>
            <a:r>
              <a:rPr dirty="0" sz="1000" spc="-5">
                <a:solidFill>
                  <a:srgbClr val="4D4D4F"/>
                </a:solidFill>
                <a:latin typeface="宋体"/>
                <a:cs typeface="宋体"/>
              </a:rPr>
              <a:t>业将受</a:t>
            </a:r>
            <a:r>
              <a:rPr dirty="0" sz="1000" spc="5">
                <a:solidFill>
                  <a:srgbClr val="4D4D4F"/>
                </a:solidFill>
                <a:latin typeface="宋体"/>
                <a:cs typeface="宋体"/>
              </a:rPr>
              <a:t>益</a:t>
            </a:r>
            <a:r>
              <a:rPr dirty="0" sz="1000" spc="-5">
                <a:solidFill>
                  <a:srgbClr val="4D4D4F"/>
                </a:solidFill>
                <a:latin typeface="宋体"/>
                <a:cs typeface="宋体"/>
              </a:rPr>
              <a:t>。</a:t>
            </a:r>
            <a:endParaRPr sz="1000">
              <a:latin typeface="宋体"/>
              <a:cs typeface="宋体"/>
            </a:endParaRPr>
          </a:p>
          <a:p>
            <a:pPr marL="1400810" marR="6350">
              <a:lnSpc>
                <a:spcPct val="117000"/>
              </a:lnSpc>
              <a:spcBef>
                <a:spcPts val="770"/>
              </a:spcBef>
            </a:pPr>
            <a:r>
              <a:rPr dirty="0" sz="1000" spc="-5">
                <a:solidFill>
                  <a:srgbClr val="4D4D4F"/>
                </a:solidFill>
                <a:latin typeface="宋体"/>
                <a:cs typeface="宋体"/>
              </a:rPr>
              <a:t>推荐沃</a:t>
            </a:r>
            <a:r>
              <a:rPr dirty="0" sz="1000" spc="5">
                <a:solidFill>
                  <a:srgbClr val="4D4D4F"/>
                </a:solidFill>
                <a:latin typeface="宋体"/>
                <a:cs typeface="宋体"/>
              </a:rPr>
              <a:t>森</a:t>
            </a:r>
            <a:r>
              <a:rPr dirty="0" sz="1000" spc="-5">
                <a:solidFill>
                  <a:srgbClr val="4D4D4F"/>
                </a:solidFill>
                <a:latin typeface="宋体"/>
                <a:cs typeface="宋体"/>
              </a:rPr>
              <a:t>生</a:t>
            </a:r>
            <a:r>
              <a:rPr dirty="0" sz="1000" spc="5">
                <a:solidFill>
                  <a:srgbClr val="4D4D4F"/>
                </a:solidFill>
                <a:latin typeface="宋体"/>
                <a:cs typeface="宋体"/>
              </a:rPr>
              <a:t>物</a:t>
            </a:r>
            <a:r>
              <a:rPr dirty="0" sz="1000" spc="-20">
                <a:solidFill>
                  <a:srgbClr val="4D4D4F"/>
                </a:solidFill>
                <a:latin typeface="宋体"/>
                <a:cs typeface="宋体"/>
              </a:rPr>
              <a:t>、</a:t>
            </a:r>
            <a:r>
              <a:rPr dirty="0" sz="1000" spc="-5">
                <a:solidFill>
                  <a:srgbClr val="4D4D4F"/>
                </a:solidFill>
                <a:latin typeface="宋体"/>
                <a:cs typeface="宋体"/>
              </a:rPr>
              <a:t>智</a:t>
            </a:r>
            <a:r>
              <a:rPr dirty="0" sz="1000" spc="5">
                <a:solidFill>
                  <a:srgbClr val="4D4D4F"/>
                </a:solidFill>
                <a:latin typeface="宋体"/>
                <a:cs typeface="宋体"/>
              </a:rPr>
              <a:t>飞</a:t>
            </a:r>
            <a:r>
              <a:rPr dirty="0" sz="1000" spc="-5">
                <a:solidFill>
                  <a:srgbClr val="4D4D4F"/>
                </a:solidFill>
                <a:latin typeface="宋体"/>
                <a:cs typeface="宋体"/>
              </a:rPr>
              <a:t>生</a:t>
            </a:r>
            <a:r>
              <a:rPr dirty="0" sz="1000" spc="5">
                <a:solidFill>
                  <a:srgbClr val="4D4D4F"/>
                </a:solidFill>
                <a:latin typeface="宋体"/>
                <a:cs typeface="宋体"/>
              </a:rPr>
              <a:t>物</a:t>
            </a:r>
            <a:r>
              <a:rPr dirty="0" sz="1000" spc="-5">
                <a:solidFill>
                  <a:srgbClr val="4D4D4F"/>
                </a:solidFill>
                <a:latin typeface="宋体"/>
                <a:cs typeface="宋体"/>
              </a:rPr>
              <a:t>、康泰生</a:t>
            </a:r>
            <a:r>
              <a:rPr dirty="0" sz="1000" spc="5">
                <a:solidFill>
                  <a:srgbClr val="4D4D4F"/>
                </a:solidFill>
                <a:latin typeface="宋体"/>
                <a:cs typeface="宋体"/>
              </a:rPr>
              <a:t>物</a:t>
            </a:r>
            <a:r>
              <a:rPr dirty="0" sz="1000" spc="-10">
                <a:solidFill>
                  <a:srgbClr val="4D4D4F"/>
                </a:solidFill>
                <a:latin typeface="宋体"/>
                <a:cs typeface="宋体"/>
              </a:rPr>
              <a:t>、</a:t>
            </a:r>
            <a:r>
              <a:rPr dirty="0" sz="1000" spc="5">
                <a:solidFill>
                  <a:srgbClr val="4D4D4F"/>
                </a:solidFill>
                <a:latin typeface="宋体"/>
                <a:cs typeface="宋体"/>
              </a:rPr>
              <a:t>华</a:t>
            </a:r>
            <a:r>
              <a:rPr dirty="0" sz="1000" spc="-5">
                <a:solidFill>
                  <a:srgbClr val="4D4D4F"/>
                </a:solidFill>
                <a:latin typeface="宋体"/>
                <a:cs typeface="宋体"/>
              </a:rPr>
              <a:t>兰生</a:t>
            </a:r>
            <a:r>
              <a:rPr dirty="0" sz="1000" spc="5">
                <a:solidFill>
                  <a:srgbClr val="4D4D4F"/>
                </a:solidFill>
                <a:latin typeface="宋体"/>
                <a:cs typeface="宋体"/>
              </a:rPr>
              <a:t>物</a:t>
            </a:r>
            <a:r>
              <a:rPr dirty="0" sz="1000" spc="-20">
                <a:solidFill>
                  <a:srgbClr val="4D4D4F"/>
                </a:solidFill>
                <a:latin typeface="宋体"/>
                <a:cs typeface="宋体"/>
              </a:rPr>
              <a:t>、</a:t>
            </a:r>
            <a:r>
              <a:rPr dirty="0" sz="1000" spc="5">
                <a:solidFill>
                  <a:srgbClr val="4D4D4F"/>
                </a:solidFill>
                <a:latin typeface="宋体"/>
                <a:cs typeface="宋体"/>
              </a:rPr>
              <a:t>长春</a:t>
            </a:r>
            <a:r>
              <a:rPr dirty="0" sz="1000" spc="-5">
                <a:solidFill>
                  <a:srgbClr val="4D4D4F"/>
                </a:solidFill>
                <a:latin typeface="宋体"/>
                <a:cs typeface="宋体"/>
              </a:rPr>
              <a:t>高新</a:t>
            </a:r>
            <a:r>
              <a:rPr dirty="0" sz="1000" spc="5">
                <a:solidFill>
                  <a:srgbClr val="4D4D4F"/>
                </a:solidFill>
                <a:latin typeface="宋体"/>
                <a:cs typeface="宋体"/>
              </a:rPr>
              <a:t>等</a:t>
            </a:r>
            <a:r>
              <a:rPr dirty="0" sz="1000" spc="-20">
                <a:solidFill>
                  <a:srgbClr val="4D4D4F"/>
                </a:solidFill>
                <a:latin typeface="宋体"/>
                <a:cs typeface="宋体"/>
              </a:rPr>
              <a:t>，</a:t>
            </a:r>
            <a:r>
              <a:rPr dirty="0" sz="1000" spc="-5">
                <a:solidFill>
                  <a:srgbClr val="4D4D4F"/>
                </a:solidFill>
                <a:latin typeface="宋体"/>
                <a:cs typeface="宋体"/>
              </a:rPr>
              <a:t>建</a:t>
            </a:r>
            <a:r>
              <a:rPr dirty="0" sz="1000" spc="5">
                <a:solidFill>
                  <a:srgbClr val="4D4D4F"/>
                </a:solidFill>
                <a:latin typeface="宋体"/>
                <a:cs typeface="宋体"/>
              </a:rPr>
              <a:t>议</a:t>
            </a:r>
            <a:r>
              <a:rPr dirty="0" sz="1000" spc="-5">
                <a:solidFill>
                  <a:srgbClr val="4D4D4F"/>
                </a:solidFill>
                <a:latin typeface="宋体"/>
                <a:cs typeface="宋体"/>
              </a:rPr>
              <a:t>关注</a:t>
            </a:r>
            <a:r>
              <a:rPr dirty="0" sz="1000" spc="5">
                <a:solidFill>
                  <a:srgbClr val="4D4D4F"/>
                </a:solidFill>
                <a:latin typeface="宋体"/>
                <a:cs typeface="宋体"/>
              </a:rPr>
              <a:t>康</a:t>
            </a:r>
            <a:r>
              <a:rPr dirty="0" sz="1000" spc="-5">
                <a:solidFill>
                  <a:srgbClr val="4D4D4F"/>
                </a:solidFill>
                <a:latin typeface="宋体"/>
                <a:cs typeface="宋体"/>
              </a:rPr>
              <a:t>希诺</a:t>
            </a:r>
            <a:r>
              <a:rPr dirty="0" sz="1000" spc="5">
                <a:solidFill>
                  <a:srgbClr val="4D4D4F"/>
                </a:solidFill>
                <a:latin typeface="宋体"/>
                <a:cs typeface="宋体"/>
              </a:rPr>
              <a:t>生</a:t>
            </a:r>
            <a:r>
              <a:rPr dirty="0" sz="1000" spc="-5">
                <a:solidFill>
                  <a:srgbClr val="4D4D4F"/>
                </a:solidFill>
                <a:latin typeface="宋体"/>
                <a:cs typeface="宋体"/>
              </a:rPr>
              <a:t>物、康 </a:t>
            </a:r>
            <a:r>
              <a:rPr dirty="0" sz="1000" spc="-5">
                <a:solidFill>
                  <a:srgbClr val="4D4D4F"/>
                </a:solidFill>
                <a:latin typeface="宋体"/>
                <a:cs typeface="宋体"/>
              </a:rPr>
              <a:t>华生物</a:t>
            </a:r>
            <a:r>
              <a:rPr dirty="0" sz="1000" spc="5">
                <a:solidFill>
                  <a:srgbClr val="4D4D4F"/>
                </a:solidFill>
                <a:latin typeface="宋体"/>
                <a:cs typeface="宋体"/>
              </a:rPr>
              <a:t>、</a:t>
            </a:r>
            <a:r>
              <a:rPr dirty="0" sz="1000" spc="-5">
                <a:solidFill>
                  <a:srgbClr val="4D4D4F"/>
                </a:solidFill>
                <a:latin typeface="宋体"/>
                <a:cs typeface="宋体"/>
              </a:rPr>
              <a:t>西藏</a:t>
            </a:r>
            <a:r>
              <a:rPr dirty="0" sz="1000" spc="5">
                <a:solidFill>
                  <a:srgbClr val="4D4D4F"/>
                </a:solidFill>
                <a:latin typeface="宋体"/>
                <a:cs typeface="宋体"/>
              </a:rPr>
              <a:t>药</a:t>
            </a:r>
            <a:r>
              <a:rPr dirty="0" sz="1000" spc="-5">
                <a:solidFill>
                  <a:srgbClr val="4D4D4F"/>
                </a:solidFill>
                <a:latin typeface="宋体"/>
                <a:cs typeface="宋体"/>
              </a:rPr>
              <a:t>业、</a:t>
            </a:r>
            <a:r>
              <a:rPr dirty="0" sz="1000" spc="5">
                <a:solidFill>
                  <a:srgbClr val="4D4D4F"/>
                </a:solidFill>
                <a:latin typeface="宋体"/>
                <a:cs typeface="宋体"/>
              </a:rPr>
              <a:t>复</a:t>
            </a:r>
            <a:r>
              <a:rPr dirty="0" sz="1000" spc="-5">
                <a:solidFill>
                  <a:srgbClr val="4D4D4F"/>
                </a:solidFill>
                <a:latin typeface="宋体"/>
                <a:cs typeface="宋体"/>
              </a:rPr>
              <a:t>星</a:t>
            </a:r>
            <a:r>
              <a:rPr dirty="0" sz="1000" spc="5">
                <a:solidFill>
                  <a:srgbClr val="4D4D4F"/>
                </a:solidFill>
                <a:latin typeface="宋体"/>
                <a:cs typeface="宋体"/>
              </a:rPr>
              <a:t>医</a:t>
            </a:r>
            <a:r>
              <a:rPr dirty="0" sz="1000" spc="-5">
                <a:solidFill>
                  <a:srgbClr val="4D4D4F"/>
                </a:solidFill>
                <a:latin typeface="宋体"/>
                <a:cs typeface="宋体"/>
              </a:rPr>
              <a:t>药等。</a:t>
            </a:r>
            <a:endParaRPr sz="1000">
              <a:latin typeface="宋体"/>
              <a:cs typeface="宋体"/>
            </a:endParaRPr>
          </a:p>
        </p:txBody>
      </p:sp>
      <p:sp>
        <p:nvSpPr>
          <p:cNvPr id="6" name="object 6"/>
          <p:cNvSpPr/>
          <p:nvPr/>
        </p:nvSpPr>
        <p:spPr>
          <a:xfrm>
            <a:off x="544068" y="6444360"/>
            <a:ext cx="6338570" cy="6350"/>
          </a:xfrm>
          <a:custGeom>
            <a:avLst/>
            <a:gdLst/>
            <a:ahLst/>
            <a:cxnLst/>
            <a:rect l="l" t="t" r="r" b="b"/>
            <a:pathLst>
              <a:path w="6338570" h="6350">
                <a:moveTo>
                  <a:pt x="6338061" y="0"/>
                </a:moveTo>
                <a:lnTo>
                  <a:pt x="0" y="0"/>
                </a:lnTo>
                <a:lnTo>
                  <a:pt x="0" y="6096"/>
                </a:lnTo>
                <a:lnTo>
                  <a:pt x="6338061" y="6096"/>
                </a:lnTo>
                <a:lnTo>
                  <a:pt x="6338061" y="0"/>
                </a:lnTo>
                <a:close/>
              </a:path>
            </a:pathLst>
          </a:custGeom>
          <a:solidFill>
            <a:srgbClr val="F5821F"/>
          </a:solidFill>
        </p:spPr>
        <p:txBody>
          <a:bodyPr wrap="square" lIns="0" tIns="0" rIns="0" bIns="0" rtlCol="0"/>
          <a:lstStyle/>
          <a:p/>
        </p:txBody>
      </p:sp>
      <p:sp>
        <p:nvSpPr>
          <p:cNvPr id="7" name="object 7"/>
          <p:cNvSpPr txBox="1"/>
          <p:nvPr/>
        </p:nvSpPr>
        <p:spPr>
          <a:xfrm>
            <a:off x="1971801" y="9731450"/>
            <a:ext cx="4594225"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5821F"/>
                </a:solidFill>
                <a:latin typeface="等线"/>
                <a:cs typeface="等线"/>
              </a:rPr>
              <a:t>3.2.</a:t>
            </a:r>
            <a:r>
              <a:rPr dirty="0" sz="1200" spc="-65" b="1">
                <a:solidFill>
                  <a:srgbClr val="F5821F"/>
                </a:solidFill>
                <a:latin typeface="等线"/>
                <a:cs typeface="等线"/>
              </a:rPr>
              <a:t> </a:t>
            </a:r>
            <a:r>
              <a:rPr dirty="0" sz="1200" spc="10" b="1">
                <a:solidFill>
                  <a:srgbClr val="F5821F"/>
                </a:solidFill>
                <a:latin typeface="微软雅黑"/>
                <a:cs typeface="微软雅黑"/>
              </a:rPr>
              <a:t>重</a:t>
            </a:r>
            <a:r>
              <a:rPr dirty="0" sz="1200" b="1">
                <a:solidFill>
                  <a:srgbClr val="F5821F"/>
                </a:solidFill>
                <a:latin typeface="微软雅黑"/>
                <a:cs typeface="微软雅黑"/>
              </a:rPr>
              <a:t>点</a:t>
            </a:r>
            <a:r>
              <a:rPr dirty="0" sz="1200" spc="10" b="1">
                <a:solidFill>
                  <a:srgbClr val="F5821F"/>
                </a:solidFill>
                <a:latin typeface="微软雅黑"/>
                <a:cs typeface="微软雅黑"/>
              </a:rPr>
              <a:t>关</a:t>
            </a:r>
            <a:r>
              <a:rPr dirty="0" sz="1200" b="1">
                <a:solidFill>
                  <a:srgbClr val="F5821F"/>
                </a:solidFill>
                <a:latin typeface="微软雅黑"/>
                <a:cs typeface="微软雅黑"/>
              </a:rPr>
              <a:t>注疫</a:t>
            </a:r>
            <a:r>
              <a:rPr dirty="0" sz="1200" spc="10" b="1">
                <a:solidFill>
                  <a:srgbClr val="F5821F"/>
                </a:solidFill>
                <a:latin typeface="微软雅黑"/>
                <a:cs typeface="微软雅黑"/>
              </a:rPr>
              <a:t>情</a:t>
            </a:r>
            <a:r>
              <a:rPr dirty="0" sz="1200" b="1">
                <a:solidFill>
                  <a:srgbClr val="F5821F"/>
                </a:solidFill>
                <a:latin typeface="微软雅黑"/>
                <a:cs typeface="微软雅黑"/>
              </a:rPr>
              <a:t>后</a:t>
            </a:r>
            <a:r>
              <a:rPr dirty="0" sz="1200" spc="10" b="1">
                <a:solidFill>
                  <a:srgbClr val="F5821F"/>
                </a:solidFill>
                <a:latin typeface="微软雅黑"/>
                <a:cs typeface="微软雅黑"/>
              </a:rPr>
              <a:t>周</a:t>
            </a:r>
            <a:r>
              <a:rPr dirty="0" sz="1200" b="1">
                <a:solidFill>
                  <a:srgbClr val="F5821F"/>
                </a:solidFill>
                <a:latin typeface="微软雅黑"/>
                <a:cs typeface="微软雅黑"/>
              </a:rPr>
              <a:t>期受</a:t>
            </a:r>
            <a:r>
              <a:rPr dirty="0" sz="1200" spc="10" b="1">
                <a:solidFill>
                  <a:srgbClr val="F5821F"/>
                </a:solidFill>
                <a:latin typeface="微软雅黑"/>
                <a:cs typeface="微软雅黑"/>
              </a:rPr>
              <a:t>益</a:t>
            </a:r>
            <a:r>
              <a:rPr dirty="0" sz="1200" b="1">
                <a:solidFill>
                  <a:srgbClr val="F5821F"/>
                </a:solidFill>
                <a:latin typeface="微软雅黑"/>
                <a:cs typeface="微软雅黑"/>
              </a:rPr>
              <a:t>方</a:t>
            </a:r>
            <a:r>
              <a:rPr dirty="0" sz="1200" spc="20" b="1">
                <a:solidFill>
                  <a:srgbClr val="F5821F"/>
                </a:solidFill>
                <a:latin typeface="微软雅黑"/>
                <a:cs typeface="微软雅黑"/>
              </a:rPr>
              <a:t>向</a:t>
            </a:r>
            <a:r>
              <a:rPr dirty="0" sz="1200" spc="-100" b="1">
                <a:solidFill>
                  <a:srgbClr val="F5821F"/>
                </a:solidFill>
                <a:latin typeface="微软雅黑"/>
                <a:cs typeface="微软雅黑"/>
              </a:rPr>
              <a:t>——</a:t>
            </a:r>
            <a:r>
              <a:rPr dirty="0" sz="1200" spc="10" b="1">
                <a:solidFill>
                  <a:srgbClr val="F5821F"/>
                </a:solidFill>
                <a:latin typeface="微软雅黑"/>
                <a:cs typeface="微软雅黑"/>
              </a:rPr>
              <a:t>医</a:t>
            </a:r>
            <a:r>
              <a:rPr dirty="0" sz="1200" b="1">
                <a:solidFill>
                  <a:srgbClr val="F5821F"/>
                </a:solidFill>
                <a:latin typeface="微软雅黑"/>
                <a:cs typeface="微软雅黑"/>
              </a:rPr>
              <a:t>疗</a:t>
            </a:r>
            <a:r>
              <a:rPr dirty="0" sz="1200" spc="10" b="1">
                <a:solidFill>
                  <a:srgbClr val="F5821F"/>
                </a:solidFill>
                <a:latin typeface="微软雅黑"/>
                <a:cs typeface="微软雅黑"/>
              </a:rPr>
              <a:t>器</a:t>
            </a:r>
            <a:r>
              <a:rPr dirty="0" sz="1200" b="1">
                <a:solidFill>
                  <a:srgbClr val="F5821F"/>
                </a:solidFill>
                <a:latin typeface="微软雅黑"/>
                <a:cs typeface="微软雅黑"/>
              </a:rPr>
              <a:t>械、</a:t>
            </a:r>
            <a:r>
              <a:rPr dirty="0" sz="1200" spc="10" b="1">
                <a:solidFill>
                  <a:srgbClr val="F5821F"/>
                </a:solidFill>
                <a:latin typeface="微软雅黑"/>
                <a:cs typeface="微软雅黑"/>
              </a:rPr>
              <a:t>创</a:t>
            </a:r>
            <a:r>
              <a:rPr dirty="0" sz="1200" b="1">
                <a:solidFill>
                  <a:srgbClr val="F5821F"/>
                </a:solidFill>
                <a:latin typeface="微软雅黑"/>
                <a:cs typeface="微软雅黑"/>
              </a:rPr>
              <a:t>新</a:t>
            </a:r>
            <a:r>
              <a:rPr dirty="0" sz="1200" spc="10" b="1">
                <a:solidFill>
                  <a:srgbClr val="F5821F"/>
                </a:solidFill>
                <a:latin typeface="微软雅黑"/>
                <a:cs typeface="微软雅黑"/>
              </a:rPr>
              <a:t>药</a:t>
            </a:r>
            <a:r>
              <a:rPr dirty="0" sz="1200" b="1">
                <a:solidFill>
                  <a:srgbClr val="F5821F"/>
                </a:solidFill>
                <a:latin typeface="微软雅黑"/>
                <a:cs typeface="微软雅黑"/>
              </a:rPr>
              <a:t>及其</a:t>
            </a:r>
            <a:r>
              <a:rPr dirty="0" sz="1200" spc="10" b="1">
                <a:solidFill>
                  <a:srgbClr val="F5821F"/>
                </a:solidFill>
                <a:latin typeface="微软雅黑"/>
                <a:cs typeface="微软雅黑"/>
              </a:rPr>
              <a:t>产</a:t>
            </a:r>
            <a:r>
              <a:rPr dirty="0" sz="1200" b="1">
                <a:solidFill>
                  <a:srgbClr val="F5821F"/>
                </a:solidFill>
                <a:latin typeface="微软雅黑"/>
                <a:cs typeface="微软雅黑"/>
              </a:rPr>
              <a:t>业链</a:t>
            </a:r>
            <a:endParaRPr sz="1200">
              <a:latin typeface="微软雅黑"/>
              <a:cs typeface="微软雅黑"/>
            </a:endParaRPr>
          </a:p>
        </p:txBody>
      </p:sp>
      <p:sp>
        <p:nvSpPr>
          <p:cNvPr id="8" name="object 8"/>
          <p:cNvSpPr/>
          <p:nvPr/>
        </p:nvSpPr>
        <p:spPr>
          <a:xfrm>
            <a:off x="616849" y="4307327"/>
            <a:ext cx="6249670" cy="210185"/>
          </a:xfrm>
          <a:custGeom>
            <a:avLst/>
            <a:gdLst/>
            <a:ahLst/>
            <a:cxnLst/>
            <a:rect l="l" t="t" r="r" b="b"/>
            <a:pathLst>
              <a:path w="6249670" h="210185">
                <a:moveTo>
                  <a:pt x="0" y="209764"/>
                </a:moveTo>
                <a:lnTo>
                  <a:pt x="6249278" y="209764"/>
                </a:lnTo>
                <a:lnTo>
                  <a:pt x="6249278" y="0"/>
                </a:lnTo>
                <a:lnTo>
                  <a:pt x="0" y="0"/>
                </a:lnTo>
                <a:lnTo>
                  <a:pt x="0" y="209764"/>
                </a:lnTo>
                <a:close/>
              </a:path>
            </a:pathLst>
          </a:custGeom>
          <a:solidFill>
            <a:srgbClr val="EC7C30"/>
          </a:solidFill>
        </p:spPr>
        <p:txBody>
          <a:bodyPr wrap="square" lIns="0" tIns="0" rIns="0" bIns="0" rtlCol="0"/>
          <a:lstStyle/>
          <a:p/>
        </p:txBody>
      </p:sp>
      <p:grpSp>
        <p:nvGrpSpPr>
          <p:cNvPr id="9" name="object 9"/>
          <p:cNvGrpSpPr/>
          <p:nvPr/>
        </p:nvGrpSpPr>
        <p:grpSpPr>
          <a:xfrm>
            <a:off x="616849" y="4512539"/>
            <a:ext cx="2931795" cy="5080"/>
            <a:chOff x="616849" y="4512539"/>
            <a:chExt cx="2931795" cy="5080"/>
          </a:xfrm>
        </p:grpSpPr>
        <p:sp>
          <p:nvSpPr>
            <p:cNvPr id="10" name="object 10"/>
            <p:cNvSpPr/>
            <p:nvPr/>
          </p:nvSpPr>
          <p:spPr>
            <a:xfrm>
              <a:off x="619203" y="4514815"/>
              <a:ext cx="2926715" cy="0"/>
            </a:xfrm>
            <a:custGeom>
              <a:avLst/>
              <a:gdLst/>
              <a:ahLst/>
              <a:cxnLst/>
              <a:rect l="l" t="t" r="r" b="b"/>
              <a:pathLst>
                <a:path w="2926715" h="0">
                  <a:moveTo>
                    <a:pt x="0" y="0"/>
                  </a:moveTo>
                  <a:lnTo>
                    <a:pt x="2926621" y="0"/>
                  </a:lnTo>
                </a:path>
              </a:pathLst>
            </a:custGeom>
            <a:ln w="4552">
              <a:solidFill>
                <a:srgbClr val="EC7C30"/>
              </a:solidFill>
            </a:ln>
          </p:spPr>
          <p:txBody>
            <a:bodyPr wrap="square" lIns="0" tIns="0" rIns="0" bIns="0" rtlCol="0"/>
            <a:lstStyle/>
            <a:p/>
          </p:txBody>
        </p:sp>
        <p:sp>
          <p:nvSpPr>
            <p:cNvPr id="11" name="object 11"/>
            <p:cNvSpPr/>
            <p:nvPr/>
          </p:nvSpPr>
          <p:spPr>
            <a:xfrm>
              <a:off x="616849" y="4512539"/>
              <a:ext cx="2931795" cy="5080"/>
            </a:xfrm>
            <a:custGeom>
              <a:avLst/>
              <a:gdLst/>
              <a:ahLst/>
              <a:cxnLst/>
              <a:rect l="l" t="t" r="r" b="b"/>
              <a:pathLst>
                <a:path w="2931795" h="5079">
                  <a:moveTo>
                    <a:pt x="2931409" y="0"/>
                  </a:moveTo>
                  <a:lnTo>
                    <a:pt x="0" y="0"/>
                  </a:lnTo>
                  <a:lnTo>
                    <a:pt x="0" y="4552"/>
                  </a:lnTo>
                  <a:lnTo>
                    <a:pt x="2931409" y="4552"/>
                  </a:lnTo>
                  <a:lnTo>
                    <a:pt x="2931409" y="0"/>
                  </a:lnTo>
                  <a:close/>
                </a:path>
              </a:pathLst>
            </a:custGeom>
            <a:solidFill>
              <a:srgbClr val="EC7C30"/>
            </a:solidFill>
          </p:spPr>
          <p:txBody>
            <a:bodyPr wrap="square" lIns="0" tIns="0" rIns="0" bIns="0" rtlCol="0"/>
            <a:lstStyle/>
            <a:p/>
          </p:txBody>
        </p:sp>
      </p:grpSp>
      <p:graphicFrame>
        <p:nvGraphicFramePr>
          <p:cNvPr id="12" name="object 12"/>
          <p:cNvGraphicFramePr>
            <a:graphicFrameLocks noGrp="1"/>
          </p:cNvGraphicFramePr>
          <p:nvPr/>
        </p:nvGraphicFramePr>
        <p:xfrm>
          <a:off x="612139" y="4302766"/>
          <a:ext cx="6339840" cy="2103120"/>
        </p:xfrm>
        <a:graphic>
          <a:graphicData uri="http://schemas.openxmlformats.org/drawingml/2006/table">
            <a:tbl>
              <a:tblPr firstRow="1" bandRow="1">
                <a:tableStyleId>{2D5ABB26-0587-4C30-8999-92F81FD0307C}</a:tableStyleId>
              </a:tblPr>
              <a:tblGrid>
                <a:gridCol w="2931160"/>
                <a:gridCol w="414654"/>
                <a:gridCol w="414654"/>
                <a:gridCol w="120650"/>
                <a:gridCol w="116839"/>
                <a:gridCol w="178435"/>
                <a:gridCol w="190500"/>
                <a:gridCol w="66039"/>
                <a:gridCol w="98425"/>
                <a:gridCol w="96520"/>
                <a:gridCol w="106045"/>
                <a:gridCol w="173990"/>
                <a:gridCol w="153035"/>
                <a:gridCol w="110489"/>
                <a:gridCol w="66039"/>
                <a:gridCol w="164465"/>
                <a:gridCol w="101600"/>
                <a:gridCol w="167639"/>
                <a:gridCol w="247650"/>
                <a:gridCol w="415289"/>
              </a:tblGrid>
              <a:tr h="107200">
                <a:tc rowSpan="3">
                  <a:txBody>
                    <a:bodyPr/>
                    <a:lstStyle/>
                    <a:p>
                      <a:pPr marL="15875">
                        <a:lnSpc>
                          <a:spcPct val="100000"/>
                        </a:lnSpc>
                        <a:spcBef>
                          <a:spcPts val="30"/>
                        </a:spcBef>
                      </a:pPr>
                      <a:r>
                        <a:rPr dirty="0" sz="650" spc="10" b="1">
                          <a:solidFill>
                            <a:srgbClr val="FFFFFF"/>
                          </a:solidFill>
                          <a:latin typeface="等线"/>
                          <a:cs typeface="等线"/>
                        </a:rPr>
                        <a:t>万件</a:t>
                      </a:r>
                      <a:endParaRPr sz="650">
                        <a:latin typeface="等线"/>
                        <a:cs typeface="等线"/>
                      </a:endParaRPr>
                    </a:p>
                    <a:p>
                      <a:pPr>
                        <a:lnSpc>
                          <a:spcPct val="100000"/>
                        </a:lnSpc>
                        <a:spcBef>
                          <a:spcPts val="10"/>
                        </a:spcBef>
                      </a:pPr>
                      <a:endParaRPr sz="750">
                        <a:latin typeface="Times New Roman"/>
                        <a:cs typeface="Times New Roman"/>
                      </a:endParaRPr>
                    </a:p>
                    <a:p>
                      <a:pPr marL="15875">
                        <a:lnSpc>
                          <a:spcPts val="710"/>
                        </a:lnSpc>
                      </a:pPr>
                      <a:r>
                        <a:rPr dirty="0" sz="650" spc="5" b="1">
                          <a:latin typeface="等线"/>
                          <a:cs typeface="等线"/>
                        </a:rPr>
                        <a:t>13</a:t>
                      </a:r>
                      <a:r>
                        <a:rPr dirty="0" sz="650" spc="10" b="1">
                          <a:latin typeface="等线"/>
                          <a:cs typeface="等线"/>
                        </a:rPr>
                        <a:t>价</a:t>
                      </a:r>
                      <a:r>
                        <a:rPr dirty="0" sz="650" spc="15" b="1">
                          <a:latin typeface="等线"/>
                          <a:cs typeface="等线"/>
                        </a:rPr>
                        <a:t>肺</a:t>
                      </a:r>
                      <a:r>
                        <a:rPr dirty="0" sz="650" spc="10" b="1">
                          <a:latin typeface="等线"/>
                          <a:cs typeface="等线"/>
                        </a:rPr>
                        <a:t>炎</a:t>
                      </a:r>
                      <a:r>
                        <a:rPr dirty="0" sz="650" spc="15" b="1">
                          <a:latin typeface="等线"/>
                          <a:cs typeface="等线"/>
                        </a:rPr>
                        <a:t>球</a:t>
                      </a:r>
                      <a:r>
                        <a:rPr dirty="0" sz="650" spc="10" b="1">
                          <a:latin typeface="等线"/>
                          <a:cs typeface="等线"/>
                        </a:rPr>
                        <a:t>菌</a:t>
                      </a:r>
                      <a:r>
                        <a:rPr dirty="0" sz="650" spc="15" b="1">
                          <a:latin typeface="等线"/>
                          <a:cs typeface="等线"/>
                        </a:rPr>
                        <a:t>多</a:t>
                      </a:r>
                      <a:r>
                        <a:rPr dirty="0" sz="650" spc="10" b="1">
                          <a:latin typeface="等线"/>
                          <a:cs typeface="等线"/>
                        </a:rPr>
                        <a:t>糖</a:t>
                      </a:r>
                      <a:r>
                        <a:rPr dirty="0" sz="650" spc="15" b="1">
                          <a:latin typeface="等线"/>
                          <a:cs typeface="等线"/>
                        </a:rPr>
                        <a:t>结</a:t>
                      </a:r>
                      <a:r>
                        <a:rPr dirty="0" sz="650" spc="10" b="1">
                          <a:latin typeface="等线"/>
                          <a:cs typeface="等线"/>
                        </a:rPr>
                        <a:t>合</a:t>
                      </a:r>
                      <a:r>
                        <a:rPr dirty="0" sz="650" spc="15" b="1">
                          <a:latin typeface="等线"/>
                          <a:cs typeface="等线"/>
                        </a:rPr>
                        <a:t>疫苗</a:t>
                      </a:r>
                      <a:endParaRPr sz="650">
                        <a:latin typeface="等线"/>
                        <a:cs typeface="等线"/>
                      </a:endParaRPr>
                    </a:p>
                  </a:txBody>
                  <a:tcPr marL="0" marR="0" marB="0" marT="3810">
                    <a:lnR w="6350">
                      <a:solidFill>
                        <a:srgbClr val="EC7C30"/>
                      </a:solidFill>
                      <a:prstDash val="solid"/>
                    </a:lnR>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FFFFFF"/>
                      </a:solidFill>
                      <a:prstDash val="solid"/>
                    </a:lnL>
                    <a:lnR w="6350">
                      <a:solidFill>
                        <a:srgbClr val="FFFFFF"/>
                      </a:solidFill>
                      <a:prstDash val="solid"/>
                    </a:lnR>
                    <a:lnB w="6350">
                      <a:solidFill>
                        <a:srgbClr val="FFFFFF"/>
                      </a:solidFill>
                      <a:prstDash val="solid"/>
                    </a:lnB>
                    <a:solidFill>
                      <a:srgbClr val="EC7C30"/>
                    </a:solidFill>
                  </a:tcPr>
                </a:tc>
                <a:tc>
                  <a:txBody>
                    <a:bodyPr/>
                    <a:lstStyle/>
                    <a:p>
                      <a:pPr algn="r" marR="60325">
                        <a:lnSpc>
                          <a:spcPts val="710"/>
                        </a:lnSpc>
                        <a:spcBef>
                          <a:spcPts val="30"/>
                        </a:spcBef>
                      </a:pPr>
                      <a:r>
                        <a:rPr dirty="0" sz="650" spc="5" b="1">
                          <a:solidFill>
                            <a:srgbClr val="FFFFFF"/>
                          </a:solidFill>
                          <a:latin typeface="等线"/>
                          <a:cs typeface="等线"/>
                        </a:rPr>
                        <a:t>2019</a:t>
                      </a:r>
                      <a:r>
                        <a:rPr dirty="0" sz="650" spc="10" b="1">
                          <a:solidFill>
                            <a:srgbClr val="FFFFFF"/>
                          </a:solidFill>
                          <a:latin typeface="等线"/>
                          <a:cs typeface="等线"/>
                        </a:rPr>
                        <a:t>年</a:t>
                      </a:r>
                      <a:endParaRPr sz="650">
                        <a:latin typeface="等线"/>
                        <a:cs typeface="等线"/>
                      </a:endParaRPr>
                    </a:p>
                  </a:txBody>
                  <a:tcPr marL="0" marR="0" marB="0" marT="3810">
                    <a:lnL w="6350">
                      <a:solidFill>
                        <a:srgbClr val="FFFFFF"/>
                      </a:solidFill>
                      <a:prstDash val="solid"/>
                    </a:lnL>
                    <a:lnR w="6350">
                      <a:solidFill>
                        <a:srgbClr val="FFFFFF"/>
                      </a:solidFill>
                      <a:prstDash val="solid"/>
                    </a:lnR>
                    <a:lnB w="6350">
                      <a:solidFill>
                        <a:srgbClr val="FFFFFF"/>
                      </a:solidFill>
                      <a:prstDash val="solid"/>
                    </a:lnB>
                    <a:solidFill>
                      <a:srgbClr val="EC7C30"/>
                    </a:solidFill>
                  </a:tcPr>
                </a:tc>
                <a:tc gridSpan="17">
                  <a:txBody>
                    <a:bodyPr/>
                    <a:lstStyle/>
                    <a:p>
                      <a:pPr algn="ctr" marL="3810">
                        <a:lnSpc>
                          <a:spcPts val="745"/>
                        </a:lnSpc>
                      </a:pPr>
                      <a:r>
                        <a:rPr dirty="0" sz="650" spc="5" b="1">
                          <a:solidFill>
                            <a:srgbClr val="FFFFFF"/>
                          </a:solidFill>
                          <a:latin typeface="等线"/>
                          <a:cs typeface="等线"/>
                        </a:rPr>
                        <a:t>2020</a:t>
                      </a:r>
                      <a:r>
                        <a:rPr dirty="0" sz="650" spc="10" b="1">
                          <a:solidFill>
                            <a:srgbClr val="FFFFFF"/>
                          </a:solidFill>
                          <a:latin typeface="等线"/>
                          <a:cs typeface="等线"/>
                        </a:rPr>
                        <a:t>年</a:t>
                      </a:r>
                      <a:endParaRPr sz="650">
                        <a:latin typeface="等线"/>
                        <a:cs typeface="等线"/>
                      </a:endParaRPr>
                    </a:p>
                  </a:txBody>
                  <a:tcPr marL="0" marR="0" marB="0" marT="0">
                    <a:lnL w="6350">
                      <a:solidFill>
                        <a:srgbClr val="FFFFFF"/>
                      </a:solidFill>
                      <a:prstDash val="solid"/>
                    </a:lnL>
                    <a:lnR w="6350">
                      <a:solidFill>
                        <a:srgbClr val="FFFFFF"/>
                      </a:solidFill>
                      <a:prstDash val="solid"/>
                    </a:lnR>
                    <a:lnB w="6350">
                      <a:solidFill>
                        <a:srgbClr val="FFFFFF"/>
                      </a:solidFill>
                      <a:prstDash val="solid"/>
                    </a:lnB>
                    <a:solidFill>
                      <a:srgbClr val="EC7C30"/>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08281">
                <a:tc vMerge="1">
                  <a:txBody>
                    <a:bodyPr/>
                    <a:lstStyle/>
                    <a:p>
                      <a:pPr/>
                    </a:p>
                  </a:txBody>
                  <a:tcPr marL="0" marR="0" marB="0" marT="3810">
                    <a:lnR w="6350">
                      <a:solidFill>
                        <a:srgbClr val="EC7C30"/>
                      </a:solidFill>
                      <a:prstDash val="solid"/>
                    </a:lnR>
                    <a:lnB w="6350">
                      <a:solidFill>
                        <a:srgbClr val="EC7C30"/>
                      </a:solidFill>
                      <a:prstDash val="solid"/>
                    </a:lnB>
                  </a:tcPr>
                </a:tc>
                <a:tc>
                  <a:txBody>
                    <a:bodyPr/>
                    <a:lstStyle/>
                    <a:p>
                      <a:pPr algn="ctr" marL="4445">
                        <a:lnSpc>
                          <a:spcPts val="740"/>
                        </a:lnSpc>
                        <a:spcBef>
                          <a:spcPts val="15"/>
                        </a:spcBef>
                      </a:pPr>
                      <a:r>
                        <a:rPr dirty="0" sz="650" spc="10" b="1">
                          <a:solidFill>
                            <a:srgbClr val="FFFFFF"/>
                          </a:solidFill>
                          <a:latin typeface="等线"/>
                          <a:cs typeface="等线"/>
                        </a:rPr>
                        <a:t>规格</a:t>
                      </a:r>
                      <a:endParaRPr sz="650">
                        <a:latin typeface="等线"/>
                        <a:cs typeface="等线"/>
                      </a:endParaRPr>
                    </a:p>
                  </a:txBody>
                  <a:tcPr marL="0" marR="0" marB="0" marT="1905">
                    <a:lnL w="6350">
                      <a:solidFill>
                        <a:srgbClr val="FFFFFF"/>
                      </a:solidFill>
                      <a:prstDash val="solid"/>
                    </a:lnL>
                    <a:lnR w="6350">
                      <a:solidFill>
                        <a:srgbClr val="FFFFFF"/>
                      </a:solidFill>
                      <a:prstDash val="solid"/>
                    </a:lnR>
                    <a:lnT w="6350">
                      <a:solidFill>
                        <a:srgbClr val="FFFFFF"/>
                      </a:solidFill>
                      <a:prstDash val="solid"/>
                    </a:lnT>
                    <a:lnB w="6350">
                      <a:solidFill>
                        <a:srgbClr val="F4AF84"/>
                      </a:solidFill>
                      <a:prstDash val="solid"/>
                    </a:lnB>
                    <a:solidFill>
                      <a:srgbClr val="EC7C30"/>
                    </a:solidFill>
                  </a:tcPr>
                </a:tc>
                <a:tc rowSpan="2">
                  <a:txBody>
                    <a:bodyPr/>
                    <a:lstStyle/>
                    <a:p>
                      <a:pPr>
                        <a:lnSpc>
                          <a:spcPct val="100000"/>
                        </a:lnSpc>
                        <a:spcBef>
                          <a:spcPts val="35"/>
                        </a:spcBef>
                      </a:pPr>
                      <a:endParaRPr sz="700">
                        <a:latin typeface="Times New Roman"/>
                        <a:cs typeface="Times New Roman"/>
                      </a:endParaRPr>
                    </a:p>
                    <a:p>
                      <a:pPr marL="143510">
                        <a:lnSpc>
                          <a:spcPts val="710"/>
                        </a:lnSpc>
                      </a:pPr>
                      <a:r>
                        <a:rPr dirty="0" sz="650" spc="-10">
                          <a:latin typeface="等线"/>
                          <a:cs typeface="等线"/>
                        </a:rPr>
                        <a:t>475.45</a:t>
                      </a:r>
                      <a:endParaRPr sz="650">
                        <a:latin typeface="等线"/>
                        <a:cs typeface="等线"/>
                      </a:endParaRPr>
                    </a:p>
                  </a:txBody>
                  <a:tcPr marL="0" marR="0" marB="0" marT="4445">
                    <a:lnL w="6350">
                      <a:solidFill>
                        <a:srgbClr val="EC7C30"/>
                      </a:solidFill>
                      <a:prstDash val="solid"/>
                    </a:lnL>
                    <a:lnR w="6350">
                      <a:solidFill>
                        <a:srgbClr val="EC7C30"/>
                      </a:solidFill>
                      <a:prstDash val="solid"/>
                    </a:lnR>
                    <a:lnT w="6350">
                      <a:solidFill>
                        <a:srgbClr val="FFFFFF"/>
                      </a:solidFill>
                      <a:prstDash val="solid"/>
                    </a:lnT>
                    <a:lnB w="6350">
                      <a:solidFill>
                        <a:srgbClr val="EC7C30"/>
                      </a:solidFill>
                      <a:prstDash val="solid"/>
                    </a:lnB>
                  </a:tcPr>
                </a:tc>
                <a:tc gridSpan="3" rowSpan="2">
                  <a:txBody>
                    <a:bodyPr/>
                    <a:lstStyle/>
                    <a:p>
                      <a:pPr algn="ctr" marL="4445">
                        <a:lnSpc>
                          <a:spcPct val="100000"/>
                        </a:lnSpc>
                        <a:spcBef>
                          <a:spcPts val="15"/>
                        </a:spcBef>
                      </a:pPr>
                      <a:r>
                        <a:rPr dirty="0" sz="650" spc="5" b="1">
                          <a:solidFill>
                            <a:srgbClr val="FFFFFF"/>
                          </a:solidFill>
                          <a:latin typeface="等线"/>
                          <a:cs typeface="等线"/>
                        </a:rPr>
                        <a:t>1</a:t>
                      </a:r>
                      <a:r>
                        <a:rPr dirty="0" sz="650" spc="10" b="1">
                          <a:solidFill>
                            <a:srgbClr val="FFFFFF"/>
                          </a:solidFill>
                          <a:latin typeface="等线"/>
                          <a:cs typeface="等线"/>
                        </a:rPr>
                        <a:t>月</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FFFFFF"/>
                      </a:solidFill>
                      <a:prstDash val="solid"/>
                    </a:lnT>
                    <a:lnB w="6350">
                      <a:solidFill>
                        <a:srgbClr val="EC7C30"/>
                      </a:solidFill>
                      <a:prstDash val="solid"/>
                    </a:lnB>
                  </a:tcPr>
                </a:tc>
                <a:tc rowSpan="2" hMerge="1">
                  <a:txBody>
                    <a:bodyPr/>
                    <a:lstStyle/>
                    <a:p>
                      <a:pPr/>
                    </a:p>
                  </a:txBody>
                  <a:tcPr marL="0" marR="0" marB="0" marT="0"/>
                </a:tc>
                <a:tc rowSpan="2" hMerge="1">
                  <a:txBody>
                    <a:bodyPr/>
                    <a:lstStyle/>
                    <a:p>
                      <a:pPr/>
                    </a:p>
                  </a:txBody>
                  <a:tcPr marL="0" marR="0" marB="0" marT="0"/>
                </a:tc>
                <a:tc gridSpan="4">
                  <a:txBody>
                    <a:bodyPr/>
                    <a:lstStyle/>
                    <a:p>
                      <a:pPr algn="ctr" marL="4445">
                        <a:lnSpc>
                          <a:spcPts val="730"/>
                        </a:lnSpc>
                        <a:spcBef>
                          <a:spcPts val="15"/>
                        </a:spcBef>
                      </a:pPr>
                      <a:r>
                        <a:rPr dirty="0" sz="650" spc="5" b="1">
                          <a:solidFill>
                            <a:srgbClr val="FFFFFF"/>
                          </a:solidFill>
                          <a:latin typeface="等线"/>
                          <a:cs typeface="等线"/>
                        </a:rPr>
                        <a:t>2</a:t>
                      </a:r>
                      <a:r>
                        <a:rPr dirty="0" sz="650" spc="10" b="1">
                          <a:solidFill>
                            <a:srgbClr val="FFFFFF"/>
                          </a:solidFill>
                          <a:latin typeface="等线"/>
                          <a:cs typeface="等线"/>
                        </a:rPr>
                        <a:t>月</a:t>
                      </a:r>
                      <a:endParaRPr sz="650">
                        <a:latin typeface="等线"/>
                        <a:cs typeface="等线"/>
                      </a:endParaRPr>
                    </a:p>
                  </a:txBody>
                  <a:tcPr marL="0" marR="0" marB="0" marT="1905">
                    <a:lnL w="6350">
                      <a:solidFill>
                        <a:srgbClr val="FFFFFF"/>
                      </a:solidFill>
                      <a:prstDash val="solid"/>
                    </a:lnL>
                    <a:lnR w="6350">
                      <a:solidFill>
                        <a:srgbClr val="FFFFFF"/>
                      </a:solidFill>
                      <a:prstDash val="solid"/>
                    </a:lnR>
                    <a:lnT w="6350">
                      <a:solidFill>
                        <a:srgbClr val="FFFFFF"/>
                      </a:solidFill>
                      <a:prstDash val="solid"/>
                    </a:lnT>
                    <a:solidFill>
                      <a:srgbClr val="EC7C30"/>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gn="ctr" marL="4445">
                        <a:lnSpc>
                          <a:spcPts val="730"/>
                        </a:lnSpc>
                        <a:spcBef>
                          <a:spcPts val="15"/>
                        </a:spcBef>
                      </a:pPr>
                      <a:r>
                        <a:rPr dirty="0" sz="650" spc="5" b="1">
                          <a:solidFill>
                            <a:srgbClr val="FFFFFF"/>
                          </a:solidFill>
                          <a:latin typeface="等线"/>
                          <a:cs typeface="等线"/>
                        </a:rPr>
                        <a:t>3</a:t>
                      </a:r>
                      <a:r>
                        <a:rPr dirty="0" sz="650" spc="10" b="1">
                          <a:solidFill>
                            <a:srgbClr val="FFFFFF"/>
                          </a:solidFill>
                          <a:latin typeface="等线"/>
                          <a:cs typeface="等线"/>
                        </a:rPr>
                        <a:t>月</a:t>
                      </a:r>
                      <a:endParaRPr sz="650">
                        <a:latin typeface="等线"/>
                        <a:cs typeface="等线"/>
                      </a:endParaRPr>
                    </a:p>
                  </a:txBody>
                  <a:tcPr marL="0" marR="0" marB="0" marT="1905">
                    <a:lnL w="6350">
                      <a:solidFill>
                        <a:srgbClr val="FFFFFF"/>
                      </a:solidFill>
                      <a:prstDash val="solid"/>
                    </a:lnL>
                    <a:lnR w="6350">
                      <a:solidFill>
                        <a:srgbClr val="FFFFFF"/>
                      </a:solidFill>
                      <a:prstDash val="solid"/>
                    </a:lnR>
                    <a:lnT w="6350">
                      <a:solidFill>
                        <a:srgbClr val="FFFFFF"/>
                      </a:solidFill>
                      <a:prstDash val="solid"/>
                    </a:lnT>
                    <a:solidFill>
                      <a:srgbClr val="EC7C30"/>
                    </a:solidFill>
                  </a:tcPr>
                </a:tc>
                <a:tc hMerge="1">
                  <a:txBody>
                    <a:bodyPr/>
                    <a:lstStyle/>
                    <a:p>
                      <a:pPr/>
                    </a:p>
                  </a:txBody>
                  <a:tcPr marL="0" marR="0" marB="0" marT="0"/>
                </a:tc>
                <a:tc hMerge="1">
                  <a:txBody>
                    <a:bodyPr/>
                    <a:lstStyle/>
                    <a:p>
                      <a:pPr/>
                    </a:p>
                  </a:txBody>
                  <a:tcPr marL="0" marR="0" marB="0" marT="0"/>
                </a:tc>
                <a:tc gridSpan="4">
                  <a:txBody>
                    <a:bodyPr/>
                    <a:lstStyle/>
                    <a:p>
                      <a:pPr algn="ctr" marL="3810">
                        <a:lnSpc>
                          <a:spcPts val="730"/>
                        </a:lnSpc>
                        <a:spcBef>
                          <a:spcPts val="15"/>
                        </a:spcBef>
                      </a:pPr>
                      <a:r>
                        <a:rPr dirty="0" sz="650" spc="5" b="1">
                          <a:solidFill>
                            <a:srgbClr val="FFFFFF"/>
                          </a:solidFill>
                          <a:latin typeface="等线"/>
                          <a:cs typeface="等线"/>
                        </a:rPr>
                        <a:t>4</a:t>
                      </a:r>
                      <a:r>
                        <a:rPr dirty="0" sz="650" spc="10" b="1">
                          <a:solidFill>
                            <a:srgbClr val="FFFFFF"/>
                          </a:solidFill>
                          <a:latin typeface="等线"/>
                          <a:cs typeface="等线"/>
                        </a:rPr>
                        <a:t>月</a:t>
                      </a:r>
                      <a:endParaRPr sz="650">
                        <a:latin typeface="等线"/>
                        <a:cs typeface="等线"/>
                      </a:endParaRPr>
                    </a:p>
                  </a:txBody>
                  <a:tcPr marL="0" marR="0" marB="0" marT="1905">
                    <a:lnL w="6350">
                      <a:solidFill>
                        <a:srgbClr val="FFFFFF"/>
                      </a:solidFill>
                      <a:prstDash val="solid"/>
                    </a:lnL>
                    <a:lnR w="6350">
                      <a:solidFill>
                        <a:srgbClr val="FFFFFF"/>
                      </a:solidFill>
                      <a:prstDash val="solid"/>
                    </a:lnR>
                    <a:lnT w="6350">
                      <a:solidFill>
                        <a:srgbClr val="FFFFFF"/>
                      </a:solidFill>
                      <a:prstDash val="solid"/>
                    </a:lnT>
                    <a:solidFill>
                      <a:srgbClr val="EC7C30"/>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gn="ctr" marL="4445">
                        <a:lnSpc>
                          <a:spcPts val="730"/>
                        </a:lnSpc>
                        <a:spcBef>
                          <a:spcPts val="15"/>
                        </a:spcBef>
                      </a:pPr>
                      <a:r>
                        <a:rPr dirty="0" sz="650" spc="5" b="1">
                          <a:solidFill>
                            <a:srgbClr val="FFFFFF"/>
                          </a:solidFill>
                          <a:latin typeface="等线"/>
                          <a:cs typeface="等线"/>
                        </a:rPr>
                        <a:t>5</a:t>
                      </a:r>
                      <a:r>
                        <a:rPr dirty="0" sz="650" spc="10" b="1">
                          <a:solidFill>
                            <a:srgbClr val="FFFFFF"/>
                          </a:solidFill>
                          <a:latin typeface="等线"/>
                          <a:cs typeface="等线"/>
                        </a:rPr>
                        <a:t>月</a:t>
                      </a:r>
                      <a:endParaRPr sz="650">
                        <a:latin typeface="等线"/>
                        <a:cs typeface="等线"/>
                      </a:endParaRPr>
                    </a:p>
                  </a:txBody>
                  <a:tcPr marL="0" marR="0" marB="0" marT="1905">
                    <a:lnL w="6350">
                      <a:solidFill>
                        <a:srgbClr val="FFFFFF"/>
                      </a:solidFill>
                      <a:prstDash val="solid"/>
                    </a:lnL>
                    <a:lnR w="6350">
                      <a:solidFill>
                        <a:srgbClr val="FFFFFF"/>
                      </a:solidFill>
                      <a:prstDash val="solid"/>
                    </a:lnR>
                    <a:lnT w="6350">
                      <a:solidFill>
                        <a:srgbClr val="FFFFFF"/>
                      </a:solidFill>
                      <a:prstDash val="solid"/>
                    </a:lnT>
                    <a:solidFill>
                      <a:srgbClr val="EC7C30"/>
                    </a:solidFill>
                  </a:tcPr>
                </a:tc>
                <a:tc hMerge="1">
                  <a:txBody>
                    <a:bodyPr/>
                    <a:lstStyle/>
                    <a:p>
                      <a:pPr/>
                    </a:p>
                  </a:txBody>
                  <a:tcPr marL="0" marR="0" marB="0" marT="0"/>
                </a:tc>
                <a:tc>
                  <a:txBody>
                    <a:bodyPr/>
                    <a:lstStyle/>
                    <a:p>
                      <a:pPr algn="ctr" marL="4445">
                        <a:lnSpc>
                          <a:spcPts val="730"/>
                        </a:lnSpc>
                        <a:spcBef>
                          <a:spcPts val="15"/>
                        </a:spcBef>
                      </a:pPr>
                      <a:r>
                        <a:rPr dirty="0" sz="650" spc="5" b="1">
                          <a:solidFill>
                            <a:srgbClr val="FFFFFF"/>
                          </a:solidFill>
                          <a:latin typeface="等线"/>
                          <a:cs typeface="等线"/>
                        </a:rPr>
                        <a:t>6</a:t>
                      </a:r>
                      <a:r>
                        <a:rPr dirty="0" sz="650" spc="10" b="1">
                          <a:solidFill>
                            <a:srgbClr val="FFFFFF"/>
                          </a:solidFill>
                          <a:latin typeface="等线"/>
                          <a:cs typeface="等线"/>
                        </a:rPr>
                        <a:t>月</a:t>
                      </a:r>
                      <a:endParaRPr sz="650">
                        <a:latin typeface="等线"/>
                        <a:cs typeface="等线"/>
                      </a:endParaRPr>
                    </a:p>
                  </a:txBody>
                  <a:tcPr marL="0" marR="0" marB="0" marT="1905">
                    <a:lnL w="6350">
                      <a:solidFill>
                        <a:srgbClr val="FFFFFF"/>
                      </a:solidFill>
                      <a:prstDash val="solid"/>
                    </a:lnL>
                    <a:lnR w="6350">
                      <a:solidFill>
                        <a:srgbClr val="FFFFFF"/>
                      </a:solidFill>
                      <a:prstDash val="solid"/>
                    </a:lnR>
                    <a:lnT w="6350">
                      <a:solidFill>
                        <a:srgbClr val="FFFFFF"/>
                      </a:solidFill>
                      <a:prstDash val="solid"/>
                    </a:lnT>
                    <a:solidFill>
                      <a:srgbClr val="EC7C30"/>
                    </a:solidFill>
                  </a:tcPr>
                </a:tc>
              </a:tr>
              <a:tr h="102501">
                <a:tc vMerge="1">
                  <a:txBody>
                    <a:bodyPr/>
                    <a:lstStyle/>
                    <a:p>
                      <a:pPr/>
                    </a:p>
                  </a:txBody>
                  <a:tcPr marL="0" marR="0" marB="0" marT="3810">
                    <a:lnR w="6350">
                      <a:solidFill>
                        <a:srgbClr val="EC7C30"/>
                      </a:solidFill>
                      <a:prstDash val="solid"/>
                    </a:lnR>
                    <a:lnB w="6350">
                      <a:solidFill>
                        <a:srgbClr val="EC7C30"/>
                      </a:solidFill>
                      <a:prstDash val="solid"/>
                    </a:lnB>
                  </a:tcPr>
                </a:tc>
                <a:tc>
                  <a:txBody>
                    <a:bodyPr/>
                    <a:lstStyle/>
                    <a:p>
                      <a:pPr algn="ctr" marL="5715">
                        <a:lnSpc>
                          <a:spcPts val="700"/>
                        </a:lnSpc>
                      </a:pPr>
                      <a:r>
                        <a:rPr dirty="0" sz="600" spc="70">
                          <a:latin typeface="宋体"/>
                          <a:cs typeface="宋体"/>
                        </a:rPr>
                        <a:t>0.5mL</a:t>
                      </a:r>
                      <a:endParaRPr sz="600">
                        <a:latin typeface="宋体"/>
                        <a:cs typeface="宋体"/>
                      </a:endParaRPr>
                    </a:p>
                  </a:txBody>
                  <a:tcPr marL="0" marR="0" marB="0" marT="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vMerge="1">
                  <a:txBody>
                    <a:bodyPr/>
                    <a:lstStyle/>
                    <a:p>
                      <a:pPr/>
                    </a:p>
                  </a:txBody>
                  <a:tcPr marL="0" marR="0" marB="0" marT="4445">
                    <a:lnL w="6350">
                      <a:solidFill>
                        <a:srgbClr val="EC7C30"/>
                      </a:solidFill>
                      <a:prstDash val="solid"/>
                    </a:lnL>
                    <a:lnR w="6350">
                      <a:solidFill>
                        <a:srgbClr val="EC7C30"/>
                      </a:solidFill>
                      <a:prstDash val="solid"/>
                    </a:lnR>
                    <a:lnT w="6350">
                      <a:solidFill>
                        <a:srgbClr val="FFFFFF"/>
                      </a:solidFill>
                      <a:prstDash val="solid"/>
                    </a:lnT>
                    <a:lnB w="6350">
                      <a:solidFill>
                        <a:srgbClr val="EC7C30"/>
                      </a:solidFill>
                      <a:prstDash val="solid"/>
                    </a:lnB>
                  </a:tcPr>
                </a:tc>
                <a:tc gridSpan="3" vMerge="1">
                  <a:txBody>
                    <a:bodyPr/>
                    <a:lstStyle/>
                    <a:p>
                      <a:pPr/>
                    </a:p>
                  </a:txBody>
                  <a:tcPr marL="0" marR="0" marB="0" marT="1905">
                    <a:lnL w="6350">
                      <a:solidFill>
                        <a:srgbClr val="EC7C30"/>
                      </a:solidFill>
                      <a:prstDash val="solid"/>
                    </a:lnL>
                    <a:lnR w="6350">
                      <a:solidFill>
                        <a:srgbClr val="EC7C30"/>
                      </a:solidFill>
                      <a:prstDash val="solid"/>
                    </a:lnR>
                    <a:lnT w="6350">
                      <a:solidFill>
                        <a:srgbClr val="FFFFFF"/>
                      </a:solidFill>
                      <a:prstDash val="solid"/>
                    </a:lnT>
                    <a:lnB w="6350">
                      <a:solidFill>
                        <a:srgbClr val="EC7C30"/>
                      </a:solidFill>
                      <a:prstDash val="solid"/>
                    </a:lnB>
                  </a:tcPr>
                </a:tc>
                <a:tc hMerge="1" vMerge="1">
                  <a:txBody>
                    <a:bodyPr/>
                    <a:lstStyle/>
                    <a:p>
                      <a:pPr/>
                    </a:p>
                  </a:txBody>
                  <a:tcPr marL="0" marR="0" marB="0" marT="0"/>
                </a:tc>
                <a:tc hMerge="1" vMerge="1">
                  <a:txBody>
                    <a:bodyPr/>
                    <a:lstStyle/>
                    <a:p>
                      <a:pPr/>
                    </a:p>
                  </a:txBody>
                  <a:tcPr marL="0" marR="0" marB="0" marT="0"/>
                </a:tc>
                <a:tc gridSpan="2">
                  <a:txBody>
                    <a:bodyPr/>
                    <a:lstStyle/>
                    <a:p>
                      <a:pPr algn="r">
                        <a:lnSpc>
                          <a:spcPts val="705"/>
                        </a:lnSpc>
                      </a:pPr>
                      <a:r>
                        <a:rPr dirty="0" sz="650">
                          <a:latin typeface="等线"/>
                          <a:cs typeface="等线"/>
                        </a:rPr>
                        <a:t>4</a:t>
                      </a:r>
                      <a:endParaRPr sz="650">
                        <a:latin typeface="等线"/>
                        <a:cs typeface="等线"/>
                      </a:endParaRPr>
                    </a:p>
                  </a:txBody>
                  <a:tcPr marL="0" marR="0" marB="0" marT="0">
                    <a:lnL w="6350">
                      <a:solidFill>
                        <a:srgbClr val="EC7C30"/>
                      </a:solidFill>
                      <a:prstDash val="solid"/>
                    </a:lnL>
                    <a:lnB w="6350">
                      <a:solidFill>
                        <a:srgbClr val="EC7C30"/>
                      </a:solidFill>
                      <a:prstDash val="solid"/>
                    </a:lnB>
                    <a:solidFill>
                      <a:srgbClr val="FFB628"/>
                    </a:solidFill>
                  </a:tcPr>
                </a:tc>
                <a:tc hMerge="1">
                  <a:txBody>
                    <a:bodyPr/>
                    <a:lstStyle/>
                    <a:p>
                      <a:pPr/>
                    </a:p>
                  </a:txBody>
                  <a:tcPr marL="0" marR="0" marB="0" marT="0"/>
                </a:tc>
                <a:tc gridSpan="2">
                  <a:txBody>
                    <a:bodyPr/>
                    <a:lstStyle/>
                    <a:p>
                      <a:pPr>
                        <a:lnSpc>
                          <a:spcPts val="705"/>
                        </a:lnSpc>
                      </a:pPr>
                      <a:r>
                        <a:rPr dirty="0" sz="650" spc="-5">
                          <a:latin typeface="等线"/>
                          <a:cs typeface="等线"/>
                        </a:rPr>
                        <a:t>7.50</a:t>
                      </a:r>
                      <a:endParaRPr sz="650">
                        <a:latin typeface="等线"/>
                        <a:cs typeface="等线"/>
                      </a:endParaRPr>
                    </a:p>
                  </a:txBody>
                  <a:tcPr marL="0" marR="0" marB="0" marT="0">
                    <a:lnR w="6350">
                      <a:solidFill>
                        <a:srgbClr val="EC7C30"/>
                      </a:solidFill>
                      <a:prstDash val="solid"/>
                    </a:lnR>
                    <a:lnB w="6350">
                      <a:solidFill>
                        <a:srgbClr val="EC7C30"/>
                      </a:solidFill>
                      <a:prstDash val="solid"/>
                    </a:lnB>
                  </a:tcPr>
                </a:tc>
                <a:tc hMerge="1">
                  <a:txBody>
                    <a:bodyPr/>
                    <a:lstStyle/>
                    <a:p>
                      <a:pPr/>
                    </a:p>
                  </a:txBody>
                  <a:tcPr marL="0" marR="0" marB="0" marT="0"/>
                </a:tc>
                <a:tc gridSpan="3">
                  <a:txBody>
                    <a:bodyPr/>
                    <a:lstStyle/>
                    <a:p>
                      <a:pPr marL="186055">
                        <a:lnSpc>
                          <a:spcPts val="705"/>
                        </a:lnSpc>
                      </a:pPr>
                      <a:r>
                        <a:rPr dirty="0" sz="650" spc="-5">
                          <a:latin typeface="等线"/>
                          <a:cs typeface="等线"/>
                        </a:rPr>
                        <a:t>85.48</a:t>
                      </a:r>
                      <a:endParaRPr sz="650">
                        <a:latin typeface="等线"/>
                        <a:cs typeface="等线"/>
                      </a:endParaRPr>
                    </a:p>
                  </a:txBody>
                  <a:tcPr marL="0" marR="0" marB="0" marT="0">
                    <a:lnL w="6350">
                      <a:solidFill>
                        <a:srgbClr val="EC7C30"/>
                      </a:solidFill>
                      <a:prstDash val="solid"/>
                    </a:lnL>
                    <a:lnR w="6350">
                      <a:solidFill>
                        <a:srgbClr val="EC7C30"/>
                      </a:solidFill>
                      <a:prstDash val="solid"/>
                    </a:lnR>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B w="6350">
                      <a:solidFill>
                        <a:srgbClr val="EC7C30"/>
                      </a:solidFill>
                      <a:prstDash val="solid"/>
                    </a:lnB>
                    <a:solidFill>
                      <a:srgbClr val="FFB628"/>
                    </a:solidFill>
                  </a:tcPr>
                </a:tc>
                <a:tc gridSpan="3">
                  <a:txBody>
                    <a:bodyPr/>
                    <a:lstStyle/>
                    <a:p>
                      <a:pPr marL="74930">
                        <a:lnSpc>
                          <a:spcPts val="705"/>
                        </a:lnSpc>
                      </a:pPr>
                      <a:r>
                        <a:rPr dirty="0" sz="650" spc="-5">
                          <a:latin typeface="等线"/>
                          <a:cs typeface="等线"/>
                        </a:rPr>
                        <a:t>22.20</a:t>
                      </a:r>
                      <a:endParaRPr sz="650">
                        <a:latin typeface="等线"/>
                        <a:cs typeface="等线"/>
                      </a:endParaRPr>
                    </a:p>
                  </a:txBody>
                  <a:tcPr marL="0" marR="0" marB="0" marT="0">
                    <a:lnR w="6350">
                      <a:solidFill>
                        <a:srgbClr val="EC7C30"/>
                      </a:solidFill>
                      <a:prstDash val="solid"/>
                    </a:lnR>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2">
                  <a:txBody>
                    <a:bodyPr/>
                    <a:lstStyle/>
                    <a:p>
                      <a:pPr marL="185420">
                        <a:lnSpc>
                          <a:spcPts val="705"/>
                        </a:lnSpc>
                      </a:pPr>
                      <a:r>
                        <a:rPr dirty="0" sz="650" spc="-5">
                          <a:latin typeface="等线"/>
                          <a:cs typeface="等线"/>
                        </a:rPr>
                        <a:t>35.12</a:t>
                      </a:r>
                      <a:endParaRPr sz="650">
                        <a:latin typeface="等线"/>
                        <a:cs typeface="等线"/>
                      </a:endParaRPr>
                    </a:p>
                  </a:txBody>
                  <a:tcPr marL="0" marR="0" marB="0" marT="0">
                    <a:lnL w="6350">
                      <a:solidFill>
                        <a:srgbClr val="EC7C30"/>
                      </a:solidFill>
                      <a:prstDash val="solid"/>
                    </a:lnL>
                    <a:lnR w="6350">
                      <a:solidFill>
                        <a:srgbClr val="EC7C30"/>
                      </a:solidFill>
                      <a:prstDash val="solid"/>
                    </a:lnR>
                    <a:lnB w="6350">
                      <a:solidFill>
                        <a:srgbClr val="EC7C30"/>
                      </a:solidFill>
                      <a:prstDash val="solid"/>
                    </a:lnB>
                  </a:tcPr>
                </a:tc>
                <a:tc hMerge="1">
                  <a:txBody>
                    <a:bodyPr/>
                    <a:lstStyle/>
                    <a:p>
                      <a:pPr/>
                    </a:p>
                  </a:txBody>
                  <a:tcPr marL="0" marR="0" marB="0" marT="0"/>
                </a:tc>
                <a:tc>
                  <a:txBody>
                    <a:bodyPr/>
                    <a:lstStyle/>
                    <a:p>
                      <a:pPr algn="r" marR="29845">
                        <a:lnSpc>
                          <a:spcPts val="705"/>
                        </a:lnSpc>
                      </a:pPr>
                      <a:r>
                        <a:rPr dirty="0" sz="650" spc="-10">
                          <a:latin typeface="等线"/>
                          <a:cs typeface="等线"/>
                        </a:rPr>
                        <a:t>144.47</a:t>
                      </a:r>
                      <a:endParaRPr sz="650">
                        <a:latin typeface="等线"/>
                        <a:cs typeface="等线"/>
                      </a:endParaRPr>
                    </a:p>
                  </a:txBody>
                  <a:tcPr marL="0" marR="0" marB="0" marT="0">
                    <a:lnL w="6350">
                      <a:solidFill>
                        <a:srgbClr val="EC7C30"/>
                      </a:solidFill>
                      <a:prstDash val="solid"/>
                    </a:lnL>
                    <a:lnR w="6350">
                      <a:solidFill>
                        <a:srgbClr val="EC7C30"/>
                      </a:solidFill>
                      <a:prstDash val="solid"/>
                    </a:lnR>
                    <a:lnB w="6350">
                      <a:solidFill>
                        <a:srgbClr val="EC7C30"/>
                      </a:solidFill>
                      <a:prstDash val="solid"/>
                    </a:lnB>
                    <a:solidFill>
                      <a:srgbClr val="FFB628"/>
                    </a:solidFill>
                  </a:tcPr>
                </a:tc>
              </a:tr>
              <a:tr h="104924">
                <a:tc>
                  <a:txBody>
                    <a:bodyPr/>
                    <a:lstStyle/>
                    <a:p>
                      <a:pPr marL="15875">
                        <a:lnSpc>
                          <a:spcPts val="710"/>
                        </a:lnSpc>
                        <a:spcBef>
                          <a:spcPts val="15"/>
                        </a:spcBef>
                      </a:pPr>
                      <a:r>
                        <a:rPr dirty="0" sz="650" spc="5" b="1">
                          <a:latin typeface="等线"/>
                          <a:cs typeface="等线"/>
                        </a:rPr>
                        <a:t>23</a:t>
                      </a:r>
                      <a:r>
                        <a:rPr dirty="0" sz="650" spc="10" b="1">
                          <a:latin typeface="等线"/>
                          <a:cs typeface="等线"/>
                        </a:rPr>
                        <a:t>价</a:t>
                      </a:r>
                      <a:r>
                        <a:rPr dirty="0" sz="650" spc="15" b="1">
                          <a:latin typeface="等线"/>
                          <a:cs typeface="等线"/>
                        </a:rPr>
                        <a:t>肺</a:t>
                      </a:r>
                      <a:r>
                        <a:rPr dirty="0" sz="650" spc="10" b="1">
                          <a:latin typeface="等线"/>
                          <a:cs typeface="等线"/>
                        </a:rPr>
                        <a:t>炎</a:t>
                      </a:r>
                      <a:r>
                        <a:rPr dirty="0" sz="650" spc="15" b="1">
                          <a:latin typeface="等线"/>
                          <a:cs typeface="等线"/>
                        </a:rPr>
                        <a:t>球</a:t>
                      </a:r>
                      <a:r>
                        <a:rPr dirty="0" sz="650" spc="10" b="1">
                          <a:latin typeface="等线"/>
                          <a:cs typeface="等线"/>
                        </a:rPr>
                        <a:t>菌</a:t>
                      </a:r>
                      <a:r>
                        <a:rPr dirty="0" sz="650" spc="15" b="1">
                          <a:latin typeface="等线"/>
                          <a:cs typeface="等线"/>
                        </a:rPr>
                        <a:t>多</a:t>
                      </a:r>
                      <a:r>
                        <a:rPr dirty="0" sz="650" spc="10" b="1">
                          <a:latin typeface="等线"/>
                          <a:cs typeface="等线"/>
                        </a:rPr>
                        <a:t>糖</a:t>
                      </a:r>
                      <a:r>
                        <a:rPr dirty="0" sz="650" spc="15" b="1">
                          <a:latin typeface="等线"/>
                          <a:cs typeface="等线"/>
                        </a:rPr>
                        <a:t>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700"/>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946.96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2">
                  <a:txBody>
                    <a:bodyPr/>
                    <a:lstStyle/>
                    <a:p>
                      <a:pPr algn="r">
                        <a:lnSpc>
                          <a:spcPts val="710"/>
                        </a:lnSpc>
                        <a:spcBef>
                          <a:spcPts val="15"/>
                        </a:spcBef>
                      </a:pPr>
                      <a:r>
                        <a:rPr dirty="0" sz="650">
                          <a:latin typeface="等线"/>
                          <a:cs typeface="等线"/>
                        </a:rPr>
                        <a:t>5</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gridSpan="2">
                  <a:txBody>
                    <a:bodyPr/>
                    <a:lstStyle/>
                    <a:p>
                      <a:pPr>
                        <a:lnSpc>
                          <a:spcPts val="710"/>
                        </a:lnSpc>
                        <a:spcBef>
                          <a:spcPts val="15"/>
                        </a:spcBef>
                      </a:pPr>
                      <a:r>
                        <a:rPr dirty="0" sz="650" spc="-5">
                          <a:latin typeface="等线"/>
                          <a:cs typeface="等线"/>
                        </a:rPr>
                        <a:t>4.25</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3">
                  <a:txBody>
                    <a:bodyPr/>
                    <a:lstStyle/>
                    <a:p>
                      <a:pPr marL="186055">
                        <a:lnSpc>
                          <a:spcPts val="710"/>
                        </a:lnSpc>
                        <a:spcBef>
                          <a:spcPts val="15"/>
                        </a:spcBef>
                      </a:pPr>
                      <a:r>
                        <a:rPr dirty="0" sz="650" spc="-5">
                          <a:latin typeface="等线"/>
                          <a:cs typeface="等线"/>
                        </a:rPr>
                        <a:t>94.83</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gridSpan="3">
                  <a:txBody>
                    <a:bodyPr/>
                    <a:lstStyle/>
                    <a:p>
                      <a:pPr marL="186055">
                        <a:lnSpc>
                          <a:spcPts val="710"/>
                        </a:lnSpc>
                        <a:spcBef>
                          <a:spcPts val="15"/>
                        </a:spcBef>
                      </a:pPr>
                      <a:r>
                        <a:rPr dirty="0" sz="650" spc="-20">
                          <a:latin typeface="等线"/>
                          <a:cs typeface="等线"/>
                        </a:rPr>
                        <a:t>73</a:t>
                      </a:r>
                      <a:r>
                        <a:rPr dirty="0" sz="650" spc="-5">
                          <a:latin typeface="等线"/>
                          <a:cs typeface="等线"/>
                        </a:rPr>
                        <a:t>.0</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a:txBody>
                    <a:bodyPr/>
                    <a:lstStyle/>
                    <a:p>
                      <a:pPr marL="18415">
                        <a:lnSpc>
                          <a:spcPts val="710"/>
                        </a:lnSpc>
                        <a:spcBef>
                          <a:spcPts val="15"/>
                        </a:spcBef>
                      </a:pPr>
                      <a:r>
                        <a:rPr dirty="0" sz="650">
                          <a:latin typeface="等线"/>
                          <a:cs typeface="等线"/>
                        </a:rPr>
                        <a:t>2</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marL="185420">
                        <a:lnSpc>
                          <a:spcPts val="710"/>
                        </a:lnSpc>
                        <a:spcBef>
                          <a:spcPts val="15"/>
                        </a:spcBef>
                      </a:pPr>
                      <a:r>
                        <a:rPr dirty="0" sz="650" spc="-5">
                          <a:latin typeface="等线"/>
                          <a:cs typeface="等线"/>
                        </a:rPr>
                        <a:t>84.78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0"/>
                        </a:lnSpc>
                        <a:spcBef>
                          <a:spcPts val="15"/>
                        </a:spcBef>
                      </a:pPr>
                      <a:r>
                        <a:rPr dirty="0" sz="650" spc="-10">
                          <a:latin typeface="等线"/>
                          <a:cs typeface="等线"/>
                        </a:rPr>
                        <a:t>229.18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848">
                <a:tc>
                  <a:txBody>
                    <a:bodyPr/>
                    <a:lstStyle/>
                    <a:p>
                      <a:pPr marL="15875">
                        <a:lnSpc>
                          <a:spcPts val="710"/>
                        </a:lnSpc>
                        <a:spcBef>
                          <a:spcPts val="15"/>
                        </a:spcBef>
                      </a:pPr>
                      <a:r>
                        <a:rPr dirty="0" sz="650" b="1">
                          <a:latin typeface="等线"/>
                          <a:cs typeface="等线"/>
                        </a:rPr>
                        <a:t>ACYW135</a:t>
                      </a:r>
                      <a:r>
                        <a:rPr dirty="0" sz="650" spc="10" b="1">
                          <a:latin typeface="等线"/>
                          <a:cs typeface="等线"/>
                        </a:rPr>
                        <a:t>群</a:t>
                      </a:r>
                      <a:r>
                        <a:rPr dirty="0" sz="650" spc="15" b="1">
                          <a:latin typeface="等线"/>
                          <a:cs typeface="等线"/>
                        </a:rPr>
                        <a:t>脑</a:t>
                      </a:r>
                      <a:r>
                        <a:rPr dirty="0" sz="650" spc="10" b="1">
                          <a:latin typeface="等线"/>
                          <a:cs typeface="等线"/>
                        </a:rPr>
                        <a:t>膜</a:t>
                      </a:r>
                      <a:r>
                        <a:rPr dirty="0" sz="650" spc="15" b="1">
                          <a:latin typeface="等线"/>
                          <a:cs typeface="等线"/>
                        </a:rPr>
                        <a:t>炎</a:t>
                      </a:r>
                      <a:r>
                        <a:rPr dirty="0" sz="650" spc="10" b="1">
                          <a:latin typeface="等线"/>
                          <a:cs typeface="等线"/>
                        </a:rPr>
                        <a:t>球</a:t>
                      </a:r>
                      <a:r>
                        <a:rPr dirty="0" sz="650" spc="15" b="1">
                          <a:latin typeface="等线"/>
                          <a:cs typeface="等线"/>
                        </a:rPr>
                        <a:t>菌</a:t>
                      </a:r>
                      <a:r>
                        <a:rPr dirty="0" sz="650" spc="10" b="1">
                          <a:latin typeface="等线"/>
                          <a:cs typeface="等线"/>
                        </a:rPr>
                        <a:t>多</a:t>
                      </a:r>
                      <a:r>
                        <a:rPr dirty="0" sz="650" spc="15" b="1">
                          <a:latin typeface="等线"/>
                          <a:cs typeface="等线"/>
                        </a:rPr>
                        <a:t>糖</a:t>
                      </a:r>
                      <a:r>
                        <a:rPr dirty="0" sz="650" spc="10" b="1">
                          <a:latin typeface="等线"/>
                          <a:cs typeface="等线"/>
                        </a:rPr>
                        <a:t>疫</a:t>
                      </a:r>
                      <a:r>
                        <a:rPr dirty="0" sz="650" spc="15" b="1">
                          <a:latin typeface="等线"/>
                          <a:cs typeface="等线"/>
                        </a:rPr>
                        <a:t>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337.86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algn="r">
                        <a:lnSpc>
                          <a:spcPts val="710"/>
                        </a:lnSpc>
                        <a:spcBef>
                          <a:spcPts val="15"/>
                        </a:spcBef>
                      </a:pPr>
                      <a:r>
                        <a:rPr dirty="0" sz="650">
                          <a:latin typeface="等线"/>
                          <a:cs typeface="等线"/>
                        </a:rPr>
                        <a:t>4</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ctr" marR="29845">
                        <a:lnSpc>
                          <a:spcPts val="710"/>
                        </a:lnSpc>
                        <a:spcBef>
                          <a:spcPts val="15"/>
                        </a:spcBef>
                      </a:pPr>
                      <a:r>
                        <a:rPr dirty="0" sz="650" spc="-20">
                          <a:latin typeface="等线"/>
                          <a:cs typeface="等线"/>
                        </a:rPr>
                        <a:t>3</a:t>
                      </a:r>
                      <a:r>
                        <a:rPr dirty="0" sz="650" spc="-5">
                          <a:latin typeface="等线"/>
                          <a:cs typeface="等线"/>
                        </a:rPr>
                        <a:t>.</a:t>
                      </a:r>
                      <a:r>
                        <a:rPr dirty="0" sz="650" spc="-20">
                          <a:latin typeface="等线"/>
                          <a:cs typeface="等线"/>
                        </a:rPr>
                        <a:t>3</a:t>
                      </a:r>
                      <a:r>
                        <a:rPr dirty="0" sz="650">
                          <a:latin typeface="等线"/>
                          <a:cs typeface="等线"/>
                        </a:rPr>
                        <a:t>4</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marL="186055">
                        <a:lnSpc>
                          <a:spcPts val="710"/>
                        </a:lnSpc>
                        <a:spcBef>
                          <a:spcPts val="15"/>
                        </a:spcBef>
                      </a:pPr>
                      <a:r>
                        <a:rPr dirty="0" sz="650" spc="-20">
                          <a:latin typeface="等线"/>
                          <a:cs typeface="等线"/>
                        </a:rPr>
                        <a:t>64</a:t>
                      </a:r>
                      <a:r>
                        <a:rPr dirty="0" sz="650" spc="-5">
                          <a:latin typeface="等线"/>
                          <a:cs typeface="等线"/>
                        </a:rPr>
                        <a:t>.3</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a:txBody>
                    <a:bodyPr/>
                    <a:lstStyle/>
                    <a:p>
                      <a:pPr marL="13970">
                        <a:lnSpc>
                          <a:spcPts val="710"/>
                        </a:lnSpc>
                        <a:spcBef>
                          <a:spcPts val="15"/>
                        </a:spcBef>
                      </a:pPr>
                      <a:r>
                        <a:rPr dirty="0" sz="650">
                          <a:latin typeface="等线"/>
                          <a:cs typeface="等线"/>
                        </a:rPr>
                        <a:t>9</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algn="r">
                        <a:lnSpc>
                          <a:spcPts val="710"/>
                        </a:lnSpc>
                        <a:spcBef>
                          <a:spcPts val="15"/>
                        </a:spcBef>
                      </a:pPr>
                      <a:r>
                        <a:rPr dirty="0" sz="650">
                          <a:latin typeface="等线"/>
                          <a:cs typeface="等线"/>
                        </a:rPr>
                        <a:t>47</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marL="8890">
                        <a:lnSpc>
                          <a:spcPts val="710"/>
                        </a:lnSpc>
                        <a:spcBef>
                          <a:spcPts val="15"/>
                        </a:spcBef>
                      </a:pPr>
                      <a:r>
                        <a:rPr dirty="0" sz="650" spc="-5">
                          <a:latin typeface="等线"/>
                          <a:cs typeface="等线"/>
                        </a:rPr>
                        <a:t>.73</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gridSpan="2">
                  <a:txBody>
                    <a:bodyPr/>
                    <a:lstStyle/>
                    <a:p>
                      <a:pPr marL="8890">
                        <a:lnSpc>
                          <a:spcPts val="710"/>
                        </a:lnSpc>
                        <a:spcBef>
                          <a:spcPts val="15"/>
                        </a:spcBef>
                      </a:pPr>
                      <a:r>
                        <a:rPr dirty="0" sz="650" spc="-5">
                          <a:latin typeface="等线"/>
                          <a:cs typeface="等线"/>
                        </a:rPr>
                        <a:t>34.63</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2">
                  <a:txBody>
                    <a:bodyPr/>
                    <a:lstStyle/>
                    <a:p>
                      <a:pPr marL="185420">
                        <a:lnSpc>
                          <a:spcPts val="710"/>
                        </a:lnSpc>
                        <a:spcBef>
                          <a:spcPts val="15"/>
                        </a:spcBef>
                      </a:pPr>
                      <a:r>
                        <a:rPr dirty="0" sz="650" spc="-5">
                          <a:latin typeface="等线"/>
                          <a:cs typeface="等线"/>
                        </a:rPr>
                        <a:t>82.35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0"/>
                        </a:lnSpc>
                        <a:spcBef>
                          <a:spcPts val="15"/>
                        </a:spcBef>
                      </a:pPr>
                      <a:r>
                        <a:rPr dirty="0" sz="650" spc="-5">
                          <a:latin typeface="等线"/>
                          <a:cs typeface="等线"/>
                        </a:rPr>
                        <a:t>99.56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924">
                <a:tc>
                  <a:txBody>
                    <a:bodyPr/>
                    <a:lstStyle/>
                    <a:p>
                      <a:pPr marL="15875">
                        <a:lnSpc>
                          <a:spcPts val="710"/>
                        </a:lnSpc>
                        <a:spcBef>
                          <a:spcPts val="15"/>
                        </a:spcBef>
                      </a:pPr>
                      <a:r>
                        <a:rPr dirty="0" sz="650" spc="10" b="1">
                          <a:latin typeface="等线"/>
                          <a:cs typeface="等线"/>
                        </a:rPr>
                        <a:t>双价人乳头瘤病毒吸附疫苗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30"/>
                        </a:spcBef>
                      </a:pPr>
                      <a:r>
                        <a:rPr dirty="0" sz="600" spc="70">
                          <a:latin typeface="宋体"/>
                          <a:cs typeface="宋体"/>
                        </a:rPr>
                        <a:t>0.5mL</a:t>
                      </a:r>
                      <a:endParaRPr sz="600">
                        <a:latin typeface="宋体"/>
                        <a:cs typeface="宋体"/>
                      </a:endParaRPr>
                    </a:p>
                  </a:txBody>
                  <a:tcPr marL="0" marR="0" marB="0" marT="381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200.75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r h="104848">
                <a:tc>
                  <a:txBody>
                    <a:bodyPr/>
                    <a:lstStyle/>
                    <a:p>
                      <a:pPr marL="15875">
                        <a:lnSpc>
                          <a:spcPts val="710"/>
                        </a:lnSpc>
                        <a:spcBef>
                          <a:spcPts val="15"/>
                        </a:spcBef>
                      </a:pPr>
                      <a:r>
                        <a:rPr dirty="0" sz="650" spc="10" b="1">
                          <a:latin typeface="等线"/>
                          <a:cs typeface="等线"/>
                        </a:rPr>
                        <a:t>双价人乳头瘤病毒疫苗（大肠杆菌）</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228600">
                        <a:lnSpc>
                          <a:spcPts val="710"/>
                        </a:lnSpc>
                        <a:spcBef>
                          <a:spcPts val="15"/>
                        </a:spcBef>
                      </a:pPr>
                      <a:r>
                        <a:rPr dirty="0" sz="650" spc="-5">
                          <a:latin typeface="等线"/>
                          <a:cs typeface="等线"/>
                        </a:rPr>
                        <a:t>9.36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r" marR="29845">
                        <a:lnSpc>
                          <a:spcPts val="710"/>
                        </a:lnSpc>
                        <a:spcBef>
                          <a:spcPts val="15"/>
                        </a:spcBef>
                      </a:pPr>
                      <a:r>
                        <a:rPr dirty="0" sz="650" spc="-5">
                          <a:latin typeface="等线"/>
                          <a:cs typeface="等线"/>
                        </a:rPr>
                        <a:t>27.19</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924">
                <a:tc>
                  <a:txBody>
                    <a:bodyPr/>
                    <a:lstStyle/>
                    <a:p>
                      <a:pPr marL="15875">
                        <a:lnSpc>
                          <a:spcPts val="710"/>
                        </a:lnSpc>
                        <a:spcBef>
                          <a:spcPts val="15"/>
                        </a:spcBef>
                      </a:pPr>
                      <a:r>
                        <a:rPr dirty="0" sz="650" spc="10" b="1">
                          <a:latin typeface="等线"/>
                          <a:cs typeface="等线"/>
                        </a:rPr>
                        <a:t>四价人乳头瘤病毒疫苗（酿酒酵母）</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30"/>
                        </a:spcBef>
                      </a:pPr>
                      <a:r>
                        <a:rPr dirty="0" sz="600" spc="70">
                          <a:latin typeface="宋体"/>
                          <a:cs typeface="宋体"/>
                        </a:rPr>
                        <a:t>0.5mL</a:t>
                      </a:r>
                      <a:endParaRPr sz="600">
                        <a:latin typeface="宋体"/>
                        <a:cs typeface="宋体"/>
                      </a:endParaRPr>
                    </a:p>
                  </a:txBody>
                  <a:tcPr marL="0" marR="0" marB="0" marT="381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531.55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algn="r">
                        <a:lnSpc>
                          <a:spcPts val="710"/>
                        </a:lnSpc>
                        <a:spcBef>
                          <a:spcPts val="15"/>
                        </a:spcBef>
                      </a:pPr>
                      <a:r>
                        <a:rPr dirty="0" sz="650">
                          <a:latin typeface="等线"/>
                          <a:cs typeface="等线"/>
                        </a:rPr>
                        <a:t>6</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ctr" marR="29845">
                        <a:lnSpc>
                          <a:spcPts val="710"/>
                        </a:lnSpc>
                        <a:spcBef>
                          <a:spcPts val="15"/>
                        </a:spcBef>
                      </a:pPr>
                      <a:r>
                        <a:rPr dirty="0" sz="650" spc="-20">
                          <a:latin typeface="等线"/>
                          <a:cs typeface="等线"/>
                        </a:rPr>
                        <a:t>7</a:t>
                      </a:r>
                      <a:r>
                        <a:rPr dirty="0" sz="650" spc="-5">
                          <a:latin typeface="等线"/>
                          <a:cs typeface="等线"/>
                        </a:rPr>
                        <a:t>.</a:t>
                      </a:r>
                      <a:r>
                        <a:rPr dirty="0" sz="650" spc="-20">
                          <a:latin typeface="等线"/>
                          <a:cs typeface="等线"/>
                        </a:rPr>
                        <a:t>1</a:t>
                      </a:r>
                      <a:r>
                        <a:rPr dirty="0" sz="650">
                          <a:latin typeface="等线"/>
                          <a:cs typeface="等线"/>
                        </a:rPr>
                        <a:t>3</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a:txBody>
                    <a:bodyPr/>
                    <a:lstStyle/>
                    <a:p>
                      <a:pPr marR="12065">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3">
                  <a:txBody>
                    <a:bodyPr/>
                    <a:lstStyle/>
                    <a:p>
                      <a:pPr marL="13970">
                        <a:lnSpc>
                          <a:spcPts val="710"/>
                        </a:lnSpc>
                        <a:spcBef>
                          <a:spcPts val="15"/>
                        </a:spcBef>
                      </a:pPr>
                      <a:r>
                        <a:rPr dirty="0" sz="650" spc="-5">
                          <a:latin typeface="等线"/>
                          <a:cs typeface="等线"/>
                        </a:rPr>
                        <a:t>45.44</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143510">
                        <a:lnSpc>
                          <a:spcPts val="710"/>
                        </a:lnSpc>
                        <a:spcBef>
                          <a:spcPts val="15"/>
                        </a:spcBef>
                      </a:pPr>
                      <a:r>
                        <a:rPr dirty="0" sz="650" spc="-10">
                          <a:latin typeface="等线"/>
                          <a:cs typeface="等线"/>
                        </a:rPr>
                        <a:t>114.67</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a:txBody>
                    <a:bodyPr/>
                    <a:lstStyle/>
                    <a:p>
                      <a:pPr marL="18415">
                        <a:lnSpc>
                          <a:spcPts val="710"/>
                        </a:lnSpc>
                        <a:spcBef>
                          <a:spcPts val="15"/>
                        </a:spcBef>
                      </a:pPr>
                      <a:r>
                        <a:rPr dirty="0" sz="650" spc="-5">
                          <a:latin typeface="等线"/>
                          <a:cs typeface="等线"/>
                        </a:rPr>
                        <a:t>46.46</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r" marR="29845">
                        <a:lnSpc>
                          <a:spcPts val="710"/>
                        </a:lnSpc>
                        <a:spcBef>
                          <a:spcPts val="15"/>
                        </a:spcBef>
                      </a:pPr>
                      <a:r>
                        <a:rPr dirty="0" sz="650" spc="-5">
                          <a:latin typeface="等线"/>
                          <a:cs typeface="等线"/>
                        </a:rPr>
                        <a:t>92.74</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5075">
                <a:tc>
                  <a:txBody>
                    <a:bodyPr/>
                    <a:lstStyle/>
                    <a:p>
                      <a:pPr marL="15875">
                        <a:lnSpc>
                          <a:spcPts val="715"/>
                        </a:lnSpc>
                        <a:spcBef>
                          <a:spcPts val="15"/>
                        </a:spcBef>
                      </a:pPr>
                      <a:r>
                        <a:rPr dirty="0" sz="650" spc="10" b="1">
                          <a:latin typeface="等线"/>
                          <a:cs typeface="等线"/>
                        </a:rPr>
                        <a:t>九价人乳头瘤病毒疫苗（酿酒酵母）</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700"/>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5"/>
                        </a:lnSpc>
                        <a:spcBef>
                          <a:spcPts val="15"/>
                        </a:spcBef>
                      </a:pPr>
                      <a:r>
                        <a:rPr dirty="0" sz="650" spc="-10">
                          <a:latin typeface="等线"/>
                          <a:cs typeface="等线"/>
                        </a:rPr>
                        <a:t>332.42</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2">
                  <a:txBody>
                    <a:bodyPr/>
                    <a:lstStyle/>
                    <a:p>
                      <a:pPr marL="65405">
                        <a:lnSpc>
                          <a:spcPts val="715"/>
                        </a:lnSpc>
                        <a:spcBef>
                          <a:spcPts val="15"/>
                        </a:spcBef>
                      </a:pPr>
                      <a:r>
                        <a:rPr dirty="0" sz="650" spc="-5">
                          <a:latin typeface="等线"/>
                          <a:cs typeface="等线"/>
                        </a:rPr>
                        <a:t>41.43</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143510">
                        <a:lnSpc>
                          <a:spcPts val="715"/>
                        </a:lnSpc>
                        <a:spcBef>
                          <a:spcPts val="15"/>
                        </a:spcBef>
                      </a:pPr>
                      <a:r>
                        <a:rPr dirty="0" sz="650" spc="-10">
                          <a:latin typeface="等线"/>
                          <a:cs typeface="等线"/>
                        </a:rPr>
                        <a:t>174.55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r h="104848">
                <a:tc>
                  <a:txBody>
                    <a:bodyPr/>
                    <a:lstStyle/>
                    <a:p>
                      <a:pPr marL="15875">
                        <a:lnSpc>
                          <a:spcPts val="710"/>
                        </a:lnSpc>
                        <a:spcBef>
                          <a:spcPts val="15"/>
                        </a:spcBef>
                      </a:pPr>
                      <a:r>
                        <a:rPr dirty="0" sz="650" b="1">
                          <a:latin typeface="等线"/>
                          <a:cs typeface="等线"/>
                        </a:rPr>
                        <a:t>AC</a:t>
                      </a:r>
                      <a:r>
                        <a:rPr dirty="0" sz="650" spc="15" b="1">
                          <a:latin typeface="等线"/>
                          <a:cs typeface="等线"/>
                        </a:rPr>
                        <a:t>群</a:t>
                      </a:r>
                      <a:r>
                        <a:rPr dirty="0" sz="650" spc="10" b="1">
                          <a:latin typeface="等线"/>
                          <a:cs typeface="等线"/>
                        </a:rPr>
                        <a:t>脑</a:t>
                      </a:r>
                      <a:r>
                        <a:rPr dirty="0" sz="650" spc="15" b="1">
                          <a:latin typeface="等线"/>
                          <a:cs typeface="等线"/>
                        </a:rPr>
                        <a:t>膜</a:t>
                      </a:r>
                      <a:r>
                        <a:rPr dirty="0" sz="650" spc="10" b="1">
                          <a:latin typeface="等线"/>
                          <a:cs typeface="等线"/>
                        </a:rPr>
                        <a:t>炎</a:t>
                      </a:r>
                      <a:r>
                        <a:rPr dirty="0" sz="650" spc="15" b="1">
                          <a:latin typeface="等线"/>
                          <a:cs typeface="等线"/>
                        </a:rPr>
                        <a:t>球</a:t>
                      </a:r>
                      <a:r>
                        <a:rPr dirty="0" sz="650" spc="10" b="1">
                          <a:latin typeface="等线"/>
                          <a:cs typeface="等线"/>
                        </a:rPr>
                        <a:t>菌</a:t>
                      </a:r>
                      <a:r>
                        <a:rPr dirty="0" sz="650" spc="15" b="1">
                          <a:latin typeface="等线"/>
                          <a:cs typeface="等线"/>
                        </a:rPr>
                        <a:t>（</a:t>
                      </a:r>
                      <a:r>
                        <a:rPr dirty="0" sz="650" spc="10" b="1">
                          <a:latin typeface="等线"/>
                          <a:cs typeface="等线"/>
                        </a:rPr>
                        <a:t>结</a:t>
                      </a:r>
                      <a:r>
                        <a:rPr dirty="0" sz="650" spc="15" b="1">
                          <a:latin typeface="等线"/>
                          <a:cs typeface="等线"/>
                        </a:rPr>
                        <a:t>合</a:t>
                      </a:r>
                      <a:r>
                        <a:rPr dirty="0" sz="650" spc="10" b="1">
                          <a:latin typeface="等线"/>
                          <a:cs typeface="等线"/>
                        </a:rPr>
                        <a:t>）b</a:t>
                      </a:r>
                      <a:r>
                        <a:rPr dirty="0" sz="650" spc="15" b="1">
                          <a:latin typeface="等线"/>
                          <a:cs typeface="等线"/>
                        </a:rPr>
                        <a:t>型</a:t>
                      </a:r>
                      <a:r>
                        <a:rPr dirty="0" sz="650" spc="10" b="1">
                          <a:latin typeface="等线"/>
                          <a:cs typeface="等线"/>
                        </a:rPr>
                        <a:t>流</a:t>
                      </a:r>
                      <a:r>
                        <a:rPr dirty="0" sz="650" spc="15" b="1">
                          <a:latin typeface="等线"/>
                          <a:cs typeface="等线"/>
                        </a:rPr>
                        <a:t>感</a:t>
                      </a:r>
                      <a:r>
                        <a:rPr dirty="0" sz="650" spc="10" b="1">
                          <a:latin typeface="等线"/>
                          <a:cs typeface="等线"/>
                        </a:rPr>
                        <a:t>嗜</a:t>
                      </a:r>
                      <a:r>
                        <a:rPr dirty="0" sz="650" spc="15" b="1">
                          <a:latin typeface="等线"/>
                          <a:cs typeface="等线"/>
                        </a:rPr>
                        <a:t>血</a:t>
                      </a:r>
                      <a:r>
                        <a:rPr dirty="0" sz="650" spc="10" b="1">
                          <a:latin typeface="等线"/>
                          <a:cs typeface="等线"/>
                        </a:rPr>
                        <a:t>杆</a:t>
                      </a:r>
                      <a:r>
                        <a:rPr dirty="0" sz="650" spc="15" b="1">
                          <a:latin typeface="等线"/>
                          <a:cs typeface="等线"/>
                        </a:rPr>
                        <a:t>菌</a:t>
                      </a:r>
                      <a:r>
                        <a:rPr dirty="0" sz="650" spc="10" b="1">
                          <a:latin typeface="等线"/>
                          <a:cs typeface="等线"/>
                        </a:rPr>
                        <a:t>（</a:t>
                      </a:r>
                      <a:r>
                        <a:rPr dirty="0" sz="650" spc="15" b="1">
                          <a:latin typeface="等线"/>
                          <a:cs typeface="等线"/>
                        </a:rPr>
                        <a:t>结</a:t>
                      </a:r>
                      <a:r>
                        <a:rPr dirty="0" sz="650" spc="10" b="1">
                          <a:latin typeface="等线"/>
                          <a:cs typeface="等线"/>
                        </a:rPr>
                        <a:t>合</a:t>
                      </a:r>
                      <a:r>
                        <a:rPr dirty="0" sz="650" spc="15" b="1">
                          <a:latin typeface="等线"/>
                          <a:cs typeface="等线"/>
                        </a:rPr>
                        <a:t>）</a:t>
                      </a:r>
                      <a:r>
                        <a:rPr dirty="0" sz="650" spc="10" b="1">
                          <a:latin typeface="等线"/>
                          <a:cs typeface="等线"/>
                        </a:rPr>
                        <a:t>联</a:t>
                      </a:r>
                      <a:r>
                        <a:rPr dirty="0" sz="650" spc="15" b="1">
                          <a:latin typeface="等线"/>
                          <a:cs typeface="等线"/>
                        </a:rPr>
                        <a:t>合</a:t>
                      </a:r>
                      <a:r>
                        <a:rPr dirty="0" sz="650" spc="10" b="1">
                          <a:latin typeface="等线"/>
                          <a:cs typeface="等线"/>
                        </a:rPr>
                        <a:t>疫</a:t>
                      </a:r>
                      <a:r>
                        <a:rPr dirty="0" sz="650" spc="15" b="1">
                          <a:latin typeface="等线"/>
                          <a:cs typeface="等线"/>
                        </a:rPr>
                        <a:t>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428.06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r h="104924">
                <a:tc>
                  <a:txBody>
                    <a:bodyPr/>
                    <a:lstStyle/>
                    <a:p>
                      <a:pPr marL="15875">
                        <a:lnSpc>
                          <a:spcPts val="710"/>
                        </a:lnSpc>
                        <a:spcBef>
                          <a:spcPts val="15"/>
                        </a:spcBef>
                      </a:pPr>
                      <a:r>
                        <a:rPr dirty="0" sz="650" spc="15" b="1">
                          <a:latin typeface="等线"/>
                          <a:cs typeface="等线"/>
                        </a:rPr>
                        <a:t>无</a:t>
                      </a:r>
                      <a:r>
                        <a:rPr dirty="0" sz="650" spc="10" b="1">
                          <a:latin typeface="等线"/>
                          <a:cs typeface="等线"/>
                        </a:rPr>
                        <a:t>细</a:t>
                      </a:r>
                      <a:r>
                        <a:rPr dirty="0" sz="650" spc="15" b="1">
                          <a:latin typeface="等线"/>
                          <a:cs typeface="等线"/>
                        </a:rPr>
                        <a:t>胞</a:t>
                      </a:r>
                      <a:r>
                        <a:rPr dirty="0" sz="650" spc="10" b="1">
                          <a:latin typeface="等线"/>
                          <a:cs typeface="等线"/>
                        </a:rPr>
                        <a:t>百</a:t>
                      </a:r>
                      <a:r>
                        <a:rPr dirty="0" sz="650" spc="15" b="1">
                          <a:latin typeface="等线"/>
                          <a:cs typeface="等线"/>
                        </a:rPr>
                        <a:t>白</a:t>
                      </a:r>
                      <a:r>
                        <a:rPr dirty="0" sz="650" spc="10" b="1">
                          <a:latin typeface="等线"/>
                          <a:cs typeface="等线"/>
                        </a:rPr>
                        <a:t>破b</a:t>
                      </a:r>
                      <a:r>
                        <a:rPr dirty="0" sz="650" spc="15" b="1">
                          <a:latin typeface="等线"/>
                          <a:cs typeface="等线"/>
                        </a:rPr>
                        <a:t>型</a:t>
                      </a:r>
                      <a:r>
                        <a:rPr dirty="0" sz="650" spc="10" b="1">
                          <a:latin typeface="等线"/>
                          <a:cs typeface="等线"/>
                        </a:rPr>
                        <a:t>流</a:t>
                      </a:r>
                      <a:r>
                        <a:rPr dirty="0" sz="650" spc="15" b="1">
                          <a:latin typeface="等线"/>
                          <a:cs typeface="等线"/>
                        </a:rPr>
                        <a:t>感</a:t>
                      </a:r>
                      <a:r>
                        <a:rPr dirty="0" sz="650" spc="10" b="1">
                          <a:latin typeface="等线"/>
                          <a:cs typeface="等线"/>
                        </a:rPr>
                        <a:t>嗜</a:t>
                      </a:r>
                      <a:r>
                        <a:rPr dirty="0" sz="650" spc="15" b="1">
                          <a:latin typeface="等线"/>
                          <a:cs typeface="等线"/>
                        </a:rPr>
                        <a:t>血</a:t>
                      </a:r>
                      <a:r>
                        <a:rPr dirty="0" sz="650" spc="10" b="1">
                          <a:latin typeface="等线"/>
                          <a:cs typeface="等线"/>
                        </a:rPr>
                        <a:t>杆</a:t>
                      </a:r>
                      <a:r>
                        <a:rPr dirty="0" sz="650" spc="15" b="1">
                          <a:latin typeface="等线"/>
                          <a:cs typeface="等线"/>
                        </a:rPr>
                        <a:t>菌</a:t>
                      </a:r>
                      <a:r>
                        <a:rPr dirty="0" sz="650" spc="10" b="1">
                          <a:latin typeface="等线"/>
                          <a:cs typeface="等线"/>
                        </a:rPr>
                        <a:t>联</a:t>
                      </a:r>
                      <a:r>
                        <a:rPr dirty="0" sz="650" spc="15" b="1">
                          <a:latin typeface="等线"/>
                          <a:cs typeface="等线"/>
                        </a:rPr>
                        <a:t>合</a:t>
                      </a:r>
                      <a:r>
                        <a:rPr dirty="0" sz="650" spc="10" b="1">
                          <a:latin typeface="等线"/>
                          <a:cs typeface="等线"/>
                        </a:rPr>
                        <a:t>疫</a:t>
                      </a:r>
                      <a:r>
                        <a:rPr dirty="0" sz="650" spc="15" b="1">
                          <a:latin typeface="等线"/>
                          <a:cs typeface="等线"/>
                        </a:rPr>
                        <a:t>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30"/>
                        </a:spcBef>
                      </a:pPr>
                      <a:r>
                        <a:rPr dirty="0" sz="600" spc="70">
                          <a:latin typeface="宋体"/>
                          <a:cs typeface="宋体"/>
                        </a:rPr>
                        <a:t>0.5mL</a:t>
                      </a:r>
                      <a:endParaRPr sz="600">
                        <a:latin typeface="宋体"/>
                        <a:cs typeface="宋体"/>
                      </a:endParaRPr>
                    </a:p>
                  </a:txBody>
                  <a:tcPr marL="0" marR="0" marB="0" marT="381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425.59</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algn="r">
                        <a:lnSpc>
                          <a:spcPts val="710"/>
                        </a:lnSpc>
                        <a:spcBef>
                          <a:spcPts val="15"/>
                        </a:spcBef>
                      </a:pPr>
                      <a:r>
                        <a:rPr dirty="0" sz="650">
                          <a:latin typeface="等线"/>
                          <a:cs typeface="等线"/>
                        </a:rPr>
                        <a:t>6</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ctr" marR="29845">
                        <a:lnSpc>
                          <a:spcPts val="710"/>
                        </a:lnSpc>
                        <a:spcBef>
                          <a:spcPts val="15"/>
                        </a:spcBef>
                      </a:pPr>
                      <a:r>
                        <a:rPr dirty="0" sz="650" spc="-20">
                          <a:latin typeface="等线"/>
                          <a:cs typeface="等线"/>
                        </a:rPr>
                        <a:t>1</a:t>
                      </a:r>
                      <a:r>
                        <a:rPr dirty="0" sz="650" spc="-5">
                          <a:latin typeface="等线"/>
                          <a:cs typeface="等线"/>
                        </a:rPr>
                        <a:t>.</a:t>
                      </a:r>
                      <a:r>
                        <a:rPr dirty="0" sz="650" spc="-20">
                          <a:latin typeface="等线"/>
                          <a:cs typeface="等线"/>
                        </a:rPr>
                        <a:t>2</a:t>
                      </a:r>
                      <a:r>
                        <a:rPr dirty="0" sz="650">
                          <a:latin typeface="等线"/>
                          <a:cs typeface="等线"/>
                        </a:rPr>
                        <a:t>7</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marL="186055">
                        <a:lnSpc>
                          <a:spcPts val="710"/>
                        </a:lnSpc>
                        <a:spcBef>
                          <a:spcPts val="15"/>
                        </a:spcBef>
                      </a:pPr>
                      <a:r>
                        <a:rPr dirty="0" sz="650" spc="-5">
                          <a:latin typeface="等线"/>
                          <a:cs typeface="等线"/>
                        </a:rPr>
                        <a:t>93.73</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85420">
                        <a:lnSpc>
                          <a:spcPts val="710"/>
                        </a:lnSpc>
                        <a:spcBef>
                          <a:spcPts val="15"/>
                        </a:spcBef>
                      </a:pPr>
                      <a:r>
                        <a:rPr dirty="0" sz="650" spc="-5">
                          <a:latin typeface="等线"/>
                          <a:cs typeface="等线"/>
                        </a:rPr>
                        <a:t>98.71</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0"/>
                        </a:lnSpc>
                        <a:spcBef>
                          <a:spcPts val="15"/>
                        </a:spcBef>
                      </a:pPr>
                      <a:r>
                        <a:rPr dirty="0" sz="650" spc="-5">
                          <a:latin typeface="等线"/>
                          <a:cs typeface="等线"/>
                        </a:rPr>
                        <a:t>58.48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848">
                <a:tc>
                  <a:txBody>
                    <a:bodyPr/>
                    <a:lstStyle/>
                    <a:p>
                      <a:pPr marL="15875">
                        <a:lnSpc>
                          <a:spcPts val="710"/>
                        </a:lnSpc>
                        <a:spcBef>
                          <a:spcPts val="15"/>
                        </a:spcBef>
                      </a:pPr>
                      <a:r>
                        <a:rPr dirty="0" sz="650" spc="10" b="1">
                          <a:latin typeface="等线"/>
                          <a:cs typeface="等线"/>
                        </a:rPr>
                        <a:t>吸附无细胞百白破灭活脊髓灰质炎和b型流感嗜血杆菌（结合）联合疫苗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459.54</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2">
                  <a:txBody>
                    <a:bodyPr/>
                    <a:lstStyle/>
                    <a:p>
                      <a:pPr marL="65405">
                        <a:lnSpc>
                          <a:spcPts val="710"/>
                        </a:lnSpc>
                        <a:spcBef>
                          <a:spcPts val="15"/>
                        </a:spcBef>
                      </a:pPr>
                      <a:r>
                        <a:rPr dirty="0" sz="650" spc="-5">
                          <a:latin typeface="等线"/>
                          <a:cs typeface="等线"/>
                        </a:rPr>
                        <a:t>30.35</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4">
                  <a:txBody>
                    <a:bodyPr/>
                    <a:lstStyle/>
                    <a:p>
                      <a:pPr marL="186055">
                        <a:lnSpc>
                          <a:spcPts val="710"/>
                        </a:lnSpc>
                        <a:spcBef>
                          <a:spcPts val="15"/>
                        </a:spcBef>
                      </a:pPr>
                      <a:r>
                        <a:rPr dirty="0" sz="650" spc="-5">
                          <a:latin typeface="等线"/>
                          <a:cs typeface="等线"/>
                        </a:rPr>
                        <a:t>29.28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marL="186055">
                        <a:lnSpc>
                          <a:spcPts val="710"/>
                        </a:lnSpc>
                        <a:spcBef>
                          <a:spcPts val="15"/>
                        </a:spcBef>
                      </a:pPr>
                      <a:r>
                        <a:rPr dirty="0" sz="650" spc="-5">
                          <a:latin typeface="等线"/>
                          <a:cs typeface="等线"/>
                        </a:rPr>
                        <a:t>45.12</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gridSpan="4">
                  <a:txBody>
                    <a:bodyPr/>
                    <a:lstStyle/>
                    <a:p>
                      <a:pPr marL="186055">
                        <a:lnSpc>
                          <a:spcPts val="710"/>
                        </a:lnSpc>
                        <a:spcBef>
                          <a:spcPts val="15"/>
                        </a:spcBef>
                      </a:pPr>
                      <a:r>
                        <a:rPr dirty="0" sz="650" spc="-5">
                          <a:latin typeface="等线"/>
                          <a:cs typeface="等线"/>
                        </a:rPr>
                        <a:t>91.95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85420">
                        <a:lnSpc>
                          <a:spcPts val="710"/>
                        </a:lnSpc>
                        <a:spcBef>
                          <a:spcPts val="15"/>
                        </a:spcBef>
                      </a:pPr>
                      <a:r>
                        <a:rPr dirty="0" sz="650" spc="-5">
                          <a:latin typeface="等线"/>
                          <a:cs typeface="等线"/>
                        </a:rPr>
                        <a:t>81.58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0"/>
                        </a:lnSpc>
                        <a:spcBef>
                          <a:spcPts val="15"/>
                        </a:spcBef>
                      </a:pPr>
                      <a:r>
                        <a:rPr dirty="0" sz="650" spc="-5">
                          <a:latin typeface="等线"/>
                          <a:cs typeface="等线"/>
                        </a:rPr>
                        <a:t>79.64</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893">
                <a:tc>
                  <a:txBody>
                    <a:bodyPr/>
                    <a:lstStyle/>
                    <a:p>
                      <a:pPr marL="15875">
                        <a:lnSpc>
                          <a:spcPts val="710"/>
                        </a:lnSpc>
                        <a:spcBef>
                          <a:spcPts val="15"/>
                        </a:spcBef>
                      </a:pPr>
                      <a:r>
                        <a:rPr dirty="0" sz="650" spc="10" b="1">
                          <a:latin typeface="等线"/>
                          <a:cs typeface="等线"/>
                        </a:rPr>
                        <a:t>口服轮状病毒活疫苗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1270">
                        <a:lnSpc>
                          <a:spcPts val="695"/>
                        </a:lnSpc>
                        <a:spcBef>
                          <a:spcPts val="30"/>
                        </a:spcBef>
                      </a:pPr>
                      <a:r>
                        <a:rPr dirty="0" sz="600" spc="135">
                          <a:latin typeface="宋体"/>
                          <a:cs typeface="宋体"/>
                        </a:rPr>
                        <a:t>3mL</a:t>
                      </a:r>
                      <a:endParaRPr sz="600">
                        <a:latin typeface="宋体"/>
                        <a:cs typeface="宋体"/>
                      </a:endParaRPr>
                    </a:p>
                  </a:txBody>
                  <a:tcPr marL="0" marR="0" marB="0" marT="381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551.00</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2">
                  <a:txBody>
                    <a:bodyPr/>
                    <a:lstStyle/>
                    <a:p>
                      <a:pPr algn="r">
                        <a:lnSpc>
                          <a:spcPts val="710"/>
                        </a:lnSpc>
                        <a:spcBef>
                          <a:spcPts val="15"/>
                        </a:spcBef>
                      </a:pPr>
                      <a:r>
                        <a:rPr dirty="0" sz="650">
                          <a:latin typeface="等线"/>
                          <a:cs typeface="等线"/>
                        </a:rPr>
                        <a:t>5</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ctr" marR="29845">
                        <a:lnSpc>
                          <a:spcPts val="710"/>
                        </a:lnSpc>
                        <a:spcBef>
                          <a:spcPts val="15"/>
                        </a:spcBef>
                      </a:pPr>
                      <a:r>
                        <a:rPr dirty="0" sz="650" spc="-20">
                          <a:latin typeface="等线"/>
                          <a:cs typeface="等线"/>
                        </a:rPr>
                        <a:t>8</a:t>
                      </a:r>
                      <a:r>
                        <a:rPr dirty="0" sz="650" spc="-5">
                          <a:latin typeface="等线"/>
                          <a:cs typeface="等线"/>
                        </a:rPr>
                        <a:t>.</a:t>
                      </a:r>
                      <a:r>
                        <a:rPr dirty="0" sz="650" spc="-20">
                          <a:latin typeface="等线"/>
                          <a:cs typeface="等线"/>
                        </a:rPr>
                        <a:t>8</a:t>
                      </a:r>
                      <a:r>
                        <a:rPr dirty="0" sz="650">
                          <a:latin typeface="等线"/>
                          <a:cs typeface="等线"/>
                        </a:rPr>
                        <a:t>4</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4">
                  <a:txBody>
                    <a:bodyPr/>
                    <a:lstStyle/>
                    <a:p>
                      <a:pPr marL="143510">
                        <a:lnSpc>
                          <a:spcPts val="710"/>
                        </a:lnSpc>
                        <a:spcBef>
                          <a:spcPts val="15"/>
                        </a:spcBef>
                      </a:pPr>
                      <a:r>
                        <a:rPr dirty="0" sz="650" spc="-10">
                          <a:latin typeface="等线"/>
                          <a:cs typeface="等线"/>
                        </a:rPr>
                        <a:t>106.66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marL="186055">
                        <a:lnSpc>
                          <a:spcPts val="710"/>
                        </a:lnSpc>
                        <a:spcBef>
                          <a:spcPts val="15"/>
                        </a:spcBef>
                      </a:pPr>
                      <a:r>
                        <a:rPr dirty="0" sz="650" spc="-5">
                          <a:latin typeface="等线"/>
                          <a:cs typeface="等线"/>
                        </a:rPr>
                        <a:t>83.43</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gridSpan="4">
                  <a:txBody>
                    <a:bodyPr/>
                    <a:lstStyle/>
                    <a:p>
                      <a:pPr marL="186055">
                        <a:lnSpc>
                          <a:spcPts val="710"/>
                        </a:lnSpc>
                        <a:spcBef>
                          <a:spcPts val="15"/>
                        </a:spcBef>
                      </a:pPr>
                      <a:r>
                        <a:rPr dirty="0" sz="650" spc="-5">
                          <a:latin typeface="等线"/>
                          <a:cs typeface="等线"/>
                        </a:rPr>
                        <a:t>33.16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85420">
                        <a:lnSpc>
                          <a:spcPts val="710"/>
                        </a:lnSpc>
                        <a:spcBef>
                          <a:spcPts val="15"/>
                        </a:spcBef>
                      </a:pPr>
                      <a:r>
                        <a:rPr dirty="0" sz="650" spc="-5">
                          <a:latin typeface="等线"/>
                          <a:cs typeface="等线"/>
                        </a:rPr>
                        <a:t>44.97</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0"/>
                        </a:lnSpc>
                        <a:spcBef>
                          <a:spcPts val="15"/>
                        </a:spcBef>
                      </a:pPr>
                      <a:r>
                        <a:rPr dirty="0" sz="650" spc="-5">
                          <a:latin typeface="等线"/>
                          <a:cs typeface="等线"/>
                        </a:rPr>
                        <a:t>34.81</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5075">
                <a:tc>
                  <a:txBody>
                    <a:bodyPr/>
                    <a:lstStyle/>
                    <a:p>
                      <a:pPr marL="15875">
                        <a:lnSpc>
                          <a:spcPts val="715"/>
                        </a:lnSpc>
                        <a:spcBef>
                          <a:spcPts val="15"/>
                        </a:spcBef>
                      </a:pPr>
                      <a:r>
                        <a:rPr dirty="0" sz="650" spc="10" b="1">
                          <a:latin typeface="等线"/>
                          <a:cs typeface="等线"/>
                        </a:rPr>
                        <a:t>口服五价重配轮状病毒减毒活疫苗</a:t>
                      </a:r>
                      <a:r>
                        <a:rPr dirty="0" sz="650" spc="15" b="1">
                          <a:latin typeface="等线"/>
                          <a:cs typeface="等线"/>
                        </a:rPr>
                        <a:t>（Vero</a:t>
                      </a:r>
                      <a:r>
                        <a:rPr dirty="0" sz="650" spc="10" b="1">
                          <a:latin typeface="等线"/>
                          <a:cs typeface="等线"/>
                        </a:rPr>
                        <a:t>细胞）</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1270">
                        <a:lnSpc>
                          <a:spcPts val="700"/>
                        </a:lnSpc>
                        <a:spcBef>
                          <a:spcPts val="25"/>
                        </a:spcBef>
                      </a:pPr>
                      <a:r>
                        <a:rPr dirty="0" sz="600" spc="135">
                          <a:latin typeface="宋体"/>
                          <a:cs typeface="宋体"/>
                        </a:rPr>
                        <a:t>2mL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5"/>
                        </a:lnSpc>
                        <a:spcBef>
                          <a:spcPts val="15"/>
                        </a:spcBef>
                      </a:pPr>
                      <a:r>
                        <a:rPr dirty="0" sz="650" spc="-10">
                          <a:latin typeface="等线"/>
                          <a:cs typeface="等线"/>
                        </a:rPr>
                        <a:t>461.50</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2">
                  <a:txBody>
                    <a:bodyPr/>
                    <a:lstStyle/>
                    <a:p>
                      <a:pPr marL="65405">
                        <a:lnSpc>
                          <a:spcPts val="715"/>
                        </a:lnSpc>
                        <a:spcBef>
                          <a:spcPts val="15"/>
                        </a:spcBef>
                      </a:pPr>
                      <a:r>
                        <a:rPr dirty="0" sz="650" spc="-5">
                          <a:latin typeface="等线"/>
                          <a:cs typeface="等线"/>
                        </a:rPr>
                        <a:t>33.48</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4">
                  <a:txBody>
                    <a:bodyPr/>
                    <a:lstStyle/>
                    <a:p>
                      <a:pPr marL="186055">
                        <a:lnSpc>
                          <a:spcPts val="715"/>
                        </a:lnSpc>
                        <a:spcBef>
                          <a:spcPts val="15"/>
                        </a:spcBef>
                      </a:pPr>
                      <a:r>
                        <a:rPr dirty="0" sz="650" spc="-5">
                          <a:latin typeface="等线"/>
                          <a:cs typeface="等线"/>
                        </a:rPr>
                        <a:t>83.48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186055">
                        <a:lnSpc>
                          <a:spcPts val="715"/>
                        </a:lnSpc>
                        <a:spcBef>
                          <a:spcPts val="15"/>
                        </a:spcBef>
                      </a:pPr>
                      <a:r>
                        <a:rPr dirty="0" sz="650" spc="-5">
                          <a:latin typeface="等线"/>
                          <a:cs typeface="等线"/>
                        </a:rPr>
                        <a:t>24.92</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85420">
                        <a:lnSpc>
                          <a:spcPts val="715"/>
                        </a:lnSpc>
                        <a:spcBef>
                          <a:spcPts val="15"/>
                        </a:spcBef>
                      </a:pPr>
                      <a:r>
                        <a:rPr dirty="0" sz="650" spc="-5">
                          <a:latin typeface="等线"/>
                          <a:cs typeface="等线"/>
                        </a:rPr>
                        <a:t>49.91</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5"/>
                        </a:lnSpc>
                        <a:spcBef>
                          <a:spcPts val="15"/>
                        </a:spcBef>
                      </a:pPr>
                      <a:r>
                        <a:rPr dirty="0" sz="650" spc="-5">
                          <a:latin typeface="等线"/>
                          <a:cs typeface="等线"/>
                        </a:rPr>
                        <a:t>25.20</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886">
                <a:tc>
                  <a:txBody>
                    <a:bodyPr/>
                    <a:lstStyle/>
                    <a:p>
                      <a:pPr marL="15875">
                        <a:lnSpc>
                          <a:spcPts val="715"/>
                        </a:lnSpc>
                        <a:spcBef>
                          <a:spcPts val="10"/>
                        </a:spcBef>
                      </a:pPr>
                      <a:r>
                        <a:rPr dirty="0" sz="650" spc="10" b="1">
                          <a:latin typeface="等线"/>
                          <a:cs typeface="等线"/>
                        </a:rPr>
                        <a:t>重组带状疱疹疫苗（CHO细胞）</a:t>
                      </a:r>
                      <a:endParaRPr sz="650">
                        <a:latin typeface="等线"/>
                        <a:cs typeface="等线"/>
                      </a:endParaRPr>
                    </a:p>
                  </a:txBody>
                  <a:tcPr marL="0" marR="0" marB="0" marT="127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700"/>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186055">
                        <a:lnSpc>
                          <a:spcPts val="715"/>
                        </a:lnSpc>
                        <a:spcBef>
                          <a:spcPts val="10"/>
                        </a:spcBef>
                      </a:pPr>
                      <a:r>
                        <a:rPr dirty="0" sz="650" spc="-5">
                          <a:latin typeface="等线"/>
                          <a:cs typeface="等线"/>
                        </a:rPr>
                        <a:t>11.39</a:t>
                      </a:r>
                      <a:endParaRPr sz="650">
                        <a:latin typeface="等线"/>
                        <a:cs typeface="等线"/>
                      </a:endParaRPr>
                    </a:p>
                  </a:txBody>
                  <a:tcPr marL="0" marR="0" marB="0" marT="127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gn="r" marR="29845">
                        <a:lnSpc>
                          <a:spcPts val="715"/>
                        </a:lnSpc>
                        <a:spcBef>
                          <a:spcPts val="10"/>
                        </a:spcBef>
                      </a:pPr>
                      <a:r>
                        <a:rPr dirty="0" sz="650" spc="-5">
                          <a:latin typeface="等线"/>
                          <a:cs typeface="等线"/>
                        </a:rPr>
                        <a:t>11.19</a:t>
                      </a:r>
                      <a:endParaRPr sz="650">
                        <a:latin typeface="等线"/>
                        <a:cs typeface="等线"/>
                      </a:endParaRPr>
                    </a:p>
                  </a:txBody>
                  <a:tcPr marL="0" marR="0" marB="0" marT="127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886">
                <a:tc>
                  <a:txBody>
                    <a:bodyPr/>
                    <a:lstStyle/>
                    <a:p>
                      <a:pPr marL="15875">
                        <a:lnSpc>
                          <a:spcPts val="710"/>
                        </a:lnSpc>
                        <a:spcBef>
                          <a:spcPts val="15"/>
                        </a:spcBef>
                      </a:pPr>
                      <a:r>
                        <a:rPr dirty="0" sz="650" spc="10" b="1">
                          <a:latin typeface="等线"/>
                          <a:cs typeface="等线"/>
                        </a:rPr>
                        <a:t>人用狂犬病疫苗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5592.24</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2">
                  <a:txBody>
                    <a:bodyPr/>
                    <a:lstStyle/>
                    <a:p>
                      <a:pPr marL="23495">
                        <a:lnSpc>
                          <a:spcPts val="710"/>
                        </a:lnSpc>
                        <a:spcBef>
                          <a:spcPts val="15"/>
                        </a:spcBef>
                      </a:pPr>
                      <a:r>
                        <a:rPr dirty="0" sz="650" spc="-10">
                          <a:latin typeface="等线"/>
                          <a:cs typeface="等线"/>
                        </a:rPr>
                        <a:t>201.28</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gn="r">
                        <a:lnSpc>
                          <a:spcPts val="710"/>
                        </a:lnSpc>
                        <a:spcBef>
                          <a:spcPts val="15"/>
                        </a:spcBef>
                      </a:pPr>
                      <a:r>
                        <a:rPr dirty="0" sz="650">
                          <a:latin typeface="等线"/>
                          <a:cs typeface="等线"/>
                        </a:rPr>
                        <a:t>3</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3">
                  <a:txBody>
                    <a:bodyPr/>
                    <a:lstStyle/>
                    <a:p>
                      <a:pPr marL="13970">
                        <a:lnSpc>
                          <a:spcPts val="710"/>
                        </a:lnSpc>
                        <a:spcBef>
                          <a:spcPts val="15"/>
                        </a:spcBef>
                      </a:pPr>
                      <a:r>
                        <a:rPr dirty="0" sz="650" spc="-5">
                          <a:latin typeface="等线"/>
                          <a:cs typeface="等线"/>
                        </a:rPr>
                        <a:t>37.94</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2">
                  <a:txBody>
                    <a:bodyPr/>
                    <a:lstStyle/>
                    <a:p>
                      <a:pPr marL="143510">
                        <a:lnSpc>
                          <a:spcPts val="710"/>
                        </a:lnSpc>
                        <a:spcBef>
                          <a:spcPts val="15"/>
                        </a:spcBef>
                      </a:pPr>
                      <a:r>
                        <a:rPr dirty="0" sz="650" spc="-20">
                          <a:latin typeface="等线"/>
                          <a:cs typeface="等线"/>
                        </a:rPr>
                        <a:t>55</a:t>
                      </a:r>
                      <a:r>
                        <a:rPr dirty="0" sz="650">
                          <a:latin typeface="等线"/>
                          <a:cs typeface="等线"/>
                        </a:rPr>
                        <a:t>7</a:t>
                      </a:r>
                      <a:endParaRPr sz="650">
                        <a:latin typeface="等线"/>
                        <a:cs typeface="等线"/>
                      </a:endParaRPr>
                    </a:p>
                  </a:txBody>
                  <a:tcPr marL="0" marR="0" marB="0" marT="1905">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marL="8890">
                        <a:lnSpc>
                          <a:spcPts val="710"/>
                        </a:lnSpc>
                        <a:spcBef>
                          <a:spcPts val="15"/>
                        </a:spcBef>
                      </a:pPr>
                      <a:r>
                        <a:rPr dirty="0" sz="650" spc="-5">
                          <a:latin typeface="等线"/>
                          <a:cs typeface="等线"/>
                        </a:rPr>
                        <a:t>.31</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gridSpan="4">
                  <a:txBody>
                    <a:bodyPr/>
                    <a:lstStyle/>
                    <a:p>
                      <a:pPr marL="143510">
                        <a:lnSpc>
                          <a:spcPts val="710"/>
                        </a:lnSpc>
                        <a:spcBef>
                          <a:spcPts val="15"/>
                        </a:spcBef>
                      </a:pPr>
                      <a:r>
                        <a:rPr dirty="0" sz="650" spc="-10">
                          <a:latin typeface="等线"/>
                          <a:cs typeface="等线"/>
                        </a:rPr>
                        <a:t>800.41</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43510">
                        <a:lnSpc>
                          <a:spcPts val="710"/>
                        </a:lnSpc>
                        <a:spcBef>
                          <a:spcPts val="15"/>
                        </a:spcBef>
                      </a:pPr>
                      <a:r>
                        <a:rPr dirty="0" sz="650" spc="-10">
                          <a:latin typeface="等线"/>
                          <a:cs typeface="等线"/>
                        </a:rPr>
                        <a:t>765.82</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c hMerge="1">
                  <a:txBody>
                    <a:bodyPr/>
                    <a:lstStyle/>
                    <a:p>
                      <a:pPr/>
                    </a:p>
                  </a:txBody>
                  <a:tcPr marL="0" marR="0" marB="0" marT="0"/>
                </a:tc>
                <a:tc>
                  <a:txBody>
                    <a:bodyPr/>
                    <a:lstStyle/>
                    <a:p>
                      <a:pPr algn="r" marR="29845">
                        <a:lnSpc>
                          <a:spcPts val="710"/>
                        </a:lnSpc>
                        <a:spcBef>
                          <a:spcPts val="15"/>
                        </a:spcBef>
                      </a:pPr>
                      <a:r>
                        <a:rPr dirty="0" sz="650" spc="-10">
                          <a:latin typeface="等线"/>
                          <a:cs typeface="等线"/>
                        </a:rPr>
                        <a:t>745.80</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solidFill>
                      <a:srgbClr val="FFB628"/>
                    </a:solidFill>
                  </a:tcPr>
                </a:tc>
              </a:tr>
              <a:tr h="104886">
                <a:tc>
                  <a:txBody>
                    <a:bodyPr/>
                    <a:lstStyle/>
                    <a:p>
                      <a:pPr marL="15875">
                        <a:lnSpc>
                          <a:spcPts val="710"/>
                        </a:lnSpc>
                        <a:spcBef>
                          <a:spcPts val="15"/>
                        </a:spcBef>
                      </a:pPr>
                      <a:r>
                        <a:rPr dirty="0" sz="650" spc="15" b="1">
                          <a:latin typeface="等线"/>
                          <a:cs typeface="等线"/>
                        </a:rPr>
                        <a:t>肠</a:t>
                      </a:r>
                      <a:r>
                        <a:rPr dirty="0" sz="650" spc="10" b="1">
                          <a:latin typeface="等线"/>
                          <a:cs typeface="等线"/>
                        </a:rPr>
                        <a:t>道</a:t>
                      </a:r>
                      <a:r>
                        <a:rPr dirty="0" sz="650" spc="15" b="1">
                          <a:latin typeface="等线"/>
                          <a:cs typeface="等线"/>
                        </a:rPr>
                        <a:t>病</a:t>
                      </a:r>
                      <a:r>
                        <a:rPr dirty="0" sz="650" spc="10" b="1">
                          <a:latin typeface="等线"/>
                          <a:cs typeface="等线"/>
                        </a:rPr>
                        <a:t>毒</a:t>
                      </a:r>
                      <a:r>
                        <a:rPr dirty="0" sz="650" spc="5" b="1">
                          <a:latin typeface="等线"/>
                          <a:cs typeface="等线"/>
                        </a:rPr>
                        <a:t>71</a:t>
                      </a:r>
                      <a:r>
                        <a:rPr dirty="0" sz="650" spc="10" b="1">
                          <a:latin typeface="等线"/>
                          <a:cs typeface="等线"/>
                        </a:rPr>
                        <a:t>型</a:t>
                      </a:r>
                      <a:r>
                        <a:rPr dirty="0" sz="650" spc="15" b="1">
                          <a:latin typeface="等线"/>
                          <a:cs typeface="等线"/>
                        </a:rPr>
                        <a:t>灭</a:t>
                      </a:r>
                      <a:r>
                        <a:rPr dirty="0" sz="650" spc="10" b="1">
                          <a:latin typeface="等线"/>
                          <a:cs typeface="等线"/>
                        </a:rPr>
                        <a:t>活</a:t>
                      </a:r>
                      <a:r>
                        <a:rPr dirty="0" sz="650" spc="15" b="1">
                          <a:latin typeface="等线"/>
                          <a:cs typeface="等线"/>
                        </a:rPr>
                        <a:t>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984.68</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marL="228600">
                        <a:lnSpc>
                          <a:spcPts val="710"/>
                        </a:lnSpc>
                        <a:spcBef>
                          <a:spcPts val="15"/>
                        </a:spcBef>
                      </a:pPr>
                      <a:r>
                        <a:rPr dirty="0" sz="650" spc="-5">
                          <a:latin typeface="等线"/>
                          <a:cs typeface="等线"/>
                        </a:rPr>
                        <a:t>0.00</a:t>
                      </a:r>
                      <a:endParaRPr sz="650">
                        <a:latin typeface="等线"/>
                        <a:cs typeface="等线"/>
                      </a:endParaRPr>
                    </a:p>
                  </a:txBody>
                  <a:tcPr marL="0" marR="0" marB="0" marT="1905">
                    <a:lnL w="6350">
                      <a:solidFill>
                        <a:srgbClr val="EC7C30"/>
                      </a:solidFill>
                      <a:prstDash val="solid"/>
                    </a:lnL>
                    <a:lnR w="6350">
                      <a:solidFill>
                        <a:srgbClr val="FFB628"/>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143510">
                        <a:lnSpc>
                          <a:spcPts val="710"/>
                        </a:lnSpc>
                        <a:spcBef>
                          <a:spcPts val="15"/>
                        </a:spcBef>
                      </a:pPr>
                      <a:r>
                        <a:rPr dirty="0" sz="650" spc="-10">
                          <a:latin typeface="等线"/>
                          <a:cs typeface="等线"/>
                        </a:rPr>
                        <a:t>150.42</a:t>
                      </a:r>
                      <a:endParaRPr sz="650">
                        <a:latin typeface="等线"/>
                        <a:cs typeface="等线"/>
                      </a:endParaRPr>
                    </a:p>
                  </a:txBody>
                  <a:tcPr marL="0" marR="0" marB="0" marT="1905">
                    <a:lnL w="6350">
                      <a:solidFill>
                        <a:srgbClr val="FFB628"/>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2">
                  <a:txBody>
                    <a:bodyPr/>
                    <a:lstStyle/>
                    <a:p>
                      <a:pPr marL="37465">
                        <a:lnSpc>
                          <a:spcPts val="710"/>
                        </a:lnSpc>
                        <a:spcBef>
                          <a:spcPts val="15"/>
                        </a:spcBef>
                      </a:pPr>
                      <a:r>
                        <a:rPr dirty="0" sz="650" spc="-10">
                          <a:latin typeface="等线"/>
                          <a:cs typeface="等线"/>
                        </a:rPr>
                        <a:t>209.45</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4">
                  <a:txBody>
                    <a:bodyPr/>
                    <a:lstStyle/>
                    <a:p>
                      <a:pPr marL="143510">
                        <a:lnSpc>
                          <a:spcPts val="710"/>
                        </a:lnSpc>
                        <a:spcBef>
                          <a:spcPts val="15"/>
                        </a:spcBef>
                      </a:pPr>
                      <a:r>
                        <a:rPr dirty="0" sz="650" spc="-10">
                          <a:latin typeface="等线"/>
                          <a:cs typeface="等线"/>
                        </a:rPr>
                        <a:t>156.75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43510">
                        <a:lnSpc>
                          <a:spcPts val="710"/>
                        </a:lnSpc>
                        <a:spcBef>
                          <a:spcPts val="15"/>
                        </a:spcBef>
                      </a:pPr>
                      <a:r>
                        <a:rPr dirty="0" sz="650" spc="-10">
                          <a:latin typeface="等线"/>
                          <a:cs typeface="等线"/>
                        </a:rPr>
                        <a:t>179.28</a:t>
                      </a:r>
                      <a:endParaRPr sz="650">
                        <a:latin typeface="等线"/>
                        <a:cs typeface="等线"/>
                      </a:endParaRPr>
                    </a:p>
                  </a:txBody>
                  <a:tcPr marL="0" marR="0" marB="0" marT="1905">
                    <a:lnL w="6350">
                      <a:solidFill>
                        <a:srgbClr val="EC7C30"/>
                      </a:solidFill>
                      <a:prstDash val="solid"/>
                    </a:lnL>
                    <a:lnR w="19050">
                      <a:solidFill>
                        <a:srgbClr val="FFB628"/>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gn="r" marR="29845">
                        <a:lnSpc>
                          <a:spcPts val="710"/>
                        </a:lnSpc>
                        <a:spcBef>
                          <a:spcPts val="15"/>
                        </a:spcBef>
                      </a:pPr>
                      <a:r>
                        <a:rPr dirty="0" sz="650" spc="-5">
                          <a:latin typeface="等线"/>
                          <a:cs typeface="等线"/>
                        </a:rPr>
                        <a:t>31.95</a:t>
                      </a:r>
                      <a:endParaRPr sz="650">
                        <a:latin typeface="等线"/>
                        <a:cs typeface="等线"/>
                      </a:endParaRPr>
                    </a:p>
                  </a:txBody>
                  <a:tcPr marL="0" marR="0" marB="0" marT="1905">
                    <a:lnL w="19050">
                      <a:solidFill>
                        <a:srgbClr val="FFB628"/>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r h="104886">
                <a:tc>
                  <a:txBody>
                    <a:bodyPr/>
                    <a:lstStyle/>
                    <a:p>
                      <a:pPr marL="15875">
                        <a:lnSpc>
                          <a:spcPts val="710"/>
                        </a:lnSpc>
                        <a:spcBef>
                          <a:spcPts val="15"/>
                        </a:spcBef>
                      </a:pPr>
                      <a:r>
                        <a:rPr dirty="0" sz="650" spc="10" b="1">
                          <a:latin typeface="等线"/>
                          <a:cs typeface="等线"/>
                        </a:rPr>
                        <a:t>水痘减毒活疫苗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695"/>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2102.49</a:t>
                      </a:r>
                      <a:endParaRPr sz="650">
                        <a:latin typeface="等线"/>
                        <a:cs typeface="等线"/>
                      </a:endParaRPr>
                    </a:p>
                  </a:txBody>
                  <a:tcPr marL="0" marR="0" marB="0" marT="1905">
                    <a:lnL w="6350">
                      <a:solidFill>
                        <a:srgbClr val="EC7C30"/>
                      </a:solidFill>
                      <a:prstDash val="solid"/>
                    </a:lnL>
                    <a:lnR w="6350">
                      <a:solidFill>
                        <a:srgbClr val="FFB628"/>
                      </a:solidFill>
                      <a:prstDash val="solid"/>
                    </a:lnR>
                    <a:lnT w="6350">
                      <a:solidFill>
                        <a:srgbClr val="EC7C30"/>
                      </a:solidFill>
                      <a:prstDash val="solid"/>
                    </a:lnT>
                    <a:lnB w="6350">
                      <a:solidFill>
                        <a:srgbClr val="EC7C30"/>
                      </a:solidFill>
                      <a:prstDash val="solid"/>
                    </a:lnB>
                  </a:tcPr>
                </a:tc>
                <a:tc gridSpan="3">
                  <a:txBody>
                    <a:bodyPr/>
                    <a:lstStyle/>
                    <a:p>
                      <a:pPr marL="186055">
                        <a:lnSpc>
                          <a:spcPts val="710"/>
                        </a:lnSpc>
                        <a:spcBef>
                          <a:spcPts val="15"/>
                        </a:spcBef>
                      </a:pPr>
                      <a:r>
                        <a:rPr dirty="0" sz="650" spc="-5">
                          <a:latin typeface="等线"/>
                          <a:cs typeface="等线"/>
                        </a:rPr>
                        <a:t>77.04</a:t>
                      </a:r>
                      <a:endParaRPr sz="650">
                        <a:latin typeface="等线"/>
                        <a:cs typeface="等线"/>
                      </a:endParaRPr>
                    </a:p>
                  </a:txBody>
                  <a:tcPr marL="0" marR="0" marB="0" marT="1905">
                    <a:lnL w="6350">
                      <a:solidFill>
                        <a:srgbClr val="FFB628"/>
                      </a:solidFill>
                      <a:prstDash val="solid"/>
                    </a:lnL>
                    <a:lnR w="6350">
                      <a:solidFill>
                        <a:srgbClr val="FFB628"/>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marL="186055">
                        <a:lnSpc>
                          <a:spcPts val="710"/>
                        </a:lnSpc>
                        <a:spcBef>
                          <a:spcPts val="15"/>
                        </a:spcBef>
                      </a:pPr>
                      <a:r>
                        <a:rPr dirty="0" sz="650" spc="-5">
                          <a:latin typeface="等线"/>
                          <a:cs typeface="等线"/>
                        </a:rPr>
                        <a:t>89.67</a:t>
                      </a:r>
                      <a:endParaRPr sz="650">
                        <a:latin typeface="等线"/>
                        <a:cs typeface="等线"/>
                      </a:endParaRPr>
                    </a:p>
                  </a:txBody>
                  <a:tcPr marL="0" marR="0" marB="0" marT="1905">
                    <a:lnL w="6350">
                      <a:solidFill>
                        <a:srgbClr val="FFB628"/>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T w="6350">
                      <a:solidFill>
                        <a:srgbClr val="EC7C30"/>
                      </a:solidFill>
                      <a:prstDash val="solid"/>
                    </a:lnT>
                    <a:lnB w="6350">
                      <a:solidFill>
                        <a:srgbClr val="EC7C30"/>
                      </a:solidFill>
                      <a:prstDash val="solid"/>
                    </a:lnB>
                    <a:solidFill>
                      <a:srgbClr val="FFB628"/>
                    </a:solidFill>
                  </a:tcPr>
                </a:tc>
                <a:tc gridSpan="2">
                  <a:txBody>
                    <a:bodyPr/>
                    <a:lstStyle/>
                    <a:p>
                      <a:pPr marL="37465">
                        <a:lnSpc>
                          <a:spcPts val="710"/>
                        </a:lnSpc>
                        <a:spcBef>
                          <a:spcPts val="15"/>
                        </a:spcBef>
                      </a:pPr>
                      <a:r>
                        <a:rPr dirty="0" sz="650" spc="-10">
                          <a:latin typeface="等线"/>
                          <a:cs typeface="等线"/>
                        </a:rPr>
                        <a:t>195.81</a:t>
                      </a:r>
                      <a:endParaRPr sz="650">
                        <a:latin typeface="等线"/>
                        <a:cs typeface="等线"/>
                      </a:endParaRPr>
                    </a:p>
                  </a:txBody>
                  <a:tcPr marL="0" marR="0" marB="0" marT="1905">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gridSpan="4">
                  <a:txBody>
                    <a:bodyPr/>
                    <a:lstStyle/>
                    <a:p>
                      <a:pPr marL="143510">
                        <a:lnSpc>
                          <a:spcPts val="710"/>
                        </a:lnSpc>
                        <a:spcBef>
                          <a:spcPts val="15"/>
                        </a:spcBef>
                      </a:pPr>
                      <a:r>
                        <a:rPr dirty="0" sz="650" spc="-10">
                          <a:latin typeface="等线"/>
                          <a:cs typeface="等线"/>
                        </a:rPr>
                        <a:t>269.71</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143510">
                        <a:lnSpc>
                          <a:spcPts val="710"/>
                        </a:lnSpc>
                        <a:spcBef>
                          <a:spcPts val="15"/>
                        </a:spcBef>
                      </a:pPr>
                      <a:r>
                        <a:rPr dirty="0" sz="650" spc="-10">
                          <a:latin typeface="等线"/>
                          <a:cs typeface="等线"/>
                        </a:rPr>
                        <a:t>292.93</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gn="r" marR="29845">
                        <a:lnSpc>
                          <a:spcPts val="710"/>
                        </a:lnSpc>
                        <a:spcBef>
                          <a:spcPts val="15"/>
                        </a:spcBef>
                      </a:pPr>
                      <a:r>
                        <a:rPr dirty="0" sz="650" spc="-10">
                          <a:latin typeface="等线"/>
                          <a:cs typeface="等线"/>
                        </a:rPr>
                        <a:t>228.66</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r h="104886">
                <a:tc>
                  <a:txBody>
                    <a:bodyPr/>
                    <a:lstStyle/>
                    <a:p>
                      <a:pPr marL="15875">
                        <a:lnSpc>
                          <a:spcPts val="710"/>
                        </a:lnSpc>
                        <a:spcBef>
                          <a:spcPts val="15"/>
                        </a:spcBef>
                      </a:pPr>
                      <a:r>
                        <a:rPr dirty="0" sz="650" spc="10" b="1">
                          <a:latin typeface="等线"/>
                          <a:cs typeface="等线"/>
                        </a:rPr>
                        <a:t>流感病毒裂解疫苗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0"/>
                        </a:lnSpc>
                        <a:spcBef>
                          <a:spcPts val="15"/>
                        </a:spcBef>
                      </a:pPr>
                      <a:r>
                        <a:rPr dirty="0" sz="650" spc="-10">
                          <a:latin typeface="等线"/>
                          <a:cs typeface="等线"/>
                        </a:rPr>
                        <a:t>2107.37</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r h="105076">
                <a:tc>
                  <a:txBody>
                    <a:bodyPr/>
                    <a:lstStyle/>
                    <a:p>
                      <a:pPr marL="15875">
                        <a:lnSpc>
                          <a:spcPts val="715"/>
                        </a:lnSpc>
                        <a:spcBef>
                          <a:spcPts val="15"/>
                        </a:spcBef>
                      </a:pPr>
                      <a:r>
                        <a:rPr dirty="0" sz="650" spc="10" b="1">
                          <a:latin typeface="等线"/>
                          <a:cs typeface="等线"/>
                        </a:rPr>
                        <a:t>四价流感病毒裂解疫苗</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a:txBody>
                    <a:bodyPr/>
                    <a:lstStyle/>
                    <a:p>
                      <a:pPr algn="ctr" marL="5715">
                        <a:lnSpc>
                          <a:spcPts val="700"/>
                        </a:lnSpc>
                        <a:spcBef>
                          <a:spcPts val="25"/>
                        </a:spcBef>
                      </a:pPr>
                      <a:r>
                        <a:rPr dirty="0" sz="600" spc="70">
                          <a:latin typeface="宋体"/>
                          <a:cs typeface="宋体"/>
                        </a:rPr>
                        <a:t>0.5mL</a:t>
                      </a:r>
                      <a:endParaRPr sz="600">
                        <a:latin typeface="宋体"/>
                        <a:cs typeface="宋体"/>
                      </a:endParaRPr>
                    </a:p>
                  </a:txBody>
                  <a:tcPr marL="0" marR="0" marB="0" marT="3175">
                    <a:lnL w="6350">
                      <a:solidFill>
                        <a:srgbClr val="EC7C30"/>
                      </a:solidFill>
                      <a:prstDash val="solid"/>
                    </a:lnL>
                    <a:lnR w="6350">
                      <a:solidFill>
                        <a:srgbClr val="EC7C30"/>
                      </a:solidFill>
                      <a:prstDash val="solid"/>
                    </a:lnR>
                    <a:lnT w="6350">
                      <a:solidFill>
                        <a:srgbClr val="F4AF84"/>
                      </a:solidFill>
                      <a:prstDash val="solid"/>
                    </a:lnT>
                    <a:lnB w="6350">
                      <a:solidFill>
                        <a:srgbClr val="F4AF84"/>
                      </a:solidFill>
                      <a:prstDash val="solid"/>
                    </a:lnB>
                  </a:tcPr>
                </a:tc>
                <a:tc>
                  <a:txBody>
                    <a:bodyPr/>
                    <a:lstStyle/>
                    <a:p>
                      <a:pPr algn="r" marR="29845">
                        <a:lnSpc>
                          <a:spcPts val="715"/>
                        </a:lnSpc>
                        <a:spcBef>
                          <a:spcPts val="15"/>
                        </a:spcBef>
                      </a:pPr>
                      <a:r>
                        <a:rPr dirty="0" sz="650" spc="-10">
                          <a:latin typeface="等线"/>
                          <a:cs typeface="等线"/>
                        </a:rPr>
                        <a:t>971.05</a:t>
                      </a:r>
                      <a:endParaRPr sz="650">
                        <a:latin typeface="等线"/>
                        <a:cs typeface="等线"/>
                      </a:endParaRPr>
                    </a:p>
                  </a:txBody>
                  <a:tcPr marL="0" marR="0" marB="0" marT="1905">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gridSpan="4">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c hMerge="1">
                  <a:txBody>
                    <a:bodyPr/>
                    <a:lstStyle/>
                    <a:p>
                      <a:pPr/>
                    </a:p>
                  </a:txBody>
                  <a:tcPr marL="0" marR="0" marB="0" marT="0"/>
                </a:tc>
                <a:tc>
                  <a:txBody>
                    <a:bodyPr/>
                    <a:lstStyle/>
                    <a:p>
                      <a:pPr>
                        <a:lnSpc>
                          <a:spcPct val="100000"/>
                        </a:lnSpc>
                      </a:pPr>
                      <a:endParaRPr sz="500">
                        <a:latin typeface="Times New Roman"/>
                        <a:cs typeface="Times New Roman"/>
                      </a:endParaRPr>
                    </a:p>
                  </a:txBody>
                  <a:tcPr marL="0" marR="0" marB="0" marT="0">
                    <a:lnL w="6350">
                      <a:solidFill>
                        <a:srgbClr val="EC7C30"/>
                      </a:solidFill>
                      <a:prstDash val="solid"/>
                    </a:lnL>
                    <a:lnR w="6350">
                      <a:solidFill>
                        <a:srgbClr val="EC7C30"/>
                      </a:solidFill>
                      <a:prstDash val="solid"/>
                    </a:lnR>
                    <a:lnT w="6350">
                      <a:solidFill>
                        <a:srgbClr val="EC7C30"/>
                      </a:solidFill>
                      <a:prstDash val="solid"/>
                    </a:lnT>
                    <a:lnB w="6350">
                      <a:solidFill>
                        <a:srgbClr val="EC7C30"/>
                      </a:solidFill>
                      <a:prstDash val="solid"/>
                    </a:lnB>
                  </a:tcPr>
                </a:tc>
              </a:tr>
            </a:tbl>
          </a:graphicData>
        </a:graphic>
      </p:graphicFrame>
      <p:sp>
        <p:nvSpPr>
          <p:cNvPr id="13" name="object 13"/>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23660" cy="305625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5"/>
              </a:spcBef>
            </a:pPr>
            <a:endParaRPr sz="500">
              <a:latin typeface="微软雅黑"/>
              <a:cs typeface="微软雅黑"/>
            </a:endParaRPr>
          </a:p>
          <a:p>
            <a:pPr marL="1400810" marR="5080">
              <a:lnSpc>
                <a:spcPct val="116700"/>
              </a:lnSpc>
            </a:pPr>
            <a:r>
              <a:rPr dirty="0" sz="1000" spc="-5">
                <a:solidFill>
                  <a:srgbClr val="4D4D4F"/>
                </a:solidFill>
                <a:latin typeface="宋体"/>
                <a:cs typeface="宋体"/>
              </a:rPr>
              <a:t>据新华</a:t>
            </a:r>
            <a:r>
              <a:rPr dirty="0" sz="1000" spc="5">
                <a:solidFill>
                  <a:srgbClr val="4D4D4F"/>
                </a:solidFill>
                <a:latin typeface="宋体"/>
                <a:cs typeface="宋体"/>
              </a:rPr>
              <a:t>网</a:t>
            </a:r>
            <a:r>
              <a:rPr dirty="0" sz="1000" spc="-5">
                <a:solidFill>
                  <a:srgbClr val="4D4D4F"/>
                </a:solidFill>
                <a:latin typeface="宋体"/>
                <a:cs typeface="宋体"/>
              </a:rPr>
              <a:t>报</a:t>
            </a:r>
            <a:r>
              <a:rPr dirty="0" sz="1000" spc="5">
                <a:solidFill>
                  <a:srgbClr val="4D4D4F"/>
                </a:solidFill>
                <a:latin typeface="宋体"/>
                <a:cs typeface="宋体"/>
              </a:rPr>
              <a:t>道</a:t>
            </a:r>
            <a:r>
              <a:rPr dirty="0" sz="1000" spc="-45">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共</a:t>
            </a:r>
            <a:r>
              <a:rPr dirty="0" sz="1000" spc="-5">
                <a:solidFill>
                  <a:srgbClr val="4D4D4F"/>
                </a:solidFill>
                <a:latin typeface="宋体"/>
                <a:cs typeface="宋体"/>
              </a:rPr>
              <a:t>中央</a:t>
            </a:r>
            <a:r>
              <a:rPr dirty="0" sz="1000" spc="5">
                <a:solidFill>
                  <a:srgbClr val="4D4D4F"/>
                </a:solidFill>
                <a:latin typeface="宋体"/>
                <a:cs typeface="宋体"/>
              </a:rPr>
              <a:t>总</a:t>
            </a:r>
            <a:r>
              <a:rPr dirty="0" sz="1000" spc="-5">
                <a:solidFill>
                  <a:srgbClr val="4D4D4F"/>
                </a:solidFill>
                <a:latin typeface="宋体"/>
                <a:cs typeface="宋体"/>
              </a:rPr>
              <a:t>书记</a:t>
            </a:r>
            <a:r>
              <a:rPr dirty="0" sz="1000" spc="-30">
                <a:solidFill>
                  <a:srgbClr val="4D4D4F"/>
                </a:solidFill>
                <a:latin typeface="宋体"/>
                <a:cs typeface="宋体"/>
              </a:rPr>
              <a:t>、</a:t>
            </a:r>
            <a:r>
              <a:rPr dirty="0" sz="1000" spc="-5">
                <a:solidFill>
                  <a:srgbClr val="4D4D4F"/>
                </a:solidFill>
                <a:latin typeface="宋体"/>
                <a:cs typeface="宋体"/>
              </a:rPr>
              <a:t>国家</a:t>
            </a:r>
            <a:r>
              <a:rPr dirty="0" sz="1000" spc="5">
                <a:solidFill>
                  <a:srgbClr val="4D4D4F"/>
                </a:solidFill>
                <a:latin typeface="宋体"/>
                <a:cs typeface="宋体"/>
              </a:rPr>
              <a:t>主</a:t>
            </a:r>
            <a:r>
              <a:rPr dirty="0" sz="1000" spc="-5">
                <a:solidFill>
                  <a:srgbClr val="4D4D4F"/>
                </a:solidFill>
                <a:latin typeface="宋体"/>
                <a:cs typeface="宋体"/>
              </a:rPr>
              <a:t>席</a:t>
            </a:r>
            <a:r>
              <a:rPr dirty="0" sz="1000" spc="-30">
                <a:solidFill>
                  <a:srgbClr val="4D4D4F"/>
                </a:solidFill>
                <a:latin typeface="宋体"/>
                <a:cs typeface="宋体"/>
              </a:rPr>
              <a:t>、</a:t>
            </a:r>
            <a:r>
              <a:rPr dirty="0" sz="1000" spc="-5">
                <a:solidFill>
                  <a:srgbClr val="4D4D4F"/>
                </a:solidFill>
                <a:latin typeface="宋体"/>
                <a:cs typeface="宋体"/>
              </a:rPr>
              <a:t>中央</a:t>
            </a:r>
            <a:r>
              <a:rPr dirty="0" sz="1000" spc="5">
                <a:solidFill>
                  <a:srgbClr val="4D4D4F"/>
                </a:solidFill>
                <a:latin typeface="宋体"/>
                <a:cs typeface="宋体"/>
              </a:rPr>
              <a:t>军委</a:t>
            </a:r>
            <a:r>
              <a:rPr dirty="0" sz="1000" spc="-5">
                <a:solidFill>
                  <a:srgbClr val="4D4D4F"/>
                </a:solidFill>
                <a:latin typeface="宋体"/>
                <a:cs typeface="宋体"/>
              </a:rPr>
              <a:t>主席习</a:t>
            </a:r>
            <a:r>
              <a:rPr dirty="0" sz="1000" spc="5">
                <a:solidFill>
                  <a:srgbClr val="4D4D4F"/>
                </a:solidFill>
                <a:latin typeface="宋体"/>
                <a:cs typeface="宋体"/>
              </a:rPr>
              <a:t>近</a:t>
            </a:r>
            <a:r>
              <a:rPr dirty="0" sz="1000" spc="-5">
                <a:solidFill>
                  <a:srgbClr val="4D4D4F"/>
                </a:solidFill>
                <a:latin typeface="宋体"/>
                <a:cs typeface="宋体"/>
              </a:rPr>
              <a:t>平</a:t>
            </a:r>
            <a:r>
              <a:rPr dirty="0" sz="1000" spc="-245">
                <a:solidFill>
                  <a:srgbClr val="4D4D4F"/>
                </a:solidFill>
                <a:latin typeface="宋体"/>
                <a:cs typeface="宋体"/>
              </a:rPr>
              <a:t> </a:t>
            </a:r>
            <a:r>
              <a:rPr dirty="0" sz="1000" spc="-5">
                <a:solidFill>
                  <a:srgbClr val="4D4D4F"/>
                </a:solidFill>
                <a:latin typeface="等线"/>
                <a:cs typeface="等线"/>
              </a:rPr>
              <a:t>3</a:t>
            </a:r>
            <a:r>
              <a:rPr dirty="0" sz="1000" spc="-30">
                <a:solidFill>
                  <a:srgbClr val="4D4D4F"/>
                </a:solidFill>
                <a:latin typeface="等线"/>
                <a:cs typeface="等线"/>
              </a:rPr>
              <a:t> </a:t>
            </a:r>
            <a:r>
              <a:rPr dirty="0" sz="1000" spc="-5">
                <a:solidFill>
                  <a:srgbClr val="4D4D4F"/>
                </a:solidFill>
                <a:latin typeface="宋体"/>
                <a:cs typeface="宋体"/>
              </a:rPr>
              <a:t>月</a:t>
            </a:r>
            <a:r>
              <a:rPr dirty="0" sz="1000" spc="-254">
                <a:solidFill>
                  <a:srgbClr val="4D4D4F"/>
                </a:solidFill>
                <a:latin typeface="宋体"/>
                <a:cs typeface="宋体"/>
              </a:rPr>
              <a:t> </a:t>
            </a:r>
            <a:r>
              <a:rPr dirty="0" sz="1000" spc="-5">
                <a:solidFill>
                  <a:srgbClr val="4D4D4F"/>
                </a:solidFill>
                <a:latin typeface="等线"/>
                <a:cs typeface="等线"/>
              </a:rPr>
              <a:t>2</a:t>
            </a:r>
            <a:r>
              <a:rPr dirty="0" sz="1000" spc="-30">
                <a:solidFill>
                  <a:srgbClr val="4D4D4F"/>
                </a:solidFill>
                <a:latin typeface="等线"/>
                <a:cs typeface="等线"/>
              </a:rPr>
              <a:t> </a:t>
            </a:r>
            <a:r>
              <a:rPr dirty="0" sz="1000" spc="-5">
                <a:solidFill>
                  <a:srgbClr val="4D4D4F"/>
                </a:solidFill>
                <a:latin typeface="宋体"/>
                <a:cs typeface="宋体"/>
              </a:rPr>
              <a:t>日在</a:t>
            </a:r>
            <a:r>
              <a:rPr dirty="0" sz="1000" spc="5">
                <a:solidFill>
                  <a:srgbClr val="4D4D4F"/>
                </a:solidFill>
                <a:latin typeface="宋体"/>
                <a:cs typeface="宋体"/>
              </a:rPr>
              <a:t>北京</a:t>
            </a:r>
            <a:r>
              <a:rPr dirty="0" sz="1000" spc="-5">
                <a:solidFill>
                  <a:srgbClr val="4D4D4F"/>
                </a:solidFill>
                <a:latin typeface="宋体"/>
                <a:cs typeface="宋体"/>
              </a:rPr>
              <a:t>考察新 冠肺炎</a:t>
            </a:r>
            <a:r>
              <a:rPr dirty="0" sz="1000" spc="5">
                <a:solidFill>
                  <a:srgbClr val="4D4D4F"/>
                </a:solidFill>
                <a:latin typeface="宋体"/>
                <a:cs typeface="宋体"/>
              </a:rPr>
              <a:t>防</a:t>
            </a:r>
            <a:r>
              <a:rPr dirty="0" sz="1000" spc="-5">
                <a:solidFill>
                  <a:srgbClr val="4D4D4F"/>
                </a:solidFill>
                <a:latin typeface="宋体"/>
                <a:cs typeface="宋体"/>
              </a:rPr>
              <a:t>控科</a:t>
            </a:r>
            <a:r>
              <a:rPr dirty="0" sz="1000" spc="5">
                <a:solidFill>
                  <a:srgbClr val="4D4D4F"/>
                </a:solidFill>
                <a:latin typeface="宋体"/>
                <a:cs typeface="宋体"/>
              </a:rPr>
              <a:t>研</a:t>
            </a:r>
            <a:r>
              <a:rPr dirty="0" sz="1000" spc="-5">
                <a:solidFill>
                  <a:srgbClr val="4D4D4F"/>
                </a:solidFill>
                <a:latin typeface="宋体"/>
                <a:cs typeface="宋体"/>
              </a:rPr>
              <a:t>攻关</a:t>
            </a:r>
            <a:r>
              <a:rPr dirty="0" sz="1000" spc="5">
                <a:solidFill>
                  <a:srgbClr val="4D4D4F"/>
                </a:solidFill>
                <a:latin typeface="宋体"/>
                <a:cs typeface="宋体"/>
              </a:rPr>
              <a:t>工</a:t>
            </a:r>
            <a:r>
              <a:rPr dirty="0" sz="1000" spc="-5">
                <a:solidFill>
                  <a:srgbClr val="4D4D4F"/>
                </a:solidFill>
                <a:latin typeface="宋体"/>
                <a:cs typeface="宋体"/>
              </a:rPr>
              <a:t>作</a:t>
            </a:r>
            <a:r>
              <a:rPr dirty="0" sz="1000" spc="-20">
                <a:solidFill>
                  <a:srgbClr val="4D4D4F"/>
                </a:solidFill>
                <a:latin typeface="宋体"/>
                <a:cs typeface="宋体"/>
              </a:rPr>
              <a:t>，</a:t>
            </a:r>
            <a:r>
              <a:rPr dirty="0" sz="1000" spc="-5">
                <a:solidFill>
                  <a:srgbClr val="4D4D4F"/>
                </a:solidFill>
                <a:latin typeface="宋体"/>
                <a:cs typeface="宋体"/>
              </a:rPr>
              <a:t>习总书</a:t>
            </a:r>
            <a:r>
              <a:rPr dirty="0" sz="1000" spc="5">
                <a:solidFill>
                  <a:srgbClr val="4D4D4F"/>
                </a:solidFill>
                <a:latin typeface="宋体"/>
                <a:cs typeface="宋体"/>
              </a:rPr>
              <a:t>记</a:t>
            </a:r>
            <a:r>
              <a:rPr dirty="0" sz="1000" spc="-5">
                <a:solidFill>
                  <a:srgbClr val="4D4D4F"/>
                </a:solidFill>
                <a:latin typeface="宋体"/>
                <a:cs typeface="宋体"/>
              </a:rPr>
              <a:t>指</a:t>
            </a:r>
            <a:r>
              <a:rPr dirty="0" sz="1000" spc="5">
                <a:solidFill>
                  <a:srgbClr val="4D4D4F"/>
                </a:solidFill>
                <a:latin typeface="宋体"/>
                <a:cs typeface="宋体"/>
              </a:rPr>
              <a:t>出</a:t>
            </a:r>
            <a:r>
              <a:rPr dirty="0" sz="1000" spc="-30">
                <a:solidFill>
                  <a:srgbClr val="4D4D4F"/>
                </a:solidFill>
                <a:latin typeface="宋体"/>
                <a:cs typeface="宋体"/>
              </a:rPr>
              <a:t>，</a:t>
            </a:r>
            <a:r>
              <a:rPr dirty="0" sz="1000" spc="-5">
                <a:solidFill>
                  <a:srgbClr val="4D4D4F"/>
                </a:solidFill>
                <a:latin typeface="宋体"/>
                <a:cs typeface="宋体"/>
              </a:rPr>
              <a:t>生</a:t>
            </a:r>
            <a:r>
              <a:rPr dirty="0" sz="1000" spc="5">
                <a:solidFill>
                  <a:srgbClr val="4D4D4F"/>
                </a:solidFill>
                <a:latin typeface="宋体"/>
                <a:cs typeface="宋体"/>
              </a:rPr>
              <a:t>命</a:t>
            </a:r>
            <a:r>
              <a:rPr dirty="0" sz="1000" spc="-5">
                <a:solidFill>
                  <a:srgbClr val="4D4D4F"/>
                </a:solidFill>
                <a:latin typeface="宋体"/>
                <a:cs typeface="宋体"/>
              </a:rPr>
              <a:t>安全</a:t>
            </a:r>
            <a:r>
              <a:rPr dirty="0" sz="1000" spc="5">
                <a:solidFill>
                  <a:srgbClr val="4D4D4F"/>
                </a:solidFill>
                <a:latin typeface="宋体"/>
                <a:cs typeface="宋体"/>
              </a:rPr>
              <a:t>和</a:t>
            </a:r>
            <a:r>
              <a:rPr dirty="0" sz="1000" spc="-5">
                <a:solidFill>
                  <a:srgbClr val="4D4D4F"/>
                </a:solidFill>
                <a:latin typeface="宋体"/>
                <a:cs typeface="宋体"/>
              </a:rPr>
              <a:t>生物安</a:t>
            </a:r>
            <a:r>
              <a:rPr dirty="0" sz="1000" spc="5">
                <a:solidFill>
                  <a:srgbClr val="4D4D4F"/>
                </a:solidFill>
                <a:latin typeface="宋体"/>
                <a:cs typeface="宋体"/>
              </a:rPr>
              <a:t>全</a:t>
            </a:r>
            <a:r>
              <a:rPr dirty="0" sz="1000" spc="-5">
                <a:solidFill>
                  <a:srgbClr val="4D4D4F"/>
                </a:solidFill>
                <a:latin typeface="宋体"/>
                <a:cs typeface="宋体"/>
              </a:rPr>
              <a:t>领域</a:t>
            </a:r>
            <a:r>
              <a:rPr dirty="0" sz="1000" spc="5">
                <a:solidFill>
                  <a:srgbClr val="4D4D4F"/>
                </a:solidFill>
                <a:latin typeface="宋体"/>
                <a:cs typeface="宋体"/>
              </a:rPr>
              <a:t>的</a:t>
            </a:r>
            <a:r>
              <a:rPr dirty="0" sz="1000" spc="-5">
                <a:solidFill>
                  <a:srgbClr val="4D4D4F"/>
                </a:solidFill>
                <a:latin typeface="宋体"/>
                <a:cs typeface="宋体"/>
              </a:rPr>
              <a:t>重大</a:t>
            </a:r>
            <a:r>
              <a:rPr dirty="0" sz="1000" spc="5">
                <a:solidFill>
                  <a:srgbClr val="4D4D4F"/>
                </a:solidFill>
                <a:latin typeface="宋体"/>
                <a:cs typeface="宋体"/>
              </a:rPr>
              <a:t>科</a:t>
            </a:r>
            <a:r>
              <a:rPr dirty="0" sz="1000" spc="-5">
                <a:solidFill>
                  <a:srgbClr val="4D4D4F"/>
                </a:solidFill>
                <a:latin typeface="宋体"/>
                <a:cs typeface="宋体"/>
              </a:rPr>
              <a:t>技</a:t>
            </a:r>
            <a:r>
              <a:rPr dirty="0" sz="1000" spc="5">
                <a:solidFill>
                  <a:srgbClr val="4D4D4F"/>
                </a:solidFill>
                <a:latin typeface="宋体"/>
                <a:cs typeface="宋体"/>
              </a:rPr>
              <a:t>成</a:t>
            </a:r>
            <a:r>
              <a:rPr dirty="0" sz="1000" spc="-5">
                <a:solidFill>
                  <a:srgbClr val="4D4D4F"/>
                </a:solidFill>
                <a:latin typeface="宋体"/>
                <a:cs typeface="宋体"/>
              </a:rPr>
              <a:t>果也是 国之重</a:t>
            </a:r>
            <a:r>
              <a:rPr dirty="0" sz="1000" spc="5">
                <a:solidFill>
                  <a:srgbClr val="4D4D4F"/>
                </a:solidFill>
                <a:latin typeface="宋体"/>
                <a:cs typeface="宋体"/>
              </a:rPr>
              <a:t>器</a:t>
            </a:r>
            <a:r>
              <a:rPr dirty="0" sz="1000" spc="-30">
                <a:solidFill>
                  <a:srgbClr val="4D4D4F"/>
                </a:solidFill>
                <a:latin typeface="宋体"/>
                <a:cs typeface="宋体"/>
              </a:rPr>
              <a:t>，</a:t>
            </a:r>
            <a:r>
              <a:rPr dirty="0" sz="1000" spc="5">
                <a:solidFill>
                  <a:srgbClr val="4D4D4F"/>
                </a:solidFill>
                <a:latin typeface="宋体"/>
                <a:cs typeface="宋体"/>
              </a:rPr>
              <a:t>疫</a:t>
            </a:r>
            <a:r>
              <a:rPr dirty="0" sz="1000" spc="-5">
                <a:solidFill>
                  <a:srgbClr val="4D4D4F"/>
                </a:solidFill>
                <a:latin typeface="宋体"/>
                <a:cs typeface="宋体"/>
              </a:rPr>
              <a:t>病防</a:t>
            </a:r>
            <a:r>
              <a:rPr dirty="0" sz="1000" spc="5">
                <a:solidFill>
                  <a:srgbClr val="4D4D4F"/>
                </a:solidFill>
                <a:latin typeface="宋体"/>
                <a:cs typeface="宋体"/>
              </a:rPr>
              <a:t>控</a:t>
            </a:r>
            <a:r>
              <a:rPr dirty="0" sz="1000" spc="-5">
                <a:solidFill>
                  <a:srgbClr val="4D4D4F"/>
                </a:solidFill>
                <a:latin typeface="宋体"/>
                <a:cs typeface="宋体"/>
              </a:rPr>
              <a:t>和公</a:t>
            </a:r>
            <a:r>
              <a:rPr dirty="0" sz="1000" spc="5">
                <a:solidFill>
                  <a:srgbClr val="4D4D4F"/>
                </a:solidFill>
                <a:latin typeface="宋体"/>
                <a:cs typeface="宋体"/>
              </a:rPr>
              <a:t>共</a:t>
            </a:r>
            <a:r>
              <a:rPr dirty="0" sz="1000" spc="-5">
                <a:solidFill>
                  <a:srgbClr val="4D4D4F"/>
                </a:solidFill>
                <a:latin typeface="宋体"/>
                <a:cs typeface="宋体"/>
              </a:rPr>
              <a:t>卫生应</a:t>
            </a:r>
            <a:r>
              <a:rPr dirty="0" sz="1000" spc="5">
                <a:solidFill>
                  <a:srgbClr val="4D4D4F"/>
                </a:solidFill>
                <a:latin typeface="宋体"/>
                <a:cs typeface="宋体"/>
              </a:rPr>
              <a:t>急</a:t>
            </a:r>
            <a:r>
              <a:rPr dirty="0" sz="1000" spc="-5">
                <a:solidFill>
                  <a:srgbClr val="4D4D4F"/>
                </a:solidFill>
                <a:latin typeface="宋体"/>
                <a:cs typeface="宋体"/>
              </a:rPr>
              <a:t>体系</a:t>
            </a:r>
            <a:r>
              <a:rPr dirty="0" sz="1000" spc="5">
                <a:solidFill>
                  <a:srgbClr val="4D4D4F"/>
                </a:solidFill>
                <a:latin typeface="宋体"/>
                <a:cs typeface="宋体"/>
              </a:rPr>
              <a:t>是</a:t>
            </a:r>
            <a:r>
              <a:rPr dirty="0" sz="1000" spc="-5">
                <a:solidFill>
                  <a:srgbClr val="4D4D4F"/>
                </a:solidFill>
                <a:latin typeface="宋体"/>
                <a:cs typeface="宋体"/>
              </a:rPr>
              <a:t>国家</a:t>
            </a:r>
            <a:r>
              <a:rPr dirty="0" sz="1000" spc="5">
                <a:solidFill>
                  <a:srgbClr val="4D4D4F"/>
                </a:solidFill>
                <a:latin typeface="宋体"/>
                <a:cs typeface="宋体"/>
              </a:rPr>
              <a:t>战</a:t>
            </a:r>
            <a:r>
              <a:rPr dirty="0" sz="1000" spc="-5">
                <a:solidFill>
                  <a:srgbClr val="4D4D4F"/>
                </a:solidFill>
                <a:latin typeface="宋体"/>
                <a:cs typeface="宋体"/>
              </a:rPr>
              <a:t>略</a:t>
            </a:r>
            <a:r>
              <a:rPr dirty="0" sz="1000" spc="5">
                <a:solidFill>
                  <a:srgbClr val="4D4D4F"/>
                </a:solidFill>
                <a:latin typeface="宋体"/>
                <a:cs typeface="宋体"/>
              </a:rPr>
              <a:t>体</a:t>
            </a:r>
            <a:r>
              <a:rPr dirty="0" sz="1000" spc="-5">
                <a:solidFill>
                  <a:srgbClr val="4D4D4F"/>
                </a:solidFill>
                <a:latin typeface="宋体"/>
                <a:cs typeface="宋体"/>
              </a:rPr>
              <a:t>系的重</a:t>
            </a:r>
            <a:r>
              <a:rPr dirty="0" sz="1000" spc="5">
                <a:solidFill>
                  <a:srgbClr val="4D4D4F"/>
                </a:solidFill>
                <a:latin typeface="宋体"/>
                <a:cs typeface="宋体"/>
              </a:rPr>
              <a:t>要</a:t>
            </a:r>
            <a:r>
              <a:rPr dirty="0" sz="1000" spc="-5">
                <a:solidFill>
                  <a:srgbClr val="4D4D4F"/>
                </a:solidFill>
                <a:latin typeface="宋体"/>
                <a:cs typeface="宋体"/>
              </a:rPr>
              <a:t>组成</a:t>
            </a:r>
            <a:r>
              <a:rPr dirty="0" sz="1000" spc="5">
                <a:solidFill>
                  <a:srgbClr val="4D4D4F"/>
                </a:solidFill>
                <a:latin typeface="宋体"/>
                <a:cs typeface="宋体"/>
              </a:rPr>
              <a:t>部</a:t>
            </a:r>
            <a:r>
              <a:rPr dirty="0" sz="1000" spc="-5">
                <a:solidFill>
                  <a:srgbClr val="4D4D4F"/>
                </a:solidFill>
                <a:latin typeface="宋体"/>
                <a:cs typeface="宋体"/>
              </a:rPr>
              <a:t>分</a:t>
            </a:r>
            <a:r>
              <a:rPr dirty="0" sz="1000" spc="-20">
                <a:solidFill>
                  <a:srgbClr val="4D4D4F"/>
                </a:solidFill>
                <a:latin typeface="宋体"/>
                <a:cs typeface="宋体"/>
              </a:rPr>
              <a:t>。</a:t>
            </a:r>
            <a:r>
              <a:rPr dirty="0" sz="1000" spc="-5">
                <a:solidFill>
                  <a:srgbClr val="4D4D4F"/>
                </a:solidFill>
                <a:latin typeface="宋体"/>
                <a:cs typeface="宋体"/>
              </a:rPr>
              <a:t>其中</a:t>
            </a:r>
            <a:r>
              <a:rPr dirty="0" sz="1000" spc="5">
                <a:solidFill>
                  <a:srgbClr val="4D4D4F"/>
                </a:solidFill>
                <a:latin typeface="宋体"/>
                <a:cs typeface="宋体"/>
              </a:rPr>
              <a:t>重</a:t>
            </a:r>
            <a:r>
              <a:rPr dirty="0" sz="1000" spc="-5">
                <a:solidFill>
                  <a:srgbClr val="4D4D4F"/>
                </a:solidFill>
                <a:latin typeface="宋体"/>
                <a:cs typeface="宋体"/>
              </a:rPr>
              <a:t>点提及 三个要</a:t>
            </a:r>
            <a:r>
              <a:rPr dirty="0" sz="1000" spc="5">
                <a:solidFill>
                  <a:srgbClr val="4D4D4F"/>
                </a:solidFill>
                <a:latin typeface="宋体"/>
                <a:cs typeface="宋体"/>
              </a:rPr>
              <a:t>加</a:t>
            </a:r>
            <a:r>
              <a:rPr dirty="0" sz="1000" spc="-5">
                <a:solidFill>
                  <a:srgbClr val="4D4D4F"/>
                </a:solidFill>
                <a:latin typeface="宋体"/>
                <a:cs typeface="宋体"/>
              </a:rPr>
              <a:t>强方</a:t>
            </a:r>
            <a:r>
              <a:rPr dirty="0" sz="1000" spc="5">
                <a:solidFill>
                  <a:srgbClr val="4D4D4F"/>
                </a:solidFill>
                <a:latin typeface="宋体"/>
                <a:cs typeface="宋体"/>
              </a:rPr>
              <a:t>向</a:t>
            </a:r>
            <a:r>
              <a:rPr dirty="0" sz="1000" spc="-60">
                <a:solidFill>
                  <a:srgbClr val="4D4D4F"/>
                </a:solidFill>
                <a:latin typeface="宋体"/>
                <a:cs typeface="宋体"/>
              </a:rPr>
              <a:t>：</a:t>
            </a:r>
            <a:r>
              <a:rPr dirty="0" sz="1000" spc="-60">
                <a:solidFill>
                  <a:srgbClr val="4D4D4F"/>
                </a:solidFill>
                <a:latin typeface="等线"/>
                <a:cs typeface="等线"/>
              </a:rPr>
              <a:t>i.</a:t>
            </a:r>
            <a:r>
              <a:rPr dirty="0" sz="1000" spc="5">
                <a:solidFill>
                  <a:srgbClr val="4D4D4F"/>
                </a:solidFill>
                <a:latin typeface="宋体"/>
                <a:cs typeface="宋体"/>
              </a:rPr>
              <a:t>要</a:t>
            </a:r>
            <a:r>
              <a:rPr dirty="0" sz="1000" spc="-5">
                <a:solidFill>
                  <a:srgbClr val="4D4D4F"/>
                </a:solidFill>
                <a:latin typeface="宋体"/>
                <a:cs typeface="宋体"/>
              </a:rPr>
              <a:t>加快</a:t>
            </a:r>
            <a:r>
              <a:rPr dirty="0" sz="1000" spc="5">
                <a:solidFill>
                  <a:srgbClr val="4D4D4F"/>
                </a:solidFill>
                <a:latin typeface="宋体"/>
                <a:cs typeface="宋体"/>
              </a:rPr>
              <a:t>补</a:t>
            </a:r>
            <a:r>
              <a:rPr dirty="0" sz="1000" spc="-5">
                <a:solidFill>
                  <a:srgbClr val="4D4D4F"/>
                </a:solidFill>
                <a:latin typeface="宋体"/>
                <a:cs typeface="宋体"/>
              </a:rPr>
              <a:t>齐我国</a:t>
            </a:r>
            <a:r>
              <a:rPr dirty="0" sz="1000" spc="5">
                <a:solidFill>
                  <a:srgbClr val="4D4D4F"/>
                </a:solidFill>
                <a:latin typeface="宋体"/>
                <a:cs typeface="宋体"/>
              </a:rPr>
              <a:t>高</a:t>
            </a:r>
            <a:r>
              <a:rPr dirty="0" sz="1000" spc="-5">
                <a:solidFill>
                  <a:srgbClr val="4D4D4F"/>
                </a:solidFill>
                <a:latin typeface="宋体"/>
                <a:cs typeface="宋体"/>
              </a:rPr>
              <a:t>端医</a:t>
            </a:r>
            <a:r>
              <a:rPr dirty="0" sz="1000" spc="5">
                <a:solidFill>
                  <a:srgbClr val="4D4D4F"/>
                </a:solidFill>
                <a:latin typeface="宋体"/>
                <a:cs typeface="宋体"/>
              </a:rPr>
              <a:t>疗</a:t>
            </a:r>
            <a:r>
              <a:rPr dirty="0" sz="1000" spc="-5">
                <a:solidFill>
                  <a:srgbClr val="4D4D4F"/>
                </a:solidFill>
                <a:latin typeface="宋体"/>
                <a:cs typeface="宋体"/>
              </a:rPr>
              <a:t>装备</a:t>
            </a:r>
            <a:r>
              <a:rPr dirty="0" sz="1000" spc="5">
                <a:solidFill>
                  <a:srgbClr val="4D4D4F"/>
                </a:solidFill>
                <a:latin typeface="宋体"/>
                <a:cs typeface="宋体"/>
              </a:rPr>
              <a:t>短板</a:t>
            </a:r>
            <a:r>
              <a:rPr dirty="0" sz="1000" spc="-165">
                <a:solidFill>
                  <a:srgbClr val="4D4D4F"/>
                </a:solidFill>
                <a:latin typeface="宋体"/>
                <a:cs typeface="宋体"/>
              </a:rPr>
              <a:t>，</a:t>
            </a:r>
            <a:r>
              <a:rPr dirty="0" sz="1000" spc="-5">
                <a:solidFill>
                  <a:srgbClr val="4D4D4F"/>
                </a:solidFill>
                <a:latin typeface="宋体"/>
                <a:cs typeface="宋体"/>
              </a:rPr>
              <a:t>加快关</a:t>
            </a:r>
            <a:r>
              <a:rPr dirty="0" sz="1000" spc="5">
                <a:solidFill>
                  <a:srgbClr val="4D4D4F"/>
                </a:solidFill>
                <a:latin typeface="宋体"/>
                <a:cs typeface="宋体"/>
              </a:rPr>
              <a:t>键</a:t>
            </a:r>
            <a:r>
              <a:rPr dirty="0" sz="1000" spc="-5">
                <a:solidFill>
                  <a:srgbClr val="4D4D4F"/>
                </a:solidFill>
                <a:latin typeface="宋体"/>
                <a:cs typeface="宋体"/>
              </a:rPr>
              <a:t>核心</a:t>
            </a:r>
            <a:r>
              <a:rPr dirty="0" sz="1000" spc="5">
                <a:solidFill>
                  <a:srgbClr val="4D4D4F"/>
                </a:solidFill>
                <a:latin typeface="宋体"/>
                <a:cs typeface="宋体"/>
              </a:rPr>
              <a:t>技</a:t>
            </a:r>
            <a:r>
              <a:rPr dirty="0" sz="1000" spc="-5">
                <a:solidFill>
                  <a:srgbClr val="4D4D4F"/>
                </a:solidFill>
                <a:latin typeface="宋体"/>
                <a:cs typeface="宋体"/>
              </a:rPr>
              <a:t>术攻</a:t>
            </a:r>
            <a:r>
              <a:rPr dirty="0" sz="1000" spc="5">
                <a:solidFill>
                  <a:srgbClr val="4D4D4F"/>
                </a:solidFill>
                <a:latin typeface="宋体"/>
                <a:cs typeface="宋体"/>
              </a:rPr>
              <a:t>关</a:t>
            </a:r>
            <a:r>
              <a:rPr dirty="0" sz="1000" spc="-165">
                <a:solidFill>
                  <a:srgbClr val="4D4D4F"/>
                </a:solidFill>
                <a:latin typeface="宋体"/>
                <a:cs typeface="宋体"/>
              </a:rPr>
              <a:t>，</a:t>
            </a:r>
            <a:r>
              <a:rPr dirty="0" sz="1000" spc="5">
                <a:solidFill>
                  <a:srgbClr val="4D4D4F"/>
                </a:solidFill>
                <a:latin typeface="宋体"/>
                <a:cs typeface="宋体"/>
              </a:rPr>
              <a:t>突</a:t>
            </a:r>
            <a:r>
              <a:rPr dirty="0" sz="1000" spc="-5">
                <a:solidFill>
                  <a:srgbClr val="4D4D4F"/>
                </a:solidFill>
                <a:latin typeface="宋体"/>
                <a:cs typeface="宋体"/>
              </a:rPr>
              <a:t>破技术 装备瓶</a:t>
            </a:r>
            <a:r>
              <a:rPr dirty="0" sz="1000" spc="5">
                <a:solidFill>
                  <a:srgbClr val="4D4D4F"/>
                </a:solidFill>
                <a:latin typeface="宋体"/>
                <a:cs typeface="宋体"/>
              </a:rPr>
              <a:t>颈</a:t>
            </a:r>
            <a:r>
              <a:rPr dirty="0" sz="1000" spc="-5">
                <a:solidFill>
                  <a:srgbClr val="4D4D4F"/>
                </a:solidFill>
                <a:latin typeface="等线"/>
                <a:cs typeface="等线"/>
              </a:rPr>
              <a:t>;</a:t>
            </a:r>
            <a:r>
              <a:rPr dirty="0" sz="1000" spc="-40">
                <a:solidFill>
                  <a:srgbClr val="4D4D4F"/>
                </a:solidFill>
                <a:latin typeface="等线"/>
                <a:cs typeface="等线"/>
              </a:rPr>
              <a:t> </a:t>
            </a:r>
            <a:r>
              <a:rPr dirty="0" sz="1000" spc="-5">
                <a:solidFill>
                  <a:srgbClr val="4D4D4F"/>
                </a:solidFill>
                <a:latin typeface="等线"/>
                <a:cs typeface="等线"/>
              </a:rPr>
              <a:t>ii.</a:t>
            </a:r>
            <a:r>
              <a:rPr dirty="0" sz="1000" spc="-5">
                <a:solidFill>
                  <a:srgbClr val="4D4D4F"/>
                </a:solidFill>
                <a:latin typeface="宋体"/>
                <a:cs typeface="宋体"/>
              </a:rPr>
              <a:t>要加快</a:t>
            </a:r>
            <a:r>
              <a:rPr dirty="0" sz="1000" spc="5">
                <a:solidFill>
                  <a:srgbClr val="4D4D4F"/>
                </a:solidFill>
                <a:latin typeface="宋体"/>
                <a:cs typeface="宋体"/>
              </a:rPr>
              <a:t>推</a:t>
            </a:r>
            <a:r>
              <a:rPr dirty="0" sz="1000" spc="-5">
                <a:solidFill>
                  <a:srgbClr val="4D4D4F"/>
                </a:solidFill>
                <a:latin typeface="宋体"/>
                <a:cs typeface="宋体"/>
              </a:rPr>
              <a:t>进已</a:t>
            </a:r>
            <a:r>
              <a:rPr dirty="0" sz="1000" spc="5">
                <a:solidFill>
                  <a:srgbClr val="4D4D4F"/>
                </a:solidFill>
                <a:latin typeface="宋体"/>
                <a:cs typeface="宋体"/>
              </a:rPr>
              <a:t>有</a:t>
            </a:r>
            <a:r>
              <a:rPr dirty="0" sz="1000" spc="-5">
                <a:solidFill>
                  <a:srgbClr val="4D4D4F"/>
                </a:solidFill>
                <a:latin typeface="宋体"/>
                <a:cs typeface="宋体"/>
              </a:rPr>
              <a:t>的多种</a:t>
            </a:r>
            <a:r>
              <a:rPr dirty="0" sz="1000" spc="5">
                <a:solidFill>
                  <a:srgbClr val="4D4D4F"/>
                </a:solidFill>
                <a:latin typeface="宋体"/>
                <a:cs typeface="宋体"/>
              </a:rPr>
              <a:t>技</a:t>
            </a:r>
            <a:r>
              <a:rPr dirty="0" sz="1000" spc="-5">
                <a:solidFill>
                  <a:srgbClr val="4D4D4F"/>
                </a:solidFill>
                <a:latin typeface="宋体"/>
                <a:cs typeface="宋体"/>
              </a:rPr>
              <a:t>术路</a:t>
            </a:r>
            <a:r>
              <a:rPr dirty="0" sz="1000" spc="5">
                <a:solidFill>
                  <a:srgbClr val="4D4D4F"/>
                </a:solidFill>
                <a:latin typeface="宋体"/>
                <a:cs typeface="宋体"/>
              </a:rPr>
              <a:t>线</a:t>
            </a:r>
            <a:r>
              <a:rPr dirty="0" sz="1000" spc="-5">
                <a:solidFill>
                  <a:srgbClr val="4D4D4F"/>
                </a:solidFill>
                <a:latin typeface="宋体"/>
                <a:cs typeface="宋体"/>
              </a:rPr>
              <a:t>疫苗</a:t>
            </a:r>
            <a:r>
              <a:rPr dirty="0" sz="1000" spc="5">
                <a:solidFill>
                  <a:srgbClr val="4D4D4F"/>
                </a:solidFill>
                <a:latin typeface="宋体"/>
                <a:cs typeface="宋体"/>
              </a:rPr>
              <a:t>研发</a:t>
            </a:r>
            <a:r>
              <a:rPr dirty="0" sz="1000" spc="-90">
                <a:solidFill>
                  <a:srgbClr val="4D4D4F"/>
                </a:solidFill>
                <a:latin typeface="宋体"/>
                <a:cs typeface="宋体"/>
              </a:rPr>
              <a:t>，</a:t>
            </a:r>
            <a:r>
              <a:rPr dirty="0" sz="1000" spc="-5">
                <a:solidFill>
                  <a:srgbClr val="4D4D4F"/>
                </a:solidFill>
                <a:latin typeface="宋体"/>
                <a:cs typeface="宋体"/>
              </a:rPr>
              <a:t>同时密</a:t>
            </a:r>
            <a:r>
              <a:rPr dirty="0" sz="1000" spc="5">
                <a:solidFill>
                  <a:srgbClr val="4D4D4F"/>
                </a:solidFill>
                <a:latin typeface="宋体"/>
                <a:cs typeface="宋体"/>
              </a:rPr>
              <a:t>切</a:t>
            </a:r>
            <a:r>
              <a:rPr dirty="0" sz="1000" spc="-5">
                <a:solidFill>
                  <a:srgbClr val="4D4D4F"/>
                </a:solidFill>
                <a:latin typeface="宋体"/>
                <a:cs typeface="宋体"/>
              </a:rPr>
              <a:t>跟踪</a:t>
            </a:r>
            <a:r>
              <a:rPr dirty="0" sz="1000" spc="5">
                <a:solidFill>
                  <a:srgbClr val="4D4D4F"/>
                </a:solidFill>
                <a:latin typeface="宋体"/>
                <a:cs typeface="宋体"/>
              </a:rPr>
              <a:t>国</a:t>
            </a:r>
            <a:r>
              <a:rPr dirty="0" sz="1000" spc="-5">
                <a:solidFill>
                  <a:srgbClr val="4D4D4F"/>
                </a:solidFill>
                <a:latin typeface="宋体"/>
                <a:cs typeface="宋体"/>
              </a:rPr>
              <a:t>外研</a:t>
            </a:r>
            <a:r>
              <a:rPr dirty="0" sz="1000" spc="5">
                <a:solidFill>
                  <a:srgbClr val="4D4D4F"/>
                </a:solidFill>
                <a:latin typeface="宋体"/>
                <a:cs typeface="宋体"/>
              </a:rPr>
              <a:t>发</a:t>
            </a:r>
            <a:r>
              <a:rPr dirty="0" sz="1000" spc="-5">
                <a:solidFill>
                  <a:srgbClr val="4D4D4F"/>
                </a:solidFill>
                <a:latin typeface="宋体"/>
                <a:cs typeface="宋体"/>
              </a:rPr>
              <a:t>进</a:t>
            </a:r>
            <a:r>
              <a:rPr dirty="0" sz="1000" spc="5">
                <a:solidFill>
                  <a:srgbClr val="4D4D4F"/>
                </a:solidFill>
                <a:latin typeface="宋体"/>
                <a:cs typeface="宋体"/>
              </a:rPr>
              <a:t>展</a:t>
            </a:r>
            <a:r>
              <a:rPr dirty="0" sz="1000" spc="-105">
                <a:solidFill>
                  <a:srgbClr val="4D4D4F"/>
                </a:solidFill>
                <a:latin typeface="宋体"/>
                <a:cs typeface="宋体"/>
              </a:rPr>
              <a:t>，</a:t>
            </a:r>
            <a:r>
              <a:rPr dirty="0" sz="1000" spc="-5">
                <a:solidFill>
                  <a:srgbClr val="4D4D4F"/>
                </a:solidFill>
                <a:latin typeface="宋体"/>
                <a:cs typeface="宋体"/>
              </a:rPr>
              <a:t>加强 合作</a:t>
            </a:r>
            <a:r>
              <a:rPr dirty="0" sz="1000" spc="-450">
                <a:solidFill>
                  <a:srgbClr val="4D4D4F"/>
                </a:solidFill>
                <a:latin typeface="宋体"/>
                <a:cs typeface="宋体"/>
              </a:rPr>
              <a:t>，</a:t>
            </a:r>
            <a:r>
              <a:rPr dirty="0" sz="1000" spc="-5">
                <a:solidFill>
                  <a:srgbClr val="4D4D4F"/>
                </a:solidFill>
                <a:latin typeface="宋体"/>
                <a:cs typeface="宋体"/>
              </a:rPr>
              <a:t>争取</a:t>
            </a:r>
            <a:r>
              <a:rPr dirty="0" sz="1000" spc="5">
                <a:solidFill>
                  <a:srgbClr val="4D4D4F"/>
                </a:solidFill>
                <a:latin typeface="宋体"/>
                <a:cs typeface="宋体"/>
              </a:rPr>
              <a:t>早</a:t>
            </a:r>
            <a:r>
              <a:rPr dirty="0" sz="1000" spc="-5">
                <a:solidFill>
                  <a:srgbClr val="4D4D4F"/>
                </a:solidFill>
                <a:latin typeface="宋体"/>
                <a:cs typeface="宋体"/>
              </a:rPr>
              <a:t>日推</a:t>
            </a:r>
            <a:r>
              <a:rPr dirty="0" sz="1000" spc="5">
                <a:solidFill>
                  <a:srgbClr val="4D4D4F"/>
                </a:solidFill>
                <a:latin typeface="宋体"/>
                <a:cs typeface="宋体"/>
              </a:rPr>
              <a:t>动</a:t>
            </a:r>
            <a:r>
              <a:rPr dirty="0" sz="1000" spc="-5">
                <a:solidFill>
                  <a:srgbClr val="4D4D4F"/>
                </a:solidFill>
                <a:latin typeface="宋体"/>
                <a:cs typeface="宋体"/>
              </a:rPr>
              <a:t>疫苗</a:t>
            </a:r>
            <a:r>
              <a:rPr dirty="0" sz="1000" spc="5">
                <a:solidFill>
                  <a:srgbClr val="4D4D4F"/>
                </a:solidFill>
                <a:latin typeface="宋体"/>
                <a:cs typeface="宋体"/>
              </a:rPr>
              <a:t>的</a:t>
            </a:r>
            <a:r>
              <a:rPr dirty="0" sz="1000" spc="-5">
                <a:solidFill>
                  <a:srgbClr val="4D4D4F"/>
                </a:solidFill>
                <a:latin typeface="宋体"/>
                <a:cs typeface="宋体"/>
              </a:rPr>
              <a:t>临床试</a:t>
            </a:r>
            <a:r>
              <a:rPr dirty="0" sz="1000" spc="5">
                <a:solidFill>
                  <a:srgbClr val="4D4D4F"/>
                </a:solidFill>
                <a:latin typeface="宋体"/>
                <a:cs typeface="宋体"/>
              </a:rPr>
              <a:t>验</a:t>
            </a:r>
            <a:r>
              <a:rPr dirty="0" sz="1000" spc="-5">
                <a:solidFill>
                  <a:srgbClr val="4D4D4F"/>
                </a:solidFill>
                <a:latin typeface="宋体"/>
                <a:cs typeface="宋体"/>
              </a:rPr>
              <a:t>和上</a:t>
            </a:r>
            <a:r>
              <a:rPr dirty="0" sz="1000" spc="5">
                <a:solidFill>
                  <a:srgbClr val="4D4D4F"/>
                </a:solidFill>
                <a:latin typeface="宋体"/>
                <a:cs typeface="宋体"/>
              </a:rPr>
              <a:t>市</a:t>
            </a:r>
            <a:r>
              <a:rPr dirty="0" sz="1000" spc="-5">
                <a:solidFill>
                  <a:srgbClr val="4D4D4F"/>
                </a:solidFill>
                <a:latin typeface="宋体"/>
                <a:cs typeface="宋体"/>
              </a:rPr>
              <a:t>使</a:t>
            </a:r>
            <a:r>
              <a:rPr dirty="0" sz="1000" spc="5">
                <a:solidFill>
                  <a:srgbClr val="4D4D4F"/>
                </a:solidFill>
                <a:latin typeface="宋体"/>
                <a:cs typeface="宋体"/>
              </a:rPr>
              <a:t>用</a:t>
            </a:r>
            <a:r>
              <a:rPr dirty="0" sz="1000" spc="-5">
                <a:solidFill>
                  <a:srgbClr val="4D4D4F"/>
                </a:solidFill>
                <a:latin typeface="等线"/>
                <a:cs typeface="等线"/>
              </a:rPr>
              <a:t>;</a:t>
            </a:r>
            <a:r>
              <a:rPr dirty="0" sz="1000" spc="-60">
                <a:solidFill>
                  <a:srgbClr val="4D4D4F"/>
                </a:solidFill>
                <a:latin typeface="等线"/>
                <a:cs typeface="等线"/>
              </a:rPr>
              <a:t> </a:t>
            </a:r>
            <a:r>
              <a:rPr dirty="0" sz="1000" spc="-5">
                <a:solidFill>
                  <a:srgbClr val="4D4D4F"/>
                </a:solidFill>
                <a:latin typeface="等线"/>
                <a:cs typeface="等线"/>
              </a:rPr>
              <a:t>iii.</a:t>
            </a:r>
            <a:r>
              <a:rPr dirty="0" sz="1000" spc="5">
                <a:solidFill>
                  <a:srgbClr val="4D4D4F"/>
                </a:solidFill>
                <a:latin typeface="宋体"/>
                <a:cs typeface="宋体"/>
              </a:rPr>
              <a:t>要</a:t>
            </a:r>
            <a:r>
              <a:rPr dirty="0" sz="1000" spc="-5">
                <a:solidFill>
                  <a:srgbClr val="4D4D4F"/>
                </a:solidFill>
                <a:latin typeface="宋体"/>
                <a:cs typeface="宋体"/>
              </a:rPr>
              <a:t>加快药</a:t>
            </a:r>
            <a:r>
              <a:rPr dirty="0" sz="1000" spc="5">
                <a:solidFill>
                  <a:srgbClr val="4D4D4F"/>
                </a:solidFill>
                <a:latin typeface="宋体"/>
                <a:cs typeface="宋体"/>
              </a:rPr>
              <a:t>物</a:t>
            </a:r>
            <a:r>
              <a:rPr dirty="0" sz="1000" spc="-5">
                <a:solidFill>
                  <a:srgbClr val="4D4D4F"/>
                </a:solidFill>
                <a:latin typeface="宋体"/>
                <a:cs typeface="宋体"/>
              </a:rPr>
              <a:t>研发</a:t>
            </a:r>
            <a:r>
              <a:rPr dirty="0" sz="1000" spc="5">
                <a:solidFill>
                  <a:srgbClr val="4D4D4F"/>
                </a:solidFill>
                <a:latin typeface="宋体"/>
                <a:cs typeface="宋体"/>
              </a:rPr>
              <a:t>进</a:t>
            </a:r>
            <a:r>
              <a:rPr dirty="0" sz="1000" spc="-5">
                <a:solidFill>
                  <a:srgbClr val="4D4D4F"/>
                </a:solidFill>
                <a:latin typeface="宋体"/>
                <a:cs typeface="宋体"/>
              </a:rPr>
              <a:t>程</a:t>
            </a:r>
            <a:r>
              <a:rPr dirty="0" sz="1000" spc="-450">
                <a:solidFill>
                  <a:srgbClr val="4D4D4F"/>
                </a:solidFill>
                <a:latin typeface="宋体"/>
                <a:cs typeface="宋体"/>
              </a:rPr>
              <a:t>，</a:t>
            </a:r>
            <a:r>
              <a:rPr dirty="0" sz="1000" spc="-5">
                <a:solidFill>
                  <a:srgbClr val="4D4D4F"/>
                </a:solidFill>
                <a:latin typeface="宋体"/>
                <a:cs typeface="宋体"/>
              </a:rPr>
              <a:t>坚持</a:t>
            </a:r>
            <a:r>
              <a:rPr dirty="0" sz="1000" spc="5">
                <a:solidFill>
                  <a:srgbClr val="4D4D4F"/>
                </a:solidFill>
                <a:latin typeface="宋体"/>
                <a:cs typeface="宋体"/>
              </a:rPr>
              <a:t>中</a:t>
            </a:r>
            <a:r>
              <a:rPr dirty="0" sz="1000" spc="-5">
                <a:solidFill>
                  <a:srgbClr val="4D4D4F"/>
                </a:solidFill>
                <a:latin typeface="宋体"/>
                <a:cs typeface="宋体"/>
              </a:rPr>
              <a:t>西医结</a:t>
            </a:r>
            <a:r>
              <a:rPr dirty="0" sz="1000" spc="5">
                <a:solidFill>
                  <a:srgbClr val="4D4D4F"/>
                </a:solidFill>
                <a:latin typeface="宋体"/>
                <a:cs typeface="宋体"/>
              </a:rPr>
              <a:t>合</a:t>
            </a:r>
            <a:r>
              <a:rPr dirty="0" sz="1000" spc="-5">
                <a:solidFill>
                  <a:srgbClr val="4D4D4F"/>
                </a:solidFill>
                <a:latin typeface="宋体"/>
                <a:cs typeface="宋体"/>
              </a:rPr>
              <a:t>、 中西药</a:t>
            </a:r>
            <a:r>
              <a:rPr dirty="0" sz="1000" spc="5">
                <a:solidFill>
                  <a:srgbClr val="4D4D4F"/>
                </a:solidFill>
                <a:latin typeface="宋体"/>
                <a:cs typeface="宋体"/>
              </a:rPr>
              <a:t>并</a:t>
            </a:r>
            <a:r>
              <a:rPr dirty="0" sz="1000" spc="-5">
                <a:solidFill>
                  <a:srgbClr val="4D4D4F"/>
                </a:solidFill>
                <a:latin typeface="宋体"/>
                <a:cs typeface="宋体"/>
              </a:rPr>
              <a:t>用，</a:t>
            </a:r>
            <a:r>
              <a:rPr dirty="0" sz="1000" spc="5">
                <a:solidFill>
                  <a:srgbClr val="4D4D4F"/>
                </a:solidFill>
                <a:latin typeface="宋体"/>
                <a:cs typeface="宋体"/>
              </a:rPr>
              <a:t>加</a:t>
            </a:r>
            <a:r>
              <a:rPr dirty="0" sz="1000" spc="-5">
                <a:solidFill>
                  <a:srgbClr val="4D4D4F"/>
                </a:solidFill>
                <a:latin typeface="宋体"/>
                <a:cs typeface="宋体"/>
              </a:rPr>
              <a:t>快推</a:t>
            </a:r>
            <a:r>
              <a:rPr dirty="0" sz="1000" spc="5">
                <a:solidFill>
                  <a:srgbClr val="4D4D4F"/>
                </a:solidFill>
                <a:latin typeface="宋体"/>
                <a:cs typeface="宋体"/>
              </a:rPr>
              <a:t>广</a:t>
            </a:r>
            <a:r>
              <a:rPr dirty="0" sz="1000" spc="-5">
                <a:solidFill>
                  <a:srgbClr val="4D4D4F"/>
                </a:solidFill>
                <a:latin typeface="宋体"/>
                <a:cs typeface="宋体"/>
              </a:rPr>
              <a:t>应</a:t>
            </a:r>
            <a:r>
              <a:rPr dirty="0" sz="1000" spc="5">
                <a:solidFill>
                  <a:srgbClr val="4D4D4F"/>
                </a:solidFill>
                <a:latin typeface="宋体"/>
                <a:cs typeface="宋体"/>
              </a:rPr>
              <a:t>用</a:t>
            </a:r>
            <a:r>
              <a:rPr dirty="0" sz="1000" spc="-5">
                <a:solidFill>
                  <a:srgbClr val="4D4D4F"/>
                </a:solidFill>
                <a:latin typeface="宋体"/>
                <a:cs typeface="宋体"/>
              </a:rPr>
              <a:t>已经研</a:t>
            </a:r>
            <a:r>
              <a:rPr dirty="0" sz="1000" spc="5">
                <a:solidFill>
                  <a:srgbClr val="4D4D4F"/>
                </a:solidFill>
                <a:latin typeface="宋体"/>
                <a:cs typeface="宋体"/>
              </a:rPr>
              <a:t>发</a:t>
            </a:r>
            <a:r>
              <a:rPr dirty="0" sz="1000" spc="-5">
                <a:solidFill>
                  <a:srgbClr val="4D4D4F"/>
                </a:solidFill>
                <a:latin typeface="宋体"/>
                <a:cs typeface="宋体"/>
              </a:rPr>
              <a:t>和筛</a:t>
            </a:r>
            <a:r>
              <a:rPr dirty="0" sz="1000" spc="5">
                <a:solidFill>
                  <a:srgbClr val="4D4D4F"/>
                </a:solidFill>
                <a:latin typeface="宋体"/>
                <a:cs typeface="宋体"/>
              </a:rPr>
              <a:t>选</a:t>
            </a:r>
            <a:r>
              <a:rPr dirty="0" sz="1000" spc="-5">
                <a:solidFill>
                  <a:srgbClr val="4D4D4F"/>
                </a:solidFill>
                <a:latin typeface="宋体"/>
                <a:cs typeface="宋体"/>
              </a:rPr>
              <a:t>的有</a:t>
            </a:r>
            <a:r>
              <a:rPr dirty="0" sz="1000" spc="5">
                <a:solidFill>
                  <a:srgbClr val="4D4D4F"/>
                </a:solidFill>
                <a:latin typeface="宋体"/>
                <a:cs typeface="宋体"/>
              </a:rPr>
              <a:t>效</a:t>
            </a:r>
            <a:r>
              <a:rPr dirty="0" sz="1000" spc="-5">
                <a:solidFill>
                  <a:srgbClr val="4D4D4F"/>
                </a:solidFill>
                <a:latin typeface="宋体"/>
                <a:cs typeface="宋体"/>
              </a:rPr>
              <a:t>药</a:t>
            </a:r>
            <a:r>
              <a:rPr dirty="0" sz="1000" spc="5">
                <a:solidFill>
                  <a:srgbClr val="4D4D4F"/>
                </a:solidFill>
                <a:latin typeface="宋体"/>
                <a:cs typeface="宋体"/>
              </a:rPr>
              <a:t>物</a:t>
            </a:r>
            <a:r>
              <a:rPr dirty="0" sz="1000" spc="-5">
                <a:solidFill>
                  <a:srgbClr val="4D4D4F"/>
                </a:solidFill>
                <a:latin typeface="宋体"/>
                <a:cs typeface="宋体"/>
              </a:rPr>
              <a:t>。</a:t>
            </a:r>
            <a:endParaRPr sz="1000">
              <a:latin typeface="宋体"/>
              <a:cs typeface="宋体"/>
            </a:endParaRPr>
          </a:p>
          <a:p>
            <a:pPr marL="1400810" marR="5715">
              <a:lnSpc>
                <a:spcPct val="116700"/>
              </a:lnSpc>
              <a:spcBef>
                <a:spcPts val="785"/>
              </a:spcBef>
            </a:pPr>
            <a:r>
              <a:rPr dirty="0" sz="1000" spc="-5">
                <a:solidFill>
                  <a:srgbClr val="4D4D4F"/>
                </a:solidFill>
                <a:latin typeface="宋体"/>
                <a:cs typeface="宋体"/>
              </a:rPr>
              <a:t>根据新</a:t>
            </a:r>
            <a:r>
              <a:rPr dirty="0" sz="1000" spc="5">
                <a:solidFill>
                  <a:srgbClr val="4D4D4F"/>
                </a:solidFill>
                <a:latin typeface="宋体"/>
                <a:cs typeface="宋体"/>
              </a:rPr>
              <a:t>华</a:t>
            </a:r>
            <a:r>
              <a:rPr dirty="0" sz="1000" spc="-5">
                <a:solidFill>
                  <a:srgbClr val="4D4D4F"/>
                </a:solidFill>
                <a:latin typeface="宋体"/>
                <a:cs typeface="宋体"/>
              </a:rPr>
              <a:t>社消息</a:t>
            </a:r>
            <a:r>
              <a:rPr dirty="0" sz="1000" spc="-220">
                <a:solidFill>
                  <a:srgbClr val="4D4D4F"/>
                </a:solidFill>
                <a:latin typeface="宋体"/>
                <a:cs typeface="宋体"/>
              </a:rPr>
              <a:t>，</a:t>
            </a:r>
            <a:r>
              <a:rPr dirty="0" sz="1000" spc="-220">
                <a:solidFill>
                  <a:srgbClr val="4D4D4F"/>
                </a:solidFill>
                <a:latin typeface="等线"/>
                <a:cs typeface="等线"/>
              </a:rPr>
              <a:t>5</a:t>
            </a:r>
            <a:r>
              <a:rPr dirty="0" sz="1000" spc="-200">
                <a:solidFill>
                  <a:srgbClr val="4D4D4F"/>
                </a:solidFill>
                <a:latin typeface="等线"/>
                <a:cs typeface="等线"/>
              </a:rPr>
              <a:t> </a:t>
            </a:r>
            <a:r>
              <a:rPr dirty="0" sz="1000" spc="-5">
                <a:solidFill>
                  <a:srgbClr val="4D4D4F"/>
                </a:solidFill>
                <a:latin typeface="宋体"/>
                <a:cs typeface="宋体"/>
              </a:rPr>
              <a:t>月</a:t>
            </a:r>
            <a:r>
              <a:rPr dirty="0" sz="1000" spc="-270">
                <a:solidFill>
                  <a:srgbClr val="4D4D4F"/>
                </a:solidFill>
                <a:latin typeface="宋体"/>
                <a:cs typeface="宋体"/>
              </a:rPr>
              <a:t> </a:t>
            </a:r>
            <a:r>
              <a:rPr dirty="0" sz="1000" spc="-5">
                <a:solidFill>
                  <a:srgbClr val="4D4D4F"/>
                </a:solidFill>
                <a:latin typeface="等线"/>
                <a:cs typeface="等线"/>
              </a:rPr>
              <a:t>22</a:t>
            </a:r>
            <a:r>
              <a:rPr dirty="0" sz="1000" spc="-35">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提请十</a:t>
            </a:r>
            <a:r>
              <a:rPr dirty="0" sz="1000" spc="5">
                <a:solidFill>
                  <a:srgbClr val="4D4D4F"/>
                </a:solidFill>
                <a:latin typeface="宋体"/>
                <a:cs typeface="宋体"/>
              </a:rPr>
              <a:t>三</a:t>
            </a:r>
            <a:r>
              <a:rPr dirty="0" sz="1000" spc="-5">
                <a:solidFill>
                  <a:srgbClr val="4D4D4F"/>
                </a:solidFill>
                <a:latin typeface="宋体"/>
                <a:cs typeface="宋体"/>
              </a:rPr>
              <a:t>届全</a:t>
            </a:r>
            <a:r>
              <a:rPr dirty="0" sz="1000" spc="5">
                <a:solidFill>
                  <a:srgbClr val="4D4D4F"/>
                </a:solidFill>
                <a:latin typeface="宋体"/>
                <a:cs typeface="宋体"/>
              </a:rPr>
              <a:t>国</a:t>
            </a:r>
            <a:r>
              <a:rPr dirty="0" sz="1000" spc="-5">
                <a:solidFill>
                  <a:srgbClr val="4D4D4F"/>
                </a:solidFill>
                <a:latin typeface="宋体"/>
                <a:cs typeface="宋体"/>
              </a:rPr>
              <a:t>人大</a:t>
            </a:r>
            <a:r>
              <a:rPr dirty="0" sz="1000" spc="5">
                <a:solidFill>
                  <a:srgbClr val="4D4D4F"/>
                </a:solidFill>
                <a:latin typeface="宋体"/>
                <a:cs typeface="宋体"/>
              </a:rPr>
              <a:t>三</a:t>
            </a:r>
            <a:r>
              <a:rPr dirty="0" sz="1000" spc="-5">
                <a:solidFill>
                  <a:srgbClr val="4D4D4F"/>
                </a:solidFill>
                <a:latin typeface="宋体"/>
                <a:cs typeface="宋体"/>
              </a:rPr>
              <a:t>次</a:t>
            </a:r>
            <a:r>
              <a:rPr dirty="0" sz="1000" spc="5">
                <a:solidFill>
                  <a:srgbClr val="4D4D4F"/>
                </a:solidFill>
                <a:latin typeface="宋体"/>
                <a:cs typeface="宋体"/>
              </a:rPr>
              <a:t>会</a:t>
            </a:r>
            <a:r>
              <a:rPr dirty="0" sz="1000" spc="-5">
                <a:solidFill>
                  <a:srgbClr val="4D4D4F"/>
                </a:solidFill>
                <a:latin typeface="宋体"/>
                <a:cs typeface="宋体"/>
              </a:rPr>
              <a:t>议审议</a:t>
            </a:r>
            <a:r>
              <a:rPr dirty="0" sz="1000" spc="5">
                <a:solidFill>
                  <a:srgbClr val="4D4D4F"/>
                </a:solidFill>
                <a:latin typeface="宋体"/>
                <a:cs typeface="宋体"/>
              </a:rPr>
              <a:t>的</a:t>
            </a:r>
            <a:r>
              <a:rPr dirty="0" sz="1000" spc="-5">
                <a:solidFill>
                  <a:srgbClr val="4D4D4F"/>
                </a:solidFill>
                <a:latin typeface="宋体"/>
                <a:cs typeface="宋体"/>
              </a:rPr>
              <a:t>政府</a:t>
            </a:r>
            <a:r>
              <a:rPr dirty="0" sz="1000" spc="5">
                <a:solidFill>
                  <a:srgbClr val="4D4D4F"/>
                </a:solidFill>
                <a:latin typeface="宋体"/>
                <a:cs typeface="宋体"/>
              </a:rPr>
              <a:t>工</a:t>
            </a:r>
            <a:r>
              <a:rPr dirty="0" sz="1000" spc="-5">
                <a:solidFill>
                  <a:srgbClr val="4D4D4F"/>
                </a:solidFill>
                <a:latin typeface="宋体"/>
                <a:cs typeface="宋体"/>
              </a:rPr>
              <a:t>作报</a:t>
            </a:r>
            <a:r>
              <a:rPr dirty="0" sz="1000" spc="5">
                <a:solidFill>
                  <a:srgbClr val="4D4D4F"/>
                </a:solidFill>
                <a:latin typeface="宋体"/>
                <a:cs typeface="宋体"/>
              </a:rPr>
              <a:t>告</a:t>
            </a:r>
            <a:r>
              <a:rPr dirty="0" sz="1000" spc="-5">
                <a:solidFill>
                  <a:srgbClr val="4D4D4F"/>
                </a:solidFill>
                <a:latin typeface="宋体"/>
                <a:cs typeface="宋体"/>
              </a:rPr>
              <a:t>提</a:t>
            </a:r>
            <a:r>
              <a:rPr dirty="0" sz="1000" spc="5">
                <a:solidFill>
                  <a:srgbClr val="4D4D4F"/>
                </a:solidFill>
                <a:latin typeface="宋体"/>
                <a:cs typeface="宋体"/>
              </a:rPr>
              <a:t>出</a:t>
            </a:r>
            <a:r>
              <a:rPr dirty="0" sz="1000" spc="-440">
                <a:solidFill>
                  <a:srgbClr val="4D4D4F"/>
                </a:solidFill>
                <a:latin typeface="宋体"/>
                <a:cs typeface="宋体"/>
              </a:rPr>
              <a:t>，</a:t>
            </a:r>
            <a:r>
              <a:rPr dirty="0" sz="1000" spc="-5">
                <a:solidFill>
                  <a:srgbClr val="4D4D4F"/>
                </a:solidFill>
                <a:latin typeface="宋体"/>
                <a:cs typeface="宋体"/>
              </a:rPr>
              <a:t>今年，  我国将</a:t>
            </a:r>
            <a:r>
              <a:rPr dirty="0" sz="1000" spc="5">
                <a:solidFill>
                  <a:srgbClr val="4D4D4F"/>
                </a:solidFill>
                <a:latin typeface="宋体"/>
                <a:cs typeface="宋体"/>
              </a:rPr>
              <a:t>发</a:t>
            </a:r>
            <a:r>
              <a:rPr dirty="0" sz="1000" spc="-5">
                <a:solidFill>
                  <a:srgbClr val="4D4D4F"/>
                </a:solidFill>
                <a:latin typeface="宋体"/>
                <a:cs typeface="宋体"/>
              </a:rPr>
              <a:t>行</a:t>
            </a:r>
            <a:r>
              <a:rPr dirty="0" sz="1000" spc="-260">
                <a:solidFill>
                  <a:srgbClr val="4D4D4F"/>
                </a:solidFill>
                <a:latin typeface="宋体"/>
                <a:cs typeface="宋体"/>
              </a:rPr>
              <a:t> </a:t>
            </a:r>
            <a:r>
              <a:rPr dirty="0" sz="1000" spc="-5">
                <a:solidFill>
                  <a:srgbClr val="4D4D4F"/>
                </a:solidFill>
                <a:latin typeface="等线"/>
                <a:cs typeface="等线"/>
              </a:rPr>
              <a:t>1</a:t>
            </a:r>
            <a:r>
              <a:rPr dirty="0" sz="1000" spc="-35">
                <a:solidFill>
                  <a:srgbClr val="4D4D4F"/>
                </a:solidFill>
                <a:latin typeface="等线"/>
                <a:cs typeface="等线"/>
              </a:rPr>
              <a:t> </a:t>
            </a:r>
            <a:r>
              <a:rPr dirty="0" sz="1000" spc="-5">
                <a:solidFill>
                  <a:srgbClr val="4D4D4F"/>
                </a:solidFill>
                <a:latin typeface="宋体"/>
                <a:cs typeface="宋体"/>
              </a:rPr>
              <a:t>万亿</a:t>
            </a:r>
            <a:r>
              <a:rPr dirty="0" sz="1000" spc="5">
                <a:solidFill>
                  <a:srgbClr val="4D4D4F"/>
                </a:solidFill>
                <a:latin typeface="宋体"/>
                <a:cs typeface="宋体"/>
              </a:rPr>
              <a:t>元</a:t>
            </a:r>
            <a:r>
              <a:rPr dirty="0" sz="1000" spc="-5">
                <a:solidFill>
                  <a:srgbClr val="4D4D4F"/>
                </a:solidFill>
                <a:latin typeface="宋体"/>
                <a:cs typeface="宋体"/>
              </a:rPr>
              <a:t>抗疫</a:t>
            </a:r>
            <a:r>
              <a:rPr dirty="0" sz="1000" spc="5">
                <a:solidFill>
                  <a:srgbClr val="4D4D4F"/>
                </a:solidFill>
                <a:latin typeface="宋体"/>
                <a:cs typeface="宋体"/>
              </a:rPr>
              <a:t>特</a:t>
            </a:r>
            <a:r>
              <a:rPr dirty="0" sz="1000" spc="-5">
                <a:solidFill>
                  <a:srgbClr val="4D4D4F"/>
                </a:solidFill>
                <a:latin typeface="宋体"/>
                <a:cs typeface="宋体"/>
              </a:rPr>
              <a:t>别国债</a:t>
            </a:r>
            <a:r>
              <a:rPr dirty="0" sz="1000" spc="-65">
                <a:solidFill>
                  <a:srgbClr val="4D4D4F"/>
                </a:solidFill>
                <a:latin typeface="宋体"/>
                <a:cs typeface="宋体"/>
              </a:rPr>
              <a:t>。</a:t>
            </a:r>
            <a:r>
              <a:rPr dirty="0" sz="1000" spc="-5">
                <a:solidFill>
                  <a:srgbClr val="4D4D4F"/>
                </a:solidFill>
                <a:latin typeface="宋体"/>
                <a:cs typeface="宋体"/>
              </a:rPr>
              <a:t>抗疫</a:t>
            </a:r>
            <a:r>
              <a:rPr dirty="0" sz="1000" spc="5">
                <a:solidFill>
                  <a:srgbClr val="4D4D4F"/>
                </a:solidFill>
                <a:latin typeface="宋体"/>
                <a:cs typeface="宋体"/>
              </a:rPr>
              <a:t>特</a:t>
            </a:r>
            <a:r>
              <a:rPr dirty="0" sz="1000" spc="-5">
                <a:solidFill>
                  <a:srgbClr val="4D4D4F"/>
                </a:solidFill>
                <a:latin typeface="宋体"/>
                <a:cs typeface="宋体"/>
              </a:rPr>
              <a:t>别国</a:t>
            </a:r>
            <a:r>
              <a:rPr dirty="0" sz="1000" spc="5">
                <a:solidFill>
                  <a:srgbClr val="4D4D4F"/>
                </a:solidFill>
                <a:latin typeface="宋体"/>
                <a:cs typeface="宋体"/>
              </a:rPr>
              <a:t>债</a:t>
            </a:r>
            <a:r>
              <a:rPr dirty="0" sz="1000" spc="-5">
                <a:solidFill>
                  <a:srgbClr val="4D4D4F"/>
                </a:solidFill>
                <a:latin typeface="宋体"/>
                <a:cs typeface="宋体"/>
              </a:rPr>
              <a:t>主</a:t>
            </a:r>
            <a:r>
              <a:rPr dirty="0" sz="1000" spc="5">
                <a:solidFill>
                  <a:srgbClr val="4D4D4F"/>
                </a:solidFill>
                <a:latin typeface="宋体"/>
                <a:cs typeface="宋体"/>
              </a:rPr>
              <a:t>要</a:t>
            </a:r>
            <a:r>
              <a:rPr dirty="0" sz="1000" spc="-5">
                <a:solidFill>
                  <a:srgbClr val="4D4D4F"/>
                </a:solidFill>
                <a:latin typeface="宋体"/>
                <a:cs typeface="宋体"/>
              </a:rPr>
              <a:t>用于地</a:t>
            </a:r>
            <a:r>
              <a:rPr dirty="0" sz="1000" spc="5">
                <a:solidFill>
                  <a:srgbClr val="4D4D4F"/>
                </a:solidFill>
                <a:latin typeface="宋体"/>
                <a:cs typeface="宋体"/>
              </a:rPr>
              <a:t>方</a:t>
            </a:r>
            <a:r>
              <a:rPr dirty="0" sz="1000" spc="-5">
                <a:solidFill>
                  <a:srgbClr val="4D4D4F"/>
                </a:solidFill>
                <a:latin typeface="宋体"/>
                <a:cs typeface="宋体"/>
              </a:rPr>
              <a:t>公共</a:t>
            </a:r>
            <a:r>
              <a:rPr dirty="0" sz="1000" spc="5">
                <a:solidFill>
                  <a:srgbClr val="4D4D4F"/>
                </a:solidFill>
                <a:latin typeface="宋体"/>
                <a:cs typeface="宋体"/>
              </a:rPr>
              <a:t>卫</a:t>
            </a:r>
            <a:r>
              <a:rPr dirty="0" sz="1000" spc="-5">
                <a:solidFill>
                  <a:srgbClr val="4D4D4F"/>
                </a:solidFill>
                <a:latin typeface="宋体"/>
                <a:cs typeface="宋体"/>
              </a:rPr>
              <a:t>生等</a:t>
            </a:r>
            <a:r>
              <a:rPr dirty="0" sz="1000" spc="5">
                <a:solidFill>
                  <a:srgbClr val="4D4D4F"/>
                </a:solidFill>
                <a:latin typeface="宋体"/>
                <a:cs typeface="宋体"/>
              </a:rPr>
              <a:t>基</a:t>
            </a:r>
            <a:r>
              <a:rPr dirty="0" sz="1000" spc="-5">
                <a:solidFill>
                  <a:srgbClr val="4D4D4F"/>
                </a:solidFill>
                <a:latin typeface="宋体"/>
                <a:cs typeface="宋体"/>
              </a:rPr>
              <a:t>础</a:t>
            </a:r>
            <a:r>
              <a:rPr dirty="0" sz="1000" spc="5">
                <a:solidFill>
                  <a:srgbClr val="4D4D4F"/>
                </a:solidFill>
                <a:latin typeface="宋体"/>
                <a:cs typeface="宋体"/>
              </a:rPr>
              <a:t>设</a:t>
            </a:r>
            <a:r>
              <a:rPr dirty="0" sz="1000" spc="-5">
                <a:solidFill>
                  <a:srgbClr val="4D4D4F"/>
                </a:solidFill>
                <a:latin typeface="宋体"/>
                <a:cs typeface="宋体"/>
              </a:rPr>
              <a:t>施建设 和抗疫</a:t>
            </a:r>
            <a:r>
              <a:rPr dirty="0" sz="1000" spc="5">
                <a:solidFill>
                  <a:srgbClr val="4D4D4F"/>
                </a:solidFill>
                <a:latin typeface="宋体"/>
                <a:cs typeface="宋体"/>
              </a:rPr>
              <a:t>相</a:t>
            </a:r>
            <a:r>
              <a:rPr dirty="0" sz="1000" spc="-5">
                <a:solidFill>
                  <a:srgbClr val="4D4D4F"/>
                </a:solidFill>
                <a:latin typeface="宋体"/>
                <a:cs typeface="宋体"/>
              </a:rPr>
              <a:t>关支</a:t>
            </a:r>
            <a:r>
              <a:rPr dirty="0" sz="1000" spc="5">
                <a:solidFill>
                  <a:srgbClr val="4D4D4F"/>
                </a:solidFill>
                <a:latin typeface="宋体"/>
                <a:cs typeface="宋体"/>
              </a:rPr>
              <a:t>出</a:t>
            </a:r>
            <a:r>
              <a:rPr dirty="0" sz="1000" spc="-30">
                <a:solidFill>
                  <a:srgbClr val="4D4D4F"/>
                </a:solidFill>
                <a:latin typeface="宋体"/>
                <a:cs typeface="宋体"/>
              </a:rPr>
              <a:t>，</a:t>
            </a:r>
            <a:r>
              <a:rPr dirty="0" sz="1000" spc="5">
                <a:solidFill>
                  <a:srgbClr val="4D4D4F"/>
                </a:solidFill>
                <a:latin typeface="宋体"/>
                <a:cs typeface="宋体"/>
              </a:rPr>
              <a:t>并</a:t>
            </a:r>
            <a:r>
              <a:rPr dirty="0" sz="1000" spc="-5">
                <a:solidFill>
                  <a:srgbClr val="4D4D4F"/>
                </a:solidFill>
                <a:latin typeface="宋体"/>
                <a:cs typeface="宋体"/>
              </a:rPr>
              <a:t>预留</a:t>
            </a:r>
            <a:r>
              <a:rPr dirty="0" sz="1000" spc="5">
                <a:solidFill>
                  <a:srgbClr val="4D4D4F"/>
                </a:solidFill>
                <a:latin typeface="宋体"/>
                <a:cs typeface="宋体"/>
              </a:rPr>
              <a:t>部</a:t>
            </a:r>
            <a:r>
              <a:rPr dirty="0" sz="1000" spc="-5">
                <a:solidFill>
                  <a:srgbClr val="4D4D4F"/>
                </a:solidFill>
                <a:latin typeface="宋体"/>
                <a:cs typeface="宋体"/>
              </a:rPr>
              <a:t>分资金</a:t>
            </a:r>
            <a:r>
              <a:rPr dirty="0" sz="1000" spc="5">
                <a:solidFill>
                  <a:srgbClr val="4D4D4F"/>
                </a:solidFill>
                <a:latin typeface="宋体"/>
                <a:cs typeface="宋体"/>
              </a:rPr>
              <a:t>用</a:t>
            </a:r>
            <a:r>
              <a:rPr dirty="0" sz="1000" spc="-5">
                <a:solidFill>
                  <a:srgbClr val="4D4D4F"/>
                </a:solidFill>
                <a:latin typeface="宋体"/>
                <a:cs typeface="宋体"/>
              </a:rPr>
              <a:t>于地</a:t>
            </a:r>
            <a:r>
              <a:rPr dirty="0" sz="1000" spc="5">
                <a:solidFill>
                  <a:srgbClr val="4D4D4F"/>
                </a:solidFill>
                <a:latin typeface="宋体"/>
                <a:cs typeface="宋体"/>
              </a:rPr>
              <a:t>方</a:t>
            </a:r>
            <a:r>
              <a:rPr dirty="0" sz="1000" spc="-5">
                <a:solidFill>
                  <a:srgbClr val="4D4D4F"/>
                </a:solidFill>
                <a:latin typeface="宋体"/>
                <a:cs typeface="宋体"/>
              </a:rPr>
              <a:t>解决</a:t>
            </a:r>
            <a:r>
              <a:rPr dirty="0" sz="1000" spc="5">
                <a:solidFill>
                  <a:srgbClr val="4D4D4F"/>
                </a:solidFill>
                <a:latin typeface="宋体"/>
                <a:cs typeface="宋体"/>
              </a:rPr>
              <a:t>基</a:t>
            </a:r>
            <a:r>
              <a:rPr dirty="0" sz="1000" spc="-5">
                <a:solidFill>
                  <a:srgbClr val="4D4D4F"/>
                </a:solidFill>
                <a:latin typeface="宋体"/>
                <a:cs typeface="宋体"/>
              </a:rPr>
              <a:t>层</a:t>
            </a:r>
            <a:r>
              <a:rPr dirty="0" sz="1000" spc="5">
                <a:solidFill>
                  <a:srgbClr val="4D4D4F"/>
                </a:solidFill>
                <a:latin typeface="宋体"/>
                <a:cs typeface="宋体"/>
              </a:rPr>
              <a:t>特</a:t>
            </a:r>
            <a:r>
              <a:rPr dirty="0" sz="1000" spc="-5">
                <a:solidFill>
                  <a:srgbClr val="4D4D4F"/>
                </a:solidFill>
                <a:latin typeface="宋体"/>
                <a:cs typeface="宋体"/>
              </a:rPr>
              <a:t>殊困难</a:t>
            </a:r>
            <a:r>
              <a:rPr dirty="0" sz="1000" spc="-20">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时</a:t>
            </a:r>
            <a:r>
              <a:rPr dirty="0" sz="1000" spc="-5">
                <a:solidFill>
                  <a:srgbClr val="4D4D4F"/>
                </a:solidFill>
                <a:latin typeface="宋体"/>
                <a:cs typeface="宋体"/>
              </a:rPr>
              <a:t>根据</a:t>
            </a:r>
            <a:r>
              <a:rPr dirty="0" sz="1000" spc="5">
                <a:solidFill>
                  <a:srgbClr val="4D4D4F"/>
                </a:solidFill>
                <a:latin typeface="宋体"/>
                <a:cs typeface="宋体"/>
              </a:rPr>
              <a:t>我</a:t>
            </a:r>
            <a:r>
              <a:rPr dirty="0" sz="1000" spc="-5">
                <a:solidFill>
                  <a:srgbClr val="4D4D4F"/>
                </a:solidFill>
                <a:latin typeface="宋体"/>
                <a:cs typeface="宋体"/>
              </a:rPr>
              <a:t>们整</a:t>
            </a:r>
            <a:r>
              <a:rPr dirty="0" sz="1000" spc="5">
                <a:solidFill>
                  <a:srgbClr val="4D4D4F"/>
                </a:solidFill>
                <a:latin typeface="宋体"/>
                <a:cs typeface="宋体"/>
              </a:rPr>
              <a:t>理</a:t>
            </a:r>
            <a:r>
              <a:rPr dirty="0" sz="1000" spc="-5">
                <a:solidFill>
                  <a:srgbClr val="4D4D4F"/>
                </a:solidFill>
                <a:latin typeface="宋体"/>
                <a:cs typeface="宋体"/>
              </a:rPr>
              <a:t>各地的 医疗新</a:t>
            </a:r>
            <a:r>
              <a:rPr dirty="0" sz="1000" spc="5">
                <a:solidFill>
                  <a:srgbClr val="4D4D4F"/>
                </a:solidFill>
                <a:latin typeface="宋体"/>
                <a:cs typeface="宋体"/>
              </a:rPr>
              <a:t>规</a:t>
            </a:r>
            <a:r>
              <a:rPr dirty="0" sz="1000" spc="-5">
                <a:solidFill>
                  <a:srgbClr val="4D4D4F"/>
                </a:solidFill>
                <a:latin typeface="宋体"/>
                <a:cs typeface="宋体"/>
              </a:rPr>
              <a:t>划建</a:t>
            </a:r>
            <a:r>
              <a:rPr dirty="0" sz="1000" spc="5">
                <a:solidFill>
                  <a:srgbClr val="4D4D4F"/>
                </a:solidFill>
                <a:latin typeface="宋体"/>
                <a:cs typeface="宋体"/>
              </a:rPr>
              <a:t>设</a:t>
            </a:r>
            <a:r>
              <a:rPr dirty="0" sz="1000" spc="-5">
                <a:solidFill>
                  <a:srgbClr val="4D4D4F"/>
                </a:solidFill>
                <a:latin typeface="宋体"/>
                <a:cs typeface="宋体"/>
              </a:rPr>
              <a:t>情况</a:t>
            </a:r>
            <a:r>
              <a:rPr dirty="0" sz="1000" spc="5">
                <a:solidFill>
                  <a:srgbClr val="4D4D4F"/>
                </a:solidFill>
                <a:latin typeface="宋体"/>
                <a:cs typeface="宋体"/>
              </a:rPr>
              <a:t>，</a:t>
            </a:r>
            <a:r>
              <a:rPr dirty="0" sz="1000" spc="-5">
                <a:solidFill>
                  <a:srgbClr val="4D4D4F"/>
                </a:solidFill>
                <a:latin typeface="宋体"/>
                <a:cs typeface="宋体"/>
              </a:rPr>
              <a:t>投</a:t>
            </a:r>
            <a:r>
              <a:rPr dirty="0" sz="1000" spc="5">
                <a:solidFill>
                  <a:srgbClr val="4D4D4F"/>
                </a:solidFill>
                <a:latin typeface="宋体"/>
                <a:cs typeface="宋体"/>
              </a:rPr>
              <a:t>入</a:t>
            </a:r>
            <a:r>
              <a:rPr dirty="0" sz="1000" spc="-5">
                <a:solidFill>
                  <a:srgbClr val="4D4D4F"/>
                </a:solidFill>
                <a:latin typeface="宋体"/>
                <a:cs typeface="宋体"/>
              </a:rPr>
              <a:t>力度较</a:t>
            </a:r>
            <a:r>
              <a:rPr dirty="0" sz="1000" spc="5">
                <a:solidFill>
                  <a:srgbClr val="4D4D4F"/>
                </a:solidFill>
                <a:latin typeface="宋体"/>
                <a:cs typeface="宋体"/>
              </a:rPr>
              <a:t>大</a:t>
            </a:r>
            <a:r>
              <a:rPr dirty="0" sz="1000" spc="-5">
                <a:solidFill>
                  <a:srgbClr val="4D4D4F"/>
                </a:solidFill>
                <a:latin typeface="宋体"/>
                <a:cs typeface="宋体"/>
              </a:rPr>
              <a:t>，有</a:t>
            </a:r>
            <a:r>
              <a:rPr dirty="0" sz="1000" spc="5">
                <a:solidFill>
                  <a:srgbClr val="4D4D4F"/>
                </a:solidFill>
                <a:latin typeface="宋体"/>
                <a:cs typeface="宋体"/>
              </a:rPr>
              <a:t>望</a:t>
            </a:r>
            <a:r>
              <a:rPr dirty="0" sz="1000" spc="-5">
                <a:solidFill>
                  <a:srgbClr val="4D4D4F"/>
                </a:solidFill>
                <a:latin typeface="宋体"/>
                <a:cs typeface="宋体"/>
              </a:rPr>
              <a:t>推动</a:t>
            </a:r>
            <a:r>
              <a:rPr dirty="0" sz="1000" spc="5">
                <a:solidFill>
                  <a:srgbClr val="4D4D4F"/>
                </a:solidFill>
                <a:latin typeface="宋体"/>
                <a:cs typeface="宋体"/>
              </a:rPr>
              <a:t>相</a:t>
            </a:r>
            <a:r>
              <a:rPr dirty="0" sz="1000" spc="-5">
                <a:solidFill>
                  <a:srgbClr val="4D4D4F"/>
                </a:solidFill>
                <a:latin typeface="宋体"/>
                <a:cs typeface="宋体"/>
              </a:rPr>
              <a:t>关</a:t>
            </a:r>
            <a:r>
              <a:rPr dirty="0" sz="1000" spc="5">
                <a:solidFill>
                  <a:srgbClr val="4D4D4F"/>
                </a:solidFill>
                <a:latin typeface="宋体"/>
                <a:cs typeface="宋体"/>
              </a:rPr>
              <a:t>产</a:t>
            </a:r>
            <a:r>
              <a:rPr dirty="0" sz="1000" spc="-5">
                <a:solidFill>
                  <a:srgbClr val="4D4D4F"/>
                </a:solidFill>
                <a:latin typeface="宋体"/>
                <a:cs typeface="宋体"/>
              </a:rPr>
              <a:t>业加速</a:t>
            </a:r>
            <a:r>
              <a:rPr dirty="0" sz="1000" spc="5">
                <a:solidFill>
                  <a:srgbClr val="4D4D4F"/>
                </a:solidFill>
                <a:latin typeface="宋体"/>
                <a:cs typeface="宋体"/>
              </a:rPr>
              <a:t>发</a:t>
            </a:r>
            <a:r>
              <a:rPr dirty="0" sz="1000" spc="-5">
                <a:solidFill>
                  <a:srgbClr val="4D4D4F"/>
                </a:solidFill>
                <a:latin typeface="宋体"/>
                <a:cs typeface="宋体"/>
              </a:rPr>
              <a:t>展。</a:t>
            </a:r>
            <a:endParaRPr sz="1000">
              <a:latin typeface="宋体"/>
              <a:cs typeface="宋体"/>
            </a:endParaRPr>
          </a:p>
          <a:p>
            <a:pPr marL="1400810" marR="70485">
              <a:lnSpc>
                <a:spcPct val="117000"/>
              </a:lnSpc>
              <a:spcBef>
                <a:spcPts val="780"/>
              </a:spcBef>
            </a:pPr>
            <a:r>
              <a:rPr dirty="0" sz="1000" spc="-5">
                <a:solidFill>
                  <a:srgbClr val="4D4D4F"/>
                </a:solidFill>
                <a:latin typeface="宋体"/>
                <a:cs typeface="宋体"/>
              </a:rPr>
              <a:t>我们认</a:t>
            </a:r>
            <a:r>
              <a:rPr dirty="0" sz="1000" spc="5">
                <a:solidFill>
                  <a:srgbClr val="4D4D4F"/>
                </a:solidFill>
                <a:latin typeface="宋体"/>
                <a:cs typeface="宋体"/>
              </a:rPr>
              <a:t>为</a:t>
            </a:r>
            <a:r>
              <a:rPr dirty="0" sz="1000" spc="-5">
                <a:solidFill>
                  <a:srgbClr val="4D4D4F"/>
                </a:solidFill>
                <a:latin typeface="宋体"/>
                <a:cs typeface="宋体"/>
              </a:rPr>
              <a:t>在财</a:t>
            </a:r>
            <a:r>
              <a:rPr dirty="0" sz="1000" spc="5">
                <a:solidFill>
                  <a:srgbClr val="4D4D4F"/>
                </a:solidFill>
                <a:latin typeface="宋体"/>
                <a:cs typeface="宋体"/>
              </a:rPr>
              <a:t>政</a:t>
            </a:r>
            <a:r>
              <a:rPr dirty="0" sz="1000" spc="-5">
                <a:solidFill>
                  <a:srgbClr val="4D4D4F"/>
                </a:solidFill>
                <a:latin typeface="宋体"/>
                <a:cs typeface="宋体"/>
              </a:rPr>
              <a:t>大力</a:t>
            </a:r>
            <a:r>
              <a:rPr dirty="0" sz="1000" spc="5">
                <a:solidFill>
                  <a:srgbClr val="4D4D4F"/>
                </a:solidFill>
                <a:latin typeface="宋体"/>
                <a:cs typeface="宋体"/>
              </a:rPr>
              <a:t>支</a:t>
            </a:r>
            <a:r>
              <a:rPr dirty="0" sz="1000" spc="-5">
                <a:solidFill>
                  <a:srgbClr val="4D4D4F"/>
                </a:solidFill>
                <a:latin typeface="宋体"/>
                <a:cs typeface="宋体"/>
              </a:rPr>
              <a:t>持</a:t>
            </a:r>
            <a:r>
              <a:rPr dirty="0" sz="1000" spc="5">
                <a:solidFill>
                  <a:srgbClr val="4D4D4F"/>
                </a:solidFill>
                <a:latin typeface="宋体"/>
                <a:cs typeface="宋体"/>
              </a:rPr>
              <a:t>下</a:t>
            </a:r>
            <a:r>
              <a:rPr dirty="0" sz="1000" spc="-20">
                <a:solidFill>
                  <a:srgbClr val="4D4D4F"/>
                </a:solidFill>
                <a:latin typeface="宋体"/>
                <a:cs typeface="宋体"/>
              </a:rPr>
              <a:t>，</a:t>
            </a:r>
            <a:r>
              <a:rPr dirty="0" sz="1000" spc="-5">
                <a:solidFill>
                  <a:srgbClr val="4D4D4F"/>
                </a:solidFill>
                <a:latin typeface="宋体"/>
                <a:cs typeface="宋体"/>
              </a:rPr>
              <a:t>将重</a:t>
            </a:r>
            <a:r>
              <a:rPr dirty="0" sz="1000" spc="5">
                <a:solidFill>
                  <a:srgbClr val="4D4D4F"/>
                </a:solidFill>
                <a:latin typeface="宋体"/>
                <a:cs typeface="宋体"/>
              </a:rPr>
              <a:t>点</a:t>
            </a:r>
            <a:r>
              <a:rPr dirty="0" sz="1000" spc="-5">
                <a:solidFill>
                  <a:srgbClr val="4D4D4F"/>
                </a:solidFill>
                <a:latin typeface="宋体"/>
                <a:cs typeface="宋体"/>
              </a:rPr>
              <a:t>关注</a:t>
            </a:r>
            <a:r>
              <a:rPr dirty="0" sz="1000" spc="5">
                <a:solidFill>
                  <a:srgbClr val="4D4D4F"/>
                </a:solidFill>
                <a:latin typeface="宋体"/>
                <a:cs typeface="宋体"/>
              </a:rPr>
              <a:t>三</a:t>
            </a:r>
            <a:r>
              <a:rPr dirty="0" sz="1000" spc="-5">
                <a:solidFill>
                  <a:srgbClr val="4D4D4F"/>
                </a:solidFill>
                <a:latin typeface="宋体"/>
                <a:cs typeface="宋体"/>
              </a:rPr>
              <a:t>个受</a:t>
            </a:r>
            <a:r>
              <a:rPr dirty="0" sz="1000" spc="5">
                <a:solidFill>
                  <a:srgbClr val="4D4D4F"/>
                </a:solidFill>
                <a:latin typeface="宋体"/>
                <a:cs typeface="宋体"/>
              </a:rPr>
              <a:t>益</a:t>
            </a:r>
            <a:r>
              <a:rPr dirty="0" sz="1000" spc="-5">
                <a:solidFill>
                  <a:srgbClr val="4D4D4F"/>
                </a:solidFill>
                <a:latin typeface="宋体"/>
                <a:cs typeface="宋体"/>
              </a:rPr>
              <a:t>方</a:t>
            </a:r>
            <a:r>
              <a:rPr dirty="0" sz="1000" spc="5">
                <a:solidFill>
                  <a:srgbClr val="4D4D4F"/>
                </a:solidFill>
                <a:latin typeface="宋体"/>
                <a:cs typeface="宋体"/>
              </a:rPr>
              <a:t>向</a:t>
            </a:r>
            <a:r>
              <a:rPr dirty="0" sz="1000" spc="-20">
                <a:solidFill>
                  <a:srgbClr val="4D4D4F"/>
                </a:solidFill>
                <a:latin typeface="宋体"/>
                <a:cs typeface="宋体"/>
              </a:rPr>
              <a:t>，</a:t>
            </a:r>
            <a:r>
              <a:rPr dirty="0" sz="1000" spc="-5">
                <a:solidFill>
                  <a:srgbClr val="4D4D4F"/>
                </a:solidFill>
                <a:latin typeface="宋体"/>
                <a:cs typeface="宋体"/>
              </a:rPr>
              <a:t>包括</a:t>
            </a:r>
            <a:r>
              <a:rPr dirty="0" sz="1000" spc="5">
                <a:solidFill>
                  <a:srgbClr val="4D4D4F"/>
                </a:solidFill>
                <a:latin typeface="宋体"/>
                <a:cs typeface="宋体"/>
              </a:rPr>
              <a:t>医</a:t>
            </a:r>
            <a:r>
              <a:rPr dirty="0" sz="1000" spc="-5">
                <a:solidFill>
                  <a:srgbClr val="4D4D4F"/>
                </a:solidFill>
                <a:latin typeface="宋体"/>
                <a:cs typeface="宋体"/>
              </a:rPr>
              <a:t>疗器</a:t>
            </a:r>
            <a:r>
              <a:rPr dirty="0" sz="1000" spc="5">
                <a:solidFill>
                  <a:srgbClr val="4D4D4F"/>
                </a:solidFill>
                <a:latin typeface="宋体"/>
                <a:cs typeface="宋体"/>
              </a:rPr>
              <a:t>械</a:t>
            </a:r>
            <a:r>
              <a:rPr dirty="0" sz="1000" spc="-20">
                <a:solidFill>
                  <a:srgbClr val="4D4D4F"/>
                </a:solidFill>
                <a:latin typeface="宋体"/>
                <a:cs typeface="宋体"/>
              </a:rPr>
              <a:t>、</a:t>
            </a:r>
            <a:r>
              <a:rPr dirty="0" sz="1000" spc="5">
                <a:solidFill>
                  <a:srgbClr val="4D4D4F"/>
                </a:solidFill>
                <a:latin typeface="宋体"/>
                <a:cs typeface="宋体"/>
              </a:rPr>
              <a:t>疫</a:t>
            </a:r>
            <a:r>
              <a:rPr dirty="0" sz="1000" spc="-5">
                <a:solidFill>
                  <a:srgbClr val="4D4D4F"/>
                </a:solidFill>
                <a:latin typeface="宋体"/>
                <a:cs typeface="宋体"/>
              </a:rPr>
              <a:t>苗</a:t>
            </a:r>
            <a:r>
              <a:rPr dirty="0" sz="1000" spc="-20">
                <a:solidFill>
                  <a:srgbClr val="4D4D4F"/>
                </a:solidFill>
                <a:latin typeface="宋体"/>
                <a:cs typeface="宋体"/>
              </a:rPr>
              <a:t>、</a:t>
            </a:r>
            <a:r>
              <a:rPr dirty="0" sz="1000" spc="5">
                <a:solidFill>
                  <a:srgbClr val="4D4D4F"/>
                </a:solidFill>
                <a:latin typeface="宋体"/>
                <a:cs typeface="宋体"/>
              </a:rPr>
              <a:t>创</a:t>
            </a:r>
            <a:r>
              <a:rPr dirty="0" sz="1000" spc="-5">
                <a:solidFill>
                  <a:srgbClr val="4D4D4F"/>
                </a:solidFill>
                <a:latin typeface="宋体"/>
                <a:cs typeface="宋体"/>
              </a:rPr>
              <a:t>新药及 </a:t>
            </a:r>
            <a:r>
              <a:rPr dirty="0" sz="1000" spc="-5">
                <a:solidFill>
                  <a:srgbClr val="4D4D4F"/>
                </a:solidFill>
                <a:latin typeface="宋体"/>
                <a:cs typeface="宋体"/>
              </a:rPr>
              <a:t>其产业</a:t>
            </a:r>
            <a:r>
              <a:rPr dirty="0" sz="1000" spc="5">
                <a:solidFill>
                  <a:srgbClr val="4D4D4F"/>
                </a:solidFill>
                <a:latin typeface="宋体"/>
                <a:cs typeface="宋体"/>
              </a:rPr>
              <a:t>链</a:t>
            </a:r>
            <a:r>
              <a:rPr dirty="0" sz="1000" spc="-5">
                <a:solidFill>
                  <a:srgbClr val="4D4D4F"/>
                </a:solidFill>
                <a:latin typeface="宋体"/>
                <a:cs typeface="宋体"/>
              </a:rPr>
              <a:t>。</a:t>
            </a:r>
            <a:endParaRPr sz="1000">
              <a:latin typeface="宋体"/>
              <a:cs typeface="宋体"/>
            </a:endParaRPr>
          </a:p>
          <a:p>
            <a:pPr>
              <a:lnSpc>
                <a:spcPct val="100000"/>
              </a:lnSpc>
            </a:pPr>
            <a:endParaRPr sz="850">
              <a:latin typeface="宋体"/>
              <a:cs typeface="宋体"/>
            </a:endParaRPr>
          </a:p>
          <a:p>
            <a:pPr marL="1632585">
              <a:lnSpc>
                <a:spcPct val="100000"/>
              </a:lnSpc>
            </a:pPr>
            <a:r>
              <a:rPr dirty="0" sz="800" b="1">
                <a:solidFill>
                  <a:srgbClr val="4D4D4F"/>
                </a:solidFill>
                <a:latin typeface="微软雅黑"/>
                <a:cs typeface="微软雅黑"/>
              </a:rPr>
              <a:t>表</a:t>
            </a:r>
            <a:r>
              <a:rPr dirty="0" sz="800" spc="-30" b="1">
                <a:solidFill>
                  <a:srgbClr val="4D4D4F"/>
                </a:solidFill>
                <a:latin typeface="微软雅黑"/>
                <a:cs typeface="微软雅黑"/>
              </a:rPr>
              <a:t> </a:t>
            </a:r>
            <a:r>
              <a:rPr dirty="0" sz="800" spc="-5" b="1">
                <a:solidFill>
                  <a:srgbClr val="4D4D4F"/>
                </a:solidFill>
                <a:latin typeface="等线"/>
                <a:cs typeface="等线"/>
              </a:rPr>
              <a:t>3</a:t>
            </a:r>
            <a:r>
              <a:rPr dirty="0" sz="800" spc="-5" b="1">
                <a:solidFill>
                  <a:srgbClr val="4D4D4F"/>
                </a:solidFill>
                <a:latin typeface="微软雅黑"/>
                <a:cs typeface="微软雅黑"/>
              </a:rPr>
              <a:t>：</a:t>
            </a:r>
            <a:r>
              <a:rPr dirty="0" sz="800" b="1">
                <a:solidFill>
                  <a:srgbClr val="4D4D4F"/>
                </a:solidFill>
                <a:latin typeface="微软雅黑"/>
                <a:cs typeface="微软雅黑"/>
              </a:rPr>
              <a:t>各地医疗相关建设情况</a:t>
            </a:r>
            <a:endParaRPr sz="8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graphicFrame>
        <p:nvGraphicFramePr>
          <p:cNvPr id="4" name="object 4"/>
          <p:cNvGraphicFramePr>
            <a:graphicFrameLocks noGrp="1"/>
          </p:cNvGraphicFramePr>
          <p:nvPr/>
        </p:nvGraphicFramePr>
        <p:xfrm>
          <a:off x="2164333" y="3526790"/>
          <a:ext cx="4716780" cy="2397760"/>
        </p:xfrm>
        <a:graphic>
          <a:graphicData uri="http://schemas.openxmlformats.org/drawingml/2006/table">
            <a:tbl>
              <a:tblPr firstRow="1" bandRow="1">
                <a:tableStyleId>{2D5ABB26-0587-4C30-8999-92F81FD0307C}</a:tableStyleId>
              </a:tblPr>
              <a:tblGrid>
                <a:gridCol w="608965"/>
                <a:gridCol w="4107179"/>
              </a:tblGrid>
              <a:tr h="204597">
                <a:tc>
                  <a:txBody>
                    <a:bodyPr/>
                    <a:lstStyle/>
                    <a:p>
                      <a:pPr marL="68580">
                        <a:lnSpc>
                          <a:spcPct val="100000"/>
                        </a:lnSpc>
                        <a:spcBef>
                          <a:spcPts val="305"/>
                        </a:spcBef>
                      </a:pPr>
                      <a:r>
                        <a:rPr dirty="0" sz="750" spc="5" b="1">
                          <a:solidFill>
                            <a:srgbClr val="4D4D4F"/>
                          </a:solidFill>
                          <a:latin typeface="微软雅黑"/>
                          <a:cs typeface="微软雅黑"/>
                        </a:rPr>
                        <a:t>省份</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157480">
                        <a:lnSpc>
                          <a:spcPct val="100000"/>
                        </a:lnSpc>
                        <a:spcBef>
                          <a:spcPts val="305"/>
                        </a:spcBef>
                      </a:pPr>
                      <a:r>
                        <a:rPr dirty="0" sz="750" spc="5" b="1">
                          <a:solidFill>
                            <a:srgbClr val="4D4D4F"/>
                          </a:solidFill>
                          <a:latin typeface="微软雅黑"/>
                          <a:cs typeface="微软雅黑"/>
                        </a:rPr>
                        <a:t>内容</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r>
              <a:tr h="399287">
                <a:tc>
                  <a:txBody>
                    <a:bodyPr/>
                    <a:lstStyle/>
                    <a:p>
                      <a:pPr>
                        <a:lnSpc>
                          <a:spcPct val="100000"/>
                        </a:lnSpc>
                        <a:spcBef>
                          <a:spcPts val="50"/>
                        </a:spcBef>
                      </a:pPr>
                      <a:endParaRPr sz="900">
                        <a:latin typeface="Times New Roman"/>
                        <a:cs typeface="Times New Roman"/>
                      </a:endParaRPr>
                    </a:p>
                    <a:p>
                      <a:pPr marL="68580">
                        <a:lnSpc>
                          <a:spcPct val="100000"/>
                        </a:lnSpc>
                      </a:pPr>
                      <a:r>
                        <a:rPr dirty="0" sz="750" spc="5">
                          <a:solidFill>
                            <a:srgbClr val="4D4D4F"/>
                          </a:solidFill>
                          <a:latin typeface="宋体"/>
                          <a:cs typeface="宋体"/>
                        </a:rPr>
                        <a:t>黑龙</a:t>
                      </a:r>
                      <a:r>
                        <a:rPr dirty="0" sz="750" spc="-10">
                          <a:solidFill>
                            <a:srgbClr val="4D4D4F"/>
                          </a:solidFill>
                          <a:latin typeface="宋体"/>
                          <a:cs typeface="宋体"/>
                        </a:rPr>
                        <a:t>江</a:t>
                      </a:r>
                      <a:r>
                        <a:rPr dirty="0" sz="750" spc="5">
                          <a:solidFill>
                            <a:srgbClr val="4D4D4F"/>
                          </a:solidFill>
                          <a:latin typeface="宋体"/>
                          <a:cs typeface="宋体"/>
                        </a:rPr>
                        <a:t>省</a:t>
                      </a:r>
                      <a:endParaRPr sz="750">
                        <a:latin typeface="宋体"/>
                        <a:cs typeface="宋体"/>
                      </a:endParaRPr>
                    </a:p>
                  </a:txBody>
                  <a:tcPr marL="0" marR="0" marB="0" marT="6350">
                    <a:lnT w="6350">
                      <a:solidFill>
                        <a:srgbClr val="F5821F"/>
                      </a:solidFill>
                      <a:prstDash val="solid"/>
                    </a:lnT>
                  </a:tcPr>
                </a:tc>
                <a:tc>
                  <a:txBody>
                    <a:bodyPr/>
                    <a:lstStyle/>
                    <a:p>
                      <a:pPr marL="157480">
                        <a:lnSpc>
                          <a:spcPct val="100000"/>
                        </a:lnSpc>
                        <a:spcBef>
                          <a:spcPts val="305"/>
                        </a:spcBef>
                      </a:pPr>
                      <a:r>
                        <a:rPr dirty="0" sz="750" spc="5">
                          <a:solidFill>
                            <a:srgbClr val="4D4D4F"/>
                          </a:solidFill>
                          <a:latin typeface="宋体"/>
                          <a:cs typeface="宋体"/>
                        </a:rPr>
                        <a:t>针对</a:t>
                      </a:r>
                      <a:r>
                        <a:rPr dirty="0" sz="750" spc="-10">
                          <a:solidFill>
                            <a:srgbClr val="4D4D4F"/>
                          </a:solidFill>
                          <a:latin typeface="宋体"/>
                          <a:cs typeface="宋体"/>
                        </a:rPr>
                        <a:t>疫</a:t>
                      </a:r>
                      <a:r>
                        <a:rPr dirty="0" sz="750" spc="5">
                          <a:solidFill>
                            <a:srgbClr val="4D4D4F"/>
                          </a:solidFill>
                          <a:latin typeface="宋体"/>
                          <a:cs typeface="宋体"/>
                        </a:rPr>
                        <a:t>情</a:t>
                      </a:r>
                      <a:r>
                        <a:rPr dirty="0" sz="750" spc="-10">
                          <a:solidFill>
                            <a:srgbClr val="4D4D4F"/>
                          </a:solidFill>
                          <a:latin typeface="宋体"/>
                          <a:cs typeface="宋体"/>
                        </a:rPr>
                        <a:t>防</a:t>
                      </a:r>
                      <a:r>
                        <a:rPr dirty="0" sz="750" spc="5">
                          <a:solidFill>
                            <a:srgbClr val="4D4D4F"/>
                          </a:solidFill>
                          <a:latin typeface="宋体"/>
                          <a:cs typeface="宋体"/>
                        </a:rPr>
                        <a:t>控</a:t>
                      </a:r>
                      <a:r>
                        <a:rPr dirty="0" sz="750" spc="-10">
                          <a:solidFill>
                            <a:srgbClr val="4D4D4F"/>
                          </a:solidFill>
                          <a:latin typeface="宋体"/>
                          <a:cs typeface="宋体"/>
                        </a:rPr>
                        <a:t>特</a:t>
                      </a:r>
                      <a:r>
                        <a:rPr dirty="0" sz="750" spc="5">
                          <a:solidFill>
                            <a:srgbClr val="4D4D4F"/>
                          </a:solidFill>
                          <a:latin typeface="宋体"/>
                          <a:cs typeface="宋体"/>
                        </a:rPr>
                        <a:t>殊</a:t>
                      </a:r>
                      <a:r>
                        <a:rPr dirty="0" sz="750" spc="-10">
                          <a:solidFill>
                            <a:srgbClr val="4D4D4F"/>
                          </a:solidFill>
                          <a:latin typeface="宋体"/>
                          <a:cs typeface="宋体"/>
                        </a:rPr>
                        <a:t>时</a:t>
                      </a:r>
                      <a:r>
                        <a:rPr dirty="0" sz="750" spc="5">
                          <a:solidFill>
                            <a:srgbClr val="4D4D4F"/>
                          </a:solidFill>
                          <a:latin typeface="宋体"/>
                          <a:cs typeface="宋体"/>
                        </a:rPr>
                        <a:t>期</a:t>
                      </a:r>
                      <a:r>
                        <a:rPr dirty="0" sz="750" spc="-10">
                          <a:solidFill>
                            <a:srgbClr val="4D4D4F"/>
                          </a:solidFill>
                          <a:latin typeface="宋体"/>
                          <a:cs typeface="宋体"/>
                        </a:rPr>
                        <a:t>，</a:t>
                      </a:r>
                      <a:r>
                        <a:rPr dirty="0" sz="750" spc="5">
                          <a:solidFill>
                            <a:srgbClr val="4D4D4F"/>
                          </a:solidFill>
                          <a:latin typeface="宋体"/>
                          <a:cs typeface="宋体"/>
                        </a:rPr>
                        <a:t>紧</a:t>
                      </a:r>
                      <a:r>
                        <a:rPr dirty="0" sz="750" spc="-10">
                          <a:solidFill>
                            <a:srgbClr val="4D4D4F"/>
                          </a:solidFill>
                          <a:latin typeface="宋体"/>
                          <a:cs typeface="宋体"/>
                        </a:rPr>
                        <a:t>急</a:t>
                      </a:r>
                      <a:r>
                        <a:rPr dirty="0" sz="750" spc="5">
                          <a:solidFill>
                            <a:srgbClr val="4D4D4F"/>
                          </a:solidFill>
                          <a:latin typeface="宋体"/>
                          <a:cs typeface="宋体"/>
                        </a:rPr>
                        <a:t>制</a:t>
                      </a:r>
                      <a:r>
                        <a:rPr dirty="0" sz="750" spc="-10">
                          <a:solidFill>
                            <a:srgbClr val="4D4D4F"/>
                          </a:solidFill>
                          <a:latin typeface="宋体"/>
                          <a:cs typeface="宋体"/>
                        </a:rPr>
                        <a:t>定出</a:t>
                      </a:r>
                      <a:r>
                        <a:rPr dirty="0" sz="750" spc="5">
                          <a:solidFill>
                            <a:srgbClr val="4D4D4F"/>
                          </a:solidFill>
                          <a:latin typeface="宋体"/>
                          <a:cs typeface="宋体"/>
                        </a:rPr>
                        <a:t>台《</a:t>
                      </a:r>
                      <a:r>
                        <a:rPr dirty="0" sz="750" spc="-10">
                          <a:solidFill>
                            <a:srgbClr val="4D4D4F"/>
                          </a:solidFill>
                          <a:latin typeface="宋体"/>
                          <a:cs typeface="宋体"/>
                        </a:rPr>
                        <a:t>关</a:t>
                      </a:r>
                      <a:r>
                        <a:rPr dirty="0" sz="750" spc="5">
                          <a:solidFill>
                            <a:srgbClr val="4D4D4F"/>
                          </a:solidFill>
                          <a:latin typeface="宋体"/>
                          <a:cs typeface="宋体"/>
                        </a:rPr>
                        <a:t>于</a:t>
                      </a:r>
                      <a:r>
                        <a:rPr dirty="0" sz="750" spc="-10">
                          <a:solidFill>
                            <a:srgbClr val="4D4D4F"/>
                          </a:solidFill>
                          <a:latin typeface="宋体"/>
                          <a:cs typeface="宋体"/>
                        </a:rPr>
                        <a:t>支</a:t>
                      </a:r>
                      <a:r>
                        <a:rPr dirty="0" sz="750" spc="5">
                          <a:solidFill>
                            <a:srgbClr val="4D4D4F"/>
                          </a:solidFill>
                          <a:latin typeface="宋体"/>
                          <a:cs typeface="宋体"/>
                        </a:rPr>
                        <a:t>持</a:t>
                      </a:r>
                      <a:r>
                        <a:rPr dirty="0" sz="750" spc="-10">
                          <a:solidFill>
                            <a:srgbClr val="4D4D4F"/>
                          </a:solidFill>
                          <a:latin typeface="宋体"/>
                          <a:cs typeface="宋体"/>
                        </a:rPr>
                        <a:t>重</a:t>
                      </a:r>
                      <a:r>
                        <a:rPr dirty="0" sz="750" spc="5">
                          <a:solidFill>
                            <a:srgbClr val="4D4D4F"/>
                          </a:solidFill>
                          <a:latin typeface="宋体"/>
                          <a:cs typeface="宋体"/>
                        </a:rPr>
                        <a:t>点</a:t>
                      </a:r>
                      <a:r>
                        <a:rPr dirty="0" sz="750" spc="-10">
                          <a:solidFill>
                            <a:srgbClr val="4D4D4F"/>
                          </a:solidFill>
                          <a:latin typeface="宋体"/>
                          <a:cs typeface="宋体"/>
                        </a:rPr>
                        <a:t>项</a:t>
                      </a:r>
                      <a:r>
                        <a:rPr dirty="0" sz="750" spc="5">
                          <a:solidFill>
                            <a:srgbClr val="4D4D4F"/>
                          </a:solidFill>
                          <a:latin typeface="宋体"/>
                          <a:cs typeface="宋体"/>
                        </a:rPr>
                        <a:t>目</a:t>
                      </a:r>
                      <a:r>
                        <a:rPr dirty="0" sz="750" spc="-10">
                          <a:solidFill>
                            <a:srgbClr val="4D4D4F"/>
                          </a:solidFill>
                          <a:latin typeface="宋体"/>
                          <a:cs typeface="宋体"/>
                        </a:rPr>
                        <a:t>建</a:t>
                      </a:r>
                      <a:r>
                        <a:rPr dirty="0" sz="750" spc="5">
                          <a:solidFill>
                            <a:srgbClr val="4D4D4F"/>
                          </a:solidFill>
                          <a:latin typeface="宋体"/>
                          <a:cs typeface="宋体"/>
                        </a:rPr>
                        <a:t>设</a:t>
                      </a:r>
                      <a:r>
                        <a:rPr dirty="0" sz="750" spc="-10">
                          <a:solidFill>
                            <a:srgbClr val="4D4D4F"/>
                          </a:solidFill>
                          <a:latin typeface="宋体"/>
                          <a:cs typeface="宋体"/>
                        </a:rPr>
                        <a:t>具</a:t>
                      </a:r>
                      <a:r>
                        <a:rPr dirty="0" sz="750" spc="5">
                          <a:solidFill>
                            <a:srgbClr val="4D4D4F"/>
                          </a:solidFill>
                          <a:latin typeface="宋体"/>
                          <a:cs typeface="宋体"/>
                        </a:rPr>
                        <a:t>体</a:t>
                      </a:r>
                      <a:r>
                        <a:rPr dirty="0" sz="750" spc="-10">
                          <a:solidFill>
                            <a:srgbClr val="4D4D4F"/>
                          </a:solidFill>
                          <a:latin typeface="宋体"/>
                          <a:cs typeface="宋体"/>
                        </a:rPr>
                        <a:t>措施</a:t>
                      </a:r>
                      <a:r>
                        <a:rPr dirty="0" sz="750" spc="5">
                          <a:solidFill>
                            <a:srgbClr val="4D4D4F"/>
                          </a:solidFill>
                          <a:latin typeface="宋体"/>
                          <a:cs typeface="宋体"/>
                        </a:rPr>
                        <a:t>的通</a:t>
                      </a:r>
                      <a:r>
                        <a:rPr dirty="0" sz="750" spc="-10">
                          <a:solidFill>
                            <a:srgbClr val="4D4D4F"/>
                          </a:solidFill>
                          <a:latin typeface="宋体"/>
                          <a:cs typeface="宋体"/>
                        </a:rPr>
                        <a:t>知</a:t>
                      </a:r>
                      <a:r>
                        <a:rPr dirty="0" sz="750" spc="-380">
                          <a:solidFill>
                            <a:srgbClr val="4D4D4F"/>
                          </a:solidFill>
                          <a:latin typeface="宋体"/>
                          <a:cs typeface="宋体"/>
                        </a:rPr>
                        <a:t>》</a:t>
                      </a:r>
                      <a:r>
                        <a:rPr dirty="0" sz="750" spc="5">
                          <a:solidFill>
                            <a:srgbClr val="4D4D4F"/>
                          </a:solidFill>
                          <a:latin typeface="宋体"/>
                          <a:cs typeface="宋体"/>
                        </a:rPr>
                        <a:t>，</a:t>
                      </a:r>
                      <a:r>
                        <a:rPr dirty="0" sz="750" spc="-10">
                          <a:solidFill>
                            <a:srgbClr val="4D4D4F"/>
                          </a:solidFill>
                          <a:latin typeface="宋体"/>
                          <a:cs typeface="宋体"/>
                        </a:rPr>
                        <a:t>把</a:t>
                      </a:r>
                      <a:r>
                        <a:rPr dirty="0" sz="750" spc="5">
                          <a:solidFill>
                            <a:srgbClr val="4D4D4F"/>
                          </a:solidFill>
                          <a:latin typeface="宋体"/>
                          <a:cs typeface="宋体"/>
                        </a:rPr>
                        <a:t>公</a:t>
                      </a:r>
                      <a:r>
                        <a:rPr dirty="0" sz="750" spc="-10">
                          <a:solidFill>
                            <a:srgbClr val="4D4D4F"/>
                          </a:solidFill>
                          <a:latin typeface="宋体"/>
                          <a:cs typeface="宋体"/>
                        </a:rPr>
                        <a:t>共</a:t>
                      </a:r>
                      <a:r>
                        <a:rPr dirty="0" sz="750" spc="5">
                          <a:solidFill>
                            <a:srgbClr val="4D4D4F"/>
                          </a:solidFill>
                          <a:latin typeface="宋体"/>
                          <a:cs typeface="宋体"/>
                        </a:rPr>
                        <a:t>卫</a:t>
                      </a:r>
                      <a:endParaRPr sz="750">
                        <a:latin typeface="宋体"/>
                        <a:cs typeface="宋体"/>
                      </a:endParaRPr>
                    </a:p>
                    <a:p>
                      <a:pPr marL="157480">
                        <a:lnSpc>
                          <a:spcPct val="100000"/>
                        </a:lnSpc>
                        <a:spcBef>
                          <a:spcPts val="660"/>
                        </a:spcBef>
                      </a:pPr>
                      <a:r>
                        <a:rPr dirty="0" sz="750" spc="5">
                          <a:solidFill>
                            <a:srgbClr val="4D4D4F"/>
                          </a:solidFill>
                          <a:latin typeface="宋体"/>
                          <a:cs typeface="宋体"/>
                        </a:rPr>
                        <a:t>生防</a:t>
                      </a:r>
                      <a:r>
                        <a:rPr dirty="0" sz="750" spc="-10">
                          <a:solidFill>
                            <a:srgbClr val="4D4D4F"/>
                          </a:solidFill>
                          <a:latin typeface="宋体"/>
                          <a:cs typeface="宋体"/>
                        </a:rPr>
                        <a:t>控</a:t>
                      </a:r>
                      <a:r>
                        <a:rPr dirty="0" sz="750" spc="5">
                          <a:solidFill>
                            <a:srgbClr val="4D4D4F"/>
                          </a:solidFill>
                          <a:latin typeface="宋体"/>
                          <a:cs typeface="宋体"/>
                        </a:rPr>
                        <a:t>能</a:t>
                      </a:r>
                      <a:r>
                        <a:rPr dirty="0" sz="750" spc="-10">
                          <a:solidFill>
                            <a:srgbClr val="4D4D4F"/>
                          </a:solidFill>
                          <a:latin typeface="宋体"/>
                          <a:cs typeface="宋体"/>
                        </a:rPr>
                        <a:t>力</a:t>
                      </a:r>
                      <a:r>
                        <a:rPr dirty="0" sz="750" spc="5">
                          <a:solidFill>
                            <a:srgbClr val="4D4D4F"/>
                          </a:solidFill>
                          <a:latin typeface="宋体"/>
                          <a:cs typeface="宋体"/>
                        </a:rPr>
                        <a:t>、</a:t>
                      </a:r>
                      <a:r>
                        <a:rPr dirty="0" sz="750" spc="-10">
                          <a:solidFill>
                            <a:srgbClr val="4D4D4F"/>
                          </a:solidFill>
                          <a:latin typeface="宋体"/>
                          <a:cs typeface="宋体"/>
                        </a:rPr>
                        <a:t>物</a:t>
                      </a:r>
                      <a:r>
                        <a:rPr dirty="0" sz="750" spc="5">
                          <a:solidFill>
                            <a:srgbClr val="4D4D4F"/>
                          </a:solidFill>
                          <a:latin typeface="宋体"/>
                          <a:cs typeface="宋体"/>
                        </a:rPr>
                        <a:t>资</a:t>
                      </a:r>
                      <a:r>
                        <a:rPr dirty="0" sz="750" spc="-10">
                          <a:solidFill>
                            <a:srgbClr val="4D4D4F"/>
                          </a:solidFill>
                          <a:latin typeface="宋体"/>
                          <a:cs typeface="宋体"/>
                        </a:rPr>
                        <a:t>储</a:t>
                      </a:r>
                      <a:r>
                        <a:rPr dirty="0" sz="750" spc="5">
                          <a:solidFill>
                            <a:srgbClr val="4D4D4F"/>
                          </a:solidFill>
                          <a:latin typeface="宋体"/>
                          <a:cs typeface="宋体"/>
                        </a:rPr>
                        <a:t>备</a:t>
                      </a:r>
                      <a:r>
                        <a:rPr dirty="0" sz="750" spc="-10">
                          <a:solidFill>
                            <a:srgbClr val="4D4D4F"/>
                          </a:solidFill>
                          <a:latin typeface="宋体"/>
                          <a:cs typeface="宋体"/>
                        </a:rPr>
                        <a:t>体</a:t>
                      </a:r>
                      <a:r>
                        <a:rPr dirty="0" sz="750" spc="5">
                          <a:solidFill>
                            <a:srgbClr val="4D4D4F"/>
                          </a:solidFill>
                          <a:latin typeface="宋体"/>
                          <a:cs typeface="宋体"/>
                        </a:rPr>
                        <a:t>系</a:t>
                      </a:r>
                      <a:r>
                        <a:rPr dirty="0" sz="750" spc="-10">
                          <a:solidFill>
                            <a:srgbClr val="4D4D4F"/>
                          </a:solidFill>
                          <a:latin typeface="宋体"/>
                          <a:cs typeface="宋体"/>
                        </a:rPr>
                        <a:t>、</a:t>
                      </a:r>
                      <a:r>
                        <a:rPr dirty="0" sz="750" spc="5">
                          <a:solidFill>
                            <a:srgbClr val="4D4D4F"/>
                          </a:solidFill>
                          <a:latin typeface="宋体"/>
                          <a:cs typeface="宋体"/>
                        </a:rPr>
                        <a:t>公</a:t>
                      </a:r>
                      <a:r>
                        <a:rPr dirty="0" sz="750" spc="-10">
                          <a:solidFill>
                            <a:srgbClr val="4D4D4F"/>
                          </a:solidFill>
                          <a:latin typeface="宋体"/>
                          <a:cs typeface="宋体"/>
                        </a:rPr>
                        <a:t>共环</a:t>
                      </a:r>
                      <a:r>
                        <a:rPr dirty="0" sz="750" spc="5">
                          <a:solidFill>
                            <a:srgbClr val="4D4D4F"/>
                          </a:solidFill>
                          <a:latin typeface="宋体"/>
                          <a:cs typeface="宋体"/>
                        </a:rPr>
                        <a:t>境卫</a:t>
                      </a:r>
                      <a:r>
                        <a:rPr dirty="0" sz="750" spc="-10">
                          <a:solidFill>
                            <a:srgbClr val="4D4D4F"/>
                          </a:solidFill>
                          <a:latin typeface="宋体"/>
                          <a:cs typeface="宋体"/>
                        </a:rPr>
                        <a:t>生</a:t>
                      </a:r>
                      <a:r>
                        <a:rPr dirty="0" sz="750" spc="5">
                          <a:solidFill>
                            <a:srgbClr val="4D4D4F"/>
                          </a:solidFill>
                          <a:latin typeface="宋体"/>
                          <a:cs typeface="宋体"/>
                        </a:rPr>
                        <a:t>等</a:t>
                      </a:r>
                      <a:r>
                        <a:rPr dirty="0" sz="750" spc="-10">
                          <a:solidFill>
                            <a:srgbClr val="4D4D4F"/>
                          </a:solidFill>
                          <a:latin typeface="宋体"/>
                          <a:cs typeface="宋体"/>
                        </a:rPr>
                        <a:t>补</a:t>
                      </a:r>
                      <a:r>
                        <a:rPr dirty="0" sz="750" spc="5">
                          <a:solidFill>
                            <a:srgbClr val="4D4D4F"/>
                          </a:solidFill>
                          <a:latin typeface="宋体"/>
                          <a:cs typeface="宋体"/>
                        </a:rPr>
                        <a:t>短</a:t>
                      </a:r>
                      <a:r>
                        <a:rPr dirty="0" sz="750" spc="-10">
                          <a:solidFill>
                            <a:srgbClr val="4D4D4F"/>
                          </a:solidFill>
                          <a:latin typeface="宋体"/>
                          <a:cs typeface="宋体"/>
                        </a:rPr>
                        <a:t>板</a:t>
                      </a:r>
                      <a:r>
                        <a:rPr dirty="0" sz="750" spc="5">
                          <a:solidFill>
                            <a:srgbClr val="4D4D4F"/>
                          </a:solidFill>
                          <a:latin typeface="宋体"/>
                          <a:cs typeface="宋体"/>
                        </a:rPr>
                        <a:t>项</a:t>
                      </a:r>
                      <a:r>
                        <a:rPr dirty="0" sz="750" spc="-10">
                          <a:solidFill>
                            <a:srgbClr val="4D4D4F"/>
                          </a:solidFill>
                          <a:latin typeface="宋体"/>
                          <a:cs typeface="宋体"/>
                        </a:rPr>
                        <a:t>目</a:t>
                      </a:r>
                      <a:r>
                        <a:rPr dirty="0" sz="750" spc="5">
                          <a:solidFill>
                            <a:srgbClr val="4D4D4F"/>
                          </a:solidFill>
                          <a:latin typeface="宋体"/>
                          <a:cs typeface="宋体"/>
                        </a:rPr>
                        <a:t>纳</a:t>
                      </a:r>
                      <a:r>
                        <a:rPr dirty="0" sz="750" spc="-10">
                          <a:solidFill>
                            <a:srgbClr val="4D4D4F"/>
                          </a:solidFill>
                          <a:latin typeface="宋体"/>
                          <a:cs typeface="宋体"/>
                        </a:rPr>
                        <a:t>入</a:t>
                      </a:r>
                      <a:r>
                        <a:rPr dirty="0" sz="750" spc="5">
                          <a:solidFill>
                            <a:srgbClr val="4D4D4F"/>
                          </a:solidFill>
                          <a:latin typeface="宋体"/>
                          <a:cs typeface="宋体"/>
                        </a:rPr>
                        <a:t>“</a:t>
                      </a:r>
                      <a:r>
                        <a:rPr dirty="0" sz="750" spc="-10">
                          <a:solidFill>
                            <a:srgbClr val="4D4D4F"/>
                          </a:solidFill>
                          <a:latin typeface="宋体"/>
                          <a:cs typeface="宋体"/>
                        </a:rPr>
                        <a:t>百</a:t>
                      </a:r>
                      <a:r>
                        <a:rPr dirty="0" sz="750" spc="5">
                          <a:solidFill>
                            <a:srgbClr val="4D4D4F"/>
                          </a:solidFill>
                          <a:latin typeface="宋体"/>
                          <a:cs typeface="宋体"/>
                        </a:rPr>
                        <a:t>大</a:t>
                      </a:r>
                      <a:r>
                        <a:rPr dirty="0" sz="750" spc="-10">
                          <a:solidFill>
                            <a:srgbClr val="4D4D4F"/>
                          </a:solidFill>
                          <a:latin typeface="宋体"/>
                          <a:cs typeface="宋体"/>
                        </a:rPr>
                        <a:t>项目</a:t>
                      </a:r>
                      <a:r>
                        <a:rPr dirty="0" sz="750" spc="5">
                          <a:solidFill>
                            <a:srgbClr val="4D4D4F"/>
                          </a:solidFill>
                          <a:latin typeface="宋体"/>
                          <a:cs typeface="宋体"/>
                        </a:rPr>
                        <a:t>”加</a:t>
                      </a:r>
                      <a:r>
                        <a:rPr dirty="0" sz="750" spc="-10">
                          <a:solidFill>
                            <a:srgbClr val="4D4D4F"/>
                          </a:solidFill>
                          <a:latin typeface="宋体"/>
                          <a:cs typeface="宋体"/>
                        </a:rPr>
                        <a:t>以</a:t>
                      </a:r>
                      <a:r>
                        <a:rPr dirty="0" sz="750" spc="5">
                          <a:solidFill>
                            <a:srgbClr val="4D4D4F"/>
                          </a:solidFill>
                          <a:latin typeface="宋体"/>
                          <a:cs typeface="宋体"/>
                        </a:rPr>
                        <a:t>推</a:t>
                      </a:r>
                      <a:r>
                        <a:rPr dirty="0" sz="750" spc="-10">
                          <a:solidFill>
                            <a:srgbClr val="4D4D4F"/>
                          </a:solidFill>
                          <a:latin typeface="宋体"/>
                          <a:cs typeface="宋体"/>
                        </a:rPr>
                        <a:t>进</a:t>
                      </a:r>
                      <a:r>
                        <a:rPr dirty="0" sz="750" spc="5">
                          <a:solidFill>
                            <a:srgbClr val="4D4D4F"/>
                          </a:solidFill>
                          <a:latin typeface="宋体"/>
                          <a:cs typeface="宋体"/>
                        </a:rPr>
                        <a:t>。</a:t>
                      </a:r>
                      <a:endParaRPr sz="750">
                        <a:latin typeface="宋体"/>
                        <a:cs typeface="宋体"/>
                      </a:endParaRPr>
                    </a:p>
                  </a:txBody>
                  <a:tcPr marL="0" marR="0" marB="0" marT="38735">
                    <a:lnT w="6350">
                      <a:solidFill>
                        <a:srgbClr val="F5821F"/>
                      </a:solidFill>
                      <a:prstDash val="solid"/>
                    </a:lnT>
                  </a:tcPr>
                </a:tc>
              </a:tr>
              <a:tr h="198119">
                <a:tc>
                  <a:txBody>
                    <a:bodyPr/>
                    <a:lstStyle/>
                    <a:p>
                      <a:pPr marL="68580">
                        <a:lnSpc>
                          <a:spcPct val="100000"/>
                        </a:lnSpc>
                        <a:spcBef>
                          <a:spcPts val="280"/>
                        </a:spcBef>
                      </a:pPr>
                      <a:r>
                        <a:rPr dirty="0" sz="750" spc="5">
                          <a:solidFill>
                            <a:srgbClr val="4D4D4F"/>
                          </a:solidFill>
                          <a:latin typeface="宋体"/>
                          <a:cs typeface="宋体"/>
                        </a:rPr>
                        <a:t>云南省</a:t>
                      </a:r>
                      <a:endParaRPr sz="750">
                        <a:latin typeface="宋体"/>
                        <a:cs typeface="宋体"/>
                      </a:endParaRPr>
                    </a:p>
                  </a:txBody>
                  <a:tcPr marL="0" marR="0" marB="0" marT="35560">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将建</a:t>
                      </a:r>
                      <a:r>
                        <a:rPr dirty="0" sz="750" spc="-10">
                          <a:solidFill>
                            <a:srgbClr val="4D4D4F"/>
                          </a:solidFill>
                          <a:latin typeface="宋体"/>
                          <a:cs typeface="宋体"/>
                        </a:rPr>
                        <a:t>设</a:t>
                      </a:r>
                      <a:r>
                        <a:rPr dirty="0" sz="750" spc="5">
                          <a:solidFill>
                            <a:srgbClr val="4D4D4F"/>
                          </a:solidFill>
                          <a:latin typeface="宋体"/>
                          <a:cs typeface="宋体"/>
                        </a:rPr>
                        <a:t>一</a:t>
                      </a:r>
                      <a:r>
                        <a:rPr dirty="0" sz="750" spc="-10">
                          <a:solidFill>
                            <a:srgbClr val="4D4D4F"/>
                          </a:solidFill>
                          <a:latin typeface="宋体"/>
                          <a:cs typeface="宋体"/>
                        </a:rPr>
                        <a:t>批</a:t>
                      </a:r>
                      <a:r>
                        <a:rPr dirty="0" sz="750" spc="5">
                          <a:solidFill>
                            <a:srgbClr val="4D4D4F"/>
                          </a:solidFill>
                          <a:latin typeface="宋体"/>
                          <a:cs typeface="宋体"/>
                        </a:rPr>
                        <a:t>传</a:t>
                      </a:r>
                      <a:r>
                        <a:rPr dirty="0" sz="750" spc="-10">
                          <a:solidFill>
                            <a:srgbClr val="4D4D4F"/>
                          </a:solidFill>
                          <a:latin typeface="宋体"/>
                          <a:cs typeface="宋体"/>
                        </a:rPr>
                        <a:t>染</a:t>
                      </a:r>
                      <a:r>
                        <a:rPr dirty="0" sz="750" spc="5">
                          <a:solidFill>
                            <a:srgbClr val="4D4D4F"/>
                          </a:solidFill>
                          <a:latin typeface="宋体"/>
                          <a:cs typeface="宋体"/>
                        </a:rPr>
                        <a:t>病</a:t>
                      </a:r>
                      <a:r>
                        <a:rPr dirty="0" sz="750" spc="-10">
                          <a:solidFill>
                            <a:srgbClr val="4D4D4F"/>
                          </a:solidFill>
                          <a:latin typeface="宋体"/>
                          <a:cs typeface="宋体"/>
                        </a:rPr>
                        <a:t>医</a:t>
                      </a:r>
                      <a:r>
                        <a:rPr dirty="0" sz="750" spc="5">
                          <a:solidFill>
                            <a:srgbClr val="4D4D4F"/>
                          </a:solidFill>
                          <a:latin typeface="宋体"/>
                          <a:cs typeface="宋体"/>
                        </a:rPr>
                        <a:t>院</a:t>
                      </a:r>
                      <a:r>
                        <a:rPr dirty="0" sz="750" spc="-10">
                          <a:solidFill>
                            <a:srgbClr val="4D4D4F"/>
                          </a:solidFill>
                          <a:latin typeface="宋体"/>
                          <a:cs typeface="宋体"/>
                        </a:rPr>
                        <a:t>和</a:t>
                      </a:r>
                      <a:r>
                        <a:rPr dirty="0" sz="750" spc="5">
                          <a:solidFill>
                            <a:srgbClr val="4D4D4F"/>
                          </a:solidFill>
                          <a:latin typeface="宋体"/>
                          <a:cs typeface="宋体"/>
                        </a:rPr>
                        <a:t>疾</a:t>
                      </a:r>
                      <a:r>
                        <a:rPr dirty="0" sz="750" spc="-10">
                          <a:solidFill>
                            <a:srgbClr val="4D4D4F"/>
                          </a:solidFill>
                          <a:latin typeface="宋体"/>
                          <a:cs typeface="宋体"/>
                        </a:rPr>
                        <a:t>控</a:t>
                      </a:r>
                      <a:r>
                        <a:rPr dirty="0" sz="750" spc="5">
                          <a:solidFill>
                            <a:srgbClr val="4D4D4F"/>
                          </a:solidFill>
                          <a:latin typeface="宋体"/>
                          <a:cs typeface="宋体"/>
                        </a:rPr>
                        <a:t>机</a:t>
                      </a:r>
                      <a:r>
                        <a:rPr dirty="0" sz="750" spc="-10">
                          <a:solidFill>
                            <a:srgbClr val="4D4D4F"/>
                          </a:solidFill>
                          <a:latin typeface="宋体"/>
                          <a:cs typeface="宋体"/>
                        </a:rPr>
                        <a:t>构，</a:t>
                      </a:r>
                      <a:r>
                        <a:rPr dirty="0" sz="750" spc="5">
                          <a:solidFill>
                            <a:srgbClr val="4D4D4F"/>
                          </a:solidFill>
                          <a:latin typeface="宋体"/>
                          <a:cs typeface="宋体"/>
                        </a:rPr>
                        <a:t>总投</a:t>
                      </a:r>
                      <a:r>
                        <a:rPr dirty="0" sz="750" spc="-10">
                          <a:solidFill>
                            <a:srgbClr val="4D4D4F"/>
                          </a:solidFill>
                          <a:latin typeface="宋体"/>
                          <a:cs typeface="宋体"/>
                        </a:rPr>
                        <a:t>资</a:t>
                      </a:r>
                      <a:r>
                        <a:rPr dirty="0" sz="750" spc="5">
                          <a:solidFill>
                            <a:srgbClr val="4D4D4F"/>
                          </a:solidFill>
                          <a:latin typeface="宋体"/>
                          <a:cs typeface="宋体"/>
                        </a:rPr>
                        <a:t>超</a:t>
                      </a:r>
                      <a:r>
                        <a:rPr dirty="0" sz="750" spc="-190">
                          <a:solidFill>
                            <a:srgbClr val="4D4D4F"/>
                          </a:solidFill>
                          <a:latin typeface="宋体"/>
                          <a:cs typeface="宋体"/>
                        </a:rPr>
                        <a:t> </a:t>
                      </a:r>
                      <a:r>
                        <a:rPr dirty="0" sz="750" spc="-5">
                          <a:solidFill>
                            <a:srgbClr val="4D4D4F"/>
                          </a:solidFill>
                          <a:latin typeface="等线"/>
                          <a:cs typeface="等线"/>
                        </a:rPr>
                        <a:t>65</a:t>
                      </a:r>
                      <a:r>
                        <a:rPr dirty="0" sz="750" spc="-20">
                          <a:solidFill>
                            <a:srgbClr val="4D4D4F"/>
                          </a:solidFill>
                          <a:latin typeface="等线"/>
                          <a:cs typeface="等线"/>
                        </a:rPr>
                        <a:t> </a:t>
                      </a:r>
                      <a:r>
                        <a:rPr dirty="0" sz="750" spc="5">
                          <a:solidFill>
                            <a:srgbClr val="4D4D4F"/>
                          </a:solidFill>
                          <a:latin typeface="宋体"/>
                          <a:cs typeface="宋体"/>
                        </a:rPr>
                        <a:t>亿</a:t>
                      </a:r>
                      <a:endParaRPr sz="750">
                        <a:latin typeface="宋体"/>
                        <a:cs typeface="宋体"/>
                      </a:endParaRPr>
                    </a:p>
                  </a:txBody>
                  <a:tcPr marL="0" marR="0" marB="0" marT="35560">
                    <a:solidFill>
                      <a:srgbClr val="C8C9CA"/>
                    </a:solidFill>
                  </a:tcPr>
                </a:tc>
              </a:tr>
              <a:tr h="396240">
                <a:tc>
                  <a:txBody>
                    <a:bodyPr/>
                    <a:lstStyle/>
                    <a:p>
                      <a:pPr>
                        <a:lnSpc>
                          <a:spcPct val="100000"/>
                        </a:lnSpc>
                        <a:spcBef>
                          <a:spcPts val="25"/>
                        </a:spcBef>
                      </a:pPr>
                      <a:endParaRPr sz="900">
                        <a:latin typeface="Times New Roman"/>
                        <a:cs typeface="Times New Roman"/>
                      </a:endParaRPr>
                    </a:p>
                    <a:p>
                      <a:pPr marL="68580">
                        <a:lnSpc>
                          <a:spcPct val="100000"/>
                        </a:lnSpc>
                      </a:pPr>
                      <a:r>
                        <a:rPr dirty="0" sz="750" spc="5">
                          <a:solidFill>
                            <a:srgbClr val="4D4D4F"/>
                          </a:solidFill>
                          <a:latin typeface="宋体"/>
                          <a:cs typeface="宋体"/>
                        </a:rPr>
                        <a:t>江苏</a:t>
                      </a:r>
                      <a:endParaRPr sz="750">
                        <a:latin typeface="宋体"/>
                        <a:cs typeface="宋体"/>
                      </a:endParaRPr>
                    </a:p>
                  </a:txBody>
                  <a:tcPr marL="0" marR="0" marB="0" marT="3175"/>
                </a:tc>
                <a:tc>
                  <a:txBody>
                    <a:bodyPr/>
                    <a:lstStyle/>
                    <a:p>
                      <a:pPr marL="157480">
                        <a:lnSpc>
                          <a:spcPct val="100000"/>
                        </a:lnSpc>
                        <a:spcBef>
                          <a:spcPts val="280"/>
                        </a:spcBef>
                      </a:pPr>
                      <a:r>
                        <a:rPr dirty="0" sz="750" spc="5">
                          <a:solidFill>
                            <a:srgbClr val="4D4D4F"/>
                          </a:solidFill>
                          <a:latin typeface="宋体"/>
                          <a:cs typeface="宋体"/>
                        </a:rPr>
                        <a:t>苏州</a:t>
                      </a:r>
                      <a:r>
                        <a:rPr dirty="0" sz="750" spc="-10">
                          <a:solidFill>
                            <a:srgbClr val="4D4D4F"/>
                          </a:solidFill>
                          <a:latin typeface="宋体"/>
                          <a:cs typeface="宋体"/>
                        </a:rPr>
                        <a:t>将</a:t>
                      </a:r>
                      <a:r>
                        <a:rPr dirty="0" sz="750" spc="5">
                          <a:solidFill>
                            <a:srgbClr val="4D4D4F"/>
                          </a:solidFill>
                          <a:latin typeface="宋体"/>
                          <a:cs typeface="宋体"/>
                        </a:rPr>
                        <a:t>在</a:t>
                      </a:r>
                      <a:r>
                        <a:rPr dirty="0" sz="750" spc="-10">
                          <a:solidFill>
                            <a:srgbClr val="4D4D4F"/>
                          </a:solidFill>
                          <a:latin typeface="宋体"/>
                          <a:cs typeface="宋体"/>
                        </a:rPr>
                        <a:t>“</a:t>
                      </a:r>
                      <a:r>
                        <a:rPr dirty="0" sz="750" spc="5">
                          <a:solidFill>
                            <a:srgbClr val="4D4D4F"/>
                          </a:solidFill>
                          <a:latin typeface="宋体"/>
                          <a:cs typeface="宋体"/>
                        </a:rPr>
                        <a:t>十</a:t>
                      </a:r>
                      <a:r>
                        <a:rPr dirty="0" sz="750" spc="-10">
                          <a:solidFill>
                            <a:srgbClr val="4D4D4F"/>
                          </a:solidFill>
                          <a:latin typeface="宋体"/>
                          <a:cs typeface="宋体"/>
                        </a:rPr>
                        <a:t>四</a:t>
                      </a:r>
                      <a:r>
                        <a:rPr dirty="0" sz="750" spc="5">
                          <a:solidFill>
                            <a:srgbClr val="4D4D4F"/>
                          </a:solidFill>
                          <a:latin typeface="宋体"/>
                          <a:cs typeface="宋体"/>
                        </a:rPr>
                        <a:t>五</a:t>
                      </a:r>
                      <a:r>
                        <a:rPr dirty="0" sz="750" spc="-10">
                          <a:solidFill>
                            <a:srgbClr val="4D4D4F"/>
                          </a:solidFill>
                          <a:latin typeface="宋体"/>
                          <a:cs typeface="宋体"/>
                        </a:rPr>
                        <a:t>”</a:t>
                      </a:r>
                      <a:r>
                        <a:rPr dirty="0" sz="750" spc="5">
                          <a:solidFill>
                            <a:srgbClr val="4D4D4F"/>
                          </a:solidFill>
                          <a:latin typeface="宋体"/>
                          <a:cs typeface="宋体"/>
                        </a:rPr>
                        <a:t>期</a:t>
                      </a:r>
                      <a:r>
                        <a:rPr dirty="0" sz="750" spc="-10">
                          <a:solidFill>
                            <a:srgbClr val="4D4D4F"/>
                          </a:solidFill>
                          <a:latin typeface="宋体"/>
                          <a:cs typeface="宋体"/>
                        </a:rPr>
                        <a:t>间</a:t>
                      </a:r>
                      <a:r>
                        <a:rPr dirty="0" sz="750" spc="5">
                          <a:solidFill>
                            <a:srgbClr val="4D4D4F"/>
                          </a:solidFill>
                          <a:latin typeface="宋体"/>
                          <a:cs typeface="宋体"/>
                        </a:rPr>
                        <a:t>，</a:t>
                      </a:r>
                      <a:r>
                        <a:rPr dirty="0" sz="750" spc="-10">
                          <a:solidFill>
                            <a:srgbClr val="4D4D4F"/>
                          </a:solidFill>
                          <a:latin typeface="宋体"/>
                          <a:cs typeface="宋体"/>
                        </a:rPr>
                        <a:t>规</a:t>
                      </a:r>
                      <a:r>
                        <a:rPr dirty="0" sz="750" spc="5">
                          <a:solidFill>
                            <a:srgbClr val="4D4D4F"/>
                          </a:solidFill>
                          <a:latin typeface="宋体"/>
                          <a:cs typeface="宋体"/>
                        </a:rPr>
                        <a:t>划</a:t>
                      </a:r>
                      <a:r>
                        <a:rPr dirty="0" sz="750" spc="-10">
                          <a:solidFill>
                            <a:srgbClr val="4D4D4F"/>
                          </a:solidFill>
                          <a:latin typeface="宋体"/>
                          <a:cs typeface="宋体"/>
                        </a:rPr>
                        <a:t>建设</a:t>
                      </a:r>
                      <a:r>
                        <a:rPr dirty="0" sz="750" spc="5">
                          <a:solidFill>
                            <a:srgbClr val="4D4D4F"/>
                          </a:solidFill>
                          <a:latin typeface="宋体"/>
                          <a:cs typeface="宋体"/>
                        </a:rPr>
                        <a:t>一批</a:t>
                      </a:r>
                      <a:r>
                        <a:rPr dirty="0" sz="750" spc="-10">
                          <a:solidFill>
                            <a:srgbClr val="4D4D4F"/>
                          </a:solidFill>
                          <a:latin typeface="宋体"/>
                          <a:cs typeface="宋体"/>
                        </a:rPr>
                        <a:t>医</a:t>
                      </a:r>
                      <a:r>
                        <a:rPr dirty="0" sz="750" spc="5">
                          <a:solidFill>
                            <a:srgbClr val="4D4D4F"/>
                          </a:solidFill>
                          <a:latin typeface="宋体"/>
                          <a:cs typeface="宋体"/>
                        </a:rPr>
                        <a:t>院</a:t>
                      </a:r>
                      <a:r>
                        <a:rPr dirty="0" sz="750" spc="-10">
                          <a:solidFill>
                            <a:srgbClr val="4D4D4F"/>
                          </a:solidFill>
                          <a:latin typeface="宋体"/>
                          <a:cs typeface="宋体"/>
                        </a:rPr>
                        <a:t>。</a:t>
                      </a:r>
                      <a:r>
                        <a:rPr dirty="0" sz="750" spc="5">
                          <a:solidFill>
                            <a:srgbClr val="4D4D4F"/>
                          </a:solidFill>
                          <a:latin typeface="宋体"/>
                          <a:cs typeface="宋体"/>
                        </a:rPr>
                        <a:t>其</a:t>
                      </a:r>
                      <a:r>
                        <a:rPr dirty="0" sz="750" spc="-10">
                          <a:solidFill>
                            <a:srgbClr val="4D4D4F"/>
                          </a:solidFill>
                          <a:latin typeface="宋体"/>
                          <a:cs typeface="宋体"/>
                        </a:rPr>
                        <a:t>中</a:t>
                      </a:r>
                      <a:r>
                        <a:rPr dirty="0" sz="750" spc="5">
                          <a:solidFill>
                            <a:srgbClr val="4D4D4F"/>
                          </a:solidFill>
                          <a:latin typeface="宋体"/>
                          <a:cs typeface="宋体"/>
                        </a:rPr>
                        <a:t>，</a:t>
                      </a:r>
                      <a:r>
                        <a:rPr dirty="0" sz="750" spc="-10">
                          <a:solidFill>
                            <a:srgbClr val="4D4D4F"/>
                          </a:solidFill>
                          <a:latin typeface="宋体"/>
                          <a:cs typeface="宋体"/>
                        </a:rPr>
                        <a:t>三</a:t>
                      </a:r>
                      <a:r>
                        <a:rPr dirty="0" sz="750" spc="5">
                          <a:solidFill>
                            <a:srgbClr val="4D4D4F"/>
                          </a:solidFill>
                          <a:latin typeface="宋体"/>
                          <a:cs typeface="宋体"/>
                        </a:rPr>
                        <a:t>级</a:t>
                      </a:r>
                      <a:r>
                        <a:rPr dirty="0" sz="750" spc="-10">
                          <a:solidFill>
                            <a:srgbClr val="4D4D4F"/>
                          </a:solidFill>
                          <a:latin typeface="宋体"/>
                          <a:cs typeface="宋体"/>
                        </a:rPr>
                        <a:t>医</a:t>
                      </a:r>
                      <a:r>
                        <a:rPr dirty="0" sz="750" spc="5">
                          <a:solidFill>
                            <a:srgbClr val="4D4D4F"/>
                          </a:solidFill>
                          <a:latin typeface="宋体"/>
                          <a:cs typeface="宋体"/>
                        </a:rPr>
                        <a:t>院</a:t>
                      </a:r>
                      <a:r>
                        <a:rPr dirty="0" sz="750" spc="-10">
                          <a:solidFill>
                            <a:srgbClr val="4D4D4F"/>
                          </a:solidFill>
                          <a:latin typeface="宋体"/>
                          <a:cs typeface="宋体"/>
                        </a:rPr>
                        <a:t>增</a:t>
                      </a:r>
                      <a:r>
                        <a:rPr dirty="0" sz="750" spc="5">
                          <a:solidFill>
                            <a:srgbClr val="4D4D4F"/>
                          </a:solidFill>
                          <a:latin typeface="宋体"/>
                          <a:cs typeface="宋体"/>
                        </a:rPr>
                        <a:t>长</a:t>
                      </a:r>
                      <a:r>
                        <a:rPr dirty="0" sz="750" spc="-190">
                          <a:solidFill>
                            <a:srgbClr val="4D4D4F"/>
                          </a:solidFill>
                          <a:latin typeface="宋体"/>
                          <a:cs typeface="宋体"/>
                        </a:rPr>
                        <a:t> </a:t>
                      </a:r>
                      <a:r>
                        <a:rPr dirty="0" sz="750" spc="-5">
                          <a:solidFill>
                            <a:srgbClr val="4D4D4F"/>
                          </a:solidFill>
                          <a:latin typeface="等线"/>
                          <a:cs typeface="等线"/>
                        </a:rPr>
                        <a:t>50%</a:t>
                      </a:r>
                      <a:r>
                        <a:rPr dirty="0" sz="750" spc="-5">
                          <a:solidFill>
                            <a:srgbClr val="4D4D4F"/>
                          </a:solidFill>
                          <a:latin typeface="宋体"/>
                          <a:cs typeface="宋体"/>
                        </a:rPr>
                        <a:t>，</a:t>
                      </a:r>
                      <a:r>
                        <a:rPr dirty="0" sz="750" spc="5">
                          <a:solidFill>
                            <a:srgbClr val="4D4D4F"/>
                          </a:solidFill>
                          <a:latin typeface="宋体"/>
                          <a:cs typeface="宋体"/>
                        </a:rPr>
                        <a:t>三</a:t>
                      </a:r>
                      <a:r>
                        <a:rPr dirty="0" sz="750" spc="-10">
                          <a:solidFill>
                            <a:srgbClr val="4D4D4F"/>
                          </a:solidFill>
                          <a:latin typeface="宋体"/>
                          <a:cs typeface="宋体"/>
                        </a:rPr>
                        <a:t>甲</a:t>
                      </a:r>
                      <a:r>
                        <a:rPr dirty="0" sz="750" spc="5">
                          <a:solidFill>
                            <a:srgbClr val="4D4D4F"/>
                          </a:solidFill>
                          <a:latin typeface="宋体"/>
                          <a:cs typeface="宋体"/>
                        </a:rPr>
                        <a:t>医</a:t>
                      </a:r>
                      <a:r>
                        <a:rPr dirty="0" sz="750" spc="-10">
                          <a:solidFill>
                            <a:srgbClr val="4D4D4F"/>
                          </a:solidFill>
                          <a:latin typeface="宋体"/>
                          <a:cs typeface="宋体"/>
                        </a:rPr>
                        <a:t>院新</a:t>
                      </a:r>
                      <a:r>
                        <a:rPr dirty="0" sz="750" spc="5">
                          <a:solidFill>
                            <a:srgbClr val="4D4D4F"/>
                          </a:solidFill>
                          <a:latin typeface="宋体"/>
                          <a:cs typeface="宋体"/>
                        </a:rPr>
                        <a:t>增</a:t>
                      </a:r>
                      <a:r>
                        <a:rPr dirty="0" sz="750" spc="-190">
                          <a:solidFill>
                            <a:srgbClr val="4D4D4F"/>
                          </a:solidFill>
                          <a:latin typeface="宋体"/>
                          <a:cs typeface="宋体"/>
                        </a:rPr>
                        <a:t> </a:t>
                      </a:r>
                      <a:r>
                        <a:rPr dirty="0" sz="750" spc="-5">
                          <a:solidFill>
                            <a:srgbClr val="4D4D4F"/>
                          </a:solidFill>
                          <a:latin typeface="等线"/>
                          <a:cs typeface="等线"/>
                        </a:rPr>
                        <a:t>10</a:t>
                      </a:r>
                      <a:endParaRPr sz="750">
                        <a:latin typeface="等线"/>
                        <a:cs typeface="等线"/>
                      </a:endParaRPr>
                    </a:p>
                    <a:p>
                      <a:pPr marL="157480">
                        <a:lnSpc>
                          <a:spcPct val="100000"/>
                        </a:lnSpc>
                        <a:spcBef>
                          <a:spcPts val="660"/>
                        </a:spcBef>
                      </a:pPr>
                      <a:r>
                        <a:rPr dirty="0" sz="750" spc="5">
                          <a:solidFill>
                            <a:srgbClr val="4D4D4F"/>
                          </a:solidFill>
                          <a:latin typeface="宋体"/>
                          <a:cs typeface="宋体"/>
                        </a:rPr>
                        <a:t>家。</a:t>
                      </a:r>
                      <a:endParaRPr sz="750">
                        <a:latin typeface="宋体"/>
                        <a:cs typeface="宋体"/>
                      </a:endParaRPr>
                    </a:p>
                  </a:txBody>
                  <a:tcPr marL="0" marR="0" marB="0" marT="35560"/>
                </a:tc>
              </a:tr>
              <a:tr h="396240">
                <a:tc>
                  <a:txBody>
                    <a:bodyPr/>
                    <a:lstStyle/>
                    <a:p>
                      <a:pPr>
                        <a:lnSpc>
                          <a:spcPct val="100000"/>
                        </a:lnSpc>
                        <a:spcBef>
                          <a:spcPts val="25"/>
                        </a:spcBef>
                      </a:pPr>
                      <a:endParaRPr sz="900">
                        <a:latin typeface="Times New Roman"/>
                        <a:cs typeface="Times New Roman"/>
                      </a:endParaRPr>
                    </a:p>
                    <a:p>
                      <a:pPr marL="68580">
                        <a:lnSpc>
                          <a:spcPct val="100000"/>
                        </a:lnSpc>
                      </a:pPr>
                      <a:r>
                        <a:rPr dirty="0" sz="750" spc="5">
                          <a:solidFill>
                            <a:srgbClr val="4D4D4F"/>
                          </a:solidFill>
                          <a:latin typeface="宋体"/>
                          <a:cs typeface="宋体"/>
                        </a:rPr>
                        <a:t>河南</a:t>
                      </a:r>
                      <a:endParaRPr sz="750">
                        <a:latin typeface="宋体"/>
                        <a:cs typeface="宋体"/>
                      </a:endParaRPr>
                    </a:p>
                  </a:txBody>
                  <a:tcPr marL="0" marR="0" marB="0" marT="3175">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开封</a:t>
                      </a:r>
                      <a:r>
                        <a:rPr dirty="0" sz="750" spc="-10">
                          <a:solidFill>
                            <a:srgbClr val="4D4D4F"/>
                          </a:solidFill>
                          <a:latin typeface="宋体"/>
                          <a:cs typeface="宋体"/>
                        </a:rPr>
                        <a:t>杞</a:t>
                      </a:r>
                      <a:r>
                        <a:rPr dirty="0" sz="750" spc="5">
                          <a:solidFill>
                            <a:srgbClr val="4D4D4F"/>
                          </a:solidFill>
                          <a:latin typeface="宋体"/>
                          <a:cs typeface="宋体"/>
                        </a:rPr>
                        <a:t>县</a:t>
                      </a:r>
                      <a:r>
                        <a:rPr dirty="0" sz="750" spc="-10">
                          <a:solidFill>
                            <a:srgbClr val="4D4D4F"/>
                          </a:solidFill>
                          <a:latin typeface="宋体"/>
                          <a:cs typeface="宋体"/>
                        </a:rPr>
                        <a:t>人</a:t>
                      </a:r>
                      <a:r>
                        <a:rPr dirty="0" sz="750" spc="5">
                          <a:solidFill>
                            <a:srgbClr val="4D4D4F"/>
                          </a:solidFill>
                          <a:latin typeface="宋体"/>
                          <a:cs typeface="宋体"/>
                        </a:rPr>
                        <a:t>民</a:t>
                      </a:r>
                      <a:r>
                        <a:rPr dirty="0" sz="750" spc="-10">
                          <a:solidFill>
                            <a:srgbClr val="4D4D4F"/>
                          </a:solidFill>
                          <a:latin typeface="宋体"/>
                          <a:cs typeface="宋体"/>
                        </a:rPr>
                        <a:t>医</a:t>
                      </a:r>
                      <a:r>
                        <a:rPr dirty="0" sz="750" spc="5">
                          <a:solidFill>
                            <a:srgbClr val="4D4D4F"/>
                          </a:solidFill>
                          <a:latin typeface="宋体"/>
                          <a:cs typeface="宋体"/>
                        </a:rPr>
                        <a:t>院</a:t>
                      </a:r>
                      <a:r>
                        <a:rPr dirty="0" sz="750" spc="-10">
                          <a:solidFill>
                            <a:srgbClr val="4D4D4F"/>
                          </a:solidFill>
                          <a:latin typeface="宋体"/>
                          <a:cs typeface="宋体"/>
                        </a:rPr>
                        <a:t>传</a:t>
                      </a:r>
                      <a:r>
                        <a:rPr dirty="0" sz="750" spc="5">
                          <a:solidFill>
                            <a:srgbClr val="4D4D4F"/>
                          </a:solidFill>
                          <a:latin typeface="宋体"/>
                          <a:cs typeface="宋体"/>
                        </a:rPr>
                        <a:t>染</a:t>
                      </a:r>
                      <a:r>
                        <a:rPr dirty="0" sz="750" spc="-10">
                          <a:solidFill>
                            <a:srgbClr val="4D4D4F"/>
                          </a:solidFill>
                          <a:latin typeface="宋体"/>
                          <a:cs typeface="宋体"/>
                        </a:rPr>
                        <a:t>病</a:t>
                      </a:r>
                      <a:r>
                        <a:rPr dirty="0" sz="750" spc="5">
                          <a:solidFill>
                            <a:srgbClr val="4D4D4F"/>
                          </a:solidFill>
                          <a:latin typeface="宋体"/>
                          <a:cs typeface="宋体"/>
                        </a:rPr>
                        <a:t>区</a:t>
                      </a:r>
                      <a:r>
                        <a:rPr dirty="0" sz="750" spc="-10">
                          <a:solidFill>
                            <a:srgbClr val="4D4D4F"/>
                          </a:solidFill>
                          <a:latin typeface="宋体"/>
                          <a:cs typeface="宋体"/>
                        </a:rPr>
                        <a:t>建</a:t>
                      </a:r>
                      <a:r>
                        <a:rPr dirty="0" sz="750" spc="5">
                          <a:solidFill>
                            <a:srgbClr val="4D4D4F"/>
                          </a:solidFill>
                          <a:latin typeface="宋体"/>
                          <a:cs typeface="宋体"/>
                        </a:rPr>
                        <a:t>设</a:t>
                      </a:r>
                      <a:r>
                        <a:rPr dirty="0" sz="750" spc="-10">
                          <a:solidFill>
                            <a:srgbClr val="4D4D4F"/>
                          </a:solidFill>
                          <a:latin typeface="宋体"/>
                          <a:cs typeface="宋体"/>
                        </a:rPr>
                        <a:t>项目</a:t>
                      </a:r>
                      <a:r>
                        <a:rPr dirty="0" sz="750" spc="5">
                          <a:solidFill>
                            <a:srgbClr val="4D4D4F"/>
                          </a:solidFill>
                          <a:latin typeface="宋体"/>
                          <a:cs typeface="宋体"/>
                        </a:rPr>
                        <a:t>、驻</a:t>
                      </a:r>
                      <a:r>
                        <a:rPr dirty="0" sz="750" spc="-10">
                          <a:solidFill>
                            <a:srgbClr val="4D4D4F"/>
                          </a:solidFill>
                          <a:latin typeface="宋体"/>
                          <a:cs typeface="宋体"/>
                        </a:rPr>
                        <a:t>马</a:t>
                      </a:r>
                      <a:r>
                        <a:rPr dirty="0" sz="750" spc="5">
                          <a:solidFill>
                            <a:srgbClr val="4D4D4F"/>
                          </a:solidFill>
                          <a:latin typeface="宋体"/>
                          <a:cs typeface="宋体"/>
                        </a:rPr>
                        <a:t>店</a:t>
                      </a:r>
                      <a:r>
                        <a:rPr dirty="0" sz="750" spc="-10">
                          <a:solidFill>
                            <a:srgbClr val="4D4D4F"/>
                          </a:solidFill>
                          <a:latin typeface="宋体"/>
                          <a:cs typeface="宋体"/>
                        </a:rPr>
                        <a:t>市</a:t>
                      </a:r>
                      <a:r>
                        <a:rPr dirty="0" sz="750" spc="5">
                          <a:solidFill>
                            <a:srgbClr val="4D4D4F"/>
                          </a:solidFill>
                          <a:latin typeface="宋体"/>
                          <a:cs typeface="宋体"/>
                        </a:rPr>
                        <a:t>泌</a:t>
                      </a:r>
                      <a:r>
                        <a:rPr dirty="0" sz="750" spc="-10">
                          <a:solidFill>
                            <a:srgbClr val="4D4D4F"/>
                          </a:solidFill>
                          <a:latin typeface="宋体"/>
                          <a:cs typeface="宋体"/>
                        </a:rPr>
                        <a:t>阳</a:t>
                      </a:r>
                      <a:r>
                        <a:rPr dirty="0" sz="750" spc="5">
                          <a:solidFill>
                            <a:srgbClr val="4D4D4F"/>
                          </a:solidFill>
                          <a:latin typeface="宋体"/>
                          <a:cs typeface="宋体"/>
                        </a:rPr>
                        <a:t>县</a:t>
                      </a:r>
                      <a:r>
                        <a:rPr dirty="0" sz="750" spc="-10">
                          <a:solidFill>
                            <a:srgbClr val="4D4D4F"/>
                          </a:solidFill>
                          <a:latin typeface="宋体"/>
                          <a:cs typeface="宋体"/>
                        </a:rPr>
                        <a:t>传</a:t>
                      </a:r>
                      <a:r>
                        <a:rPr dirty="0" sz="750" spc="5">
                          <a:solidFill>
                            <a:srgbClr val="4D4D4F"/>
                          </a:solidFill>
                          <a:latin typeface="宋体"/>
                          <a:cs typeface="宋体"/>
                        </a:rPr>
                        <a:t>染</a:t>
                      </a:r>
                      <a:r>
                        <a:rPr dirty="0" sz="750" spc="-10">
                          <a:solidFill>
                            <a:srgbClr val="4D4D4F"/>
                          </a:solidFill>
                          <a:latin typeface="宋体"/>
                          <a:cs typeface="宋体"/>
                        </a:rPr>
                        <a:t>病</a:t>
                      </a:r>
                      <a:r>
                        <a:rPr dirty="0" sz="750" spc="5">
                          <a:solidFill>
                            <a:srgbClr val="4D4D4F"/>
                          </a:solidFill>
                          <a:latin typeface="宋体"/>
                          <a:cs typeface="宋体"/>
                        </a:rPr>
                        <a:t>医</a:t>
                      </a:r>
                      <a:r>
                        <a:rPr dirty="0" sz="750" spc="-10">
                          <a:solidFill>
                            <a:srgbClr val="4D4D4F"/>
                          </a:solidFill>
                          <a:latin typeface="宋体"/>
                          <a:cs typeface="宋体"/>
                        </a:rPr>
                        <a:t>院</a:t>
                      </a:r>
                      <a:r>
                        <a:rPr dirty="0" sz="750" spc="5">
                          <a:solidFill>
                            <a:srgbClr val="4D4D4F"/>
                          </a:solidFill>
                          <a:latin typeface="宋体"/>
                          <a:cs typeface="宋体"/>
                        </a:rPr>
                        <a:t>建</a:t>
                      </a:r>
                      <a:r>
                        <a:rPr dirty="0" sz="750" spc="-10">
                          <a:solidFill>
                            <a:srgbClr val="4D4D4F"/>
                          </a:solidFill>
                          <a:latin typeface="宋体"/>
                          <a:cs typeface="宋体"/>
                        </a:rPr>
                        <a:t>设项</a:t>
                      </a:r>
                      <a:r>
                        <a:rPr dirty="0" sz="750" spc="5">
                          <a:solidFill>
                            <a:srgbClr val="4D4D4F"/>
                          </a:solidFill>
                          <a:latin typeface="宋体"/>
                          <a:cs typeface="宋体"/>
                        </a:rPr>
                        <a:t>目等</a:t>
                      </a:r>
                      <a:r>
                        <a:rPr dirty="0" sz="750" spc="-195">
                          <a:solidFill>
                            <a:srgbClr val="4D4D4F"/>
                          </a:solidFill>
                          <a:latin typeface="宋体"/>
                          <a:cs typeface="宋体"/>
                        </a:rPr>
                        <a:t> </a:t>
                      </a:r>
                      <a:r>
                        <a:rPr dirty="0" sz="750" spc="-5">
                          <a:solidFill>
                            <a:srgbClr val="4D4D4F"/>
                          </a:solidFill>
                          <a:latin typeface="等线"/>
                          <a:cs typeface="等线"/>
                        </a:rPr>
                        <a:t>15</a:t>
                      </a:r>
                      <a:r>
                        <a:rPr dirty="0" sz="750" spc="-30">
                          <a:solidFill>
                            <a:srgbClr val="4D4D4F"/>
                          </a:solidFill>
                          <a:latin typeface="等线"/>
                          <a:cs typeface="等线"/>
                        </a:rPr>
                        <a:t> </a:t>
                      </a:r>
                      <a:r>
                        <a:rPr dirty="0" sz="750" spc="-10">
                          <a:solidFill>
                            <a:srgbClr val="4D4D4F"/>
                          </a:solidFill>
                          <a:latin typeface="宋体"/>
                          <a:cs typeface="宋体"/>
                        </a:rPr>
                        <a:t>所</a:t>
                      </a:r>
                      <a:r>
                        <a:rPr dirty="0" sz="750" spc="5">
                          <a:solidFill>
                            <a:srgbClr val="4D4D4F"/>
                          </a:solidFill>
                          <a:latin typeface="宋体"/>
                          <a:cs typeface="宋体"/>
                        </a:rPr>
                        <a:t>医</a:t>
                      </a:r>
                      <a:r>
                        <a:rPr dirty="0" sz="750" spc="-10">
                          <a:solidFill>
                            <a:srgbClr val="4D4D4F"/>
                          </a:solidFill>
                          <a:latin typeface="宋体"/>
                          <a:cs typeface="宋体"/>
                        </a:rPr>
                        <a:t>院</a:t>
                      </a:r>
                      <a:r>
                        <a:rPr dirty="0" sz="750" spc="5">
                          <a:solidFill>
                            <a:srgbClr val="4D4D4F"/>
                          </a:solidFill>
                          <a:latin typeface="宋体"/>
                          <a:cs typeface="宋体"/>
                        </a:rPr>
                        <a:t>项目</a:t>
                      </a:r>
                      <a:endParaRPr sz="750">
                        <a:latin typeface="宋体"/>
                        <a:cs typeface="宋体"/>
                      </a:endParaRPr>
                    </a:p>
                    <a:p>
                      <a:pPr marL="157480">
                        <a:lnSpc>
                          <a:spcPct val="100000"/>
                        </a:lnSpc>
                        <a:spcBef>
                          <a:spcPts val="660"/>
                        </a:spcBef>
                      </a:pPr>
                      <a:r>
                        <a:rPr dirty="0" sz="750" spc="5">
                          <a:solidFill>
                            <a:srgbClr val="4D4D4F"/>
                          </a:solidFill>
                          <a:latin typeface="宋体"/>
                          <a:cs typeface="宋体"/>
                        </a:rPr>
                        <a:t>先后</a:t>
                      </a:r>
                      <a:r>
                        <a:rPr dirty="0" sz="750" spc="-10">
                          <a:solidFill>
                            <a:srgbClr val="4D4D4F"/>
                          </a:solidFill>
                          <a:latin typeface="宋体"/>
                          <a:cs typeface="宋体"/>
                        </a:rPr>
                        <a:t>获</a:t>
                      </a:r>
                      <a:r>
                        <a:rPr dirty="0" sz="750" spc="5">
                          <a:solidFill>
                            <a:srgbClr val="4D4D4F"/>
                          </a:solidFill>
                          <a:latin typeface="宋体"/>
                          <a:cs typeface="宋体"/>
                        </a:rPr>
                        <a:t>批</a:t>
                      </a:r>
                      <a:r>
                        <a:rPr dirty="0" sz="750" spc="-10">
                          <a:solidFill>
                            <a:srgbClr val="4D4D4F"/>
                          </a:solidFill>
                          <a:latin typeface="宋体"/>
                          <a:cs typeface="宋体"/>
                        </a:rPr>
                        <a:t>、</a:t>
                      </a:r>
                      <a:r>
                        <a:rPr dirty="0" sz="750" spc="5">
                          <a:solidFill>
                            <a:srgbClr val="4D4D4F"/>
                          </a:solidFill>
                          <a:latin typeface="宋体"/>
                          <a:cs typeface="宋体"/>
                        </a:rPr>
                        <a:t>签</a:t>
                      </a:r>
                      <a:r>
                        <a:rPr dirty="0" sz="750" spc="-10">
                          <a:solidFill>
                            <a:srgbClr val="4D4D4F"/>
                          </a:solidFill>
                          <a:latin typeface="宋体"/>
                          <a:cs typeface="宋体"/>
                        </a:rPr>
                        <a:t>约</a:t>
                      </a:r>
                      <a:r>
                        <a:rPr dirty="0" sz="750" spc="5">
                          <a:solidFill>
                            <a:srgbClr val="4D4D4F"/>
                          </a:solidFill>
                          <a:latin typeface="宋体"/>
                          <a:cs typeface="宋体"/>
                        </a:rPr>
                        <a:t>，</a:t>
                      </a:r>
                      <a:r>
                        <a:rPr dirty="0" sz="750" spc="-10">
                          <a:solidFill>
                            <a:srgbClr val="4D4D4F"/>
                          </a:solidFill>
                          <a:latin typeface="宋体"/>
                          <a:cs typeface="宋体"/>
                        </a:rPr>
                        <a:t>总</a:t>
                      </a:r>
                      <a:r>
                        <a:rPr dirty="0" sz="750" spc="5">
                          <a:solidFill>
                            <a:srgbClr val="4D4D4F"/>
                          </a:solidFill>
                          <a:latin typeface="宋体"/>
                          <a:cs typeface="宋体"/>
                        </a:rPr>
                        <a:t>投</a:t>
                      </a:r>
                      <a:r>
                        <a:rPr dirty="0" sz="750" spc="-10">
                          <a:solidFill>
                            <a:srgbClr val="4D4D4F"/>
                          </a:solidFill>
                          <a:latin typeface="宋体"/>
                          <a:cs typeface="宋体"/>
                        </a:rPr>
                        <a:t>资超</a:t>
                      </a:r>
                      <a:r>
                        <a:rPr dirty="0" sz="750" spc="5">
                          <a:solidFill>
                            <a:srgbClr val="4D4D4F"/>
                          </a:solidFill>
                          <a:latin typeface="宋体"/>
                          <a:cs typeface="宋体"/>
                        </a:rPr>
                        <a:t>过</a:t>
                      </a:r>
                      <a:r>
                        <a:rPr dirty="0" sz="750" spc="-190">
                          <a:solidFill>
                            <a:srgbClr val="4D4D4F"/>
                          </a:solidFill>
                          <a:latin typeface="宋体"/>
                          <a:cs typeface="宋体"/>
                        </a:rPr>
                        <a:t> </a:t>
                      </a:r>
                      <a:r>
                        <a:rPr dirty="0" sz="750">
                          <a:solidFill>
                            <a:srgbClr val="4D4D4F"/>
                          </a:solidFill>
                          <a:latin typeface="等线"/>
                          <a:cs typeface="等线"/>
                        </a:rPr>
                        <a:t>53</a:t>
                      </a:r>
                      <a:r>
                        <a:rPr dirty="0" sz="750" spc="-30">
                          <a:solidFill>
                            <a:srgbClr val="4D4D4F"/>
                          </a:solidFill>
                          <a:latin typeface="等线"/>
                          <a:cs typeface="等线"/>
                        </a:rPr>
                        <a:t> </a:t>
                      </a:r>
                      <a:r>
                        <a:rPr dirty="0" sz="750" spc="-10">
                          <a:solidFill>
                            <a:srgbClr val="4D4D4F"/>
                          </a:solidFill>
                          <a:latin typeface="宋体"/>
                          <a:cs typeface="宋体"/>
                        </a:rPr>
                        <a:t>亿</a:t>
                      </a:r>
                      <a:r>
                        <a:rPr dirty="0" sz="750" spc="5">
                          <a:solidFill>
                            <a:srgbClr val="4D4D4F"/>
                          </a:solidFill>
                          <a:latin typeface="宋体"/>
                          <a:cs typeface="宋体"/>
                        </a:rPr>
                        <a:t>元。</a:t>
                      </a:r>
                      <a:endParaRPr sz="750">
                        <a:latin typeface="宋体"/>
                        <a:cs typeface="宋体"/>
                      </a:endParaRPr>
                    </a:p>
                  </a:txBody>
                  <a:tcPr marL="0" marR="0" marB="0" marT="35560">
                    <a:solidFill>
                      <a:srgbClr val="C8C9CA"/>
                    </a:solidFill>
                  </a:tcPr>
                </a:tc>
              </a:tr>
              <a:tr h="396239">
                <a:tc>
                  <a:txBody>
                    <a:bodyPr/>
                    <a:lstStyle/>
                    <a:p>
                      <a:pPr>
                        <a:lnSpc>
                          <a:spcPct val="100000"/>
                        </a:lnSpc>
                        <a:spcBef>
                          <a:spcPts val="25"/>
                        </a:spcBef>
                      </a:pPr>
                      <a:endParaRPr sz="900">
                        <a:latin typeface="Times New Roman"/>
                        <a:cs typeface="Times New Roman"/>
                      </a:endParaRPr>
                    </a:p>
                    <a:p>
                      <a:pPr marL="68580">
                        <a:lnSpc>
                          <a:spcPct val="100000"/>
                        </a:lnSpc>
                      </a:pPr>
                      <a:r>
                        <a:rPr dirty="0" sz="750" spc="5">
                          <a:solidFill>
                            <a:srgbClr val="4D4D4F"/>
                          </a:solidFill>
                          <a:latin typeface="宋体"/>
                          <a:cs typeface="宋体"/>
                        </a:rPr>
                        <a:t>安徽</a:t>
                      </a:r>
                      <a:endParaRPr sz="750">
                        <a:latin typeface="宋体"/>
                        <a:cs typeface="宋体"/>
                      </a:endParaRPr>
                    </a:p>
                  </a:txBody>
                  <a:tcPr marL="0" marR="0" marB="0" marT="3175"/>
                </a:tc>
                <a:tc>
                  <a:txBody>
                    <a:bodyPr/>
                    <a:lstStyle/>
                    <a:p>
                      <a:pPr marL="157480">
                        <a:lnSpc>
                          <a:spcPct val="100000"/>
                        </a:lnSpc>
                        <a:spcBef>
                          <a:spcPts val="280"/>
                        </a:spcBef>
                      </a:pPr>
                      <a:r>
                        <a:rPr dirty="0" sz="750" spc="5">
                          <a:solidFill>
                            <a:srgbClr val="4D4D4F"/>
                          </a:solidFill>
                          <a:latin typeface="宋体"/>
                          <a:cs typeface="宋体"/>
                        </a:rPr>
                        <a:t>发改</a:t>
                      </a:r>
                      <a:r>
                        <a:rPr dirty="0" sz="750" spc="-10">
                          <a:solidFill>
                            <a:srgbClr val="4D4D4F"/>
                          </a:solidFill>
                          <a:latin typeface="宋体"/>
                          <a:cs typeface="宋体"/>
                        </a:rPr>
                        <a:t>委</a:t>
                      </a:r>
                      <a:r>
                        <a:rPr dirty="0" sz="750" spc="5">
                          <a:solidFill>
                            <a:srgbClr val="4D4D4F"/>
                          </a:solidFill>
                          <a:latin typeface="宋体"/>
                          <a:cs typeface="宋体"/>
                        </a:rPr>
                        <a:t>表</a:t>
                      </a:r>
                      <a:r>
                        <a:rPr dirty="0" sz="750" spc="-10">
                          <a:solidFill>
                            <a:srgbClr val="4D4D4F"/>
                          </a:solidFill>
                          <a:latin typeface="宋体"/>
                          <a:cs typeface="宋体"/>
                        </a:rPr>
                        <a:t>示</a:t>
                      </a:r>
                      <a:r>
                        <a:rPr dirty="0" sz="750" spc="-70">
                          <a:solidFill>
                            <a:srgbClr val="4D4D4F"/>
                          </a:solidFill>
                          <a:latin typeface="宋体"/>
                          <a:cs typeface="宋体"/>
                        </a:rPr>
                        <a:t>，</a:t>
                      </a:r>
                      <a:r>
                        <a:rPr dirty="0" sz="750" spc="-10">
                          <a:solidFill>
                            <a:srgbClr val="4D4D4F"/>
                          </a:solidFill>
                          <a:latin typeface="宋体"/>
                          <a:cs typeface="宋体"/>
                        </a:rPr>
                        <a:t>将</a:t>
                      </a:r>
                      <a:r>
                        <a:rPr dirty="0" sz="750" spc="5">
                          <a:solidFill>
                            <a:srgbClr val="4D4D4F"/>
                          </a:solidFill>
                          <a:latin typeface="宋体"/>
                          <a:cs typeface="宋体"/>
                        </a:rPr>
                        <a:t>谋</a:t>
                      </a:r>
                      <a:r>
                        <a:rPr dirty="0" sz="750" spc="-10">
                          <a:solidFill>
                            <a:srgbClr val="4D4D4F"/>
                          </a:solidFill>
                          <a:latin typeface="宋体"/>
                          <a:cs typeface="宋体"/>
                        </a:rPr>
                        <a:t>划</a:t>
                      </a:r>
                      <a:r>
                        <a:rPr dirty="0" sz="750" spc="5">
                          <a:solidFill>
                            <a:srgbClr val="4D4D4F"/>
                          </a:solidFill>
                          <a:latin typeface="宋体"/>
                          <a:cs typeface="宋体"/>
                        </a:rPr>
                        <a:t>推进</a:t>
                      </a:r>
                      <a:r>
                        <a:rPr dirty="0" sz="750" spc="-10">
                          <a:solidFill>
                            <a:srgbClr val="4D4D4F"/>
                          </a:solidFill>
                          <a:latin typeface="宋体"/>
                          <a:cs typeface="宋体"/>
                        </a:rPr>
                        <a:t>一</a:t>
                      </a:r>
                      <a:r>
                        <a:rPr dirty="0" sz="750" spc="5">
                          <a:solidFill>
                            <a:srgbClr val="4D4D4F"/>
                          </a:solidFill>
                          <a:latin typeface="宋体"/>
                          <a:cs typeface="宋体"/>
                        </a:rPr>
                        <a:t>批</a:t>
                      </a:r>
                      <a:r>
                        <a:rPr dirty="0" sz="750" spc="-10">
                          <a:solidFill>
                            <a:srgbClr val="4D4D4F"/>
                          </a:solidFill>
                          <a:latin typeface="宋体"/>
                          <a:cs typeface="宋体"/>
                        </a:rPr>
                        <a:t>应</a:t>
                      </a:r>
                      <a:r>
                        <a:rPr dirty="0" sz="750" spc="5">
                          <a:solidFill>
                            <a:srgbClr val="4D4D4F"/>
                          </a:solidFill>
                          <a:latin typeface="宋体"/>
                          <a:cs typeface="宋体"/>
                        </a:rPr>
                        <a:t>急</a:t>
                      </a:r>
                      <a:r>
                        <a:rPr dirty="0" sz="750" spc="-10">
                          <a:solidFill>
                            <a:srgbClr val="4D4D4F"/>
                          </a:solidFill>
                          <a:latin typeface="宋体"/>
                          <a:cs typeface="宋体"/>
                        </a:rPr>
                        <a:t>医</a:t>
                      </a:r>
                      <a:r>
                        <a:rPr dirty="0" sz="750" spc="5">
                          <a:solidFill>
                            <a:srgbClr val="4D4D4F"/>
                          </a:solidFill>
                          <a:latin typeface="宋体"/>
                          <a:cs typeface="宋体"/>
                        </a:rPr>
                        <a:t>疗救</a:t>
                      </a:r>
                      <a:r>
                        <a:rPr dirty="0" sz="750" spc="-10">
                          <a:solidFill>
                            <a:srgbClr val="4D4D4F"/>
                          </a:solidFill>
                          <a:latin typeface="宋体"/>
                          <a:cs typeface="宋体"/>
                        </a:rPr>
                        <a:t>治</a:t>
                      </a:r>
                      <a:r>
                        <a:rPr dirty="0" sz="750" spc="5">
                          <a:solidFill>
                            <a:srgbClr val="4D4D4F"/>
                          </a:solidFill>
                          <a:latin typeface="宋体"/>
                          <a:cs typeface="宋体"/>
                        </a:rPr>
                        <a:t>设</a:t>
                      </a:r>
                      <a:r>
                        <a:rPr dirty="0" sz="750" spc="-10">
                          <a:solidFill>
                            <a:srgbClr val="4D4D4F"/>
                          </a:solidFill>
                          <a:latin typeface="宋体"/>
                          <a:cs typeface="宋体"/>
                        </a:rPr>
                        <a:t>施</a:t>
                      </a:r>
                      <a:r>
                        <a:rPr dirty="0" sz="750" spc="-70">
                          <a:solidFill>
                            <a:srgbClr val="4D4D4F"/>
                          </a:solidFill>
                          <a:latin typeface="宋体"/>
                          <a:cs typeface="宋体"/>
                        </a:rPr>
                        <a:t>、</a:t>
                      </a:r>
                      <a:r>
                        <a:rPr dirty="0" sz="750" spc="-10">
                          <a:solidFill>
                            <a:srgbClr val="4D4D4F"/>
                          </a:solidFill>
                          <a:latin typeface="宋体"/>
                          <a:cs typeface="宋体"/>
                        </a:rPr>
                        <a:t>传</a:t>
                      </a:r>
                      <a:r>
                        <a:rPr dirty="0" sz="750" spc="5">
                          <a:solidFill>
                            <a:srgbClr val="4D4D4F"/>
                          </a:solidFill>
                          <a:latin typeface="宋体"/>
                          <a:cs typeface="宋体"/>
                        </a:rPr>
                        <a:t>染</a:t>
                      </a:r>
                      <a:r>
                        <a:rPr dirty="0" sz="750" spc="-10">
                          <a:solidFill>
                            <a:srgbClr val="4D4D4F"/>
                          </a:solidFill>
                          <a:latin typeface="宋体"/>
                          <a:cs typeface="宋体"/>
                        </a:rPr>
                        <a:t>病</a:t>
                      </a:r>
                      <a:r>
                        <a:rPr dirty="0" sz="750" spc="5">
                          <a:solidFill>
                            <a:srgbClr val="4D4D4F"/>
                          </a:solidFill>
                          <a:latin typeface="宋体"/>
                          <a:cs typeface="宋体"/>
                        </a:rPr>
                        <a:t>防治</a:t>
                      </a:r>
                      <a:r>
                        <a:rPr dirty="0" sz="750" spc="-80">
                          <a:solidFill>
                            <a:srgbClr val="4D4D4F"/>
                          </a:solidFill>
                          <a:latin typeface="宋体"/>
                          <a:cs typeface="宋体"/>
                        </a:rPr>
                        <a:t>、</a:t>
                      </a:r>
                      <a:r>
                        <a:rPr dirty="0" sz="750" spc="5">
                          <a:solidFill>
                            <a:srgbClr val="4D4D4F"/>
                          </a:solidFill>
                          <a:latin typeface="宋体"/>
                          <a:cs typeface="宋体"/>
                        </a:rPr>
                        <a:t>疾</a:t>
                      </a:r>
                      <a:r>
                        <a:rPr dirty="0" sz="750" spc="-10">
                          <a:solidFill>
                            <a:srgbClr val="4D4D4F"/>
                          </a:solidFill>
                          <a:latin typeface="宋体"/>
                          <a:cs typeface="宋体"/>
                        </a:rPr>
                        <a:t>控</a:t>
                      </a:r>
                      <a:r>
                        <a:rPr dirty="0" sz="750" spc="5">
                          <a:solidFill>
                            <a:srgbClr val="4D4D4F"/>
                          </a:solidFill>
                          <a:latin typeface="宋体"/>
                          <a:cs typeface="宋体"/>
                        </a:rPr>
                        <a:t>体</a:t>
                      </a:r>
                      <a:r>
                        <a:rPr dirty="0" sz="750" spc="-10">
                          <a:solidFill>
                            <a:srgbClr val="4D4D4F"/>
                          </a:solidFill>
                          <a:latin typeface="宋体"/>
                          <a:cs typeface="宋体"/>
                        </a:rPr>
                        <a:t>系</a:t>
                      </a:r>
                      <a:r>
                        <a:rPr dirty="0" sz="750" spc="5">
                          <a:solidFill>
                            <a:srgbClr val="4D4D4F"/>
                          </a:solidFill>
                          <a:latin typeface="宋体"/>
                          <a:cs typeface="宋体"/>
                        </a:rPr>
                        <a:t>和基</a:t>
                      </a:r>
                      <a:r>
                        <a:rPr dirty="0" sz="750" spc="-10">
                          <a:solidFill>
                            <a:srgbClr val="4D4D4F"/>
                          </a:solidFill>
                          <a:latin typeface="宋体"/>
                          <a:cs typeface="宋体"/>
                        </a:rPr>
                        <a:t>层</a:t>
                      </a:r>
                      <a:r>
                        <a:rPr dirty="0" sz="750" spc="5">
                          <a:solidFill>
                            <a:srgbClr val="4D4D4F"/>
                          </a:solidFill>
                          <a:latin typeface="宋体"/>
                          <a:cs typeface="宋体"/>
                        </a:rPr>
                        <a:t>公</a:t>
                      </a:r>
                      <a:r>
                        <a:rPr dirty="0" sz="750" spc="-10">
                          <a:solidFill>
                            <a:srgbClr val="4D4D4F"/>
                          </a:solidFill>
                          <a:latin typeface="宋体"/>
                          <a:cs typeface="宋体"/>
                        </a:rPr>
                        <a:t>共</a:t>
                      </a:r>
                      <a:r>
                        <a:rPr dirty="0" sz="750" spc="5">
                          <a:solidFill>
                            <a:srgbClr val="4D4D4F"/>
                          </a:solidFill>
                          <a:latin typeface="宋体"/>
                          <a:cs typeface="宋体"/>
                        </a:rPr>
                        <a:t>卫</a:t>
                      </a:r>
                      <a:r>
                        <a:rPr dirty="0" sz="750" spc="-10">
                          <a:solidFill>
                            <a:srgbClr val="4D4D4F"/>
                          </a:solidFill>
                          <a:latin typeface="宋体"/>
                          <a:cs typeface="宋体"/>
                        </a:rPr>
                        <a:t>生</a:t>
                      </a:r>
                      <a:r>
                        <a:rPr dirty="0" sz="750" spc="5">
                          <a:solidFill>
                            <a:srgbClr val="4D4D4F"/>
                          </a:solidFill>
                          <a:latin typeface="宋体"/>
                          <a:cs typeface="宋体"/>
                        </a:rPr>
                        <a:t>体系</a:t>
                      </a:r>
                      <a:endParaRPr sz="750">
                        <a:latin typeface="宋体"/>
                        <a:cs typeface="宋体"/>
                      </a:endParaRPr>
                    </a:p>
                    <a:p>
                      <a:pPr marL="157480">
                        <a:lnSpc>
                          <a:spcPct val="100000"/>
                        </a:lnSpc>
                        <a:spcBef>
                          <a:spcPts val="660"/>
                        </a:spcBef>
                      </a:pPr>
                      <a:r>
                        <a:rPr dirty="0" sz="750" spc="5">
                          <a:solidFill>
                            <a:srgbClr val="4D4D4F"/>
                          </a:solidFill>
                          <a:latin typeface="宋体"/>
                          <a:cs typeface="宋体"/>
                        </a:rPr>
                        <a:t>建设</a:t>
                      </a:r>
                      <a:r>
                        <a:rPr dirty="0" sz="750" spc="-10">
                          <a:solidFill>
                            <a:srgbClr val="4D4D4F"/>
                          </a:solidFill>
                          <a:latin typeface="宋体"/>
                          <a:cs typeface="宋体"/>
                        </a:rPr>
                        <a:t>项</a:t>
                      </a:r>
                      <a:r>
                        <a:rPr dirty="0" sz="750" spc="5">
                          <a:solidFill>
                            <a:srgbClr val="4D4D4F"/>
                          </a:solidFill>
                          <a:latin typeface="宋体"/>
                          <a:cs typeface="宋体"/>
                        </a:rPr>
                        <a:t>目。</a:t>
                      </a:r>
                      <a:endParaRPr sz="750">
                        <a:latin typeface="宋体"/>
                        <a:cs typeface="宋体"/>
                      </a:endParaRPr>
                    </a:p>
                  </a:txBody>
                  <a:tcPr marL="0" marR="0" marB="0" marT="35560"/>
                </a:tc>
              </a:tr>
              <a:tr h="400811">
                <a:tc>
                  <a:txBody>
                    <a:bodyPr/>
                    <a:lstStyle/>
                    <a:p>
                      <a:pPr>
                        <a:lnSpc>
                          <a:spcPct val="100000"/>
                        </a:lnSpc>
                        <a:spcBef>
                          <a:spcPts val="25"/>
                        </a:spcBef>
                      </a:pPr>
                      <a:endParaRPr sz="900">
                        <a:latin typeface="Times New Roman"/>
                        <a:cs typeface="Times New Roman"/>
                      </a:endParaRPr>
                    </a:p>
                    <a:p>
                      <a:pPr marL="68580">
                        <a:lnSpc>
                          <a:spcPct val="100000"/>
                        </a:lnSpc>
                      </a:pPr>
                      <a:r>
                        <a:rPr dirty="0" sz="750" spc="5">
                          <a:solidFill>
                            <a:srgbClr val="4D4D4F"/>
                          </a:solidFill>
                          <a:latin typeface="宋体"/>
                          <a:cs typeface="宋体"/>
                        </a:rPr>
                        <a:t>广东</a:t>
                      </a:r>
                      <a:r>
                        <a:rPr dirty="0" sz="750" spc="-10">
                          <a:solidFill>
                            <a:srgbClr val="4D4D4F"/>
                          </a:solidFill>
                          <a:latin typeface="宋体"/>
                          <a:cs typeface="宋体"/>
                        </a:rPr>
                        <a:t>深</a:t>
                      </a:r>
                      <a:r>
                        <a:rPr dirty="0" sz="750" spc="5">
                          <a:solidFill>
                            <a:srgbClr val="4D4D4F"/>
                          </a:solidFill>
                          <a:latin typeface="宋体"/>
                          <a:cs typeface="宋体"/>
                        </a:rPr>
                        <a:t>圳</a:t>
                      </a:r>
                      <a:endParaRPr sz="750">
                        <a:latin typeface="宋体"/>
                        <a:cs typeface="宋体"/>
                      </a:endParaRPr>
                    </a:p>
                  </a:txBody>
                  <a:tcPr marL="0" marR="0" marB="0" marT="3175">
                    <a:lnB w="6350">
                      <a:solidFill>
                        <a:srgbClr val="F5821F"/>
                      </a:solidFill>
                      <a:prstDash val="solid"/>
                    </a:lnB>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今年</a:t>
                      </a:r>
                      <a:r>
                        <a:rPr dirty="0" sz="750" spc="-10">
                          <a:solidFill>
                            <a:srgbClr val="4D4D4F"/>
                          </a:solidFill>
                          <a:latin typeface="宋体"/>
                          <a:cs typeface="宋体"/>
                        </a:rPr>
                        <a:t>计</a:t>
                      </a:r>
                      <a:r>
                        <a:rPr dirty="0" sz="750" spc="5">
                          <a:solidFill>
                            <a:srgbClr val="4D4D4F"/>
                          </a:solidFill>
                          <a:latin typeface="宋体"/>
                          <a:cs typeface="宋体"/>
                        </a:rPr>
                        <a:t>划</a:t>
                      </a:r>
                      <a:r>
                        <a:rPr dirty="0" sz="750" spc="-10">
                          <a:solidFill>
                            <a:srgbClr val="4D4D4F"/>
                          </a:solidFill>
                          <a:latin typeface="宋体"/>
                          <a:cs typeface="宋体"/>
                        </a:rPr>
                        <a:t>再</a:t>
                      </a:r>
                      <a:r>
                        <a:rPr dirty="0" sz="750" spc="5">
                          <a:solidFill>
                            <a:srgbClr val="4D4D4F"/>
                          </a:solidFill>
                          <a:latin typeface="宋体"/>
                          <a:cs typeface="宋体"/>
                        </a:rPr>
                        <a:t>新</a:t>
                      </a:r>
                      <a:r>
                        <a:rPr dirty="0" sz="750" spc="-10">
                          <a:solidFill>
                            <a:srgbClr val="4D4D4F"/>
                          </a:solidFill>
                          <a:latin typeface="宋体"/>
                          <a:cs typeface="宋体"/>
                        </a:rPr>
                        <a:t>增</a:t>
                      </a:r>
                      <a:r>
                        <a:rPr dirty="0" sz="750" spc="5">
                          <a:solidFill>
                            <a:srgbClr val="4D4D4F"/>
                          </a:solidFill>
                          <a:latin typeface="宋体"/>
                          <a:cs typeface="宋体"/>
                        </a:rPr>
                        <a:t>三</a:t>
                      </a:r>
                      <a:r>
                        <a:rPr dirty="0" sz="750" spc="-10">
                          <a:solidFill>
                            <a:srgbClr val="4D4D4F"/>
                          </a:solidFill>
                          <a:latin typeface="宋体"/>
                          <a:cs typeface="宋体"/>
                        </a:rPr>
                        <a:t>甲医</a:t>
                      </a:r>
                      <a:r>
                        <a:rPr dirty="0" sz="750" spc="5">
                          <a:solidFill>
                            <a:srgbClr val="4D4D4F"/>
                          </a:solidFill>
                          <a:latin typeface="宋体"/>
                          <a:cs typeface="宋体"/>
                        </a:rPr>
                        <a:t>院</a:t>
                      </a:r>
                      <a:r>
                        <a:rPr dirty="0" sz="750" spc="-195">
                          <a:solidFill>
                            <a:srgbClr val="4D4D4F"/>
                          </a:solidFill>
                          <a:latin typeface="宋体"/>
                          <a:cs typeface="宋体"/>
                        </a:rPr>
                        <a:t> </a:t>
                      </a:r>
                      <a:r>
                        <a:rPr dirty="0" sz="750">
                          <a:solidFill>
                            <a:srgbClr val="4D4D4F"/>
                          </a:solidFill>
                          <a:latin typeface="等线"/>
                          <a:cs typeface="等线"/>
                        </a:rPr>
                        <a:t>2</a:t>
                      </a:r>
                      <a:r>
                        <a:rPr dirty="0" sz="750" spc="-35">
                          <a:solidFill>
                            <a:srgbClr val="4D4D4F"/>
                          </a:solidFill>
                          <a:latin typeface="等线"/>
                          <a:cs typeface="等线"/>
                        </a:rPr>
                        <a:t> </a:t>
                      </a:r>
                      <a:r>
                        <a:rPr dirty="0" sz="750" spc="5">
                          <a:solidFill>
                            <a:srgbClr val="4D4D4F"/>
                          </a:solidFill>
                          <a:latin typeface="宋体"/>
                          <a:cs typeface="宋体"/>
                        </a:rPr>
                        <a:t>家</a:t>
                      </a:r>
                      <a:r>
                        <a:rPr dirty="0" sz="750" spc="-10">
                          <a:solidFill>
                            <a:srgbClr val="4D4D4F"/>
                          </a:solidFill>
                          <a:latin typeface="宋体"/>
                          <a:cs typeface="宋体"/>
                        </a:rPr>
                        <a:t>以</a:t>
                      </a:r>
                      <a:r>
                        <a:rPr dirty="0" sz="750" spc="5">
                          <a:solidFill>
                            <a:srgbClr val="4D4D4F"/>
                          </a:solidFill>
                          <a:latin typeface="宋体"/>
                          <a:cs typeface="宋体"/>
                        </a:rPr>
                        <a:t>上</a:t>
                      </a:r>
                      <a:r>
                        <a:rPr dirty="0" sz="750" spc="-10">
                          <a:solidFill>
                            <a:srgbClr val="4D4D4F"/>
                          </a:solidFill>
                          <a:latin typeface="宋体"/>
                          <a:cs typeface="宋体"/>
                        </a:rPr>
                        <a:t>、</a:t>
                      </a:r>
                      <a:r>
                        <a:rPr dirty="0" sz="750" spc="5">
                          <a:solidFill>
                            <a:srgbClr val="4D4D4F"/>
                          </a:solidFill>
                          <a:latin typeface="宋体"/>
                          <a:cs typeface="宋体"/>
                        </a:rPr>
                        <a:t>新增</a:t>
                      </a:r>
                      <a:r>
                        <a:rPr dirty="0" sz="750" spc="-10">
                          <a:solidFill>
                            <a:srgbClr val="4D4D4F"/>
                          </a:solidFill>
                          <a:latin typeface="宋体"/>
                          <a:cs typeface="宋体"/>
                        </a:rPr>
                        <a:t>床</a:t>
                      </a:r>
                      <a:r>
                        <a:rPr dirty="0" sz="750" spc="5">
                          <a:solidFill>
                            <a:srgbClr val="4D4D4F"/>
                          </a:solidFill>
                          <a:latin typeface="宋体"/>
                          <a:cs typeface="宋体"/>
                        </a:rPr>
                        <a:t>位</a:t>
                      </a:r>
                      <a:r>
                        <a:rPr dirty="0" sz="750" spc="-195">
                          <a:solidFill>
                            <a:srgbClr val="4D4D4F"/>
                          </a:solidFill>
                          <a:latin typeface="宋体"/>
                          <a:cs typeface="宋体"/>
                        </a:rPr>
                        <a:t> </a:t>
                      </a:r>
                      <a:r>
                        <a:rPr dirty="0" sz="750" spc="-5">
                          <a:solidFill>
                            <a:srgbClr val="4D4D4F"/>
                          </a:solidFill>
                          <a:latin typeface="等线"/>
                          <a:cs typeface="等线"/>
                        </a:rPr>
                        <a:t>8000</a:t>
                      </a:r>
                      <a:r>
                        <a:rPr dirty="0" sz="750" spc="-25">
                          <a:solidFill>
                            <a:srgbClr val="4D4D4F"/>
                          </a:solidFill>
                          <a:latin typeface="等线"/>
                          <a:cs typeface="等线"/>
                        </a:rPr>
                        <a:t> </a:t>
                      </a:r>
                      <a:r>
                        <a:rPr dirty="0" sz="750" spc="-10">
                          <a:solidFill>
                            <a:srgbClr val="4D4D4F"/>
                          </a:solidFill>
                          <a:latin typeface="宋体"/>
                          <a:cs typeface="宋体"/>
                        </a:rPr>
                        <a:t>张</a:t>
                      </a:r>
                      <a:r>
                        <a:rPr dirty="0" sz="750" spc="5">
                          <a:solidFill>
                            <a:srgbClr val="4D4D4F"/>
                          </a:solidFill>
                          <a:latin typeface="宋体"/>
                          <a:cs typeface="宋体"/>
                        </a:rPr>
                        <a:t>，</a:t>
                      </a:r>
                      <a:r>
                        <a:rPr dirty="0" sz="750" spc="-10">
                          <a:solidFill>
                            <a:srgbClr val="4D4D4F"/>
                          </a:solidFill>
                          <a:latin typeface="宋体"/>
                          <a:cs typeface="宋体"/>
                        </a:rPr>
                        <a:t>并</a:t>
                      </a:r>
                      <a:r>
                        <a:rPr dirty="0" sz="750" spc="5">
                          <a:solidFill>
                            <a:srgbClr val="4D4D4F"/>
                          </a:solidFill>
                          <a:latin typeface="宋体"/>
                          <a:cs typeface="宋体"/>
                        </a:rPr>
                        <a:t>争</a:t>
                      </a:r>
                      <a:r>
                        <a:rPr dirty="0" sz="750" spc="-10">
                          <a:solidFill>
                            <a:srgbClr val="4D4D4F"/>
                          </a:solidFill>
                          <a:latin typeface="宋体"/>
                          <a:cs typeface="宋体"/>
                        </a:rPr>
                        <a:t>取</a:t>
                      </a:r>
                      <a:r>
                        <a:rPr dirty="0" sz="750" spc="5">
                          <a:solidFill>
                            <a:srgbClr val="4D4D4F"/>
                          </a:solidFill>
                          <a:latin typeface="宋体"/>
                          <a:cs typeface="宋体"/>
                        </a:rPr>
                        <a:t>在</a:t>
                      </a:r>
                      <a:r>
                        <a:rPr dirty="0" sz="750" spc="-10">
                          <a:solidFill>
                            <a:srgbClr val="4D4D4F"/>
                          </a:solidFill>
                          <a:latin typeface="宋体"/>
                          <a:cs typeface="宋体"/>
                        </a:rPr>
                        <a:t>特</a:t>
                      </a:r>
                      <a:r>
                        <a:rPr dirty="0" sz="750" spc="5">
                          <a:solidFill>
                            <a:srgbClr val="4D4D4F"/>
                          </a:solidFill>
                          <a:latin typeface="宋体"/>
                          <a:cs typeface="宋体"/>
                        </a:rPr>
                        <a:t>定</a:t>
                      </a:r>
                      <a:r>
                        <a:rPr dirty="0" sz="750" spc="-10">
                          <a:solidFill>
                            <a:srgbClr val="4D4D4F"/>
                          </a:solidFill>
                          <a:latin typeface="宋体"/>
                          <a:cs typeface="宋体"/>
                        </a:rPr>
                        <a:t>区</a:t>
                      </a:r>
                      <a:r>
                        <a:rPr dirty="0" sz="750" spc="5">
                          <a:solidFill>
                            <a:srgbClr val="4D4D4F"/>
                          </a:solidFill>
                          <a:latin typeface="宋体"/>
                          <a:cs typeface="宋体"/>
                        </a:rPr>
                        <a:t>域和</a:t>
                      </a:r>
                      <a:r>
                        <a:rPr dirty="0" sz="750" spc="-10">
                          <a:solidFill>
                            <a:srgbClr val="4D4D4F"/>
                          </a:solidFill>
                          <a:latin typeface="宋体"/>
                          <a:cs typeface="宋体"/>
                        </a:rPr>
                        <a:t>特</a:t>
                      </a:r>
                      <a:r>
                        <a:rPr dirty="0" sz="750" spc="5">
                          <a:solidFill>
                            <a:srgbClr val="4D4D4F"/>
                          </a:solidFill>
                          <a:latin typeface="宋体"/>
                          <a:cs typeface="宋体"/>
                        </a:rPr>
                        <a:t>定</a:t>
                      </a:r>
                      <a:r>
                        <a:rPr dirty="0" sz="750" spc="-10">
                          <a:solidFill>
                            <a:srgbClr val="4D4D4F"/>
                          </a:solidFill>
                          <a:latin typeface="宋体"/>
                          <a:cs typeface="宋体"/>
                        </a:rPr>
                        <a:t>医</a:t>
                      </a:r>
                      <a:r>
                        <a:rPr dirty="0" sz="750" spc="5">
                          <a:solidFill>
                            <a:srgbClr val="4D4D4F"/>
                          </a:solidFill>
                          <a:latin typeface="宋体"/>
                          <a:cs typeface="宋体"/>
                        </a:rPr>
                        <a:t>疗</a:t>
                      </a:r>
                      <a:r>
                        <a:rPr dirty="0" sz="750" spc="-10">
                          <a:solidFill>
                            <a:srgbClr val="4D4D4F"/>
                          </a:solidFill>
                          <a:latin typeface="宋体"/>
                          <a:cs typeface="宋体"/>
                        </a:rPr>
                        <a:t>机</a:t>
                      </a:r>
                      <a:r>
                        <a:rPr dirty="0" sz="750" spc="5">
                          <a:solidFill>
                            <a:srgbClr val="4D4D4F"/>
                          </a:solidFill>
                          <a:latin typeface="宋体"/>
                          <a:cs typeface="宋体"/>
                        </a:rPr>
                        <a:t>构使</a:t>
                      </a:r>
                      <a:endParaRPr sz="750">
                        <a:latin typeface="宋体"/>
                        <a:cs typeface="宋体"/>
                      </a:endParaRPr>
                    </a:p>
                    <a:p>
                      <a:pPr marL="157480">
                        <a:lnSpc>
                          <a:spcPct val="100000"/>
                        </a:lnSpc>
                        <a:spcBef>
                          <a:spcPts val="660"/>
                        </a:spcBef>
                      </a:pPr>
                      <a:r>
                        <a:rPr dirty="0" sz="750" spc="5">
                          <a:solidFill>
                            <a:srgbClr val="4D4D4F"/>
                          </a:solidFill>
                          <a:latin typeface="宋体"/>
                          <a:cs typeface="宋体"/>
                        </a:rPr>
                        <a:t>用已</a:t>
                      </a:r>
                      <a:r>
                        <a:rPr dirty="0" sz="750" spc="-10">
                          <a:solidFill>
                            <a:srgbClr val="4D4D4F"/>
                          </a:solidFill>
                          <a:latin typeface="宋体"/>
                          <a:cs typeface="宋体"/>
                        </a:rPr>
                        <a:t>在</a:t>
                      </a:r>
                      <a:r>
                        <a:rPr dirty="0" sz="750" spc="5">
                          <a:solidFill>
                            <a:srgbClr val="4D4D4F"/>
                          </a:solidFill>
                          <a:latin typeface="宋体"/>
                          <a:cs typeface="宋体"/>
                        </a:rPr>
                        <a:t>中</a:t>
                      </a:r>
                      <a:r>
                        <a:rPr dirty="0" sz="750" spc="-10">
                          <a:solidFill>
                            <a:srgbClr val="4D4D4F"/>
                          </a:solidFill>
                          <a:latin typeface="宋体"/>
                          <a:cs typeface="宋体"/>
                        </a:rPr>
                        <a:t>国</a:t>
                      </a:r>
                      <a:r>
                        <a:rPr dirty="0" sz="750" spc="5">
                          <a:solidFill>
                            <a:srgbClr val="4D4D4F"/>
                          </a:solidFill>
                          <a:latin typeface="宋体"/>
                          <a:cs typeface="宋体"/>
                        </a:rPr>
                        <a:t>香</a:t>
                      </a:r>
                      <a:r>
                        <a:rPr dirty="0" sz="750" spc="-10">
                          <a:solidFill>
                            <a:srgbClr val="4D4D4F"/>
                          </a:solidFill>
                          <a:latin typeface="宋体"/>
                          <a:cs typeface="宋体"/>
                        </a:rPr>
                        <a:t>港</a:t>
                      </a:r>
                      <a:r>
                        <a:rPr dirty="0" sz="750" spc="5">
                          <a:solidFill>
                            <a:srgbClr val="4D4D4F"/>
                          </a:solidFill>
                          <a:latin typeface="宋体"/>
                          <a:cs typeface="宋体"/>
                        </a:rPr>
                        <a:t>注</a:t>
                      </a:r>
                      <a:r>
                        <a:rPr dirty="0" sz="750" spc="-10">
                          <a:solidFill>
                            <a:srgbClr val="4D4D4F"/>
                          </a:solidFill>
                          <a:latin typeface="宋体"/>
                          <a:cs typeface="宋体"/>
                        </a:rPr>
                        <a:t>册</a:t>
                      </a:r>
                      <a:r>
                        <a:rPr dirty="0" sz="750" spc="5">
                          <a:solidFill>
                            <a:srgbClr val="4D4D4F"/>
                          </a:solidFill>
                          <a:latin typeface="宋体"/>
                          <a:cs typeface="宋体"/>
                        </a:rPr>
                        <a:t>上</a:t>
                      </a:r>
                      <a:r>
                        <a:rPr dirty="0" sz="750" spc="-10">
                          <a:solidFill>
                            <a:srgbClr val="4D4D4F"/>
                          </a:solidFill>
                          <a:latin typeface="宋体"/>
                          <a:cs typeface="宋体"/>
                        </a:rPr>
                        <a:t>市</a:t>
                      </a:r>
                      <a:r>
                        <a:rPr dirty="0" sz="750" spc="5">
                          <a:solidFill>
                            <a:srgbClr val="4D4D4F"/>
                          </a:solidFill>
                          <a:latin typeface="宋体"/>
                          <a:cs typeface="宋体"/>
                        </a:rPr>
                        <a:t>的</a:t>
                      </a:r>
                      <a:r>
                        <a:rPr dirty="0" sz="750" spc="-10">
                          <a:solidFill>
                            <a:srgbClr val="4D4D4F"/>
                          </a:solidFill>
                          <a:latin typeface="宋体"/>
                          <a:cs typeface="宋体"/>
                        </a:rPr>
                        <a:t>药</a:t>
                      </a:r>
                      <a:r>
                        <a:rPr dirty="0" sz="750" spc="5">
                          <a:solidFill>
                            <a:srgbClr val="4D4D4F"/>
                          </a:solidFill>
                          <a:latin typeface="宋体"/>
                          <a:cs typeface="宋体"/>
                        </a:rPr>
                        <a:t>物</a:t>
                      </a:r>
                      <a:r>
                        <a:rPr dirty="0" sz="750" spc="-10">
                          <a:solidFill>
                            <a:srgbClr val="4D4D4F"/>
                          </a:solidFill>
                          <a:latin typeface="宋体"/>
                          <a:cs typeface="宋体"/>
                        </a:rPr>
                        <a:t>和医</a:t>
                      </a:r>
                      <a:r>
                        <a:rPr dirty="0" sz="750" spc="5">
                          <a:solidFill>
                            <a:srgbClr val="4D4D4F"/>
                          </a:solidFill>
                          <a:latin typeface="宋体"/>
                          <a:cs typeface="宋体"/>
                        </a:rPr>
                        <a:t>疗仪</a:t>
                      </a:r>
                      <a:r>
                        <a:rPr dirty="0" sz="750" spc="-10">
                          <a:solidFill>
                            <a:srgbClr val="4D4D4F"/>
                          </a:solidFill>
                          <a:latin typeface="宋体"/>
                          <a:cs typeface="宋体"/>
                        </a:rPr>
                        <a:t>器</a:t>
                      </a:r>
                      <a:r>
                        <a:rPr dirty="0" sz="750" spc="5">
                          <a:solidFill>
                            <a:srgbClr val="4D4D4F"/>
                          </a:solidFill>
                          <a:latin typeface="宋体"/>
                          <a:cs typeface="宋体"/>
                        </a:rPr>
                        <a:t>。</a:t>
                      </a:r>
                      <a:endParaRPr sz="750">
                        <a:latin typeface="宋体"/>
                        <a:cs typeface="宋体"/>
                      </a:endParaRPr>
                    </a:p>
                  </a:txBody>
                  <a:tcPr marL="0" marR="0" marB="0" marT="35560">
                    <a:lnB w="6350">
                      <a:solidFill>
                        <a:srgbClr val="F5821F"/>
                      </a:solidFill>
                      <a:prstDash val="solid"/>
                    </a:lnB>
                    <a:solidFill>
                      <a:srgbClr val="C8C9CA"/>
                    </a:solidFill>
                  </a:tcPr>
                </a:tc>
              </a:tr>
            </a:tbl>
          </a:graphicData>
        </a:graphic>
      </p:graphicFrame>
      <p:sp>
        <p:nvSpPr>
          <p:cNvPr id="5" name="object 5"/>
          <p:cNvSpPr txBox="1"/>
          <p:nvPr/>
        </p:nvSpPr>
        <p:spPr>
          <a:xfrm>
            <a:off x="1988566" y="5951601"/>
            <a:ext cx="5037455" cy="2882900"/>
          </a:xfrm>
          <a:prstGeom prst="rect">
            <a:avLst/>
          </a:prstGeom>
        </p:spPr>
        <p:txBody>
          <a:bodyPr wrap="square" lIns="0" tIns="12065" rIns="0" bIns="0" rtlCol="0" vert="horz">
            <a:spAutoFit/>
          </a:bodyPr>
          <a:lstStyle/>
          <a:p>
            <a:pPr marL="24384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：各</a:t>
            </a:r>
            <a:r>
              <a:rPr dirty="0" sz="700" spc="5">
                <a:solidFill>
                  <a:srgbClr val="4D4D4F"/>
                </a:solidFill>
                <a:latin typeface="宋体"/>
                <a:cs typeface="宋体"/>
              </a:rPr>
              <a:t>地</a:t>
            </a:r>
            <a:r>
              <a:rPr dirty="0" sz="700" spc="-5">
                <a:solidFill>
                  <a:srgbClr val="4D4D4F"/>
                </a:solidFill>
                <a:latin typeface="宋体"/>
                <a:cs typeface="宋体"/>
              </a:rPr>
              <a:t>政府</a:t>
            </a:r>
            <a:r>
              <a:rPr dirty="0" sz="700" spc="5">
                <a:solidFill>
                  <a:srgbClr val="4D4D4F"/>
                </a:solidFill>
                <a:latin typeface="宋体"/>
                <a:cs typeface="宋体"/>
              </a:rPr>
              <a:t>官</a:t>
            </a:r>
            <a:r>
              <a:rPr dirty="0" sz="700" spc="-5">
                <a:solidFill>
                  <a:srgbClr val="4D4D4F"/>
                </a:solidFill>
                <a:latin typeface="宋体"/>
                <a:cs typeface="宋体"/>
              </a:rPr>
              <a:t>网，</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券研</a:t>
            </a:r>
            <a:r>
              <a:rPr dirty="0" sz="700" spc="-5">
                <a:solidFill>
                  <a:srgbClr val="4D4D4F"/>
                </a:solidFill>
                <a:latin typeface="宋体"/>
                <a:cs typeface="宋体"/>
              </a:rPr>
              <a:t>究所</a:t>
            </a:r>
            <a:endParaRPr sz="700">
              <a:latin typeface="宋体"/>
              <a:cs typeface="宋体"/>
            </a:endParaRPr>
          </a:p>
          <a:p>
            <a:pPr>
              <a:lnSpc>
                <a:spcPct val="100000"/>
              </a:lnSpc>
              <a:spcBef>
                <a:spcPts val="35"/>
              </a:spcBef>
            </a:pPr>
            <a:endParaRPr sz="1000">
              <a:latin typeface="宋体"/>
              <a:cs typeface="宋体"/>
            </a:endParaRPr>
          </a:p>
          <a:p>
            <a:pPr marL="12700">
              <a:lnSpc>
                <a:spcPct val="100000"/>
              </a:lnSpc>
              <a:spcBef>
                <a:spcPts val="5"/>
              </a:spcBef>
            </a:pPr>
            <a:r>
              <a:rPr dirty="0" sz="1000" spc="5" b="1">
                <a:solidFill>
                  <a:srgbClr val="4D4D4F"/>
                </a:solidFill>
                <a:latin typeface="微软雅黑"/>
                <a:cs typeface="微软雅黑"/>
              </a:rPr>
              <a:t>医疗器</a:t>
            </a:r>
            <a:r>
              <a:rPr dirty="0" sz="1000" spc="-5" b="1">
                <a:solidFill>
                  <a:srgbClr val="4D4D4F"/>
                </a:solidFill>
                <a:latin typeface="微软雅黑"/>
                <a:cs typeface="微软雅黑"/>
              </a:rPr>
              <a:t>械</a:t>
            </a:r>
            <a:r>
              <a:rPr dirty="0" sz="1000" spc="5" b="1">
                <a:solidFill>
                  <a:srgbClr val="4D4D4F"/>
                </a:solidFill>
                <a:latin typeface="微软雅黑"/>
                <a:cs typeface="微软雅黑"/>
              </a:rPr>
              <a:t>：医</a:t>
            </a:r>
            <a:r>
              <a:rPr dirty="0" sz="1000" spc="-5" b="1">
                <a:solidFill>
                  <a:srgbClr val="4D4D4F"/>
                </a:solidFill>
                <a:latin typeface="微软雅黑"/>
                <a:cs typeface="微软雅黑"/>
              </a:rPr>
              <a:t>疗</a:t>
            </a:r>
            <a:r>
              <a:rPr dirty="0" sz="1000" spc="5" b="1">
                <a:solidFill>
                  <a:srgbClr val="4D4D4F"/>
                </a:solidFill>
                <a:latin typeface="微软雅黑"/>
                <a:cs typeface="微软雅黑"/>
              </a:rPr>
              <a:t>新基</a:t>
            </a:r>
            <a:r>
              <a:rPr dirty="0" sz="1000" spc="-5" b="1">
                <a:solidFill>
                  <a:srgbClr val="4D4D4F"/>
                </a:solidFill>
                <a:latin typeface="微软雅黑"/>
                <a:cs typeface="微软雅黑"/>
              </a:rPr>
              <a:t>建</a:t>
            </a:r>
            <a:r>
              <a:rPr dirty="0" sz="1000" spc="5" b="1">
                <a:solidFill>
                  <a:srgbClr val="4D4D4F"/>
                </a:solidFill>
                <a:latin typeface="微软雅黑"/>
                <a:cs typeface="微软雅黑"/>
              </a:rPr>
              <a:t>叠</a:t>
            </a:r>
            <a:r>
              <a:rPr dirty="0" sz="1000" spc="-5" b="1">
                <a:solidFill>
                  <a:srgbClr val="4D4D4F"/>
                </a:solidFill>
                <a:latin typeface="微软雅黑"/>
                <a:cs typeface="微软雅黑"/>
              </a:rPr>
              <a:t>加</a:t>
            </a:r>
            <a:r>
              <a:rPr dirty="0" sz="1000" spc="5" b="1">
                <a:solidFill>
                  <a:srgbClr val="4D4D4F"/>
                </a:solidFill>
                <a:latin typeface="微软雅黑"/>
                <a:cs typeface="微软雅黑"/>
              </a:rPr>
              <a:t>公共卫</a:t>
            </a:r>
            <a:r>
              <a:rPr dirty="0" sz="1000" spc="-5" b="1">
                <a:solidFill>
                  <a:srgbClr val="4D4D4F"/>
                </a:solidFill>
                <a:latin typeface="微软雅黑"/>
                <a:cs typeface="微软雅黑"/>
              </a:rPr>
              <a:t>生</a:t>
            </a:r>
            <a:r>
              <a:rPr dirty="0" sz="1000" spc="5" b="1">
                <a:solidFill>
                  <a:srgbClr val="4D4D4F"/>
                </a:solidFill>
                <a:latin typeface="微软雅黑"/>
                <a:cs typeface="微软雅黑"/>
              </a:rPr>
              <a:t>政策</a:t>
            </a:r>
            <a:r>
              <a:rPr dirty="0" sz="1000" b="1">
                <a:solidFill>
                  <a:srgbClr val="4D4D4F"/>
                </a:solidFill>
                <a:latin typeface="微软雅黑"/>
                <a:cs typeface="微软雅黑"/>
              </a:rPr>
              <a:t>，</a:t>
            </a:r>
            <a:r>
              <a:rPr dirty="0" sz="1000" b="1">
                <a:solidFill>
                  <a:srgbClr val="4D4D4F"/>
                </a:solidFill>
                <a:latin typeface="等线"/>
                <a:cs typeface="等线"/>
              </a:rPr>
              <a:t>ICU</a:t>
            </a:r>
            <a:r>
              <a:rPr dirty="0" sz="1000" spc="5" b="1">
                <a:solidFill>
                  <a:srgbClr val="4D4D4F"/>
                </a:solidFill>
                <a:latin typeface="微软雅黑"/>
                <a:cs typeface="微软雅黑"/>
              </a:rPr>
              <a:t>、</a:t>
            </a:r>
            <a:r>
              <a:rPr dirty="0" sz="1000" spc="-5" b="1">
                <a:solidFill>
                  <a:srgbClr val="4D4D4F"/>
                </a:solidFill>
                <a:latin typeface="微软雅黑"/>
                <a:cs typeface="微软雅黑"/>
              </a:rPr>
              <a:t>检验</a:t>
            </a:r>
            <a:r>
              <a:rPr dirty="0" sz="1000" spc="5" b="1">
                <a:solidFill>
                  <a:srgbClr val="4D4D4F"/>
                </a:solidFill>
                <a:latin typeface="微软雅黑"/>
                <a:cs typeface="微软雅黑"/>
              </a:rPr>
              <a:t>实验室</a:t>
            </a:r>
            <a:r>
              <a:rPr dirty="0" sz="1000" spc="-5" b="1">
                <a:solidFill>
                  <a:srgbClr val="4D4D4F"/>
                </a:solidFill>
                <a:latin typeface="微软雅黑"/>
                <a:cs typeface="微软雅黑"/>
              </a:rPr>
              <a:t>、</a:t>
            </a:r>
            <a:r>
              <a:rPr dirty="0" sz="1000" spc="5" b="1">
                <a:solidFill>
                  <a:srgbClr val="4D4D4F"/>
                </a:solidFill>
                <a:latin typeface="微软雅黑"/>
                <a:cs typeface="微软雅黑"/>
              </a:rPr>
              <a:t>县级</a:t>
            </a:r>
            <a:r>
              <a:rPr dirty="0" sz="1000" spc="-5" b="1">
                <a:solidFill>
                  <a:srgbClr val="4D4D4F"/>
                </a:solidFill>
                <a:latin typeface="微软雅黑"/>
                <a:cs typeface="微软雅黑"/>
              </a:rPr>
              <a:t>医</a:t>
            </a:r>
            <a:r>
              <a:rPr dirty="0" sz="1000" spc="5" b="1">
                <a:solidFill>
                  <a:srgbClr val="4D4D4F"/>
                </a:solidFill>
                <a:latin typeface="微软雅黑"/>
                <a:cs typeface="微软雅黑"/>
              </a:rPr>
              <a:t>院等</a:t>
            </a:r>
            <a:r>
              <a:rPr dirty="0" sz="1000" spc="-5" b="1">
                <a:solidFill>
                  <a:srgbClr val="4D4D4F"/>
                </a:solidFill>
                <a:latin typeface="微软雅黑"/>
                <a:cs typeface="微软雅黑"/>
              </a:rPr>
              <a:t>将</a:t>
            </a:r>
            <a:r>
              <a:rPr dirty="0" sz="1000" spc="5" b="1">
                <a:solidFill>
                  <a:srgbClr val="4D4D4F"/>
                </a:solidFill>
                <a:latin typeface="微软雅黑"/>
                <a:cs typeface="微软雅黑"/>
              </a:rPr>
              <a:t>受</a:t>
            </a:r>
            <a:r>
              <a:rPr dirty="0" sz="1000" spc="-5" b="1">
                <a:solidFill>
                  <a:srgbClr val="4D4D4F"/>
                </a:solidFill>
                <a:latin typeface="微软雅黑"/>
                <a:cs typeface="微软雅黑"/>
              </a:rPr>
              <a:t>益</a:t>
            </a:r>
            <a:endParaRPr sz="1000">
              <a:latin typeface="微软雅黑"/>
              <a:cs typeface="微软雅黑"/>
            </a:endParaRPr>
          </a:p>
          <a:p>
            <a:pPr algn="just" marL="12700" marR="71120">
              <a:lnSpc>
                <a:spcPct val="116799"/>
              </a:lnSpc>
              <a:spcBef>
                <a:spcPts val="770"/>
              </a:spcBef>
            </a:pPr>
            <a:r>
              <a:rPr dirty="0" sz="1000" spc="-5">
                <a:solidFill>
                  <a:srgbClr val="4D4D4F"/>
                </a:solidFill>
                <a:latin typeface="等线"/>
                <a:cs typeface="等线"/>
              </a:rPr>
              <a:t>5</a:t>
            </a:r>
            <a:r>
              <a:rPr dirty="0" sz="1000" spc="-40">
                <a:solidFill>
                  <a:srgbClr val="4D4D4F"/>
                </a:solidFill>
                <a:latin typeface="等线"/>
                <a:cs typeface="等线"/>
              </a:rPr>
              <a:t> </a:t>
            </a:r>
            <a:r>
              <a:rPr dirty="0" sz="1000" spc="-5">
                <a:solidFill>
                  <a:srgbClr val="4D4D4F"/>
                </a:solidFill>
                <a:latin typeface="宋体"/>
                <a:cs typeface="宋体"/>
              </a:rPr>
              <a:t>月</a:t>
            </a:r>
            <a:r>
              <a:rPr dirty="0" sz="1000" spc="-265">
                <a:solidFill>
                  <a:srgbClr val="4D4D4F"/>
                </a:solidFill>
                <a:latin typeface="宋体"/>
                <a:cs typeface="宋体"/>
              </a:rPr>
              <a:t> </a:t>
            </a:r>
            <a:r>
              <a:rPr dirty="0" sz="1000" spc="-5">
                <a:solidFill>
                  <a:srgbClr val="4D4D4F"/>
                </a:solidFill>
                <a:latin typeface="等线"/>
                <a:cs typeface="等线"/>
              </a:rPr>
              <a:t>21</a:t>
            </a:r>
            <a:r>
              <a:rPr dirty="0" sz="1000" spc="-40">
                <a:solidFill>
                  <a:srgbClr val="4D4D4F"/>
                </a:solidFill>
                <a:latin typeface="等线"/>
                <a:cs typeface="等线"/>
              </a:rPr>
              <a:t> </a:t>
            </a:r>
            <a:r>
              <a:rPr dirty="0" sz="1000" spc="-5">
                <a:solidFill>
                  <a:srgbClr val="4D4D4F"/>
                </a:solidFill>
                <a:latin typeface="宋体"/>
                <a:cs typeface="宋体"/>
              </a:rPr>
              <a:t>日</a:t>
            </a:r>
            <a:r>
              <a:rPr dirty="0" sz="1000" spc="-105">
                <a:solidFill>
                  <a:srgbClr val="4D4D4F"/>
                </a:solidFill>
                <a:latin typeface="宋体"/>
                <a:cs typeface="宋体"/>
              </a:rPr>
              <a:t>，</a:t>
            </a:r>
            <a:r>
              <a:rPr dirty="0" sz="1000" spc="-5">
                <a:solidFill>
                  <a:srgbClr val="4D4D4F"/>
                </a:solidFill>
                <a:latin typeface="宋体"/>
                <a:cs typeface="宋体"/>
              </a:rPr>
              <a:t>国家</a:t>
            </a:r>
            <a:r>
              <a:rPr dirty="0" sz="1000" spc="5">
                <a:solidFill>
                  <a:srgbClr val="4D4D4F"/>
                </a:solidFill>
                <a:latin typeface="宋体"/>
                <a:cs typeface="宋体"/>
              </a:rPr>
              <a:t>发</a:t>
            </a:r>
            <a:r>
              <a:rPr dirty="0" sz="1000" spc="-5">
                <a:solidFill>
                  <a:srgbClr val="4D4D4F"/>
                </a:solidFill>
                <a:latin typeface="宋体"/>
                <a:cs typeface="宋体"/>
              </a:rPr>
              <a:t>改</a:t>
            </a:r>
            <a:r>
              <a:rPr dirty="0" sz="1000" spc="5">
                <a:solidFill>
                  <a:srgbClr val="4D4D4F"/>
                </a:solidFill>
                <a:latin typeface="宋体"/>
                <a:cs typeface="宋体"/>
              </a:rPr>
              <a:t>委</a:t>
            </a:r>
            <a:r>
              <a:rPr dirty="0" sz="1000" spc="-105">
                <a:solidFill>
                  <a:srgbClr val="4D4D4F"/>
                </a:solidFill>
                <a:latin typeface="宋体"/>
                <a:cs typeface="宋体"/>
              </a:rPr>
              <a:t>、</a:t>
            </a:r>
            <a:r>
              <a:rPr dirty="0" sz="1000" spc="5">
                <a:solidFill>
                  <a:srgbClr val="4D4D4F"/>
                </a:solidFill>
                <a:latin typeface="宋体"/>
                <a:cs typeface="宋体"/>
              </a:rPr>
              <a:t>国</a:t>
            </a:r>
            <a:r>
              <a:rPr dirty="0" sz="1000" spc="-5">
                <a:solidFill>
                  <a:srgbClr val="4D4D4F"/>
                </a:solidFill>
                <a:latin typeface="宋体"/>
                <a:cs typeface="宋体"/>
              </a:rPr>
              <a:t>家卫健</a:t>
            </a:r>
            <a:r>
              <a:rPr dirty="0" sz="1000" spc="5">
                <a:solidFill>
                  <a:srgbClr val="4D4D4F"/>
                </a:solidFill>
                <a:latin typeface="宋体"/>
                <a:cs typeface="宋体"/>
              </a:rPr>
              <a:t>委</a:t>
            </a:r>
            <a:r>
              <a:rPr dirty="0" sz="1000" spc="-105">
                <a:solidFill>
                  <a:srgbClr val="4D4D4F"/>
                </a:solidFill>
                <a:latin typeface="宋体"/>
                <a:cs typeface="宋体"/>
              </a:rPr>
              <a:t>、</a:t>
            </a:r>
            <a:r>
              <a:rPr dirty="0" sz="1000" spc="5">
                <a:solidFill>
                  <a:srgbClr val="4D4D4F"/>
                </a:solidFill>
                <a:latin typeface="宋体"/>
                <a:cs typeface="宋体"/>
              </a:rPr>
              <a:t>国</a:t>
            </a:r>
            <a:r>
              <a:rPr dirty="0" sz="1000" spc="-5">
                <a:solidFill>
                  <a:srgbClr val="4D4D4F"/>
                </a:solidFill>
                <a:latin typeface="宋体"/>
                <a:cs typeface="宋体"/>
              </a:rPr>
              <a:t>家中</a:t>
            </a:r>
            <a:r>
              <a:rPr dirty="0" sz="1000" spc="5">
                <a:solidFill>
                  <a:srgbClr val="4D4D4F"/>
                </a:solidFill>
                <a:latin typeface="宋体"/>
                <a:cs typeface="宋体"/>
              </a:rPr>
              <a:t>医</a:t>
            </a:r>
            <a:r>
              <a:rPr dirty="0" sz="1000" spc="-5">
                <a:solidFill>
                  <a:srgbClr val="4D4D4F"/>
                </a:solidFill>
                <a:latin typeface="宋体"/>
                <a:cs typeface="宋体"/>
              </a:rPr>
              <a:t>药局</a:t>
            </a:r>
            <a:r>
              <a:rPr dirty="0" sz="1000" spc="5">
                <a:solidFill>
                  <a:srgbClr val="4D4D4F"/>
                </a:solidFill>
                <a:latin typeface="宋体"/>
                <a:cs typeface="宋体"/>
              </a:rPr>
              <a:t>联</a:t>
            </a:r>
            <a:r>
              <a:rPr dirty="0" sz="1000" spc="-5">
                <a:solidFill>
                  <a:srgbClr val="4D4D4F"/>
                </a:solidFill>
                <a:latin typeface="宋体"/>
                <a:cs typeface="宋体"/>
              </a:rPr>
              <a:t>合发</a:t>
            </a:r>
            <a:r>
              <a:rPr dirty="0" sz="1000" spc="-90">
                <a:solidFill>
                  <a:srgbClr val="4D4D4F"/>
                </a:solidFill>
                <a:latin typeface="宋体"/>
                <a:cs typeface="宋体"/>
              </a:rPr>
              <a:t>布</a:t>
            </a:r>
            <a:r>
              <a:rPr dirty="0" sz="1000" spc="-5">
                <a:solidFill>
                  <a:srgbClr val="4D4D4F"/>
                </a:solidFill>
                <a:latin typeface="宋体"/>
                <a:cs typeface="宋体"/>
              </a:rPr>
              <a:t>《公</a:t>
            </a:r>
            <a:r>
              <a:rPr dirty="0" sz="1000" spc="5">
                <a:solidFill>
                  <a:srgbClr val="4D4D4F"/>
                </a:solidFill>
                <a:latin typeface="宋体"/>
                <a:cs typeface="宋体"/>
              </a:rPr>
              <a:t>共</a:t>
            </a:r>
            <a:r>
              <a:rPr dirty="0" sz="1000" spc="-5">
                <a:solidFill>
                  <a:srgbClr val="4D4D4F"/>
                </a:solidFill>
                <a:latin typeface="宋体"/>
                <a:cs typeface="宋体"/>
              </a:rPr>
              <a:t>卫生</a:t>
            </a:r>
            <a:r>
              <a:rPr dirty="0" sz="1000" spc="5">
                <a:solidFill>
                  <a:srgbClr val="4D4D4F"/>
                </a:solidFill>
                <a:latin typeface="宋体"/>
                <a:cs typeface="宋体"/>
              </a:rPr>
              <a:t>防</a:t>
            </a:r>
            <a:r>
              <a:rPr dirty="0" sz="1000" spc="-5">
                <a:solidFill>
                  <a:srgbClr val="4D4D4F"/>
                </a:solidFill>
                <a:latin typeface="宋体"/>
                <a:cs typeface="宋体"/>
              </a:rPr>
              <a:t>控救</a:t>
            </a:r>
            <a:r>
              <a:rPr dirty="0" sz="1000" spc="5">
                <a:solidFill>
                  <a:srgbClr val="4D4D4F"/>
                </a:solidFill>
                <a:latin typeface="宋体"/>
                <a:cs typeface="宋体"/>
              </a:rPr>
              <a:t>治</a:t>
            </a:r>
            <a:r>
              <a:rPr dirty="0" sz="1000" spc="-5">
                <a:solidFill>
                  <a:srgbClr val="4D4D4F"/>
                </a:solidFill>
                <a:latin typeface="宋体"/>
                <a:cs typeface="宋体"/>
              </a:rPr>
              <a:t>能力建 </a:t>
            </a:r>
            <a:r>
              <a:rPr dirty="0" sz="1000" spc="5">
                <a:solidFill>
                  <a:srgbClr val="4D4D4F"/>
                </a:solidFill>
                <a:latin typeface="宋体"/>
                <a:cs typeface="宋体"/>
              </a:rPr>
              <a:t>设方</a:t>
            </a:r>
            <a:r>
              <a:rPr dirty="0" sz="1000" spc="15">
                <a:solidFill>
                  <a:srgbClr val="4D4D4F"/>
                </a:solidFill>
                <a:latin typeface="宋体"/>
                <a:cs typeface="宋体"/>
              </a:rPr>
              <a:t>案</a:t>
            </a:r>
            <a:r>
              <a:rPr dirty="0" sz="1000" spc="-500">
                <a:solidFill>
                  <a:srgbClr val="4D4D4F"/>
                </a:solidFill>
                <a:latin typeface="宋体"/>
                <a:cs typeface="宋体"/>
              </a:rPr>
              <a:t>》</a:t>
            </a:r>
            <a:r>
              <a:rPr dirty="0" sz="1000" spc="5">
                <a:solidFill>
                  <a:srgbClr val="4D4D4F"/>
                </a:solidFill>
                <a:latin typeface="宋体"/>
                <a:cs typeface="宋体"/>
              </a:rPr>
              <a:t>，</a:t>
            </a:r>
            <a:r>
              <a:rPr dirty="0" sz="1000" spc="15">
                <a:solidFill>
                  <a:srgbClr val="4D4D4F"/>
                </a:solidFill>
                <a:latin typeface="宋体"/>
                <a:cs typeface="宋体"/>
              </a:rPr>
              <a:t>针</a:t>
            </a:r>
            <a:r>
              <a:rPr dirty="0" sz="1000" spc="5">
                <a:solidFill>
                  <a:srgbClr val="4D4D4F"/>
                </a:solidFill>
                <a:latin typeface="宋体"/>
                <a:cs typeface="宋体"/>
              </a:rPr>
              <a:t>对此</a:t>
            </a:r>
            <a:r>
              <a:rPr dirty="0" sz="1000" spc="15">
                <a:solidFill>
                  <a:srgbClr val="4D4D4F"/>
                </a:solidFill>
                <a:latin typeface="宋体"/>
                <a:cs typeface="宋体"/>
              </a:rPr>
              <a:t>次</a:t>
            </a:r>
            <a:r>
              <a:rPr dirty="0" sz="1000" spc="5">
                <a:solidFill>
                  <a:srgbClr val="4D4D4F"/>
                </a:solidFill>
                <a:latin typeface="宋体"/>
                <a:cs typeface="宋体"/>
              </a:rPr>
              <a:t>疫情</a:t>
            </a:r>
            <a:r>
              <a:rPr dirty="0" sz="1000" spc="15">
                <a:solidFill>
                  <a:srgbClr val="4D4D4F"/>
                </a:solidFill>
                <a:latin typeface="宋体"/>
                <a:cs typeface="宋体"/>
              </a:rPr>
              <a:t>当</a:t>
            </a:r>
            <a:r>
              <a:rPr dirty="0" sz="1000" spc="5">
                <a:solidFill>
                  <a:srgbClr val="4D4D4F"/>
                </a:solidFill>
                <a:latin typeface="宋体"/>
                <a:cs typeface="宋体"/>
              </a:rPr>
              <a:t>中暴露</a:t>
            </a:r>
            <a:r>
              <a:rPr dirty="0" sz="1000" spc="15">
                <a:solidFill>
                  <a:srgbClr val="4D4D4F"/>
                </a:solidFill>
                <a:latin typeface="宋体"/>
                <a:cs typeface="宋体"/>
              </a:rPr>
              <a:t>出</a:t>
            </a:r>
            <a:r>
              <a:rPr dirty="0" sz="1000" spc="5">
                <a:solidFill>
                  <a:srgbClr val="4D4D4F"/>
                </a:solidFill>
                <a:latin typeface="宋体"/>
                <a:cs typeface="宋体"/>
              </a:rPr>
              <a:t>来的</a:t>
            </a:r>
            <a:r>
              <a:rPr dirty="0" sz="1000" spc="15">
                <a:solidFill>
                  <a:srgbClr val="4D4D4F"/>
                </a:solidFill>
                <a:latin typeface="宋体"/>
                <a:cs typeface="宋体"/>
              </a:rPr>
              <a:t>能</a:t>
            </a:r>
            <a:r>
              <a:rPr dirty="0" sz="1000" spc="5">
                <a:solidFill>
                  <a:srgbClr val="4D4D4F"/>
                </a:solidFill>
                <a:latin typeface="宋体"/>
                <a:cs typeface="宋体"/>
              </a:rPr>
              <a:t>力短</a:t>
            </a:r>
            <a:r>
              <a:rPr dirty="0" sz="1000" spc="15">
                <a:solidFill>
                  <a:srgbClr val="4D4D4F"/>
                </a:solidFill>
                <a:latin typeface="宋体"/>
                <a:cs typeface="宋体"/>
              </a:rPr>
              <a:t>板</a:t>
            </a:r>
            <a:r>
              <a:rPr dirty="0" sz="1000" spc="5">
                <a:solidFill>
                  <a:srgbClr val="4D4D4F"/>
                </a:solidFill>
                <a:latin typeface="宋体"/>
                <a:cs typeface="宋体"/>
              </a:rPr>
              <a:t>和</a:t>
            </a:r>
            <a:r>
              <a:rPr dirty="0" sz="1000" spc="15">
                <a:solidFill>
                  <a:srgbClr val="4D4D4F"/>
                </a:solidFill>
                <a:latin typeface="宋体"/>
                <a:cs typeface="宋体"/>
              </a:rPr>
              <a:t>体</a:t>
            </a:r>
            <a:r>
              <a:rPr dirty="0" sz="1000" spc="5">
                <a:solidFill>
                  <a:srgbClr val="4D4D4F"/>
                </a:solidFill>
                <a:latin typeface="宋体"/>
                <a:cs typeface="宋体"/>
              </a:rPr>
              <a:t>制机制</a:t>
            </a:r>
            <a:r>
              <a:rPr dirty="0" sz="1000" spc="15">
                <a:solidFill>
                  <a:srgbClr val="4D4D4F"/>
                </a:solidFill>
                <a:latin typeface="宋体"/>
                <a:cs typeface="宋体"/>
              </a:rPr>
              <a:t>问</a:t>
            </a:r>
            <a:r>
              <a:rPr dirty="0" sz="1000" spc="5">
                <a:solidFill>
                  <a:srgbClr val="4D4D4F"/>
                </a:solidFill>
                <a:latin typeface="宋体"/>
                <a:cs typeface="宋体"/>
              </a:rPr>
              <a:t>题，</a:t>
            </a:r>
            <a:r>
              <a:rPr dirty="0" sz="1000" spc="15">
                <a:solidFill>
                  <a:srgbClr val="4D4D4F"/>
                </a:solidFill>
                <a:latin typeface="宋体"/>
                <a:cs typeface="宋体"/>
              </a:rPr>
              <a:t>设</a:t>
            </a:r>
            <a:r>
              <a:rPr dirty="0" sz="1000" spc="5">
                <a:solidFill>
                  <a:srgbClr val="4D4D4F"/>
                </a:solidFill>
                <a:latin typeface="宋体"/>
                <a:cs typeface="宋体"/>
              </a:rPr>
              <a:t>定具</a:t>
            </a:r>
            <a:r>
              <a:rPr dirty="0" sz="1000" spc="15">
                <a:solidFill>
                  <a:srgbClr val="4D4D4F"/>
                </a:solidFill>
                <a:latin typeface="宋体"/>
                <a:cs typeface="宋体"/>
              </a:rPr>
              <a:t>体</a:t>
            </a:r>
            <a:r>
              <a:rPr dirty="0" sz="1000" spc="5">
                <a:solidFill>
                  <a:srgbClr val="4D4D4F"/>
                </a:solidFill>
                <a:latin typeface="宋体"/>
                <a:cs typeface="宋体"/>
              </a:rPr>
              <a:t>建</a:t>
            </a:r>
            <a:r>
              <a:rPr dirty="0" sz="1000" spc="15">
                <a:solidFill>
                  <a:srgbClr val="4D4D4F"/>
                </a:solidFill>
                <a:latin typeface="宋体"/>
                <a:cs typeface="宋体"/>
              </a:rPr>
              <a:t>设</a:t>
            </a:r>
            <a:r>
              <a:rPr dirty="0" sz="1000" spc="5">
                <a:solidFill>
                  <a:srgbClr val="4D4D4F"/>
                </a:solidFill>
                <a:latin typeface="宋体"/>
                <a:cs typeface="宋体"/>
              </a:rPr>
              <a:t>目标</a:t>
            </a:r>
            <a:r>
              <a:rPr dirty="0" sz="1000" spc="-5">
                <a:solidFill>
                  <a:srgbClr val="4D4D4F"/>
                </a:solidFill>
                <a:latin typeface="宋体"/>
                <a:cs typeface="宋体"/>
              </a:rPr>
              <a:t>，  </a:t>
            </a:r>
            <a:r>
              <a:rPr dirty="0" sz="1000" spc="-5">
                <a:solidFill>
                  <a:srgbClr val="4D4D4F"/>
                </a:solidFill>
                <a:latin typeface="宋体"/>
                <a:cs typeface="宋体"/>
              </a:rPr>
              <a:t>细化建</a:t>
            </a:r>
            <a:r>
              <a:rPr dirty="0" sz="1000" spc="5">
                <a:solidFill>
                  <a:srgbClr val="4D4D4F"/>
                </a:solidFill>
                <a:latin typeface="宋体"/>
                <a:cs typeface="宋体"/>
              </a:rPr>
              <a:t>设</a:t>
            </a:r>
            <a:r>
              <a:rPr dirty="0" sz="1000" spc="-5">
                <a:solidFill>
                  <a:srgbClr val="4D4D4F"/>
                </a:solidFill>
                <a:latin typeface="宋体"/>
                <a:cs typeface="宋体"/>
              </a:rPr>
              <a:t>内容</a:t>
            </a:r>
            <a:r>
              <a:rPr dirty="0" sz="1000" spc="-20">
                <a:solidFill>
                  <a:srgbClr val="4D4D4F"/>
                </a:solidFill>
                <a:latin typeface="宋体"/>
                <a:cs typeface="宋体"/>
              </a:rPr>
              <a:t>，</a:t>
            </a:r>
            <a:r>
              <a:rPr dirty="0" sz="1000" spc="5">
                <a:solidFill>
                  <a:srgbClr val="4D4D4F"/>
                </a:solidFill>
                <a:latin typeface="宋体"/>
                <a:cs typeface="宋体"/>
              </a:rPr>
              <a:t>提</a:t>
            </a:r>
            <a:r>
              <a:rPr dirty="0" sz="1000" spc="-5">
                <a:solidFill>
                  <a:srgbClr val="4D4D4F"/>
                </a:solidFill>
                <a:latin typeface="宋体"/>
                <a:cs typeface="宋体"/>
              </a:rPr>
              <a:t>升我</a:t>
            </a:r>
            <a:r>
              <a:rPr dirty="0" sz="1000" spc="5">
                <a:solidFill>
                  <a:srgbClr val="4D4D4F"/>
                </a:solidFill>
                <a:latin typeface="宋体"/>
                <a:cs typeface="宋体"/>
              </a:rPr>
              <a:t>国应</a:t>
            </a:r>
            <a:r>
              <a:rPr dirty="0" sz="1000" spc="-5">
                <a:solidFill>
                  <a:srgbClr val="4D4D4F"/>
                </a:solidFill>
                <a:latin typeface="宋体"/>
                <a:cs typeface="宋体"/>
              </a:rPr>
              <a:t>对公共</a:t>
            </a:r>
            <a:r>
              <a:rPr dirty="0" sz="1000" spc="5">
                <a:solidFill>
                  <a:srgbClr val="4D4D4F"/>
                </a:solidFill>
                <a:latin typeface="宋体"/>
                <a:cs typeface="宋体"/>
              </a:rPr>
              <a:t>安</a:t>
            </a:r>
            <a:r>
              <a:rPr dirty="0" sz="1000" spc="-5">
                <a:solidFill>
                  <a:srgbClr val="4D4D4F"/>
                </a:solidFill>
                <a:latin typeface="宋体"/>
                <a:cs typeface="宋体"/>
              </a:rPr>
              <a:t>全事</a:t>
            </a:r>
            <a:r>
              <a:rPr dirty="0" sz="1000" spc="5">
                <a:solidFill>
                  <a:srgbClr val="4D4D4F"/>
                </a:solidFill>
                <a:latin typeface="宋体"/>
                <a:cs typeface="宋体"/>
              </a:rPr>
              <a:t>件</a:t>
            </a:r>
            <a:r>
              <a:rPr dirty="0" sz="1000" spc="-5">
                <a:solidFill>
                  <a:srgbClr val="4D4D4F"/>
                </a:solidFill>
                <a:latin typeface="宋体"/>
                <a:cs typeface="宋体"/>
              </a:rPr>
              <a:t>的能力。</a:t>
            </a:r>
            <a:r>
              <a:rPr dirty="0" sz="1000" spc="5">
                <a:solidFill>
                  <a:srgbClr val="4D4D4F"/>
                </a:solidFill>
                <a:latin typeface="宋体"/>
                <a:cs typeface="宋体"/>
              </a:rPr>
              <a:t>此</a:t>
            </a:r>
            <a:r>
              <a:rPr dirty="0" sz="1000" spc="-5">
                <a:solidFill>
                  <a:srgbClr val="4D4D4F"/>
                </a:solidFill>
                <a:latin typeface="宋体"/>
                <a:cs typeface="宋体"/>
              </a:rPr>
              <a:t>方案从</a:t>
            </a:r>
            <a:r>
              <a:rPr dirty="0" sz="1000" spc="5">
                <a:solidFill>
                  <a:srgbClr val="4D4D4F"/>
                </a:solidFill>
                <a:latin typeface="宋体"/>
                <a:cs typeface="宋体"/>
              </a:rPr>
              <a:t>五</a:t>
            </a:r>
            <a:r>
              <a:rPr dirty="0" sz="1000" spc="-5">
                <a:solidFill>
                  <a:srgbClr val="4D4D4F"/>
                </a:solidFill>
                <a:latin typeface="宋体"/>
                <a:cs typeface="宋体"/>
              </a:rPr>
              <a:t>个方</a:t>
            </a:r>
            <a:r>
              <a:rPr dirty="0" sz="1000" spc="5">
                <a:solidFill>
                  <a:srgbClr val="4D4D4F"/>
                </a:solidFill>
                <a:latin typeface="宋体"/>
                <a:cs typeface="宋体"/>
              </a:rPr>
              <a:t>面</a:t>
            </a:r>
            <a:r>
              <a:rPr dirty="0" sz="1000" spc="-5">
                <a:solidFill>
                  <a:srgbClr val="4D4D4F"/>
                </a:solidFill>
                <a:latin typeface="宋体"/>
                <a:cs typeface="宋体"/>
              </a:rPr>
              <a:t>提出</a:t>
            </a:r>
            <a:r>
              <a:rPr dirty="0" sz="1000" spc="5">
                <a:solidFill>
                  <a:srgbClr val="4D4D4F"/>
                </a:solidFill>
                <a:latin typeface="宋体"/>
                <a:cs typeface="宋体"/>
              </a:rPr>
              <a:t>建</a:t>
            </a:r>
            <a:r>
              <a:rPr dirty="0" sz="1000" spc="-5">
                <a:solidFill>
                  <a:srgbClr val="4D4D4F"/>
                </a:solidFill>
                <a:latin typeface="宋体"/>
                <a:cs typeface="宋体"/>
              </a:rPr>
              <a:t>设</a:t>
            </a:r>
            <a:r>
              <a:rPr dirty="0" sz="1000" spc="5">
                <a:solidFill>
                  <a:srgbClr val="4D4D4F"/>
                </a:solidFill>
                <a:latin typeface="宋体"/>
                <a:cs typeface="宋体"/>
              </a:rPr>
              <a:t>目</a:t>
            </a:r>
            <a:r>
              <a:rPr dirty="0" sz="1000" spc="-5">
                <a:solidFill>
                  <a:srgbClr val="4D4D4F"/>
                </a:solidFill>
                <a:latin typeface="宋体"/>
                <a:cs typeface="宋体"/>
              </a:rPr>
              <a:t>标</a:t>
            </a:r>
            <a:r>
              <a:rPr dirty="0" sz="1000" spc="-20">
                <a:solidFill>
                  <a:srgbClr val="4D4D4F"/>
                </a:solidFill>
                <a:latin typeface="宋体"/>
                <a:cs typeface="宋体"/>
              </a:rPr>
              <a:t>，</a:t>
            </a:r>
            <a:r>
              <a:rPr dirty="0" sz="1000" spc="-5">
                <a:solidFill>
                  <a:srgbClr val="4D4D4F"/>
                </a:solidFill>
                <a:latin typeface="宋体"/>
                <a:cs typeface="宋体"/>
              </a:rPr>
              <a:t>以 </a:t>
            </a:r>
            <a:r>
              <a:rPr dirty="0" sz="1000" spc="-5">
                <a:solidFill>
                  <a:srgbClr val="4D4D4F"/>
                </a:solidFill>
                <a:latin typeface="宋体"/>
                <a:cs typeface="宋体"/>
              </a:rPr>
              <a:t>及相对</a:t>
            </a:r>
            <a:r>
              <a:rPr dirty="0" sz="1000" spc="5">
                <a:solidFill>
                  <a:srgbClr val="4D4D4F"/>
                </a:solidFill>
                <a:latin typeface="宋体"/>
                <a:cs typeface="宋体"/>
              </a:rPr>
              <a:t>于</a:t>
            </a:r>
            <a:r>
              <a:rPr dirty="0" sz="1000" spc="-5">
                <a:solidFill>
                  <a:srgbClr val="4D4D4F"/>
                </a:solidFill>
                <a:latin typeface="宋体"/>
                <a:cs typeface="宋体"/>
              </a:rPr>
              <a:t>建设</a:t>
            </a:r>
            <a:r>
              <a:rPr dirty="0" sz="1000" spc="5">
                <a:solidFill>
                  <a:srgbClr val="4D4D4F"/>
                </a:solidFill>
                <a:latin typeface="宋体"/>
                <a:cs typeface="宋体"/>
              </a:rPr>
              <a:t>内</a:t>
            </a:r>
            <a:r>
              <a:rPr dirty="0" sz="1000" spc="-5">
                <a:solidFill>
                  <a:srgbClr val="4D4D4F"/>
                </a:solidFill>
                <a:latin typeface="宋体"/>
                <a:cs typeface="宋体"/>
              </a:rPr>
              <a:t>容，</a:t>
            </a:r>
            <a:r>
              <a:rPr dirty="0" sz="1000" spc="5">
                <a:solidFill>
                  <a:srgbClr val="4D4D4F"/>
                </a:solidFill>
                <a:latin typeface="宋体"/>
                <a:cs typeface="宋体"/>
              </a:rPr>
              <a:t>我</a:t>
            </a:r>
            <a:r>
              <a:rPr dirty="0" sz="1000" spc="-5">
                <a:solidFill>
                  <a:srgbClr val="4D4D4F"/>
                </a:solidFill>
                <a:latin typeface="宋体"/>
                <a:cs typeface="宋体"/>
              </a:rPr>
              <a:t>们</a:t>
            </a:r>
            <a:r>
              <a:rPr dirty="0" sz="1000" spc="5">
                <a:solidFill>
                  <a:srgbClr val="4D4D4F"/>
                </a:solidFill>
                <a:latin typeface="宋体"/>
                <a:cs typeface="宋体"/>
              </a:rPr>
              <a:t>认</a:t>
            </a:r>
            <a:r>
              <a:rPr dirty="0" sz="1000" spc="-5">
                <a:solidFill>
                  <a:srgbClr val="4D4D4F"/>
                </a:solidFill>
                <a:latin typeface="宋体"/>
                <a:cs typeface="宋体"/>
              </a:rPr>
              <a:t>为将持</a:t>
            </a:r>
            <a:r>
              <a:rPr dirty="0" sz="1000" spc="5">
                <a:solidFill>
                  <a:srgbClr val="4D4D4F"/>
                </a:solidFill>
                <a:latin typeface="宋体"/>
                <a:cs typeface="宋体"/>
              </a:rPr>
              <a:t>续</a:t>
            </a:r>
            <a:r>
              <a:rPr dirty="0" sz="1000" spc="-5">
                <a:solidFill>
                  <a:srgbClr val="4D4D4F"/>
                </a:solidFill>
                <a:latin typeface="宋体"/>
                <a:cs typeface="宋体"/>
              </a:rPr>
              <a:t>强化</a:t>
            </a:r>
            <a:r>
              <a:rPr dirty="0" sz="1000" spc="-120">
                <a:solidFill>
                  <a:srgbClr val="4D4D4F"/>
                </a:solidFill>
                <a:latin typeface="宋体"/>
                <a:cs typeface="宋体"/>
              </a:rPr>
              <a:t> </a:t>
            </a:r>
            <a:r>
              <a:rPr dirty="0" sz="1000" spc="-5">
                <a:solidFill>
                  <a:srgbClr val="4D4D4F"/>
                </a:solidFill>
                <a:latin typeface="等线"/>
                <a:cs typeface="等线"/>
              </a:rPr>
              <a:t>ICU</a:t>
            </a:r>
            <a:r>
              <a:rPr dirty="0" sz="1000" spc="5">
                <a:solidFill>
                  <a:srgbClr val="4D4D4F"/>
                </a:solidFill>
                <a:latin typeface="宋体"/>
                <a:cs typeface="宋体"/>
              </a:rPr>
              <a:t>、</a:t>
            </a:r>
            <a:r>
              <a:rPr dirty="0" sz="1000" spc="-5">
                <a:solidFill>
                  <a:srgbClr val="4D4D4F"/>
                </a:solidFill>
                <a:latin typeface="宋体"/>
                <a:cs typeface="宋体"/>
              </a:rPr>
              <a:t>分子</a:t>
            </a:r>
            <a:r>
              <a:rPr dirty="0" sz="1000" spc="5">
                <a:solidFill>
                  <a:srgbClr val="4D4D4F"/>
                </a:solidFill>
                <a:latin typeface="宋体"/>
                <a:cs typeface="宋体"/>
              </a:rPr>
              <a:t>诊</a:t>
            </a:r>
            <a:r>
              <a:rPr dirty="0" sz="1000" spc="-5">
                <a:solidFill>
                  <a:srgbClr val="4D4D4F"/>
                </a:solidFill>
                <a:latin typeface="宋体"/>
                <a:cs typeface="宋体"/>
              </a:rPr>
              <a:t>断实验</a:t>
            </a:r>
            <a:r>
              <a:rPr dirty="0" sz="1000" spc="5">
                <a:solidFill>
                  <a:srgbClr val="4D4D4F"/>
                </a:solidFill>
                <a:latin typeface="宋体"/>
                <a:cs typeface="宋体"/>
              </a:rPr>
              <a:t>室</a:t>
            </a:r>
            <a:r>
              <a:rPr dirty="0" sz="1000" spc="-5">
                <a:solidFill>
                  <a:srgbClr val="4D4D4F"/>
                </a:solidFill>
                <a:latin typeface="宋体"/>
                <a:cs typeface="宋体"/>
              </a:rPr>
              <a:t>、县</a:t>
            </a:r>
            <a:r>
              <a:rPr dirty="0" sz="1000" spc="5">
                <a:solidFill>
                  <a:srgbClr val="4D4D4F"/>
                </a:solidFill>
                <a:latin typeface="宋体"/>
                <a:cs typeface="宋体"/>
              </a:rPr>
              <a:t>级</a:t>
            </a:r>
            <a:r>
              <a:rPr dirty="0" sz="1000" spc="-5">
                <a:solidFill>
                  <a:srgbClr val="4D4D4F"/>
                </a:solidFill>
                <a:latin typeface="宋体"/>
                <a:cs typeface="宋体"/>
              </a:rPr>
              <a:t>医院</a:t>
            </a:r>
            <a:r>
              <a:rPr dirty="0" sz="1000" spc="5">
                <a:solidFill>
                  <a:srgbClr val="4D4D4F"/>
                </a:solidFill>
                <a:latin typeface="宋体"/>
                <a:cs typeface="宋体"/>
              </a:rPr>
              <a:t>等</a:t>
            </a:r>
            <a:r>
              <a:rPr dirty="0" sz="1000" spc="-5">
                <a:solidFill>
                  <a:srgbClr val="4D4D4F"/>
                </a:solidFill>
                <a:latin typeface="宋体"/>
                <a:cs typeface="宋体"/>
              </a:rPr>
              <a:t>能</a:t>
            </a:r>
            <a:r>
              <a:rPr dirty="0" sz="1000" spc="5">
                <a:solidFill>
                  <a:srgbClr val="4D4D4F"/>
                </a:solidFill>
                <a:latin typeface="宋体"/>
                <a:cs typeface="宋体"/>
              </a:rPr>
              <a:t>力</a:t>
            </a:r>
            <a:r>
              <a:rPr dirty="0" sz="1000" spc="-5">
                <a:solidFill>
                  <a:srgbClr val="4D4D4F"/>
                </a:solidFill>
                <a:latin typeface="宋体"/>
                <a:cs typeface="宋体"/>
              </a:rPr>
              <a:t>提升及 设备配</a:t>
            </a:r>
            <a:r>
              <a:rPr dirty="0" sz="1000" spc="5">
                <a:solidFill>
                  <a:srgbClr val="4D4D4F"/>
                </a:solidFill>
                <a:latin typeface="宋体"/>
                <a:cs typeface="宋体"/>
              </a:rPr>
              <a:t>置</a:t>
            </a:r>
            <a:r>
              <a:rPr dirty="0" sz="1000" spc="-5">
                <a:solidFill>
                  <a:srgbClr val="4D4D4F"/>
                </a:solidFill>
                <a:latin typeface="宋体"/>
                <a:cs typeface="宋体"/>
              </a:rPr>
              <a:t>，相</a:t>
            </a:r>
            <a:r>
              <a:rPr dirty="0" sz="1000" spc="5">
                <a:solidFill>
                  <a:srgbClr val="4D4D4F"/>
                </a:solidFill>
                <a:latin typeface="宋体"/>
                <a:cs typeface="宋体"/>
              </a:rPr>
              <a:t>关</a:t>
            </a:r>
            <a:r>
              <a:rPr dirty="0" sz="1000" spc="-5">
                <a:solidFill>
                  <a:srgbClr val="4D4D4F"/>
                </a:solidFill>
                <a:latin typeface="宋体"/>
                <a:cs typeface="宋体"/>
              </a:rPr>
              <a:t>产品</a:t>
            </a:r>
            <a:r>
              <a:rPr dirty="0" sz="1000" spc="5">
                <a:solidFill>
                  <a:srgbClr val="4D4D4F"/>
                </a:solidFill>
                <a:latin typeface="宋体"/>
                <a:cs typeface="宋体"/>
              </a:rPr>
              <a:t>将</a:t>
            </a:r>
            <a:r>
              <a:rPr dirty="0" sz="1000" spc="-5">
                <a:solidFill>
                  <a:srgbClr val="4D4D4F"/>
                </a:solidFill>
                <a:latin typeface="宋体"/>
                <a:cs typeface="宋体"/>
              </a:rPr>
              <a:t>迎</a:t>
            </a:r>
            <a:r>
              <a:rPr dirty="0" sz="1000" spc="5">
                <a:solidFill>
                  <a:srgbClr val="4D4D4F"/>
                </a:solidFill>
                <a:latin typeface="宋体"/>
                <a:cs typeface="宋体"/>
              </a:rPr>
              <a:t>来</a:t>
            </a:r>
            <a:r>
              <a:rPr dirty="0" sz="1000" spc="-5">
                <a:solidFill>
                  <a:srgbClr val="4D4D4F"/>
                </a:solidFill>
                <a:latin typeface="宋体"/>
                <a:cs typeface="宋体"/>
              </a:rPr>
              <a:t>一波采</a:t>
            </a:r>
            <a:r>
              <a:rPr dirty="0" sz="1000" spc="5">
                <a:solidFill>
                  <a:srgbClr val="4D4D4F"/>
                </a:solidFill>
                <a:latin typeface="宋体"/>
                <a:cs typeface="宋体"/>
              </a:rPr>
              <a:t>购</a:t>
            </a:r>
            <a:r>
              <a:rPr dirty="0" sz="1000" spc="-5">
                <a:solidFill>
                  <a:srgbClr val="4D4D4F"/>
                </a:solidFill>
                <a:latin typeface="宋体"/>
                <a:cs typeface="宋体"/>
              </a:rPr>
              <a:t>潮。</a:t>
            </a:r>
            <a:endParaRPr sz="1000">
              <a:latin typeface="宋体"/>
              <a:cs typeface="宋体"/>
            </a:endParaRPr>
          </a:p>
          <a:p>
            <a:pPr algn="just" marL="12700" marR="5715">
              <a:lnSpc>
                <a:spcPct val="117000"/>
              </a:lnSpc>
              <a:spcBef>
                <a:spcPts val="765"/>
              </a:spcBef>
            </a:pPr>
            <a:r>
              <a:rPr dirty="0" sz="1000" spc="-5">
                <a:solidFill>
                  <a:srgbClr val="4D4D4F"/>
                </a:solidFill>
                <a:latin typeface="宋体"/>
                <a:cs typeface="宋体"/>
              </a:rPr>
              <a:t>新冠肺</a:t>
            </a:r>
            <a:r>
              <a:rPr dirty="0" sz="1000" spc="5">
                <a:solidFill>
                  <a:srgbClr val="4D4D4F"/>
                </a:solidFill>
                <a:latin typeface="宋体"/>
                <a:cs typeface="宋体"/>
              </a:rPr>
              <a:t>炎</a:t>
            </a:r>
            <a:r>
              <a:rPr dirty="0" sz="1000" spc="-5">
                <a:solidFill>
                  <a:srgbClr val="4D4D4F"/>
                </a:solidFill>
                <a:latin typeface="宋体"/>
                <a:cs typeface="宋体"/>
              </a:rPr>
              <a:t>目前</a:t>
            </a:r>
            <a:r>
              <a:rPr dirty="0" sz="1000" spc="5">
                <a:solidFill>
                  <a:srgbClr val="4D4D4F"/>
                </a:solidFill>
                <a:latin typeface="宋体"/>
                <a:cs typeface="宋体"/>
              </a:rPr>
              <a:t>暂</a:t>
            </a:r>
            <a:r>
              <a:rPr dirty="0" sz="1000" spc="-5">
                <a:solidFill>
                  <a:srgbClr val="4D4D4F"/>
                </a:solidFill>
                <a:latin typeface="宋体"/>
                <a:cs typeface="宋体"/>
              </a:rPr>
              <a:t>未有</a:t>
            </a:r>
            <a:r>
              <a:rPr dirty="0" sz="1000" spc="5">
                <a:solidFill>
                  <a:srgbClr val="4D4D4F"/>
                </a:solidFill>
                <a:latin typeface="宋体"/>
                <a:cs typeface="宋体"/>
              </a:rPr>
              <a:t>特</a:t>
            </a:r>
            <a:r>
              <a:rPr dirty="0" sz="1000" spc="-5">
                <a:solidFill>
                  <a:srgbClr val="4D4D4F"/>
                </a:solidFill>
                <a:latin typeface="宋体"/>
                <a:cs typeface="宋体"/>
              </a:rPr>
              <a:t>效</a:t>
            </a:r>
            <a:r>
              <a:rPr dirty="0" sz="1000" spc="5">
                <a:solidFill>
                  <a:srgbClr val="4D4D4F"/>
                </a:solidFill>
                <a:latin typeface="宋体"/>
                <a:cs typeface="宋体"/>
              </a:rPr>
              <a:t>药</a:t>
            </a:r>
            <a:r>
              <a:rPr dirty="0" sz="1000" spc="-5">
                <a:solidFill>
                  <a:srgbClr val="4D4D4F"/>
                </a:solidFill>
                <a:latin typeface="宋体"/>
                <a:cs typeface="宋体"/>
              </a:rPr>
              <a:t>，仅能</a:t>
            </a:r>
            <a:r>
              <a:rPr dirty="0" sz="1000" spc="5">
                <a:solidFill>
                  <a:srgbClr val="4D4D4F"/>
                </a:solidFill>
                <a:latin typeface="宋体"/>
                <a:cs typeface="宋体"/>
              </a:rPr>
              <a:t>对</a:t>
            </a:r>
            <a:r>
              <a:rPr dirty="0" sz="1000" spc="-5">
                <a:solidFill>
                  <a:srgbClr val="4D4D4F"/>
                </a:solidFill>
                <a:latin typeface="宋体"/>
                <a:cs typeface="宋体"/>
              </a:rPr>
              <a:t>症治</a:t>
            </a:r>
            <a:r>
              <a:rPr dirty="0" sz="1000" spc="5">
                <a:solidFill>
                  <a:srgbClr val="4D4D4F"/>
                </a:solidFill>
                <a:latin typeface="宋体"/>
                <a:cs typeface="宋体"/>
              </a:rPr>
              <a:t>疗</a:t>
            </a:r>
            <a:r>
              <a:rPr dirty="0" sz="1000" spc="-5">
                <a:solidFill>
                  <a:srgbClr val="4D4D4F"/>
                </a:solidFill>
                <a:latin typeface="宋体"/>
                <a:cs typeface="宋体"/>
              </a:rPr>
              <a:t>支持</a:t>
            </a:r>
            <a:r>
              <a:rPr dirty="0" sz="1000" spc="5">
                <a:solidFill>
                  <a:srgbClr val="4D4D4F"/>
                </a:solidFill>
                <a:latin typeface="宋体"/>
                <a:cs typeface="宋体"/>
              </a:rPr>
              <a:t>，</a:t>
            </a:r>
            <a:r>
              <a:rPr dirty="0" sz="1000" spc="-5">
                <a:solidFill>
                  <a:srgbClr val="4D4D4F"/>
                </a:solidFill>
                <a:latin typeface="宋体"/>
                <a:cs typeface="宋体"/>
              </a:rPr>
              <a:t>重</a:t>
            </a:r>
            <a:r>
              <a:rPr dirty="0" sz="1000" spc="5">
                <a:solidFill>
                  <a:srgbClr val="4D4D4F"/>
                </a:solidFill>
                <a:latin typeface="宋体"/>
                <a:cs typeface="宋体"/>
              </a:rPr>
              <a:t>症</a:t>
            </a:r>
            <a:r>
              <a:rPr dirty="0" sz="1000" spc="-5">
                <a:solidFill>
                  <a:srgbClr val="4D4D4F"/>
                </a:solidFill>
                <a:latin typeface="宋体"/>
                <a:cs typeface="宋体"/>
              </a:rPr>
              <a:t>病房</a:t>
            </a:r>
            <a:r>
              <a:rPr dirty="0" sz="1000" spc="-65">
                <a:solidFill>
                  <a:srgbClr val="4D4D4F"/>
                </a:solidFill>
                <a:latin typeface="宋体"/>
                <a:cs typeface="宋体"/>
              </a:rPr>
              <a:t> </a:t>
            </a:r>
            <a:r>
              <a:rPr dirty="0" sz="1000">
                <a:solidFill>
                  <a:srgbClr val="4D4D4F"/>
                </a:solidFill>
                <a:latin typeface="等线"/>
                <a:cs typeface="等线"/>
              </a:rPr>
              <a:t>ICU</a:t>
            </a:r>
            <a:r>
              <a:rPr dirty="0" sz="1000" spc="160">
                <a:solidFill>
                  <a:srgbClr val="4D4D4F"/>
                </a:solidFill>
                <a:latin typeface="等线"/>
                <a:cs typeface="等线"/>
              </a:rPr>
              <a:t> </a:t>
            </a:r>
            <a:r>
              <a:rPr dirty="0" sz="1000" spc="-5">
                <a:solidFill>
                  <a:srgbClr val="4D4D4F"/>
                </a:solidFill>
                <a:latin typeface="宋体"/>
                <a:cs typeface="宋体"/>
              </a:rPr>
              <a:t>和相</a:t>
            </a:r>
            <a:r>
              <a:rPr dirty="0" sz="1000" spc="5">
                <a:solidFill>
                  <a:srgbClr val="4D4D4F"/>
                </a:solidFill>
                <a:latin typeface="宋体"/>
                <a:cs typeface="宋体"/>
              </a:rPr>
              <a:t>关</a:t>
            </a:r>
            <a:r>
              <a:rPr dirty="0" sz="1000" spc="-5">
                <a:solidFill>
                  <a:srgbClr val="4D4D4F"/>
                </a:solidFill>
                <a:latin typeface="宋体"/>
                <a:cs typeface="宋体"/>
              </a:rPr>
              <a:t>器械</a:t>
            </a:r>
            <a:r>
              <a:rPr dirty="0" sz="1000" spc="5">
                <a:solidFill>
                  <a:srgbClr val="4D4D4F"/>
                </a:solidFill>
                <a:latin typeface="宋体"/>
                <a:cs typeface="宋体"/>
              </a:rPr>
              <a:t>包括</a:t>
            </a:r>
            <a:r>
              <a:rPr dirty="0" sz="1000" spc="-5">
                <a:solidFill>
                  <a:srgbClr val="4D4D4F"/>
                </a:solidFill>
                <a:latin typeface="宋体"/>
                <a:cs typeface="宋体"/>
              </a:rPr>
              <a:t>监护</a:t>
            </a:r>
            <a:r>
              <a:rPr dirty="0" sz="1000" spc="5">
                <a:solidFill>
                  <a:srgbClr val="4D4D4F"/>
                </a:solidFill>
                <a:latin typeface="宋体"/>
                <a:cs typeface="宋体"/>
              </a:rPr>
              <a:t>仪</a:t>
            </a:r>
            <a:r>
              <a:rPr dirty="0" sz="1000" spc="-5">
                <a:solidFill>
                  <a:srgbClr val="4D4D4F"/>
                </a:solidFill>
                <a:latin typeface="宋体"/>
                <a:cs typeface="宋体"/>
              </a:rPr>
              <a:t>、 呼</a:t>
            </a:r>
            <a:r>
              <a:rPr dirty="0" sz="1000" spc="5">
                <a:solidFill>
                  <a:srgbClr val="4D4D4F"/>
                </a:solidFill>
                <a:latin typeface="宋体"/>
                <a:cs typeface="宋体"/>
              </a:rPr>
              <a:t>吸机</a:t>
            </a:r>
            <a:r>
              <a:rPr dirty="0" sz="1000" spc="15">
                <a:solidFill>
                  <a:srgbClr val="4D4D4F"/>
                </a:solidFill>
                <a:latin typeface="宋体"/>
                <a:cs typeface="宋体"/>
              </a:rPr>
              <a:t>、</a:t>
            </a:r>
            <a:r>
              <a:rPr dirty="0" sz="1000" spc="5">
                <a:solidFill>
                  <a:srgbClr val="4D4D4F"/>
                </a:solidFill>
                <a:latin typeface="宋体"/>
                <a:cs typeface="宋体"/>
              </a:rPr>
              <a:t>输注</a:t>
            </a:r>
            <a:r>
              <a:rPr dirty="0" sz="1000" spc="15">
                <a:solidFill>
                  <a:srgbClr val="4D4D4F"/>
                </a:solidFill>
                <a:latin typeface="宋体"/>
                <a:cs typeface="宋体"/>
              </a:rPr>
              <a:t>泵</a:t>
            </a:r>
            <a:r>
              <a:rPr dirty="0" sz="1000" spc="5">
                <a:solidFill>
                  <a:srgbClr val="4D4D4F"/>
                </a:solidFill>
                <a:latin typeface="宋体"/>
                <a:cs typeface="宋体"/>
              </a:rPr>
              <a:t>等医</a:t>
            </a:r>
            <a:r>
              <a:rPr dirty="0" sz="1000" spc="15">
                <a:solidFill>
                  <a:srgbClr val="4D4D4F"/>
                </a:solidFill>
                <a:latin typeface="宋体"/>
                <a:cs typeface="宋体"/>
              </a:rPr>
              <a:t>疗</a:t>
            </a:r>
            <a:r>
              <a:rPr dirty="0" sz="1000" spc="5">
                <a:solidFill>
                  <a:srgbClr val="4D4D4F"/>
                </a:solidFill>
                <a:latin typeface="宋体"/>
                <a:cs typeface="宋体"/>
              </a:rPr>
              <a:t>设</a:t>
            </a:r>
            <a:r>
              <a:rPr dirty="0" sz="1000" spc="15">
                <a:solidFill>
                  <a:srgbClr val="4D4D4F"/>
                </a:solidFill>
                <a:latin typeface="宋体"/>
                <a:cs typeface="宋体"/>
              </a:rPr>
              <a:t>备</a:t>
            </a:r>
            <a:r>
              <a:rPr dirty="0" sz="1000" spc="5">
                <a:solidFill>
                  <a:srgbClr val="4D4D4F"/>
                </a:solidFill>
                <a:latin typeface="宋体"/>
                <a:cs typeface="宋体"/>
              </a:rPr>
              <a:t>，我国</a:t>
            </a:r>
            <a:r>
              <a:rPr dirty="0" sz="1000" spc="15">
                <a:solidFill>
                  <a:srgbClr val="4D4D4F"/>
                </a:solidFill>
                <a:latin typeface="宋体"/>
                <a:cs typeface="宋体"/>
              </a:rPr>
              <a:t>在</a:t>
            </a:r>
            <a:r>
              <a:rPr dirty="0" sz="1000" spc="5">
                <a:solidFill>
                  <a:srgbClr val="4D4D4F"/>
                </a:solidFill>
                <a:latin typeface="宋体"/>
                <a:cs typeface="宋体"/>
              </a:rPr>
              <a:t>专业</a:t>
            </a:r>
            <a:r>
              <a:rPr dirty="0" sz="1000" spc="15">
                <a:solidFill>
                  <a:srgbClr val="4D4D4F"/>
                </a:solidFill>
                <a:latin typeface="宋体"/>
                <a:cs typeface="宋体"/>
              </a:rPr>
              <a:t>性</a:t>
            </a:r>
            <a:r>
              <a:rPr dirty="0" sz="1000" spc="5">
                <a:solidFill>
                  <a:srgbClr val="4D4D4F"/>
                </a:solidFill>
                <a:latin typeface="宋体"/>
                <a:cs typeface="宋体"/>
              </a:rPr>
              <a:t>医用</a:t>
            </a:r>
            <a:r>
              <a:rPr dirty="0" sz="1000" spc="15">
                <a:solidFill>
                  <a:srgbClr val="4D4D4F"/>
                </a:solidFill>
                <a:latin typeface="宋体"/>
                <a:cs typeface="宋体"/>
              </a:rPr>
              <a:t>设</a:t>
            </a:r>
            <a:r>
              <a:rPr dirty="0" sz="1000" spc="5">
                <a:solidFill>
                  <a:srgbClr val="4D4D4F"/>
                </a:solidFill>
                <a:latin typeface="宋体"/>
                <a:cs typeface="宋体"/>
              </a:rPr>
              <a:t>备</a:t>
            </a:r>
            <a:r>
              <a:rPr dirty="0" sz="1000" spc="15">
                <a:solidFill>
                  <a:srgbClr val="4D4D4F"/>
                </a:solidFill>
                <a:latin typeface="宋体"/>
                <a:cs typeface="宋体"/>
              </a:rPr>
              <a:t>的</a:t>
            </a:r>
            <a:r>
              <a:rPr dirty="0" sz="1000" spc="5">
                <a:solidFill>
                  <a:srgbClr val="4D4D4F"/>
                </a:solidFill>
                <a:latin typeface="宋体"/>
                <a:cs typeface="宋体"/>
              </a:rPr>
              <a:t>配置上</a:t>
            </a:r>
            <a:r>
              <a:rPr dirty="0" sz="1000" spc="15">
                <a:solidFill>
                  <a:srgbClr val="4D4D4F"/>
                </a:solidFill>
                <a:latin typeface="宋体"/>
                <a:cs typeface="宋体"/>
              </a:rPr>
              <a:t>与</a:t>
            </a:r>
            <a:r>
              <a:rPr dirty="0" sz="1000" spc="5">
                <a:solidFill>
                  <a:srgbClr val="4D4D4F"/>
                </a:solidFill>
                <a:latin typeface="宋体"/>
                <a:cs typeface="宋体"/>
              </a:rPr>
              <a:t>发达</a:t>
            </a:r>
            <a:r>
              <a:rPr dirty="0" sz="1000" spc="15">
                <a:solidFill>
                  <a:srgbClr val="4D4D4F"/>
                </a:solidFill>
                <a:latin typeface="宋体"/>
                <a:cs typeface="宋体"/>
              </a:rPr>
              <a:t>国</a:t>
            </a:r>
            <a:r>
              <a:rPr dirty="0" sz="1000" spc="5">
                <a:solidFill>
                  <a:srgbClr val="4D4D4F"/>
                </a:solidFill>
                <a:latin typeface="宋体"/>
                <a:cs typeface="宋体"/>
              </a:rPr>
              <a:t>家依</a:t>
            </a:r>
            <a:r>
              <a:rPr dirty="0" sz="1000" spc="15">
                <a:solidFill>
                  <a:srgbClr val="4D4D4F"/>
                </a:solidFill>
                <a:latin typeface="宋体"/>
                <a:cs typeface="宋体"/>
              </a:rPr>
              <a:t>然</a:t>
            </a:r>
            <a:r>
              <a:rPr dirty="0" sz="1000" spc="5">
                <a:solidFill>
                  <a:srgbClr val="4D4D4F"/>
                </a:solidFill>
                <a:latin typeface="宋体"/>
                <a:cs typeface="宋体"/>
              </a:rPr>
              <a:t>存</a:t>
            </a:r>
            <a:r>
              <a:rPr dirty="0" sz="1000" spc="15">
                <a:solidFill>
                  <a:srgbClr val="4D4D4F"/>
                </a:solidFill>
                <a:latin typeface="宋体"/>
                <a:cs typeface="宋体"/>
              </a:rPr>
              <a:t>在</a:t>
            </a:r>
            <a:r>
              <a:rPr dirty="0" sz="1000" spc="5">
                <a:solidFill>
                  <a:srgbClr val="4D4D4F"/>
                </a:solidFill>
                <a:latin typeface="宋体"/>
                <a:cs typeface="宋体"/>
              </a:rPr>
              <a:t>差距</a:t>
            </a:r>
            <a:r>
              <a:rPr dirty="0" sz="1000" spc="-5">
                <a:solidFill>
                  <a:srgbClr val="4D4D4F"/>
                </a:solidFill>
                <a:latin typeface="宋体"/>
                <a:cs typeface="宋体"/>
              </a:rPr>
              <a:t>。</a:t>
            </a:r>
            <a:endParaRPr sz="1000">
              <a:latin typeface="宋体"/>
              <a:cs typeface="宋体"/>
            </a:endParaRPr>
          </a:p>
          <a:p>
            <a:pPr marL="12700" marR="5080">
              <a:lnSpc>
                <a:spcPct val="116799"/>
              </a:lnSpc>
              <a:spcBef>
                <a:spcPts val="785"/>
              </a:spcBef>
            </a:pPr>
            <a:r>
              <a:rPr dirty="0" sz="1000" spc="5" b="1">
                <a:solidFill>
                  <a:srgbClr val="4D4D4F"/>
                </a:solidFill>
                <a:latin typeface="微软雅黑"/>
                <a:cs typeface="微软雅黑"/>
              </a:rPr>
              <a:t>国</a:t>
            </a:r>
            <a:r>
              <a:rPr dirty="0" sz="1000" spc="-5" b="1">
                <a:solidFill>
                  <a:srgbClr val="4D4D4F"/>
                </a:solidFill>
                <a:latin typeface="微软雅黑"/>
                <a:cs typeface="微软雅黑"/>
              </a:rPr>
              <a:t>内</a:t>
            </a:r>
            <a:r>
              <a:rPr dirty="0" sz="1000" spc="-45" b="1">
                <a:solidFill>
                  <a:srgbClr val="4D4D4F"/>
                </a:solidFill>
                <a:latin typeface="微软雅黑"/>
                <a:cs typeface="微软雅黑"/>
              </a:rPr>
              <a:t> </a:t>
            </a:r>
            <a:r>
              <a:rPr dirty="0" sz="1000" spc="-5" b="1">
                <a:solidFill>
                  <a:srgbClr val="4D4D4F"/>
                </a:solidFill>
                <a:latin typeface="等线"/>
                <a:cs typeface="等线"/>
              </a:rPr>
              <a:t>ICU</a:t>
            </a:r>
            <a:r>
              <a:rPr dirty="0" sz="1000" spc="-35" b="1">
                <a:solidFill>
                  <a:srgbClr val="4D4D4F"/>
                </a:solidFill>
                <a:latin typeface="等线"/>
                <a:cs typeface="等线"/>
              </a:rPr>
              <a:t> </a:t>
            </a:r>
            <a:r>
              <a:rPr dirty="0" sz="1000" spc="5" b="1">
                <a:solidFill>
                  <a:srgbClr val="4D4D4F"/>
                </a:solidFill>
                <a:latin typeface="微软雅黑"/>
                <a:cs typeface="微软雅黑"/>
              </a:rPr>
              <a:t>配置</a:t>
            </a:r>
            <a:r>
              <a:rPr dirty="0" sz="1000" spc="-5" b="1">
                <a:solidFill>
                  <a:srgbClr val="4D4D4F"/>
                </a:solidFill>
                <a:latin typeface="微软雅黑"/>
                <a:cs typeface="微软雅黑"/>
              </a:rPr>
              <a:t>床</a:t>
            </a:r>
            <a:r>
              <a:rPr dirty="0" sz="1000" spc="5" b="1">
                <a:solidFill>
                  <a:srgbClr val="4D4D4F"/>
                </a:solidFill>
                <a:latin typeface="微软雅黑"/>
                <a:cs typeface="微软雅黑"/>
              </a:rPr>
              <a:t>位数</a:t>
            </a:r>
            <a:r>
              <a:rPr dirty="0" sz="1000" spc="-5" b="1">
                <a:solidFill>
                  <a:srgbClr val="4D4D4F"/>
                </a:solidFill>
                <a:latin typeface="微软雅黑"/>
                <a:cs typeface="微软雅黑"/>
              </a:rPr>
              <a:t>与</a:t>
            </a:r>
            <a:r>
              <a:rPr dirty="0" sz="1000" spc="5" b="1">
                <a:solidFill>
                  <a:srgbClr val="4D4D4F"/>
                </a:solidFill>
                <a:latin typeface="微软雅黑"/>
                <a:cs typeface="微软雅黑"/>
              </a:rPr>
              <a:t>海</a:t>
            </a:r>
            <a:r>
              <a:rPr dirty="0" sz="1000" spc="-5" b="1">
                <a:solidFill>
                  <a:srgbClr val="4D4D4F"/>
                </a:solidFill>
                <a:latin typeface="微软雅黑"/>
                <a:cs typeface="微软雅黑"/>
              </a:rPr>
              <a:t>外</a:t>
            </a:r>
            <a:r>
              <a:rPr dirty="0" sz="1000" spc="5" b="1">
                <a:solidFill>
                  <a:srgbClr val="4D4D4F"/>
                </a:solidFill>
                <a:latin typeface="微软雅黑"/>
                <a:cs typeface="微软雅黑"/>
              </a:rPr>
              <a:t>仍然具</a:t>
            </a:r>
            <a:r>
              <a:rPr dirty="0" sz="1000" spc="-5" b="1">
                <a:solidFill>
                  <a:srgbClr val="4D4D4F"/>
                </a:solidFill>
                <a:latin typeface="微软雅黑"/>
                <a:cs typeface="微软雅黑"/>
              </a:rPr>
              <a:t>有</a:t>
            </a:r>
            <a:r>
              <a:rPr dirty="0" sz="1000" spc="-35" b="1">
                <a:solidFill>
                  <a:srgbClr val="4D4D4F"/>
                </a:solidFill>
                <a:latin typeface="微软雅黑"/>
                <a:cs typeface="微软雅黑"/>
              </a:rPr>
              <a:t> </a:t>
            </a:r>
            <a:r>
              <a:rPr dirty="0" sz="1000" spc="-5" b="1">
                <a:solidFill>
                  <a:srgbClr val="4D4D4F"/>
                </a:solidFill>
                <a:latin typeface="等线"/>
                <a:cs typeface="等线"/>
              </a:rPr>
              <a:t>2-5</a:t>
            </a:r>
            <a:r>
              <a:rPr dirty="0" sz="1000" spc="-50" b="1">
                <a:solidFill>
                  <a:srgbClr val="4D4D4F"/>
                </a:solidFill>
                <a:latin typeface="等线"/>
                <a:cs typeface="等线"/>
              </a:rPr>
              <a:t> </a:t>
            </a:r>
            <a:r>
              <a:rPr dirty="0" sz="1000" spc="5" b="1">
                <a:solidFill>
                  <a:srgbClr val="4D4D4F"/>
                </a:solidFill>
                <a:latin typeface="微软雅黑"/>
                <a:cs typeface="微软雅黑"/>
              </a:rPr>
              <a:t>倍以</a:t>
            </a:r>
            <a:r>
              <a:rPr dirty="0" sz="1000" spc="-5" b="1">
                <a:solidFill>
                  <a:srgbClr val="4D4D4F"/>
                </a:solidFill>
                <a:latin typeface="微软雅黑"/>
                <a:cs typeface="微软雅黑"/>
              </a:rPr>
              <a:t>上</a:t>
            </a:r>
            <a:r>
              <a:rPr dirty="0" sz="1000" spc="5" b="1">
                <a:solidFill>
                  <a:srgbClr val="4D4D4F"/>
                </a:solidFill>
                <a:latin typeface="微软雅黑"/>
                <a:cs typeface="微软雅黑"/>
              </a:rPr>
              <a:t>的差</a:t>
            </a:r>
            <a:r>
              <a:rPr dirty="0" sz="1000" spc="-5" b="1">
                <a:solidFill>
                  <a:srgbClr val="4D4D4F"/>
                </a:solidFill>
                <a:latin typeface="微软雅黑"/>
                <a:cs typeface="微软雅黑"/>
              </a:rPr>
              <a:t>距</a:t>
            </a:r>
            <a:r>
              <a:rPr dirty="0" sz="1000" spc="-350" b="1">
                <a:solidFill>
                  <a:srgbClr val="4D4D4F"/>
                </a:solidFill>
                <a:latin typeface="微软雅黑"/>
                <a:cs typeface="微软雅黑"/>
              </a:rPr>
              <a:t>。</a:t>
            </a:r>
            <a:r>
              <a:rPr dirty="0" sz="1000" spc="-5">
                <a:solidFill>
                  <a:srgbClr val="4D4D4F"/>
                </a:solidFill>
                <a:latin typeface="宋体"/>
                <a:cs typeface="宋体"/>
              </a:rPr>
              <a:t>根据世</a:t>
            </a:r>
            <a:r>
              <a:rPr dirty="0" sz="1000" spc="5">
                <a:solidFill>
                  <a:srgbClr val="4D4D4F"/>
                </a:solidFill>
                <a:latin typeface="宋体"/>
                <a:cs typeface="宋体"/>
              </a:rPr>
              <a:t>界</a:t>
            </a:r>
            <a:r>
              <a:rPr dirty="0" sz="1000" spc="-5">
                <a:solidFill>
                  <a:srgbClr val="4D4D4F"/>
                </a:solidFill>
                <a:latin typeface="宋体"/>
                <a:cs typeface="宋体"/>
              </a:rPr>
              <a:t>重症</a:t>
            </a:r>
            <a:r>
              <a:rPr dirty="0" sz="1000" spc="5">
                <a:solidFill>
                  <a:srgbClr val="4D4D4F"/>
                </a:solidFill>
                <a:latin typeface="宋体"/>
                <a:cs typeface="宋体"/>
              </a:rPr>
              <a:t>与</a:t>
            </a:r>
            <a:r>
              <a:rPr dirty="0" sz="1000" spc="-5">
                <a:solidFill>
                  <a:srgbClr val="4D4D4F"/>
                </a:solidFill>
                <a:latin typeface="宋体"/>
                <a:cs typeface="宋体"/>
              </a:rPr>
              <a:t>危重</a:t>
            </a:r>
            <a:r>
              <a:rPr dirty="0" sz="1000" spc="5">
                <a:solidFill>
                  <a:srgbClr val="4D4D4F"/>
                </a:solidFill>
                <a:latin typeface="宋体"/>
                <a:cs typeface="宋体"/>
              </a:rPr>
              <a:t>病医</a:t>
            </a:r>
            <a:r>
              <a:rPr dirty="0" sz="1000" spc="-5">
                <a:solidFill>
                  <a:srgbClr val="4D4D4F"/>
                </a:solidFill>
                <a:latin typeface="宋体"/>
                <a:cs typeface="宋体"/>
              </a:rPr>
              <a:t>学会联 盟提供</a:t>
            </a:r>
            <a:r>
              <a:rPr dirty="0" sz="1000" spc="5">
                <a:solidFill>
                  <a:srgbClr val="4D4D4F"/>
                </a:solidFill>
                <a:latin typeface="宋体"/>
                <a:cs typeface="宋体"/>
              </a:rPr>
              <a:t>的</a:t>
            </a:r>
            <a:r>
              <a:rPr dirty="0" sz="1000" spc="-5">
                <a:solidFill>
                  <a:srgbClr val="4D4D4F"/>
                </a:solidFill>
                <a:latin typeface="宋体"/>
                <a:cs typeface="宋体"/>
              </a:rPr>
              <a:t>数据</a:t>
            </a:r>
            <a:r>
              <a:rPr dirty="0" sz="1000" spc="5">
                <a:solidFill>
                  <a:srgbClr val="4D4D4F"/>
                </a:solidFill>
                <a:latin typeface="宋体"/>
                <a:cs typeface="宋体"/>
              </a:rPr>
              <a:t>显</a:t>
            </a:r>
            <a:r>
              <a:rPr dirty="0" sz="1000" spc="-5">
                <a:solidFill>
                  <a:srgbClr val="4D4D4F"/>
                </a:solidFill>
                <a:latin typeface="宋体"/>
                <a:cs typeface="宋体"/>
              </a:rPr>
              <a:t>示，</a:t>
            </a:r>
            <a:r>
              <a:rPr dirty="0" sz="1000" spc="5">
                <a:solidFill>
                  <a:srgbClr val="4D4D4F"/>
                </a:solidFill>
                <a:latin typeface="宋体"/>
                <a:cs typeface="宋体"/>
              </a:rPr>
              <a:t>德</a:t>
            </a:r>
            <a:r>
              <a:rPr dirty="0" sz="1000" spc="-5">
                <a:solidFill>
                  <a:srgbClr val="4D4D4F"/>
                </a:solidFill>
                <a:latin typeface="宋体"/>
                <a:cs typeface="宋体"/>
              </a:rPr>
              <a:t>国</a:t>
            </a:r>
            <a:r>
              <a:rPr dirty="0" sz="1000" spc="5">
                <a:solidFill>
                  <a:srgbClr val="4D4D4F"/>
                </a:solidFill>
                <a:latin typeface="宋体"/>
                <a:cs typeface="宋体"/>
              </a:rPr>
              <a:t>、</a:t>
            </a:r>
            <a:r>
              <a:rPr dirty="0" sz="1000" spc="-5">
                <a:solidFill>
                  <a:srgbClr val="4D4D4F"/>
                </a:solidFill>
                <a:latin typeface="宋体"/>
                <a:cs typeface="宋体"/>
              </a:rPr>
              <a:t>加拿大每</a:t>
            </a:r>
            <a:r>
              <a:rPr dirty="0" sz="1000" spc="-210">
                <a:solidFill>
                  <a:srgbClr val="4D4D4F"/>
                </a:solidFill>
                <a:latin typeface="宋体"/>
                <a:cs typeface="宋体"/>
              </a:rPr>
              <a:t> </a:t>
            </a:r>
            <a:r>
              <a:rPr dirty="0" sz="1000" spc="-5">
                <a:solidFill>
                  <a:srgbClr val="4D4D4F"/>
                </a:solidFill>
                <a:latin typeface="等线"/>
                <a:cs typeface="等线"/>
              </a:rPr>
              <a:t>10</a:t>
            </a:r>
            <a:r>
              <a:rPr dirty="0" sz="1000" spc="10">
                <a:solidFill>
                  <a:srgbClr val="4D4D4F"/>
                </a:solidFill>
                <a:latin typeface="等线"/>
                <a:cs typeface="等线"/>
              </a:rPr>
              <a:t> </a:t>
            </a:r>
            <a:r>
              <a:rPr dirty="0" sz="1000" spc="-5">
                <a:solidFill>
                  <a:srgbClr val="4D4D4F"/>
                </a:solidFill>
                <a:latin typeface="宋体"/>
                <a:cs typeface="宋体"/>
              </a:rPr>
              <a:t>万人</a:t>
            </a:r>
            <a:r>
              <a:rPr dirty="0" sz="1000" spc="5">
                <a:solidFill>
                  <a:srgbClr val="4D4D4F"/>
                </a:solidFill>
                <a:latin typeface="宋体"/>
                <a:cs typeface="宋体"/>
              </a:rPr>
              <a:t>拥</a:t>
            </a:r>
            <a:r>
              <a:rPr dirty="0" sz="1000" spc="-5">
                <a:solidFill>
                  <a:srgbClr val="4D4D4F"/>
                </a:solidFill>
                <a:latin typeface="宋体"/>
                <a:cs typeface="宋体"/>
              </a:rPr>
              <a:t>有的</a:t>
            </a:r>
            <a:r>
              <a:rPr dirty="0" sz="1000" spc="-220">
                <a:solidFill>
                  <a:srgbClr val="4D4D4F"/>
                </a:solidFill>
                <a:latin typeface="宋体"/>
                <a:cs typeface="宋体"/>
              </a:rPr>
              <a:t> </a:t>
            </a:r>
            <a:r>
              <a:rPr dirty="0" sz="1000">
                <a:solidFill>
                  <a:srgbClr val="4D4D4F"/>
                </a:solidFill>
                <a:latin typeface="等线"/>
                <a:cs typeface="等线"/>
              </a:rPr>
              <a:t>ICU </a:t>
            </a:r>
            <a:r>
              <a:rPr dirty="0" sz="1000" spc="-5">
                <a:solidFill>
                  <a:srgbClr val="4D4D4F"/>
                </a:solidFill>
                <a:latin typeface="宋体"/>
                <a:cs typeface="宋体"/>
              </a:rPr>
              <a:t>床位</a:t>
            </a:r>
            <a:r>
              <a:rPr dirty="0" sz="1000" spc="5">
                <a:solidFill>
                  <a:srgbClr val="4D4D4F"/>
                </a:solidFill>
                <a:latin typeface="宋体"/>
                <a:cs typeface="宋体"/>
              </a:rPr>
              <a:t>数</a:t>
            </a:r>
            <a:r>
              <a:rPr dirty="0" sz="1000" spc="-5">
                <a:solidFill>
                  <a:srgbClr val="4D4D4F"/>
                </a:solidFill>
                <a:latin typeface="宋体"/>
                <a:cs typeface="宋体"/>
              </a:rPr>
              <a:t>分别高达</a:t>
            </a:r>
            <a:r>
              <a:rPr dirty="0" sz="1000" spc="-215">
                <a:solidFill>
                  <a:srgbClr val="4D4D4F"/>
                </a:solidFill>
                <a:latin typeface="宋体"/>
                <a:cs typeface="宋体"/>
              </a:rPr>
              <a:t> </a:t>
            </a:r>
            <a:r>
              <a:rPr dirty="0" sz="1000" spc="-5">
                <a:solidFill>
                  <a:srgbClr val="4D4D4F"/>
                </a:solidFill>
                <a:latin typeface="等线"/>
                <a:cs typeface="等线"/>
              </a:rPr>
              <a:t>24.6</a:t>
            </a:r>
            <a:r>
              <a:rPr dirty="0" sz="1000" spc="15">
                <a:solidFill>
                  <a:srgbClr val="4D4D4F"/>
                </a:solidFill>
                <a:latin typeface="等线"/>
                <a:cs typeface="等线"/>
              </a:rPr>
              <a:t> </a:t>
            </a:r>
            <a:r>
              <a:rPr dirty="0" sz="1000" spc="-5">
                <a:solidFill>
                  <a:srgbClr val="4D4D4F"/>
                </a:solidFill>
                <a:latin typeface="宋体"/>
                <a:cs typeface="宋体"/>
              </a:rPr>
              <a:t>和</a:t>
            </a:r>
            <a:r>
              <a:rPr dirty="0" sz="1000" spc="-220">
                <a:solidFill>
                  <a:srgbClr val="4D4D4F"/>
                </a:solidFill>
                <a:latin typeface="宋体"/>
                <a:cs typeface="宋体"/>
              </a:rPr>
              <a:t> </a:t>
            </a:r>
            <a:r>
              <a:rPr dirty="0" sz="1000" spc="-5">
                <a:solidFill>
                  <a:srgbClr val="4D4D4F"/>
                </a:solidFill>
                <a:latin typeface="等线"/>
                <a:cs typeface="等线"/>
              </a:rPr>
              <a:t>13.5</a:t>
            </a:r>
            <a:r>
              <a:rPr dirty="0" sz="1000" spc="10">
                <a:solidFill>
                  <a:srgbClr val="4D4D4F"/>
                </a:solidFill>
                <a:latin typeface="等线"/>
                <a:cs typeface="等线"/>
              </a:rPr>
              <a:t> </a:t>
            </a:r>
            <a:r>
              <a:rPr dirty="0" sz="1000" spc="-5">
                <a:solidFill>
                  <a:srgbClr val="4D4D4F"/>
                </a:solidFill>
                <a:latin typeface="宋体"/>
                <a:cs typeface="宋体"/>
              </a:rPr>
              <a:t>张。 美国在</a:t>
            </a:r>
            <a:r>
              <a:rPr dirty="0" sz="1000" spc="-204">
                <a:solidFill>
                  <a:srgbClr val="4D4D4F"/>
                </a:solidFill>
                <a:latin typeface="宋体"/>
                <a:cs typeface="宋体"/>
              </a:rPr>
              <a:t> </a:t>
            </a:r>
            <a:r>
              <a:rPr dirty="0" sz="1000" spc="-5">
                <a:solidFill>
                  <a:srgbClr val="4D4D4F"/>
                </a:solidFill>
                <a:latin typeface="等线"/>
                <a:cs typeface="等线"/>
              </a:rPr>
              <a:t>2003</a:t>
            </a:r>
            <a:r>
              <a:rPr dirty="0" sz="1000" spc="25">
                <a:solidFill>
                  <a:srgbClr val="4D4D4F"/>
                </a:solidFill>
                <a:latin typeface="等线"/>
                <a:cs typeface="等线"/>
              </a:rPr>
              <a:t> </a:t>
            </a:r>
            <a:r>
              <a:rPr dirty="0" sz="1000" spc="-5">
                <a:solidFill>
                  <a:srgbClr val="4D4D4F"/>
                </a:solidFill>
                <a:latin typeface="宋体"/>
                <a:cs typeface="宋体"/>
              </a:rPr>
              <a:t>年</a:t>
            </a:r>
            <a:r>
              <a:rPr dirty="0" sz="1000" spc="-200">
                <a:solidFill>
                  <a:srgbClr val="4D4D4F"/>
                </a:solidFill>
                <a:latin typeface="宋体"/>
                <a:cs typeface="宋体"/>
              </a:rPr>
              <a:t> </a:t>
            </a:r>
            <a:r>
              <a:rPr dirty="0" sz="1000" spc="-5">
                <a:solidFill>
                  <a:srgbClr val="4D4D4F"/>
                </a:solidFill>
                <a:latin typeface="等线"/>
                <a:cs typeface="等线"/>
              </a:rPr>
              <a:t>SARS</a:t>
            </a:r>
            <a:r>
              <a:rPr dirty="0" sz="1000" spc="25">
                <a:solidFill>
                  <a:srgbClr val="4D4D4F"/>
                </a:solidFill>
                <a:latin typeface="等线"/>
                <a:cs typeface="等线"/>
              </a:rPr>
              <a:t> </a:t>
            </a:r>
            <a:r>
              <a:rPr dirty="0" sz="1000" spc="-5">
                <a:solidFill>
                  <a:srgbClr val="4D4D4F"/>
                </a:solidFill>
                <a:latin typeface="宋体"/>
                <a:cs typeface="宋体"/>
              </a:rPr>
              <a:t>后，同样加强了</a:t>
            </a:r>
            <a:r>
              <a:rPr dirty="0" sz="1000" spc="-204">
                <a:solidFill>
                  <a:srgbClr val="4D4D4F"/>
                </a:solidFill>
                <a:latin typeface="宋体"/>
                <a:cs typeface="宋体"/>
              </a:rPr>
              <a:t> </a:t>
            </a:r>
            <a:r>
              <a:rPr dirty="0" sz="1000">
                <a:solidFill>
                  <a:srgbClr val="4D4D4F"/>
                </a:solidFill>
                <a:latin typeface="等线"/>
                <a:cs typeface="等线"/>
              </a:rPr>
              <a:t>ICU</a:t>
            </a:r>
            <a:r>
              <a:rPr dirty="0" sz="1000" spc="20">
                <a:solidFill>
                  <a:srgbClr val="4D4D4F"/>
                </a:solidFill>
                <a:latin typeface="等线"/>
                <a:cs typeface="等线"/>
              </a:rPr>
              <a:t> </a:t>
            </a:r>
            <a:r>
              <a:rPr dirty="0" sz="1000" spc="-5">
                <a:solidFill>
                  <a:srgbClr val="4D4D4F"/>
                </a:solidFill>
                <a:latin typeface="宋体"/>
                <a:cs typeface="宋体"/>
              </a:rPr>
              <a:t>的</a:t>
            </a:r>
            <a:r>
              <a:rPr dirty="0" sz="1000" spc="5">
                <a:solidFill>
                  <a:srgbClr val="4D4D4F"/>
                </a:solidFill>
                <a:latin typeface="宋体"/>
                <a:cs typeface="宋体"/>
              </a:rPr>
              <a:t>配</a:t>
            </a:r>
            <a:r>
              <a:rPr dirty="0" sz="1000" spc="-5">
                <a:solidFill>
                  <a:srgbClr val="4D4D4F"/>
                </a:solidFill>
                <a:latin typeface="宋体"/>
                <a:cs typeface="宋体"/>
              </a:rPr>
              <a:t>置</a:t>
            </a:r>
            <a:r>
              <a:rPr dirty="0" sz="1000">
                <a:solidFill>
                  <a:srgbClr val="4D4D4F"/>
                </a:solidFill>
                <a:latin typeface="宋体"/>
                <a:cs typeface="宋体"/>
              </a:rPr>
              <a:t>，</a:t>
            </a:r>
            <a:r>
              <a:rPr dirty="0" sz="1000">
                <a:solidFill>
                  <a:srgbClr val="4D4D4F"/>
                </a:solidFill>
                <a:latin typeface="等线"/>
                <a:cs typeface="等线"/>
              </a:rPr>
              <a:t>ICU</a:t>
            </a:r>
            <a:r>
              <a:rPr dirty="0" sz="1000" spc="15">
                <a:solidFill>
                  <a:srgbClr val="4D4D4F"/>
                </a:solidFill>
                <a:latin typeface="等线"/>
                <a:cs typeface="等线"/>
              </a:rPr>
              <a:t> </a:t>
            </a:r>
            <a:r>
              <a:rPr dirty="0" sz="1000" spc="-5">
                <a:solidFill>
                  <a:srgbClr val="4D4D4F"/>
                </a:solidFill>
                <a:latin typeface="宋体"/>
                <a:cs typeface="宋体"/>
              </a:rPr>
              <a:t>病床</a:t>
            </a:r>
            <a:r>
              <a:rPr dirty="0" sz="1000" spc="5">
                <a:solidFill>
                  <a:srgbClr val="4D4D4F"/>
                </a:solidFill>
                <a:latin typeface="宋体"/>
                <a:cs typeface="宋体"/>
              </a:rPr>
              <a:t>占</a:t>
            </a:r>
            <a:r>
              <a:rPr dirty="0" sz="1000" spc="-5">
                <a:solidFill>
                  <a:srgbClr val="4D4D4F"/>
                </a:solidFill>
                <a:latin typeface="宋体"/>
                <a:cs typeface="宋体"/>
              </a:rPr>
              <a:t>比以及每</a:t>
            </a:r>
            <a:r>
              <a:rPr dirty="0" sz="1000" spc="-204">
                <a:solidFill>
                  <a:srgbClr val="4D4D4F"/>
                </a:solidFill>
                <a:latin typeface="宋体"/>
                <a:cs typeface="宋体"/>
              </a:rPr>
              <a:t> </a:t>
            </a:r>
            <a:r>
              <a:rPr dirty="0" sz="1000" spc="-5">
                <a:solidFill>
                  <a:srgbClr val="4D4D4F"/>
                </a:solidFill>
                <a:latin typeface="等线"/>
                <a:cs typeface="等线"/>
              </a:rPr>
              <a:t>10</a:t>
            </a:r>
            <a:r>
              <a:rPr dirty="0" sz="1000" spc="25">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人</a:t>
            </a:r>
            <a:r>
              <a:rPr dirty="0" sz="1000" spc="-5">
                <a:solidFill>
                  <a:srgbClr val="4D4D4F"/>
                </a:solidFill>
                <a:latin typeface="宋体"/>
                <a:cs typeface="宋体"/>
              </a:rPr>
              <a:t>拥有</a:t>
            </a:r>
            <a:r>
              <a:rPr dirty="0" sz="1000" spc="-204">
                <a:solidFill>
                  <a:srgbClr val="4D4D4F"/>
                </a:solidFill>
                <a:latin typeface="宋体"/>
                <a:cs typeface="宋体"/>
              </a:rPr>
              <a:t> </a:t>
            </a:r>
            <a:r>
              <a:rPr dirty="0" sz="1000">
                <a:solidFill>
                  <a:srgbClr val="4D4D4F"/>
                </a:solidFill>
                <a:latin typeface="等线"/>
                <a:cs typeface="等线"/>
              </a:rPr>
              <a:t>ICU  </a:t>
            </a:r>
            <a:r>
              <a:rPr dirty="0" sz="1000" spc="-5">
                <a:solidFill>
                  <a:srgbClr val="4D4D4F"/>
                </a:solidFill>
                <a:latin typeface="宋体"/>
                <a:cs typeface="宋体"/>
              </a:rPr>
              <a:t>床位数</a:t>
            </a:r>
            <a:r>
              <a:rPr dirty="0" sz="1000" spc="5">
                <a:solidFill>
                  <a:srgbClr val="4D4D4F"/>
                </a:solidFill>
                <a:latin typeface="宋体"/>
                <a:cs typeface="宋体"/>
              </a:rPr>
              <a:t>都</a:t>
            </a:r>
            <a:r>
              <a:rPr dirty="0" sz="1000" spc="-5">
                <a:solidFill>
                  <a:srgbClr val="4D4D4F"/>
                </a:solidFill>
                <a:latin typeface="宋体"/>
                <a:cs typeface="宋体"/>
              </a:rPr>
              <a:t>在持</a:t>
            </a:r>
            <a:r>
              <a:rPr dirty="0" sz="1000" spc="5">
                <a:solidFill>
                  <a:srgbClr val="4D4D4F"/>
                </a:solidFill>
                <a:latin typeface="宋体"/>
                <a:cs typeface="宋体"/>
              </a:rPr>
              <a:t>续</a:t>
            </a:r>
            <a:r>
              <a:rPr dirty="0" sz="1000" spc="-5">
                <a:solidFill>
                  <a:srgbClr val="4D4D4F"/>
                </a:solidFill>
                <a:latin typeface="宋体"/>
                <a:cs typeface="宋体"/>
              </a:rPr>
              <a:t>提</a:t>
            </a:r>
            <a:r>
              <a:rPr dirty="0" sz="1000" spc="5">
                <a:solidFill>
                  <a:srgbClr val="4D4D4F"/>
                </a:solidFill>
                <a:latin typeface="宋体"/>
                <a:cs typeface="宋体"/>
              </a:rPr>
              <a:t>升</a:t>
            </a:r>
            <a:r>
              <a:rPr dirty="0" sz="1000" spc="-90">
                <a:solidFill>
                  <a:srgbClr val="4D4D4F"/>
                </a:solidFill>
                <a:latin typeface="宋体"/>
                <a:cs typeface="宋体"/>
              </a:rPr>
              <a:t>。</a:t>
            </a:r>
            <a:r>
              <a:rPr dirty="0" sz="1000" spc="-5">
                <a:solidFill>
                  <a:srgbClr val="4D4D4F"/>
                </a:solidFill>
                <a:latin typeface="宋体"/>
                <a:cs typeface="宋体"/>
              </a:rPr>
              <a:t>实</a:t>
            </a:r>
            <a:r>
              <a:rPr dirty="0" sz="1000" spc="5">
                <a:solidFill>
                  <a:srgbClr val="4D4D4F"/>
                </a:solidFill>
                <a:latin typeface="宋体"/>
                <a:cs typeface="宋体"/>
              </a:rPr>
              <a:t>际</a:t>
            </a:r>
            <a:r>
              <a:rPr dirty="0" sz="1000" spc="-5">
                <a:solidFill>
                  <a:srgbClr val="4D4D4F"/>
                </a:solidFill>
                <a:latin typeface="宋体"/>
                <a:cs typeface="宋体"/>
              </a:rPr>
              <a:t>情况</a:t>
            </a:r>
            <a:r>
              <a:rPr dirty="0" sz="1000" spc="-80">
                <a:solidFill>
                  <a:srgbClr val="4D4D4F"/>
                </a:solidFill>
                <a:latin typeface="宋体"/>
                <a:cs typeface="宋体"/>
              </a:rPr>
              <a:t>，</a:t>
            </a:r>
            <a:r>
              <a:rPr dirty="0" sz="1000" spc="-5">
                <a:solidFill>
                  <a:srgbClr val="4D4D4F"/>
                </a:solidFill>
                <a:latin typeface="宋体"/>
                <a:cs typeface="宋体"/>
              </a:rPr>
              <a:t>以</a:t>
            </a:r>
            <a:r>
              <a:rPr dirty="0" sz="1000" spc="-250">
                <a:solidFill>
                  <a:srgbClr val="4D4D4F"/>
                </a:solidFill>
                <a:latin typeface="宋体"/>
                <a:cs typeface="宋体"/>
              </a:rPr>
              <a:t> </a:t>
            </a:r>
            <a:r>
              <a:rPr dirty="0" sz="1000" spc="-5">
                <a:solidFill>
                  <a:srgbClr val="4D4D4F"/>
                </a:solidFill>
                <a:latin typeface="等线"/>
                <a:cs typeface="等线"/>
              </a:rPr>
              <a:t>2014</a:t>
            </a:r>
            <a:r>
              <a:rPr dirty="0" sz="1000" spc="-25">
                <a:solidFill>
                  <a:srgbClr val="4D4D4F"/>
                </a:solidFill>
                <a:latin typeface="等线"/>
                <a:cs typeface="等线"/>
              </a:rPr>
              <a:t> </a:t>
            </a:r>
            <a:r>
              <a:rPr dirty="0" sz="1000" spc="-5">
                <a:solidFill>
                  <a:srgbClr val="4D4D4F"/>
                </a:solidFill>
                <a:latin typeface="宋体"/>
                <a:cs typeface="宋体"/>
              </a:rPr>
              <a:t>年人口</a:t>
            </a:r>
            <a:r>
              <a:rPr dirty="0" sz="1000" spc="5">
                <a:solidFill>
                  <a:srgbClr val="4D4D4F"/>
                </a:solidFill>
                <a:latin typeface="宋体"/>
                <a:cs typeface="宋体"/>
              </a:rPr>
              <a:t>为参</a:t>
            </a:r>
            <a:r>
              <a:rPr dirty="0" sz="1000" spc="-5">
                <a:solidFill>
                  <a:srgbClr val="4D4D4F"/>
                </a:solidFill>
                <a:latin typeface="宋体"/>
                <a:cs typeface="宋体"/>
              </a:rPr>
              <a:t>照</a:t>
            </a:r>
            <a:r>
              <a:rPr dirty="0" sz="1000" spc="-90">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国每</a:t>
            </a:r>
            <a:r>
              <a:rPr dirty="0" sz="1000" spc="-254">
                <a:solidFill>
                  <a:srgbClr val="4D4D4F"/>
                </a:solidFill>
                <a:latin typeface="宋体"/>
                <a:cs typeface="宋体"/>
              </a:rPr>
              <a:t> </a:t>
            </a:r>
            <a:r>
              <a:rPr dirty="0" sz="1000" spc="-5">
                <a:solidFill>
                  <a:srgbClr val="4D4D4F"/>
                </a:solidFill>
                <a:latin typeface="等线"/>
                <a:cs typeface="等线"/>
              </a:rPr>
              <a:t>10</a:t>
            </a:r>
            <a:r>
              <a:rPr dirty="0" sz="1000" spc="-25">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人</a:t>
            </a:r>
            <a:r>
              <a:rPr dirty="0" sz="1000" spc="-5">
                <a:solidFill>
                  <a:srgbClr val="4D4D4F"/>
                </a:solidFill>
                <a:latin typeface="宋体"/>
                <a:cs typeface="宋体"/>
              </a:rPr>
              <a:t>拥有的</a:t>
            </a:r>
            <a:r>
              <a:rPr dirty="0" sz="1000" spc="-250">
                <a:solidFill>
                  <a:srgbClr val="4D4D4F"/>
                </a:solidFill>
                <a:latin typeface="宋体"/>
                <a:cs typeface="宋体"/>
              </a:rPr>
              <a:t> </a:t>
            </a:r>
            <a:r>
              <a:rPr dirty="0" sz="1000">
                <a:solidFill>
                  <a:srgbClr val="4D4D4F"/>
                </a:solidFill>
                <a:latin typeface="等线"/>
                <a:cs typeface="等线"/>
              </a:rPr>
              <a:t>ICU</a:t>
            </a:r>
            <a:r>
              <a:rPr dirty="0" sz="1000" spc="-35">
                <a:solidFill>
                  <a:srgbClr val="4D4D4F"/>
                </a:solidFill>
                <a:latin typeface="等线"/>
                <a:cs typeface="等线"/>
              </a:rPr>
              <a:t> </a:t>
            </a:r>
            <a:r>
              <a:rPr dirty="0" sz="1000" spc="-5">
                <a:solidFill>
                  <a:srgbClr val="4D4D4F"/>
                </a:solidFill>
                <a:latin typeface="宋体"/>
                <a:cs typeface="宋体"/>
              </a:rPr>
              <a:t>床位 数平均为</a:t>
            </a:r>
            <a:r>
              <a:rPr dirty="0" sz="1000" spc="-250">
                <a:solidFill>
                  <a:srgbClr val="4D4D4F"/>
                </a:solidFill>
                <a:latin typeface="宋体"/>
                <a:cs typeface="宋体"/>
              </a:rPr>
              <a:t> </a:t>
            </a:r>
            <a:r>
              <a:rPr dirty="0" sz="1000" spc="-5">
                <a:solidFill>
                  <a:srgbClr val="4D4D4F"/>
                </a:solidFill>
                <a:latin typeface="等线"/>
                <a:cs typeface="等线"/>
              </a:rPr>
              <a:t>3.19</a:t>
            </a:r>
            <a:r>
              <a:rPr dirty="0" sz="1000" spc="-20">
                <a:solidFill>
                  <a:srgbClr val="4D4D4F"/>
                </a:solidFill>
                <a:latin typeface="等线"/>
                <a:cs typeface="等线"/>
              </a:rPr>
              <a:t> </a:t>
            </a:r>
            <a:r>
              <a:rPr dirty="0" sz="1000" spc="5">
                <a:solidFill>
                  <a:srgbClr val="4D4D4F"/>
                </a:solidFill>
                <a:latin typeface="宋体"/>
                <a:cs typeface="宋体"/>
              </a:rPr>
              <a:t>张</a:t>
            </a:r>
            <a:r>
              <a:rPr dirty="0" sz="1000" spc="-5">
                <a:solidFill>
                  <a:srgbClr val="4D4D4F"/>
                </a:solidFill>
                <a:latin typeface="宋体"/>
                <a:cs typeface="宋体"/>
              </a:rPr>
              <a:t>，加</a:t>
            </a:r>
            <a:r>
              <a:rPr dirty="0" sz="1000" spc="5">
                <a:solidFill>
                  <a:srgbClr val="4D4D4F"/>
                </a:solidFill>
                <a:latin typeface="宋体"/>
                <a:cs typeface="宋体"/>
              </a:rPr>
              <a:t>上专</a:t>
            </a:r>
            <a:r>
              <a:rPr dirty="0" sz="1000" spc="-5">
                <a:solidFill>
                  <a:srgbClr val="4D4D4F"/>
                </a:solidFill>
                <a:latin typeface="宋体"/>
                <a:cs typeface="宋体"/>
              </a:rPr>
              <a:t>科</a:t>
            </a:r>
            <a:r>
              <a:rPr dirty="0" sz="1000" spc="-245">
                <a:solidFill>
                  <a:srgbClr val="4D4D4F"/>
                </a:solidFill>
                <a:latin typeface="宋体"/>
                <a:cs typeface="宋体"/>
              </a:rPr>
              <a:t> </a:t>
            </a:r>
            <a:r>
              <a:rPr dirty="0" sz="1000">
                <a:solidFill>
                  <a:srgbClr val="4D4D4F"/>
                </a:solidFill>
                <a:latin typeface="等线"/>
                <a:cs typeface="等线"/>
              </a:rPr>
              <a:t>ICU</a:t>
            </a:r>
            <a:r>
              <a:rPr dirty="0" sz="1000" spc="-30">
                <a:solidFill>
                  <a:srgbClr val="4D4D4F"/>
                </a:solidFill>
                <a:latin typeface="等线"/>
                <a:cs typeface="等线"/>
              </a:rPr>
              <a:t> </a:t>
            </a:r>
            <a:r>
              <a:rPr dirty="0" sz="1000" spc="-5">
                <a:solidFill>
                  <a:srgbClr val="4D4D4F"/>
                </a:solidFill>
                <a:latin typeface="宋体"/>
                <a:cs typeface="宋体"/>
              </a:rPr>
              <a:t>预计超过</a:t>
            </a:r>
            <a:r>
              <a:rPr dirty="0" sz="1000" spc="-254">
                <a:solidFill>
                  <a:srgbClr val="4D4D4F"/>
                </a:solidFill>
                <a:latin typeface="宋体"/>
                <a:cs typeface="宋体"/>
              </a:rPr>
              <a:t> </a:t>
            </a:r>
            <a:r>
              <a:rPr dirty="0" sz="1000" spc="-5">
                <a:solidFill>
                  <a:srgbClr val="4D4D4F"/>
                </a:solidFill>
                <a:latin typeface="等线"/>
                <a:cs typeface="等线"/>
              </a:rPr>
              <a:t>6</a:t>
            </a:r>
            <a:r>
              <a:rPr dirty="0" sz="1000" spc="-20">
                <a:solidFill>
                  <a:srgbClr val="4D4D4F"/>
                </a:solidFill>
                <a:latin typeface="等线"/>
                <a:cs typeface="等线"/>
              </a:rPr>
              <a:t> </a:t>
            </a:r>
            <a:r>
              <a:rPr dirty="0" sz="1000" spc="5">
                <a:solidFill>
                  <a:srgbClr val="4D4D4F"/>
                </a:solidFill>
                <a:latin typeface="宋体"/>
                <a:cs typeface="宋体"/>
              </a:rPr>
              <a:t>张</a:t>
            </a:r>
            <a:r>
              <a:rPr dirty="0" sz="1000" spc="-5">
                <a:solidFill>
                  <a:srgbClr val="4D4D4F"/>
                </a:solidFill>
                <a:latin typeface="等线"/>
                <a:cs typeface="等线"/>
              </a:rPr>
              <a:t>/10</a:t>
            </a:r>
            <a:r>
              <a:rPr dirty="0" sz="1000" spc="-20">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人。</a:t>
            </a:r>
            <a:endParaRPr sz="1000">
              <a:latin typeface="宋体"/>
              <a:cs typeface="宋体"/>
            </a:endParaRPr>
          </a:p>
        </p:txBody>
      </p:sp>
      <p:graphicFrame>
        <p:nvGraphicFramePr>
          <p:cNvPr id="6" name="object 6"/>
          <p:cNvGraphicFramePr>
            <a:graphicFrameLocks noGrp="1"/>
          </p:cNvGraphicFramePr>
          <p:nvPr/>
        </p:nvGraphicFramePr>
        <p:xfrm>
          <a:off x="446786" y="8970110"/>
          <a:ext cx="6073775" cy="163195"/>
        </p:xfrm>
        <a:graphic>
          <a:graphicData uri="http://schemas.openxmlformats.org/drawingml/2006/table">
            <a:tbl>
              <a:tblPr firstRow="1" bandRow="1">
                <a:tableStyleId>{2D5ABB26-0587-4C30-8999-92F81FD0307C}</a:tableStyleId>
              </a:tblPr>
              <a:tblGrid>
                <a:gridCol w="2678430"/>
                <a:gridCol w="3394710"/>
              </a:tblGrid>
              <a:tr h="162966">
                <a:tc>
                  <a:txBody>
                    <a:bodyPr/>
                    <a:lstStyle/>
                    <a:p>
                      <a:pPr marL="165735">
                        <a:lnSpc>
                          <a:spcPts val="880"/>
                        </a:lnSpc>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5" b="1">
                          <a:solidFill>
                            <a:srgbClr val="4D4D4F"/>
                          </a:solidFill>
                          <a:latin typeface="等线"/>
                          <a:cs typeface="等线"/>
                        </a:rPr>
                        <a:t>12</a:t>
                      </a:r>
                      <a:r>
                        <a:rPr dirty="0" sz="800" spc="-5" b="1">
                          <a:solidFill>
                            <a:srgbClr val="4D4D4F"/>
                          </a:solidFill>
                          <a:latin typeface="微软雅黑"/>
                          <a:cs typeface="微软雅黑"/>
                        </a:rPr>
                        <a:t>：</a:t>
                      </a:r>
                      <a:r>
                        <a:rPr dirty="0" sz="800" b="1">
                          <a:solidFill>
                            <a:srgbClr val="4D4D4F"/>
                          </a:solidFill>
                          <a:latin typeface="微软雅黑"/>
                          <a:cs typeface="微软雅黑"/>
                        </a:rPr>
                        <a:t>美国</a:t>
                      </a:r>
                      <a:r>
                        <a:rPr dirty="0" sz="800" spc="-35" b="1">
                          <a:solidFill>
                            <a:srgbClr val="4D4D4F"/>
                          </a:solidFill>
                          <a:latin typeface="微软雅黑"/>
                          <a:cs typeface="微软雅黑"/>
                        </a:rPr>
                        <a:t> </a:t>
                      </a:r>
                      <a:r>
                        <a:rPr dirty="0" sz="800" spc="-5" b="1">
                          <a:solidFill>
                            <a:srgbClr val="4D4D4F"/>
                          </a:solidFill>
                          <a:latin typeface="等线"/>
                          <a:cs typeface="等线"/>
                        </a:rPr>
                        <a:t>ICU</a:t>
                      </a:r>
                      <a:r>
                        <a:rPr dirty="0" sz="800" spc="-30" b="1">
                          <a:solidFill>
                            <a:srgbClr val="4D4D4F"/>
                          </a:solidFill>
                          <a:latin typeface="等线"/>
                          <a:cs typeface="等线"/>
                        </a:rPr>
                        <a:t> </a:t>
                      </a:r>
                      <a:r>
                        <a:rPr dirty="0" sz="800" b="1">
                          <a:solidFill>
                            <a:srgbClr val="4D4D4F"/>
                          </a:solidFill>
                          <a:latin typeface="微软雅黑"/>
                          <a:cs typeface="微软雅黑"/>
                        </a:rPr>
                        <a:t>床位占医院总</a:t>
                      </a:r>
                      <a:r>
                        <a:rPr dirty="0" sz="800" spc="-15" b="1">
                          <a:solidFill>
                            <a:srgbClr val="4D4D4F"/>
                          </a:solidFill>
                          <a:latin typeface="微软雅黑"/>
                          <a:cs typeface="微软雅黑"/>
                        </a:rPr>
                        <a:t>床</a:t>
                      </a:r>
                      <a:r>
                        <a:rPr dirty="0" sz="800" b="1">
                          <a:solidFill>
                            <a:srgbClr val="4D4D4F"/>
                          </a:solidFill>
                          <a:latin typeface="微软雅黑"/>
                          <a:cs typeface="微软雅黑"/>
                        </a:rPr>
                        <a:t>位比例</a:t>
                      </a:r>
                      <a:endParaRPr sz="800">
                        <a:latin typeface="微软雅黑"/>
                        <a:cs typeface="微软雅黑"/>
                      </a:endParaRPr>
                    </a:p>
                  </a:txBody>
                  <a:tcPr marL="0" marR="0" marB="0" marT="0"/>
                </a:tc>
                <a:tc>
                  <a:txBody>
                    <a:bodyPr/>
                    <a:lstStyle/>
                    <a:p>
                      <a:pPr marL="730885">
                        <a:lnSpc>
                          <a:spcPts val="880"/>
                        </a:lnSpc>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5" b="1">
                          <a:solidFill>
                            <a:srgbClr val="4D4D4F"/>
                          </a:solidFill>
                          <a:latin typeface="等线"/>
                          <a:cs typeface="等线"/>
                        </a:rPr>
                        <a:t>13</a:t>
                      </a:r>
                      <a:r>
                        <a:rPr dirty="0" sz="800" spc="-5" b="1">
                          <a:solidFill>
                            <a:srgbClr val="4D4D4F"/>
                          </a:solidFill>
                          <a:latin typeface="微软雅黑"/>
                          <a:cs typeface="微软雅黑"/>
                        </a:rPr>
                        <a:t>：</a:t>
                      </a:r>
                      <a:r>
                        <a:rPr dirty="0" sz="800" b="1">
                          <a:solidFill>
                            <a:srgbClr val="4D4D4F"/>
                          </a:solidFill>
                          <a:latin typeface="微软雅黑"/>
                          <a:cs typeface="微软雅黑"/>
                        </a:rPr>
                        <a:t>美国每</a:t>
                      </a:r>
                      <a:r>
                        <a:rPr dirty="0" sz="800" spc="-35" b="1">
                          <a:solidFill>
                            <a:srgbClr val="4D4D4F"/>
                          </a:solidFill>
                          <a:latin typeface="微软雅黑"/>
                          <a:cs typeface="微软雅黑"/>
                        </a:rPr>
                        <a:t> </a:t>
                      </a:r>
                      <a:r>
                        <a:rPr dirty="0" sz="800" spc="-5" b="1">
                          <a:solidFill>
                            <a:srgbClr val="4D4D4F"/>
                          </a:solidFill>
                          <a:latin typeface="等线"/>
                          <a:cs typeface="等线"/>
                        </a:rPr>
                        <a:t>10</a:t>
                      </a:r>
                      <a:r>
                        <a:rPr dirty="0" sz="800" spc="-35" b="1">
                          <a:solidFill>
                            <a:srgbClr val="4D4D4F"/>
                          </a:solidFill>
                          <a:latin typeface="等线"/>
                          <a:cs typeface="等线"/>
                        </a:rPr>
                        <a:t> </a:t>
                      </a:r>
                      <a:r>
                        <a:rPr dirty="0" sz="800" b="1">
                          <a:solidFill>
                            <a:srgbClr val="4D4D4F"/>
                          </a:solidFill>
                          <a:latin typeface="微软雅黑"/>
                          <a:cs typeface="微软雅黑"/>
                        </a:rPr>
                        <a:t>万人拥有</a:t>
                      </a:r>
                      <a:r>
                        <a:rPr dirty="0" sz="800" spc="-35" b="1">
                          <a:solidFill>
                            <a:srgbClr val="4D4D4F"/>
                          </a:solidFill>
                          <a:latin typeface="微软雅黑"/>
                          <a:cs typeface="微软雅黑"/>
                        </a:rPr>
                        <a:t> </a:t>
                      </a:r>
                      <a:r>
                        <a:rPr dirty="0" sz="800" spc="-5" b="1">
                          <a:solidFill>
                            <a:srgbClr val="4D4D4F"/>
                          </a:solidFill>
                          <a:latin typeface="等线"/>
                          <a:cs typeface="等线"/>
                        </a:rPr>
                        <a:t>ICU</a:t>
                      </a:r>
                      <a:r>
                        <a:rPr dirty="0" sz="800" spc="-30" b="1">
                          <a:solidFill>
                            <a:srgbClr val="4D4D4F"/>
                          </a:solidFill>
                          <a:latin typeface="等线"/>
                          <a:cs typeface="等线"/>
                        </a:rPr>
                        <a:t> </a:t>
                      </a:r>
                      <a:r>
                        <a:rPr dirty="0" sz="800" b="1">
                          <a:solidFill>
                            <a:srgbClr val="4D4D4F"/>
                          </a:solidFill>
                          <a:latin typeface="微软雅黑"/>
                          <a:cs typeface="微软雅黑"/>
                        </a:rPr>
                        <a:t>床位数（张）</a:t>
                      </a:r>
                      <a:endParaRPr sz="800">
                        <a:latin typeface="微软雅黑"/>
                        <a:cs typeface="微软雅黑"/>
                      </a:endParaRPr>
                    </a:p>
                  </a:txBody>
                  <a:tcPr marL="0" marR="0" marB="0" marT="0"/>
                </a:tc>
              </a:tr>
            </a:tbl>
          </a:graphicData>
        </a:graphic>
      </p:graphicFrame>
      <p:sp>
        <p:nvSpPr>
          <p:cNvPr id="7" name="object 7"/>
          <p:cNvSpPr/>
          <p:nvPr/>
        </p:nvSpPr>
        <p:spPr>
          <a:xfrm>
            <a:off x="534923" y="9126981"/>
            <a:ext cx="3103880" cy="6350"/>
          </a:xfrm>
          <a:custGeom>
            <a:avLst/>
            <a:gdLst/>
            <a:ahLst/>
            <a:cxnLst/>
            <a:rect l="l" t="t" r="r" b="b"/>
            <a:pathLst>
              <a:path w="3103879" h="6350">
                <a:moveTo>
                  <a:pt x="3103499" y="0"/>
                </a:moveTo>
                <a:lnTo>
                  <a:pt x="0" y="0"/>
                </a:lnTo>
                <a:lnTo>
                  <a:pt x="0" y="6095"/>
                </a:lnTo>
                <a:lnTo>
                  <a:pt x="3103499" y="6095"/>
                </a:lnTo>
                <a:lnTo>
                  <a:pt x="3103499" y="0"/>
                </a:lnTo>
                <a:close/>
              </a:path>
            </a:pathLst>
          </a:custGeom>
          <a:solidFill>
            <a:srgbClr val="F5821F"/>
          </a:solidFill>
        </p:spPr>
        <p:txBody>
          <a:bodyPr wrap="square" lIns="0" tIns="0" rIns="0" bIns="0" rtlCol="0"/>
          <a:lstStyle/>
          <a:p/>
        </p:txBody>
      </p:sp>
      <p:sp>
        <p:nvSpPr>
          <p:cNvPr id="8" name="object 8"/>
          <p:cNvSpPr/>
          <p:nvPr/>
        </p:nvSpPr>
        <p:spPr>
          <a:xfrm>
            <a:off x="3778630" y="9126981"/>
            <a:ext cx="3103880" cy="6350"/>
          </a:xfrm>
          <a:custGeom>
            <a:avLst/>
            <a:gdLst/>
            <a:ahLst/>
            <a:cxnLst/>
            <a:rect l="l" t="t" r="r" b="b"/>
            <a:pathLst>
              <a:path w="3103879" h="6350">
                <a:moveTo>
                  <a:pt x="3103499" y="0"/>
                </a:moveTo>
                <a:lnTo>
                  <a:pt x="0" y="0"/>
                </a:lnTo>
                <a:lnTo>
                  <a:pt x="0" y="6095"/>
                </a:lnTo>
                <a:lnTo>
                  <a:pt x="3103499" y="6095"/>
                </a:lnTo>
                <a:lnTo>
                  <a:pt x="3103499" y="0"/>
                </a:lnTo>
                <a:close/>
              </a:path>
            </a:pathLst>
          </a:custGeom>
          <a:solidFill>
            <a:srgbClr val="F5821F"/>
          </a:solidFill>
        </p:spPr>
        <p:txBody>
          <a:bodyPr wrap="square" lIns="0" tIns="0" rIns="0" bIns="0" rtlCol="0"/>
          <a:lstStyle/>
          <a:p/>
        </p:txBody>
      </p:sp>
      <p:sp>
        <p:nvSpPr>
          <p:cNvPr id="9" name="object 9"/>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sp>
        <p:nvSpPr>
          <p:cNvPr id="5" name="object 5"/>
          <p:cNvSpPr txBox="1"/>
          <p:nvPr/>
        </p:nvSpPr>
        <p:spPr>
          <a:xfrm>
            <a:off x="1988566" y="2987700"/>
            <a:ext cx="4976495" cy="1726564"/>
          </a:xfrm>
          <a:prstGeom prst="rect">
            <a:avLst/>
          </a:prstGeom>
        </p:spPr>
        <p:txBody>
          <a:bodyPr wrap="square" lIns="0" tIns="12700" rIns="0" bIns="0" rtlCol="0" vert="horz">
            <a:spAutoFit/>
          </a:bodyPr>
          <a:lstStyle/>
          <a:p>
            <a:pPr algn="just" marL="12700" marR="9525">
              <a:lnSpc>
                <a:spcPct val="116799"/>
              </a:lnSpc>
              <a:spcBef>
                <a:spcPts val="100"/>
              </a:spcBef>
            </a:pPr>
            <a:r>
              <a:rPr dirty="0" sz="1000" spc="5" b="1">
                <a:solidFill>
                  <a:srgbClr val="4D4D4F"/>
                </a:solidFill>
                <a:latin typeface="微软雅黑"/>
                <a:cs typeface="微软雅黑"/>
              </a:rPr>
              <a:t>国</a:t>
            </a:r>
            <a:r>
              <a:rPr dirty="0" sz="1000" spc="-5" b="1">
                <a:solidFill>
                  <a:srgbClr val="4D4D4F"/>
                </a:solidFill>
                <a:latin typeface="微软雅黑"/>
                <a:cs typeface="微软雅黑"/>
              </a:rPr>
              <a:t>内</a:t>
            </a:r>
            <a:r>
              <a:rPr dirty="0" sz="1000" spc="80" b="1">
                <a:solidFill>
                  <a:srgbClr val="4D4D4F"/>
                </a:solidFill>
                <a:latin typeface="微软雅黑"/>
                <a:cs typeface="微软雅黑"/>
              </a:rPr>
              <a:t> </a:t>
            </a:r>
            <a:r>
              <a:rPr dirty="0" sz="1000" spc="-5" b="1">
                <a:solidFill>
                  <a:srgbClr val="4D4D4F"/>
                </a:solidFill>
                <a:latin typeface="等线"/>
                <a:cs typeface="等线"/>
              </a:rPr>
              <a:t>ICU</a:t>
            </a:r>
            <a:r>
              <a:rPr dirty="0" sz="1000" spc="90" b="1">
                <a:solidFill>
                  <a:srgbClr val="4D4D4F"/>
                </a:solidFill>
                <a:latin typeface="等线"/>
                <a:cs typeface="等线"/>
              </a:rPr>
              <a:t> </a:t>
            </a:r>
            <a:r>
              <a:rPr dirty="0" sz="1000" spc="5" b="1">
                <a:solidFill>
                  <a:srgbClr val="4D4D4F"/>
                </a:solidFill>
                <a:latin typeface="微软雅黑"/>
                <a:cs typeface="微软雅黑"/>
              </a:rPr>
              <a:t>配置</a:t>
            </a:r>
            <a:r>
              <a:rPr dirty="0" sz="1000" spc="-5" b="1">
                <a:solidFill>
                  <a:srgbClr val="4D4D4F"/>
                </a:solidFill>
                <a:latin typeface="微软雅黑"/>
                <a:cs typeface="微软雅黑"/>
              </a:rPr>
              <a:t>已</a:t>
            </a:r>
            <a:r>
              <a:rPr dirty="0" sz="1000" spc="5" b="1">
                <a:solidFill>
                  <a:srgbClr val="4D4D4F"/>
                </a:solidFill>
                <a:latin typeface="微软雅黑"/>
                <a:cs typeface="微软雅黑"/>
              </a:rPr>
              <a:t>有政</a:t>
            </a:r>
            <a:r>
              <a:rPr dirty="0" sz="1000" spc="-5" b="1">
                <a:solidFill>
                  <a:srgbClr val="4D4D4F"/>
                </a:solidFill>
                <a:latin typeface="微软雅黑"/>
                <a:cs typeface="微软雅黑"/>
              </a:rPr>
              <a:t>策要</a:t>
            </a:r>
            <a:r>
              <a:rPr dirty="0" sz="1000" spc="5" b="1">
                <a:solidFill>
                  <a:srgbClr val="4D4D4F"/>
                </a:solidFill>
                <a:latin typeface="微软雅黑"/>
                <a:cs typeface="微软雅黑"/>
              </a:rPr>
              <a:t>求，实</a:t>
            </a:r>
            <a:r>
              <a:rPr dirty="0" sz="1000" spc="-5" b="1">
                <a:solidFill>
                  <a:srgbClr val="4D4D4F"/>
                </a:solidFill>
                <a:latin typeface="微软雅黑"/>
                <a:cs typeface="微软雅黑"/>
              </a:rPr>
              <a:t>际</a:t>
            </a:r>
            <a:r>
              <a:rPr dirty="0" sz="1000" spc="5" b="1">
                <a:solidFill>
                  <a:srgbClr val="4D4D4F"/>
                </a:solidFill>
                <a:latin typeface="微软雅黑"/>
                <a:cs typeface="微软雅黑"/>
              </a:rPr>
              <a:t>情况</a:t>
            </a:r>
            <a:r>
              <a:rPr dirty="0" sz="1000" spc="-5" b="1">
                <a:solidFill>
                  <a:srgbClr val="4D4D4F"/>
                </a:solidFill>
                <a:latin typeface="微软雅黑"/>
                <a:cs typeface="微软雅黑"/>
              </a:rPr>
              <a:t>仍</a:t>
            </a:r>
            <a:r>
              <a:rPr dirty="0" sz="1000" spc="5" b="1">
                <a:solidFill>
                  <a:srgbClr val="4D4D4F"/>
                </a:solidFill>
                <a:latin typeface="微软雅黑"/>
                <a:cs typeface="微软雅黑"/>
              </a:rPr>
              <a:t>然存</a:t>
            </a:r>
            <a:r>
              <a:rPr dirty="0" sz="1000" spc="-5" b="1">
                <a:solidFill>
                  <a:srgbClr val="4D4D4F"/>
                </a:solidFill>
                <a:latin typeface="微软雅黑"/>
                <a:cs typeface="微软雅黑"/>
              </a:rPr>
              <a:t>在</a:t>
            </a:r>
            <a:r>
              <a:rPr dirty="0" sz="1000" spc="5" b="1">
                <a:solidFill>
                  <a:srgbClr val="4D4D4F"/>
                </a:solidFill>
                <a:latin typeface="微软雅黑"/>
                <a:cs typeface="微软雅黑"/>
              </a:rPr>
              <a:t>不</a:t>
            </a:r>
            <a:r>
              <a:rPr dirty="0" sz="1000" spc="-5" b="1">
                <a:solidFill>
                  <a:srgbClr val="4D4D4F"/>
                </a:solidFill>
                <a:latin typeface="微软雅黑"/>
                <a:cs typeface="微软雅黑"/>
              </a:rPr>
              <a:t>足</a:t>
            </a:r>
            <a:r>
              <a:rPr dirty="0" sz="1000" spc="20" b="1">
                <a:solidFill>
                  <a:srgbClr val="4D4D4F"/>
                </a:solidFill>
                <a:latin typeface="微软雅黑"/>
                <a:cs typeface="微软雅黑"/>
              </a:rPr>
              <a:t>。</a:t>
            </a:r>
            <a:r>
              <a:rPr dirty="0" sz="1000" spc="-5">
                <a:solidFill>
                  <a:srgbClr val="4D4D4F"/>
                </a:solidFill>
                <a:latin typeface="等线"/>
                <a:cs typeface="等线"/>
              </a:rPr>
              <a:t>2009</a:t>
            </a:r>
            <a:r>
              <a:rPr dirty="0" sz="1000" spc="95">
                <a:solidFill>
                  <a:srgbClr val="4D4D4F"/>
                </a:solidFill>
                <a:latin typeface="等线"/>
                <a:cs typeface="等线"/>
              </a:rPr>
              <a:t> </a:t>
            </a:r>
            <a:r>
              <a:rPr dirty="0" sz="1000" spc="-5">
                <a:solidFill>
                  <a:srgbClr val="4D4D4F"/>
                </a:solidFill>
                <a:latin typeface="宋体"/>
                <a:cs typeface="宋体"/>
              </a:rPr>
              <a:t>年，原卫生部</a:t>
            </a:r>
            <a:r>
              <a:rPr dirty="0" sz="1000" spc="5">
                <a:solidFill>
                  <a:srgbClr val="4D4D4F"/>
                </a:solidFill>
                <a:latin typeface="宋体"/>
                <a:cs typeface="宋体"/>
              </a:rPr>
              <a:t>发布</a:t>
            </a:r>
            <a:r>
              <a:rPr dirty="0" sz="1000" spc="-5">
                <a:solidFill>
                  <a:srgbClr val="4D4D4F"/>
                </a:solidFill>
                <a:latin typeface="宋体"/>
                <a:cs typeface="宋体"/>
              </a:rPr>
              <a:t>了《重症 医学科</a:t>
            </a:r>
            <a:r>
              <a:rPr dirty="0" sz="1000" spc="5">
                <a:solidFill>
                  <a:srgbClr val="4D4D4F"/>
                </a:solidFill>
                <a:latin typeface="宋体"/>
                <a:cs typeface="宋体"/>
              </a:rPr>
              <a:t>建</a:t>
            </a:r>
            <a:r>
              <a:rPr dirty="0" sz="1000" spc="-5">
                <a:solidFill>
                  <a:srgbClr val="4D4D4F"/>
                </a:solidFill>
                <a:latin typeface="宋体"/>
                <a:cs typeface="宋体"/>
              </a:rPr>
              <a:t>设与</a:t>
            </a:r>
            <a:r>
              <a:rPr dirty="0" sz="1000" spc="5">
                <a:solidFill>
                  <a:srgbClr val="4D4D4F"/>
                </a:solidFill>
                <a:latin typeface="宋体"/>
                <a:cs typeface="宋体"/>
              </a:rPr>
              <a:t>管</a:t>
            </a:r>
            <a:r>
              <a:rPr dirty="0" sz="1000" spc="-5">
                <a:solidFill>
                  <a:srgbClr val="4D4D4F"/>
                </a:solidFill>
                <a:latin typeface="宋体"/>
                <a:cs typeface="宋体"/>
              </a:rPr>
              <a:t>理指</a:t>
            </a:r>
            <a:r>
              <a:rPr dirty="0" sz="1000" spc="5">
                <a:solidFill>
                  <a:srgbClr val="4D4D4F"/>
                </a:solidFill>
                <a:latin typeface="宋体"/>
                <a:cs typeface="宋体"/>
              </a:rPr>
              <a:t>南</a:t>
            </a:r>
            <a:r>
              <a:rPr dirty="0" sz="1000" spc="-5">
                <a:solidFill>
                  <a:srgbClr val="4D4D4F"/>
                </a:solidFill>
                <a:latin typeface="宋体"/>
                <a:cs typeface="宋体"/>
              </a:rPr>
              <a:t>（</a:t>
            </a:r>
            <a:r>
              <a:rPr dirty="0" sz="1000" spc="5">
                <a:solidFill>
                  <a:srgbClr val="4D4D4F"/>
                </a:solidFill>
                <a:latin typeface="宋体"/>
                <a:cs typeface="宋体"/>
              </a:rPr>
              <a:t>试</a:t>
            </a:r>
            <a:r>
              <a:rPr dirty="0" sz="1000" spc="-5">
                <a:solidFill>
                  <a:srgbClr val="4D4D4F"/>
                </a:solidFill>
                <a:latin typeface="宋体"/>
                <a:cs typeface="宋体"/>
              </a:rPr>
              <a:t>行</a:t>
            </a:r>
            <a:r>
              <a:rPr dirty="0" sz="1000" spc="-500">
                <a:solidFill>
                  <a:srgbClr val="4D4D4F"/>
                </a:solidFill>
                <a:latin typeface="宋体"/>
                <a:cs typeface="宋体"/>
              </a:rPr>
              <a:t>）</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要</a:t>
            </a:r>
            <a:r>
              <a:rPr dirty="0" sz="1000" spc="-5">
                <a:solidFill>
                  <a:srgbClr val="4D4D4F"/>
                </a:solidFill>
                <a:latin typeface="宋体"/>
                <a:cs typeface="宋体"/>
              </a:rPr>
              <a:t>求全</a:t>
            </a:r>
            <a:r>
              <a:rPr dirty="0" sz="1000" spc="5">
                <a:solidFill>
                  <a:srgbClr val="4D4D4F"/>
                </a:solidFill>
                <a:latin typeface="宋体"/>
                <a:cs typeface="宋体"/>
              </a:rPr>
              <a:t>国</a:t>
            </a:r>
            <a:r>
              <a:rPr dirty="0" sz="1000" spc="-5">
                <a:solidFill>
                  <a:srgbClr val="4D4D4F"/>
                </a:solidFill>
                <a:latin typeface="宋体"/>
                <a:cs typeface="宋体"/>
              </a:rPr>
              <a:t>二级</a:t>
            </a:r>
            <a:r>
              <a:rPr dirty="0" sz="1000" spc="5">
                <a:solidFill>
                  <a:srgbClr val="4D4D4F"/>
                </a:solidFill>
                <a:latin typeface="宋体"/>
                <a:cs typeface="宋体"/>
              </a:rPr>
              <a:t>以</a:t>
            </a:r>
            <a:r>
              <a:rPr dirty="0" sz="1000" spc="-5">
                <a:solidFill>
                  <a:srgbClr val="4D4D4F"/>
                </a:solidFill>
                <a:latin typeface="宋体"/>
                <a:cs typeface="宋体"/>
              </a:rPr>
              <a:t>上</a:t>
            </a:r>
            <a:r>
              <a:rPr dirty="0" sz="1000" spc="5">
                <a:solidFill>
                  <a:srgbClr val="4D4D4F"/>
                </a:solidFill>
                <a:latin typeface="宋体"/>
                <a:cs typeface="宋体"/>
              </a:rPr>
              <a:t>综</a:t>
            </a:r>
            <a:r>
              <a:rPr dirty="0" sz="1000" spc="-5">
                <a:solidFill>
                  <a:srgbClr val="4D4D4F"/>
                </a:solidFill>
                <a:latin typeface="宋体"/>
                <a:cs typeface="宋体"/>
              </a:rPr>
              <a:t>合医院</a:t>
            </a:r>
            <a:r>
              <a:rPr dirty="0" sz="1000" spc="5">
                <a:solidFill>
                  <a:srgbClr val="4D4D4F"/>
                </a:solidFill>
                <a:latin typeface="宋体"/>
                <a:cs typeface="宋体"/>
              </a:rPr>
              <a:t>需</a:t>
            </a:r>
            <a:r>
              <a:rPr dirty="0" sz="1000" spc="-5">
                <a:solidFill>
                  <a:srgbClr val="4D4D4F"/>
                </a:solidFill>
                <a:latin typeface="宋体"/>
                <a:cs typeface="宋体"/>
              </a:rPr>
              <a:t>设立</a:t>
            </a:r>
            <a:r>
              <a:rPr dirty="0" sz="1000" spc="5">
                <a:solidFill>
                  <a:srgbClr val="4D4D4F"/>
                </a:solidFill>
                <a:latin typeface="宋体"/>
                <a:cs typeface="宋体"/>
              </a:rPr>
              <a:t>至</a:t>
            </a:r>
            <a:r>
              <a:rPr dirty="0" sz="1000" spc="-5">
                <a:solidFill>
                  <a:srgbClr val="4D4D4F"/>
                </a:solidFill>
                <a:latin typeface="宋体"/>
                <a:cs typeface="宋体"/>
              </a:rPr>
              <a:t>少一个</a:t>
            </a:r>
            <a:r>
              <a:rPr dirty="0" sz="1000" spc="-120">
                <a:solidFill>
                  <a:srgbClr val="4D4D4F"/>
                </a:solidFill>
                <a:latin typeface="宋体"/>
                <a:cs typeface="宋体"/>
              </a:rPr>
              <a:t> </a:t>
            </a:r>
            <a:r>
              <a:rPr dirty="0" sz="1000">
                <a:solidFill>
                  <a:srgbClr val="4D4D4F"/>
                </a:solidFill>
                <a:latin typeface="等线"/>
                <a:cs typeface="等线"/>
              </a:rPr>
              <a:t>ICU</a:t>
            </a:r>
            <a:r>
              <a:rPr dirty="0" sz="1000">
                <a:solidFill>
                  <a:srgbClr val="4D4D4F"/>
                </a:solidFill>
                <a:latin typeface="宋体"/>
                <a:cs typeface="宋体"/>
              </a:rPr>
              <a:t>，</a:t>
            </a:r>
            <a:r>
              <a:rPr dirty="0" sz="1000" spc="-5">
                <a:solidFill>
                  <a:srgbClr val="4D4D4F"/>
                </a:solidFill>
                <a:latin typeface="宋体"/>
                <a:cs typeface="宋体"/>
              </a:rPr>
              <a:t>且三 级综合</a:t>
            </a:r>
            <a:r>
              <a:rPr dirty="0" sz="1000" spc="5">
                <a:solidFill>
                  <a:srgbClr val="4D4D4F"/>
                </a:solidFill>
                <a:latin typeface="宋体"/>
                <a:cs typeface="宋体"/>
              </a:rPr>
              <a:t>医</a:t>
            </a:r>
            <a:r>
              <a:rPr dirty="0" sz="1000" spc="-5">
                <a:solidFill>
                  <a:srgbClr val="4D4D4F"/>
                </a:solidFill>
                <a:latin typeface="宋体"/>
                <a:cs typeface="宋体"/>
              </a:rPr>
              <a:t>院重</a:t>
            </a:r>
            <a:r>
              <a:rPr dirty="0" sz="1000" spc="5">
                <a:solidFill>
                  <a:srgbClr val="4D4D4F"/>
                </a:solidFill>
                <a:latin typeface="宋体"/>
                <a:cs typeface="宋体"/>
              </a:rPr>
              <a:t>症</a:t>
            </a:r>
            <a:r>
              <a:rPr dirty="0" sz="1000" spc="-5">
                <a:solidFill>
                  <a:srgbClr val="4D4D4F"/>
                </a:solidFill>
                <a:latin typeface="宋体"/>
                <a:cs typeface="宋体"/>
              </a:rPr>
              <a:t>医学</a:t>
            </a:r>
            <a:r>
              <a:rPr dirty="0" sz="1000" spc="5">
                <a:solidFill>
                  <a:srgbClr val="4D4D4F"/>
                </a:solidFill>
                <a:latin typeface="宋体"/>
                <a:cs typeface="宋体"/>
              </a:rPr>
              <a:t>科</a:t>
            </a:r>
            <a:r>
              <a:rPr dirty="0" sz="1000" spc="-5">
                <a:solidFill>
                  <a:srgbClr val="4D4D4F"/>
                </a:solidFill>
                <a:latin typeface="宋体"/>
                <a:cs typeface="宋体"/>
              </a:rPr>
              <a:t>床</a:t>
            </a:r>
            <a:r>
              <a:rPr dirty="0" sz="1000" spc="5">
                <a:solidFill>
                  <a:srgbClr val="4D4D4F"/>
                </a:solidFill>
                <a:latin typeface="宋体"/>
                <a:cs typeface="宋体"/>
              </a:rPr>
              <a:t>位</a:t>
            </a:r>
            <a:r>
              <a:rPr dirty="0" sz="1000" spc="-5">
                <a:solidFill>
                  <a:srgbClr val="4D4D4F"/>
                </a:solidFill>
                <a:latin typeface="宋体"/>
                <a:cs typeface="宋体"/>
              </a:rPr>
              <a:t>数应占</a:t>
            </a:r>
            <a:r>
              <a:rPr dirty="0" sz="1000" spc="5">
                <a:solidFill>
                  <a:srgbClr val="4D4D4F"/>
                </a:solidFill>
                <a:latin typeface="宋体"/>
                <a:cs typeface="宋体"/>
              </a:rPr>
              <a:t>医</a:t>
            </a:r>
            <a:r>
              <a:rPr dirty="0" sz="1000" spc="-5">
                <a:solidFill>
                  <a:srgbClr val="4D4D4F"/>
                </a:solidFill>
                <a:latin typeface="宋体"/>
                <a:cs typeface="宋体"/>
              </a:rPr>
              <a:t>院病</a:t>
            </a:r>
            <a:r>
              <a:rPr dirty="0" sz="1000" spc="5">
                <a:solidFill>
                  <a:srgbClr val="4D4D4F"/>
                </a:solidFill>
                <a:latin typeface="宋体"/>
                <a:cs typeface="宋体"/>
              </a:rPr>
              <a:t>床</a:t>
            </a:r>
            <a:r>
              <a:rPr dirty="0" sz="1000" spc="-5">
                <a:solidFill>
                  <a:srgbClr val="4D4D4F"/>
                </a:solidFill>
                <a:latin typeface="宋体"/>
                <a:cs typeface="宋体"/>
              </a:rPr>
              <a:t>总</a:t>
            </a:r>
            <a:r>
              <a:rPr dirty="0" sz="1000" spc="5">
                <a:solidFill>
                  <a:srgbClr val="4D4D4F"/>
                </a:solidFill>
                <a:latin typeface="宋体"/>
                <a:cs typeface="宋体"/>
              </a:rPr>
              <a:t>数</a:t>
            </a:r>
            <a:r>
              <a:rPr dirty="0" sz="1000" spc="-5">
                <a:solidFill>
                  <a:srgbClr val="4D4D4F"/>
                </a:solidFill>
                <a:latin typeface="宋体"/>
                <a:cs typeface="宋体"/>
              </a:rPr>
              <a:t>的</a:t>
            </a:r>
            <a:r>
              <a:rPr dirty="0" sz="1000" spc="-130">
                <a:solidFill>
                  <a:srgbClr val="4D4D4F"/>
                </a:solidFill>
                <a:latin typeface="宋体"/>
                <a:cs typeface="宋体"/>
              </a:rPr>
              <a:t> </a:t>
            </a:r>
            <a:r>
              <a:rPr dirty="0" sz="1000" spc="-5">
                <a:solidFill>
                  <a:srgbClr val="4D4D4F"/>
                </a:solidFill>
                <a:latin typeface="等线"/>
                <a:cs typeface="等线"/>
              </a:rPr>
              <a:t>2</a:t>
            </a:r>
            <a:r>
              <a:rPr dirty="0" sz="1000" spc="-5">
                <a:solidFill>
                  <a:srgbClr val="4D4D4F"/>
                </a:solidFill>
                <a:latin typeface="宋体"/>
                <a:cs typeface="宋体"/>
              </a:rPr>
              <a:t>％</a:t>
            </a:r>
            <a:r>
              <a:rPr dirty="0" sz="1000" spc="-5">
                <a:solidFill>
                  <a:srgbClr val="4D4D4F"/>
                </a:solidFill>
                <a:latin typeface="等线"/>
                <a:cs typeface="等线"/>
              </a:rPr>
              <a:t>~8</a:t>
            </a:r>
            <a:r>
              <a:rPr dirty="0" sz="1000" spc="-5">
                <a:solidFill>
                  <a:srgbClr val="4D4D4F"/>
                </a:solidFill>
                <a:latin typeface="宋体"/>
                <a:cs typeface="宋体"/>
              </a:rPr>
              <a:t>％，而美国</a:t>
            </a:r>
            <a:r>
              <a:rPr dirty="0" sz="1000" spc="-140">
                <a:solidFill>
                  <a:srgbClr val="4D4D4F"/>
                </a:solidFill>
                <a:latin typeface="宋体"/>
                <a:cs typeface="宋体"/>
              </a:rPr>
              <a:t> </a:t>
            </a:r>
            <a:r>
              <a:rPr dirty="0" sz="1000" spc="-5">
                <a:solidFill>
                  <a:srgbClr val="4D4D4F"/>
                </a:solidFill>
                <a:latin typeface="等线"/>
                <a:cs typeface="等线"/>
              </a:rPr>
              <a:t>2009</a:t>
            </a:r>
            <a:r>
              <a:rPr dirty="0" sz="1000" spc="105">
                <a:solidFill>
                  <a:srgbClr val="4D4D4F"/>
                </a:solidFill>
                <a:latin typeface="等线"/>
                <a:cs typeface="等线"/>
              </a:rPr>
              <a:t> </a:t>
            </a:r>
            <a:r>
              <a:rPr dirty="0" sz="1000" spc="-5">
                <a:solidFill>
                  <a:srgbClr val="4D4D4F"/>
                </a:solidFill>
                <a:latin typeface="宋体"/>
                <a:cs typeface="宋体"/>
              </a:rPr>
              <a:t>年的</a:t>
            </a:r>
            <a:r>
              <a:rPr dirty="0" sz="1000" spc="5">
                <a:solidFill>
                  <a:srgbClr val="4D4D4F"/>
                </a:solidFill>
                <a:latin typeface="宋体"/>
                <a:cs typeface="宋体"/>
              </a:rPr>
              <a:t>数</a:t>
            </a:r>
            <a:r>
              <a:rPr dirty="0" sz="1000" spc="-5">
                <a:solidFill>
                  <a:srgbClr val="4D4D4F"/>
                </a:solidFill>
                <a:latin typeface="宋体"/>
                <a:cs typeface="宋体"/>
              </a:rPr>
              <a:t>据已经 达到</a:t>
            </a:r>
            <a:r>
              <a:rPr dirty="0" sz="1000" spc="-265">
                <a:solidFill>
                  <a:srgbClr val="4D4D4F"/>
                </a:solidFill>
                <a:latin typeface="宋体"/>
                <a:cs typeface="宋体"/>
              </a:rPr>
              <a:t> </a:t>
            </a:r>
            <a:r>
              <a:rPr dirty="0" sz="1000" spc="-5">
                <a:solidFill>
                  <a:srgbClr val="4D4D4F"/>
                </a:solidFill>
                <a:latin typeface="等线"/>
                <a:cs typeface="等线"/>
              </a:rPr>
              <a:t>12.4%</a:t>
            </a:r>
            <a:r>
              <a:rPr dirty="0" sz="1000" spc="-80">
                <a:solidFill>
                  <a:srgbClr val="4D4D4F"/>
                </a:solidFill>
                <a:latin typeface="宋体"/>
                <a:cs typeface="宋体"/>
              </a:rPr>
              <a:t>。</a:t>
            </a:r>
            <a:r>
              <a:rPr dirty="0" sz="1000" spc="5">
                <a:solidFill>
                  <a:srgbClr val="4D4D4F"/>
                </a:solidFill>
                <a:latin typeface="宋体"/>
                <a:cs typeface="宋体"/>
              </a:rPr>
              <a:t>但</a:t>
            </a:r>
            <a:r>
              <a:rPr dirty="0" sz="1000" spc="-5">
                <a:solidFill>
                  <a:srgbClr val="4D4D4F"/>
                </a:solidFill>
                <a:latin typeface="宋体"/>
                <a:cs typeface="宋体"/>
              </a:rPr>
              <a:t>是截止至</a:t>
            </a:r>
            <a:r>
              <a:rPr dirty="0" sz="1000" spc="-265">
                <a:solidFill>
                  <a:srgbClr val="4D4D4F"/>
                </a:solidFill>
                <a:latin typeface="宋体"/>
                <a:cs typeface="宋体"/>
              </a:rPr>
              <a:t> </a:t>
            </a:r>
            <a:r>
              <a:rPr dirty="0" sz="1000">
                <a:solidFill>
                  <a:srgbClr val="4D4D4F"/>
                </a:solidFill>
                <a:latin typeface="等线"/>
                <a:cs typeface="等线"/>
              </a:rPr>
              <a:t>2014</a:t>
            </a:r>
            <a:r>
              <a:rPr dirty="0" sz="1000" spc="-35">
                <a:solidFill>
                  <a:srgbClr val="4D4D4F"/>
                </a:solidFill>
                <a:latin typeface="等线"/>
                <a:cs typeface="等线"/>
              </a:rPr>
              <a:t> </a:t>
            </a:r>
            <a:r>
              <a:rPr dirty="0" sz="1000" spc="-5">
                <a:solidFill>
                  <a:srgbClr val="4D4D4F"/>
                </a:solidFill>
                <a:latin typeface="宋体"/>
                <a:cs typeface="宋体"/>
              </a:rPr>
              <a:t>年</a:t>
            </a:r>
            <a:r>
              <a:rPr dirty="0" sz="1000" spc="-80">
                <a:solidFill>
                  <a:srgbClr val="4D4D4F"/>
                </a:solidFill>
                <a:latin typeface="宋体"/>
                <a:cs typeface="宋体"/>
              </a:rPr>
              <a:t>，</a:t>
            </a:r>
            <a:r>
              <a:rPr dirty="0" sz="1000" spc="-5">
                <a:solidFill>
                  <a:srgbClr val="4D4D4F"/>
                </a:solidFill>
                <a:latin typeface="宋体"/>
                <a:cs typeface="宋体"/>
              </a:rPr>
              <a:t>实</a:t>
            </a:r>
            <a:r>
              <a:rPr dirty="0" sz="1000" spc="5">
                <a:solidFill>
                  <a:srgbClr val="4D4D4F"/>
                </a:solidFill>
                <a:latin typeface="宋体"/>
                <a:cs typeface="宋体"/>
              </a:rPr>
              <a:t>际</a:t>
            </a:r>
            <a:r>
              <a:rPr dirty="0" sz="1000" spc="-5">
                <a:solidFill>
                  <a:srgbClr val="4D4D4F"/>
                </a:solidFill>
                <a:latin typeface="宋体"/>
                <a:cs typeface="宋体"/>
              </a:rPr>
              <a:t>情况</a:t>
            </a:r>
            <a:r>
              <a:rPr dirty="0" sz="1000" spc="5">
                <a:solidFill>
                  <a:srgbClr val="4D4D4F"/>
                </a:solidFill>
                <a:latin typeface="宋体"/>
                <a:cs typeface="宋体"/>
              </a:rPr>
              <a:t>在</a:t>
            </a:r>
            <a:r>
              <a:rPr dirty="0" sz="1000" spc="-5">
                <a:solidFill>
                  <a:srgbClr val="4D4D4F"/>
                </a:solidFill>
                <a:latin typeface="宋体"/>
                <a:cs typeface="宋体"/>
              </a:rPr>
              <a:t>头部</a:t>
            </a:r>
            <a:r>
              <a:rPr dirty="0" sz="1000" spc="5">
                <a:solidFill>
                  <a:srgbClr val="4D4D4F"/>
                </a:solidFill>
                <a:latin typeface="宋体"/>
                <a:cs typeface="宋体"/>
              </a:rPr>
              <a:t>医院</a:t>
            </a:r>
            <a:r>
              <a:rPr dirty="0" sz="1000" spc="-5">
                <a:solidFill>
                  <a:srgbClr val="4D4D4F"/>
                </a:solidFill>
                <a:latin typeface="宋体"/>
                <a:cs typeface="宋体"/>
              </a:rPr>
              <a:t>仅能初</a:t>
            </a:r>
            <a:r>
              <a:rPr dirty="0" sz="1000" spc="5">
                <a:solidFill>
                  <a:srgbClr val="4D4D4F"/>
                </a:solidFill>
                <a:latin typeface="宋体"/>
                <a:cs typeface="宋体"/>
              </a:rPr>
              <a:t>步</a:t>
            </a:r>
            <a:r>
              <a:rPr dirty="0" sz="1000" spc="-5">
                <a:solidFill>
                  <a:srgbClr val="4D4D4F"/>
                </a:solidFill>
                <a:latin typeface="宋体"/>
                <a:cs typeface="宋体"/>
              </a:rPr>
              <a:t>满足</a:t>
            </a:r>
            <a:r>
              <a:rPr dirty="0" sz="1000" spc="5">
                <a:solidFill>
                  <a:srgbClr val="4D4D4F"/>
                </a:solidFill>
                <a:latin typeface="宋体"/>
                <a:cs typeface="宋体"/>
              </a:rPr>
              <a:t>要</a:t>
            </a:r>
            <a:r>
              <a:rPr dirty="0" sz="1000" spc="-5">
                <a:solidFill>
                  <a:srgbClr val="4D4D4F"/>
                </a:solidFill>
                <a:latin typeface="宋体"/>
                <a:cs typeface="宋体"/>
              </a:rPr>
              <a:t>求</a:t>
            </a:r>
            <a:r>
              <a:rPr dirty="0" sz="1000" spc="-65">
                <a:solidFill>
                  <a:srgbClr val="4D4D4F"/>
                </a:solidFill>
                <a:latin typeface="宋体"/>
                <a:cs typeface="宋体"/>
              </a:rPr>
              <a:t>，</a:t>
            </a:r>
            <a:r>
              <a:rPr dirty="0" sz="1000" spc="-5">
                <a:solidFill>
                  <a:srgbClr val="4D4D4F"/>
                </a:solidFill>
                <a:latin typeface="宋体"/>
                <a:cs typeface="宋体"/>
              </a:rPr>
              <a:t>仍有</a:t>
            </a:r>
            <a:r>
              <a:rPr dirty="0" sz="1000" spc="5">
                <a:solidFill>
                  <a:srgbClr val="4D4D4F"/>
                </a:solidFill>
                <a:latin typeface="宋体"/>
                <a:cs typeface="宋体"/>
              </a:rPr>
              <a:t>大</a:t>
            </a:r>
            <a:r>
              <a:rPr dirty="0" sz="1000" spc="-5">
                <a:solidFill>
                  <a:srgbClr val="4D4D4F"/>
                </a:solidFill>
                <a:latin typeface="宋体"/>
                <a:cs typeface="宋体"/>
              </a:rPr>
              <a:t>部分医 院存在</a:t>
            </a:r>
            <a:r>
              <a:rPr dirty="0" sz="1000" spc="5">
                <a:solidFill>
                  <a:srgbClr val="4D4D4F"/>
                </a:solidFill>
                <a:latin typeface="宋体"/>
                <a:cs typeface="宋体"/>
              </a:rPr>
              <a:t>不</a:t>
            </a:r>
            <a:r>
              <a:rPr dirty="0" sz="1000" spc="-5">
                <a:solidFill>
                  <a:srgbClr val="4D4D4F"/>
                </a:solidFill>
                <a:latin typeface="宋体"/>
                <a:cs typeface="宋体"/>
              </a:rPr>
              <a:t>足。</a:t>
            </a:r>
            <a:endParaRPr sz="1000">
              <a:latin typeface="宋体"/>
              <a:cs typeface="宋体"/>
            </a:endParaRPr>
          </a:p>
          <a:p>
            <a:pPr algn="just" marL="12700" marR="5080">
              <a:lnSpc>
                <a:spcPct val="116700"/>
              </a:lnSpc>
              <a:spcBef>
                <a:spcPts val="785"/>
              </a:spcBef>
            </a:pPr>
            <a:r>
              <a:rPr dirty="0" sz="1000" spc="-5">
                <a:solidFill>
                  <a:srgbClr val="4D4D4F"/>
                </a:solidFill>
                <a:latin typeface="宋体"/>
                <a:cs typeface="宋体"/>
              </a:rPr>
              <a:t>疫情过</a:t>
            </a:r>
            <a:r>
              <a:rPr dirty="0" sz="1000" spc="5">
                <a:solidFill>
                  <a:srgbClr val="4D4D4F"/>
                </a:solidFill>
                <a:latin typeface="宋体"/>
                <a:cs typeface="宋体"/>
              </a:rPr>
              <a:t>后</a:t>
            </a:r>
            <a:r>
              <a:rPr dirty="0" sz="1000" spc="-30">
                <a:solidFill>
                  <a:srgbClr val="4D4D4F"/>
                </a:solidFill>
                <a:latin typeface="宋体"/>
                <a:cs typeface="宋体"/>
              </a:rPr>
              <a:t>，</a:t>
            </a:r>
            <a:r>
              <a:rPr dirty="0" sz="1000" spc="5">
                <a:solidFill>
                  <a:srgbClr val="4D4D4F"/>
                </a:solidFill>
                <a:latin typeface="宋体"/>
                <a:cs typeface="宋体"/>
              </a:rPr>
              <a:t>我</a:t>
            </a:r>
            <a:r>
              <a:rPr dirty="0" sz="1000" spc="-5">
                <a:solidFill>
                  <a:srgbClr val="4D4D4F"/>
                </a:solidFill>
                <a:latin typeface="宋体"/>
                <a:cs typeface="宋体"/>
              </a:rPr>
              <a:t>们认</a:t>
            </a:r>
            <a:r>
              <a:rPr dirty="0" sz="1000" spc="5">
                <a:solidFill>
                  <a:srgbClr val="4D4D4F"/>
                </a:solidFill>
                <a:latin typeface="宋体"/>
                <a:cs typeface="宋体"/>
              </a:rPr>
              <a:t>为</a:t>
            </a:r>
            <a:r>
              <a:rPr dirty="0" sz="1000" spc="-5">
                <a:solidFill>
                  <a:srgbClr val="4D4D4F"/>
                </a:solidFill>
                <a:latin typeface="宋体"/>
                <a:cs typeface="宋体"/>
              </a:rPr>
              <a:t>国家</a:t>
            </a:r>
            <a:r>
              <a:rPr dirty="0" sz="1000" spc="5">
                <a:solidFill>
                  <a:srgbClr val="4D4D4F"/>
                </a:solidFill>
                <a:latin typeface="宋体"/>
                <a:cs typeface="宋体"/>
              </a:rPr>
              <a:t>有</a:t>
            </a:r>
            <a:r>
              <a:rPr dirty="0" sz="1000" spc="-5">
                <a:solidFill>
                  <a:srgbClr val="4D4D4F"/>
                </a:solidFill>
                <a:latin typeface="宋体"/>
                <a:cs typeface="宋体"/>
              </a:rPr>
              <a:t>望加强</a:t>
            </a:r>
            <a:r>
              <a:rPr dirty="0" sz="1000" spc="5">
                <a:solidFill>
                  <a:srgbClr val="4D4D4F"/>
                </a:solidFill>
                <a:latin typeface="宋体"/>
                <a:cs typeface="宋体"/>
              </a:rPr>
              <a:t>医</a:t>
            </a:r>
            <a:r>
              <a:rPr dirty="0" sz="1000" spc="-5">
                <a:solidFill>
                  <a:srgbClr val="4D4D4F"/>
                </a:solidFill>
                <a:latin typeface="宋体"/>
                <a:cs typeface="宋体"/>
              </a:rPr>
              <a:t>疗卫</a:t>
            </a:r>
            <a:r>
              <a:rPr dirty="0" sz="1000" spc="5">
                <a:solidFill>
                  <a:srgbClr val="4D4D4F"/>
                </a:solidFill>
                <a:latin typeface="宋体"/>
                <a:cs typeface="宋体"/>
              </a:rPr>
              <a:t>生</a:t>
            </a:r>
            <a:r>
              <a:rPr dirty="0" sz="1000" spc="-5">
                <a:solidFill>
                  <a:srgbClr val="4D4D4F"/>
                </a:solidFill>
                <a:latin typeface="宋体"/>
                <a:cs typeface="宋体"/>
              </a:rPr>
              <a:t>领域</a:t>
            </a:r>
            <a:r>
              <a:rPr dirty="0" sz="1000" spc="5">
                <a:solidFill>
                  <a:srgbClr val="4D4D4F"/>
                </a:solidFill>
                <a:latin typeface="宋体"/>
                <a:cs typeface="宋体"/>
              </a:rPr>
              <a:t>的</a:t>
            </a:r>
            <a:r>
              <a:rPr dirty="0" sz="1000" spc="-5">
                <a:solidFill>
                  <a:srgbClr val="4D4D4F"/>
                </a:solidFill>
                <a:latin typeface="宋体"/>
                <a:cs typeface="宋体"/>
              </a:rPr>
              <a:t>投</a:t>
            </a:r>
            <a:r>
              <a:rPr dirty="0" sz="1000" spc="5">
                <a:solidFill>
                  <a:srgbClr val="4D4D4F"/>
                </a:solidFill>
                <a:latin typeface="宋体"/>
                <a:cs typeface="宋体"/>
              </a:rPr>
              <a:t>入</a:t>
            </a:r>
            <a:r>
              <a:rPr dirty="0" sz="1000" spc="-30">
                <a:solidFill>
                  <a:srgbClr val="4D4D4F"/>
                </a:solidFill>
                <a:latin typeface="宋体"/>
                <a:cs typeface="宋体"/>
              </a:rPr>
              <a:t>，</a:t>
            </a:r>
            <a:r>
              <a:rPr dirty="0" sz="1000" spc="-5">
                <a:solidFill>
                  <a:srgbClr val="4D4D4F"/>
                </a:solidFill>
                <a:latin typeface="宋体"/>
                <a:cs typeface="宋体"/>
              </a:rPr>
              <a:t>提升</a:t>
            </a:r>
            <a:r>
              <a:rPr dirty="0" sz="1000" spc="5">
                <a:solidFill>
                  <a:srgbClr val="4D4D4F"/>
                </a:solidFill>
                <a:latin typeface="宋体"/>
                <a:cs typeface="宋体"/>
              </a:rPr>
              <a:t>社</a:t>
            </a:r>
            <a:r>
              <a:rPr dirty="0" sz="1000" spc="-5">
                <a:solidFill>
                  <a:srgbClr val="4D4D4F"/>
                </a:solidFill>
                <a:latin typeface="宋体"/>
                <a:cs typeface="宋体"/>
              </a:rPr>
              <a:t>会</a:t>
            </a:r>
            <a:r>
              <a:rPr dirty="0" sz="1000" spc="5">
                <a:solidFill>
                  <a:srgbClr val="4D4D4F"/>
                </a:solidFill>
                <a:latin typeface="宋体"/>
                <a:cs typeface="宋体"/>
              </a:rPr>
              <a:t>应</a:t>
            </a:r>
            <a:r>
              <a:rPr dirty="0" sz="1000" spc="-5">
                <a:solidFill>
                  <a:srgbClr val="4D4D4F"/>
                </a:solidFill>
                <a:latin typeface="宋体"/>
                <a:cs typeface="宋体"/>
              </a:rPr>
              <a:t>对突</a:t>
            </a:r>
            <a:r>
              <a:rPr dirty="0" sz="1000" spc="5">
                <a:solidFill>
                  <a:srgbClr val="4D4D4F"/>
                </a:solidFill>
                <a:latin typeface="宋体"/>
                <a:cs typeface="宋体"/>
              </a:rPr>
              <a:t>发</a:t>
            </a:r>
            <a:r>
              <a:rPr dirty="0" sz="1000" spc="-5">
                <a:solidFill>
                  <a:srgbClr val="4D4D4F"/>
                </a:solidFill>
                <a:latin typeface="宋体"/>
                <a:cs typeface="宋体"/>
              </a:rPr>
              <a:t>公共</a:t>
            </a:r>
            <a:r>
              <a:rPr dirty="0" sz="1000" spc="5">
                <a:solidFill>
                  <a:srgbClr val="4D4D4F"/>
                </a:solidFill>
                <a:latin typeface="宋体"/>
                <a:cs typeface="宋体"/>
              </a:rPr>
              <a:t>卫</a:t>
            </a:r>
            <a:r>
              <a:rPr dirty="0" sz="1000" spc="-5">
                <a:solidFill>
                  <a:srgbClr val="4D4D4F"/>
                </a:solidFill>
                <a:latin typeface="宋体"/>
                <a:cs typeface="宋体"/>
              </a:rPr>
              <a:t>生事件 </a:t>
            </a:r>
            <a:r>
              <a:rPr dirty="0" sz="1000" spc="-5">
                <a:solidFill>
                  <a:srgbClr val="4D4D4F"/>
                </a:solidFill>
                <a:latin typeface="宋体"/>
                <a:cs typeface="宋体"/>
              </a:rPr>
              <a:t>的能</a:t>
            </a:r>
            <a:r>
              <a:rPr dirty="0" sz="1000" spc="5">
                <a:solidFill>
                  <a:srgbClr val="4D4D4F"/>
                </a:solidFill>
                <a:latin typeface="宋体"/>
                <a:cs typeface="宋体"/>
              </a:rPr>
              <a:t>力</a:t>
            </a:r>
            <a:r>
              <a:rPr dirty="0" sz="1000" spc="-30">
                <a:solidFill>
                  <a:srgbClr val="4D4D4F"/>
                </a:solidFill>
                <a:latin typeface="宋体"/>
                <a:cs typeface="宋体"/>
              </a:rPr>
              <a:t>，</a:t>
            </a:r>
            <a:r>
              <a:rPr dirty="0" sz="1000" spc="-5">
                <a:solidFill>
                  <a:srgbClr val="4D4D4F"/>
                </a:solidFill>
                <a:latin typeface="宋体"/>
                <a:cs typeface="宋体"/>
              </a:rPr>
              <a:t>包</a:t>
            </a:r>
            <a:r>
              <a:rPr dirty="0" sz="1000" spc="5">
                <a:solidFill>
                  <a:srgbClr val="4D4D4F"/>
                </a:solidFill>
                <a:latin typeface="宋体"/>
                <a:cs typeface="宋体"/>
              </a:rPr>
              <a:t>括</a:t>
            </a:r>
            <a:r>
              <a:rPr dirty="0" sz="1000" spc="-5">
                <a:solidFill>
                  <a:srgbClr val="4D4D4F"/>
                </a:solidFill>
                <a:latin typeface="宋体"/>
                <a:cs typeface="宋体"/>
              </a:rPr>
              <a:t>提升</a:t>
            </a:r>
            <a:r>
              <a:rPr dirty="0" sz="1000" spc="-275">
                <a:solidFill>
                  <a:srgbClr val="4D4D4F"/>
                </a:solidFill>
                <a:latin typeface="宋体"/>
                <a:cs typeface="宋体"/>
              </a:rPr>
              <a:t> </a:t>
            </a:r>
            <a:r>
              <a:rPr dirty="0" sz="1000">
                <a:solidFill>
                  <a:srgbClr val="4D4D4F"/>
                </a:solidFill>
                <a:latin typeface="等线"/>
                <a:cs typeface="等线"/>
              </a:rPr>
              <a:t>ICU</a:t>
            </a:r>
            <a:r>
              <a:rPr dirty="0" sz="1000" spc="-55">
                <a:solidFill>
                  <a:srgbClr val="4D4D4F"/>
                </a:solidFill>
                <a:latin typeface="等线"/>
                <a:cs typeface="等线"/>
              </a:rPr>
              <a:t> </a:t>
            </a:r>
            <a:r>
              <a:rPr dirty="0" sz="1000" spc="-5">
                <a:solidFill>
                  <a:srgbClr val="4D4D4F"/>
                </a:solidFill>
                <a:latin typeface="宋体"/>
                <a:cs typeface="宋体"/>
              </a:rPr>
              <a:t>配</a:t>
            </a:r>
            <a:r>
              <a:rPr dirty="0" sz="1000" spc="5">
                <a:solidFill>
                  <a:srgbClr val="4D4D4F"/>
                </a:solidFill>
                <a:latin typeface="宋体"/>
                <a:cs typeface="宋体"/>
              </a:rPr>
              <a:t>置</a:t>
            </a:r>
            <a:r>
              <a:rPr dirty="0" sz="1000" spc="-30">
                <a:solidFill>
                  <a:srgbClr val="4D4D4F"/>
                </a:solidFill>
                <a:latin typeface="宋体"/>
                <a:cs typeface="宋体"/>
              </a:rPr>
              <a:t>、</a:t>
            </a:r>
            <a:r>
              <a:rPr dirty="0" sz="1000" spc="-5">
                <a:solidFill>
                  <a:srgbClr val="4D4D4F"/>
                </a:solidFill>
                <a:latin typeface="宋体"/>
                <a:cs typeface="宋体"/>
              </a:rPr>
              <a:t>提</a:t>
            </a:r>
            <a:r>
              <a:rPr dirty="0" sz="1000" spc="5">
                <a:solidFill>
                  <a:srgbClr val="4D4D4F"/>
                </a:solidFill>
                <a:latin typeface="宋体"/>
                <a:cs typeface="宋体"/>
              </a:rPr>
              <a:t>高</a:t>
            </a:r>
            <a:r>
              <a:rPr dirty="0" sz="1000" spc="-5">
                <a:solidFill>
                  <a:srgbClr val="4D4D4F"/>
                </a:solidFill>
                <a:latin typeface="宋体"/>
                <a:cs typeface="宋体"/>
              </a:rPr>
              <a:t>基层</a:t>
            </a:r>
            <a:r>
              <a:rPr dirty="0" sz="1000" spc="5">
                <a:solidFill>
                  <a:srgbClr val="4D4D4F"/>
                </a:solidFill>
                <a:latin typeface="宋体"/>
                <a:cs typeface="宋体"/>
              </a:rPr>
              <a:t>诊</a:t>
            </a:r>
            <a:r>
              <a:rPr dirty="0" sz="1000" spc="-5">
                <a:solidFill>
                  <a:srgbClr val="4D4D4F"/>
                </a:solidFill>
                <a:latin typeface="宋体"/>
                <a:cs typeface="宋体"/>
              </a:rPr>
              <a:t>疗能</a:t>
            </a:r>
            <a:r>
              <a:rPr dirty="0" sz="1000" spc="5">
                <a:solidFill>
                  <a:srgbClr val="4D4D4F"/>
                </a:solidFill>
                <a:latin typeface="宋体"/>
                <a:cs typeface="宋体"/>
              </a:rPr>
              <a:t>力</a:t>
            </a:r>
            <a:r>
              <a:rPr dirty="0" sz="1000" spc="-5">
                <a:solidFill>
                  <a:srgbClr val="4D4D4F"/>
                </a:solidFill>
                <a:latin typeface="宋体"/>
                <a:cs typeface="宋体"/>
              </a:rPr>
              <a:t>建</a:t>
            </a:r>
            <a:r>
              <a:rPr dirty="0" sz="1000" spc="5">
                <a:solidFill>
                  <a:srgbClr val="4D4D4F"/>
                </a:solidFill>
                <a:latin typeface="宋体"/>
                <a:cs typeface="宋体"/>
              </a:rPr>
              <a:t>设</a:t>
            </a:r>
            <a:r>
              <a:rPr dirty="0" sz="1000" spc="-20">
                <a:solidFill>
                  <a:srgbClr val="4D4D4F"/>
                </a:solidFill>
                <a:latin typeface="宋体"/>
                <a:cs typeface="宋体"/>
              </a:rPr>
              <a:t>、</a:t>
            </a:r>
            <a:r>
              <a:rPr dirty="0" sz="1000" spc="-5">
                <a:solidFill>
                  <a:srgbClr val="4D4D4F"/>
                </a:solidFill>
                <a:latin typeface="宋体"/>
                <a:cs typeface="宋体"/>
              </a:rPr>
              <a:t>加强居</a:t>
            </a:r>
            <a:r>
              <a:rPr dirty="0" sz="1000" spc="5">
                <a:solidFill>
                  <a:srgbClr val="4D4D4F"/>
                </a:solidFill>
                <a:latin typeface="宋体"/>
                <a:cs typeface="宋体"/>
              </a:rPr>
              <a:t>家</a:t>
            </a:r>
            <a:r>
              <a:rPr dirty="0" sz="1000" spc="-5">
                <a:solidFill>
                  <a:srgbClr val="4D4D4F"/>
                </a:solidFill>
                <a:latin typeface="宋体"/>
                <a:cs typeface="宋体"/>
              </a:rPr>
              <a:t>个人</a:t>
            </a:r>
            <a:r>
              <a:rPr dirty="0" sz="1000" spc="5">
                <a:solidFill>
                  <a:srgbClr val="4D4D4F"/>
                </a:solidFill>
                <a:latin typeface="宋体"/>
                <a:cs typeface="宋体"/>
              </a:rPr>
              <a:t>医</a:t>
            </a:r>
            <a:r>
              <a:rPr dirty="0" sz="1000" spc="-5">
                <a:solidFill>
                  <a:srgbClr val="4D4D4F"/>
                </a:solidFill>
                <a:latin typeface="宋体"/>
                <a:cs typeface="宋体"/>
              </a:rPr>
              <a:t>用防</a:t>
            </a:r>
            <a:r>
              <a:rPr dirty="0" sz="1000" spc="5">
                <a:solidFill>
                  <a:srgbClr val="4D4D4F"/>
                </a:solidFill>
                <a:latin typeface="宋体"/>
                <a:cs typeface="宋体"/>
              </a:rPr>
              <a:t>护</a:t>
            </a:r>
            <a:r>
              <a:rPr dirty="0" sz="1000" spc="-5">
                <a:solidFill>
                  <a:srgbClr val="4D4D4F"/>
                </a:solidFill>
                <a:latin typeface="宋体"/>
                <a:cs typeface="宋体"/>
              </a:rPr>
              <a:t>水</a:t>
            </a:r>
            <a:r>
              <a:rPr dirty="0" sz="1000" spc="5">
                <a:solidFill>
                  <a:srgbClr val="4D4D4F"/>
                </a:solidFill>
                <a:latin typeface="宋体"/>
                <a:cs typeface="宋体"/>
              </a:rPr>
              <a:t>平</a:t>
            </a:r>
            <a:r>
              <a:rPr dirty="0" sz="1000" spc="-5">
                <a:solidFill>
                  <a:srgbClr val="4D4D4F"/>
                </a:solidFill>
                <a:latin typeface="宋体"/>
                <a:cs typeface="宋体"/>
              </a:rPr>
              <a:t>等</a:t>
            </a:r>
            <a:r>
              <a:rPr dirty="0" sz="1000" spc="-30">
                <a:solidFill>
                  <a:srgbClr val="4D4D4F"/>
                </a:solidFill>
                <a:latin typeface="宋体"/>
                <a:cs typeface="宋体"/>
              </a:rPr>
              <a:t>，</a:t>
            </a:r>
            <a:r>
              <a:rPr dirty="0" sz="1000" spc="-5">
                <a:solidFill>
                  <a:srgbClr val="4D4D4F"/>
                </a:solidFill>
                <a:latin typeface="宋体"/>
                <a:cs typeface="宋体"/>
              </a:rPr>
              <a:t>将 </a:t>
            </a:r>
            <a:r>
              <a:rPr dirty="0" sz="1000" spc="5">
                <a:solidFill>
                  <a:srgbClr val="4D4D4F"/>
                </a:solidFill>
                <a:latin typeface="宋体"/>
                <a:cs typeface="宋体"/>
              </a:rPr>
              <a:t>对医疗</a:t>
            </a:r>
            <a:r>
              <a:rPr dirty="0" sz="1000" spc="15">
                <a:solidFill>
                  <a:srgbClr val="4D4D4F"/>
                </a:solidFill>
                <a:latin typeface="宋体"/>
                <a:cs typeface="宋体"/>
              </a:rPr>
              <a:t>卫</a:t>
            </a:r>
            <a:r>
              <a:rPr dirty="0" sz="1000" spc="5">
                <a:solidFill>
                  <a:srgbClr val="4D4D4F"/>
                </a:solidFill>
                <a:latin typeface="宋体"/>
                <a:cs typeface="宋体"/>
              </a:rPr>
              <a:t>生行</a:t>
            </a:r>
            <a:r>
              <a:rPr dirty="0" sz="1000" spc="15">
                <a:solidFill>
                  <a:srgbClr val="4D4D4F"/>
                </a:solidFill>
                <a:latin typeface="宋体"/>
                <a:cs typeface="宋体"/>
              </a:rPr>
              <a:t>业</a:t>
            </a:r>
            <a:r>
              <a:rPr dirty="0" sz="1000" spc="5">
                <a:solidFill>
                  <a:srgbClr val="4D4D4F"/>
                </a:solidFill>
                <a:latin typeface="宋体"/>
                <a:cs typeface="宋体"/>
              </a:rPr>
              <a:t>产生</a:t>
            </a:r>
            <a:r>
              <a:rPr dirty="0" sz="1000" spc="15">
                <a:solidFill>
                  <a:srgbClr val="4D4D4F"/>
                </a:solidFill>
                <a:latin typeface="宋体"/>
                <a:cs typeface="宋体"/>
              </a:rPr>
              <a:t>深</a:t>
            </a:r>
            <a:r>
              <a:rPr dirty="0" sz="1000" spc="5">
                <a:solidFill>
                  <a:srgbClr val="4D4D4F"/>
                </a:solidFill>
                <a:latin typeface="宋体"/>
                <a:cs typeface="宋体"/>
              </a:rPr>
              <a:t>远</a:t>
            </a:r>
            <a:r>
              <a:rPr dirty="0" sz="1000" spc="15">
                <a:solidFill>
                  <a:srgbClr val="4D4D4F"/>
                </a:solidFill>
                <a:latin typeface="宋体"/>
                <a:cs typeface="宋体"/>
              </a:rPr>
              <a:t>的</a:t>
            </a:r>
            <a:r>
              <a:rPr dirty="0" sz="1000" spc="5">
                <a:solidFill>
                  <a:srgbClr val="4D4D4F"/>
                </a:solidFill>
                <a:latin typeface="宋体"/>
                <a:cs typeface="宋体"/>
              </a:rPr>
              <a:t>影响。</a:t>
            </a:r>
            <a:r>
              <a:rPr dirty="0" sz="1000" spc="15">
                <a:solidFill>
                  <a:srgbClr val="4D4D4F"/>
                </a:solidFill>
                <a:latin typeface="宋体"/>
                <a:cs typeface="宋体"/>
              </a:rPr>
              <a:t>建</a:t>
            </a:r>
            <a:r>
              <a:rPr dirty="0" sz="1000" spc="5">
                <a:solidFill>
                  <a:srgbClr val="4D4D4F"/>
                </a:solidFill>
                <a:latin typeface="宋体"/>
                <a:cs typeface="宋体"/>
              </a:rPr>
              <a:t>议关</a:t>
            </a:r>
            <a:r>
              <a:rPr dirty="0" sz="1000" spc="15">
                <a:solidFill>
                  <a:srgbClr val="4D4D4F"/>
                </a:solidFill>
                <a:latin typeface="宋体"/>
                <a:cs typeface="宋体"/>
              </a:rPr>
              <a:t>注</a:t>
            </a:r>
            <a:r>
              <a:rPr dirty="0" sz="1000" spc="5">
                <a:solidFill>
                  <a:srgbClr val="4D4D4F"/>
                </a:solidFill>
                <a:latin typeface="宋体"/>
                <a:cs typeface="宋体"/>
              </a:rPr>
              <a:t>医疗</a:t>
            </a:r>
            <a:r>
              <a:rPr dirty="0" sz="1000" spc="15">
                <a:solidFill>
                  <a:srgbClr val="4D4D4F"/>
                </a:solidFill>
                <a:latin typeface="宋体"/>
                <a:cs typeface="宋体"/>
              </a:rPr>
              <a:t>器</a:t>
            </a:r>
            <a:r>
              <a:rPr dirty="0" sz="1000" spc="5">
                <a:solidFill>
                  <a:srgbClr val="4D4D4F"/>
                </a:solidFill>
                <a:latin typeface="宋体"/>
                <a:cs typeface="宋体"/>
              </a:rPr>
              <a:t>械</a:t>
            </a:r>
            <a:r>
              <a:rPr dirty="0" sz="1000" spc="15">
                <a:solidFill>
                  <a:srgbClr val="4D4D4F"/>
                </a:solidFill>
                <a:latin typeface="宋体"/>
                <a:cs typeface="宋体"/>
              </a:rPr>
              <a:t>各</a:t>
            </a:r>
            <a:r>
              <a:rPr dirty="0" sz="1000" spc="5">
                <a:solidFill>
                  <a:srgbClr val="4D4D4F"/>
                </a:solidFill>
                <a:latin typeface="宋体"/>
                <a:cs typeface="宋体"/>
              </a:rPr>
              <a:t>领域标</a:t>
            </a:r>
            <a:r>
              <a:rPr dirty="0" sz="1000" spc="15">
                <a:solidFill>
                  <a:srgbClr val="4D4D4F"/>
                </a:solidFill>
                <a:latin typeface="宋体"/>
                <a:cs typeface="宋体"/>
              </a:rPr>
              <a:t>的</a:t>
            </a:r>
            <a:r>
              <a:rPr dirty="0" sz="1000" spc="5">
                <a:solidFill>
                  <a:srgbClr val="4D4D4F"/>
                </a:solidFill>
                <a:latin typeface="宋体"/>
                <a:cs typeface="宋体"/>
              </a:rPr>
              <a:t>（排</a:t>
            </a:r>
            <a:r>
              <a:rPr dirty="0" sz="1000" spc="15">
                <a:solidFill>
                  <a:srgbClr val="4D4D4F"/>
                </a:solidFill>
                <a:latin typeface="宋体"/>
                <a:cs typeface="宋体"/>
              </a:rPr>
              <a:t>名</a:t>
            </a:r>
            <a:r>
              <a:rPr dirty="0" sz="1000" spc="5">
                <a:solidFill>
                  <a:srgbClr val="4D4D4F"/>
                </a:solidFill>
                <a:latin typeface="宋体"/>
                <a:cs typeface="宋体"/>
              </a:rPr>
              <a:t>不分</a:t>
            </a:r>
            <a:r>
              <a:rPr dirty="0" sz="1000" spc="15">
                <a:solidFill>
                  <a:srgbClr val="4D4D4F"/>
                </a:solidFill>
                <a:latin typeface="宋体"/>
                <a:cs typeface="宋体"/>
              </a:rPr>
              <a:t>先</a:t>
            </a:r>
            <a:r>
              <a:rPr dirty="0" sz="1000" spc="5">
                <a:solidFill>
                  <a:srgbClr val="4D4D4F"/>
                </a:solidFill>
                <a:latin typeface="宋体"/>
                <a:cs typeface="宋体"/>
              </a:rPr>
              <a:t>后</a:t>
            </a:r>
            <a:r>
              <a:rPr dirty="0" sz="1000" spc="-440">
                <a:solidFill>
                  <a:srgbClr val="4D4D4F"/>
                </a:solidFill>
                <a:latin typeface="宋体"/>
                <a:cs typeface="宋体"/>
              </a:rPr>
              <a:t>）</a:t>
            </a:r>
            <a:r>
              <a:rPr dirty="0" sz="1000" spc="5">
                <a:solidFill>
                  <a:srgbClr val="4D4D4F"/>
                </a:solidFill>
                <a:latin typeface="宋体"/>
                <a:cs typeface="宋体"/>
              </a:rPr>
              <a:t>：</a:t>
            </a:r>
            <a:r>
              <a:rPr dirty="0" sz="1000" spc="15" b="1">
                <a:solidFill>
                  <a:srgbClr val="4D4D4F"/>
                </a:solidFill>
                <a:latin typeface="微软雅黑"/>
                <a:cs typeface="微软雅黑"/>
              </a:rPr>
              <a:t>迈瑞 </a:t>
            </a:r>
            <a:r>
              <a:rPr dirty="0" sz="1000" spc="5" b="1">
                <a:solidFill>
                  <a:srgbClr val="4D4D4F"/>
                </a:solidFill>
                <a:latin typeface="微软雅黑"/>
                <a:cs typeface="微软雅黑"/>
              </a:rPr>
              <a:t>医疗、</a:t>
            </a:r>
            <a:r>
              <a:rPr dirty="0" sz="1000" spc="-5" b="1">
                <a:solidFill>
                  <a:srgbClr val="4D4D4F"/>
                </a:solidFill>
                <a:latin typeface="微软雅黑"/>
                <a:cs typeface="微软雅黑"/>
              </a:rPr>
              <a:t>鱼</a:t>
            </a:r>
            <a:r>
              <a:rPr dirty="0" sz="1000" spc="5" b="1">
                <a:solidFill>
                  <a:srgbClr val="4D4D4F"/>
                </a:solidFill>
                <a:latin typeface="微软雅黑"/>
                <a:cs typeface="微软雅黑"/>
              </a:rPr>
              <a:t>跃医</a:t>
            </a:r>
            <a:r>
              <a:rPr dirty="0" sz="1000" spc="-5" b="1">
                <a:solidFill>
                  <a:srgbClr val="4D4D4F"/>
                </a:solidFill>
                <a:latin typeface="微软雅黑"/>
                <a:cs typeface="微软雅黑"/>
              </a:rPr>
              <a:t>疗</a:t>
            </a:r>
            <a:r>
              <a:rPr dirty="0" sz="1000" spc="5" b="1">
                <a:solidFill>
                  <a:srgbClr val="4D4D4F"/>
                </a:solidFill>
                <a:latin typeface="微软雅黑"/>
                <a:cs typeface="微软雅黑"/>
              </a:rPr>
              <a:t>、万</a:t>
            </a:r>
            <a:r>
              <a:rPr dirty="0" sz="1000" spc="-5" b="1">
                <a:solidFill>
                  <a:srgbClr val="4D4D4F"/>
                </a:solidFill>
                <a:latin typeface="微软雅黑"/>
                <a:cs typeface="微软雅黑"/>
              </a:rPr>
              <a:t>孚</a:t>
            </a:r>
            <a:r>
              <a:rPr dirty="0" sz="1000" spc="5" b="1">
                <a:solidFill>
                  <a:srgbClr val="4D4D4F"/>
                </a:solidFill>
                <a:latin typeface="微软雅黑"/>
                <a:cs typeface="微软雅黑"/>
              </a:rPr>
              <a:t>生</a:t>
            </a:r>
            <a:r>
              <a:rPr dirty="0" sz="1000" spc="-5" b="1">
                <a:solidFill>
                  <a:srgbClr val="4D4D4F"/>
                </a:solidFill>
                <a:latin typeface="微软雅黑"/>
                <a:cs typeface="微软雅黑"/>
              </a:rPr>
              <a:t>物</a:t>
            </a:r>
            <a:r>
              <a:rPr dirty="0" sz="1000" spc="5" b="1">
                <a:solidFill>
                  <a:srgbClr val="4D4D4F"/>
                </a:solidFill>
                <a:latin typeface="微软雅黑"/>
                <a:cs typeface="微软雅黑"/>
              </a:rPr>
              <a:t>、健帆</a:t>
            </a:r>
            <a:r>
              <a:rPr dirty="0" sz="1000" spc="-5" b="1">
                <a:solidFill>
                  <a:srgbClr val="4D4D4F"/>
                </a:solidFill>
                <a:latin typeface="微软雅黑"/>
                <a:cs typeface="微软雅黑"/>
              </a:rPr>
              <a:t>生</a:t>
            </a:r>
            <a:r>
              <a:rPr dirty="0" sz="1000" spc="5" b="1">
                <a:solidFill>
                  <a:srgbClr val="4D4D4F"/>
                </a:solidFill>
                <a:latin typeface="微软雅黑"/>
                <a:cs typeface="微软雅黑"/>
              </a:rPr>
              <a:t>物、</a:t>
            </a:r>
            <a:r>
              <a:rPr dirty="0" sz="1000" spc="-5" b="1">
                <a:solidFill>
                  <a:srgbClr val="4D4D4F"/>
                </a:solidFill>
                <a:latin typeface="微软雅黑"/>
                <a:cs typeface="微软雅黑"/>
              </a:rPr>
              <a:t>迈</a:t>
            </a:r>
            <a:r>
              <a:rPr dirty="0" sz="1000" spc="5" b="1">
                <a:solidFill>
                  <a:srgbClr val="4D4D4F"/>
                </a:solidFill>
                <a:latin typeface="微软雅黑"/>
                <a:cs typeface="微软雅黑"/>
              </a:rPr>
              <a:t>克生</a:t>
            </a:r>
            <a:r>
              <a:rPr dirty="0" sz="1000" spc="-5" b="1">
                <a:solidFill>
                  <a:srgbClr val="4D4D4F"/>
                </a:solidFill>
                <a:latin typeface="微软雅黑"/>
                <a:cs typeface="微软雅黑"/>
              </a:rPr>
              <a:t>物</a:t>
            </a:r>
            <a:r>
              <a:rPr dirty="0" sz="1000" spc="5" b="1">
                <a:solidFill>
                  <a:srgbClr val="4D4D4F"/>
                </a:solidFill>
                <a:latin typeface="微软雅黑"/>
                <a:cs typeface="微软雅黑"/>
              </a:rPr>
              <a:t>、</a:t>
            </a:r>
            <a:r>
              <a:rPr dirty="0" sz="1000" spc="-5" b="1">
                <a:solidFill>
                  <a:srgbClr val="4D4D4F"/>
                </a:solidFill>
                <a:latin typeface="微软雅黑"/>
                <a:cs typeface="微软雅黑"/>
              </a:rPr>
              <a:t>安</a:t>
            </a:r>
            <a:r>
              <a:rPr dirty="0" sz="1000" spc="5" b="1">
                <a:solidFill>
                  <a:srgbClr val="4D4D4F"/>
                </a:solidFill>
                <a:latin typeface="微软雅黑"/>
                <a:cs typeface="微软雅黑"/>
              </a:rPr>
              <a:t>图生物</a:t>
            </a:r>
            <a:r>
              <a:rPr dirty="0" sz="1000" spc="-5" b="1">
                <a:solidFill>
                  <a:srgbClr val="4D4D4F"/>
                </a:solidFill>
                <a:latin typeface="微软雅黑"/>
                <a:cs typeface="微软雅黑"/>
              </a:rPr>
              <a:t>、</a:t>
            </a:r>
            <a:r>
              <a:rPr dirty="0" sz="1000" spc="5" b="1">
                <a:solidFill>
                  <a:srgbClr val="4D4D4F"/>
                </a:solidFill>
                <a:latin typeface="微软雅黑"/>
                <a:cs typeface="微软雅黑"/>
              </a:rPr>
              <a:t>乐普</a:t>
            </a:r>
            <a:r>
              <a:rPr dirty="0" sz="1000" spc="-5" b="1">
                <a:solidFill>
                  <a:srgbClr val="4D4D4F"/>
                </a:solidFill>
                <a:latin typeface="微软雅黑"/>
                <a:cs typeface="微软雅黑"/>
              </a:rPr>
              <a:t>医</a:t>
            </a:r>
            <a:r>
              <a:rPr dirty="0" sz="1000" spc="5" b="1">
                <a:solidFill>
                  <a:srgbClr val="4D4D4F"/>
                </a:solidFill>
                <a:latin typeface="微软雅黑"/>
                <a:cs typeface="微软雅黑"/>
              </a:rPr>
              <a:t>疗、</a:t>
            </a:r>
            <a:r>
              <a:rPr dirty="0" sz="1000" spc="-5" b="1">
                <a:solidFill>
                  <a:srgbClr val="4D4D4F"/>
                </a:solidFill>
                <a:latin typeface="微软雅黑"/>
                <a:cs typeface="微软雅黑"/>
              </a:rPr>
              <a:t>海</a:t>
            </a:r>
            <a:r>
              <a:rPr dirty="0" sz="1000" spc="5" b="1">
                <a:solidFill>
                  <a:srgbClr val="4D4D4F"/>
                </a:solidFill>
                <a:latin typeface="微软雅黑"/>
                <a:cs typeface="微软雅黑"/>
              </a:rPr>
              <a:t>尔</a:t>
            </a:r>
            <a:r>
              <a:rPr dirty="0" sz="1000" spc="-5" b="1">
                <a:solidFill>
                  <a:srgbClr val="4D4D4F"/>
                </a:solidFill>
                <a:latin typeface="微软雅黑"/>
                <a:cs typeface="微软雅黑"/>
              </a:rPr>
              <a:t>生</a:t>
            </a:r>
            <a:r>
              <a:rPr dirty="0" sz="1000" spc="40" b="1">
                <a:solidFill>
                  <a:srgbClr val="4D4D4F"/>
                </a:solidFill>
                <a:latin typeface="微软雅黑"/>
                <a:cs typeface="微软雅黑"/>
              </a:rPr>
              <a:t>物</a:t>
            </a:r>
            <a:r>
              <a:rPr dirty="0" sz="1000" spc="-5">
                <a:solidFill>
                  <a:srgbClr val="4D4D4F"/>
                </a:solidFill>
                <a:latin typeface="宋体"/>
                <a:cs typeface="宋体"/>
              </a:rPr>
              <a:t>。</a:t>
            </a:r>
            <a:endParaRPr sz="1000">
              <a:latin typeface="宋体"/>
              <a:cs typeface="宋体"/>
            </a:endParaRPr>
          </a:p>
        </p:txBody>
      </p:sp>
      <p:sp>
        <p:nvSpPr>
          <p:cNvPr id="6" name="object 6"/>
          <p:cNvSpPr txBox="1"/>
          <p:nvPr/>
        </p:nvSpPr>
        <p:spPr>
          <a:xfrm>
            <a:off x="1988566" y="5090286"/>
            <a:ext cx="5036820" cy="4486275"/>
          </a:xfrm>
          <a:prstGeom prst="rect">
            <a:avLst/>
          </a:prstGeom>
        </p:spPr>
        <p:txBody>
          <a:bodyPr wrap="square" lIns="0" tIns="12065" rIns="0" bIns="0" rtlCol="0" vert="horz">
            <a:spAutoFit/>
          </a:bodyPr>
          <a:lstStyle/>
          <a:p>
            <a:pPr algn="just" marL="12700">
              <a:lnSpc>
                <a:spcPct val="100000"/>
              </a:lnSpc>
              <a:spcBef>
                <a:spcPts val="95"/>
              </a:spcBef>
            </a:pPr>
            <a:r>
              <a:rPr dirty="0" sz="1000" spc="5" b="1">
                <a:solidFill>
                  <a:srgbClr val="4D4D4F"/>
                </a:solidFill>
                <a:latin typeface="微软雅黑"/>
                <a:cs typeface="微软雅黑"/>
              </a:rPr>
              <a:t>创新药</a:t>
            </a:r>
            <a:r>
              <a:rPr dirty="0" sz="1000" spc="-5" b="1">
                <a:solidFill>
                  <a:srgbClr val="4D4D4F"/>
                </a:solidFill>
                <a:latin typeface="微软雅黑"/>
                <a:cs typeface="微软雅黑"/>
              </a:rPr>
              <a:t>：</a:t>
            </a:r>
            <a:r>
              <a:rPr dirty="0" sz="1000" spc="5" b="1">
                <a:solidFill>
                  <a:srgbClr val="4D4D4F"/>
                </a:solidFill>
                <a:latin typeface="微软雅黑"/>
                <a:cs typeface="微软雅黑"/>
              </a:rPr>
              <a:t>上半</a:t>
            </a:r>
            <a:r>
              <a:rPr dirty="0" sz="1000" spc="-5" b="1">
                <a:solidFill>
                  <a:srgbClr val="4D4D4F"/>
                </a:solidFill>
                <a:latin typeface="微软雅黑"/>
                <a:cs typeface="微软雅黑"/>
              </a:rPr>
              <a:t>年</a:t>
            </a:r>
            <a:r>
              <a:rPr dirty="0" sz="1000" spc="5" b="1">
                <a:solidFill>
                  <a:srgbClr val="4D4D4F"/>
                </a:solidFill>
                <a:latin typeface="微软雅黑"/>
                <a:cs typeface="微软雅黑"/>
              </a:rPr>
              <a:t>受疫</a:t>
            </a:r>
            <a:r>
              <a:rPr dirty="0" sz="1000" spc="-5" b="1">
                <a:solidFill>
                  <a:srgbClr val="4D4D4F"/>
                </a:solidFill>
                <a:latin typeface="微软雅黑"/>
                <a:cs typeface="微软雅黑"/>
              </a:rPr>
              <a:t>情影响</a:t>
            </a:r>
            <a:r>
              <a:rPr dirty="0" sz="1000" spc="-40" b="1">
                <a:solidFill>
                  <a:srgbClr val="4D4D4F"/>
                </a:solidFill>
                <a:latin typeface="微软雅黑"/>
                <a:cs typeface="微软雅黑"/>
              </a:rPr>
              <a:t> </a:t>
            </a:r>
            <a:r>
              <a:rPr dirty="0" sz="1000" spc="-5" b="1">
                <a:solidFill>
                  <a:srgbClr val="4D4D4F"/>
                </a:solidFill>
                <a:latin typeface="等线"/>
                <a:cs typeface="等线"/>
              </a:rPr>
              <a:t>Q2</a:t>
            </a:r>
            <a:r>
              <a:rPr dirty="0" sz="1000" spc="-25" b="1">
                <a:solidFill>
                  <a:srgbClr val="4D4D4F"/>
                </a:solidFill>
                <a:latin typeface="等线"/>
                <a:cs typeface="等线"/>
              </a:rPr>
              <a:t> </a:t>
            </a:r>
            <a:r>
              <a:rPr dirty="0" sz="1000" spc="5" b="1">
                <a:solidFill>
                  <a:srgbClr val="4D4D4F"/>
                </a:solidFill>
                <a:latin typeface="微软雅黑"/>
                <a:cs typeface="微软雅黑"/>
              </a:rPr>
              <a:t>出现</a:t>
            </a:r>
            <a:r>
              <a:rPr dirty="0" sz="1000" spc="-5" b="1">
                <a:solidFill>
                  <a:srgbClr val="4D4D4F"/>
                </a:solidFill>
                <a:latin typeface="微软雅黑"/>
                <a:cs typeface="微软雅黑"/>
              </a:rPr>
              <a:t>环</a:t>
            </a:r>
            <a:r>
              <a:rPr dirty="0" sz="1000" spc="5" b="1">
                <a:solidFill>
                  <a:srgbClr val="4D4D4F"/>
                </a:solidFill>
                <a:latin typeface="微软雅黑"/>
                <a:cs typeface="微软雅黑"/>
              </a:rPr>
              <a:t>比改</a:t>
            </a:r>
            <a:r>
              <a:rPr dirty="0" sz="1000" spc="-5" b="1">
                <a:solidFill>
                  <a:srgbClr val="4D4D4F"/>
                </a:solidFill>
                <a:latin typeface="微软雅黑"/>
                <a:cs typeface="微软雅黑"/>
              </a:rPr>
              <a:t>善</a:t>
            </a:r>
            <a:r>
              <a:rPr dirty="0" sz="1000" spc="5" b="1">
                <a:solidFill>
                  <a:srgbClr val="4D4D4F"/>
                </a:solidFill>
                <a:latin typeface="微软雅黑"/>
                <a:cs typeface="微软雅黑"/>
              </a:rPr>
              <a:t>，下</a:t>
            </a:r>
            <a:r>
              <a:rPr dirty="0" sz="1000" spc="-5" b="1">
                <a:solidFill>
                  <a:srgbClr val="4D4D4F"/>
                </a:solidFill>
                <a:latin typeface="微软雅黑"/>
                <a:cs typeface="微软雅黑"/>
              </a:rPr>
              <a:t>半</a:t>
            </a:r>
            <a:r>
              <a:rPr dirty="0" sz="1000" spc="5" b="1">
                <a:solidFill>
                  <a:srgbClr val="4D4D4F"/>
                </a:solidFill>
                <a:latin typeface="微软雅黑"/>
                <a:cs typeface="微软雅黑"/>
              </a:rPr>
              <a:t>年有望</a:t>
            </a:r>
            <a:r>
              <a:rPr dirty="0" sz="1000" spc="-5" b="1">
                <a:solidFill>
                  <a:srgbClr val="4D4D4F"/>
                </a:solidFill>
                <a:latin typeface="微软雅黑"/>
                <a:cs typeface="微软雅黑"/>
              </a:rPr>
              <a:t>恢</a:t>
            </a:r>
            <a:r>
              <a:rPr dirty="0" sz="1000" spc="5" b="1">
                <a:solidFill>
                  <a:srgbClr val="4D4D4F"/>
                </a:solidFill>
                <a:latin typeface="微软雅黑"/>
                <a:cs typeface="微软雅黑"/>
              </a:rPr>
              <a:t>复较</a:t>
            </a:r>
            <a:r>
              <a:rPr dirty="0" sz="1000" spc="-5" b="1">
                <a:solidFill>
                  <a:srgbClr val="4D4D4F"/>
                </a:solidFill>
                <a:latin typeface="微软雅黑"/>
                <a:cs typeface="微软雅黑"/>
              </a:rPr>
              <a:t>快</a:t>
            </a:r>
            <a:r>
              <a:rPr dirty="0" sz="1000" spc="5" b="1">
                <a:solidFill>
                  <a:srgbClr val="4D4D4F"/>
                </a:solidFill>
                <a:latin typeface="微软雅黑"/>
                <a:cs typeface="微软雅黑"/>
              </a:rPr>
              <a:t>增</a:t>
            </a:r>
            <a:r>
              <a:rPr dirty="0" sz="1000" spc="-5" b="1">
                <a:solidFill>
                  <a:srgbClr val="4D4D4F"/>
                </a:solidFill>
                <a:latin typeface="微软雅黑"/>
                <a:cs typeface="微软雅黑"/>
              </a:rPr>
              <a:t>长</a:t>
            </a:r>
            <a:endParaRPr sz="1000">
              <a:latin typeface="微软雅黑"/>
              <a:cs typeface="微软雅黑"/>
            </a:endParaRPr>
          </a:p>
          <a:p>
            <a:pPr algn="just" marL="12700" marR="67945">
              <a:lnSpc>
                <a:spcPct val="116700"/>
              </a:lnSpc>
              <a:spcBef>
                <a:spcPts val="785"/>
              </a:spcBef>
            </a:pPr>
            <a:r>
              <a:rPr dirty="0" sz="1000" spc="-5">
                <a:solidFill>
                  <a:srgbClr val="4D4D4F"/>
                </a:solidFill>
                <a:latin typeface="宋体"/>
                <a:cs typeface="宋体"/>
              </a:rPr>
              <a:t>上半年</a:t>
            </a:r>
            <a:r>
              <a:rPr dirty="0" sz="1000" spc="5">
                <a:solidFill>
                  <a:srgbClr val="4D4D4F"/>
                </a:solidFill>
                <a:latin typeface="宋体"/>
                <a:cs typeface="宋体"/>
              </a:rPr>
              <a:t>受</a:t>
            </a:r>
            <a:r>
              <a:rPr dirty="0" sz="1000" spc="-5">
                <a:solidFill>
                  <a:srgbClr val="4D4D4F"/>
                </a:solidFill>
                <a:latin typeface="宋体"/>
                <a:cs typeface="宋体"/>
              </a:rPr>
              <a:t>疫情</a:t>
            </a:r>
            <a:r>
              <a:rPr dirty="0" sz="1000" spc="5">
                <a:solidFill>
                  <a:srgbClr val="4D4D4F"/>
                </a:solidFill>
                <a:latin typeface="宋体"/>
                <a:cs typeface="宋体"/>
              </a:rPr>
              <a:t>影</a:t>
            </a:r>
            <a:r>
              <a:rPr dirty="0" sz="1000" spc="-5">
                <a:solidFill>
                  <a:srgbClr val="4D4D4F"/>
                </a:solidFill>
                <a:latin typeface="宋体"/>
                <a:cs typeface="宋体"/>
              </a:rPr>
              <a:t>响</a:t>
            </a:r>
            <a:r>
              <a:rPr dirty="0" sz="1000" spc="-355">
                <a:solidFill>
                  <a:srgbClr val="4D4D4F"/>
                </a:solidFill>
                <a:latin typeface="宋体"/>
                <a:cs typeface="宋体"/>
              </a:rPr>
              <a:t>，</a:t>
            </a:r>
            <a:r>
              <a:rPr dirty="0" sz="1000" spc="5">
                <a:solidFill>
                  <a:srgbClr val="4D4D4F"/>
                </a:solidFill>
                <a:latin typeface="宋体"/>
                <a:cs typeface="宋体"/>
              </a:rPr>
              <a:t>医</a:t>
            </a:r>
            <a:r>
              <a:rPr dirty="0" sz="1000" spc="-5">
                <a:solidFill>
                  <a:srgbClr val="4D4D4F"/>
                </a:solidFill>
                <a:latin typeface="宋体"/>
                <a:cs typeface="宋体"/>
              </a:rPr>
              <a:t>院</a:t>
            </a:r>
            <a:r>
              <a:rPr dirty="0" sz="1000" spc="5">
                <a:solidFill>
                  <a:srgbClr val="4D4D4F"/>
                </a:solidFill>
                <a:latin typeface="宋体"/>
                <a:cs typeface="宋体"/>
              </a:rPr>
              <a:t>门</a:t>
            </a:r>
            <a:r>
              <a:rPr dirty="0" sz="1000" spc="-5">
                <a:solidFill>
                  <a:srgbClr val="4D4D4F"/>
                </a:solidFill>
                <a:latin typeface="宋体"/>
                <a:cs typeface="宋体"/>
              </a:rPr>
              <a:t>诊量明</a:t>
            </a:r>
            <a:r>
              <a:rPr dirty="0" sz="1000" spc="5">
                <a:solidFill>
                  <a:srgbClr val="4D4D4F"/>
                </a:solidFill>
                <a:latin typeface="宋体"/>
                <a:cs typeface="宋体"/>
              </a:rPr>
              <a:t>显</a:t>
            </a:r>
            <a:r>
              <a:rPr dirty="0" sz="1000" spc="-5">
                <a:solidFill>
                  <a:srgbClr val="4D4D4F"/>
                </a:solidFill>
                <a:latin typeface="宋体"/>
                <a:cs typeface="宋体"/>
              </a:rPr>
              <a:t>下滑</a:t>
            </a:r>
            <a:r>
              <a:rPr dirty="0" sz="1000" spc="-345">
                <a:solidFill>
                  <a:srgbClr val="4D4D4F"/>
                </a:solidFill>
                <a:latin typeface="宋体"/>
                <a:cs typeface="宋体"/>
              </a:rPr>
              <a:t>，</a:t>
            </a:r>
            <a:r>
              <a:rPr dirty="0" sz="1000" spc="-5">
                <a:solidFill>
                  <a:srgbClr val="4D4D4F"/>
                </a:solidFill>
                <a:latin typeface="宋体"/>
                <a:cs typeface="宋体"/>
              </a:rPr>
              <a:t>对处</a:t>
            </a:r>
            <a:r>
              <a:rPr dirty="0" sz="1000" spc="5">
                <a:solidFill>
                  <a:srgbClr val="4D4D4F"/>
                </a:solidFill>
                <a:latin typeface="宋体"/>
                <a:cs typeface="宋体"/>
              </a:rPr>
              <a:t>方</a:t>
            </a:r>
            <a:r>
              <a:rPr dirty="0" sz="1000" spc="-5">
                <a:solidFill>
                  <a:srgbClr val="4D4D4F"/>
                </a:solidFill>
                <a:latin typeface="宋体"/>
                <a:cs typeface="宋体"/>
              </a:rPr>
              <a:t>药</a:t>
            </a:r>
            <a:r>
              <a:rPr dirty="0" sz="1000" spc="5">
                <a:solidFill>
                  <a:srgbClr val="4D4D4F"/>
                </a:solidFill>
                <a:latin typeface="宋体"/>
                <a:cs typeface="宋体"/>
              </a:rPr>
              <a:t>终</a:t>
            </a:r>
            <a:r>
              <a:rPr dirty="0" sz="1000" spc="-5">
                <a:solidFill>
                  <a:srgbClr val="4D4D4F"/>
                </a:solidFill>
                <a:latin typeface="宋体"/>
                <a:cs typeface="宋体"/>
              </a:rPr>
              <a:t>端销售</a:t>
            </a:r>
            <a:r>
              <a:rPr dirty="0" sz="1000" spc="5">
                <a:solidFill>
                  <a:srgbClr val="4D4D4F"/>
                </a:solidFill>
                <a:latin typeface="宋体"/>
                <a:cs typeface="宋体"/>
              </a:rPr>
              <a:t>造成</a:t>
            </a:r>
            <a:r>
              <a:rPr dirty="0" sz="1000" spc="-5">
                <a:solidFill>
                  <a:srgbClr val="4D4D4F"/>
                </a:solidFill>
                <a:latin typeface="宋体"/>
                <a:cs typeface="宋体"/>
              </a:rPr>
              <a:t>影</a:t>
            </a:r>
            <a:r>
              <a:rPr dirty="0" sz="1000" spc="5">
                <a:solidFill>
                  <a:srgbClr val="4D4D4F"/>
                </a:solidFill>
                <a:latin typeface="宋体"/>
                <a:cs typeface="宋体"/>
              </a:rPr>
              <a:t>响</a:t>
            </a:r>
            <a:r>
              <a:rPr dirty="0" sz="1000" spc="-350">
                <a:solidFill>
                  <a:srgbClr val="4D4D4F"/>
                </a:solidFill>
                <a:latin typeface="宋体"/>
                <a:cs typeface="宋体"/>
              </a:rPr>
              <a:t>。</a:t>
            </a:r>
            <a:r>
              <a:rPr dirty="0" sz="1000" spc="-5">
                <a:solidFill>
                  <a:srgbClr val="4D4D4F"/>
                </a:solidFill>
                <a:latin typeface="宋体"/>
                <a:cs typeface="宋体"/>
              </a:rPr>
              <a:t>以</a:t>
            </a:r>
            <a:r>
              <a:rPr dirty="0" sz="1000" spc="5">
                <a:solidFill>
                  <a:srgbClr val="4D4D4F"/>
                </a:solidFill>
                <a:latin typeface="宋体"/>
                <a:cs typeface="宋体"/>
              </a:rPr>
              <a:t>龙</a:t>
            </a:r>
            <a:r>
              <a:rPr dirty="0" sz="1000" spc="-5">
                <a:solidFill>
                  <a:srgbClr val="4D4D4F"/>
                </a:solidFill>
                <a:latin typeface="宋体"/>
                <a:cs typeface="宋体"/>
              </a:rPr>
              <a:t>头</a:t>
            </a:r>
            <a:r>
              <a:rPr dirty="0" sz="1000" spc="5">
                <a:solidFill>
                  <a:srgbClr val="4D4D4F"/>
                </a:solidFill>
                <a:latin typeface="宋体"/>
                <a:cs typeface="宋体"/>
              </a:rPr>
              <a:t>恒</a:t>
            </a:r>
            <a:r>
              <a:rPr dirty="0" sz="1000" spc="-5">
                <a:solidFill>
                  <a:srgbClr val="4D4D4F"/>
                </a:solidFill>
                <a:latin typeface="宋体"/>
                <a:cs typeface="宋体"/>
              </a:rPr>
              <a:t>瑞为例，  </a:t>
            </a:r>
            <a:r>
              <a:rPr dirty="0" sz="1000" spc="-5">
                <a:solidFill>
                  <a:srgbClr val="4D4D4F"/>
                </a:solidFill>
                <a:latin typeface="等线"/>
                <a:cs typeface="等线"/>
              </a:rPr>
              <a:t>2020</a:t>
            </a:r>
            <a:r>
              <a:rPr dirty="0" sz="1000" spc="35">
                <a:solidFill>
                  <a:srgbClr val="4D4D4F"/>
                </a:solidFill>
                <a:latin typeface="等线"/>
                <a:cs typeface="等线"/>
              </a:rPr>
              <a:t> </a:t>
            </a:r>
            <a:r>
              <a:rPr dirty="0" sz="1000" spc="-5">
                <a:solidFill>
                  <a:srgbClr val="4D4D4F"/>
                </a:solidFill>
                <a:latin typeface="宋体"/>
                <a:cs typeface="宋体"/>
              </a:rPr>
              <a:t>年上半年，</a:t>
            </a:r>
            <a:r>
              <a:rPr dirty="0" sz="1000" spc="5">
                <a:solidFill>
                  <a:srgbClr val="4D4D4F"/>
                </a:solidFill>
                <a:latin typeface="宋体"/>
                <a:cs typeface="宋体"/>
              </a:rPr>
              <a:t>公</a:t>
            </a:r>
            <a:r>
              <a:rPr dirty="0" sz="1000" spc="-5">
                <a:solidFill>
                  <a:srgbClr val="4D4D4F"/>
                </a:solidFill>
                <a:latin typeface="宋体"/>
                <a:cs typeface="宋体"/>
              </a:rPr>
              <a:t>司实</a:t>
            </a:r>
            <a:r>
              <a:rPr dirty="0" sz="1000" spc="5">
                <a:solidFill>
                  <a:srgbClr val="4D4D4F"/>
                </a:solidFill>
                <a:latin typeface="宋体"/>
                <a:cs typeface="宋体"/>
              </a:rPr>
              <a:t>现</a:t>
            </a:r>
            <a:r>
              <a:rPr dirty="0" sz="1000" spc="-5">
                <a:solidFill>
                  <a:srgbClr val="4D4D4F"/>
                </a:solidFill>
                <a:latin typeface="宋体"/>
                <a:cs typeface="宋体"/>
              </a:rPr>
              <a:t>营收</a:t>
            </a:r>
            <a:r>
              <a:rPr dirty="0" sz="1000" spc="-190">
                <a:solidFill>
                  <a:srgbClr val="4D4D4F"/>
                </a:solidFill>
                <a:latin typeface="宋体"/>
                <a:cs typeface="宋体"/>
              </a:rPr>
              <a:t> </a:t>
            </a:r>
            <a:r>
              <a:rPr dirty="0" sz="1000" spc="-5">
                <a:solidFill>
                  <a:srgbClr val="4D4D4F"/>
                </a:solidFill>
                <a:latin typeface="等线"/>
                <a:cs typeface="等线"/>
              </a:rPr>
              <a:t>113.09</a:t>
            </a:r>
            <a:r>
              <a:rPr dirty="0" sz="1000" spc="40">
                <a:solidFill>
                  <a:srgbClr val="4D4D4F"/>
                </a:solidFill>
                <a:latin typeface="等线"/>
                <a:cs typeface="等线"/>
              </a:rPr>
              <a:t> </a:t>
            </a:r>
            <a:r>
              <a:rPr dirty="0" sz="1000" spc="-5">
                <a:solidFill>
                  <a:srgbClr val="4D4D4F"/>
                </a:solidFill>
                <a:latin typeface="宋体"/>
                <a:cs typeface="宋体"/>
              </a:rPr>
              <a:t>亿元，同</a:t>
            </a:r>
            <a:r>
              <a:rPr dirty="0" sz="1000" spc="5">
                <a:solidFill>
                  <a:srgbClr val="4D4D4F"/>
                </a:solidFill>
                <a:latin typeface="宋体"/>
                <a:cs typeface="宋体"/>
              </a:rPr>
              <a:t>比增</a:t>
            </a:r>
            <a:r>
              <a:rPr dirty="0" sz="1000" spc="-5">
                <a:solidFill>
                  <a:srgbClr val="4D4D4F"/>
                </a:solidFill>
                <a:latin typeface="宋体"/>
                <a:cs typeface="宋体"/>
              </a:rPr>
              <a:t>长</a:t>
            </a:r>
            <a:r>
              <a:rPr dirty="0" sz="1000" spc="-185">
                <a:solidFill>
                  <a:srgbClr val="4D4D4F"/>
                </a:solidFill>
                <a:latin typeface="宋体"/>
                <a:cs typeface="宋体"/>
              </a:rPr>
              <a:t> </a:t>
            </a:r>
            <a:r>
              <a:rPr dirty="0" sz="1000" spc="-5">
                <a:solidFill>
                  <a:srgbClr val="4D4D4F"/>
                </a:solidFill>
                <a:latin typeface="等线"/>
                <a:cs typeface="等线"/>
              </a:rPr>
              <a:t>12.79%</a:t>
            </a:r>
            <a:r>
              <a:rPr dirty="0" sz="1000" spc="-5">
                <a:solidFill>
                  <a:srgbClr val="4D4D4F"/>
                </a:solidFill>
                <a:latin typeface="宋体"/>
                <a:cs typeface="宋体"/>
              </a:rPr>
              <a:t>，归母净利润</a:t>
            </a:r>
            <a:r>
              <a:rPr dirty="0" sz="1000" spc="-190">
                <a:solidFill>
                  <a:srgbClr val="4D4D4F"/>
                </a:solidFill>
                <a:latin typeface="宋体"/>
                <a:cs typeface="宋体"/>
              </a:rPr>
              <a:t> </a:t>
            </a:r>
            <a:r>
              <a:rPr dirty="0" sz="1000" spc="-5">
                <a:solidFill>
                  <a:srgbClr val="4D4D4F"/>
                </a:solidFill>
                <a:latin typeface="等线"/>
                <a:cs typeface="等线"/>
              </a:rPr>
              <a:t>26.62</a:t>
            </a:r>
            <a:r>
              <a:rPr dirty="0" sz="1000" spc="45">
                <a:solidFill>
                  <a:srgbClr val="4D4D4F"/>
                </a:solidFill>
                <a:latin typeface="等线"/>
                <a:cs typeface="等线"/>
              </a:rPr>
              <a:t> </a:t>
            </a:r>
            <a:r>
              <a:rPr dirty="0" sz="1000" spc="-5">
                <a:solidFill>
                  <a:srgbClr val="4D4D4F"/>
                </a:solidFill>
                <a:latin typeface="宋体"/>
                <a:cs typeface="宋体"/>
              </a:rPr>
              <a:t>亿元，  同比</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165">
                <a:solidFill>
                  <a:srgbClr val="4D4D4F"/>
                </a:solidFill>
                <a:latin typeface="宋体"/>
                <a:cs typeface="宋体"/>
              </a:rPr>
              <a:t> </a:t>
            </a:r>
            <a:r>
              <a:rPr dirty="0" sz="1000" spc="-5">
                <a:solidFill>
                  <a:srgbClr val="4D4D4F"/>
                </a:solidFill>
                <a:latin typeface="等线"/>
                <a:cs typeface="等线"/>
              </a:rPr>
              <a:t>10.34%</a:t>
            </a:r>
            <a:r>
              <a:rPr dirty="0" sz="1000" spc="-5">
                <a:solidFill>
                  <a:srgbClr val="4D4D4F"/>
                </a:solidFill>
                <a:latin typeface="宋体"/>
                <a:cs typeface="宋体"/>
              </a:rPr>
              <a:t>，扣非</a:t>
            </a:r>
            <a:r>
              <a:rPr dirty="0" sz="1000" spc="5">
                <a:solidFill>
                  <a:srgbClr val="4D4D4F"/>
                </a:solidFill>
                <a:latin typeface="宋体"/>
                <a:cs typeface="宋体"/>
              </a:rPr>
              <a:t>后归</a:t>
            </a:r>
            <a:r>
              <a:rPr dirty="0" sz="1000" spc="-5">
                <a:solidFill>
                  <a:srgbClr val="4D4D4F"/>
                </a:solidFill>
                <a:latin typeface="宋体"/>
                <a:cs typeface="宋体"/>
              </a:rPr>
              <a:t>母净</a:t>
            </a:r>
            <a:r>
              <a:rPr dirty="0" sz="1000" spc="5">
                <a:solidFill>
                  <a:srgbClr val="4D4D4F"/>
                </a:solidFill>
                <a:latin typeface="宋体"/>
                <a:cs typeface="宋体"/>
              </a:rPr>
              <a:t>利</a:t>
            </a:r>
            <a:r>
              <a:rPr dirty="0" sz="1000" spc="-5">
                <a:solidFill>
                  <a:srgbClr val="4D4D4F"/>
                </a:solidFill>
                <a:latin typeface="宋体"/>
                <a:cs typeface="宋体"/>
              </a:rPr>
              <a:t>润</a:t>
            </a:r>
            <a:r>
              <a:rPr dirty="0" sz="1000" spc="-170">
                <a:solidFill>
                  <a:srgbClr val="4D4D4F"/>
                </a:solidFill>
                <a:latin typeface="宋体"/>
                <a:cs typeface="宋体"/>
              </a:rPr>
              <a:t> </a:t>
            </a:r>
            <a:r>
              <a:rPr dirty="0" sz="1000" spc="-5">
                <a:solidFill>
                  <a:srgbClr val="4D4D4F"/>
                </a:solidFill>
                <a:latin typeface="等线"/>
                <a:cs typeface="等线"/>
              </a:rPr>
              <a:t>25.62</a:t>
            </a:r>
            <a:r>
              <a:rPr dirty="0" sz="1000" spc="65">
                <a:solidFill>
                  <a:srgbClr val="4D4D4F"/>
                </a:solidFill>
                <a:latin typeface="等线"/>
                <a:cs typeface="等线"/>
              </a:rPr>
              <a:t> </a:t>
            </a:r>
            <a:r>
              <a:rPr dirty="0" sz="1000" spc="-5">
                <a:solidFill>
                  <a:srgbClr val="4D4D4F"/>
                </a:solidFill>
                <a:latin typeface="宋体"/>
                <a:cs typeface="宋体"/>
              </a:rPr>
              <a:t>亿</a:t>
            </a:r>
            <a:r>
              <a:rPr dirty="0" sz="1000" spc="5">
                <a:solidFill>
                  <a:srgbClr val="4D4D4F"/>
                </a:solidFill>
                <a:latin typeface="宋体"/>
                <a:cs typeface="宋体"/>
              </a:rPr>
              <a:t>元</a:t>
            </a:r>
            <a:r>
              <a:rPr dirty="0" sz="1000" spc="-5">
                <a:solidFill>
                  <a:srgbClr val="4D4D4F"/>
                </a:solidFill>
                <a:latin typeface="宋体"/>
                <a:cs typeface="宋体"/>
              </a:rPr>
              <a:t>，同</a:t>
            </a:r>
            <a:r>
              <a:rPr dirty="0" sz="1000" spc="5">
                <a:solidFill>
                  <a:srgbClr val="4D4D4F"/>
                </a:solidFill>
                <a:latin typeface="宋体"/>
                <a:cs typeface="宋体"/>
              </a:rPr>
              <a:t>比</a:t>
            </a:r>
            <a:r>
              <a:rPr dirty="0" sz="1000" spc="-5">
                <a:solidFill>
                  <a:srgbClr val="4D4D4F"/>
                </a:solidFill>
                <a:latin typeface="宋体"/>
                <a:cs typeface="宋体"/>
              </a:rPr>
              <a:t>增长</a:t>
            </a:r>
            <a:r>
              <a:rPr dirty="0" sz="1000" spc="-170">
                <a:solidFill>
                  <a:srgbClr val="4D4D4F"/>
                </a:solidFill>
                <a:latin typeface="宋体"/>
                <a:cs typeface="宋体"/>
              </a:rPr>
              <a:t> </a:t>
            </a:r>
            <a:r>
              <a:rPr dirty="0" sz="1000" spc="-5">
                <a:solidFill>
                  <a:srgbClr val="4D4D4F"/>
                </a:solidFill>
                <a:latin typeface="等线"/>
                <a:cs typeface="等线"/>
              </a:rPr>
              <a:t>11.94%</a:t>
            </a:r>
            <a:r>
              <a:rPr dirty="0" sz="1000" spc="-5">
                <a:solidFill>
                  <a:srgbClr val="4D4D4F"/>
                </a:solidFill>
                <a:latin typeface="宋体"/>
                <a:cs typeface="宋体"/>
              </a:rPr>
              <a:t>。分</a:t>
            </a:r>
            <a:r>
              <a:rPr dirty="0" sz="1000" spc="5">
                <a:solidFill>
                  <a:srgbClr val="4D4D4F"/>
                </a:solidFill>
                <a:latin typeface="宋体"/>
                <a:cs typeface="宋体"/>
              </a:rPr>
              <a:t>季</a:t>
            </a:r>
            <a:r>
              <a:rPr dirty="0" sz="1000" spc="-5">
                <a:solidFill>
                  <a:srgbClr val="4D4D4F"/>
                </a:solidFill>
                <a:latin typeface="宋体"/>
                <a:cs typeface="宋体"/>
              </a:rPr>
              <a:t>度看</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165">
                <a:solidFill>
                  <a:srgbClr val="4D4D4F"/>
                </a:solidFill>
                <a:latin typeface="宋体"/>
                <a:cs typeface="宋体"/>
              </a:rPr>
              <a:t> </a:t>
            </a:r>
            <a:r>
              <a:rPr dirty="0" sz="1000" spc="-5">
                <a:solidFill>
                  <a:srgbClr val="4D4D4F"/>
                </a:solidFill>
                <a:latin typeface="等线"/>
                <a:cs typeface="等线"/>
              </a:rPr>
              <a:t>Q2  </a:t>
            </a:r>
            <a:r>
              <a:rPr dirty="0" sz="1000" spc="-5">
                <a:solidFill>
                  <a:srgbClr val="4D4D4F"/>
                </a:solidFill>
                <a:latin typeface="宋体"/>
                <a:cs typeface="宋体"/>
              </a:rPr>
              <a:t>业绩出</a:t>
            </a:r>
            <a:r>
              <a:rPr dirty="0" sz="1000" spc="5">
                <a:solidFill>
                  <a:srgbClr val="4D4D4F"/>
                </a:solidFill>
                <a:latin typeface="宋体"/>
                <a:cs typeface="宋体"/>
              </a:rPr>
              <a:t>现</a:t>
            </a:r>
            <a:r>
              <a:rPr dirty="0" sz="1000" spc="-5">
                <a:solidFill>
                  <a:srgbClr val="4D4D4F"/>
                </a:solidFill>
                <a:latin typeface="宋体"/>
                <a:cs typeface="宋体"/>
              </a:rPr>
              <a:t>一定</a:t>
            </a:r>
            <a:r>
              <a:rPr dirty="0" sz="1000" spc="5">
                <a:solidFill>
                  <a:srgbClr val="4D4D4F"/>
                </a:solidFill>
                <a:latin typeface="宋体"/>
                <a:cs typeface="宋体"/>
              </a:rPr>
              <a:t>环</a:t>
            </a:r>
            <a:r>
              <a:rPr dirty="0" sz="1000" spc="-5">
                <a:solidFill>
                  <a:srgbClr val="4D4D4F"/>
                </a:solidFill>
                <a:latin typeface="宋体"/>
                <a:cs typeface="宋体"/>
              </a:rPr>
              <a:t>比改</a:t>
            </a:r>
            <a:r>
              <a:rPr dirty="0" sz="1000" spc="5">
                <a:solidFill>
                  <a:srgbClr val="4D4D4F"/>
                </a:solidFill>
                <a:latin typeface="宋体"/>
                <a:cs typeface="宋体"/>
              </a:rPr>
              <a:t>善</a:t>
            </a:r>
            <a:r>
              <a:rPr dirty="0" sz="1000">
                <a:solidFill>
                  <a:srgbClr val="4D4D4F"/>
                </a:solidFill>
                <a:latin typeface="宋体"/>
                <a:cs typeface="宋体"/>
              </a:rPr>
              <a:t>。</a:t>
            </a:r>
            <a:r>
              <a:rPr dirty="0" sz="1000" spc="-5">
                <a:solidFill>
                  <a:srgbClr val="4D4D4F"/>
                </a:solidFill>
                <a:latin typeface="等线"/>
                <a:cs typeface="等线"/>
              </a:rPr>
              <a:t>2020Q1</a:t>
            </a:r>
            <a:r>
              <a:rPr dirty="0" sz="1000" spc="-5">
                <a:solidFill>
                  <a:srgbClr val="4D4D4F"/>
                </a:solidFill>
                <a:latin typeface="宋体"/>
                <a:cs typeface="宋体"/>
              </a:rPr>
              <a:t>、</a:t>
            </a:r>
            <a:r>
              <a:rPr dirty="0" sz="1000" spc="-5">
                <a:solidFill>
                  <a:srgbClr val="4D4D4F"/>
                </a:solidFill>
                <a:latin typeface="等线"/>
                <a:cs typeface="等线"/>
              </a:rPr>
              <a:t>Q2</a:t>
            </a:r>
            <a:r>
              <a:rPr dirty="0" sz="1000" spc="5">
                <a:solidFill>
                  <a:srgbClr val="4D4D4F"/>
                </a:solidFill>
                <a:latin typeface="等线"/>
                <a:cs typeface="等线"/>
              </a:rPr>
              <a:t> </a:t>
            </a:r>
            <a:r>
              <a:rPr dirty="0" sz="1000" spc="-5">
                <a:solidFill>
                  <a:srgbClr val="4D4D4F"/>
                </a:solidFill>
                <a:latin typeface="宋体"/>
                <a:cs typeface="宋体"/>
              </a:rPr>
              <a:t>分</a:t>
            </a:r>
            <a:r>
              <a:rPr dirty="0" sz="1000" spc="5">
                <a:solidFill>
                  <a:srgbClr val="4D4D4F"/>
                </a:solidFill>
                <a:latin typeface="宋体"/>
                <a:cs typeface="宋体"/>
              </a:rPr>
              <a:t>别</a:t>
            </a:r>
            <a:r>
              <a:rPr dirty="0" sz="1000" spc="-5">
                <a:solidFill>
                  <a:srgbClr val="4D4D4F"/>
                </a:solidFill>
                <a:latin typeface="宋体"/>
                <a:cs typeface="宋体"/>
              </a:rPr>
              <a:t>实现</a:t>
            </a:r>
            <a:r>
              <a:rPr dirty="0" sz="1000" spc="5">
                <a:solidFill>
                  <a:srgbClr val="4D4D4F"/>
                </a:solidFill>
                <a:latin typeface="宋体"/>
                <a:cs typeface="宋体"/>
              </a:rPr>
              <a:t>营</a:t>
            </a:r>
            <a:r>
              <a:rPr dirty="0" sz="1000" spc="-5">
                <a:solidFill>
                  <a:srgbClr val="4D4D4F"/>
                </a:solidFill>
                <a:latin typeface="宋体"/>
                <a:cs typeface="宋体"/>
              </a:rPr>
              <a:t>收</a:t>
            </a:r>
            <a:r>
              <a:rPr dirty="0" sz="1000" spc="-220">
                <a:solidFill>
                  <a:srgbClr val="4D4D4F"/>
                </a:solidFill>
                <a:latin typeface="宋体"/>
                <a:cs typeface="宋体"/>
              </a:rPr>
              <a:t> </a:t>
            </a:r>
            <a:r>
              <a:rPr dirty="0" sz="1000" spc="-5">
                <a:solidFill>
                  <a:srgbClr val="4D4D4F"/>
                </a:solidFill>
                <a:latin typeface="等线"/>
                <a:cs typeface="等线"/>
              </a:rPr>
              <a:t>55.27</a:t>
            </a:r>
            <a:r>
              <a:rPr dirty="0" sz="1000" spc="5">
                <a:solidFill>
                  <a:srgbClr val="4D4D4F"/>
                </a:solidFill>
                <a:latin typeface="等线"/>
                <a:cs typeface="等线"/>
              </a:rPr>
              <a:t> </a:t>
            </a:r>
            <a:r>
              <a:rPr dirty="0" sz="1000" spc="-5">
                <a:solidFill>
                  <a:srgbClr val="4D4D4F"/>
                </a:solidFill>
                <a:latin typeface="宋体"/>
                <a:cs typeface="宋体"/>
              </a:rPr>
              <a:t>亿元</a:t>
            </a:r>
            <a:r>
              <a:rPr dirty="0" sz="1000" spc="-45">
                <a:solidFill>
                  <a:srgbClr val="4D4D4F"/>
                </a:solidFill>
                <a:latin typeface="宋体"/>
                <a:cs typeface="宋体"/>
              </a:rPr>
              <a:t>（</a:t>
            </a:r>
            <a:r>
              <a:rPr dirty="0" sz="1000" spc="-45">
                <a:solidFill>
                  <a:srgbClr val="4D4D4F"/>
                </a:solidFill>
                <a:latin typeface="等线"/>
                <a:cs typeface="等线"/>
              </a:rPr>
              <a:t>+yoy11.28%</a:t>
            </a:r>
            <a:r>
              <a:rPr dirty="0" sz="1000" spc="-45">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等线"/>
                <a:cs typeface="等线"/>
              </a:rPr>
              <a:t>57.82</a:t>
            </a:r>
            <a:r>
              <a:rPr dirty="0" sz="1000" spc="5">
                <a:solidFill>
                  <a:srgbClr val="4D4D4F"/>
                </a:solidFill>
                <a:latin typeface="等线"/>
                <a:cs typeface="等线"/>
              </a:rPr>
              <a:t> </a:t>
            </a:r>
            <a:r>
              <a:rPr dirty="0" sz="1000" spc="-5">
                <a:solidFill>
                  <a:srgbClr val="4D4D4F"/>
                </a:solidFill>
                <a:latin typeface="宋体"/>
                <a:cs typeface="宋体"/>
              </a:rPr>
              <a:t>亿</a:t>
            </a:r>
            <a:endParaRPr sz="1000">
              <a:latin typeface="宋体"/>
              <a:cs typeface="宋体"/>
            </a:endParaRPr>
          </a:p>
          <a:p>
            <a:pPr marL="12700" marR="69850">
              <a:lnSpc>
                <a:spcPts val="1400"/>
              </a:lnSpc>
              <a:spcBef>
                <a:spcPts val="70"/>
              </a:spcBef>
            </a:pPr>
            <a:r>
              <a:rPr dirty="0" sz="1000" spc="-405">
                <a:solidFill>
                  <a:srgbClr val="4D4D4F"/>
                </a:solidFill>
                <a:latin typeface="宋体"/>
                <a:cs typeface="宋体"/>
              </a:rPr>
              <a:t>元</a:t>
            </a:r>
            <a:r>
              <a:rPr dirty="0" sz="1000" spc="-75">
                <a:solidFill>
                  <a:srgbClr val="4D4D4F"/>
                </a:solidFill>
                <a:latin typeface="宋体"/>
                <a:cs typeface="宋体"/>
              </a:rPr>
              <a:t>（</a:t>
            </a:r>
            <a:r>
              <a:rPr dirty="0" sz="1000" spc="-75">
                <a:solidFill>
                  <a:srgbClr val="4D4D4F"/>
                </a:solidFill>
                <a:latin typeface="等线"/>
                <a:cs typeface="等线"/>
              </a:rPr>
              <a:t>+yoy14.28%</a:t>
            </a:r>
            <a:r>
              <a:rPr dirty="0" sz="1000" spc="-75">
                <a:solidFill>
                  <a:srgbClr val="4D4D4F"/>
                </a:solidFill>
                <a:latin typeface="宋体"/>
                <a:cs typeface="宋体"/>
              </a:rPr>
              <a:t>）；</a:t>
            </a:r>
            <a:r>
              <a:rPr dirty="0" sz="1000" spc="-5">
                <a:solidFill>
                  <a:srgbClr val="4D4D4F"/>
                </a:solidFill>
                <a:latin typeface="宋体"/>
                <a:cs typeface="宋体"/>
              </a:rPr>
              <a:t>归母</a:t>
            </a:r>
            <a:r>
              <a:rPr dirty="0" sz="1000" spc="5">
                <a:solidFill>
                  <a:srgbClr val="4D4D4F"/>
                </a:solidFill>
                <a:latin typeface="宋体"/>
                <a:cs typeface="宋体"/>
              </a:rPr>
              <a:t>净利</a:t>
            </a:r>
            <a:r>
              <a:rPr dirty="0" sz="1000" spc="-5">
                <a:solidFill>
                  <a:srgbClr val="4D4D4F"/>
                </a:solidFill>
                <a:latin typeface="宋体"/>
                <a:cs typeface="宋体"/>
              </a:rPr>
              <a:t>润分别为</a:t>
            </a:r>
            <a:r>
              <a:rPr dirty="0" sz="1000" spc="-250">
                <a:solidFill>
                  <a:srgbClr val="4D4D4F"/>
                </a:solidFill>
                <a:latin typeface="宋体"/>
                <a:cs typeface="宋体"/>
              </a:rPr>
              <a:t> </a:t>
            </a:r>
            <a:r>
              <a:rPr dirty="0" sz="1000" spc="-5">
                <a:solidFill>
                  <a:srgbClr val="4D4D4F"/>
                </a:solidFill>
                <a:latin typeface="等线"/>
                <a:cs typeface="等线"/>
              </a:rPr>
              <a:t>13.15</a:t>
            </a:r>
            <a:r>
              <a:rPr dirty="0" sz="1000" spc="-10">
                <a:solidFill>
                  <a:srgbClr val="4D4D4F"/>
                </a:solidFill>
                <a:latin typeface="等线"/>
                <a:cs typeface="等线"/>
              </a:rPr>
              <a:t> </a:t>
            </a:r>
            <a:r>
              <a:rPr dirty="0" sz="1000" spc="5">
                <a:solidFill>
                  <a:srgbClr val="4D4D4F"/>
                </a:solidFill>
                <a:latin typeface="宋体"/>
                <a:cs typeface="宋体"/>
              </a:rPr>
              <a:t>亿</a:t>
            </a:r>
            <a:r>
              <a:rPr dirty="0" sz="1000" spc="-405">
                <a:solidFill>
                  <a:srgbClr val="4D4D4F"/>
                </a:solidFill>
                <a:latin typeface="宋体"/>
                <a:cs typeface="宋体"/>
              </a:rPr>
              <a:t>元</a:t>
            </a:r>
            <a:r>
              <a:rPr dirty="0" sz="1000" spc="-45">
                <a:solidFill>
                  <a:srgbClr val="4D4D4F"/>
                </a:solidFill>
                <a:latin typeface="宋体"/>
                <a:cs typeface="宋体"/>
              </a:rPr>
              <a:t>（</a:t>
            </a:r>
            <a:r>
              <a:rPr dirty="0" sz="1000" spc="-45">
                <a:solidFill>
                  <a:srgbClr val="4D4D4F"/>
                </a:solidFill>
                <a:latin typeface="等线"/>
                <a:cs typeface="等线"/>
              </a:rPr>
              <a:t>+yoy10.30%</a:t>
            </a:r>
            <a:r>
              <a:rPr dirty="0" sz="1000" spc="-45">
                <a:solidFill>
                  <a:srgbClr val="4D4D4F"/>
                </a:solidFill>
                <a:latin typeface="宋体"/>
                <a:cs typeface="宋体"/>
              </a:rPr>
              <a:t>）</a:t>
            </a:r>
            <a:r>
              <a:rPr dirty="0" sz="1000" spc="-405">
                <a:solidFill>
                  <a:srgbClr val="4D4D4F"/>
                </a:solidFill>
                <a:latin typeface="宋体"/>
                <a:cs typeface="宋体"/>
              </a:rPr>
              <a:t>、</a:t>
            </a:r>
            <a:r>
              <a:rPr dirty="0" sz="1000" spc="-5">
                <a:solidFill>
                  <a:srgbClr val="4D4D4F"/>
                </a:solidFill>
                <a:latin typeface="等线"/>
                <a:cs typeface="等线"/>
              </a:rPr>
              <a:t>13.46</a:t>
            </a:r>
            <a:r>
              <a:rPr dirty="0" sz="1000" spc="-15">
                <a:solidFill>
                  <a:srgbClr val="4D4D4F"/>
                </a:solidFill>
                <a:latin typeface="等线"/>
                <a:cs typeface="等线"/>
              </a:rPr>
              <a:t> </a:t>
            </a:r>
            <a:r>
              <a:rPr dirty="0" sz="1000" spc="-5">
                <a:solidFill>
                  <a:srgbClr val="4D4D4F"/>
                </a:solidFill>
                <a:latin typeface="宋体"/>
                <a:cs typeface="宋体"/>
              </a:rPr>
              <a:t>亿</a:t>
            </a:r>
            <a:r>
              <a:rPr dirty="0" sz="1000" spc="-390">
                <a:solidFill>
                  <a:srgbClr val="4D4D4F"/>
                </a:solidFill>
                <a:latin typeface="宋体"/>
                <a:cs typeface="宋体"/>
              </a:rPr>
              <a:t>元</a:t>
            </a:r>
            <a:r>
              <a:rPr dirty="0" sz="1000" spc="-80">
                <a:solidFill>
                  <a:srgbClr val="4D4D4F"/>
                </a:solidFill>
                <a:latin typeface="宋体"/>
                <a:cs typeface="宋体"/>
              </a:rPr>
              <a:t>（</a:t>
            </a:r>
            <a:r>
              <a:rPr dirty="0" sz="1000" spc="-80">
                <a:solidFill>
                  <a:srgbClr val="4D4D4F"/>
                </a:solidFill>
                <a:latin typeface="等线"/>
                <a:cs typeface="等线"/>
              </a:rPr>
              <a:t>+yoy10.38%</a:t>
            </a:r>
            <a:r>
              <a:rPr dirty="0" sz="1000" spc="-80">
                <a:solidFill>
                  <a:srgbClr val="4D4D4F"/>
                </a:solidFill>
                <a:latin typeface="宋体"/>
                <a:cs typeface="宋体"/>
              </a:rPr>
              <a:t>）；  </a:t>
            </a:r>
            <a:r>
              <a:rPr dirty="0" sz="1000" spc="-5">
                <a:solidFill>
                  <a:srgbClr val="4D4D4F"/>
                </a:solidFill>
                <a:latin typeface="宋体"/>
                <a:cs typeface="宋体"/>
              </a:rPr>
              <a:t>扣非净</a:t>
            </a:r>
            <a:r>
              <a:rPr dirty="0" sz="1000" spc="5">
                <a:solidFill>
                  <a:srgbClr val="4D4D4F"/>
                </a:solidFill>
                <a:latin typeface="宋体"/>
                <a:cs typeface="宋体"/>
              </a:rPr>
              <a:t>利</a:t>
            </a:r>
            <a:r>
              <a:rPr dirty="0" sz="1000" spc="-5">
                <a:solidFill>
                  <a:srgbClr val="4D4D4F"/>
                </a:solidFill>
                <a:latin typeface="宋体"/>
                <a:cs typeface="宋体"/>
              </a:rPr>
              <a:t>润分</a:t>
            </a:r>
            <a:r>
              <a:rPr dirty="0" sz="1000" spc="5">
                <a:solidFill>
                  <a:srgbClr val="4D4D4F"/>
                </a:solidFill>
                <a:latin typeface="宋体"/>
                <a:cs typeface="宋体"/>
              </a:rPr>
              <a:t>别</a:t>
            </a:r>
            <a:r>
              <a:rPr dirty="0" sz="1000" spc="-5">
                <a:solidFill>
                  <a:srgbClr val="4D4D4F"/>
                </a:solidFill>
                <a:latin typeface="宋体"/>
                <a:cs typeface="宋体"/>
              </a:rPr>
              <a:t>为</a:t>
            </a:r>
            <a:r>
              <a:rPr dirty="0" sz="1000" spc="-254">
                <a:solidFill>
                  <a:srgbClr val="4D4D4F"/>
                </a:solidFill>
                <a:latin typeface="宋体"/>
                <a:cs typeface="宋体"/>
              </a:rPr>
              <a:t> </a:t>
            </a:r>
            <a:r>
              <a:rPr dirty="0" sz="1000" spc="-5">
                <a:solidFill>
                  <a:srgbClr val="4D4D4F"/>
                </a:solidFill>
                <a:latin typeface="等线"/>
                <a:cs typeface="等线"/>
              </a:rPr>
              <a:t>12.76</a:t>
            </a:r>
            <a:r>
              <a:rPr dirty="0" sz="1000" spc="-25">
                <a:solidFill>
                  <a:srgbClr val="4D4D4F"/>
                </a:solidFill>
                <a:latin typeface="等线"/>
                <a:cs typeface="等线"/>
              </a:rPr>
              <a:t> </a:t>
            </a:r>
            <a:r>
              <a:rPr dirty="0" sz="1000" spc="5">
                <a:solidFill>
                  <a:srgbClr val="4D4D4F"/>
                </a:solidFill>
                <a:latin typeface="宋体"/>
                <a:cs typeface="宋体"/>
              </a:rPr>
              <a:t>亿</a:t>
            </a:r>
            <a:r>
              <a:rPr dirty="0" sz="1000" spc="-20">
                <a:solidFill>
                  <a:srgbClr val="4D4D4F"/>
                </a:solidFill>
                <a:latin typeface="宋体"/>
                <a:cs typeface="宋体"/>
              </a:rPr>
              <a:t>元</a:t>
            </a:r>
            <a:r>
              <a:rPr dirty="0" sz="1000" spc="-45">
                <a:solidFill>
                  <a:srgbClr val="4D4D4F"/>
                </a:solidFill>
                <a:latin typeface="宋体"/>
                <a:cs typeface="宋体"/>
              </a:rPr>
              <a:t>（</a:t>
            </a:r>
            <a:r>
              <a:rPr dirty="0" sz="1000" spc="-45">
                <a:solidFill>
                  <a:srgbClr val="4D4D4F"/>
                </a:solidFill>
                <a:latin typeface="等线"/>
                <a:cs typeface="等线"/>
              </a:rPr>
              <a:t>+yoy10.52%</a:t>
            </a:r>
            <a:r>
              <a:rPr dirty="0" sz="1000" spc="-45">
                <a:solidFill>
                  <a:srgbClr val="4D4D4F"/>
                </a:solidFill>
                <a:latin typeface="宋体"/>
                <a:cs typeface="宋体"/>
              </a:rPr>
              <a:t>）</a:t>
            </a:r>
            <a:r>
              <a:rPr dirty="0" sz="1000" spc="-20">
                <a:solidFill>
                  <a:srgbClr val="4D4D4F"/>
                </a:solidFill>
                <a:latin typeface="宋体"/>
                <a:cs typeface="宋体"/>
              </a:rPr>
              <a:t>、</a:t>
            </a:r>
            <a:r>
              <a:rPr dirty="0" sz="1000" spc="-5">
                <a:solidFill>
                  <a:srgbClr val="4D4D4F"/>
                </a:solidFill>
                <a:latin typeface="等线"/>
                <a:cs typeface="等线"/>
              </a:rPr>
              <a:t>12.86</a:t>
            </a:r>
            <a:r>
              <a:rPr dirty="0" sz="1000" spc="-25">
                <a:solidFill>
                  <a:srgbClr val="4D4D4F"/>
                </a:solidFill>
                <a:latin typeface="等线"/>
                <a:cs typeface="等线"/>
              </a:rPr>
              <a:t> </a:t>
            </a:r>
            <a:r>
              <a:rPr dirty="0" sz="1000" spc="5">
                <a:solidFill>
                  <a:srgbClr val="4D4D4F"/>
                </a:solidFill>
                <a:latin typeface="宋体"/>
                <a:cs typeface="宋体"/>
              </a:rPr>
              <a:t>亿</a:t>
            </a:r>
            <a:r>
              <a:rPr dirty="0" sz="1000" spc="-20">
                <a:solidFill>
                  <a:srgbClr val="4D4D4F"/>
                </a:solidFill>
                <a:latin typeface="宋体"/>
                <a:cs typeface="宋体"/>
              </a:rPr>
              <a:t>元</a:t>
            </a:r>
            <a:r>
              <a:rPr dirty="0" sz="1000" spc="-45">
                <a:solidFill>
                  <a:srgbClr val="4D4D4F"/>
                </a:solidFill>
                <a:latin typeface="宋体"/>
                <a:cs typeface="宋体"/>
              </a:rPr>
              <a:t>（</a:t>
            </a:r>
            <a:r>
              <a:rPr dirty="0" sz="1000" spc="-45">
                <a:solidFill>
                  <a:srgbClr val="4D4D4F"/>
                </a:solidFill>
                <a:latin typeface="等线"/>
                <a:cs typeface="等线"/>
              </a:rPr>
              <a:t>+yoy13.40%</a:t>
            </a:r>
            <a:r>
              <a:rPr dirty="0" sz="1000" spc="-45">
                <a:solidFill>
                  <a:srgbClr val="4D4D4F"/>
                </a:solidFill>
                <a:latin typeface="宋体"/>
                <a:cs typeface="宋体"/>
              </a:rPr>
              <a:t>）</a:t>
            </a:r>
            <a:r>
              <a:rPr dirty="0" sz="1000" spc="-20">
                <a:solidFill>
                  <a:srgbClr val="4D4D4F"/>
                </a:solidFill>
                <a:latin typeface="宋体"/>
                <a:cs typeface="宋体"/>
              </a:rPr>
              <a:t>。</a:t>
            </a:r>
            <a:r>
              <a:rPr dirty="0" sz="1000" spc="-5">
                <a:solidFill>
                  <a:srgbClr val="4D4D4F"/>
                </a:solidFill>
                <a:latin typeface="等线"/>
                <a:cs typeface="等线"/>
              </a:rPr>
              <a:t>2020H1</a:t>
            </a:r>
            <a:r>
              <a:rPr dirty="0" sz="1000" spc="-25">
                <a:solidFill>
                  <a:srgbClr val="4D4D4F"/>
                </a:solidFill>
                <a:latin typeface="等线"/>
                <a:cs typeface="等线"/>
              </a:rPr>
              <a:t> </a:t>
            </a:r>
            <a:r>
              <a:rPr dirty="0" sz="1000" spc="-5">
                <a:solidFill>
                  <a:srgbClr val="4D4D4F"/>
                </a:solidFill>
                <a:latin typeface="宋体"/>
                <a:cs typeface="宋体"/>
              </a:rPr>
              <a:t>业绩主 要受到</a:t>
            </a:r>
            <a:r>
              <a:rPr dirty="0" sz="1000" spc="5">
                <a:solidFill>
                  <a:srgbClr val="4D4D4F"/>
                </a:solidFill>
                <a:latin typeface="宋体"/>
                <a:cs typeface="宋体"/>
              </a:rPr>
              <a:t>疫</a:t>
            </a:r>
            <a:r>
              <a:rPr dirty="0" sz="1000" spc="-5">
                <a:solidFill>
                  <a:srgbClr val="4D4D4F"/>
                </a:solidFill>
                <a:latin typeface="宋体"/>
                <a:cs typeface="宋体"/>
              </a:rPr>
              <a:t>情影</a:t>
            </a:r>
            <a:r>
              <a:rPr dirty="0" sz="1000" spc="10">
                <a:solidFill>
                  <a:srgbClr val="4D4D4F"/>
                </a:solidFill>
                <a:latin typeface="宋体"/>
                <a:cs typeface="宋体"/>
              </a:rPr>
              <a:t>响</a:t>
            </a:r>
            <a:r>
              <a:rPr dirty="0" sz="1000" spc="-5">
                <a:solidFill>
                  <a:srgbClr val="4D4D4F"/>
                </a:solidFill>
                <a:latin typeface="宋体"/>
                <a:cs typeface="宋体"/>
              </a:rPr>
              <a:t>，下</a:t>
            </a:r>
            <a:r>
              <a:rPr dirty="0" sz="1000" spc="5">
                <a:solidFill>
                  <a:srgbClr val="4D4D4F"/>
                </a:solidFill>
                <a:latin typeface="宋体"/>
                <a:cs typeface="宋体"/>
              </a:rPr>
              <a:t>半</a:t>
            </a:r>
            <a:r>
              <a:rPr dirty="0" sz="1000" spc="-5">
                <a:solidFill>
                  <a:srgbClr val="4D4D4F"/>
                </a:solidFill>
                <a:latin typeface="宋体"/>
                <a:cs typeface="宋体"/>
              </a:rPr>
              <a:t>年</a:t>
            </a:r>
            <a:r>
              <a:rPr dirty="0" sz="1000" spc="5">
                <a:solidFill>
                  <a:srgbClr val="4D4D4F"/>
                </a:solidFill>
                <a:latin typeface="宋体"/>
                <a:cs typeface="宋体"/>
              </a:rPr>
              <a:t>有</a:t>
            </a:r>
            <a:r>
              <a:rPr dirty="0" sz="1000" spc="-5">
                <a:solidFill>
                  <a:srgbClr val="4D4D4F"/>
                </a:solidFill>
                <a:latin typeface="宋体"/>
                <a:cs typeface="宋体"/>
              </a:rPr>
              <a:t>望恢复</a:t>
            </a:r>
            <a:r>
              <a:rPr dirty="0" sz="1000" spc="5">
                <a:solidFill>
                  <a:srgbClr val="4D4D4F"/>
                </a:solidFill>
                <a:latin typeface="宋体"/>
                <a:cs typeface="宋体"/>
              </a:rPr>
              <a:t>较</a:t>
            </a:r>
            <a:r>
              <a:rPr dirty="0" sz="1000" spc="-5">
                <a:solidFill>
                  <a:srgbClr val="4D4D4F"/>
                </a:solidFill>
                <a:latin typeface="宋体"/>
                <a:cs typeface="宋体"/>
              </a:rPr>
              <a:t>快增</a:t>
            </a:r>
            <a:r>
              <a:rPr dirty="0" sz="1000" spc="10">
                <a:solidFill>
                  <a:srgbClr val="4D4D4F"/>
                </a:solidFill>
                <a:latin typeface="宋体"/>
                <a:cs typeface="宋体"/>
              </a:rPr>
              <a:t>长</a:t>
            </a:r>
            <a:r>
              <a:rPr dirty="0" sz="1000" spc="-5">
                <a:solidFill>
                  <a:srgbClr val="4D4D4F"/>
                </a:solidFill>
                <a:latin typeface="宋体"/>
                <a:cs typeface="宋体"/>
              </a:rPr>
              <a:t>。</a:t>
            </a:r>
            <a:endParaRPr sz="1000">
              <a:latin typeface="宋体"/>
              <a:cs typeface="宋体"/>
            </a:endParaRPr>
          </a:p>
          <a:p>
            <a:pPr algn="just" marL="12700" marR="69850">
              <a:lnSpc>
                <a:spcPct val="117000"/>
              </a:lnSpc>
              <a:spcBef>
                <a:spcPts val="695"/>
              </a:spcBef>
            </a:pPr>
            <a:r>
              <a:rPr dirty="0" sz="1000" spc="-5">
                <a:solidFill>
                  <a:srgbClr val="4D4D4F"/>
                </a:solidFill>
                <a:latin typeface="宋体"/>
                <a:cs typeface="宋体"/>
              </a:rPr>
              <a:t>短期来</a:t>
            </a:r>
            <a:r>
              <a:rPr dirty="0" sz="1000" spc="5">
                <a:solidFill>
                  <a:srgbClr val="4D4D4F"/>
                </a:solidFill>
                <a:latin typeface="宋体"/>
                <a:cs typeface="宋体"/>
              </a:rPr>
              <a:t>看</a:t>
            </a:r>
            <a:r>
              <a:rPr dirty="0" sz="1000" spc="-30">
                <a:solidFill>
                  <a:srgbClr val="4D4D4F"/>
                </a:solidFill>
                <a:latin typeface="宋体"/>
                <a:cs typeface="宋体"/>
              </a:rPr>
              <a:t>，</a:t>
            </a:r>
            <a:r>
              <a:rPr dirty="0" sz="1000" spc="-5">
                <a:solidFill>
                  <a:srgbClr val="4D4D4F"/>
                </a:solidFill>
                <a:latin typeface="宋体"/>
                <a:cs typeface="宋体"/>
              </a:rPr>
              <a:t>疫</a:t>
            </a:r>
            <a:r>
              <a:rPr dirty="0" sz="1000" spc="5">
                <a:solidFill>
                  <a:srgbClr val="4D4D4F"/>
                </a:solidFill>
                <a:latin typeface="宋体"/>
                <a:cs typeface="宋体"/>
              </a:rPr>
              <a:t>情</a:t>
            </a:r>
            <a:r>
              <a:rPr dirty="0" sz="1000" spc="-5">
                <a:solidFill>
                  <a:srgbClr val="4D4D4F"/>
                </a:solidFill>
                <a:latin typeface="宋体"/>
                <a:cs typeface="宋体"/>
              </a:rPr>
              <a:t>对国</a:t>
            </a:r>
            <a:r>
              <a:rPr dirty="0" sz="1000" spc="5">
                <a:solidFill>
                  <a:srgbClr val="4D4D4F"/>
                </a:solidFill>
                <a:latin typeface="宋体"/>
                <a:cs typeface="宋体"/>
              </a:rPr>
              <a:t>内</a:t>
            </a:r>
            <a:r>
              <a:rPr dirty="0" sz="1000" spc="-5">
                <a:solidFill>
                  <a:srgbClr val="4D4D4F"/>
                </a:solidFill>
                <a:latin typeface="宋体"/>
                <a:cs typeface="宋体"/>
              </a:rPr>
              <a:t>创</a:t>
            </a:r>
            <a:r>
              <a:rPr dirty="0" sz="1000" spc="5">
                <a:solidFill>
                  <a:srgbClr val="4D4D4F"/>
                </a:solidFill>
                <a:latin typeface="宋体"/>
                <a:cs typeface="宋体"/>
              </a:rPr>
              <a:t>新</a:t>
            </a:r>
            <a:r>
              <a:rPr dirty="0" sz="1000" spc="-5">
                <a:solidFill>
                  <a:srgbClr val="4D4D4F"/>
                </a:solidFill>
                <a:latin typeface="宋体"/>
                <a:cs typeface="宋体"/>
              </a:rPr>
              <a:t>药可能</a:t>
            </a:r>
            <a:r>
              <a:rPr dirty="0" sz="1000" spc="5">
                <a:solidFill>
                  <a:srgbClr val="4D4D4F"/>
                </a:solidFill>
                <a:latin typeface="宋体"/>
                <a:cs typeface="宋体"/>
              </a:rPr>
              <a:t>带</a:t>
            </a:r>
            <a:r>
              <a:rPr dirty="0" sz="1000" spc="-5">
                <a:solidFill>
                  <a:srgbClr val="4D4D4F"/>
                </a:solidFill>
                <a:latin typeface="宋体"/>
                <a:cs typeface="宋体"/>
              </a:rPr>
              <a:t>来的</a:t>
            </a:r>
            <a:r>
              <a:rPr dirty="0" sz="1000" spc="5">
                <a:solidFill>
                  <a:srgbClr val="4D4D4F"/>
                </a:solidFill>
                <a:latin typeface="宋体"/>
                <a:cs typeface="宋体"/>
              </a:rPr>
              <a:t>两</a:t>
            </a:r>
            <a:r>
              <a:rPr dirty="0" sz="1000" spc="-5">
                <a:solidFill>
                  <a:srgbClr val="4D4D4F"/>
                </a:solidFill>
                <a:latin typeface="宋体"/>
                <a:cs typeface="宋体"/>
              </a:rPr>
              <a:t>点潜</a:t>
            </a:r>
            <a:r>
              <a:rPr dirty="0" sz="1000" spc="5">
                <a:solidFill>
                  <a:srgbClr val="4D4D4F"/>
                </a:solidFill>
                <a:latin typeface="宋体"/>
                <a:cs typeface="宋体"/>
              </a:rPr>
              <a:t>在</a:t>
            </a:r>
            <a:r>
              <a:rPr dirty="0" sz="1000" spc="-5">
                <a:solidFill>
                  <a:srgbClr val="4D4D4F"/>
                </a:solidFill>
                <a:latin typeface="宋体"/>
                <a:cs typeface="宋体"/>
              </a:rPr>
              <a:t>影</a:t>
            </a:r>
            <a:r>
              <a:rPr dirty="0" sz="1000" spc="5">
                <a:solidFill>
                  <a:srgbClr val="4D4D4F"/>
                </a:solidFill>
                <a:latin typeface="宋体"/>
                <a:cs typeface="宋体"/>
              </a:rPr>
              <a:t>响</a:t>
            </a:r>
            <a:r>
              <a:rPr dirty="0" sz="1000" spc="-535">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等线"/>
                <a:cs typeface="等线"/>
              </a:rPr>
              <a:t>1</a:t>
            </a:r>
            <a:r>
              <a:rPr dirty="0" sz="1000" spc="-20">
                <a:solidFill>
                  <a:srgbClr val="4D4D4F"/>
                </a:solidFill>
                <a:latin typeface="宋体"/>
                <a:cs typeface="宋体"/>
              </a:rPr>
              <a:t>）</a:t>
            </a:r>
            <a:r>
              <a:rPr dirty="0" sz="1000" spc="-5">
                <a:solidFill>
                  <a:srgbClr val="4D4D4F"/>
                </a:solidFill>
                <a:latin typeface="宋体"/>
                <a:cs typeface="宋体"/>
              </a:rPr>
              <a:t>对部</a:t>
            </a:r>
            <a:r>
              <a:rPr dirty="0" sz="1000" spc="5">
                <a:solidFill>
                  <a:srgbClr val="4D4D4F"/>
                </a:solidFill>
                <a:latin typeface="宋体"/>
                <a:cs typeface="宋体"/>
              </a:rPr>
              <a:t>分</a:t>
            </a:r>
            <a:r>
              <a:rPr dirty="0" sz="1000" spc="-5">
                <a:solidFill>
                  <a:srgbClr val="4D4D4F"/>
                </a:solidFill>
                <a:latin typeface="宋体"/>
                <a:cs typeface="宋体"/>
              </a:rPr>
              <a:t>产品</a:t>
            </a:r>
            <a:r>
              <a:rPr dirty="0" sz="1000" spc="5">
                <a:solidFill>
                  <a:srgbClr val="4D4D4F"/>
                </a:solidFill>
                <a:latin typeface="宋体"/>
                <a:cs typeface="宋体"/>
              </a:rPr>
              <a:t>的</a:t>
            </a:r>
            <a:r>
              <a:rPr dirty="0" sz="1000" spc="-5">
                <a:solidFill>
                  <a:srgbClr val="4D4D4F"/>
                </a:solidFill>
                <a:latin typeface="宋体"/>
                <a:cs typeface="宋体"/>
              </a:rPr>
              <a:t>终端</a:t>
            </a:r>
            <a:r>
              <a:rPr dirty="0" sz="1000" spc="5">
                <a:solidFill>
                  <a:srgbClr val="4D4D4F"/>
                </a:solidFill>
                <a:latin typeface="宋体"/>
                <a:cs typeface="宋体"/>
              </a:rPr>
              <a:t>销</a:t>
            </a:r>
            <a:r>
              <a:rPr dirty="0" sz="1000" spc="-5">
                <a:solidFill>
                  <a:srgbClr val="4D4D4F"/>
                </a:solidFill>
                <a:latin typeface="宋体"/>
                <a:cs typeface="宋体"/>
              </a:rPr>
              <a:t>售有些 许影响</a:t>
            </a:r>
            <a:r>
              <a:rPr dirty="0" sz="1000" spc="-20">
                <a:solidFill>
                  <a:srgbClr val="4D4D4F"/>
                </a:solidFill>
                <a:latin typeface="宋体"/>
                <a:cs typeface="宋体"/>
              </a:rPr>
              <a:t>，</a:t>
            </a:r>
            <a:r>
              <a:rPr dirty="0" sz="1000" spc="-5">
                <a:solidFill>
                  <a:srgbClr val="4D4D4F"/>
                </a:solidFill>
                <a:latin typeface="宋体"/>
                <a:cs typeface="宋体"/>
              </a:rPr>
              <a:t>但肿</a:t>
            </a:r>
            <a:r>
              <a:rPr dirty="0" sz="1000" spc="5">
                <a:solidFill>
                  <a:srgbClr val="4D4D4F"/>
                </a:solidFill>
                <a:latin typeface="宋体"/>
                <a:cs typeface="宋体"/>
              </a:rPr>
              <a:t>瘤</a:t>
            </a:r>
            <a:r>
              <a:rPr dirty="0" sz="1000" spc="-5">
                <a:solidFill>
                  <a:srgbClr val="4D4D4F"/>
                </a:solidFill>
                <a:latin typeface="宋体"/>
                <a:cs typeface="宋体"/>
              </a:rPr>
              <a:t>等强</a:t>
            </a:r>
            <a:r>
              <a:rPr dirty="0" sz="1000" spc="5">
                <a:solidFill>
                  <a:srgbClr val="4D4D4F"/>
                </a:solidFill>
                <a:latin typeface="宋体"/>
                <a:cs typeface="宋体"/>
              </a:rPr>
              <a:t>刚</a:t>
            </a:r>
            <a:r>
              <a:rPr dirty="0" sz="1000" spc="-5">
                <a:solidFill>
                  <a:srgbClr val="4D4D4F"/>
                </a:solidFill>
                <a:latin typeface="宋体"/>
                <a:cs typeface="宋体"/>
              </a:rPr>
              <a:t>需</a:t>
            </a:r>
            <a:r>
              <a:rPr dirty="0" sz="1000" spc="5">
                <a:solidFill>
                  <a:srgbClr val="4D4D4F"/>
                </a:solidFill>
                <a:latin typeface="宋体"/>
                <a:cs typeface="宋体"/>
              </a:rPr>
              <a:t>药</a:t>
            </a:r>
            <a:r>
              <a:rPr dirty="0" sz="1000" spc="-5">
                <a:solidFill>
                  <a:srgbClr val="4D4D4F"/>
                </a:solidFill>
                <a:latin typeface="宋体"/>
                <a:cs typeface="宋体"/>
              </a:rPr>
              <a:t>品影响</a:t>
            </a:r>
            <a:r>
              <a:rPr dirty="0" sz="1000" spc="5">
                <a:solidFill>
                  <a:srgbClr val="4D4D4F"/>
                </a:solidFill>
                <a:latin typeface="宋体"/>
                <a:cs typeface="宋体"/>
              </a:rPr>
              <a:t>较</a:t>
            </a:r>
            <a:r>
              <a:rPr dirty="0" sz="1000" spc="-5">
                <a:solidFill>
                  <a:srgbClr val="4D4D4F"/>
                </a:solidFill>
                <a:latin typeface="宋体"/>
                <a:cs typeface="宋体"/>
              </a:rPr>
              <a:t>为有</a:t>
            </a:r>
            <a:r>
              <a:rPr dirty="0" sz="1000" spc="5">
                <a:solidFill>
                  <a:srgbClr val="4D4D4F"/>
                </a:solidFill>
                <a:latin typeface="宋体"/>
                <a:cs typeface="宋体"/>
              </a:rPr>
              <a:t>限</a:t>
            </a:r>
            <a:r>
              <a:rPr dirty="0" sz="1000" spc="-535">
                <a:solidFill>
                  <a:srgbClr val="4D4D4F"/>
                </a:solidFill>
                <a:latin typeface="宋体"/>
                <a:cs typeface="宋体"/>
              </a:rPr>
              <a:t>；</a:t>
            </a:r>
            <a:r>
              <a:rPr dirty="0" sz="1000" spc="5">
                <a:solidFill>
                  <a:srgbClr val="4D4D4F"/>
                </a:solidFill>
                <a:latin typeface="宋体"/>
                <a:cs typeface="宋体"/>
              </a:rPr>
              <a:t>（</a:t>
            </a:r>
            <a:r>
              <a:rPr dirty="0" sz="1000" spc="10">
                <a:solidFill>
                  <a:srgbClr val="4D4D4F"/>
                </a:solidFill>
                <a:latin typeface="等线"/>
                <a:cs typeface="等线"/>
              </a:rPr>
              <a:t>2</a:t>
            </a:r>
            <a:r>
              <a:rPr dirty="0" sz="1000" spc="-30">
                <a:solidFill>
                  <a:srgbClr val="4D4D4F"/>
                </a:solidFill>
                <a:latin typeface="宋体"/>
                <a:cs typeface="宋体"/>
              </a:rPr>
              <a:t>）</a:t>
            </a:r>
            <a:r>
              <a:rPr dirty="0" sz="1000" spc="-5">
                <a:solidFill>
                  <a:srgbClr val="4D4D4F"/>
                </a:solidFill>
                <a:latin typeface="宋体"/>
                <a:cs typeface="宋体"/>
              </a:rPr>
              <a:t>部</a:t>
            </a:r>
            <a:r>
              <a:rPr dirty="0" sz="1000" spc="5">
                <a:solidFill>
                  <a:srgbClr val="4D4D4F"/>
                </a:solidFill>
                <a:latin typeface="宋体"/>
                <a:cs typeface="宋体"/>
              </a:rPr>
              <a:t>分</a:t>
            </a:r>
            <a:r>
              <a:rPr dirty="0" sz="1000" spc="-5">
                <a:solidFill>
                  <a:srgbClr val="4D4D4F"/>
                </a:solidFill>
                <a:latin typeface="宋体"/>
                <a:cs typeface="宋体"/>
              </a:rPr>
              <a:t>新药的</a:t>
            </a:r>
            <a:r>
              <a:rPr dirty="0" sz="1000" spc="5">
                <a:solidFill>
                  <a:srgbClr val="4D4D4F"/>
                </a:solidFill>
                <a:latin typeface="宋体"/>
                <a:cs typeface="宋体"/>
              </a:rPr>
              <a:t>临</a:t>
            </a:r>
            <a:r>
              <a:rPr dirty="0" sz="1000" spc="-5">
                <a:solidFill>
                  <a:srgbClr val="4D4D4F"/>
                </a:solidFill>
                <a:latin typeface="宋体"/>
                <a:cs typeface="宋体"/>
              </a:rPr>
              <a:t>床试</a:t>
            </a:r>
            <a:r>
              <a:rPr dirty="0" sz="1000" spc="5">
                <a:solidFill>
                  <a:srgbClr val="4D4D4F"/>
                </a:solidFill>
                <a:latin typeface="宋体"/>
                <a:cs typeface="宋体"/>
              </a:rPr>
              <a:t>验</a:t>
            </a:r>
            <a:r>
              <a:rPr dirty="0" sz="1000" spc="-5">
                <a:solidFill>
                  <a:srgbClr val="4D4D4F"/>
                </a:solidFill>
                <a:latin typeface="宋体"/>
                <a:cs typeface="宋体"/>
              </a:rPr>
              <a:t>可能</a:t>
            </a:r>
            <a:r>
              <a:rPr dirty="0" sz="1000" spc="5">
                <a:solidFill>
                  <a:srgbClr val="4D4D4F"/>
                </a:solidFill>
                <a:latin typeface="宋体"/>
                <a:cs typeface="宋体"/>
              </a:rPr>
              <a:t>短</a:t>
            </a:r>
            <a:r>
              <a:rPr dirty="0" sz="1000" spc="-5">
                <a:solidFill>
                  <a:srgbClr val="4D4D4F"/>
                </a:solidFill>
                <a:latin typeface="宋体"/>
                <a:cs typeface="宋体"/>
              </a:rPr>
              <a:t>期</a:t>
            </a:r>
            <a:r>
              <a:rPr dirty="0" sz="1000" spc="5">
                <a:solidFill>
                  <a:srgbClr val="4D4D4F"/>
                </a:solidFill>
                <a:latin typeface="宋体"/>
                <a:cs typeface="宋体"/>
              </a:rPr>
              <a:t>会</a:t>
            </a:r>
            <a:r>
              <a:rPr dirty="0" sz="1000" spc="-5">
                <a:solidFill>
                  <a:srgbClr val="4D4D4F"/>
                </a:solidFill>
                <a:latin typeface="宋体"/>
                <a:cs typeface="宋体"/>
              </a:rPr>
              <a:t>受疫情 影响</a:t>
            </a:r>
            <a:r>
              <a:rPr dirty="0" sz="1000" spc="-20">
                <a:solidFill>
                  <a:srgbClr val="4D4D4F"/>
                </a:solidFill>
                <a:latin typeface="宋体"/>
                <a:cs typeface="宋体"/>
              </a:rPr>
              <a:t>。</a:t>
            </a:r>
            <a:r>
              <a:rPr dirty="0" sz="1000" spc="-5">
                <a:solidFill>
                  <a:srgbClr val="4D4D4F"/>
                </a:solidFill>
                <a:latin typeface="宋体"/>
                <a:cs typeface="宋体"/>
              </a:rPr>
              <a:t>但是</a:t>
            </a:r>
            <a:r>
              <a:rPr dirty="0" sz="1000" spc="5">
                <a:solidFill>
                  <a:srgbClr val="4D4D4F"/>
                </a:solidFill>
                <a:latin typeface="宋体"/>
                <a:cs typeface="宋体"/>
              </a:rPr>
              <a:t>我</a:t>
            </a:r>
            <a:r>
              <a:rPr dirty="0" sz="1000" spc="-5">
                <a:solidFill>
                  <a:srgbClr val="4D4D4F"/>
                </a:solidFill>
                <a:latin typeface="宋体"/>
                <a:cs typeface="宋体"/>
              </a:rPr>
              <a:t>们强</a:t>
            </a:r>
            <a:r>
              <a:rPr dirty="0" sz="1000" spc="5">
                <a:solidFill>
                  <a:srgbClr val="4D4D4F"/>
                </a:solidFill>
                <a:latin typeface="宋体"/>
                <a:cs typeface="宋体"/>
              </a:rPr>
              <a:t>调</a:t>
            </a:r>
            <a:r>
              <a:rPr dirty="0" sz="1000" spc="-525">
                <a:solidFill>
                  <a:srgbClr val="4D4D4F"/>
                </a:solidFill>
                <a:latin typeface="宋体"/>
                <a:cs typeface="宋体"/>
              </a:rPr>
              <a:t>：</a:t>
            </a:r>
            <a:r>
              <a:rPr dirty="0" sz="1000">
                <a:solidFill>
                  <a:srgbClr val="4D4D4F"/>
                </a:solidFill>
                <a:latin typeface="宋体"/>
                <a:cs typeface="宋体"/>
              </a:rPr>
              <a:t>（</a:t>
            </a:r>
            <a:r>
              <a:rPr dirty="0" sz="1000" spc="-5">
                <a:solidFill>
                  <a:srgbClr val="4D4D4F"/>
                </a:solidFill>
                <a:latin typeface="等线"/>
                <a:cs typeface="等线"/>
              </a:rPr>
              <a:t>1</a:t>
            </a:r>
            <a:r>
              <a:rPr dirty="0" sz="1000" spc="-20">
                <a:solidFill>
                  <a:srgbClr val="4D4D4F"/>
                </a:solidFill>
                <a:latin typeface="宋体"/>
                <a:cs typeface="宋体"/>
              </a:rPr>
              <a:t>）</a:t>
            </a:r>
            <a:r>
              <a:rPr dirty="0" sz="1000" spc="-5">
                <a:solidFill>
                  <a:srgbClr val="4D4D4F"/>
                </a:solidFill>
                <a:latin typeface="宋体"/>
                <a:cs typeface="宋体"/>
              </a:rPr>
              <a:t>疫情即</a:t>
            </a:r>
            <a:r>
              <a:rPr dirty="0" sz="1000" spc="5">
                <a:solidFill>
                  <a:srgbClr val="4D4D4F"/>
                </a:solidFill>
                <a:latin typeface="宋体"/>
                <a:cs typeface="宋体"/>
              </a:rPr>
              <a:t>便</a:t>
            </a:r>
            <a:r>
              <a:rPr dirty="0" sz="1000" spc="-5">
                <a:solidFill>
                  <a:srgbClr val="4D4D4F"/>
                </a:solidFill>
                <a:latin typeface="宋体"/>
                <a:cs typeface="宋体"/>
              </a:rPr>
              <a:t>短期</a:t>
            </a:r>
            <a:r>
              <a:rPr dirty="0" sz="1000" spc="5">
                <a:solidFill>
                  <a:srgbClr val="4D4D4F"/>
                </a:solidFill>
                <a:latin typeface="宋体"/>
                <a:cs typeface="宋体"/>
              </a:rPr>
              <a:t>可</a:t>
            </a:r>
            <a:r>
              <a:rPr dirty="0" sz="1000" spc="-5">
                <a:solidFill>
                  <a:srgbClr val="4D4D4F"/>
                </a:solidFill>
                <a:latin typeface="宋体"/>
                <a:cs typeface="宋体"/>
              </a:rPr>
              <a:t>能带</a:t>
            </a:r>
            <a:r>
              <a:rPr dirty="0" sz="1000" spc="5">
                <a:solidFill>
                  <a:srgbClr val="4D4D4F"/>
                </a:solidFill>
                <a:latin typeface="宋体"/>
                <a:cs typeface="宋体"/>
              </a:rPr>
              <a:t>来</a:t>
            </a:r>
            <a:r>
              <a:rPr dirty="0" sz="1000" spc="-5">
                <a:solidFill>
                  <a:srgbClr val="4D4D4F"/>
                </a:solidFill>
                <a:latin typeface="宋体"/>
                <a:cs typeface="宋体"/>
              </a:rPr>
              <a:t>些</a:t>
            </a:r>
            <a:r>
              <a:rPr dirty="0" sz="1000" spc="5">
                <a:solidFill>
                  <a:srgbClr val="4D4D4F"/>
                </a:solidFill>
                <a:latin typeface="宋体"/>
                <a:cs typeface="宋体"/>
              </a:rPr>
              <a:t>许</a:t>
            </a:r>
            <a:r>
              <a:rPr dirty="0" sz="1000" spc="-5">
                <a:solidFill>
                  <a:srgbClr val="4D4D4F"/>
                </a:solidFill>
                <a:latin typeface="宋体"/>
                <a:cs typeface="宋体"/>
              </a:rPr>
              <a:t>影响但</a:t>
            </a:r>
            <a:r>
              <a:rPr dirty="0" sz="1000" spc="5">
                <a:solidFill>
                  <a:srgbClr val="4D4D4F"/>
                </a:solidFill>
                <a:latin typeface="宋体"/>
                <a:cs typeface="宋体"/>
              </a:rPr>
              <a:t>影</a:t>
            </a:r>
            <a:r>
              <a:rPr dirty="0" sz="1000" spc="-5">
                <a:solidFill>
                  <a:srgbClr val="4D4D4F"/>
                </a:solidFill>
                <a:latin typeface="宋体"/>
                <a:cs typeface="宋体"/>
              </a:rPr>
              <a:t>响也</a:t>
            </a:r>
            <a:r>
              <a:rPr dirty="0" sz="1000" spc="5">
                <a:solidFill>
                  <a:srgbClr val="4D4D4F"/>
                </a:solidFill>
                <a:latin typeface="宋体"/>
                <a:cs typeface="宋体"/>
              </a:rPr>
              <a:t>较</a:t>
            </a:r>
            <a:r>
              <a:rPr dirty="0" sz="1000" spc="-5">
                <a:solidFill>
                  <a:srgbClr val="4D4D4F"/>
                </a:solidFill>
                <a:latin typeface="宋体"/>
                <a:cs typeface="宋体"/>
              </a:rPr>
              <a:t>为有</a:t>
            </a:r>
            <a:r>
              <a:rPr dirty="0" sz="1000" spc="5">
                <a:solidFill>
                  <a:srgbClr val="4D4D4F"/>
                </a:solidFill>
                <a:latin typeface="宋体"/>
                <a:cs typeface="宋体"/>
              </a:rPr>
              <a:t>限</a:t>
            </a:r>
            <a:r>
              <a:rPr dirty="0" sz="1000" spc="-525">
                <a:solidFill>
                  <a:srgbClr val="4D4D4F"/>
                </a:solidFill>
                <a:latin typeface="宋体"/>
                <a:cs typeface="宋体"/>
              </a:rPr>
              <a:t>；</a:t>
            </a:r>
            <a:r>
              <a:rPr dirty="0" sz="1000" spc="5">
                <a:solidFill>
                  <a:srgbClr val="4D4D4F"/>
                </a:solidFill>
                <a:latin typeface="宋体"/>
                <a:cs typeface="宋体"/>
              </a:rPr>
              <a:t>（</a:t>
            </a:r>
            <a:r>
              <a:rPr dirty="0" sz="1000" spc="10">
                <a:solidFill>
                  <a:srgbClr val="4D4D4F"/>
                </a:solidFill>
                <a:latin typeface="等线"/>
                <a:cs typeface="等线"/>
              </a:rPr>
              <a:t>2</a:t>
            </a:r>
            <a:r>
              <a:rPr dirty="0" sz="1000" spc="-30">
                <a:solidFill>
                  <a:srgbClr val="4D4D4F"/>
                </a:solidFill>
                <a:latin typeface="宋体"/>
                <a:cs typeface="宋体"/>
              </a:rPr>
              <a:t>）</a:t>
            </a:r>
            <a:r>
              <a:rPr dirty="0" sz="1000" spc="-5">
                <a:solidFill>
                  <a:srgbClr val="4D4D4F"/>
                </a:solidFill>
                <a:latin typeface="宋体"/>
                <a:cs typeface="宋体"/>
              </a:rPr>
              <a:t>短期 </a:t>
            </a:r>
            <a:r>
              <a:rPr dirty="0" sz="1000" spc="-5">
                <a:solidFill>
                  <a:srgbClr val="4D4D4F"/>
                </a:solidFill>
                <a:latin typeface="宋体"/>
                <a:cs typeface="宋体"/>
              </a:rPr>
              <a:t>疫情影</a:t>
            </a:r>
            <a:r>
              <a:rPr dirty="0" sz="1000" spc="5">
                <a:solidFill>
                  <a:srgbClr val="4D4D4F"/>
                </a:solidFill>
                <a:latin typeface="宋体"/>
                <a:cs typeface="宋体"/>
              </a:rPr>
              <a:t>响</a:t>
            </a:r>
            <a:r>
              <a:rPr dirty="0" sz="1000" spc="-5">
                <a:solidFill>
                  <a:srgbClr val="4D4D4F"/>
                </a:solidFill>
                <a:latin typeface="宋体"/>
                <a:cs typeface="宋体"/>
              </a:rPr>
              <a:t>不改</a:t>
            </a:r>
            <a:r>
              <a:rPr dirty="0" sz="1000" spc="5">
                <a:solidFill>
                  <a:srgbClr val="4D4D4F"/>
                </a:solidFill>
                <a:latin typeface="宋体"/>
                <a:cs typeface="宋体"/>
              </a:rPr>
              <a:t>产</a:t>
            </a:r>
            <a:r>
              <a:rPr dirty="0" sz="1000" spc="-5">
                <a:solidFill>
                  <a:srgbClr val="4D4D4F"/>
                </a:solidFill>
                <a:latin typeface="宋体"/>
                <a:cs typeface="宋体"/>
              </a:rPr>
              <a:t>业长</a:t>
            </a:r>
            <a:r>
              <a:rPr dirty="0" sz="1000" spc="5">
                <a:solidFill>
                  <a:srgbClr val="4D4D4F"/>
                </a:solidFill>
                <a:latin typeface="宋体"/>
                <a:cs typeface="宋体"/>
              </a:rPr>
              <a:t>期</a:t>
            </a:r>
            <a:r>
              <a:rPr dirty="0" sz="1000" spc="-5">
                <a:solidFill>
                  <a:srgbClr val="4D4D4F"/>
                </a:solidFill>
                <a:latin typeface="宋体"/>
                <a:cs typeface="宋体"/>
              </a:rPr>
              <a:t>向</a:t>
            </a:r>
            <a:r>
              <a:rPr dirty="0" sz="1000" spc="5">
                <a:solidFill>
                  <a:srgbClr val="4D4D4F"/>
                </a:solidFill>
                <a:latin typeface="宋体"/>
                <a:cs typeface="宋体"/>
              </a:rPr>
              <a:t>好</a:t>
            </a:r>
            <a:r>
              <a:rPr dirty="0" sz="1000" spc="-5">
                <a:solidFill>
                  <a:srgbClr val="4D4D4F"/>
                </a:solidFill>
                <a:latin typeface="宋体"/>
                <a:cs typeface="宋体"/>
              </a:rPr>
              <a:t>发展趋</a:t>
            </a:r>
            <a:r>
              <a:rPr dirty="0" sz="1000" spc="5">
                <a:solidFill>
                  <a:srgbClr val="4D4D4F"/>
                </a:solidFill>
                <a:latin typeface="宋体"/>
                <a:cs typeface="宋体"/>
              </a:rPr>
              <a:t>势</a:t>
            </a:r>
            <a:r>
              <a:rPr dirty="0" sz="1000" spc="-5">
                <a:solidFill>
                  <a:srgbClr val="4D4D4F"/>
                </a:solidFill>
                <a:latin typeface="宋体"/>
                <a:cs typeface="宋体"/>
              </a:rPr>
              <a:t>，创</a:t>
            </a:r>
            <a:r>
              <a:rPr dirty="0" sz="1000" spc="5">
                <a:solidFill>
                  <a:srgbClr val="4D4D4F"/>
                </a:solidFill>
                <a:latin typeface="宋体"/>
                <a:cs typeface="宋体"/>
              </a:rPr>
              <a:t>新</a:t>
            </a:r>
            <a:r>
              <a:rPr dirty="0" sz="1000" spc="-5">
                <a:solidFill>
                  <a:srgbClr val="4D4D4F"/>
                </a:solidFill>
                <a:latin typeface="宋体"/>
                <a:cs typeface="宋体"/>
              </a:rPr>
              <a:t>药是</a:t>
            </a:r>
            <a:r>
              <a:rPr dirty="0" sz="1000" spc="5">
                <a:solidFill>
                  <a:srgbClr val="4D4D4F"/>
                </a:solidFill>
                <a:latin typeface="宋体"/>
                <a:cs typeface="宋体"/>
              </a:rPr>
              <a:t>未</a:t>
            </a:r>
            <a:r>
              <a:rPr dirty="0" sz="1000" spc="-5">
                <a:solidFill>
                  <a:srgbClr val="4D4D4F"/>
                </a:solidFill>
                <a:latin typeface="宋体"/>
                <a:cs typeface="宋体"/>
              </a:rPr>
              <a:t>来</a:t>
            </a:r>
            <a:r>
              <a:rPr dirty="0" sz="1000" spc="5">
                <a:solidFill>
                  <a:srgbClr val="4D4D4F"/>
                </a:solidFill>
                <a:latin typeface="宋体"/>
                <a:cs typeface="宋体"/>
              </a:rPr>
              <a:t>医</a:t>
            </a:r>
            <a:r>
              <a:rPr dirty="0" sz="1000" spc="-5">
                <a:solidFill>
                  <a:srgbClr val="4D4D4F"/>
                </a:solidFill>
                <a:latin typeface="宋体"/>
                <a:cs typeface="宋体"/>
              </a:rPr>
              <a:t>药发展</a:t>
            </a:r>
            <a:r>
              <a:rPr dirty="0" sz="1000" spc="5">
                <a:solidFill>
                  <a:srgbClr val="4D4D4F"/>
                </a:solidFill>
                <a:latin typeface="宋体"/>
                <a:cs typeface="宋体"/>
              </a:rPr>
              <a:t>最</a:t>
            </a:r>
            <a:r>
              <a:rPr dirty="0" sz="1000" spc="-5">
                <a:solidFill>
                  <a:srgbClr val="4D4D4F"/>
                </a:solidFill>
                <a:latin typeface="宋体"/>
                <a:cs typeface="宋体"/>
              </a:rPr>
              <a:t>核心</a:t>
            </a:r>
            <a:r>
              <a:rPr dirty="0" sz="1000" spc="5">
                <a:solidFill>
                  <a:srgbClr val="4D4D4F"/>
                </a:solidFill>
                <a:latin typeface="宋体"/>
                <a:cs typeface="宋体"/>
              </a:rPr>
              <a:t>的</a:t>
            </a:r>
            <a:r>
              <a:rPr dirty="0" sz="1000" spc="-5">
                <a:solidFill>
                  <a:srgbClr val="4D4D4F"/>
                </a:solidFill>
                <a:latin typeface="宋体"/>
                <a:cs typeface="宋体"/>
              </a:rPr>
              <a:t>方向</a:t>
            </a:r>
            <a:r>
              <a:rPr dirty="0" sz="1000" spc="5">
                <a:solidFill>
                  <a:srgbClr val="4D4D4F"/>
                </a:solidFill>
                <a:latin typeface="宋体"/>
                <a:cs typeface="宋体"/>
              </a:rPr>
              <a:t>之</a:t>
            </a:r>
            <a:r>
              <a:rPr dirty="0" sz="1000" spc="-5">
                <a:solidFill>
                  <a:srgbClr val="4D4D4F"/>
                </a:solidFill>
                <a:latin typeface="宋体"/>
                <a:cs typeface="宋体"/>
              </a:rPr>
              <a:t>一。</a:t>
            </a:r>
            <a:endParaRPr sz="1000">
              <a:latin typeface="宋体"/>
              <a:cs typeface="宋体"/>
            </a:endParaRPr>
          </a:p>
          <a:p>
            <a:pPr algn="just" marL="12700" marR="67945">
              <a:lnSpc>
                <a:spcPct val="116900"/>
              </a:lnSpc>
              <a:spcBef>
                <a:spcPts val="770"/>
              </a:spcBef>
            </a:pPr>
            <a:r>
              <a:rPr dirty="0" sz="1000" spc="-5">
                <a:solidFill>
                  <a:srgbClr val="4D4D4F"/>
                </a:solidFill>
                <a:latin typeface="宋体"/>
                <a:cs typeface="宋体"/>
              </a:rPr>
              <a:t>从业绩</a:t>
            </a:r>
            <a:r>
              <a:rPr dirty="0" sz="1000" spc="5">
                <a:solidFill>
                  <a:srgbClr val="4D4D4F"/>
                </a:solidFill>
                <a:latin typeface="宋体"/>
                <a:cs typeface="宋体"/>
              </a:rPr>
              <a:t>角</a:t>
            </a:r>
            <a:r>
              <a:rPr dirty="0" sz="1000" spc="-5">
                <a:solidFill>
                  <a:srgbClr val="4D4D4F"/>
                </a:solidFill>
                <a:latin typeface="宋体"/>
                <a:cs typeface="宋体"/>
              </a:rPr>
              <a:t>度</a:t>
            </a:r>
            <a:r>
              <a:rPr dirty="0" sz="1000" spc="-20">
                <a:solidFill>
                  <a:srgbClr val="4D4D4F"/>
                </a:solidFill>
                <a:latin typeface="宋体"/>
                <a:cs typeface="宋体"/>
              </a:rPr>
              <a:t>，</a:t>
            </a:r>
            <a:r>
              <a:rPr dirty="0" sz="1000" spc="-5">
                <a:solidFill>
                  <a:srgbClr val="4D4D4F"/>
                </a:solidFill>
                <a:latin typeface="宋体"/>
                <a:cs typeface="宋体"/>
              </a:rPr>
              <a:t>国内</a:t>
            </a:r>
            <a:r>
              <a:rPr dirty="0" sz="1000" spc="5">
                <a:solidFill>
                  <a:srgbClr val="4D4D4F"/>
                </a:solidFill>
                <a:latin typeface="宋体"/>
                <a:cs typeface="宋体"/>
              </a:rPr>
              <a:t>以</a:t>
            </a:r>
            <a:r>
              <a:rPr dirty="0" sz="1000" spc="-5">
                <a:solidFill>
                  <a:srgbClr val="4D4D4F"/>
                </a:solidFill>
                <a:latin typeface="宋体"/>
                <a:cs typeface="宋体"/>
              </a:rPr>
              <a:t>恒瑞</a:t>
            </a:r>
            <a:r>
              <a:rPr dirty="0" sz="1000" spc="5">
                <a:solidFill>
                  <a:srgbClr val="4D4D4F"/>
                </a:solidFill>
                <a:latin typeface="宋体"/>
                <a:cs typeface="宋体"/>
              </a:rPr>
              <a:t>医</a:t>
            </a:r>
            <a:r>
              <a:rPr dirty="0" sz="1000" spc="-5">
                <a:solidFill>
                  <a:srgbClr val="4D4D4F"/>
                </a:solidFill>
                <a:latin typeface="宋体"/>
                <a:cs typeface="宋体"/>
              </a:rPr>
              <a:t>药为代</a:t>
            </a:r>
            <a:r>
              <a:rPr dirty="0" sz="1000" spc="5">
                <a:solidFill>
                  <a:srgbClr val="4D4D4F"/>
                </a:solidFill>
                <a:latin typeface="宋体"/>
                <a:cs typeface="宋体"/>
              </a:rPr>
              <a:t>表</a:t>
            </a:r>
            <a:r>
              <a:rPr dirty="0" sz="1000" spc="-5">
                <a:solidFill>
                  <a:srgbClr val="4D4D4F"/>
                </a:solidFill>
                <a:latin typeface="宋体"/>
                <a:cs typeface="宋体"/>
              </a:rPr>
              <a:t>的一</a:t>
            </a:r>
            <a:r>
              <a:rPr dirty="0" sz="1000" spc="5">
                <a:solidFill>
                  <a:srgbClr val="4D4D4F"/>
                </a:solidFill>
                <a:latin typeface="宋体"/>
                <a:cs typeface="宋体"/>
              </a:rPr>
              <a:t>批</a:t>
            </a:r>
            <a:r>
              <a:rPr dirty="0" sz="1000" spc="-5">
                <a:solidFill>
                  <a:srgbClr val="4D4D4F"/>
                </a:solidFill>
                <a:latin typeface="宋体"/>
                <a:cs typeface="宋体"/>
              </a:rPr>
              <a:t>创新</a:t>
            </a:r>
            <a:r>
              <a:rPr dirty="0" sz="1000" spc="5">
                <a:solidFill>
                  <a:srgbClr val="4D4D4F"/>
                </a:solidFill>
                <a:latin typeface="宋体"/>
                <a:cs typeface="宋体"/>
              </a:rPr>
              <a:t>药</a:t>
            </a:r>
            <a:r>
              <a:rPr dirty="0" sz="1000" spc="-5">
                <a:solidFill>
                  <a:srgbClr val="4D4D4F"/>
                </a:solidFill>
                <a:latin typeface="宋体"/>
                <a:cs typeface="宋体"/>
              </a:rPr>
              <a:t>企</a:t>
            </a:r>
            <a:r>
              <a:rPr dirty="0" sz="1000" spc="5">
                <a:solidFill>
                  <a:srgbClr val="4D4D4F"/>
                </a:solidFill>
                <a:latin typeface="宋体"/>
                <a:cs typeface="宋体"/>
              </a:rPr>
              <a:t>业</a:t>
            </a:r>
            <a:r>
              <a:rPr dirty="0" sz="1000" spc="-5">
                <a:solidFill>
                  <a:srgbClr val="4D4D4F"/>
                </a:solidFill>
                <a:latin typeface="宋体"/>
                <a:cs typeface="宋体"/>
              </a:rPr>
              <a:t>已开始</a:t>
            </a:r>
            <a:r>
              <a:rPr dirty="0" sz="1000" spc="5">
                <a:solidFill>
                  <a:srgbClr val="4D4D4F"/>
                </a:solidFill>
                <a:latin typeface="宋体"/>
                <a:cs typeface="宋体"/>
              </a:rPr>
              <a:t>步</a:t>
            </a:r>
            <a:r>
              <a:rPr dirty="0" sz="1000" spc="-5">
                <a:solidFill>
                  <a:srgbClr val="4D4D4F"/>
                </a:solidFill>
                <a:latin typeface="宋体"/>
                <a:cs typeface="宋体"/>
              </a:rPr>
              <a:t>入收</a:t>
            </a:r>
            <a:r>
              <a:rPr dirty="0" sz="1000" spc="5">
                <a:solidFill>
                  <a:srgbClr val="4D4D4F"/>
                </a:solidFill>
                <a:latin typeface="宋体"/>
                <a:cs typeface="宋体"/>
              </a:rPr>
              <a:t>获</a:t>
            </a:r>
            <a:r>
              <a:rPr dirty="0" sz="1000" spc="-5">
                <a:solidFill>
                  <a:srgbClr val="4D4D4F"/>
                </a:solidFill>
                <a:latin typeface="宋体"/>
                <a:cs typeface="宋体"/>
              </a:rPr>
              <a:t>期</a:t>
            </a:r>
            <a:r>
              <a:rPr dirty="0" sz="1000" spc="-20">
                <a:solidFill>
                  <a:srgbClr val="4D4D4F"/>
                </a:solidFill>
                <a:latin typeface="宋体"/>
                <a:cs typeface="宋体"/>
              </a:rPr>
              <a:t>，</a:t>
            </a:r>
            <a:r>
              <a:rPr dirty="0" sz="1000" spc="-5">
                <a:solidFill>
                  <a:srgbClr val="4D4D4F"/>
                </a:solidFill>
                <a:latin typeface="宋体"/>
                <a:cs typeface="宋体"/>
              </a:rPr>
              <a:t>未来</a:t>
            </a:r>
            <a:r>
              <a:rPr dirty="0" sz="1000" spc="5">
                <a:solidFill>
                  <a:srgbClr val="4D4D4F"/>
                </a:solidFill>
                <a:latin typeface="宋体"/>
                <a:cs typeface="宋体"/>
              </a:rPr>
              <a:t>业</a:t>
            </a:r>
            <a:r>
              <a:rPr dirty="0" sz="1000" spc="-5">
                <a:solidFill>
                  <a:srgbClr val="4D4D4F"/>
                </a:solidFill>
                <a:latin typeface="宋体"/>
                <a:cs typeface="宋体"/>
              </a:rPr>
              <a:t>绩有望 </a:t>
            </a:r>
            <a:r>
              <a:rPr dirty="0" sz="1000" spc="-5">
                <a:solidFill>
                  <a:srgbClr val="4D4D4F"/>
                </a:solidFill>
                <a:latin typeface="宋体"/>
                <a:cs typeface="宋体"/>
              </a:rPr>
              <a:t>持续跑</a:t>
            </a:r>
            <a:r>
              <a:rPr dirty="0" sz="1000" spc="5">
                <a:solidFill>
                  <a:srgbClr val="4D4D4F"/>
                </a:solidFill>
                <a:latin typeface="宋体"/>
                <a:cs typeface="宋体"/>
              </a:rPr>
              <a:t>赢</a:t>
            </a:r>
            <a:r>
              <a:rPr dirty="0" sz="1000" spc="-5">
                <a:solidFill>
                  <a:srgbClr val="4D4D4F"/>
                </a:solidFill>
                <a:latin typeface="宋体"/>
                <a:cs typeface="宋体"/>
              </a:rPr>
              <a:t>行业</a:t>
            </a:r>
            <a:r>
              <a:rPr dirty="0" sz="1000" spc="5">
                <a:solidFill>
                  <a:srgbClr val="4D4D4F"/>
                </a:solidFill>
                <a:latin typeface="宋体"/>
                <a:cs typeface="宋体"/>
              </a:rPr>
              <a:t>整</a:t>
            </a:r>
            <a:r>
              <a:rPr dirty="0" sz="1000" spc="-5">
                <a:solidFill>
                  <a:srgbClr val="4D4D4F"/>
                </a:solidFill>
                <a:latin typeface="宋体"/>
                <a:cs typeface="宋体"/>
              </a:rPr>
              <a:t>体</a:t>
            </a:r>
            <a:r>
              <a:rPr dirty="0" sz="1000" spc="-105">
                <a:solidFill>
                  <a:srgbClr val="4D4D4F"/>
                </a:solidFill>
                <a:latin typeface="宋体"/>
                <a:cs typeface="宋体"/>
              </a:rPr>
              <a:t>。</a:t>
            </a:r>
            <a:r>
              <a:rPr dirty="0" sz="1000" spc="5">
                <a:solidFill>
                  <a:srgbClr val="4D4D4F"/>
                </a:solidFill>
                <a:latin typeface="宋体"/>
                <a:cs typeface="宋体"/>
              </a:rPr>
              <a:t>以</a:t>
            </a:r>
            <a:r>
              <a:rPr dirty="0" sz="1000" spc="-5">
                <a:solidFill>
                  <a:srgbClr val="4D4D4F"/>
                </a:solidFill>
                <a:latin typeface="宋体"/>
                <a:cs typeface="宋体"/>
              </a:rPr>
              <a:t>龙</a:t>
            </a:r>
            <a:r>
              <a:rPr dirty="0" sz="1000" spc="5">
                <a:solidFill>
                  <a:srgbClr val="4D4D4F"/>
                </a:solidFill>
                <a:latin typeface="宋体"/>
                <a:cs typeface="宋体"/>
              </a:rPr>
              <a:t>头</a:t>
            </a:r>
            <a:r>
              <a:rPr dirty="0" sz="1000" spc="-5">
                <a:solidFill>
                  <a:srgbClr val="4D4D4F"/>
                </a:solidFill>
                <a:latin typeface="宋体"/>
                <a:cs typeface="宋体"/>
              </a:rPr>
              <a:t>恒瑞医</a:t>
            </a:r>
            <a:r>
              <a:rPr dirty="0" sz="1000" spc="5">
                <a:solidFill>
                  <a:srgbClr val="4D4D4F"/>
                </a:solidFill>
                <a:latin typeface="宋体"/>
                <a:cs typeface="宋体"/>
              </a:rPr>
              <a:t>药</a:t>
            </a:r>
            <a:r>
              <a:rPr dirty="0" sz="1000" spc="-5">
                <a:solidFill>
                  <a:srgbClr val="4D4D4F"/>
                </a:solidFill>
                <a:latin typeface="宋体"/>
                <a:cs typeface="宋体"/>
              </a:rPr>
              <a:t>为例</a:t>
            </a:r>
            <a:r>
              <a:rPr dirty="0" sz="1000" spc="-15">
                <a:solidFill>
                  <a:srgbClr val="4D4D4F"/>
                </a:solidFill>
                <a:latin typeface="宋体"/>
                <a:cs typeface="宋体"/>
              </a:rPr>
              <a:t>，</a:t>
            </a:r>
            <a:r>
              <a:rPr dirty="0" sz="1000" spc="-15">
                <a:solidFill>
                  <a:srgbClr val="4D4D4F"/>
                </a:solidFill>
                <a:latin typeface="等线"/>
                <a:cs typeface="等线"/>
              </a:rPr>
              <a:t>2018-2019</a:t>
            </a:r>
            <a:r>
              <a:rPr dirty="0" sz="1000" spc="-25">
                <a:solidFill>
                  <a:srgbClr val="4D4D4F"/>
                </a:solidFill>
                <a:latin typeface="等线"/>
                <a:cs typeface="等线"/>
              </a:rPr>
              <a:t> </a:t>
            </a:r>
            <a:r>
              <a:rPr dirty="0" sz="1000" spc="-5">
                <a:solidFill>
                  <a:srgbClr val="4D4D4F"/>
                </a:solidFill>
                <a:latin typeface="宋体"/>
                <a:cs typeface="宋体"/>
              </a:rPr>
              <a:t>年包括</a:t>
            </a:r>
            <a:r>
              <a:rPr dirty="0" sz="1000" spc="-254">
                <a:solidFill>
                  <a:srgbClr val="4D4D4F"/>
                </a:solidFill>
                <a:latin typeface="宋体"/>
                <a:cs typeface="宋体"/>
              </a:rPr>
              <a:t> </a:t>
            </a:r>
            <a:r>
              <a:rPr dirty="0" sz="1000" spc="-5">
                <a:solidFill>
                  <a:srgbClr val="4D4D4F"/>
                </a:solidFill>
                <a:latin typeface="等线"/>
                <a:cs typeface="等线"/>
              </a:rPr>
              <a:t>19K</a:t>
            </a:r>
            <a:r>
              <a:rPr dirty="0" sz="1000" spc="-105">
                <a:solidFill>
                  <a:srgbClr val="4D4D4F"/>
                </a:solidFill>
                <a:latin typeface="宋体"/>
                <a:cs typeface="宋体"/>
              </a:rPr>
              <a:t>、</a:t>
            </a:r>
            <a:r>
              <a:rPr dirty="0" sz="1000" spc="5">
                <a:solidFill>
                  <a:srgbClr val="4D4D4F"/>
                </a:solidFill>
                <a:latin typeface="宋体"/>
                <a:cs typeface="宋体"/>
              </a:rPr>
              <a:t>吡</a:t>
            </a:r>
            <a:r>
              <a:rPr dirty="0" sz="1000" spc="-5">
                <a:solidFill>
                  <a:srgbClr val="4D4D4F"/>
                </a:solidFill>
                <a:latin typeface="宋体"/>
                <a:cs typeface="宋体"/>
              </a:rPr>
              <a:t>咯替</a:t>
            </a:r>
            <a:r>
              <a:rPr dirty="0" sz="1000" spc="5">
                <a:solidFill>
                  <a:srgbClr val="4D4D4F"/>
                </a:solidFill>
                <a:latin typeface="宋体"/>
                <a:cs typeface="宋体"/>
              </a:rPr>
              <a:t>尼</a:t>
            </a:r>
            <a:r>
              <a:rPr dirty="0" sz="1000" spc="-100">
                <a:solidFill>
                  <a:srgbClr val="4D4D4F"/>
                </a:solidFill>
                <a:latin typeface="宋体"/>
                <a:cs typeface="宋体"/>
              </a:rPr>
              <a:t>、</a:t>
            </a:r>
            <a:r>
              <a:rPr dirty="0" sz="1000">
                <a:solidFill>
                  <a:srgbClr val="4D4D4F"/>
                </a:solidFill>
                <a:latin typeface="等线"/>
                <a:cs typeface="等线"/>
              </a:rPr>
              <a:t>PD-1</a:t>
            </a:r>
            <a:r>
              <a:rPr dirty="0" sz="1000" spc="-25">
                <a:solidFill>
                  <a:srgbClr val="4D4D4F"/>
                </a:solidFill>
                <a:latin typeface="等线"/>
                <a:cs typeface="等线"/>
              </a:rPr>
              <a:t> </a:t>
            </a:r>
            <a:r>
              <a:rPr dirty="0" sz="1000" spc="-5">
                <a:solidFill>
                  <a:srgbClr val="4D4D4F"/>
                </a:solidFill>
                <a:latin typeface="宋体"/>
                <a:cs typeface="宋体"/>
              </a:rPr>
              <a:t>等多 款重磅</a:t>
            </a:r>
            <a:r>
              <a:rPr dirty="0" sz="1000" spc="5">
                <a:solidFill>
                  <a:srgbClr val="4D4D4F"/>
                </a:solidFill>
                <a:latin typeface="宋体"/>
                <a:cs typeface="宋体"/>
              </a:rPr>
              <a:t>创</a:t>
            </a:r>
            <a:r>
              <a:rPr dirty="0" sz="1000" spc="-5">
                <a:solidFill>
                  <a:srgbClr val="4D4D4F"/>
                </a:solidFill>
                <a:latin typeface="宋体"/>
                <a:cs typeface="宋体"/>
              </a:rPr>
              <a:t>新药</a:t>
            </a:r>
            <a:r>
              <a:rPr dirty="0" sz="1000" spc="5">
                <a:solidFill>
                  <a:srgbClr val="4D4D4F"/>
                </a:solidFill>
                <a:latin typeface="宋体"/>
                <a:cs typeface="宋体"/>
              </a:rPr>
              <a:t>迎</a:t>
            </a:r>
            <a:r>
              <a:rPr dirty="0" sz="1000" spc="-5">
                <a:solidFill>
                  <a:srgbClr val="4D4D4F"/>
                </a:solidFill>
                <a:latin typeface="宋体"/>
                <a:cs typeface="宋体"/>
              </a:rPr>
              <a:t>来集</a:t>
            </a:r>
            <a:r>
              <a:rPr dirty="0" sz="1000" spc="5">
                <a:solidFill>
                  <a:srgbClr val="4D4D4F"/>
                </a:solidFill>
                <a:latin typeface="宋体"/>
                <a:cs typeface="宋体"/>
              </a:rPr>
              <a:t>中</a:t>
            </a:r>
            <a:r>
              <a:rPr dirty="0" sz="1000" spc="-5">
                <a:solidFill>
                  <a:srgbClr val="4D4D4F"/>
                </a:solidFill>
                <a:latin typeface="宋体"/>
                <a:cs typeface="宋体"/>
              </a:rPr>
              <a:t>获</a:t>
            </a:r>
            <a:r>
              <a:rPr dirty="0" sz="1000" spc="5">
                <a:solidFill>
                  <a:srgbClr val="4D4D4F"/>
                </a:solidFill>
                <a:latin typeface="宋体"/>
                <a:cs typeface="宋体"/>
              </a:rPr>
              <a:t>批</a:t>
            </a:r>
            <a:r>
              <a:rPr dirty="0" sz="1000">
                <a:solidFill>
                  <a:srgbClr val="4D4D4F"/>
                </a:solidFill>
                <a:latin typeface="宋体"/>
                <a:cs typeface="宋体"/>
              </a:rPr>
              <a:t>上</a:t>
            </a:r>
            <a:r>
              <a:rPr dirty="0" sz="1000" spc="-5">
                <a:solidFill>
                  <a:srgbClr val="4D4D4F"/>
                </a:solidFill>
                <a:latin typeface="宋体"/>
                <a:cs typeface="宋体"/>
              </a:rPr>
              <a:t>市，以</a:t>
            </a:r>
            <a:r>
              <a:rPr dirty="0" sz="1000" spc="-180">
                <a:solidFill>
                  <a:srgbClr val="4D4D4F"/>
                </a:solidFill>
                <a:latin typeface="宋体"/>
                <a:cs typeface="宋体"/>
              </a:rPr>
              <a:t> </a:t>
            </a:r>
            <a:r>
              <a:rPr dirty="0" sz="1000" spc="-5">
                <a:solidFill>
                  <a:srgbClr val="4D4D4F"/>
                </a:solidFill>
                <a:latin typeface="等线"/>
                <a:cs typeface="等线"/>
              </a:rPr>
              <a:t>PD-1</a:t>
            </a:r>
            <a:r>
              <a:rPr dirty="0" sz="1000" spc="55">
                <a:solidFill>
                  <a:srgbClr val="4D4D4F"/>
                </a:solidFill>
                <a:latin typeface="等线"/>
                <a:cs typeface="等线"/>
              </a:rPr>
              <a:t> </a:t>
            </a:r>
            <a:r>
              <a:rPr dirty="0" sz="1000" spc="-5">
                <a:solidFill>
                  <a:srgbClr val="4D4D4F"/>
                </a:solidFill>
                <a:latin typeface="宋体"/>
                <a:cs typeface="宋体"/>
              </a:rPr>
              <a:t>为</a:t>
            </a:r>
            <a:r>
              <a:rPr dirty="0" sz="1000" spc="5">
                <a:solidFill>
                  <a:srgbClr val="4D4D4F"/>
                </a:solidFill>
                <a:latin typeface="宋体"/>
                <a:cs typeface="宋体"/>
              </a:rPr>
              <a:t>代</a:t>
            </a:r>
            <a:r>
              <a:rPr dirty="0" sz="1000" spc="-5">
                <a:solidFill>
                  <a:srgbClr val="4D4D4F"/>
                </a:solidFill>
                <a:latin typeface="宋体"/>
                <a:cs typeface="宋体"/>
              </a:rPr>
              <a:t>表的</a:t>
            </a:r>
            <a:r>
              <a:rPr dirty="0" sz="1000" spc="5">
                <a:solidFill>
                  <a:srgbClr val="4D4D4F"/>
                </a:solidFill>
                <a:latin typeface="宋体"/>
                <a:cs typeface="宋体"/>
              </a:rPr>
              <a:t>创</a:t>
            </a:r>
            <a:r>
              <a:rPr dirty="0" sz="1000" spc="-5">
                <a:solidFill>
                  <a:srgbClr val="4D4D4F"/>
                </a:solidFill>
                <a:latin typeface="宋体"/>
                <a:cs typeface="宋体"/>
              </a:rPr>
              <a:t>新药尚</a:t>
            </a:r>
            <a:r>
              <a:rPr dirty="0" sz="1000" spc="5">
                <a:solidFill>
                  <a:srgbClr val="4D4D4F"/>
                </a:solidFill>
                <a:latin typeface="宋体"/>
                <a:cs typeface="宋体"/>
              </a:rPr>
              <a:t>处</a:t>
            </a:r>
            <a:r>
              <a:rPr dirty="0" sz="1000" spc="-5">
                <a:solidFill>
                  <a:srgbClr val="4D4D4F"/>
                </a:solidFill>
                <a:latin typeface="宋体"/>
                <a:cs typeface="宋体"/>
              </a:rPr>
              <a:t>于放</a:t>
            </a:r>
            <a:r>
              <a:rPr dirty="0" sz="1000" spc="5">
                <a:solidFill>
                  <a:srgbClr val="4D4D4F"/>
                </a:solidFill>
                <a:latin typeface="宋体"/>
                <a:cs typeface="宋体"/>
              </a:rPr>
              <a:t>量</a:t>
            </a:r>
            <a:r>
              <a:rPr dirty="0" sz="1000" spc="-5">
                <a:solidFill>
                  <a:srgbClr val="4D4D4F"/>
                </a:solidFill>
                <a:latin typeface="宋体"/>
                <a:cs typeface="宋体"/>
              </a:rPr>
              <a:t>初期</a:t>
            </a:r>
            <a:r>
              <a:rPr dirty="0" sz="1000" spc="5">
                <a:solidFill>
                  <a:srgbClr val="4D4D4F"/>
                </a:solidFill>
                <a:latin typeface="宋体"/>
                <a:cs typeface="宋体"/>
              </a:rPr>
              <a:t>阶</a:t>
            </a:r>
            <a:r>
              <a:rPr dirty="0" sz="1000" spc="-5">
                <a:solidFill>
                  <a:srgbClr val="4D4D4F"/>
                </a:solidFill>
                <a:latin typeface="宋体"/>
                <a:cs typeface="宋体"/>
              </a:rPr>
              <a:t>段</a:t>
            </a:r>
            <a:r>
              <a:rPr dirty="0" sz="1000" spc="5">
                <a:solidFill>
                  <a:srgbClr val="4D4D4F"/>
                </a:solidFill>
                <a:latin typeface="宋体"/>
                <a:cs typeface="宋体"/>
              </a:rPr>
              <a:t>，</a:t>
            </a:r>
            <a:r>
              <a:rPr dirty="0" sz="1000" spc="-5">
                <a:solidFill>
                  <a:srgbClr val="4D4D4F"/>
                </a:solidFill>
                <a:latin typeface="宋体"/>
                <a:cs typeface="宋体"/>
              </a:rPr>
              <a:t>部分创 </a:t>
            </a:r>
            <a:r>
              <a:rPr dirty="0" sz="1000" spc="-5">
                <a:solidFill>
                  <a:srgbClr val="4D4D4F"/>
                </a:solidFill>
                <a:latin typeface="宋体"/>
                <a:cs typeface="宋体"/>
              </a:rPr>
              <a:t>新品种</a:t>
            </a:r>
            <a:r>
              <a:rPr dirty="0" sz="1000" spc="5">
                <a:solidFill>
                  <a:srgbClr val="4D4D4F"/>
                </a:solidFill>
                <a:latin typeface="宋体"/>
                <a:cs typeface="宋体"/>
              </a:rPr>
              <a:t>今</a:t>
            </a:r>
            <a:r>
              <a:rPr dirty="0" sz="1000" spc="-5">
                <a:solidFill>
                  <a:srgbClr val="4D4D4F"/>
                </a:solidFill>
                <a:latin typeface="宋体"/>
                <a:cs typeface="宋体"/>
              </a:rPr>
              <a:t>年年</a:t>
            </a:r>
            <a:r>
              <a:rPr dirty="0" sz="1000" spc="5">
                <a:solidFill>
                  <a:srgbClr val="4D4D4F"/>
                </a:solidFill>
                <a:latin typeface="宋体"/>
                <a:cs typeface="宋体"/>
              </a:rPr>
              <a:t>存</a:t>
            </a:r>
            <a:r>
              <a:rPr dirty="0" sz="1000" spc="-5">
                <a:solidFill>
                  <a:srgbClr val="4D4D4F"/>
                </a:solidFill>
                <a:latin typeface="宋体"/>
                <a:cs typeface="宋体"/>
              </a:rPr>
              <a:t>在超</a:t>
            </a:r>
            <a:r>
              <a:rPr dirty="0" sz="1000" spc="5">
                <a:solidFill>
                  <a:srgbClr val="4D4D4F"/>
                </a:solidFill>
                <a:latin typeface="宋体"/>
                <a:cs typeface="宋体"/>
              </a:rPr>
              <a:t>预</a:t>
            </a:r>
            <a:r>
              <a:rPr dirty="0" sz="1000" spc="-5">
                <a:solidFill>
                  <a:srgbClr val="4D4D4F"/>
                </a:solidFill>
                <a:latin typeface="宋体"/>
                <a:cs typeface="宋体"/>
              </a:rPr>
              <a:t>期</a:t>
            </a:r>
            <a:r>
              <a:rPr dirty="0" sz="1000" spc="5">
                <a:solidFill>
                  <a:srgbClr val="4D4D4F"/>
                </a:solidFill>
                <a:latin typeface="宋体"/>
                <a:cs typeface="宋体"/>
              </a:rPr>
              <a:t>可</a:t>
            </a:r>
            <a:r>
              <a:rPr dirty="0" sz="1000" spc="-5">
                <a:solidFill>
                  <a:srgbClr val="4D4D4F"/>
                </a:solidFill>
                <a:latin typeface="宋体"/>
                <a:cs typeface="宋体"/>
              </a:rPr>
              <a:t>能</a:t>
            </a:r>
            <a:r>
              <a:rPr dirty="0" sz="1000" spc="-20">
                <a:solidFill>
                  <a:srgbClr val="4D4D4F"/>
                </a:solidFill>
                <a:latin typeface="宋体"/>
                <a:cs typeface="宋体"/>
              </a:rPr>
              <a:t>。</a:t>
            </a:r>
            <a:r>
              <a:rPr dirty="0" sz="1000" spc="-5">
                <a:solidFill>
                  <a:srgbClr val="4D4D4F"/>
                </a:solidFill>
                <a:latin typeface="宋体"/>
                <a:cs typeface="宋体"/>
              </a:rPr>
              <a:t>短期</a:t>
            </a:r>
            <a:r>
              <a:rPr dirty="0" sz="1000" spc="5">
                <a:solidFill>
                  <a:srgbClr val="4D4D4F"/>
                </a:solidFill>
                <a:latin typeface="宋体"/>
                <a:cs typeface="宋体"/>
              </a:rPr>
              <a:t>来</a:t>
            </a:r>
            <a:r>
              <a:rPr dirty="0" sz="1000" spc="-5">
                <a:solidFill>
                  <a:srgbClr val="4D4D4F"/>
                </a:solidFill>
                <a:latin typeface="宋体"/>
                <a:cs typeface="宋体"/>
              </a:rPr>
              <a:t>看</a:t>
            </a:r>
            <a:r>
              <a:rPr dirty="0" sz="1000" spc="-20">
                <a:solidFill>
                  <a:srgbClr val="4D4D4F"/>
                </a:solidFill>
                <a:latin typeface="宋体"/>
                <a:cs typeface="宋体"/>
              </a:rPr>
              <a:t>，</a:t>
            </a:r>
            <a:r>
              <a:rPr dirty="0" sz="1000" spc="5">
                <a:solidFill>
                  <a:srgbClr val="4D4D4F"/>
                </a:solidFill>
                <a:latin typeface="宋体"/>
                <a:cs typeface="宋体"/>
              </a:rPr>
              <a:t>随</a:t>
            </a:r>
            <a:r>
              <a:rPr dirty="0" sz="1000" spc="-5">
                <a:solidFill>
                  <a:srgbClr val="4D4D4F"/>
                </a:solidFill>
                <a:latin typeface="宋体"/>
                <a:cs typeface="宋体"/>
              </a:rPr>
              <a:t>着国</a:t>
            </a:r>
            <a:r>
              <a:rPr dirty="0" sz="1000" spc="5">
                <a:solidFill>
                  <a:srgbClr val="4D4D4F"/>
                </a:solidFill>
                <a:latin typeface="宋体"/>
                <a:cs typeface="宋体"/>
              </a:rPr>
              <a:t>内疫</a:t>
            </a:r>
            <a:r>
              <a:rPr dirty="0" sz="1000" spc="-5">
                <a:solidFill>
                  <a:srgbClr val="4D4D4F"/>
                </a:solidFill>
                <a:latin typeface="宋体"/>
                <a:cs typeface="宋体"/>
              </a:rPr>
              <a:t>情消减</a:t>
            </a:r>
            <a:r>
              <a:rPr dirty="0" sz="1000" spc="-20">
                <a:solidFill>
                  <a:srgbClr val="4D4D4F"/>
                </a:solidFill>
                <a:latin typeface="宋体"/>
                <a:cs typeface="宋体"/>
              </a:rPr>
              <a:t>，</a:t>
            </a:r>
            <a:r>
              <a:rPr dirty="0" sz="1000" spc="5">
                <a:solidFill>
                  <a:srgbClr val="4D4D4F"/>
                </a:solidFill>
                <a:latin typeface="宋体"/>
                <a:cs typeface="宋体"/>
              </a:rPr>
              <a:t>公</a:t>
            </a:r>
            <a:r>
              <a:rPr dirty="0" sz="1000" spc="-5">
                <a:solidFill>
                  <a:srgbClr val="4D4D4F"/>
                </a:solidFill>
                <a:latin typeface="宋体"/>
                <a:cs typeface="宋体"/>
              </a:rPr>
              <a:t>司创</a:t>
            </a:r>
            <a:r>
              <a:rPr dirty="0" sz="1000" spc="5">
                <a:solidFill>
                  <a:srgbClr val="4D4D4F"/>
                </a:solidFill>
                <a:latin typeface="宋体"/>
                <a:cs typeface="宋体"/>
              </a:rPr>
              <a:t>新</a:t>
            </a:r>
            <a:r>
              <a:rPr dirty="0" sz="1000" spc="-5">
                <a:solidFill>
                  <a:srgbClr val="4D4D4F"/>
                </a:solidFill>
                <a:latin typeface="宋体"/>
                <a:cs typeface="宋体"/>
              </a:rPr>
              <a:t>药业</a:t>
            </a:r>
            <a:r>
              <a:rPr dirty="0" sz="1000" spc="5">
                <a:solidFill>
                  <a:srgbClr val="4D4D4F"/>
                </a:solidFill>
                <a:latin typeface="宋体"/>
                <a:cs typeface="宋体"/>
              </a:rPr>
              <a:t>绩有</a:t>
            </a:r>
            <a:r>
              <a:rPr dirty="0" sz="1000" spc="-5">
                <a:solidFill>
                  <a:srgbClr val="4D4D4F"/>
                </a:solidFill>
                <a:latin typeface="宋体"/>
                <a:cs typeface="宋体"/>
              </a:rPr>
              <a:t>望恢复 高速增</a:t>
            </a:r>
            <a:r>
              <a:rPr dirty="0" sz="1000" spc="5">
                <a:solidFill>
                  <a:srgbClr val="4D4D4F"/>
                </a:solidFill>
                <a:latin typeface="宋体"/>
                <a:cs typeface="宋体"/>
              </a:rPr>
              <a:t>长</a:t>
            </a:r>
            <a:r>
              <a:rPr dirty="0" sz="1000" spc="-20">
                <a:solidFill>
                  <a:srgbClr val="4D4D4F"/>
                </a:solidFill>
                <a:latin typeface="宋体"/>
                <a:cs typeface="宋体"/>
              </a:rPr>
              <a:t>；</a:t>
            </a:r>
            <a:r>
              <a:rPr dirty="0" sz="1000" spc="-5">
                <a:solidFill>
                  <a:srgbClr val="4D4D4F"/>
                </a:solidFill>
                <a:latin typeface="宋体"/>
                <a:cs typeface="宋体"/>
              </a:rPr>
              <a:t>长</a:t>
            </a:r>
            <a:r>
              <a:rPr dirty="0" sz="1000" spc="5">
                <a:solidFill>
                  <a:srgbClr val="4D4D4F"/>
                </a:solidFill>
                <a:latin typeface="宋体"/>
                <a:cs typeface="宋体"/>
              </a:rPr>
              <a:t>期</a:t>
            </a:r>
            <a:r>
              <a:rPr dirty="0" sz="1000" spc="-5">
                <a:solidFill>
                  <a:srgbClr val="4D4D4F"/>
                </a:solidFill>
                <a:latin typeface="宋体"/>
                <a:cs typeface="宋体"/>
              </a:rPr>
              <a:t>来</a:t>
            </a:r>
            <a:r>
              <a:rPr dirty="0" sz="1000" spc="5">
                <a:solidFill>
                  <a:srgbClr val="4D4D4F"/>
                </a:solidFill>
                <a:latin typeface="宋体"/>
                <a:cs typeface="宋体"/>
              </a:rPr>
              <a:t>看</a:t>
            </a:r>
            <a:r>
              <a:rPr dirty="0" sz="1000" spc="-20">
                <a:solidFill>
                  <a:srgbClr val="4D4D4F"/>
                </a:solidFill>
                <a:latin typeface="宋体"/>
                <a:cs typeface="宋体"/>
              </a:rPr>
              <a:t>，</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5">
                <a:solidFill>
                  <a:srgbClr val="4D4D4F"/>
                </a:solidFill>
                <a:latin typeface="宋体"/>
                <a:cs typeface="宋体"/>
              </a:rPr>
              <a:t>研发管</a:t>
            </a:r>
            <a:r>
              <a:rPr dirty="0" sz="1000" spc="5">
                <a:solidFill>
                  <a:srgbClr val="4D4D4F"/>
                </a:solidFill>
                <a:latin typeface="宋体"/>
                <a:cs typeface="宋体"/>
              </a:rPr>
              <a:t>线</a:t>
            </a:r>
            <a:r>
              <a:rPr dirty="0" sz="1000" spc="-5">
                <a:solidFill>
                  <a:srgbClr val="4D4D4F"/>
                </a:solidFill>
                <a:latin typeface="宋体"/>
                <a:cs typeface="宋体"/>
              </a:rPr>
              <a:t>储备</a:t>
            </a:r>
            <a:r>
              <a:rPr dirty="0" sz="1000" spc="5">
                <a:solidFill>
                  <a:srgbClr val="4D4D4F"/>
                </a:solidFill>
                <a:latin typeface="宋体"/>
                <a:cs typeface="宋体"/>
              </a:rPr>
              <a:t>众</a:t>
            </a:r>
            <a:r>
              <a:rPr dirty="0" sz="1000" spc="-5">
                <a:solidFill>
                  <a:srgbClr val="4D4D4F"/>
                </a:solidFill>
                <a:latin typeface="宋体"/>
                <a:cs typeface="宋体"/>
              </a:rPr>
              <a:t>多潜</a:t>
            </a:r>
            <a:r>
              <a:rPr dirty="0" sz="1000" spc="5">
                <a:solidFill>
                  <a:srgbClr val="4D4D4F"/>
                </a:solidFill>
                <a:latin typeface="宋体"/>
                <a:cs typeface="宋体"/>
              </a:rPr>
              <a:t>力</a:t>
            </a:r>
            <a:r>
              <a:rPr dirty="0" sz="1000" spc="-5">
                <a:solidFill>
                  <a:srgbClr val="4D4D4F"/>
                </a:solidFill>
                <a:latin typeface="宋体"/>
                <a:cs typeface="宋体"/>
              </a:rPr>
              <a:t>品</a:t>
            </a:r>
            <a:r>
              <a:rPr dirty="0" sz="1000" spc="5">
                <a:solidFill>
                  <a:srgbClr val="4D4D4F"/>
                </a:solidFill>
                <a:latin typeface="宋体"/>
                <a:cs typeface="宋体"/>
              </a:rPr>
              <a:t>种</a:t>
            </a:r>
            <a:r>
              <a:rPr dirty="0" sz="1000" spc="-20">
                <a:solidFill>
                  <a:srgbClr val="4D4D4F"/>
                </a:solidFill>
                <a:latin typeface="宋体"/>
                <a:cs typeface="宋体"/>
              </a:rPr>
              <a:t>，</a:t>
            </a:r>
            <a:r>
              <a:rPr dirty="0" sz="1000" spc="-5">
                <a:solidFill>
                  <a:srgbClr val="4D4D4F"/>
                </a:solidFill>
                <a:latin typeface="宋体"/>
                <a:cs typeface="宋体"/>
              </a:rPr>
              <a:t>靶点</a:t>
            </a:r>
            <a:r>
              <a:rPr dirty="0" sz="1000" spc="5">
                <a:solidFill>
                  <a:srgbClr val="4D4D4F"/>
                </a:solidFill>
                <a:latin typeface="宋体"/>
                <a:cs typeface="宋体"/>
              </a:rPr>
              <a:t>布</a:t>
            </a:r>
            <a:r>
              <a:rPr dirty="0" sz="1000" spc="-5">
                <a:solidFill>
                  <a:srgbClr val="4D4D4F"/>
                </a:solidFill>
                <a:latin typeface="宋体"/>
                <a:cs typeface="宋体"/>
              </a:rPr>
              <a:t>局全</a:t>
            </a:r>
            <a:r>
              <a:rPr dirty="0" sz="1000" spc="5">
                <a:solidFill>
                  <a:srgbClr val="4D4D4F"/>
                </a:solidFill>
                <a:latin typeface="宋体"/>
                <a:cs typeface="宋体"/>
              </a:rPr>
              <a:t>面</a:t>
            </a:r>
            <a:r>
              <a:rPr dirty="0" sz="1000" spc="-20">
                <a:solidFill>
                  <a:srgbClr val="4D4D4F"/>
                </a:solidFill>
                <a:latin typeface="宋体"/>
                <a:cs typeface="宋体"/>
              </a:rPr>
              <a:t>，</a:t>
            </a:r>
            <a:r>
              <a:rPr dirty="0" sz="1000" spc="5">
                <a:solidFill>
                  <a:srgbClr val="4D4D4F"/>
                </a:solidFill>
                <a:latin typeface="宋体"/>
                <a:cs typeface="宋体"/>
              </a:rPr>
              <a:t>研</a:t>
            </a:r>
            <a:r>
              <a:rPr dirty="0" sz="1000" spc="-5">
                <a:solidFill>
                  <a:srgbClr val="4D4D4F"/>
                </a:solidFill>
                <a:latin typeface="宋体"/>
                <a:cs typeface="宋体"/>
              </a:rPr>
              <a:t>发进</a:t>
            </a:r>
            <a:r>
              <a:rPr dirty="0" sz="1000" spc="5">
                <a:solidFill>
                  <a:srgbClr val="4D4D4F"/>
                </a:solidFill>
                <a:latin typeface="宋体"/>
                <a:cs typeface="宋体"/>
              </a:rPr>
              <a:t>度</a:t>
            </a:r>
            <a:r>
              <a:rPr dirty="0" sz="1000" spc="-5">
                <a:solidFill>
                  <a:srgbClr val="4D4D4F"/>
                </a:solidFill>
                <a:latin typeface="宋体"/>
                <a:cs typeface="宋体"/>
              </a:rPr>
              <a:t>国内领 </a:t>
            </a:r>
            <a:r>
              <a:rPr dirty="0" sz="1000" spc="-5">
                <a:solidFill>
                  <a:srgbClr val="4D4D4F"/>
                </a:solidFill>
                <a:latin typeface="宋体"/>
                <a:cs typeface="宋体"/>
              </a:rPr>
              <a:t>先，长</a:t>
            </a:r>
            <a:r>
              <a:rPr dirty="0" sz="1000" spc="5">
                <a:solidFill>
                  <a:srgbClr val="4D4D4F"/>
                </a:solidFill>
                <a:latin typeface="宋体"/>
                <a:cs typeface="宋体"/>
              </a:rPr>
              <a:t>期</a:t>
            </a:r>
            <a:r>
              <a:rPr dirty="0" sz="1000" spc="-5">
                <a:solidFill>
                  <a:srgbClr val="4D4D4F"/>
                </a:solidFill>
                <a:latin typeface="宋体"/>
                <a:cs typeface="宋体"/>
              </a:rPr>
              <a:t>业绩</a:t>
            </a:r>
            <a:r>
              <a:rPr dirty="0" sz="1000" spc="5">
                <a:solidFill>
                  <a:srgbClr val="4D4D4F"/>
                </a:solidFill>
                <a:latin typeface="宋体"/>
                <a:cs typeface="宋体"/>
              </a:rPr>
              <a:t>有</a:t>
            </a:r>
            <a:r>
              <a:rPr dirty="0" sz="1000" spc="-5">
                <a:solidFill>
                  <a:srgbClr val="4D4D4F"/>
                </a:solidFill>
                <a:latin typeface="宋体"/>
                <a:cs typeface="宋体"/>
              </a:rPr>
              <a:t>望持</a:t>
            </a:r>
            <a:r>
              <a:rPr dirty="0" sz="1000" spc="5">
                <a:solidFill>
                  <a:srgbClr val="4D4D4F"/>
                </a:solidFill>
                <a:latin typeface="宋体"/>
                <a:cs typeface="宋体"/>
              </a:rPr>
              <a:t>续</a:t>
            </a:r>
            <a:r>
              <a:rPr dirty="0" sz="1000" spc="-5">
                <a:solidFill>
                  <a:srgbClr val="4D4D4F"/>
                </a:solidFill>
                <a:latin typeface="宋体"/>
                <a:cs typeface="宋体"/>
              </a:rPr>
              <a:t>稳</a:t>
            </a:r>
            <a:r>
              <a:rPr dirty="0" sz="1000" spc="5">
                <a:solidFill>
                  <a:srgbClr val="4D4D4F"/>
                </a:solidFill>
                <a:latin typeface="宋体"/>
                <a:cs typeface="宋体"/>
              </a:rPr>
              <a:t>定</a:t>
            </a:r>
            <a:r>
              <a:rPr dirty="0" sz="1000" spc="-5">
                <a:solidFill>
                  <a:srgbClr val="4D4D4F"/>
                </a:solidFill>
                <a:latin typeface="宋体"/>
                <a:cs typeface="宋体"/>
              </a:rPr>
              <a:t>增长，</a:t>
            </a:r>
            <a:r>
              <a:rPr dirty="0" sz="1000" spc="5">
                <a:solidFill>
                  <a:srgbClr val="4D4D4F"/>
                </a:solidFill>
                <a:latin typeface="宋体"/>
                <a:cs typeface="宋体"/>
              </a:rPr>
              <a:t>建</a:t>
            </a:r>
            <a:r>
              <a:rPr dirty="0" sz="1000" spc="-5">
                <a:solidFill>
                  <a:srgbClr val="4D4D4F"/>
                </a:solidFill>
                <a:latin typeface="宋体"/>
                <a:cs typeface="宋体"/>
              </a:rPr>
              <a:t>议投</a:t>
            </a:r>
            <a:r>
              <a:rPr dirty="0" sz="1000" spc="5">
                <a:solidFill>
                  <a:srgbClr val="4D4D4F"/>
                </a:solidFill>
                <a:latin typeface="宋体"/>
                <a:cs typeface="宋体"/>
              </a:rPr>
              <a:t>资</a:t>
            </a:r>
            <a:r>
              <a:rPr dirty="0" sz="1000" spc="-5">
                <a:solidFill>
                  <a:srgbClr val="4D4D4F"/>
                </a:solidFill>
                <a:latin typeface="宋体"/>
                <a:cs typeface="宋体"/>
              </a:rPr>
              <a:t>者长</a:t>
            </a:r>
            <a:r>
              <a:rPr dirty="0" sz="1000" spc="5">
                <a:solidFill>
                  <a:srgbClr val="4D4D4F"/>
                </a:solidFill>
                <a:latin typeface="宋体"/>
                <a:cs typeface="宋体"/>
              </a:rPr>
              <a:t>期</a:t>
            </a:r>
            <a:r>
              <a:rPr dirty="0" sz="1000" spc="-5">
                <a:solidFill>
                  <a:srgbClr val="4D4D4F"/>
                </a:solidFill>
                <a:latin typeface="宋体"/>
                <a:cs typeface="宋体"/>
              </a:rPr>
              <a:t>持</a:t>
            </a:r>
            <a:r>
              <a:rPr dirty="0" sz="1000" spc="5">
                <a:solidFill>
                  <a:srgbClr val="4D4D4F"/>
                </a:solidFill>
                <a:latin typeface="宋体"/>
                <a:cs typeface="宋体"/>
              </a:rPr>
              <a:t>续</a:t>
            </a:r>
            <a:r>
              <a:rPr dirty="0" sz="1000" spc="-5">
                <a:solidFill>
                  <a:srgbClr val="4D4D4F"/>
                </a:solidFill>
                <a:latin typeface="宋体"/>
                <a:cs typeface="宋体"/>
              </a:rPr>
              <a:t>关注。</a:t>
            </a:r>
            <a:endParaRPr sz="1000">
              <a:latin typeface="宋体"/>
              <a:cs typeface="宋体"/>
            </a:endParaRPr>
          </a:p>
          <a:p>
            <a:pPr marL="12700" marR="5080">
              <a:lnSpc>
                <a:spcPct val="116700"/>
              </a:lnSpc>
              <a:spcBef>
                <a:spcPts val="770"/>
              </a:spcBef>
            </a:pPr>
            <a:r>
              <a:rPr dirty="0" sz="1000" spc="5">
                <a:solidFill>
                  <a:srgbClr val="4D4D4F"/>
                </a:solidFill>
                <a:latin typeface="宋体"/>
                <a:cs typeface="宋体"/>
              </a:rPr>
              <a:t>此外，建议关注贝达药业</a:t>
            </a:r>
            <a:r>
              <a:rPr dirty="0" sz="1000" spc="10">
                <a:solidFill>
                  <a:srgbClr val="4D4D4F"/>
                </a:solidFill>
                <a:latin typeface="宋体"/>
                <a:cs typeface="宋体"/>
              </a:rPr>
              <a:t>，</a:t>
            </a:r>
            <a:r>
              <a:rPr dirty="0" sz="1000" spc="5">
                <a:solidFill>
                  <a:srgbClr val="4D4D4F"/>
                </a:solidFill>
                <a:latin typeface="宋体"/>
                <a:cs typeface="宋体"/>
              </a:rPr>
              <a:t>我们判断公司在“预期差</a:t>
            </a:r>
            <a:r>
              <a:rPr dirty="0" sz="1000">
                <a:solidFill>
                  <a:srgbClr val="4D4D4F"/>
                </a:solidFill>
                <a:latin typeface="宋体"/>
                <a:cs typeface="宋体"/>
              </a:rPr>
              <a:t>”</a:t>
            </a:r>
            <a:r>
              <a:rPr dirty="0" sz="1000">
                <a:solidFill>
                  <a:srgbClr val="4D4D4F"/>
                </a:solidFill>
                <a:latin typeface="等线"/>
                <a:cs typeface="等线"/>
              </a:rPr>
              <a:t>+</a:t>
            </a:r>
            <a:r>
              <a:rPr dirty="0" sz="1000">
                <a:solidFill>
                  <a:srgbClr val="4D4D4F"/>
                </a:solidFill>
                <a:latin typeface="宋体"/>
                <a:cs typeface="宋体"/>
              </a:rPr>
              <a:t>“</a:t>
            </a:r>
            <a:r>
              <a:rPr dirty="0" sz="1000" spc="5">
                <a:solidFill>
                  <a:srgbClr val="4D4D4F"/>
                </a:solidFill>
                <a:latin typeface="宋体"/>
                <a:cs typeface="宋体"/>
              </a:rPr>
              <a:t>边际变化”驱动下基本面趋势 有望持续向上。预期</a:t>
            </a:r>
            <a:r>
              <a:rPr dirty="0" sz="1000" spc="-5">
                <a:solidFill>
                  <a:srgbClr val="4D4D4F"/>
                </a:solidFill>
                <a:latin typeface="宋体"/>
                <a:cs typeface="宋体"/>
              </a:rPr>
              <a:t>差</a:t>
            </a:r>
            <a:r>
              <a:rPr dirty="0" sz="1000" spc="5">
                <a:solidFill>
                  <a:srgbClr val="4D4D4F"/>
                </a:solidFill>
                <a:latin typeface="宋体"/>
                <a:cs typeface="宋体"/>
              </a:rPr>
              <a:t>：</a:t>
            </a:r>
            <a:r>
              <a:rPr dirty="0" sz="1000" spc="-5">
                <a:solidFill>
                  <a:srgbClr val="4D4D4F"/>
                </a:solidFill>
                <a:latin typeface="宋体"/>
                <a:cs typeface="宋体"/>
              </a:rPr>
              <a:t>现</a:t>
            </a:r>
            <a:r>
              <a:rPr dirty="0" sz="1000" spc="5">
                <a:solidFill>
                  <a:srgbClr val="4D4D4F"/>
                </a:solidFill>
                <a:latin typeface="宋体"/>
                <a:cs typeface="宋体"/>
              </a:rPr>
              <a:t>有核心品种埃克替尼</a:t>
            </a:r>
            <a:r>
              <a:rPr dirty="0" sz="1000" spc="-5">
                <a:solidFill>
                  <a:srgbClr val="4D4D4F"/>
                </a:solidFill>
                <a:latin typeface="宋体"/>
                <a:cs typeface="宋体"/>
              </a:rPr>
              <a:t>有</a:t>
            </a:r>
            <a:r>
              <a:rPr dirty="0" sz="1000" spc="5">
                <a:solidFill>
                  <a:srgbClr val="4D4D4F"/>
                </a:solidFill>
                <a:latin typeface="宋体"/>
                <a:cs typeface="宋体"/>
              </a:rPr>
              <a:t>望</a:t>
            </a:r>
            <a:r>
              <a:rPr dirty="0" sz="1000" spc="-5">
                <a:solidFill>
                  <a:srgbClr val="4D4D4F"/>
                </a:solidFill>
                <a:latin typeface="宋体"/>
                <a:cs typeface="宋体"/>
              </a:rPr>
              <a:t>持</a:t>
            </a:r>
            <a:r>
              <a:rPr dirty="0" sz="1000" spc="5">
                <a:solidFill>
                  <a:srgbClr val="4D4D4F"/>
                </a:solidFill>
                <a:latin typeface="宋体"/>
                <a:cs typeface="宋体"/>
              </a:rPr>
              <a:t>续超预期</a:t>
            </a:r>
            <a:r>
              <a:rPr dirty="0" sz="1000">
                <a:solidFill>
                  <a:srgbClr val="4D4D4F"/>
                </a:solidFill>
                <a:latin typeface="宋体"/>
                <a:cs typeface="宋体"/>
              </a:rPr>
              <a:t>（</a:t>
            </a:r>
            <a:r>
              <a:rPr dirty="0" sz="1000">
                <a:solidFill>
                  <a:srgbClr val="4D4D4F"/>
                </a:solidFill>
                <a:latin typeface="等线"/>
                <a:cs typeface="等线"/>
              </a:rPr>
              <a:t>EGFR</a:t>
            </a:r>
            <a:r>
              <a:rPr dirty="0" sz="1000" spc="200">
                <a:solidFill>
                  <a:srgbClr val="4D4D4F"/>
                </a:solidFill>
                <a:latin typeface="等线"/>
                <a:cs typeface="等线"/>
              </a:rPr>
              <a:t> </a:t>
            </a:r>
            <a:r>
              <a:rPr dirty="0" sz="1000" spc="5">
                <a:solidFill>
                  <a:srgbClr val="4D4D4F"/>
                </a:solidFill>
                <a:latin typeface="宋体"/>
                <a:cs typeface="宋体"/>
              </a:rPr>
              <a:t>靶向药</a:t>
            </a:r>
            <a:r>
              <a:rPr dirty="0" sz="1000" spc="-5">
                <a:solidFill>
                  <a:srgbClr val="4D4D4F"/>
                </a:solidFill>
                <a:latin typeface="宋体"/>
                <a:cs typeface="宋体"/>
              </a:rPr>
              <a:t>渗</a:t>
            </a:r>
            <a:r>
              <a:rPr dirty="0" sz="1000" spc="5">
                <a:solidFill>
                  <a:srgbClr val="4D4D4F"/>
                </a:solidFill>
                <a:latin typeface="宋体"/>
                <a:cs typeface="宋体"/>
              </a:rPr>
              <a:t>透率</a:t>
            </a:r>
            <a:r>
              <a:rPr dirty="0" sz="1000" spc="-5">
                <a:solidFill>
                  <a:srgbClr val="4D4D4F"/>
                </a:solidFill>
                <a:latin typeface="宋体"/>
                <a:cs typeface="宋体"/>
              </a:rPr>
              <a:t>存 </a:t>
            </a:r>
            <a:r>
              <a:rPr dirty="0" sz="1000" spc="5">
                <a:solidFill>
                  <a:srgbClr val="4D4D4F"/>
                </a:solidFill>
                <a:latin typeface="宋体"/>
                <a:cs typeface="宋体"/>
              </a:rPr>
              <a:t>翻倍空间</a:t>
            </a:r>
            <a:r>
              <a:rPr dirty="0" sz="1000" spc="5">
                <a:solidFill>
                  <a:srgbClr val="4D4D4F"/>
                </a:solidFill>
                <a:latin typeface="等线"/>
                <a:cs typeface="等线"/>
              </a:rPr>
              <a:t>+</a:t>
            </a:r>
            <a:r>
              <a:rPr dirty="0" sz="1000" spc="5">
                <a:solidFill>
                  <a:srgbClr val="4D4D4F"/>
                </a:solidFill>
                <a:latin typeface="宋体"/>
                <a:cs typeface="宋体"/>
              </a:rPr>
              <a:t>埃克差异化优势</a:t>
            </a:r>
            <a:r>
              <a:rPr dirty="0" sz="1000" spc="-250">
                <a:solidFill>
                  <a:srgbClr val="4D4D4F"/>
                </a:solidFill>
                <a:latin typeface="宋体"/>
                <a:cs typeface="宋体"/>
              </a:rPr>
              <a:t>）；</a:t>
            </a:r>
            <a:r>
              <a:rPr dirty="0" sz="1000" spc="5">
                <a:solidFill>
                  <a:srgbClr val="4D4D4F"/>
                </a:solidFill>
                <a:latin typeface="宋体"/>
                <a:cs typeface="宋体"/>
              </a:rPr>
              <a:t>边际变化：公司研发步</a:t>
            </a:r>
            <a:r>
              <a:rPr dirty="0" sz="1000" spc="-5">
                <a:solidFill>
                  <a:srgbClr val="4D4D4F"/>
                </a:solidFill>
                <a:latin typeface="宋体"/>
                <a:cs typeface="宋体"/>
              </a:rPr>
              <a:t>入</a:t>
            </a:r>
            <a:r>
              <a:rPr dirty="0" sz="1000" spc="5">
                <a:solidFill>
                  <a:srgbClr val="4D4D4F"/>
                </a:solidFill>
                <a:latin typeface="宋体"/>
                <a:cs typeface="宋体"/>
              </a:rPr>
              <a:t>收获期，恩沙替尼有望不</a:t>
            </a:r>
            <a:r>
              <a:rPr dirty="0" sz="1000" spc="-5">
                <a:solidFill>
                  <a:srgbClr val="4D4D4F"/>
                </a:solidFill>
                <a:latin typeface="宋体"/>
                <a:cs typeface="宋体"/>
              </a:rPr>
              <a:t>久</a:t>
            </a:r>
            <a:r>
              <a:rPr dirty="0" sz="1000" spc="5">
                <a:solidFill>
                  <a:srgbClr val="4D4D4F"/>
                </a:solidFill>
                <a:latin typeface="宋体"/>
                <a:cs typeface="宋体"/>
              </a:rPr>
              <a:t>获批，  贝伐珠单抗已报产被受理</a:t>
            </a:r>
            <a:r>
              <a:rPr dirty="0" sz="1000" spc="-5">
                <a:solidFill>
                  <a:srgbClr val="4D4D4F"/>
                </a:solidFill>
                <a:latin typeface="宋体"/>
                <a:cs typeface="宋体"/>
              </a:rPr>
              <a:t>，</a:t>
            </a:r>
            <a:r>
              <a:rPr dirty="0" sz="1000" spc="5">
                <a:solidFill>
                  <a:srgbClr val="4D4D4F"/>
                </a:solidFill>
                <a:latin typeface="宋体"/>
                <a:cs typeface="宋体"/>
              </a:rPr>
              <a:t>埃克替尼术后辅助治疗</a:t>
            </a:r>
            <a:r>
              <a:rPr dirty="0" sz="1000" spc="10">
                <a:solidFill>
                  <a:srgbClr val="4D4D4F"/>
                </a:solidFill>
                <a:latin typeface="宋体"/>
                <a:cs typeface="宋体"/>
              </a:rPr>
              <a:t>、</a:t>
            </a:r>
            <a:r>
              <a:rPr dirty="0" sz="1000" spc="-5">
                <a:solidFill>
                  <a:srgbClr val="4D4D4F"/>
                </a:solidFill>
                <a:latin typeface="等线"/>
                <a:cs typeface="等线"/>
              </a:rPr>
              <a:t>CM-082</a:t>
            </a:r>
            <a:r>
              <a:rPr dirty="0" sz="1000" spc="5">
                <a:solidFill>
                  <a:srgbClr val="4D4D4F"/>
                </a:solidFill>
                <a:latin typeface="宋体"/>
                <a:cs typeface="宋体"/>
              </a:rPr>
              <a:t>、</a:t>
            </a:r>
            <a:r>
              <a:rPr dirty="0" sz="1000" spc="-5">
                <a:solidFill>
                  <a:srgbClr val="4D4D4F"/>
                </a:solidFill>
                <a:latin typeface="等线"/>
                <a:cs typeface="等线"/>
              </a:rPr>
              <a:t>X-396</a:t>
            </a:r>
            <a:r>
              <a:rPr dirty="0" sz="1000" spc="220">
                <a:solidFill>
                  <a:srgbClr val="4D4D4F"/>
                </a:solidFill>
                <a:latin typeface="等线"/>
                <a:cs typeface="等线"/>
              </a:rPr>
              <a:t> </a:t>
            </a:r>
            <a:r>
              <a:rPr dirty="0" sz="1000" spc="5">
                <a:solidFill>
                  <a:srgbClr val="4D4D4F"/>
                </a:solidFill>
                <a:latin typeface="宋体"/>
                <a:cs typeface="宋体"/>
              </a:rPr>
              <a:t>全</a:t>
            </a:r>
            <a:r>
              <a:rPr dirty="0" sz="1000" spc="-5">
                <a:solidFill>
                  <a:srgbClr val="4D4D4F"/>
                </a:solidFill>
                <a:latin typeface="宋体"/>
                <a:cs typeface="宋体"/>
              </a:rPr>
              <a:t>球</a:t>
            </a:r>
            <a:r>
              <a:rPr dirty="0" sz="1000" spc="5">
                <a:solidFill>
                  <a:srgbClr val="4D4D4F"/>
                </a:solidFill>
                <a:latin typeface="宋体"/>
                <a:cs typeface="宋体"/>
              </a:rPr>
              <a:t>多中</a:t>
            </a:r>
            <a:r>
              <a:rPr dirty="0" sz="1000" spc="-5">
                <a:solidFill>
                  <a:srgbClr val="4D4D4F"/>
                </a:solidFill>
                <a:latin typeface="宋体"/>
                <a:cs typeface="宋体"/>
              </a:rPr>
              <a:t>心</a:t>
            </a:r>
            <a:r>
              <a:rPr dirty="0" sz="1000" spc="5">
                <a:solidFill>
                  <a:srgbClr val="4D4D4F"/>
                </a:solidFill>
                <a:latin typeface="宋体"/>
                <a:cs typeface="宋体"/>
              </a:rPr>
              <a:t>一线</a:t>
            </a:r>
            <a:r>
              <a:rPr dirty="0" sz="1000" spc="-5">
                <a:solidFill>
                  <a:srgbClr val="4D4D4F"/>
                </a:solidFill>
                <a:latin typeface="宋体"/>
                <a:cs typeface="宋体"/>
              </a:rPr>
              <a:t>、 </a:t>
            </a:r>
            <a:r>
              <a:rPr dirty="0" sz="1000" spc="-5">
                <a:solidFill>
                  <a:srgbClr val="4D4D4F"/>
                </a:solidFill>
                <a:latin typeface="等线"/>
                <a:cs typeface="等线"/>
              </a:rPr>
              <a:t>D-0316</a:t>
            </a:r>
            <a:r>
              <a:rPr dirty="0" sz="1000" spc="-25">
                <a:solidFill>
                  <a:srgbClr val="4D4D4F"/>
                </a:solidFill>
                <a:latin typeface="等线"/>
                <a:cs typeface="等线"/>
              </a:rPr>
              <a:t> </a:t>
            </a:r>
            <a:r>
              <a:rPr dirty="0" sz="1000" spc="-5">
                <a:solidFill>
                  <a:srgbClr val="4D4D4F"/>
                </a:solidFill>
                <a:latin typeface="宋体"/>
                <a:cs typeface="宋体"/>
              </a:rPr>
              <a:t>有望陆续申</a:t>
            </a:r>
            <a:r>
              <a:rPr dirty="0" sz="1000" spc="5">
                <a:solidFill>
                  <a:srgbClr val="4D4D4F"/>
                </a:solidFill>
                <a:latin typeface="宋体"/>
                <a:cs typeface="宋体"/>
              </a:rPr>
              <a:t>报</a:t>
            </a:r>
            <a:r>
              <a:rPr dirty="0" sz="1000" spc="-5">
                <a:solidFill>
                  <a:srgbClr val="4D4D4F"/>
                </a:solidFill>
                <a:latin typeface="宋体"/>
                <a:cs typeface="宋体"/>
              </a:rPr>
              <a:t>注</a:t>
            </a:r>
            <a:r>
              <a:rPr dirty="0" sz="1000" spc="5">
                <a:solidFill>
                  <a:srgbClr val="4D4D4F"/>
                </a:solidFill>
                <a:latin typeface="宋体"/>
                <a:cs typeface="宋体"/>
              </a:rPr>
              <a:t>册</a:t>
            </a:r>
            <a:r>
              <a:rPr dirty="0" sz="1000" spc="-5">
                <a:solidFill>
                  <a:srgbClr val="4D4D4F"/>
                </a:solidFill>
                <a:latin typeface="宋体"/>
                <a:cs typeface="宋体"/>
              </a:rPr>
              <a:t>，带来</a:t>
            </a:r>
            <a:r>
              <a:rPr dirty="0" sz="1000" spc="5">
                <a:solidFill>
                  <a:srgbClr val="4D4D4F"/>
                </a:solidFill>
                <a:latin typeface="宋体"/>
                <a:cs typeface="宋体"/>
              </a:rPr>
              <a:t>多</a:t>
            </a:r>
            <a:r>
              <a:rPr dirty="0" sz="1000" spc="-5">
                <a:solidFill>
                  <a:srgbClr val="4D4D4F"/>
                </a:solidFill>
                <a:latin typeface="宋体"/>
                <a:cs typeface="宋体"/>
              </a:rPr>
              <a:t>个催</a:t>
            </a:r>
            <a:r>
              <a:rPr dirty="0" sz="1000" spc="5">
                <a:solidFill>
                  <a:srgbClr val="4D4D4F"/>
                </a:solidFill>
                <a:latin typeface="宋体"/>
                <a:cs typeface="宋体"/>
              </a:rPr>
              <a:t>化</a:t>
            </a:r>
            <a:r>
              <a:rPr dirty="0" sz="1000">
                <a:solidFill>
                  <a:srgbClr val="4D4D4F"/>
                </a:solidFill>
                <a:latin typeface="宋体"/>
                <a:cs typeface="宋体"/>
              </a:rPr>
              <a:t>剂</a:t>
            </a:r>
            <a:r>
              <a:rPr dirty="0" sz="1000" spc="-5">
                <a:solidFill>
                  <a:srgbClr val="4D4D4F"/>
                </a:solidFill>
                <a:latin typeface="宋体"/>
                <a:cs typeface="宋体"/>
              </a:rPr>
              <a:t>，</a:t>
            </a:r>
            <a:r>
              <a:rPr dirty="0" sz="1000" spc="5">
                <a:solidFill>
                  <a:srgbClr val="4D4D4F"/>
                </a:solidFill>
                <a:latin typeface="宋体"/>
                <a:cs typeface="宋体"/>
              </a:rPr>
              <a:t>建</a:t>
            </a:r>
            <a:r>
              <a:rPr dirty="0" sz="1000" spc="-5">
                <a:solidFill>
                  <a:srgbClr val="4D4D4F"/>
                </a:solidFill>
                <a:latin typeface="宋体"/>
                <a:cs typeface="宋体"/>
              </a:rPr>
              <a:t>议</a:t>
            </a:r>
            <a:r>
              <a:rPr dirty="0" sz="1000" spc="5">
                <a:solidFill>
                  <a:srgbClr val="4D4D4F"/>
                </a:solidFill>
                <a:latin typeface="宋体"/>
                <a:cs typeface="宋体"/>
              </a:rPr>
              <a:t>投</a:t>
            </a:r>
            <a:r>
              <a:rPr dirty="0" sz="1000" spc="-5">
                <a:solidFill>
                  <a:srgbClr val="4D4D4F"/>
                </a:solidFill>
                <a:latin typeface="宋体"/>
                <a:cs typeface="宋体"/>
              </a:rPr>
              <a:t>资者重</a:t>
            </a:r>
            <a:r>
              <a:rPr dirty="0" sz="1000" spc="5">
                <a:solidFill>
                  <a:srgbClr val="4D4D4F"/>
                </a:solidFill>
                <a:latin typeface="宋体"/>
                <a:cs typeface="宋体"/>
              </a:rPr>
              <a:t>点</a:t>
            </a:r>
            <a:r>
              <a:rPr dirty="0" sz="1000" spc="-5">
                <a:solidFill>
                  <a:srgbClr val="4D4D4F"/>
                </a:solidFill>
                <a:latin typeface="宋体"/>
                <a:cs typeface="宋体"/>
              </a:rPr>
              <a:t>关注。</a:t>
            </a:r>
            <a:endParaRPr sz="1000">
              <a:latin typeface="宋体"/>
              <a:cs typeface="宋体"/>
            </a:endParaRPr>
          </a:p>
        </p:txBody>
      </p:sp>
      <p:sp>
        <p:nvSpPr>
          <p:cNvPr id="7" name="object 7"/>
          <p:cNvSpPr txBox="1"/>
          <p:nvPr/>
        </p:nvSpPr>
        <p:spPr>
          <a:xfrm>
            <a:off x="1988566" y="9952431"/>
            <a:ext cx="3210560"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4D4D4F"/>
                </a:solidFill>
                <a:latin typeface="微软雅黑"/>
                <a:cs typeface="微软雅黑"/>
              </a:rPr>
              <a:t>创新药</a:t>
            </a:r>
            <a:r>
              <a:rPr dirty="0" sz="1000" spc="-5" b="1">
                <a:solidFill>
                  <a:srgbClr val="4D4D4F"/>
                </a:solidFill>
                <a:latin typeface="微软雅黑"/>
                <a:cs typeface="微软雅黑"/>
              </a:rPr>
              <a:t>产</a:t>
            </a:r>
            <a:r>
              <a:rPr dirty="0" sz="1000" spc="5" b="1">
                <a:solidFill>
                  <a:srgbClr val="4D4D4F"/>
                </a:solidFill>
                <a:latin typeface="微软雅黑"/>
                <a:cs typeface="微软雅黑"/>
              </a:rPr>
              <a:t>业链</a:t>
            </a:r>
            <a:r>
              <a:rPr dirty="0" sz="1000" spc="-5" b="1">
                <a:solidFill>
                  <a:srgbClr val="4D4D4F"/>
                </a:solidFill>
                <a:latin typeface="微软雅黑"/>
                <a:cs typeface="微软雅黑"/>
              </a:rPr>
              <a:t>：</a:t>
            </a:r>
            <a:r>
              <a:rPr dirty="0" sz="1000" spc="5" b="1">
                <a:solidFill>
                  <a:srgbClr val="4D4D4F"/>
                </a:solidFill>
                <a:latin typeface="微软雅黑"/>
                <a:cs typeface="微软雅黑"/>
              </a:rPr>
              <a:t>行业</a:t>
            </a:r>
            <a:r>
              <a:rPr dirty="0" sz="1000" spc="-5" b="1">
                <a:solidFill>
                  <a:srgbClr val="4D4D4F"/>
                </a:solidFill>
                <a:latin typeface="微软雅黑"/>
                <a:cs typeface="微软雅黑"/>
              </a:rPr>
              <a:t>处</a:t>
            </a:r>
            <a:r>
              <a:rPr dirty="0" sz="1000" spc="5" b="1">
                <a:solidFill>
                  <a:srgbClr val="4D4D4F"/>
                </a:solidFill>
                <a:latin typeface="微软雅黑"/>
                <a:cs typeface="微软雅黑"/>
              </a:rPr>
              <a:t>于</a:t>
            </a:r>
            <a:r>
              <a:rPr dirty="0" sz="1000" spc="-5" b="1">
                <a:solidFill>
                  <a:srgbClr val="4D4D4F"/>
                </a:solidFill>
                <a:latin typeface="微软雅黑"/>
                <a:cs typeface="微软雅黑"/>
              </a:rPr>
              <a:t>高</a:t>
            </a:r>
            <a:r>
              <a:rPr dirty="0" sz="1000" spc="5" b="1">
                <a:solidFill>
                  <a:srgbClr val="4D4D4F"/>
                </a:solidFill>
                <a:latin typeface="微软雅黑"/>
                <a:cs typeface="微软雅黑"/>
              </a:rPr>
              <a:t>景气度</a:t>
            </a:r>
            <a:r>
              <a:rPr dirty="0" sz="1000" spc="-5" b="1">
                <a:solidFill>
                  <a:srgbClr val="4D4D4F"/>
                </a:solidFill>
                <a:latin typeface="微软雅黑"/>
                <a:cs typeface="微软雅黑"/>
              </a:rPr>
              <a:t>业</a:t>
            </a:r>
            <a:r>
              <a:rPr dirty="0" sz="1000" spc="5" b="1">
                <a:solidFill>
                  <a:srgbClr val="4D4D4F"/>
                </a:solidFill>
                <a:latin typeface="微软雅黑"/>
                <a:cs typeface="微软雅黑"/>
              </a:rPr>
              <a:t>绩短</a:t>
            </a:r>
            <a:r>
              <a:rPr dirty="0" sz="1000" spc="-5" b="1">
                <a:solidFill>
                  <a:srgbClr val="4D4D4F"/>
                </a:solidFill>
                <a:latin typeface="微软雅黑"/>
                <a:cs typeface="微软雅黑"/>
              </a:rPr>
              <a:t>期</a:t>
            </a:r>
            <a:r>
              <a:rPr dirty="0" sz="1000" spc="5" b="1">
                <a:solidFill>
                  <a:srgbClr val="4D4D4F"/>
                </a:solidFill>
                <a:latin typeface="微软雅黑"/>
                <a:cs typeface="微软雅黑"/>
              </a:rPr>
              <a:t>具有</a:t>
            </a:r>
            <a:r>
              <a:rPr dirty="0" sz="1000" spc="-5" b="1">
                <a:solidFill>
                  <a:srgbClr val="4D4D4F"/>
                </a:solidFill>
                <a:latin typeface="微软雅黑"/>
                <a:cs typeface="微软雅黑"/>
              </a:rPr>
              <a:t>恢</a:t>
            </a:r>
            <a:r>
              <a:rPr dirty="0" sz="1000" spc="5" b="1">
                <a:solidFill>
                  <a:srgbClr val="4D4D4F"/>
                </a:solidFill>
                <a:latin typeface="微软雅黑"/>
                <a:cs typeface="微软雅黑"/>
              </a:rPr>
              <a:t>复</a:t>
            </a:r>
            <a:r>
              <a:rPr dirty="0" sz="1000" spc="-5" b="1">
                <a:solidFill>
                  <a:srgbClr val="4D4D4F"/>
                </a:solidFill>
                <a:latin typeface="微软雅黑"/>
                <a:cs typeface="微软雅黑"/>
              </a:rPr>
              <a:t>预期</a:t>
            </a:r>
            <a:endParaRPr sz="1000">
              <a:latin typeface="微软雅黑"/>
              <a:cs typeface="微软雅黑"/>
            </a:endParaRPr>
          </a:p>
        </p:txBody>
      </p:sp>
      <p:sp>
        <p:nvSpPr>
          <p:cNvPr id="8" name="object 8"/>
          <p:cNvSpPr/>
          <p:nvPr/>
        </p:nvSpPr>
        <p:spPr>
          <a:xfrm>
            <a:off x="1005357" y="1987803"/>
            <a:ext cx="2446020" cy="0"/>
          </a:xfrm>
          <a:custGeom>
            <a:avLst/>
            <a:gdLst/>
            <a:ahLst/>
            <a:cxnLst/>
            <a:rect l="l" t="t" r="r" b="b"/>
            <a:pathLst>
              <a:path w="2446020" h="0">
                <a:moveTo>
                  <a:pt x="0" y="0"/>
                </a:moveTo>
                <a:lnTo>
                  <a:pt x="2445867" y="0"/>
                </a:lnTo>
              </a:path>
            </a:pathLst>
          </a:custGeom>
          <a:ln w="9525">
            <a:solidFill>
              <a:srgbClr val="D9D9D9"/>
            </a:solidFill>
          </a:ln>
        </p:spPr>
        <p:txBody>
          <a:bodyPr wrap="square" lIns="0" tIns="0" rIns="0" bIns="0" rtlCol="0"/>
          <a:lstStyle/>
          <a:p/>
        </p:txBody>
      </p:sp>
      <p:grpSp>
        <p:nvGrpSpPr>
          <p:cNvPr id="9" name="object 9"/>
          <p:cNvGrpSpPr/>
          <p:nvPr/>
        </p:nvGrpSpPr>
        <p:grpSpPr>
          <a:xfrm>
            <a:off x="1090485" y="1095946"/>
            <a:ext cx="2274570" cy="608965"/>
            <a:chOff x="1090485" y="1095946"/>
            <a:chExt cx="2274570" cy="608965"/>
          </a:xfrm>
        </p:grpSpPr>
        <p:sp>
          <p:nvSpPr>
            <p:cNvPr id="10" name="object 10"/>
            <p:cNvSpPr/>
            <p:nvPr/>
          </p:nvSpPr>
          <p:spPr>
            <a:xfrm>
              <a:off x="1127658" y="1132585"/>
              <a:ext cx="2201545" cy="534670"/>
            </a:xfrm>
            <a:custGeom>
              <a:avLst/>
              <a:gdLst/>
              <a:ahLst/>
              <a:cxnLst/>
              <a:rect l="l" t="t" r="r" b="b"/>
              <a:pathLst>
                <a:path w="2201545" h="534669">
                  <a:moveTo>
                    <a:pt x="0" y="534543"/>
                  </a:moveTo>
                  <a:lnTo>
                    <a:pt x="243941" y="499618"/>
                  </a:lnTo>
                  <a:lnTo>
                    <a:pt x="489305" y="427990"/>
                  </a:lnTo>
                  <a:lnTo>
                    <a:pt x="733145" y="356362"/>
                  </a:lnTo>
                  <a:lnTo>
                    <a:pt x="978509" y="321309"/>
                  </a:lnTo>
                  <a:lnTo>
                    <a:pt x="1222349" y="249681"/>
                  </a:lnTo>
                  <a:lnTo>
                    <a:pt x="1467713" y="143001"/>
                  </a:lnTo>
                  <a:lnTo>
                    <a:pt x="1711553" y="71374"/>
                  </a:lnTo>
                  <a:lnTo>
                    <a:pt x="1956917" y="71374"/>
                  </a:lnTo>
                  <a:lnTo>
                    <a:pt x="2201265" y="0"/>
                  </a:lnTo>
                </a:path>
              </a:pathLst>
            </a:custGeom>
            <a:ln w="28575">
              <a:solidFill>
                <a:srgbClr val="EC7C30"/>
              </a:solidFill>
            </a:ln>
          </p:spPr>
          <p:txBody>
            <a:bodyPr wrap="square" lIns="0" tIns="0" rIns="0" bIns="0" rtlCol="0"/>
            <a:lstStyle/>
            <a:p/>
          </p:txBody>
        </p:sp>
        <p:pic>
          <p:nvPicPr>
            <p:cNvPr id="11" name="object 11"/>
            <p:cNvPicPr/>
            <p:nvPr/>
          </p:nvPicPr>
          <p:blipFill>
            <a:blip r:embed="rId3" cstate="print"/>
            <a:stretch>
              <a:fillRect/>
            </a:stretch>
          </p:blipFill>
          <p:spPr>
            <a:xfrm>
              <a:off x="1090485" y="1630870"/>
              <a:ext cx="73533" cy="73532"/>
            </a:xfrm>
            <a:prstGeom prst="rect">
              <a:avLst/>
            </a:prstGeom>
          </p:spPr>
        </p:pic>
        <p:pic>
          <p:nvPicPr>
            <p:cNvPr id="12" name="object 12"/>
            <p:cNvPicPr/>
            <p:nvPr/>
          </p:nvPicPr>
          <p:blipFill>
            <a:blip r:embed="rId4" cstate="print"/>
            <a:stretch>
              <a:fillRect/>
            </a:stretch>
          </p:blipFill>
          <p:spPr>
            <a:xfrm>
              <a:off x="1334325" y="1595818"/>
              <a:ext cx="73533" cy="73532"/>
            </a:xfrm>
            <a:prstGeom prst="rect">
              <a:avLst/>
            </a:prstGeom>
          </p:spPr>
        </p:pic>
        <p:pic>
          <p:nvPicPr>
            <p:cNvPr id="13" name="object 13"/>
            <p:cNvPicPr/>
            <p:nvPr/>
          </p:nvPicPr>
          <p:blipFill>
            <a:blip r:embed="rId5" cstate="print"/>
            <a:stretch>
              <a:fillRect/>
            </a:stretch>
          </p:blipFill>
          <p:spPr>
            <a:xfrm>
              <a:off x="1579689" y="1524190"/>
              <a:ext cx="73533" cy="73532"/>
            </a:xfrm>
            <a:prstGeom prst="rect">
              <a:avLst/>
            </a:prstGeom>
          </p:spPr>
        </p:pic>
        <p:pic>
          <p:nvPicPr>
            <p:cNvPr id="14" name="object 14"/>
            <p:cNvPicPr/>
            <p:nvPr/>
          </p:nvPicPr>
          <p:blipFill>
            <a:blip r:embed="rId5" cstate="print"/>
            <a:stretch>
              <a:fillRect/>
            </a:stretch>
          </p:blipFill>
          <p:spPr>
            <a:xfrm>
              <a:off x="1823529" y="1452562"/>
              <a:ext cx="73532" cy="73532"/>
            </a:xfrm>
            <a:prstGeom prst="rect">
              <a:avLst/>
            </a:prstGeom>
          </p:spPr>
        </p:pic>
        <p:pic>
          <p:nvPicPr>
            <p:cNvPr id="15" name="object 15"/>
            <p:cNvPicPr/>
            <p:nvPr/>
          </p:nvPicPr>
          <p:blipFill>
            <a:blip r:embed="rId4" cstate="print"/>
            <a:stretch>
              <a:fillRect/>
            </a:stretch>
          </p:blipFill>
          <p:spPr>
            <a:xfrm>
              <a:off x="2068893" y="1417510"/>
              <a:ext cx="73532" cy="73532"/>
            </a:xfrm>
            <a:prstGeom prst="rect">
              <a:avLst/>
            </a:prstGeom>
          </p:spPr>
        </p:pic>
        <p:pic>
          <p:nvPicPr>
            <p:cNvPr id="16" name="object 16"/>
            <p:cNvPicPr/>
            <p:nvPr/>
          </p:nvPicPr>
          <p:blipFill>
            <a:blip r:embed="rId6" cstate="print"/>
            <a:stretch>
              <a:fillRect/>
            </a:stretch>
          </p:blipFill>
          <p:spPr>
            <a:xfrm>
              <a:off x="2312733" y="1345882"/>
              <a:ext cx="73533" cy="73533"/>
            </a:xfrm>
            <a:prstGeom prst="rect">
              <a:avLst/>
            </a:prstGeom>
          </p:spPr>
        </p:pic>
        <p:pic>
          <p:nvPicPr>
            <p:cNvPr id="17" name="object 17"/>
            <p:cNvPicPr/>
            <p:nvPr/>
          </p:nvPicPr>
          <p:blipFill>
            <a:blip r:embed="rId7" cstate="print"/>
            <a:stretch>
              <a:fillRect/>
            </a:stretch>
          </p:blipFill>
          <p:spPr>
            <a:xfrm>
              <a:off x="2558097" y="1239202"/>
              <a:ext cx="73532" cy="73533"/>
            </a:xfrm>
            <a:prstGeom prst="rect">
              <a:avLst/>
            </a:prstGeom>
          </p:spPr>
        </p:pic>
        <p:pic>
          <p:nvPicPr>
            <p:cNvPr id="18" name="object 18"/>
            <p:cNvPicPr/>
            <p:nvPr/>
          </p:nvPicPr>
          <p:blipFill>
            <a:blip r:embed="rId4" cstate="print"/>
            <a:stretch>
              <a:fillRect/>
            </a:stretch>
          </p:blipFill>
          <p:spPr>
            <a:xfrm>
              <a:off x="2801937" y="1167574"/>
              <a:ext cx="73532" cy="73532"/>
            </a:xfrm>
            <a:prstGeom prst="rect">
              <a:avLst/>
            </a:prstGeom>
          </p:spPr>
        </p:pic>
        <p:pic>
          <p:nvPicPr>
            <p:cNvPr id="19" name="object 19"/>
            <p:cNvPicPr/>
            <p:nvPr/>
          </p:nvPicPr>
          <p:blipFill>
            <a:blip r:embed="rId5" cstate="print"/>
            <a:stretch>
              <a:fillRect/>
            </a:stretch>
          </p:blipFill>
          <p:spPr>
            <a:xfrm>
              <a:off x="3047301" y="1167574"/>
              <a:ext cx="73533" cy="73532"/>
            </a:xfrm>
            <a:prstGeom prst="rect">
              <a:avLst/>
            </a:prstGeom>
          </p:spPr>
        </p:pic>
        <p:pic>
          <p:nvPicPr>
            <p:cNvPr id="20" name="object 20"/>
            <p:cNvPicPr/>
            <p:nvPr/>
          </p:nvPicPr>
          <p:blipFill>
            <a:blip r:embed="rId5" cstate="print"/>
            <a:stretch>
              <a:fillRect/>
            </a:stretch>
          </p:blipFill>
          <p:spPr>
            <a:xfrm>
              <a:off x="3291141" y="1095946"/>
              <a:ext cx="73533" cy="73532"/>
            </a:xfrm>
            <a:prstGeom prst="rect">
              <a:avLst/>
            </a:prstGeom>
          </p:spPr>
        </p:pic>
      </p:grpSp>
      <p:pic>
        <p:nvPicPr>
          <p:cNvPr id="21" name="object 21"/>
          <p:cNvPicPr/>
          <p:nvPr/>
        </p:nvPicPr>
        <p:blipFill>
          <a:blip r:embed="rId8" cstate="print"/>
          <a:stretch>
            <a:fillRect/>
          </a:stretch>
        </p:blipFill>
        <p:spPr>
          <a:xfrm>
            <a:off x="936577" y="2062225"/>
            <a:ext cx="2403728" cy="224535"/>
          </a:xfrm>
          <a:prstGeom prst="rect">
            <a:avLst/>
          </a:prstGeom>
        </p:spPr>
      </p:pic>
      <p:grpSp>
        <p:nvGrpSpPr>
          <p:cNvPr id="22" name="object 22"/>
          <p:cNvGrpSpPr/>
          <p:nvPr/>
        </p:nvGrpSpPr>
        <p:grpSpPr>
          <a:xfrm>
            <a:off x="1386077" y="2451925"/>
            <a:ext cx="243840" cy="60325"/>
            <a:chOff x="1386077" y="2451925"/>
            <a:chExt cx="243840" cy="60325"/>
          </a:xfrm>
        </p:grpSpPr>
        <p:sp>
          <p:nvSpPr>
            <p:cNvPr id="23" name="object 23"/>
            <p:cNvSpPr/>
            <p:nvPr/>
          </p:nvSpPr>
          <p:spPr>
            <a:xfrm>
              <a:off x="1386077" y="2483103"/>
              <a:ext cx="243840" cy="0"/>
            </a:xfrm>
            <a:custGeom>
              <a:avLst/>
              <a:gdLst/>
              <a:ahLst/>
              <a:cxnLst/>
              <a:rect l="l" t="t" r="r" b="b"/>
              <a:pathLst>
                <a:path w="243839" h="0">
                  <a:moveTo>
                    <a:pt x="0" y="0"/>
                  </a:moveTo>
                  <a:lnTo>
                    <a:pt x="243840" y="0"/>
                  </a:lnTo>
                </a:path>
              </a:pathLst>
            </a:custGeom>
            <a:ln w="28575">
              <a:solidFill>
                <a:srgbClr val="EC7C30"/>
              </a:solidFill>
            </a:ln>
          </p:spPr>
          <p:txBody>
            <a:bodyPr wrap="square" lIns="0" tIns="0" rIns="0" bIns="0" rtlCol="0"/>
            <a:lstStyle/>
            <a:p/>
          </p:txBody>
        </p:sp>
        <p:sp>
          <p:nvSpPr>
            <p:cNvPr id="24" name="object 24"/>
            <p:cNvSpPr/>
            <p:nvPr/>
          </p:nvSpPr>
          <p:spPr>
            <a:xfrm>
              <a:off x="1481327" y="2456687"/>
              <a:ext cx="50800" cy="50800"/>
            </a:xfrm>
            <a:custGeom>
              <a:avLst/>
              <a:gdLst/>
              <a:ahLst/>
              <a:cxnLst/>
              <a:rect l="l" t="t" r="r" b="b"/>
              <a:pathLst>
                <a:path w="50800" h="50800">
                  <a:moveTo>
                    <a:pt x="25146" y="0"/>
                  </a:moveTo>
                  <a:lnTo>
                    <a:pt x="15376" y="1982"/>
                  </a:lnTo>
                  <a:lnTo>
                    <a:pt x="7381" y="7381"/>
                  </a:lnTo>
                  <a:lnTo>
                    <a:pt x="1982" y="15376"/>
                  </a:lnTo>
                  <a:lnTo>
                    <a:pt x="0" y="25146"/>
                  </a:lnTo>
                  <a:lnTo>
                    <a:pt x="1982" y="34915"/>
                  </a:lnTo>
                  <a:lnTo>
                    <a:pt x="7381" y="42910"/>
                  </a:lnTo>
                  <a:lnTo>
                    <a:pt x="15376" y="48309"/>
                  </a:lnTo>
                  <a:lnTo>
                    <a:pt x="25146" y="50292"/>
                  </a:lnTo>
                  <a:lnTo>
                    <a:pt x="34915" y="48309"/>
                  </a:lnTo>
                  <a:lnTo>
                    <a:pt x="42910" y="42910"/>
                  </a:lnTo>
                  <a:lnTo>
                    <a:pt x="48309" y="34915"/>
                  </a:lnTo>
                  <a:lnTo>
                    <a:pt x="50291" y="25146"/>
                  </a:lnTo>
                  <a:lnTo>
                    <a:pt x="48309" y="15376"/>
                  </a:lnTo>
                  <a:lnTo>
                    <a:pt x="42910" y="7381"/>
                  </a:lnTo>
                  <a:lnTo>
                    <a:pt x="34915" y="1982"/>
                  </a:lnTo>
                  <a:lnTo>
                    <a:pt x="25146" y="0"/>
                  </a:lnTo>
                  <a:close/>
                </a:path>
              </a:pathLst>
            </a:custGeom>
            <a:solidFill>
              <a:srgbClr val="EC7C30"/>
            </a:solidFill>
          </p:spPr>
          <p:txBody>
            <a:bodyPr wrap="square" lIns="0" tIns="0" rIns="0" bIns="0" rtlCol="0"/>
            <a:lstStyle/>
            <a:p/>
          </p:txBody>
        </p:sp>
        <p:sp>
          <p:nvSpPr>
            <p:cNvPr id="25" name="object 25"/>
            <p:cNvSpPr/>
            <p:nvPr/>
          </p:nvSpPr>
          <p:spPr>
            <a:xfrm>
              <a:off x="1481327" y="2456687"/>
              <a:ext cx="50800" cy="50800"/>
            </a:xfrm>
            <a:custGeom>
              <a:avLst/>
              <a:gdLst/>
              <a:ahLst/>
              <a:cxnLst/>
              <a:rect l="l" t="t" r="r" b="b"/>
              <a:pathLst>
                <a:path w="50800" h="50800">
                  <a:moveTo>
                    <a:pt x="50291" y="25146"/>
                  </a:moveTo>
                  <a:lnTo>
                    <a:pt x="48309" y="34915"/>
                  </a:lnTo>
                  <a:lnTo>
                    <a:pt x="42910" y="42910"/>
                  </a:lnTo>
                  <a:lnTo>
                    <a:pt x="34915" y="48309"/>
                  </a:lnTo>
                  <a:lnTo>
                    <a:pt x="25146" y="50292"/>
                  </a:lnTo>
                  <a:lnTo>
                    <a:pt x="15376" y="48309"/>
                  </a:lnTo>
                  <a:lnTo>
                    <a:pt x="7381" y="42910"/>
                  </a:lnTo>
                  <a:lnTo>
                    <a:pt x="1982" y="34915"/>
                  </a:lnTo>
                  <a:lnTo>
                    <a:pt x="0" y="25146"/>
                  </a:lnTo>
                  <a:lnTo>
                    <a:pt x="1982" y="15376"/>
                  </a:lnTo>
                  <a:lnTo>
                    <a:pt x="7381" y="7381"/>
                  </a:lnTo>
                  <a:lnTo>
                    <a:pt x="15376" y="1982"/>
                  </a:lnTo>
                  <a:lnTo>
                    <a:pt x="25146" y="0"/>
                  </a:lnTo>
                  <a:lnTo>
                    <a:pt x="34915" y="1982"/>
                  </a:lnTo>
                  <a:lnTo>
                    <a:pt x="42910" y="7381"/>
                  </a:lnTo>
                  <a:lnTo>
                    <a:pt x="48309" y="15376"/>
                  </a:lnTo>
                  <a:lnTo>
                    <a:pt x="50291" y="25146"/>
                  </a:lnTo>
                  <a:close/>
                </a:path>
              </a:pathLst>
            </a:custGeom>
            <a:ln w="9525">
              <a:solidFill>
                <a:srgbClr val="EC7C30"/>
              </a:solidFill>
            </a:ln>
          </p:spPr>
          <p:txBody>
            <a:bodyPr wrap="square" lIns="0" tIns="0" rIns="0" bIns="0" rtlCol="0"/>
            <a:lstStyle/>
            <a:p/>
          </p:txBody>
        </p:sp>
      </p:grpSp>
      <p:sp>
        <p:nvSpPr>
          <p:cNvPr id="26" name="object 26"/>
          <p:cNvSpPr/>
          <p:nvPr/>
        </p:nvSpPr>
        <p:spPr>
          <a:xfrm>
            <a:off x="4176521" y="2141981"/>
            <a:ext cx="2494915" cy="0"/>
          </a:xfrm>
          <a:custGeom>
            <a:avLst/>
            <a:gdLst/>
            <a:ahLst/>
            <a:cxnLst/>
            <a:rect l="l" t="t" r="r" b="b"/>
            <a:pathLst>
              <a:path w="2494915" h="0">
                <a:moveTo>
                  <a:pt x="0" y="0"/>
                </a:moveTo>
                <a:lnTo>
                  <a:pt x="2494787" y="0"/>
                </a:lnTo>
              </a:path>
            </a:pathLst>
          </a:custGeom>
          <a:ln w="9525">
            <a:solidFill>
              <a:srgbClr val="D9D9D9"/>
            </a:solidFill>
          </a:ln>
        </p:spPr>
        <p:txBody>
          <a:bodyPr wrap="square" lIns="0" tIns="0" rIns="0" bIns="0" rtlCol="0"/>
          <a:lstStyle/>
          <a:p/>
        </p:txBody>
      </p:sp>
      <p:grpSp>
        <p:nvGrpSpPr>
          <p:cNvPr id="27" name="object 27"/>
          <p:cNvGrpSpPr/>
          <p:nvPr/>
        </p:nvGrpSpPr>
        <p:grpSpPr>
          <a:xfrm>
            <a:off x="4263326" y="992060"/>
            <a:ext cx="2320290" cy="692785"/>
            <a:chOff x="4263326" y="992060"/>
            <a:chExt cx="2320290" cy="692785"/>
          </a:xfrm>
        </p:grpSpPr>
        <p:sp>
          <p:nvSpPr>
            <p:cNvPr id="28" name="object 28"/>
            <p:cNvSpPr/>
            <p:nvPr/>
          </p:nvSpPr>
          <p:spPr>
            <a:xfrm>
              <a:off x="4301236" y="1028572"/>
              <a:ext cx="2245360" cy="619125"/>
            </a:xfrm>
            <a:custGeom>
              <a:avLst/>
              <a:gdLst/>
              <a:ahLst/>
              <a:cxnLst/>
              <a:rect l="l" t="t" r="r" b="b"/>
              <a:pathLst>
                <a:path w="2245359" h="619125">
                  <a:moveTo>
                    <a:pt x="0" y="454278"/>
                  </a:moveTo>
                  <a:lnTo>
                    <a:pt x="249427" y="618616"/>
                  </a:lnTo>
                  <a:lnTo>
                    <a:pt x="499363" y="577722"/>
                  </a:lnTo>
                  <a:lnTo>
                    <a:pt x="747776" y="495426"/>
                  </a:lnTo>
                  <a:lnTo>
                    <a:pt x="997712" y="413130"/>
                  </a:lnTo>
                  <a:lnTo>
                    <a:pt x="1247648" y="370458"/>
                  </a:lnTo>
                  <a:lnTo>
                    <a:pt x="1497584" y="164718"/>
                  </a:lnTo>
                  <a:lnTo>
                    <a:pt x="1745996" y="82422"/>
                  </a:lnTo>
                  <a:lnTo>
                    <a:pt x="1995931" y="82422"/>
                  </a:lnTo>
                  <a:lnTo>
                    <a:pt x="2245360" y="0"/>
                  </a:lnTo>
                </a:path>
              </a:pathLst>
            </a:custGeom>
            <a:ln w="28575">
              <a:solidFill>
                <a:srgbClr val="EC7C30"/>
              </a:solidFill>
            </a:ln>
          </p:spPr>
          <p:txBody>
            <a:bodyPr wrap="square" lIns="0" tIns="0" rIns="0" bIns="0" rtlCol="0"/>
            <a:lstStyle/>
            <a:p/>
          </p:txBody>
        </p:sp>
        <p:pic>
          <p:nvPicPr>
            <p:cNvPr id="29" name="object 29"/>
            <p:cNvPicPr/>
            <p:nvPr/>
          </p:nvPicPr>
          <p:blipFill>
            <a:blip r:embed="rId4" cstate="print"/>
            <a:stretch>
              <a:fillRect/>
            </a:stretch>
          </p:blipFill>
          <p:spPr>
            <a:xfrm>
              <a:off x="4263326" y="1446212"/>
              <a:ext cx="73533" cy="73532"/>
            </a:xfrm>
            <a:prstGeom prst="rect">
              <a:avLst/>
            </a:prstGeom>
          </p:spPr>
        </p:pic>
        <p:pic>
          <p:nvPicPr>
            <p:cNvPr id="30" name="object 30"/>
            <p:cNvPicPr/>
            <p:nvPr/>
          </p:nvPicPr>
          <p:blipFill>
            <a:blip r:embed="rId6" cstate="print"/>
            <a:stretch>
              <a:fillRect/>
            </a:stretch>
          </p:blipFill>
          <p:spPr>
            <a:xfrm>
              <a:off x="4513262" y="1610804"/>
              <a:ext cx="73533" cy="73533"/>
            </a:xfrm>
            <a:prstGeom prst="rect">
              <a:avLst/>
            </a:prstGeom>
          </p:spPr>
        </p:pic>
        <p:pic>
          <p:nvPicPr>
            <p:cNvPr id="31" name="object 31"/>
            <p:cNvPicPr/>
            <p:nvPr/>
          </p:nvPicPr>
          <p:blipFill>
            <a:blip r:embed="rId7" cstate="print"/>
            <a:stretch>
              <a:fillRect/>
            </a:stretch>
          </p:blipFill>
          <p:spPr>
            <a:xfrm>
              <a:off x="4763198" y="1569656"/>
              <a:ext cx="73533" cy="73533"/>
            </a:xfrm>
            <a:prstGeom prst="rect">
              <a:avLst/>
            </a:prstGeom>
          </p:spPr>
        </p:pic>
        <p:pic>
          <p:nvPicPr>
            <p:cNvPr id="32" name="object 32"/>
            <p:cNvPicPr/>
            <p:nvPr/>
          </p:nvPicPr>
          <p:blipFill>
            <a:blip r:embed="rId7" cstate="print"/>
            <a:stretch>
              <a:fillRect/>
            </a:stretch>
          </p:blipFill>
          <p:spPr>
            <a:xfrm>
              <a:off x="5011610" y="1487360"/>
              <a:ext cx="73532" cy="73532"/>
            </a:xfrm>
            <a:prstGeom prst="rect">
              <a:avLst/>
            </a:prstGeom>
          </p:spPr>
        </p:pic>
        <p:pic>
          <p:nvPicPr>
            <p:cNvPr id="33" name="object 33"/>
            <p:cNvPicPr/>
            <p:nvPr/>
          </p:nvPicPr>
          <p:blipFill>
            <a:blip r:embed="rId5" cstate="print"/>
            <a:stretch>
              <a:fillRect/>
            </a:stretch>
          </p:blipFill>
          <p:spPr>
            <a:xfrm>
              <a:off x="5261546" y="1405064"/>
              <a:ext cx="73532" cy="73532"/>
            </a:xfrm>
            <a:prstGeom prst="rect">
              <a:avLst/>
            </a:prstGeom>
          </p:spPr>
        </p:pic>
        <p:pic>
          <p:nvPicPr>
            <p:cNvPr id="34" name="object 34"/>
            <p:cNvPicPr/>
            <p:nvPr/>
          </p:nvPicPr>
          <p:blipFill>
            <a:blip r:embed="rId4" cstate="print"/>
            <a:stretch>
              <a:fillRect/>
            </a:stretch>
          </p:blipFill>
          <p:spPr>
            <a:xfrm>
              <a:off x="5511482" y="1362392"/>
              <a:ext cx="73532" cy="73532"/>
            </a:xfrm>
            <a:prstGeom prst="rect">
              <a:avLst/>
            </a:prstGeom>
          </p:spPr>
        </p:pic>
        <p:pic>
          <p:nvPicPr>
            <p:cNvPr id="35" name="object 35"/>
            <p:cNvPicPr/>
            <p:nvPr/>
          </p:nvPicPr>
          <p:blipFill>
            <a:blip r:embed="rId5" cstate="print"/>
            <a:stretch>
              <a:fillRect/>
            </a:stretch>
          </p:blipFill>
          <p:spPr>
            <a:xfrm>
              <a:off x="5761418" y="1156652"/>
              <a:ext cx="73533" cy="73533"/>
            </a:xfrm>
            <a:prstGeom prst="rect">
              <a:avLst/>
            </a:prstGeom>
          </p:spPr>
        </p:pic>
        <p:pic>
          <p:nvPicPr>
            <p:cNvPr id="36" name="object 36"/>
            <p:cNvPicPr/>
            <p:nvPr/>
          </p:nvPicPr>
          <p:blipFill>
            <a:blip r:embed="rId6" cstate="print"/>
            <a:stretch>
              <a:fillRect/>
            </a:stretch>
          </p:blipFill>
          <p:spPr>
            <a:xfrm>
              <a:off x="6009830" y="1074356"/>
              <a:ext cx="73533" cy="73533"/>
            </a:xfrm>
            <a:prstGeom prst="rect">
              <a:avLst/>
            </a:prstGeom>
          </p:spPr>
        </p:pic>
        <p:pic>
          <p:nvPicPr>
            <p:cNvPr id="37" name="object 37"/>
            <p:cNvPicPr/>
            <p:nvPr/>
          </p:nvPicPr>
          <p:blipFill>
            <a:blip r:embed="rId7" cstate="print"/>
            <a:stretch>
              <a:fillRect/>
            </a:stretch>
          </p:blipFill>
          <p:spPr>
            <a:xfrm>
              <a:off x="6259766" y="1074356"/>
              <a:ext cx="73533" cy="73533"/>
            </a:xfrm>
            <a:prstGeom prst="rect">
              <a:avLst/>
            </a:prstGeom>
          </p:spPr>
        </p:pic>
        <p:pic>
          <p:nvPicPr>
            <p:cNvPr id="38" name="object 38"/>
            <p:cNvPicPr/>
            <p:nvPr/>
          </p:nvPicPr>
          <p:blipFill>
            <a:blip r:embed="rId6" cstate="print"/>
            <a:stretch>
              <a:fillRect/>
            </a:stretch>
          </p:blipFill>
          <p:spPr>
            <a:xfrm>
              <a:off x="6509702" y="992060"/>
              <a:ext cx="73532" cy="73532"/>
            </a:xfrm>
            <a:prstGeom prst="rect">
              <a:avLst/>
            </a:prstGeom>
          </p:spPr>
        </p:pic>
      </p:grpSp>
      <p:grpSp>
        <p:nvGrpSpPr>
          <p:cNvPr id="39" name="object 39"/>
          <p:cNvGrpSpPr/>
          <p:nvPr/>
        </p:nvGrpSpPr>
        <p:grpSpPr>
          <a:xfrm>
            <a:off x="4657216" y="2465641"/>
            <a:ext cx="243840" cy="60325"/>
            <a:chOff x="4657216" y="2465641"/>
            <a:chExt cx="243840" cy="60325"/>
          </a:xfrm>
        </p:grpSpPr>
        <p:sp>
          <p:nvSpPr>
            <p:cNvPr id="40" name="object 40"/>
            <p:cNvSpPr/>
            <p:nvPr/>
          </p:nvSpPr>
          <p:spPr>
            <a:xfrm>
              <a:off x="4657216" y="2497073"/>
              <a:ext cx="243840" cy="0"/>
            </a:xfrm>
            <a:custGeom>
              <a:avLst/>
              <a:gdLst/>
              <a:ahLst/>
              <a:cxnLst/>
              <a:rect l="l" t="t" r="r" b="b"/>
              <a:pathLst>
                <a:path w="243839" h="0">
                  <a:moveTo>
                    <a:pt x="0" y="0"/>
                  </a:moveTo>
                  <a:lnTo>
                    <a:pt x="243840" y="0"/>
                  </a:lnTo>
                </a:path>
              </a:pathLst>
            </a:custGeom>
            <a:ln w="28575">
              <a:solidFill>
                <a:srgbClr val="EC7C30"/>
              </a:solidFill>
            </a:ln>
          </p:spPr>
          <p:txBody>
            <a:bodyPr wrap="square" lIns="0" tIns="0" rIns="0" bIns="0" rtlCol="0"/>
            <a:lstStyle/>
            <a:p/>
          </p:txBody>
        </p:sp>
        <p:sp>
          <p:nvSpPr>
            <p:cNvPr id="41" name="object 41"/>
            <p:cNvSpPr/>
            <p:nvPr/>
          </p:nvSpPr>
          <p:spPr>
            <a:xfrm>
              <a:off x="4751831" y="2470403"/>
              <a:ext cx="50800" cy="50800"/>
            </a:xfrm>
            <a:custGeom>
              <a:avLst/>
              <a:gdLst/>
              <a:ahLst/>
              <a:cxnLst/>
              <a:rect l="l" t="t" r="r" b="b"/>
              <a:pathLst>
                <a:path w="50800" h="50800">
                  <a:moveTo>
                    <a:pt x="25145" y="0"/>
                  </a:moveTo>
                  <a:lnTo>
                    <a:pt x="15376" y="1982"/>
                  </a:lnTo>
                  <a:lnTo>
                    <a:pt x="7381" y="7381"/>
                  </a:lnTo>
                  <a:lnTo>
                    <a:pt x="1982" y="15376"/>
                  </a:lnTo>
                  <a:lnTo>
                    <a:pt x="0" y="25146"/>
                  </a:lnTo>
                  <a:lnTo>
                    <a:pt x="1982" y="34915"/>
                  </a:lnTo>
                  <a:lnTo>
                    <a:pt x="7381" y="42910"/>
                  </a:lnTo>
                  <a:lnTo>
                    <a:pt x="15376" y="48309"/>
                  </a:lnTo>
                  <a:lnTo>
                    <a:pt x="25145" y="50291"/>
                  </a:lnTo>
                  <a:lnTo>
                    <a:pt x="34915" y="48309"/>
                  </a:lnTo>
                  <a:lnTo>
                    <a:pt x="42910" y="42910"/>
                  </a:lnTo>
                  <a:lnTo>
                    <a:pt x="48309" y="34915"/>
                  </a:lnTo>
                  <a:lnTo>
                    <a:pt x="50291" y="25146"/>
                  </a:lnTo>
                  <a:lnTo>
                    <a:pt x="48309" y="15376"/>
                  </a:lnTo>
                  <a:lnTo>
                    <a:pt x="42910" y="7381"/>
                  </a:lnTo>
                  <a:lnTo>
                    <a:pt x="34915" y="1982"/>
                  </a:lnTo>
                  <a:lnTo>
                    <a:pt x="25145" y="0"/>
                  </a:lnTo>
                  <a:close/>
                </a:path>
              </a:pathLst>
            </a:custGeom>
            <a:solidFill>
              <a:srgbClr val="EC7C30"/>
            </a:solidFill>
          </p:spPr>
          <p:txBody>
            <a:bodyPr wrap="square" lIns="0" tIns="0" rIns="0" bIns="0" rtlCol="0"/>
            <a:lstStyle/>
            <a:p/>
          </p:txBody>
        </p:sp>
        <p:sp>
          <p:nvSpPr>
            <p:cNvPr id="42" name="object 42"/>
            <p:cNvSpPr/>
            <p:nvPr/>
          </p:nvSpPr>
          <p:spPr>
            <a:xfrm>
              <a:off x="4751831" y="2470403"/>
              <a:ext cx="50800" cy="50800"/>
            </a:xfrm>
            <a:custGeom>
              <a:avLst/>
              <a:gdLst/>
              <a:ahLst/>
              <a:cxnLst/>
              <a:rect l="l" t="t" r="r" b="b"/>
              <a:pathLst>
                <a:path w="50800" h="50800">
                  <a:moveTo>
                    <a:pt x="50291" y="25146"/>
                  </a:moveTo>
                  <a:lnTo>
                    <a:pt x="48309" y="34915"/>
                  </a:lnTo>
                  <a:lnTo>
                    <a:pt x="42910" y="42910"/>
                  </a:lnTo>
                  <a:lnTo>
                    <a:pt x="34915" y="48309"/>
                  </a:lnTo>
                  <a:lnTo>
                    <a:pt x="25145" y="50291"/>
                  </a:lnTo>
                  <a:lnTo>
                    <a:pt x="15376" y="48309"/>
                  </a:lnTo>
                  <a:lnTo>
                    <a:pt x="7381" y="42910"/>
                  </a:lnTo>
                  <a:lnTo>
                    <a:pt x="1982" y="34915"/>
                  </a:lnTo>
                  <a:lnTo>
                    <a:pt x="0" y="25146"/>
                  </a:lnTo>
                  <a:lnTo>
                    <a:pt x="1982" y="15376"/>
                  </a:lnTo>
                  <a:lnTo>
                    <a:pt x="7381" y="7381"/>
                  </a:lnTo>
                  <a:lnTo>
                    <a:pt x="15376" y="1982"/>
                  </a:lnTo>
                  <a:lnTo>
                    <a:pt x="25145" y="0"/>
                  </a:lnTo>
                  <a:lnTo>
                    <a:pt x="34915" y="1982"/>
                  </a:lnTo>
                  <a:lnTo>
                    <a:pt x="42910" y="7381"/>
                  </a:lnTo>
                  <a:lnTo>
                    <a:pt x="48309" y="15376"/>
                  </a:lnTo>
                  <a:lnTo>
                    <a:pt x="50291" y="25146"/>
                  </a:lnTo>
                  <a:close/>
                </a:path>
              </a:pathLst>
            </a:custGeom>
            <a:ln w="9525">
              <a:solidFill>
                <a:srgbClr val="EC7C30"/>
              </a:solidFill>
            </a:ln>
          </p:spPr>
          <p:txBody>
            <a:bodyPr wrap="square" lIns="0" tIns="0" rIns="0" bIns="0" rtlCol="0"/>
            <a:lstStyle/>
            <a:p/>
          </p:txBody>
        </p:sp>
      </p:grpSp>
      <p:graphicFrame>
        <p:nvGraphicFramePr>
          <p:cNvPr id="43" name="object 43"/>
          <p:cNvGraphicFramePr>
            <a:graphicFrameLocks noGrp="1"/>
          </p:cNvGraphicFramePr>
          <p:nvPr/>
        </p:nvGraphicFramePr>
        <p:xfrm>
          <a:off x="544068" y="626363"/>
          <a:ext cx="6423660" cy="2238375"/>
        </p:xfrm>
        <a:graphic>
          <a:graphicData uri="http://schemas.openxmlformats.org/drawingml/2006/table">
            <a:tbl>
              <a:tblPr firstRow="1" bandRow="1">
                <a:tableStyleId>{2D5ABB26-0587-4C30-8999-92F81FD0307C}</a:tableStyleId>
              </a:tblPr>
              <a:tblGrid>
                <a:gridCol w="50165"/>
                <a:gridCol w="3044190"/>
                <a:gridCol w="149225"/>
                <a:gridCol w="3094354"/>
                <a:gridCol w="85089"/>
              </a:tblGrid>
              <a:tr h="86868">
                <a:tc>
                  <a:txBody>
                    <a:bodyPr/>
                    <a:lstStyle/>
                    <a:p>
                      <a:pPr>
                        <a:lnSpc>
                          <a:spcPct val="100000"/>
                        </a:lnSpc>
                      </a:pPr>
                      <a:endParaRPr sz="400">
                        <a:latin typeface="Times New Roman"/>
                        <a:cs typeface="Times New Roman"/>
                      </a:endParaRPr>
                    </a:p>
                  </a:txBody>
                  <a:tcPr marL="0" marR="0" marB="0" marT="0">
                    <a:lnB w="6350">
                      <a:solidFill>
                        <a:srgbClr val="F5821F"/>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F5821F"/>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F5821F"/>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tcPr>
                </a:tc>
              </a:tr>
              <a:tr h="1989074">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lnB w="6350">
                      <a:solidFill>
                        <a:srgbClr val="F5821F"/>
                      </a:solidFill>
                      <a:prstDash val="solid"/>
                    </a:lnB>
                  </a:tcPr>
                </a:tc>
                <a:tc>
                  <a:txBody>
                    <a:bodyPr/>
                    <a:lstStyle/>
                    <a:p>
                      <a:pPr>
                        <a:lnSpc>
                          <a:spcPct val="100000"/>
                        </a:lnSpc>
                        <a:spcBef>
                          <a:spcPts val="10"/>
                        </a:spcBef>
                      </a:pPr>
                      <a:endParaRPr sz="1200">
                        <a:latin typeface="Times New Roman"/>
                        <a:cs typeface="Times New Roman"/>
                      </a:endParaRPr>
                    </a:p>
                    <a:p>
                      <a:pPr marL="100965">
                        <a:lnSpc>
                          <a:spcPct val="100000"/>
                        </a:lnSpc>
                        <a:spcBef>
                          <a:spcPts val="5"/>
                        </a:spcBef>
                        <a:tabLst>
                          <a:tab pos="2575560" algn="l"/>
                        </a:tabLst>
                      </a:pPr>
                      <a:r>
                        <a:rPr dirty="0" baseline="27777" sz="1200" spc="270">
                          <a:solidFill>
                            <a:srgbClr val="585858"/>
                          </a:solidFill>
                          <a:latin typeface="宋体"/>
                          <a:cs typeface="宋体"/>
                        </a:rPr>
                        <a:t>13%	</a:t>
                      </a:r>
                      <a:r>
                        <a:rPr dirty="0" sz="800" spc="95">
                          <a:solidFill>
                            <a:srgbClr val="404040"/>
                          </a:solidFill>
                          <a:latin typeface="宋体"/>
                          <a:cs typeface="宋体"/>
                        </a:rPr>
                        <a:t>12.4%</a:t>
                      </a:r>
                      <a:endParaRPr sz="800">
                        <a:latin typeface="宋体"/>
                        <a:cs typeface="宋体"/>
                      </a:endParaRPr>
                    </a:p>
                    <a:p>
                      <a:pPr marL="100965">
                        <a:lnSpc>
                          <a:spcPct val="100000"/>
                        </a:lnSpc>
                        <a:spcBef>
                          <a:spcPts val="30"/>
                        </a:spcBef>
                      </a:pPr>
                      <a:r>
                        <a:rPr dirty="0" sz="800" spc="175">
                          <a:solidFill>
                            <a:srgbClr val="585858"/>
                          </a:solidFill>
                          <a:latin typeface="宋体"/>
                          <a:cs typeface="宋体"/>
                        </a:rPr>
                        <a:t>13%</a:t>
                      </a:r>
                      <a:endParaRPr sz="800">
                        <a:latin typeface="宋体"/>
                        <a:cs typeface="宋体"/>
                      </a:endParaRPr>
                    </a:p>
                    <a:p>
                      <a:pPr marL="101600">
                        <a:lnSpc>
                          <a:spcPct val="100000"/>
                        </a:lnSpc>
                        <a:spcBef>
                          <a:spcPts val="440"/>
                        </a:spcBef>
                      </a:pPr>
                      <a:r>
                        <a:rPr dirty="0" sz="800" spc="175">
                          <a:solidFill>
                            <a:srgbClr val="585858"/>
                          </a:solidFill>
                          <a:latin typeface="宋体"/>
                          <a:cs typeface="宋体"/>
                        </a:rPr>
                        <a:t>12%</a:t>
                      </a:r>
                      <a:endParaRPr sz="800">
                        <a:latin typeface="宋体"/>
                        <a:cs typeface="宋体"/>
                      </a:endParaRPr>
                    </a:p>
                    <a:p>
                      <a:pPr marL="101600">
                        <a:lnSpc>
                          <a:spcPct val="100000"/>
                        </a:lnSpc>
                        <a:spcBef>
                          <a:spcPts val="445"/>
                        </a:spcBef>
                      </a:pPr>
                      <a:r>
                        <a:rPr dirty="0" sz="800" spc="175">
                          <a:solidFill>
                            <a:srgbClr val="585858"/>
                          </a:solidFill>
                          <a:latin typeface="宋体"/>
                          <a:cs typeface="宋体"/>
                        </a:rPr>
                        <a:t>12%</a:t>
                      </a:r>
                      <a:endParaRPr sz="800">
                        <a:latin typeface="宋体"/>
                        <a:cs typeface="宋体"/>
                      </a:endParaRPr>
                    </a:p>
                    <a:p>
                      <a:pPr marL="100330">
                        <a:lnSpc>
                          <a:spcPct val="100000"/>
                        </a:lnSpc>
                        <a:spcBef>
                          <a:spcPts val="445"/>
                        </a:spcBef>
                      </a:pPr>
                      <a:r>
                        <a:rPr dirty="0" sz="800" spc="180">
                          <a:solidFill>
                            <a:srgbClr val="585858"/>
                          </a:solidFill>
                          <a:latin typeface="宋体"/>
                          <a:cs typeface="宋体"/>
                        </a:rPr>
                        <a:t>11%</a:t>
                      </a:r>
                      <a:endParaRPr sz="800">
                        <a:latin typeface="宋体"/>
                        <a:cs typeface="宋体"/>
                      </a:endParaRPr>
                    </a:p>
                    <a:p>
                      <a:pPr marL="100330">
                        <a:lnSpc>
                          <a:spcPct val="100000"/>
                        </a:lnSpc>
                        <a:spcBef>
                          <a:spcPts val="440"/>
                        </a:spcBef>
                      </a:pPr>
                      <a:r>
                        <a:rPr dirty="0" sz="800" spc="180">
                          <a:solidFill>
                            <a:srgbClr val="585858"/>
                          </a:solidFill>
                          <a:latin typeface="宋体"/>
                          <a:cs typeface="宋体"/>
                        </a:rPr>
                        <a:t>11%</a:t>
                      </a:r>
                      <a:endParaRPr sz="800">
                        <a:latin typeface="宋体"/>
                        <a:cs typeface="宋体"/>
                      </a:endParaRPr>
                    </a:p>
                    <a:p>
                      <a:pPr marL="100330">
                        <a:lnSpc>
                          <a:spcPct val="100000"/>
                        </a:lnSpc>
                        <a:spcBef>
                          <a:spcPts val="445"/>
                        </a:spcBef>
                      </a:pPr>
                      <a:r>
                        <a:rPr dirty="0" sz="800" spc="180">
                          <a:solidFill>
                            <a:srgbClr val="585858"/>
                          </a:solidFill>
                          <a:latin typeface="宋体"/>
                          <a:cs typeface="宋体"/>
                        </a:rPr>
                        <a:t>10%</a:t>
                      </a:r>
                      <a:endParaRPr sz="800">
                        <a:latin typeface="宋体"/>
                        <a:cs typeface="宋体"/>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750">
                        <a:latin typeface="Times New Roman"/>
                        <a:cs typeface="Times New Roman"/>
                      </a:endParaRPr>
                    </a:p>
                    <a:p>
                      <a:pPr marL="1061085">
                        <a:lnSpc>
                          <a:spcPct val="100000"/>
                        </a:lnSpc>
                      </a:pPr>
                      <a:r>
                        <a:rPr dirty="0" sz="800" spc="95">
                          <a:solidFill>
                            <a:srgbClr val="585858"/>
                          </a:solidFill>
                          <a:latin typeface="宋体"/>
                          <a:cs typeface="宋体"/>
                        </a:rPr>
                        <a:t>ICU</a:t>
                      </a:r>
                      <a:r>
                        <a:rPr dirty="0" sz="800">
                          <a:solidFill>
                            <a:srgbClr val="585858"/>
                          </a:solidFill>
                          <a:latin typeface="宋体"/>
                          <a:cs typeface="宋体"/>
                        </a:rPr>
                        <a:t>床位占医院总床位比例</a:t>
                      </a:r>
                      <a:endParaRPr sz="800">
                        <a:latin typeface="宋体"/>
                        <a:cs typeface="宋体"/>
                      </a:endParaRPr>
                    </a:p>
                  </a:txBody>
                  <a:tcPr marL="0" marR="0" marB="0" marT="1270">
                    <a:lnT w="6350">
                      <a:solidFill>
                        <a:srgbClr val="F5821F"/>
                      </a:solidFill>
                      <a:prstDash val="solid"/>
                    </a:lnT>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tc>
                <a:tc>
                  <a:txBody>
                    <a:bodyPr/>
                    <a:lstStyle/>
                    <a:p>
                      <a:pPr marL="150495">
                        <a:lnSpc>
                          <a:spcPct val="100000"/>
                        </a:lnSpc>
                        <a:spcBef>
                          <a:spcPts val="570"/>
                        </a:spcBef>
                        <a:tabLst>
                          <a:tab pos="2651125" algn="l"/>
                        </a:tabLst>
                      </a:pPr>
                      <a:r>
                        <a:rPr dirty="0" baseline="-20833" sz="1200" spc="120">
                          <a:solidFill>
                            <a:srgbClr val="585858"/>
                          </a:solidFill>
                          <a:latin typeface="宋体"/>
                          <a:cs typeface="宋体"/>
                        </a:rPr>
                        <a:t>35	</a:t>
                      </a:r>
                      <a:r>
                        <a:rPr dirty="0" sz="800" spc="20">
                          <a:solidFill>
                            <a:srgbClr val="404040"/>
                          </a:solidFill>
                          <a:latin typeface="宋体"/>
                          <a:cs typeface="宋体"/>
                        </a:rPr>
                        <a:t>34.7</a:t>
                      </a:r>
                      <a:endParaRPr sz="800">
                        <a:latin typeface="宋体"/>
                        <a:cs typeface="宋体"/>
                      </a:endParaRPr>
                    </a:p>
                    <a:p>
                      <a:pPr marL="150495">
                        <a:lnSpc>
                          <a:spcPct val="100000"/>
                        </a:lnSpc>
                        <a:spcBef>
                          <a:spcPts val="965"/>
                        </a:spcBef>
                      </a:pPr>
                      <a:r>
                        <a:rPr dirty="0" sz="800" spc="75">
                          <a:solidFill>
                            <a:srgbClr val="585858"/>
                          </a:solidFill>
                          <a:latin typeface="宋体"/>
                          <a:cs typeface="宋体"/>
                        </a:rPr>
                        <a:t>35</a:t>
                      </a:r>
                      <a:endParaRPr sz="800">
                        <a:latin typeface="宋体"/>
                        <a:cs typeface="宋体"/>
                      </a:endParaRPr>
                    </a:p>
                    <a:p>
                      <a:pPr marL="149860">
                        <a:lnSpc>
                          <a:spcPct val="100000"/>
                        </a:lnSpc>
                        <a:spcBef>
                          <a:spcPts val="660"/>
                        </a:spcBef>
                      </a:pPr>
                      <a:r>
                        <a:rPr dirty="0" sz="800" spc="80">
                          <a:solidFill>
                            <a:srgbClr val="585858"/>
                          </a:solidFill>
                          <a:latin typeface="宋体"/>
                          <a:cs typeface="宋体"/>
                        </a:rPr>
                        <a:t>34</a:t>
                      </a:r>
                      <a:endParaRPr sz="800">
                        <a:latin typeface="宋体"/>
                        <a:cs typeface="宋体"/>
                      </a:endParaRPr>
                    </a:p>
                    <a:p>
                      <a:pPr marL="149860">
                        <a:lnSpc>
                          <a:spcPct val="100000"/>
                        </a:lnSpc>
                        <a:spcBef>
                          <a:spcPts val="665"/>
                        </a:spcBef>
                      </a:pPr>
                      <a:r>
                        <a:rPr dirty="0" sz="800" spc="80">
                          <a:solidFill>
                            <a:srgbClr val="585858"/>
                          </a:solidFill>
                          <a:latin typeface="宋体"/>
                          <a:cs typeface="宋体"/>
                        </a:rPr>
                        <a:t>34</a:t>
                      </a:r>
                      <a:endParaRPr sz="800">
                        <a:latin typeface="宋体"/>
                        <a:cs typeface="宋体"/>
                      </a:endParaRPr>
                    </a:p>
                    <a:p>
                      <a:pPr marL="150495">
                        <a:lnSpc>
                          <a:spcPct val="100000"/>
                        </a:lnSpc>
                        <a:spcBef>
                          <a:spcPts val="665"/>
                        </a:spcBef>
                      </a:pPr>
                      <a:r>
                        <a:rPr dirty="0" sz="800" spc="75">
                          <a:solidFill>
                            <a:srgbClr val="585858"/>
                          </a:solidFill>
                          <a:latin typeface="宋体"/>
                          <a:cs typeface="宋体"/>
                        </a:rPr>
                        <a:t>33</a:t>
                      </a:r>
                      <a:endParaRPr sz="800">
                        <a:latin typeface="宋体"/>
                        <a:cs typeface="宋体"/>
                      </a:endParaRPr>
                    </a:p>
                    <a:p>
                      <a:pPr marL="150495">
                        <a:lnSpc>
                          <a:spcPct val="100000"/>
                        </a:lnSpc>
                        <a:spcBef>
                          <a:spcPts val="665"/>
                        </a:spcBef>
                      </a:pPr>
                      <a:r>
                        <a:rPr dirty="0" sz="800" spc="75">
                          <a:solidFill>
                            <a:srgbClr val="585858"/>
                          </a:solidFill>
                          <a:latin typeface="宋体"/>
                          <a:cs typeface="宋体"/>
                        </a:rPr>
                        <a:t>33</a:t>
                      </a:r>
                      <a:endParaRPr sz="800">
                        <a:latin typeface="宋体"/>
                        <a:cs typeface="宋体"/>
                      </a:endParaRPr>
                    </a:p>
                    <a:p>
                      <a:pPr marL="151130">
                        <a:lnSpc>
                          <a:spcPct val="100000"/>
                        </a:lnSpc>
                        <a:spcBef>
                          <a:spcPts val="660"/>
                        </a:spcBef>
                      </a:pPr>
                      <a:r>
                        <a:rPr dirty="0" sz="800" spc="75">
                          <a:solidFill>
                            <a:srgbClr val="585858"/>
                          </a:solidFill>
                          <a:latin typeface="宋体"/>
                          <a:cs typeface="宋体"/>
                        </a:rPr>
                        <a:t>32</a:t>
                      </a:r>
                      <a:endParaRPr sz="800">
                        <a:latin typeface="宋体"/>
                        <a:cs typeface="宋体"/>
                      </a:endParaRPr>
                    </a:p>
                    <a:p>
                      <a:pPr marL="391160">
                        <a:lnSpc>
                          <a:spcPct val="100000"/>
                        </a:lnSpc>
                        <a:spcBef>
                          <a:spcPts val="5"/>
                        </a:spcBef>
                      </a:pPr>
                      <a:r>
                        <a:rPr dirty="0" sz="800" spc="85">
                          <a:solidFill>
                            <a:srgbClr val="585858"/>
                          </a:solidFill>
                          <a:latin typeface="宋体"/>
                          <a:cs typeface="宋体"/>
                        </a:rPr>
                        <a:t>2000200120022003200420052006200720082009</a:t>
                      </a:r>
                      <a:endParaRPr sz="800">
                        <a:latin typeface="宋体"/>
                        <a:cs typeface="宋体"/>
                      </a:endParaRPr>
                    </a:p>
                    <a:p>
                      <a:pPr>
                        <a:lnSpc>
                          <a:spcPct val="100000"/>
                        </a:lnSpc>
                        <a:spcBef>
                          <a:spcPts val="5"/>
                        </a:spcBef>
                      </a:pPr>
                      <a:endParaRPr sz="750">
                        <a:latin typeface="Times New Roman"/>
                        <a:cs typeface="Times New Roman"/>
                      </a:endParaRPr>
                    </a:p>
                    <a:p>
                      <a:pPr marL="1139825">
                        <a:lnSpc>
                          <a:spcPct val="100000"/>
                        </a:lnSpc>
                      </a:pPr>
                      <a:r>
                        <a:rPr dirty="0" sz="800">
                          <a:solidFill>
                            <a:srgbClr val="585858"/>
                          </a:solidFill>
                          <a:latin typeface="宋体"/>
                          <a:cs typeface="宋体"/>
                        </a:rPr>
                        <a:t>每</a:t>
                      </a:r>
                      <a:r>
                        <a:rPr dirty="0" sz="800" spc="85">
                          <a:solidFill>
                            <a:srgbClr val="585858"/>
                          </a:solidFill>
                          <a:latin typeface="宋体"/>
                          <a:cs typeface="宋体"/>
                        </a:rPr>
                        <a:t>10</a:t>
                      </a:r>
                      <a:r>
                        <a:rPr dirty="0" sz="800">
                          <a:solidFill>
                            <a:srgbClr val="585858"/>
                          </a:solidFill>
                          <a:latin typeface="宋体"/>
                          <a:cs typeface="宋体"/>
                        </a:rPr>
                        <a:t>万人拥有</a:t>
                      </a:r>
                      <a:r>
                        <a:rPr dirty="0" sz="800" spc="95">
                          <a:solidFill>
                            <a:srgbClr val="585858"/>
                          </a:solidFill>
                          <a:latin typeface="宋体"/>
                          <a:cs typeface="宋体"/>
                        </a:rPr>
                        <a:t>ICU</a:t>
                      </a:r>
                      <a:r>
                        <a:rPr dirty="0" sz="800">
                          <a:solidFill>
                            <a:srgbClr val="585858"/>
                          </a:solidFill>
                          <a:latin typeface="宋体"/>
                          <a:cs typeface="宋体"/>
                        </a:rPr>
                        <a:t>床位数</a:t>
                      </a:r>
                      <a:endParaRPr sz="800">
                        <a:latin typeface="宋体"/>
                        <a:cs typeface="宋体"/>
                      </a:endParaRPr>
                    </a:p>
                  </a:txBody>
                  <a:tcPr marL="0" marR="0" marB="0" marT="72390">
                    <a:lnT w="6350">
                      <a:solidFill>
                        <a:srgbClr val="F5821F"/>
                      </a:solidFill>
                      <a:prstDash val="solid"/>
                    </a:lnT>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tc>
              </a:tr>
              <a:tr h="153161">
                <a:tc>
                  <a:txBody>
                    <a:bodyPr/>
                    <a:lstStyle/>
                    <a:p>
                      <a:pPr>
                        <a:lnSpc>
                          <a:spcPct val="100000"/>
                        </a:lnSpc>
                      </a:pPr>
                      <a:endParaRPr sz="800">
                        <a:latin typeface="Times New Roman"/>
                        <a:cs typeface="Times New Roman"/>
                      </a:endParaRPr>
                    </a:p>
                  </a:txBody>
                  <a:tcPr marL="0" marR="0" marB="0" marT="0">
                    <a:lnT w="6350">
                      <a:solidFill>
                        <a:srgbClr val="F5821F"/>
                      </a:solidFill>
                      <a:prstDash val="solid"/>
                    </a:lnT>
                  </a:tcPr>
                </a:tc>
                <a:tc>
                  <a:txBody>
                    <a:bodyPr/>
                    <a:lstStyle/>
                    <a:p>
                      <a:pPr marL="17780">
                        <a:lnSpc>
                          <a:spcPts val="775"/>
                        </a:lnSpc>
                        <a:spcBef>
                          <a:spcPts val="33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ATS Journals</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研究</a:t>
                      </a:r>
                      <a:r>
                        <a:rPr dirty="0" sz="700" spc="-5">
                          <a:solidFill>
                            <a:srgbClr val="4D4D4F"/>
                          </a:solidFill>
                          <a:latin typeface="宋体"/>
                          <a:cs typeface="宋体"/>
                        </a:rPr>
                        <a:t>所</a:t>
                      </a:r>
                      <a:endParaRPr sz="700">
                        <a:latin typeface="宋体"/>
                        <a:cs typeface="宋体"/>
                      </a:endParaRPr>
                    </a:p>
                  </a:txBody>
                  <a:tcPr marL="0" marR="0" marB="0" marT="41910">
                    <a:lnT w="6350">
                      <a:solidFill>
                        <a:srgbClr val="F5821F"/>
                      </a:solidFill>
                      <a:prstDash val="solid"/>
                    </a:lnT>
                  </a:tcPr>
                </a:tc>
                <a:tc>
                  <a:txBody>
                    <a:bodyPr/>
                    <a:lstStyle/>
                    <a:p>
                      <a:pPr>
                        <a:lnSpc>
                          <a:spcPct val="100000"/>
                        </a:lnSpc>
                      </a:pPr>
                      <a:endParaRPr sz="800">
                        <a:latin typeface="Times New Roman"/>
                        <a:cs typeface="Times New Roman"/>
                      </a:endParaRPr>
                    </a:p>
                  </a:txBody>
                  <a:tcPr marL="0" marR="0" marB="0" marT="0"/>
                </a:tc>
                <a:tc>
                  <a:txBody>
                    <a:bodyPr/>
                    <a:lstStyle/>
                    <a:p>
                      <a:pPr marL="67945">
                        <a:lnSpc>
                          <a:spcPts val="775"/>
                        </a:lnSpc>
                        <a:spcBef>
                          <a:spcPts val="33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ATS Journals</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研究</a:t>
                      </a:r>
                      <a:r>
                        <a:rPr dirty="0" sz="700" spc="-5">
                          <a:solidFill>
                            <a:srgbClr val="4D4D4F"/>
                          </a:solidFill>
                          <a:latin typeface="宋体"/>
                          <a:cs typeface="宋体"/>
                        </a:rPr>
                        <a:t>所</a:t>
                      </a:r>
                      <a:endParaRPr sz="700">
                        <a:latin typeface="宋体"/>
                        <a:cs typeface="宋体"/>
                      </a:endParaRPr>
                    </a:p>
                  </a:txBody>
                  <a:tcPr marL="0" marR="0" marB="0" marT="41910">
                    <a:lnT w="6350">
                      <a:solidFill>
                        <a:srgbClr val="F5821F"/>
                      </a:solidFill>
                      <a:prstDash val="solid"/>
                    </a:lnT>
                  </a:tcPr>
                </a:tc>
                <a:tc>
                  <a:txBody>
                    <a:bodyPr/>
                    <a:lstStyle/>
                    <a:p>
                      <a:pPr>
                        <a:lnSpc>
                          <a:spcPct val="100000"/>
                        </a:lnSpc>
                      </a:pPr>
                      <a:endParaRPr sz="800">
                        <a:latin typeface="Times New Roman"/>
                        <a:cs typeface="Times New Roman"/>
                      </a:endParaRPr>
                    </a:p>
                  </a:txBody>
                  <a:tcPr marL="0" marR="0" marB="0" marT="0"/>
                </a:tc>
              </a:tr>
            </a:tbl>
          </a:graphicData>
        </a:graphic>
      </p:graphicFrame>
      <p:sp>
        <p:nvSpPr>
          <p:cNvPr id="44" name="object 44"/>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45" name="object 45"/>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360160" cy="243967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5"/>
              </a:spcBef>
            </a:pPr>
            <a:endParaRPr sz="500">
              <a:latin typeface="微软雅黑"/>
              <a:cs typeface="微软雅黑"/>
            </a:endParaRPr>
          </a:p>
          <a:p>
            <a:pPr algn="just" marL="1400810" marR="5080">
              <a:lnSpc>
                <a:spcPct val="116799"/>
              </a:lnSpc>
            </a:pPr>
            <a:r>
              <a:rPr dirty="0" sz="1000" spc="-5">
                <a:solidFill>
                  <a:srgbClr val="4D4D4F"/>
                </a:solidFill>
                <a:latin typeface="宋体"/>
                <a:cs typeface="宋体"/>
              </a:rPr>
              <a:t>一季度</a:t>
            </a:r>
            <a:r>
              <a:rPr dirty="0" sz="1000" spc="5">
                <a:solidFill>
                  <a:srgbClr val="4D4D4F"/>
                </a:solidFill>
                <a:latin typeface="宋体"/>
                <a:cs typeface="宋体"/>
              </a:rPr>
              <a:t>创</a:t>
            </a:r>
            <a:r>
              <a:rPr dirty="0" sz="1000" spc="-5">
                <a:solidFill>
                  <a:srgbClr val="4D4D4F"/>
                </a:solidFill>
                <a:latin typeface="宋体"/>
                <a:cs typeface="宋体"/>
              </a:rPr>
              <a:t>新药</a:t>
            </a:r>
            <a:r>
              <a:rPr dirty="0" sz="1000" spc="5">
                <a:solidFill>
                  <a:srgbClr val="4D4D4F"/>
                </a:solidFill>
                <a:latin typeface="宋体"/>
                <a:cs typeface="宋体"/>
              </a:rPr>
              <a:t>产</a:t>
            </a:r>
            <a:r>
              <a:rPr dirty="0" sz="1000" spc="-5">
                <a:solidFill>
                  <a:srgbClr val="4D4D4F"/>
                </a:solidFill>
                <a:latin typeface="宋体"/>
                <a:cs typeface="宋体"/>
              </a:rPr>
              <a:t>业链</a:t>
            </a:r>
            <a:r>
              <a:rPr dirty="0" sz="1000" spc="5">
                <a:solidFill>
                  <a:srgbClr val="4D4D4F"/>
                </a:solidFill>
                <a:latin typeface="宋体"/>
                <a:cs typeface="宋体"/>
              </a:rPr>
              <a:t>阶</a:t>
            </a:r>
            <a:r>
              <a:rPr dirty="0" sz="1000" spc="-5">
                <a:solidFill>
                  <a:srgbClr val="4D4D4F"/>
                </a:solidFill>
                <a:latin typeface="宋体"/>
                <a:cs typeface="宋体"/>
              </a:rPr>
              <a:t>段</a:t>
            </a:r>
            <a:r>
              <a:rPr dirty="0" sz="1000" spc="5">
                <a:solidFill>
                  <a:srgbClr val="4D4D4F"/>
                </a:solidFill>
                <a:latin typeface="宋体"/>
                <a:cs typeface="宋体"/>
              </a:rPr>
              <a:t>性</a:t>
            </a:r>
            <a:r>
              <a:rPr dirty="0" sz="1000" spc="-5">
                <a:solidFill>
                  <a:srgbClr val="4D4D4F"/>
                </a:solidFill>
                <a:latin typeface="宋体"/>
                <a:cs typeface="宋体"/>
              </a:rPr>
              <a:t>受到疫</a:t>
            </a:r>
            <a:r>
              <a:rPr dirty="0" sz="1000" spc="5">
                <a:solidFill>
                  <a:srgbClr val="4D4D4F"/>
                </a:solidFill>
                <a:latin typeface="宋体"/>
                <a:cs typeface="宋体"/>
              </a:rPr>
              <a:t>情</a:t>
            </a:r>
            <a:r>
              <a:rPr dirty="0" sz="1000" spc="-5">
                <a:solidFill>
                  <a:srgbClr val="4D4D4F"/>
                </a:solidFill>
                <a:latin typeface="宋体"/>
                <a:cs typeface="宋体"/>
              </a:rPr>
              <a:t>影</a:t>
            </a:r>
            <a:r>
              <a:rPr dirty="0" sz="1000" spc="5">
                <a:solidFill>
                  <a:srgbClr val="4D4D4F"/>
                </a:solidFill>
                <a:latin typeface="宋体"/>
                <a:cs typeface="宋体"/>
              </a:rPr>
              <a:t>响</a:t>
            </a:r>
            <a:r>
              <a:rPr dirty="0" sz="1000" spc="-30">
                <a:solidFill>
                  <a:srgbClr val="4D4D4F"/>
                </a:solidFill>
                <a:latin typeface="宋体"/>
                <a:cs typeface="宋体"/>
              </a:rPr>
              <a:t>，</a:t>
            </a:r>
            <a:r>
              <a:rPr dirty="0" sz="1000" spc="-5">
                <a:solidFill>
                  <a:srgbClr val="4D4D4F"/>
                </a:solidFill>
                <a:latin typeface="宋体"/>
                <a:cs typeface="宋体"/>
              </a:rPr>
              <a:t>部</a:t>
            </a:r>
            <a:r>
              <a:rPr dirty="0" sz="1000" spc="5">
                <a:solidFill>
                  <a:srgbClr val="4D4D4F"/>
                </a:solidFill>
                <a:latin typeface="宋体"/>
                <a:cs typeface="宋体"/>
              </a:rPr>
              <a:t>分</a:t>
            </a:r>
            <a:r>
              <a:rPr dirty="0" sz="1000" spc="-5">
                <a:solidFill>
                  <a:srgbClr val="4D4D4F"/>
                </a:solidFill>
                <a:latin typeface="宋体"/>
                <a:cs typeface="宋体"/>
              </a:rPr>
              <a:t>部门</a:t>
            </a:r>
            <a:r>
              <a:rPr dirty="0" sz="1000" spc="5">
                <a:solidFill>
                  <a:srgbClr val="4D4D4F"/>
                </a:solidFill>
                <a:latin typeface="宋体"/>
                <a:cs typeface="宋体"/>
              </a:rPr>
              <a:t>订</a:t>
            </a:r>
            <a:r>
              <a:rPr dirty="0" sz="1000" spc="-5">
                <a:solidFill>
                  <a:srgbClr val="4D4D4F"/>
                </a:solidFill>
                <a:latin typeface="宋体"/>
                <a:cs typeface="宋体"/>
              </a:rPr>
              <a:t>单交接</a:t>
            </a:r>
            <a:r>
              <a:rPr dirty="0" sz="1000" spc="5">
                <a:solidFill>
                  <a:srgbClr val="4D4D4F"/>
                </a:solidFill>
                <a:latin typeface="宋体"/>
                <a:cs typeface="宋体"/>
              </a:rPr>
              <a:t>可</a:t>
            </a:r>
            <a:r>
              <a:rPr dirty="0" sz="1000" spc="-5">
                <a:solidFill>
                  <a:srgbClr val="4D4D4F"/>
                </a:solidFill>
                <a:latin typeface="宋体"/>
                <a:cs typeface="宋体"/>
              </a:rPr>
              <a:t>能存</a:t>
            </a:r>
            <a:r>
              <a:rPr dirty="0" sz="1000" spc="5">
                <a:solidFill>
                  <a:srgbClr val="4D4D4F"/>
                </a:solidFill>
                <a:latin typeface="宋体"/>
                <a:cs typeface="宋体"/>
              </a:rPr>
              <a:t>在</a:t>
            </a:r>
            <a:r>
              <a:rPr dirty="0" sz="1000" spc="-5">
                <a:solidFill>
                  <a:srgbClr val="4D4D4F"/>
                </a:solidFill>
                <a:latin typeface="宋体"/>
                <a:cs typeface="宋体"/>
              </a:rPr>
              <a:t>延</a:t>
            </a:r>
            <a:r>
              <a:rPr dirty="0" sz="1000" spc="5">
                <a:solidFill>
                  <a:srgbClr val="4D4D4F"/>
                </a:solidFill>
                <a:latin typeface="宋体"/>
                <a:cs typeface="宋体"/>
              </a:rPr>
              <a:t>迟</a:t>
            </a:r>
            <a:r>
              <a:rPr dirty="0" sz="1000" spc="-30">
                <a:solidFill>
                  <a:srgbClr val="4D4D4F"/>
                </a:solidFill>
                <a:latin typeface="宋体"/>
                <a:cs typeface="宋体"/>
              </a:rPr>
              <a:t>，</a:t>
            </a:r>
            <a:r>
              <a:rPr dirty="0" sz="1000" spc="-5">
                <a:solidFill>
                  <a:srgbClr val="4D4D4F"/>
                </a:solidFill>
                <a:latin typeface="宋体"/>
                <a:cs typeface="宋体"/>
              </a:rPr>
              <a:t>但</a:t>
            </a:r>
            <a:r>
              <a:rPr dirty="0" sz="1000" spc="5">
                <a:solidFill>
                  <a:srgbClr val="4D4D4F"/>
                </a:solidFill>
                <a:latin typeface="宋体"/>
                <a:cs typeface="宋体"/>
              </a:rPr>
              <a:t>创</a:t>
            </a:r>
            <a:r>
              <a:rPr dirty="0" sz="1000" spc="-5">
                <a:solidFill>
                  <a:srgbClr val="4D4D4F"/>
                </a:solidFill>
                <a:latin typeface="宋体"/>
                <a:cs typeface="宋体"/>
              </a:rPr>
              <a:t>新产业 链公司</a:t>
            </a:r>
            <a:r>
              <a:rPr dirty="0" sz="1000" spc="5">
                <a:solidFill>
                  <a:srgbClr val="4D4D4F"/>
                </a:solidFill>
                <a:latin typeface="宋体"/>
                <a:cs typeface="宋体"/>
              </a:rPr>
              <a:t>业</a:t>
            </a:r>
            <a:r>
              <a:rPr dirty="0" sz="1000" spc="-5">
                <a:solidFill>
                  <a:srgbClr val="4D4D4F"/>
                </a:solidFill>
                <a:latin typeface="宋体"/>
                <a:cs typeface="宋体"/>
              </a:rPr>
              <a:t>务弹</a:t>
            </a:r>
            <a:r>
              <a:rPr dirty="0" sz="1000" spc="5">
                <a:solidFill>
                  <a:srgbClr val="4D4D4F"/>
                </a:solidFill>
                <a:latin typeface="宋体"/>
                <a:cs typeface="宋体"/>
              </a:rPr>
              <a:t>性</a:t>
            </a:r>
            <a:r>
              <a:rPr dirty="0" sz="1000" spc="-5">
                <a:solidFill>
                  <a:srgbClr val="4D4D4F"/>
                </a:solidFill>
                <a:latin typeface="宋体"/>
                <a:cs typeface="宋体"/>
              </a:rPr>
              <a:t>大</a:t>
            </a:r>
            <a:r>
              <a:rPr dirty="0" sz="1000" spc="-20">
                <a:solidFill>
                  <a:srgbClr val="4D4D4F"/>
                </a:solidFill>
                <a:latin typeface="宋体"/>
                <a:cs typeface="宋体"/>
              </a:rPr>
              <a:t>，</a:t>
            </a:r>
            <a:r>
              <a:rPr dirty="0" sz="1000" spc="-5">
                <a:solidFill>
                  <a:srgbClr val="4D4D4F"/>
                </a:solidFill>
                <a:latin typeface="宋体"/>
                <a:cs typeface="宋体"/>
              </a:rPr>
              <a:t>可以</a:t>
            </a:r>
            <a:r>
              <a:rPr dirty="0" sz="1000" spc="5">
                <a:solidFill>
                  <a:srgbClr val="4D4D4F"/>
                </a:solidFill>
                <a:latin typeface="宋体"/>
                <a:cs typeface="宋体"/>
              </a:rPr>
              <a:t>通</a:t>
            </a:r>
            <a:r>
              <a:rPr dirty="0" sz="1000" spc="-5">
                <a:solidFill>
                  <a:srgbClr val="4D4D4F"/>
                </a:solidFill>
                <a:latin typeface="宋体"/>
                <a:cs typeface="宋体"/>
              </a:rPr>
              <a:t>过合理</a:t>
            </a:r>
            <a:r>
              <a:rPr dirty="0" sz="1000" spc="5">
                <a:solidFill>
                  <a:srgbClr val="4D4D4F"/>
                </a:solidFill>
                <a:latin typeface="宋体"/>
                <a:cs typeface="宋体"/>
              </a:rPr>
              <a:t>排</a:t>
            </a:r>
            <a:r>
              <a:rPr dirty="0" sz="1000" spc="-5">
                <a:solidFill>
                  <a:srgbClr val="4D4D4F"/>
                </a:solidFill>
                <a:latin typeface="宋体"/>
                <a:cs typeface="宋体"/>
              </a:rPr>
              <a:t>产的</a:t>
            </a:r>
            <a:r>
              <a:rPr dirty="0" sz="1000" spc="5">
                <a:solidFill>
                  <a:srgbClr val="4D4D4F"/>
                </a:solidFill>
                <a:latin typeface="宋体"/>
                <a:cs typeface="宋体"/>
              </a:rPr>
              <a:t>调</a:t>
            </a:r>
            <a:r>
              <a:rPr dirty="0" sz="1000" spc="-5">
                <a:solidFill>
                  <a:srgbClr val="4D4D4F"/>
                </a:solidFill>
                <a:latin typeface="宋体"/>
                <a:cs typeface="宋体"/>
              </a:rPr>
              <a:t>整和</a:t>
            </a:r>
            <a:r>
              <a:rPr dirty="0" sz="1000" spc="5">
                <a:solidFill>
                  <a:srgbClr val="4D4D4F"/>
                </a:solidFill>
                <a:latin typeface="宋体"/>
                <a:cs typeface="宋体"/>
              </a:rPr>
              <a:t>产</a:t>
            </a:r>
            <a:r>
              <a:rPr dirty="0" sz="1000" spc="-5">
                <a:solidFill>
                  <a:srgbClr val="4D4D4F"/>
                </a:solidFill>
                <a:latin typeface="宋体"/>
                <a:cs typeface="宋体"/>
              </a:rPr>
              <a:t>能</a:t>
            </a:r>
            <a:r>
              <a:rPr dirty="0" sz="1000" spc="5">
                <a:solidFill>
                  <a:srgbClr val="4D4D4F"/>
                </a:solidFill>
                <a:latin typeface="宋体"/>
                <a:cs typeface="宋体"/>
              </a:rPr>
              <a:t>的</a:t>
            </a:r>
            <a:r>
              <a:rPr dirty="0" sz="1000" spc="-5">
                <a:solidFill>
                  <a:srgbClr val="4D4D4F"/>
                </a:solidFill>
                <a:latin typeface="宋体"/>
                <a:cs typeface="宋体"/>
              </a:rPr>
              <a:t>调动降</a:t>
            </a:r>
            <a:r>
              <a:rPr dirty="0" sz="1000" spc="5">
                <a:solidFill>
                  <a:srgbClr val="4D4D4F"/>
                </a:solidFill>
                <a:latin typeface="宋体"/>
                <a:cs typeface="宋体"/>
              </a:rPr>
              <a:t>低</a:t>
            </a:r>
            <a:r>
              <a:rPr dirty="0" sz="1000" spc="-5">
                <a:solidFill>
                  <a:srgbClr val="4D4D4F"/>
                </a:solidFill>
                <a:latin typeface="宋体"/>
                <a:cs typeface="宋体"/>
              </a:rPr>
              <a:t>负面</a:t>
            </a:r>
            <a:r>
              <a:rPr dirty="0" sz="1000" spc="5">
                <a:solidFill>
                  <a:srgbClr val="4D4D4F"/>
                </a:solidFill>
                <a:latin typeface="宋体"/>
                <a:cs typeface="宋体"/>
              </a:rPr>
              <a:t>的</a:t>
            </a:r>
            <a:r>
              <a:rPr dirty="0" sz="1000" spc="-5">
                <a:solidFill>
                  <a:srgbClr val="4D4D4F"/>
                </a:solidFill>
                <a:latin typeface="宋体"/>
                <a:cs typeface="宋体"/>
              </a:rPr>
              <a:t>影</a:t>
            </a:r>
            <a:r>
              <a:rPr dirty="0" sz="1000" spc="5">
                <a:solidFill>
                  <a:srgbClr val="4D4D4F"/>
                </a:solidFill>
                <a:latin typeface="宋体"/>
                <a:cs typeface="宋体"/>
              </a:rPr>
              <a:t>响</a:t>
            </a:r>
            <a:r>
              <a:rPr dirty="0" sz="1000" spc="-30">
                <a:solidFill>
                  <a:srgbClr val="4D4D4F"/>
                </a:solidFill>
                <a:latin typeface="宋体"/>
                <a:cs typeface="宋体"/>
              </a:rPr>
              <a:t>，</a:t>
            </a:r>
            <a:r>
              <a:rPr dirty="0" sz="1000" spc="-5">
                <a:solidFill>
                  <a:srgbClr val="4D4D4F"/>
                </a:solidFill>
                <a:latin typeface="宋体"/>
                <a:cs typeface="宋体"/>
              </a:rPr>
              <a:t>随</a:t>
            </a:r>
            <a:r>
              <a:rPr dirty="0" sz="1000" spc="5">
                <a:solidFill>
                  <a:srgbClr val="4D4D4F"/>
                </a:solidFill>
                <a:latin typeface="宋体"/>
                <a:cs typeface="宋体"/>
              </a:rPr>
              <a:t>着</a:t>
            </a:r>
            <a:r>
              <a:rPr dirty="0" sz="1000" spc="-5">
                <a:solidFill>
                  <a:srgbClr val="4D4D4F"/>
                </a:solidFill>
                <a:latin typeface="宋体"/>
                <a:cs typeface="宋体"/>
              </a:rPr>
              <a:t>国内疫 情的消</a:t>
            </a:r>
            <a:r>
              <a:rPr dirty="0" sz="1000" spc="5">
                <a:solidFill>
                  <a:srgbClr val="4D4D4F"/>
                </a:solidFill>
                <a:latin typeface="宋体"/>
                <a:cs typeface="宋体"/>
              </a:rPr>
              <a:t>减</a:t>
            </a:r>
            <a:r>
              <a:rPr dirty="0" sz="1000" spc="-25">
                <a:solidFill>
                  <a:srgbClr val="4D4D4F"/>
                </a:solidFill>
                <a:latin typeface="宋体"/>
                <a:cs typeface="宋体"/>
              </a:rPr>
              <a:t>，</a:t>
            </a:r>
            <a:r>
              <a:rPr dirty="0" sz="1000" spc="5">
                <a:solidFill>
                  <a:srgbClr val="4D4D4F"/>
                </a:solidFill>
                <a:latin typeface="宋体"/>
                <a:cs typeface="宋体"/>
              </a:rPr>
              <a:t>二</a:t>
            </a:r>
            <a:r>
              <a:rPr dirty="0" sz="1000" spc="-5">
                <a:solidFill>
                  <a:srgbClr val="4D4D4F"/>
                </a:solidFill>
                <a:latin typeface="宋体"/>
                <a:cs typeface="宋体"/>
              </a:rPr>
              <a:t>季度</a:t>
            </a:r>
            <a:r>
              <a:rPr dirty="0" sz="1000" spc="5">
                <a:solidFill>
                  <a:srgbClr val="4D4D4F"/>
                </a:solidFill>
                <a:latin typeface="宋体"/>
                <a:cs typeface="宋体"/>
              </a:rPr>
              <a:t>相</a:t>
            </a:r>
            <a:r>
              <a:rPr dirty="0" sz="1000" spc="-5">
                <a:solidFill>
                  <a:srgbClr val="4D4D4F"/>
                </a:solidFill>
                <a:latin typeface="宋体"/>
                <a:cs typeface="宋体"/>
              </a:rPr>
              <a:t>关公</a:t>
            </a:r>
            <a:r>
              <a:rPr dirty="0" sz="1000" spc="5">
                <a:solidFill>
                  <a:srgbClr val="4D4D4F"/>
                </a:solidFill>
                <a:latin typeface="宋体"/>
                <a:cs typeface="宋体"/>
              </a:rPr>
              <a:t>司</a:t>
            </a:r>
            <a:r>
              <a:rPr dirty="0" sz="1000" spc="-5">
                <a:solidFill>
                  <a:srgbClr val="4D4D4F"/>
                </a:solidFill>
                <a:latin typeface="宋体"/>
                <a:cs typeface="宋体"/>
              </a:rPr>
              <a:t>都实现</a:t>
            </a:r>
            <a:r>
              <a:rPr dirty="0" sz="1000" spc="5">
                <a:solidFill>
                  <a:srgbClr val="4D4D4F"/>
                </a:solidFill>
                <a:latin typeface="宋体"/>
                <a:cs typeface="宋体"/>
              </a:rPr>
              <a:t>了</a:t>
            </a:r>
            <a:r>
              <a:rPr dirty="0" sz="1000" spc="-5">
                <a:solidFill>
                  <a:srgbClr val="4D4D4F"/>
                </a:solidFill>
                <a:latin typeface="宋体"/>
                <a:cs typeface="宋体"/>
              </a:rPr>
              <a:t>良好</a:t>
            </a:r>
            <a:r>
              <a:rPr dirty="0" sz="1000" spc="5">
                <a:solidFill>
                  <a:srgbClr val="4D4D4F"/>
                </a:solidFill>
                <a:latin typeface="宋体"/>
                <a:cs typeface="宋体"/>
              </a:rPr>
              <a:t>的</a:t>
            </a:r>
            <a:r>
              <a:rPr dirty="0" sz="1000" spc="-5">
                <a:solidFill>
                  <a:srgbClr val="4D4D4F"/>
                </a:solidFill>
                <a:latin typeface="宋体"/>
                <a:cs typeface="宋体"/>
              </a:rPr>
              <a:t>业绩</a:t>
            </a:r>
            <a:r>
              <a:rPr dirty="0" sz="1000" spc="5">
                <a:solidFill>
                  <a:srgbClr val="4D4D4F"/>
                </a:solidFill>
                <a:latin typeface="宋体"/>
                <a:cs typeface="宋体"/>
              </a:rPr>
              <a:t>恢</a:t>
            </a:r>
            <a:r>
              <a:rPr dirty="0" sz="1000">
                <a:solidFill>
                  <a:srgbClr val="4D4D4F"/>
                </a:solidFill>
                <a:latin typeface="宋体"/>
                <a:cs typeface="宋体"/>
              </a:rPr>
              <a:t>复</a:t>
            </a:r>
            <a:r>
              <a:rPr dirty="0" sz="1000" spc="-20">
                <a:solidFill>
                  <a:srgbClr val="4D4D4F"/>
                </a:solidFill>
                <a:latin typeface="宋体"/>
                <a:cs typeface="宋体"/>
              </a:rPr>
              <a:t>，</a:t>
            </a:r>
            <a:r>
              <a:rPr dirty="0" sz="1000" spc="-5">
                <a:solidFill>
                  <a:srgbClr val="4D4D4F"/>
                </a:solidFill>
                <a:latin typeface="宋体"/>
                <a:cs typeface="宋体"/>
              </a:rPr>
              <a:t>从中长</a:t>
            </a:r>
            <a:r>
              <a:rPr dirty="0" sz="1000" spc="5">
                <a:solidFill>
                  <a:srgbClr val="4D4D4F"/>
                </a:solidFill>
                <a:latin typeface="宋体"/>
                <a:cs typeface="宋体"/>
              </a:rPr>
              <a:t>期</a:t>
            </a:r>
            <a:r>
              <a:rPr dirty="0" sz="1000" spc="-5">
                <a:solidFill>
                  <a:srgbClr val="4D4D4F"/>
                </a:solidFill>
                <a:latin typeface="宋体"/>
                <a:cs typeface="宋体"/>
              </a:rPr>
              <a:t>角度</a:t>
            </a:r>
            <a:r>
              <a:rPr dirty="0" sz="1000" spc="5">
                <a:solidFill>
                  <a:srgbClr val="4D4D4F"/>
                </a:solidFill>
                <a:latin typeface="宋体"/>
                <a:cs typeface="宋体"/>
              </a:rPr>
              <a:t>我</a:t>
            </a:r>
            <a:r>
              <a:rPr dirty="0" sz="1000" spc="-5">
                <a:solidFill>
                  <a:srgbClr val="4D4D4F"/>
                </a:solidFill>
                <a:latin typeface="宋体"/>
                <a:cs typeface="宋体"/>
              </a:rPr>
              <a:t>们持</a:t>
            </a:r>
            <a:r>
              <a:rPr dirty="0" sz="1000" spc="5">
                <a:solidFill>
                  <a:srgbClr val="4D4D4F"/>
                </a:solidFill>
                <a:latin typeface="宋体"/>
                <a:cs typeface="宋体"/>
              </a:rPr>
              <a:t>续</a:t>
            </a:r>
            <a:r>
              <a:rPr dirty="0" sz="1000" spc="-5">
                <a:solidFill>
                  <a:srgbClr val="4D4D4F"/>
                </a:solidFill>
                <a:latin typeface="宋体"/>
                <a:cs typeface="宋体"/>
              </a:rPr>
              <a:t>看</a:t>
            </a:r>
            <a:r>
              <a:rPr dirty="0" sz="1000" spc="5">
                <a:solidFill>
                  <a:srgbClr val="4D4D4F"/>
                </a:solidFill>
                <a:latin typeface="宋体"/>
                <a:cs typeface="宋体"/>
              </a:rPr>
              <a:t>好</a:t>
            </a:r>
            <a:r>
              <a:rPr dirty="0" sz="1000" spc="-5">
                <a:solidFill>
                  <a:srgbClr val="4D4D4F"/>
                </a:solidFill>
                <a:latin typeface="宋体"/>
                <a:cs typeface="宋体"/>
              </a:rPr>
              <a:t>行业的 高景气</a:t>
            </a:r>
            <a:r>
              <a:rPr dirty="0" sz="1000" spc="5">
                <a:solidFill>
                  <a:srgbClr val="4D4D4F"/>
                </a:solidFill>
                <a:latin typeface="宋体"/>
                <a:cs typeface="宋体"/>
              </a:rPr>
              <a:t>度</a:t>
            </a:r>
            <a:r>
              <a:rPr dirty="0" sz="1000" spc="-20">
                <a:solidFill>
                  <a:srgbClr val="4D4D4F"/>
                </a:solidFill>
                <a:latin typeface="宋体"/>
                <a:cs typeface="宋体"/>
              </a:rPr>
              <a:t>。</a:t>
            </a:r>
            <a:r>
              <a:rPr dirty="0" sz="1000" spc="-5">
                <a:solidFill>
                  <a:srgbClr val="4D4D4F"/>
                </a:solidFill>
                <a:latin typeface="宋体"/>
                <a:cs typeface="宋体"/>
              </a:rPr>
              <a:t>随</a:t>
            </a:r>
            <a:r>
              <a:rPr dirty="0" sz="1000" spc="5">
                <a:solidFill>
                  <a:srgbClr val="4D4D4F"/>
                </a:solidFill>
                <a:latin typeface="宋体"/>
                <a:cs typeface="宋体"/>
              </a:rPr>
              <a:t>着</a:t>
            </a:r>
            <a:r>
              <a:rPr dirty="0" sz="1000" spc="-5">
                <a:solidFill>
                  <a:srgbClr val="4D4D4F"/>
                </a:solidFill>
                <a:latin typeface="宋体"/>
                <a:cs typeface="宋体"/>
              </a:rPr>
              <a:t>全球</a:t>
            </a:r>
            <a:r>
              <a:rPr dirty="0" sz="1000" spc="5">
                <a:solidFill>
                  <a:srgbClr val="4D4D4F"/>
                </a:solidFill>
                <a:latin typeface="宋体"/>
                <a:cs typeface="宋体"/>
              </a:rPr>
              <a:t>外</a:t>
            </a:r>
            <a:r>
              <a:rPr dirty="0" sz="1000" spc="-5">
                <a:solidFill>
                  <a:srgbClr val="4D4D4F"/>
                </a:solidFill>
                <a:latin typeface="宋体"/>
                <a:cs typeface="宋体"/>
              </a:rPr>
              <a:t>包</a:t>
            </a:r>
            <a:r>
              <a:rPr dirty="0" sz="1000" spc="5">
                <a:solidFill>
                  <a:srgbClr val="4D4D4F"/>
                </a:solidFill>
                <a:latin typeface="宋体"/>
                <a:cs typeface="宋体"/>
              </a:rPr>
              <a:t>渗</a:t>
            </a:r>
            <a:r>
              <a:rPr dirty="0" sz="1000" spc="-5">
                <a:solidFill>
                  <a:srgbClr val="4D4D4F"/>
                </a:solidFill>
                <a:latin typeface="宋体"/>
                <a:cs typeface="宋体"/>
              </a:rPr>
              <a:t>透率的</a:t>
            </a:r>
            <a:r>
              <a:rPr dirty="0" sz="1000" spc="5">
                <a:solidFill>
                  <a:srgbClr val="4D4D4F"/>
                </a:solidFill>
                <a:latin typeface="宋体"/>
                <a:cs typeface="宋体"/>
              </a:rPr>
              <a:t>持</a:t>
            </a:r>
            <a:r>
              <a:rPr dirty="0" sz="1000" spc="-5">
                <a:solidFill>
                  <a:srgbClr val="4D4D4F"/>
                </a:solidFill>
                <a:latin typeface="宋体"/>
                <a:cs typeface="宋体"/>
              </a:rPr>
              <a:t>续提</a:t>
            </a:r>
            <a:r>
              <a:rPr dirty="0" sz="1000" spc="5">
                <a:solidFill>
                  <a:srgbClr val="4D4D4F"/>
                </a:solidFill>
                <a:latin typeface="宋体"/>
                <a:cs typeface="宋体"/>
              </a:rPr>
              <a:t>升</a:t>
            </a:r>
            <a:r>
              <a:rPr dirty="0" sz="1000" spc="-20">
                <a:solidFill>
                  <a:srgbClr val="4D4D4F"/>
                </a:solidFill>
                <a:latin typeface="宋体"/>
                <a:cs typeface="宋体"/>
              </a:rPr>
              <a:t>，</a:t>
            </a:r>
            <a:r>
              <a:rPr dirty="0" sz="1000" spc="-5">
                <a:solidFill>
                  <a:srgbClr val="4D4D4F"/>
                </a:solidFill>
                <a:latin typeface="宋体"/>
                <a:cs typeface="宋体"/>
              </a:rPr>
              <a:t>加</a:t>
            </a:r>
            <a:r>
              <a:rPr dirty="0" sz="1000" spc="5">
                <a:solidFill>
                  <a:srgbClr val="4D4D4F"/>
                </a:solidFill>
                <a:latin typeface="宋体"/>
                <a:cs typeface="宋体"/>
              </a:rPr>
              <a:t>之</a:t>
            </a:r>
            <a:r>
              <a:rPr dirty="0" sz="1000" spc="-5">
                <a:solidFill>
                  <a:srgbClr val="4D4D4F"/>
                </a:solidFill>
                <a:latin typeface="宋体"/>
                <a:cs typeface="宋体"/>
              </a:rPr>
              <a:t>中</a:t>
            </a:r>
            <a:r>
              <a:rPr dirty="0" sz="1000" spc="5">
                <a:solidFill>
                  <a:srgbClr val="4D4D4F"/>
                </a:solidFill>
                <a:latin typeface="宋体"/>
                <a:cs typeface="宋体"/>
              </a:rPr>
              <a:t>国</a:t>
            </a:r>
            <a:r>
              <a:rPr dirty="0" sz="1000" spc="-5">
                <a:solidFill>
                  <a:srgbClr val="4D4D4F"/>
                </a:solidFill>
                <a:latin typeface="宋体"/>
                <a:cs typeface="宋体"/>
              </a:rPr>
              <a:t>的质量</a:t>
            </a:r>
            <a:r>
              <a:rPr dirty="0" sz="1000" spc="5">
                <a:solidFill>
                  <a:srgbClr val="4D4D4F"/>
                </a:solidFill>
                <a:latin typeface="宋体"/>
                <a:cs typeface="宋体"/>
              </a:rPr>
              <a:t>体</a:t>
            </a:r>
            <a:r>
              <a:rPr dirty="0" sz="1000" spc="-5">
                <a:solidFill>
                  <a:srgbClr val="4D4D4F"/>
                </a:solidFill>
                <a:latin typeface="宋体"/>
                <a:cs typeface="宋体"/>
              </a:rPr>
              <a:t>系</a:t>
            </a:r>
            <a:r>
              <a:rPr dirty="0" sz="1000" spc="-20">
                <a:solidFill>
                  <a:srgbClr val="4D4D4F"/>
                </a:solidFill>
                <a:latin typeface="宋体"/>
                <a:cs typeface="宋体"/>
              </a:rPr>
              <a:t>、</a:t>
            </a:r>
            <a:r>
              <a:rPr dirty="0" sz="1000" spc="5">
                <a:solidFill>
                  <a:srgbClr val="4D4D4F"/>
                </a:solidFill>
                <a:latin typeface="宋体"/>
                <a:cs typeface="宋体"/>
              </a:rPr>
              <a:t>标</a:t>
            </a:r>
            <a:r>
              <a:rPr dirty="0" sz="1000" spc="-5">
                <a:solidFill>
                  <a:srgbClr val="4D4D4F"/>
                </a:solidFill>
                <a:latin typeface="宋体"/>
                <a:cs typeface="宋体"/>
              </a:rPr>
              <a:t>准的</a:t>
            </a:r>
            <a:r>
              <a:rPr dirty="0" sz="1000" spc="5">
                <a:solidFill>
                  <a:srgbClr val="4D4D4F"/>
                </a:solidFill>
                <a:latin typeface="宋体"/>
                <a:cs typeface="宋体"/>
              </a:rPr>
              <a:t>持</a:t>
            </a:r>
            <a:r>
              <a:rPr dirty="0" sz="1000" spc="-5">
                <a:solidFill>
                  <a:srgbClr val="4D4D4F"/>
                </a:solidFill>
                <a:latin typeface="宋体"/>
                <a:cs typeface="宋体"/>
              </a:rPr>
              <a:t>续</a:t>
            </a:r>
            <a:r>
              <a:rPr dirty="0" sz="1000" spc="5">
                <a:solidFill>
                  <a:srgbClr val="4D4D4F"/>
                </a:solidFill>
                <a:latin typeface="宋体"/>
                <a:cs typeface="宋体"/>
              </a:rPr>
              <a:t>完</a:t>
            </a:r>
            <a:r>
              <a:rPr dirty="0" sz="1000" spc="-5">
                <a:solidFill>
                  <a:srgbClr val="4D4D4F"/>
                </a:solidFill>
                <a:latin typeface="宋体"/>
                <a:cs typeface="宋体"/>
              </a:rPr>
              <a:t>善</a:t>
            </a:r>
            <a:r>
              <a:rPr dirty="0" sz="1000" spc="-20">
                <a:solidFill>
                  <a:srgbClr val="4D4D4F"/>
                </a:solidFill>
                <a:latin typeface="宋体"/>
                <a:cs typeface="宋体"/>
              </a:rPr>
              <a:t>，</a:t>
            </a:r>
            <a:r>
              <a:rPr dirty="0" sz="1000" spc="-5">
                <a:solidFill>
                  <a:srgbClr val="4D4D4F"/>
                </a:solidFill>
                <a:latin typeface="宋体"/>
                <a:cs typeface="宋体"/>
              </a:rPr>
              <a:t>成 本优势</a:t>
            </a:r>
            <a:r>
              <a:rPr dirty="0" sz="1000" spc="5">
                <a:solidFill>
                  <a:srgbClr val="4D4D4F"/>
                </a:solidFill>
                <a:latin typeface="宋体"/>
                <a:cs typeface="宋体"/>
              </a:rPr>
              <a:t>凸</a:t>
            </a:r>
            <a:r>
              <a:rPr dirty="0" sz="1000" spc="-5">
                <a:solidFill>
                  <a:srgbClr val="4D4D4F"/>
                </a:solidFill>
                <a:latin typeface="宋体"/>
                <a:cs typeface="宋体"/>
              </a:rPr>
              <a:t>显</a:t>
            </a:r>
            <a:r>
              <a:rPr dirty="0" sz="1000" spc="-20">
                <a:solidFill>
                  <a:srgbClr val="4D4D4F"/>
                </a:solidFill>
                <a:latin typeface="宋体"/>
                <a:cs typeface="宋体"/>
              </a:rPr>
              <a:t>，</a:t>
            </a:r>
            <a:r>
              <a:rPr dirty="0" sz="1000" spc="-5">
                <a:solidFill>
                  <a:srgbClr val="4D4D4F"/>
                </a:solidFill>
                <a:latin typeface="宋体"/>
                <a:cs typeface="宋体"/>
              </a:rPr>
              <a:t>成为</a:t>
            </a:r>
            <a:r>
              <a:rPr dirty="0" sz="1000" spc="5">
                <a:solidFill>
                  <a:srgbClr val="4D4D4F"/>
                </a:solidFill>
                <a:latin typeface="宋体"/>
                <a:cs typeface="宋体"/>
              </a:rPr>
              <a:t>了</a:t>
            </a:r>
            <a:r>
              <a:rPr dirty="0" sz="1000" spc="-5">
                <a:solidFill>
                  <a:srgbClr val="4D4D4F"/>
                </a:solidFill>
                <a:latin typeface="宋体"/>
                <a:cs typeface="宋体"/>
              </a:rPr>
              <a:t>全球</a:t>
            </a:r>
            <a:r>
              <a:rPr dirty="0" sz="1000" spc="5">
                <a:solidFill>
                  <a:srgbClr val="4D4D4F"/>
                </a:solidFill>
                <a:latin typeface="宋体"/>
                <a:cs typeface="宋体"/>
              </a:rPr>
              <a:t>医</a:t>
            </a:r>
            <a:r>
              <a:rPr dirty="0" sz="1000" spc="-5">
                <a:solidFill>
                  <a:srgbClr val="4D4D4F"/>
                </a:solidFill>
                <a:latin typeface="宋体"/>
                <a:cs typeface="宋体"/>
              </a:rPr>
              <a:t>药企业</a:t>
            </a:r>
            <a:r>
              <a:rPr dirty="0" sz="1000" spc="5">
                <a:solidFill>
                  <a:srgbClr val="4D4D4F"/>
                </a:solidFill>
                <a:latin typeface="宋体"/>
                <a:cs typeface="宋体"/>
              </a:rPr>
              <a:t>理</a:t>
            </a:r>
            <a:r>
              <a:rPr dirty="0" sz="1000" spc="-5">
                <a:solidFill>
                  <a:srgbClr val="4D4D4F"/>
                </a:solidFill>
                <a:latin typeface="宋体"/>
                <a:cs typeface="宋体"/>
              </a:rPr>
              <a:t>想的</a:t>
            </a:r>
            <a:r>
              <a:rPr dirty="0" sz="1000" spc="5">
                <a:solidFill>
                  <a:srgbClr val="4D4D4F"/>
                </a:solidFill>
                <a:latin typeface="宋体"/>
                <a:cs typeface="宋体"/>
              </a:rPr>
              <a:t>外</a:t>
            </a:r>
            <a:r>
              <a:rPr dirty="0" sz="1000" spc="-5">
                <a:solidFill>
                  <a:srgbClr val="4D4D4F"/>
                </a:solidFill>
                <a:latin typeface="宋体"/>
                <a:cs typeface="宋体"/>
              </a:rPr>
              <a:t>包市</a:t>
            </a:r>
            <a:r>
              <a:rPr dirty="0" sz="1000" spc="5">
                <a:solidFill>
                  <a:srgbClr val="4D4D4F"/>
                </a:solidFill>
                <a:latin typeface="宋体"/>
                <a:cs typeface="宋体"/>
              </a:rPr>
              <a:t>场</a:t>
            </a:r>
            <a:r>
              <a:rPr dirty="0" sz="1000" spc="-30">
                <a:solidFill>
                  <a:srgbClr val="4D4D4F"/>
                </a:solidFill>
                <a:latin typeface="宋体"/>
                <a:cs typeface="宋体"/>
              </a:rPr>
              <a:t>，</a:t>
            </a:r>
            <a:r>
              <a:rPr dirty="0" sz="1000" spc="5">
                <a:solidFill>
                  <a:srgbClr val="4D4D4F"/>
                </a:solidFill>
                <a:latin typeface="宋体"/>
                <a:cs typeface="宋体"/>
              </a:rPr>
              <a:t>我</a:t>
            </a:r>
            <a:r>
              <a:rPr dirty="0" sz="1000" spc="-5">
                <a:solidFill>
                  <a:srgbClr val="4D4D4F"/>
                </a:solidFill>
                <a:latin typeface="宋体"/>
                <a:cs typeface="宋体"/>
              </a:rPr>
              <a:t>国外包</a:t>
            </a:r>
            <a:r>
              <a:rPr dirty="0" sz="1000" spc="5">
                <a:solidFill>
                  <a:srgbClr val="4D4D4F"/>
                </a:solidFill>
                <a:latin typeface="宋体"/>
                <a:cs typeface="宋体"/>
              </a:rPr>
              <a:t>市</a:t>
            </a:r>
            <a:r>
              <a:rPr dirty="0" sz="1000" spc="-5">
                <a:solidFill>
                  <a:srgbClr val="4D4D4F"/>
                </a:solidFill>
                <a:latin typeface="宋体"/>
                <a:cs typeface="宋体"/>
              </a:rPr>
              <a:t>场有</a:t>
            </a:r>
            <a:r>
              <a:rPr dirty="0" sz="1000" spc="5">
                <a:solidFill>
                  <a:srgbClr val="4D4D4F"/>
                </a:solidFill>
                <a:latin typeface="宋体"/>
                <a:cs typeface="宋体"/>
              </a:rPr>
              <a:t>望</a:t>
            </a:r>
            <a:r>
              <a:rPr dirty="0" sz="1000" spc="-5">
                <a:solidFill>
                  <a:srgbClr val="4D4D4F"/>
                </a:solidFill>
                <a:latin typeface="宋体"/>
                <a:cs typeface="宋体"/>
              </a:rPr>
              <a:t>迎来</a:t>
            </a:r>
            <a:r>
              <a:rPr dirty="0" sz="1000" spc="5">
                <a:solidFill>
                  <a:srgbClr val="4D4D4F"/>
                </a:solidFill>
                <a:latin typeface="宋体"/>
                <a:cs typeface="宋体"/>
              </a:rPr>
              <a:t>相</a:t>
            </a:r>
            <a:r>
              <a:rPr dirty="0" sz="1000" spc="-5">
                <a:solidFill>
                  <a:srgbClr val="4D4D4F"/>
                </a:solidFill>
                <a:latin typeface="宋体"/>
                <a:cs typeface="宋体"/>
              </a:rPr>
              <a:t>较</a:t>
            </a:r>
            <a:r>
              <a:rPr dirty="0" sz="1000" spc="5">
                <a:solidFill>
                  <a:srgbClr val="4D4D4F"/>
                </a:solidFill>
                <a:latin typeface="宋体"/>
                <a:cs typeface="宋体"/>
              </a:rPr>
              <a:t>于</a:t>
            </a:r>
            <a:r>
              <a:rPr dirty="0" sz="1000" spc="-5">
                <a:solidFill>
                  <a:srgbClr val="4D4D4F"/>
                </a:solidFill>
                <a:latin typeface="宋体"/>
                <a:cs typeface="宋体"/>
              </a:rPr>
              <a:t>全球更 </a:t>
            </a:r>
            <a:r>
              <a:rPr dirty="0" sz="1000" spc="-5">
                <a:solidFill>
                  <a:srgbClr val="4D4D4F"/>
                </a:solidFill>
                <a:latin typeface="宋体"/>
                <a:cs typeface="宋体"/>
              </a:rPr>
              <a:t>高的增</a:t>
            </a:r>
            <a:r>
              <a:rPr dirty="0" sz="1000" spc="5">
                <a:solidFill>
                  <a:srgbClr val="4D4D4F"/>
                </a:solidFill>
                <a:latin typeface="宋体"/>
                <a:cs typeface="宋体"/>
              </a:rPr>
              <a:t>速</a:t>
            </a:r>
            <a:r>
              <a:rPr dirty="0" sz="1000" spc="-5">
                <a:solidFill>
                  <a:srgbClr val="4D4D4F"/>
                </a:solidFill>
                <a:latin typeface="宋体"/>
                <a:cs typeface="宋体"/>
              </a:rPr>
              <a:t>。</a:t>
            </a:r>
            <a:endParaRPr sz="1000">
              <a:latin typeface="宋体"/>
              <a:cs typeface="宋体"/>
            </a:endParaRPr>
          </a:p>
          <a:p>
            <a:pPr algn="just" marL="1400810" marR="5080">
              <a:lnSpc>
                <a:spcPct val="117000"/>
              </a:lnSpc>
              <a:spcBef>
                <a:spcPts val="770"/>
              </a:spcBef>
            </a:pPr>
            <a:r>
              <a:rPr dirty="0" sz="1000" spc="-5">
                <a:solidFill>
                  <a:srgbClr val="4D4D4F"/>
                </a:solidFill>
                <a:latin typeface="宋体"/>
                <a:cs typeface="宋体"/>
              </a:rPr>
              <a:t>我国医</a:t>
            </a:r>
            <a:r>
              <a:rPr dirty="0" sz="1000" spc="5">
                <a:solidFill>
                  <a:srgbClr val="4D4D4F"/>
                </a:solidFill>
                <a:latin typeface="宋体"/>
                <a:cs typeface="宋体"/>
              </a:rPr>
              <a:t>药</a:t>
            </a:r>
            <a:r>
              <a:rPr dirty="0" sz="1000" spc="-5">
                <a:solidFill>
                  <a:srgbClr val="4D4D4F"/>
                </a:solidFill>
                <a:latin typeface="宋体"/>
                <a:cs typeface="宋体"/>
              </a:rPr>
              <a:t>政策</a:t>
            </a:r>
            <a:r>
              <a:rPr dirty="0" sz="1000" spc="5">
                <a:solidFill>
                  <a:srgbClr val="4D4D4F"/>
                </a:solidFill>
                <a:latin typeface="宋体"/>
                <a:cs typeface="宋体"/>
              </a:rPr>
              <a:t>鼓</a:t>
            </a:r>
            <a:r>
              <a:rPr dirty="0" sz="1000" spc="-5">
                <a:solidFill>
                  <a:srgbClr val="4D4D4F"/>
                </a:solidFill>
                <a:latin typeface="宋体"/>
                <a:cs typeface="宋体"/>
              </a:rPr>
              <a:t>励创新，</a:t>
            </a:r>
            <a:r>
              <a:rPr dirty="0" sz="1000" spc="5">
                <a:solidFill>
                  <a:srgbClr val="4D4D4F"/>
                </a:solidFill>
                <a:latin typeface="宋体"/>
                <a:cs typeface="宋体"/>
              </a:rPr>
              <a:t>国</a:t>
            </a:r>
            <a:r>
              <a:rPr dirty="0" sz="1000" spc="-5">
                <a:solidFill>
                  <a:srgbClr val="4D4D4F"/>
                </a:solidFill>
                <a:latin typeface="宋体"/>
                <a:cs typeface="宋体"/>
              </a:rPr>
              <a:t>内医保</a:t>
            </a:r>
            <a:r>
              <a:rPr dirty="0" sz="1000" spc="5">
                <a:solidFill>
                  <a:srgbClr val="4D4D4F"/>
                </a:solidFill>
                <a:latin typeface="宋体"/>
                <a:cs typeface="宋体"/>
              </a:rPr>
              <a:t>控</a:t>
            </a:r>
            <a:r>
              <a:rPr dirty="0" sz="1000" spc="-5">
                <a:solidFill>
                  <a:srgbClr val="4D4D4F"/>
                </a:solidFill>
                <a:latin typeface="宋体"/>
                <a:cs typeface="宋体"/>
              </a:rPr>
              <a:t>费下</a:t>
            </a:r>
            <a:r>
              <a:rPr dirty="0" sz="1000" spc="5">
                <a:solidFill>
                  <a:srgbClr val="4D4D4F"/>
                </a:solidFill>
                <a:latin typeface="宋体"/>
                <a:cs typeface="宋体"/>
              </a:rPr>
              <a:t>集</a:t>
            </a:r>
            <a:r>
              <a:rPr dirty="0" sz="1000" spc="-5">
                <a:solidFill>
                  <a:srgbClr val="4D4D4F"/>
                </a:solidFill>
                <a:latin typeface="宋体"/>
                <a:cs typeface="宋体"/>
              </a:rPr>
              <a:t>采成</a:t>
            </a:r>
            <a:r>
              <a:rPr dirty="0" sz="1000" spc="5">
                <a:solidFill>
                  <a:srgbClr val="4D4D4F"/>
                </a:solidFill>
                <a:latin typeface="宋体"/>
                <a:cs typeface="宋体"/>
              </a:rPr>
              <a:t>为</a:t>
            </a:r>
            <a:r>
              <a:rPr dirty="0" sz="1000" spc="-5">
                <a:solidFill>
                  <a:srgbClr val="4D4D4F"/>
                </a:solidFill>
                <a:latin typeface="宋体"/>
                <a:cs typeface="宋体"/>
              </a:rPr>
              <a:t>常</a:t>
            </a:r>
            <a:r>
              <a:rPr dirty="0" sz="1000" spc="5">
                <a:solidFill>
                  <a:srgbClr val="4D4D4F"/>
                </a:solidFill>
                <a:latin typeface="宋体"/>
                <a:cs typeface="宋体"/>
              </a:rPr>
              <a:t>态</a:t>
            </a:r>
            <a:r>
              <a:rPr dirty="0" sz="1000" spc="-20">
                <a:solidFill>
                  <a:srgbClr val="4D4D4F"/>
                </a:solidFill>
                <a:latin typeface="宋体"/>
                <a:cs typeface="宋体"/>
              </a:rPr>
              <a:t>，</a:t>
            </a:r>
            <a:r>
              <a:rPr dirty="0" sz="1000" spc="-5">
                <a:solidFill>
                  <a:srgbClr val="4D4D4F"/>
                </a:solidFill>
                <a:latin typeface="宋体"/>
                <a:cs typeface="宋体"/>
              </a:rPr>
              <a:t>企业加</a:t>
            </a:r>
            <a:r>
              <a:rPr dirty="0" sz="1000" spc="5">
                <a:solidFill>
                  <a:srgbClr val="4D4D4F"/>
                </a:solidFill>
                <a:latin typeface="宋体"/>
                <a:cs typeface="宋体"/>
              </a:rPr>
              <a:t>大</a:t>
            </a:r>
            <a:r>
              <a:rPr dirty="0" sz="1000" spc="-5">
                <a:solidFill>
                  <a:srgbClr val="4D4D4F"/>
                </a:solidFill>
                <a:latin typeface="宋体"/>
                <a:cs typeface="宋体"/>
              </a:rPr>
              <a:t>创新</a:t>
            </a:r>
            <a:r>
              <a:rPr dirty="0" sz="1000" spc="5">
                <a:solidFill>
                  <a:srgbClr val="4D4D4F"/>
                </a:solidFill>
                <a:latin typeface="宋体"/>
                <a:cs typeface="宋体"/>
              </a:rPr>
              <a:t>研</a:t>
            </a:r>
            <a:r>
              <a:rPr dirty="0" sz="1000" spc="-5">
                <a:solidFill>
                  <a:srgbClr val="4D4D4F"/>
                </a:solidFill>
                <a:latin typeface="宋体"/>
                <a:cs typeface="宋体"/>
              </a:rPr>
              <a:t>发投</a:t>
            </a:r>
            <a:r>
              <a:rPr dirty="0" sz="1000" spc="5">
                <a:solidFill>
                  <a:srgbClr val="4D4D4F"/>
                </a:solidFill>
                <a:latin typeface="宋体"/>
                <a:cs typeface="宋体"/>
              </a:rPr>
              <a:t>入</a:t>
            </a:r>
            <a:r>
              <a:rPr dirty="0" sz="1000" spc="-5">
                <a:solidFill>
                  <a:srgbClr val="4D4D4F"/>
                </a:solidFill>
                <a:latin typeface="宋体"/>
                <a:cs typeface="宋体"/>
              </a:rPr>
              <a:t>，对外包 需求加</a:t>
            </a:r>
            <a:r>
              <a:rPr dirty="0" sz="1000" spc="5">
                <a:solidFill>
                  <a:srgbClr val="4D4D4F"/>
                </a:solidFill>
                <a:latin typeface="宋体"/>
                <a:cs typeface="宋体"/>
              </a:rPr>
              <a:t>大</a:t>
            </a:r>
            <a:r>
              <a:rPr dirty="0" sz="1000" spc="-30">
                <a:solidFill>
                  <a:srgbClr val="4D4D4F"/>
                </a:solidFill>
                <a:latin typeface="宋体"/>
                <a:cs typeface="宋体"/>
              </a:rPr>
              <a:t>，</a:t>
            </a:r>
            <a:r>
              <a:rPr dirty="0" sz="1000" spc="5">
                <a:solidFill>
                  <a:srgbClr val="4D4D4F"/>
                </a:solidFill>
                <a:latin typeface="宋体"/>
                <a:cs typeface="宋体"/>
              </a:rPr>
              <a:t>迎</a:t>
            </a:r>
            <a:r>
              <a:rPr dirty="0" sz="1000" spc="-5">
                <a:solidFill>
                  <a:srgbClr val="4D4D4F"/>
                </a:solidFill>
                <a:latin typeface="宋体"/>
                <a:cs typeface="宋体"/>
              </a:rPr>
              <a:t>来了</a:t>
            </a:r>
            <a:r>
              <a:rPr dirty="0" sz="1000" spc="5">
                <a:solidFill>
                  <a:srgbClr val="4D4D4F"/>
                </a:solidFill>
                <a:latin typeface="宋体"/>
                <a:cs typeface="宋体"/>
              </a:rPr>
              <a:t>良</a:t>
            </a:r>
            <a:r>
              <a:rPr dirty="0" sz="1000" spc="-5">
                <a:solidFill>
                  <a:srgbClr val="4D4D4F"/>
                </a:solidFill>
                <a:latin typeface="宋体"/>
                <a:cs typeface="宋体"/>
              </a:rPr>
              <a:t>好的</a:t>
            </a:r>
            <a:r>
              <a:rPr dirty="0" sz="1000" spc="5">
                <a:solidFill>
                  <a:srgbClr val="4D4D4F"/>
                </a:solidFill>
                <a:latin typeface="宋体"/>
                <a:cs typeface="宋体"/>
              </a:rPr>
              <a:t>发</a:t>
            </a:r>
            <a:r>
              <a:rPr dirty="0" sz="1000" spc="-5">
                <a:solidFill>
                  <a:srgbClr val="4D4D4F"/>
                </a:solidFill>
                <a:latin typeface="宋体"/>
                <a:cs typeface="宋体"/>
              </a:rPr>
              <a:t>展环境</a:t>
            </a:r>
            <a:r>
              <a:rPr dirty="0" sz="1000" spc="-20">
                <a:solidFill>
                  <a:srgbClr val="4D4D4F"/>
                </a:solidFill>
                <a:latin typeface="宋体"/>
                <a:cs typeface="宋体"/>
              </a:rPr>
              <a:t>；</a:t>
            </a:r>
            <a:r>
              <a:rPr dirty="0" sz="1000" spc="-5">
                <a:solidFill>
                  <a:srgbClr val="4D4D4F"/>
                </a:solidFill>
                <a:latin typeface="宋体"/>
                <a:cs typeface="宋体"/>
              </a:rPr>
              <a:t>科</a:t>
            </a:r>
            <a:r>
              <a:rPr dirty="0" sz="1000" spc="5">
                <a:solidFill>
                  <a:srgbClr val="4D4D4F"/>
                </a:solidFill>
                <a:latin typeface="宋体"/>
                <a:cs typeface="宋体"/>
              </a:rPr>
              <a:t>创</a:t>
            </a:r>
            <a:r>
              <a:rPr dirty="0" sz="1000" spc="-5">
                <a:solidFill>
                  <a:srgbClr val="4D4D4F"/>
                </a:solidFill>
                <a:latin typeface="宋体"/>
                <a:cs typeface="宋体"/>
              </a:rPr>
              <a:t>板等</a:t>
            </a:r>
            <a:r>
              <a:rPr dirty="0" sz="1000" spc="5">
                <a:solidFill>
                  <a:srgbClr val="4D4D4F"/>
                </a:solidFill>
                <a:latin typeface="宋体"/>
                <a:cs typeface="宋体"/>
              </a:rPr>
              <a:t>多</a:t>
            </a:r>
            <a:r>
              <a:rPr dirty="0" sz="1000" spc="-5">
                <a:solidFill>
                  <a:srgbClr val="4D4D4F"/>
                </a:solidFill>
                <a:latin typeface="宋体"/>
                <a:cs typeface="宋体"/>
              </a:rPr>
              <a:t>层次</a:t>
            </a:r>
            <a:r>
              <a:rPr dirty="0" sz="1000" spc="5">
                <a:solidFill>
                  <a:srgbClr val="4D4D4F"/>
                </a:solidFill>
                <a:latin typeface="宋体"/>
                <a:cs typeface="宋体"/>
              </a:rPr>
              <a:t>资</a:t>
            </a:r>
            <a:r>
              <a:rPr dirty="0" sz="1000" spc="-5">
                <a:solidFill>
                  <a:srgbClr val="4D4D4F"/>
                </a:solidFill>
                <a:latin typeface="宋体"/>
                <a:cs typeface="宋体"/>
              </a:rPr>
              <a:t>本市场</a:t>
            </a:r>
            <a:r>
              <a:rPr dirty="0" sz="1000" spc="5">
                <a:solidFill>
                  <a:srgbClr val="4D4D4F"/>
                </a:solidFill>
                <a:latin typeface="宋体"/>
                <a:cs typeface="宋体"/>
              </a:rPr>
              <a:t>的</a:t>
            </a:r>
            <a:r>
              <a:rPr dirty="0" sz="1000" spc="-5">
                <a:solidFill>
                  <a:srgbClr val="4D4D4F"/>
                </a:solidFill>
                <a:latin typeface="宋体"/>
                <a:cs typeface="宋体"/>
              </a:rPr>
              <a:t>不断</a:t>
            </a:r>
            <a:r>
              <a:rPr dirty="0" sz="1000" spc="5">
                <a:solidFill>
                  <a:srgbClr val="4D4D4F"/>
                </a:solidFill>
                <a:latin typeface="宋体"/>
                <a:cs typeface="宋体"/>
              </a:rPr>
              <a:t>完</a:t>
            </a:r>
            <a:r>
              <a:rPr dirty="0" sz="1000" spc="-5">
                <a:solidFill>
                  <a:srgbClr val="4D4D4F"/>
                </a:solidFill>
                <a:latin typeface="宋体"/>
                <a:cs typeface="宋体"/>
              </a:rPr>
              <a:t>善为</a:t>
            </a:r>
            <a:r>
              <a:rPr dirty="0" sz="1000" spc="5">
                <a:solidFill>
                  <a:srgbClr val="4D4D4F"/>
                </a:solidFill>
                <a:latin typeface="宋体"/>
                <a:cs typeface="宋体"/>
              </a:rPr>
              <a:t>中</a:t>
            </a:r>
            <a:r>
              <a:rPr dirty="0" sz="1000" spc="-5">
                <a:solidFill>
                  <a:srgbClr val="4D4D4F"/>
                </a:solidFill>
                <a:latin typeface="宋体"/>
                <a:cs typeface="宋体"/>
              </a:rPr>
              <a:t>小</a:t>
            </a:r>
            <a:r>
              <a:rPr dirty="0" sz="1000" spc="5">
                <a:solidFill>
                  <a:srgbClr val="4D4D4F"/>
                </a:solidFill>
                <a:latin typeface="宋体"/>
                <a:cs typeface="宋体"/>
              </a:rPr>
              <a:t>创</a:t>
            </a:r>
            <a:r>
              <a:rPr dirty="0" sz="1000" spc="-5">
                <a:solidFill>
                  <a:srgbClr val="4D4D4F"/>
                </a:solidFill>
                <a:latin typeface="宋体"/>
                <a:cs typeface="宋体"/>
              </a:rPr>
              <a:t>新型企 </a:t>
            </a:r>
            <a:r>
              <a:rPr dirty="0" sz="1000" spc="-5">
                <a:solidFill>
                  <a:srgbClr val="4D4D4F"/>
                </a:solidFill>
                <a:latin typeface="宋体"/>
                <a:cs typeface="宋体"/>
              </a:rPr>
              <a:t>业创造</a:t>
            </a:r>
            <a:r>
              <a:rPr dirty="0" sz="1000" spc="5">
                <a:solidFill>
                  <a:srgbClr val="4D4D4F"/>
                </a:solidFill>
                <a:latin typeface="宋体"/>
                <a:cs typeface="宋体"/>
              </a:rPr>
              <a:t>了</a:t>
            </a:r>
            <a:r>
              <a:rPr dirty="0" sz="1000" spc="-5">
                <a:solidFill>
                  <a:srgbClr val="4D4D4F"/>
                </a:solidFill>
                <a:latin typeface="宋体"/>
                <a:cs typeface="宋体"/>
              </a:rPr>
              <a:t>良好</a:t>
            </a:r>
            <a:r>
              <a:rPr dirty="0" sz="1000" spc="5">
                <a:solidFill>
                  <a:srgbClr val="4D4D4F"/>
                </a:solidFill>
                <a:latin typeface="宋体"/>
                <a:cs typeface="宋体"/>
              </a:rPr>
              <a:t>的</a:t>
            </a:r>
            <a:r>
              <a:rPr dirty="0" sz="1000" spc="-5">
                <a:solidFill>
                  <a:srgbClr val="4D4D4F"/>
                </a:solidFill>
                <a:latin typeface="宋体"/>
                <a:cs typeface="宋体"/>
              </a:rPr>
              <a:t>融资</a:t>
            </a:r>
            <a:r>
              <a:rPr dirty="0" sz="1000" spc="5">
                <a:solidFill>
                  <a:srgbClr val="4D4D4F"/>
                </a:solidFill>
                <a:latin typeface="宋体"/>
                <a:cs typeface="宋体"/>
              </a:rPr>
              <a:t>环</a:t>
            </a:r>
            <a:r>
              <a:rPr dirty="0" sz="1000" spc="-5">
                <a:solidFill>
                  <a:srgbClr val="4D4D4F"/>
                </a:solidFill>
                <a:latin typeface="宋体"/>
                <a:cs typeface="宋体"/>
              </a:rPr>
              <a:t>境</a:t>
            </a:r>
            <a:r>
              <a:rPr dirty="0" sz="1000" spc="5">
                <a:solidFill>
                  <a:srgbClr val="4D4D4F"/>
                </a:solidFill>
                <a:latin typeface="宋体"/>
                <a:cs typeface="宋体"/>
              </a:rPr>
              <a:t>，</a:t>
            </a:r>
            <a:r>
              <a:rPr dirty="0" sz="1000" spc="-5">
                <a:solidFill>
                  <a:srgbClr val="4D4D4F"/>
                </a:solidFill>
                <a:latin typeface="宋体"/>
                <a:cs typeface="宋体"/>
              </a:rPr>
              <a:t>小企业</a:t>
            </a:r>
            <a:r>
              <a:rPr dirty="0" sz="1000" spc="5">
                <a:solidFill>
                  <a:srgbClr val="4D4D4F"/>
                </a:solidFill>
                <a:latin typeface="宋体"/>
                <a:cs typeface="宋体"/>
              </a:rPr>
              <a:t>与</a:t>
            </a:r>
            <a:r>
              <a:rPr dirty="0" sz="1000" spc="-5">
                <a:solidFill>
                  <a:srgbClr val="4D4D4F"/>
                </a:solidFill>
                <a:latin typeface="宋体"/>
                <a:cs typeface="宋体"/>
              </a:rPr>
              <a:t>外包</a:t>
            </a:r>
            <a:r>
              <a:rPr dirty="0" sz="1000" spc="5">
                <a:solidFill>
                  <a:srgbClr val="4D4D4F"/>
                </a:solidFill>
                <a:latin typeface="宋体"/>
                <a:cs typeface="宋体"/>
              </a:rPr>
              <a:t>行</a:t>
            </a:r>
            <a:r>
              <a:rPr dirty="0" sz="1000" spc="-5">
                <a:solidFill>
                  <a:srgbClr val="4D4D4F"/>
                </a:solidFill>
                <a:latin typeface="宋体"/>
                <a:cs typeface="宋体"/>
              </a:rPr>
              <a:t>业关</a:t>
            </a:r>
            <a:r>
              <a:rPr dirty="0" sz="1000" spc="5">
                <a:solidFill>
                  <a:srgbClr val="4D4D4F"/>
                </a:solidFill>
                <a:latin typeface="宋体"/>
                <a:cs typeface="宋体"/>
              </a:rPr>
              <a:t>联</a:t>
            </a:r>
            <a:r>
              <a:rPr dirty="0" sz="1000" spc="-5">
                <a:solidFill>
                  <a:srgbClr val="4D4D4F"/>
                </a:solidFill>
                <a:latin typeface="宋体"/>
                <a:cs typeface="宋体"/>
              </a:rPr>
              <a:t>度</a:t>
            </a:r>
            <a:r>
              <a:rPr dirty="0" sz="1000" spc="5">
                <a:solidFill>
                  <a:srgbClr val="4D4D4F"/>
                </a:solidFill>
                <a:latin typeface="宋体"/>
                <a:cs typeface="宋体"/>
              </a:rPr>
              <a:t>高</a:t>
            </a:r>
            <a:r>
              <a:rPr dirty="0" sz="1000" spc="-5">
                <a:solidFill>
                  <a:srgbClr val="4D4D4F"/>
                </a:solidFill>
                <a:latin typeface="宋体"/>
                <a:cs typeface="宋体"/>
              </a:rPr>
              <a:t>，有利</a:t>
            </a:r>
            <a:r>
              <a:rPr dirty="0" sz="1000" spc="5">
                <a:solidFill>
                  <a:srgbClr val="4D4D4F"/>
                </a:solidFill>
                <a:latin typeface="宋体"/>
                <a:cs typeface="宋体"/>
              </a:rPr>
              <a:t>于</a:t>
            </a:r>
            <a:r>
              <a:rPr dirty="0" sz="1000" spc="-5">
                <a:solidFill>
                  <a:srgbClr val="4D4D4F"/>
                </a:solidFill>
                <a:latin typeface="宋体"/>
                <a:cs typeface="宋体"/>
              </a:rPr>
              <a:t>外包</a:t>
            </a:r>
            <a:r>
              <a:rPr dirty="0" sz="1000" spc="5">
                <a:solidFill>
                  <a:srgbClr val="4D4D4F"/>
                </a:solidFill>
                <a:latin typeface="宋体"/>
                <a:cs typeface="宋体"/>
              </a:rPr>
              <a:t>企</a:t>
            </a:r>
            <a:r>
              <a:rPr dirty="0" sz="1000" spc="-5">
                <a:solidFill>
                  <a:srgbClr val="4D4D4F"/>
                </a:solidFill>
                <a:latin typeface="宋体"/>
                <a:cs typeface="宋体"/>
              </a:rPr>
              <a:t>业业</a:t>
            </a:r>
            <a:r>
              <a:rPr dirty="0" sz="1000" spc="5">
                <a:solidFill>
                  <a:srgbClr val="4D4D4F"/>
                </a:solidFill>
                <a:latin typeface="宋体"/>
                <a:cs typeface="宋体"/>
              </a:rPr>
              <a:t>务</a:t>
            </a:r>
            <a:r>
              <a:rPr dirty="0" sz="1000" spc="-5">
                <a:solidFill>
                  <a:srgbClr val="4D4D4F"/>
                </a:solidFill>
                <a:latin typeface="宋体"/>
                <a:cs typeface="宋体"/>
              </a:rPr>
              <a:t>的</a:t>
            </a:r>
            <a:r>
              <a:rPr dirty="0" sz="1000" spc="5">
                <a:solidFill>
                  <a:srgbClr val="4D4D4F"/>
                </a:solidFill>
                <a:latin typeface="宋体"/>
                <a:cs typeface="宋体"/>
              </a:rPr>
              <a:t>增</a:t>
            </a:r>
            <a:r>
              <a:rPr dirty="0" sz="1000" spc="-5">
                <a:solidFill>
                  <a:srgbClr val="4D4D4F"/>
                </a:solidFill>
                <a:latin typeface="宋体"/>
                <a:cs typeface="宋体"/>
              </a:rPr>
              <a:t>长。</a:t>
            </a:r>
            <a:endParaRPr sz="1000">
              <a:latin typeface="宋体"/>
              <a:cs typeface="宋体"/>
            </a:endParaRPr>
          </a:p>
          <a:p>
            <a:pPr marL="1400810" marR="6350">
              <a:lnSpc>
                <a:spcPct val="117000"/>
              </a:lnSpc>
              <a:spcBef>
                <a:spcPts val="765"/>
              </a:spcBef>
            </a:pPr>
            <a:r>
              <a:rPr dirty="0" sz="1000" spc="-5">
                <a:solidFill>
                  <a:srgbClr val="4D4D4F"/>
                </a:solidFill>
                <a:latin typeface="宋体"/>
                <a:cs typeface="宋体"/>
              </a:rPr>
              <a:t>同时</a:t>
            </a:r>
            <a:r>
              <a:rPr dirty="0" sz="1000" spc="-20">
                <a:solidFill>
                  <a:srgbClr val="4D4D4F"/>
                </a:solidFill>
                <a:latin typeface="宋体"/>
                <a:cs typeface="宋体"/>
              </a:rPr>
              <a:t>，</a:t>
            </a:r>
            <a:r>
              <a:rPr dirty="0" sz="1000" spc="5">
                <a:solidFill>
                  <a:srgbClr val="4D4D4F"/>
                </a:solidFill>
                <a:latin typeface="宋体"/>
                <a:cs typeface="宋体"/>
              </a:rPr>
              <a:t>疫</a:t>
            </a:r>
            <a:r>
              <a:rPr dirty="0" sz="1000" spc="-5">
                <a:solidFill>
                  <a:srgbClr val="4D4D4F"/>
                </a:solidFill>
                <a:latin typeface="宋体"/>
                <a:cs typeface="宋体"/>
              </a:rPr>
              <a:t>情</a:t>
            </a:r>
            <a:r>
              <a:rPr dirty="0" sz="1000" spc="5">
                <a:solidFill>
                  <a:srgbClr val="4D4D4F"/>
                </a:solidFill>
                <a:latin typeface="宋体"/>
                <a:cs typeface="宋体"/>
              </a:rPr>
              <a:t>下</a:t>
            </a:r>
            <a:r>
              <a:rPr dirty="0" sz="1000" spc="-20">
                <a:solidFill>
                  <a:srgbClr val="4D4D4F"/>
                </a:solidFill>
                <a:latin typeface="宋体"/>
                <a:cs typeface="宋体"/>
              </a:rPr>
              <a:t>，</a:t>
            </a:r>
            <a:r>
              <a:rPr dirty="0" sz="1000" spc="-5">
                <a:solidFill>
                  <a:srgbClr val="4D4D4F"/>
                </a:solidFill>
                <a:latin typeface="宋体"/>
                <a:cs typeface="宋体"/>
              </a:rPr>
              <a:t>企</a:t>
            </a:r>
            <a:r>
              <a:rPr dirty="0" sz="1000" spc="5">
                <a:solidFill>
                  <a:srgbClr val="4D4D4F"/>
                </a:solidFill>
                <a:latin typeface="宋体"/>
                <a:cs typeface="宋体"/>
              </a:rPr>
              <a:t>业</a:t>
            </a:r>
            <a:r>
              <a:rPr dirty="0" sz="1000" spc="-5">
                <a:solidFill>
                  <a:srgbClr val="4D4D4F"/>
                </a:solidFill>
                <a:latin typeface="宋体"/>
                <a:cs typeface="宋体"/>
              </a:rPr>
              <a:t>会加</a:t>
            </a:r>
            <a:r>
              <a:rPr dirty="0" sz="1000" spc="5">
                <a:solidFill>
                  <a:srgbClr val="4D4D4F"/>
                </a:solidFill>
                <a:latin typeface="宋体"/>
                <a:cs typeface="宋体"/>
              </a:rPr>
              <a:t>大</a:t>
            </a:r>
            <a:r>
              <a:rPr dirty="0" sz="1000" spc="-5">
                <a:solidFill>
                  <a:srgbClr val="4D4D4F"/>
                </a:solidFill>
                <a:latin typeface="宋体"/>
                <a:cs typeface="宋体"/>
              </a:rPr>
              <a:t>相关的</a:t>
            </a:r>
            <a:r>
              <a:rPr dirty="0" sz="1000" spc="5">
                <a:solidFill>
                  <a:srgbClr val="4D4D4F"/>
                </a:solidFill>
                <a:latin typeface="宋体"/>
                <a:cs typeface="宋体"/>
              </a:rPr>
              <a:t>研</a:t>
            </a:r>
            <a:r>
              <a:rPr dirty="0" sz="1000" spc="-5">
                <a:solidFill>
                  <a:srgbClr val="4D4D4F"/>
                </a:solidFill>
                <a:latin typeface="宋体"/>
                <a:cs typeface="宋体"/>
              </a:rPr>
              <a:t>发投</a:t>
            </a:r>
            <a:r>
              <a:rPr dirty="0" sz="1000" spc="5">
                <a:solidFill>
                  <a:srgbClr val="4D4D4F"/>
                </a:solidFill>
                <a:latin typeface="宋体"/>
                <a:cs typeface="宋体"/>
              </a:rPr>
              <a:t>入</a:t>
            </a:r>
            <a:r>
              <a:rPr dirty="0" sz="1000" spc="-20">
                <a:solidFill>
                  <a:srgbClr val="4D4D4F"/>
                </a:solidFill>
                <a:latin typeface="宋体"/>
                <a:cs typeface="宋体"/>
              </a:rPr>
              <a:t>，</a:t>
            </a:r>
            <a:r>
              <a:rPr dirty="0" sz="1000" spc="-5">
                <a:solidFill>
                  <a:srgbClr val="4D4D4F"/>
                </a:solidFill>
                <a:latin typeface="宋体"/>
                <a:cs typeface="宋体"/>
              </a:rPr>
              <a:t>外</a:t>
            </a:r>
            <a:r>
              <a:rPr dirty="0" sz="1000" spc="5">
                <a:solidFill>
                  <a:srgbClr val="4D4D4F"/>
                </a:solidFill>
                <a:latin typeface="宋体"/>
                <a:cs typeface="宋体"/>
              </a:rPr>
              <a:t>包</a:t>
            </a:r>
            <a:r>
              <a:rPr dirty="0" sz="1000" spc="-5">
                <a:solidFill>
                  <a:srgbClr val="4D4D4F"/>
                </a:solidFill>
                <a:latin typeface="宋体"/>
                <a:cs typeface="宋体"/>
              </a:rPr>
              <a:t>型</a:t>
            </a:r>
            <a:r>
              <a:rPr dirty="0" sz="1000" spc="5">
                <a:solidFill>
                  <a:srgbClr val="4D4D4F"/>
                </a:solidFill>
                <a:latin typeface="宋体"/>
                <a:cs typeface="宋体"/>
              </a:rPr>
              <a:t>的</a:t>
            </a:r>
            <a:r>
              <a:rPr dirty="0" sz="1000" spc="-5">
                <a:solidFill>
                  <a:srgbClr val="4D4D4F"/>
                </a:solidFill>
                <a:latin typeface="宋体"/>
                <a:cs typeface="宋体"/>
              </a:rPr>
              <a:t>重视程</a:t>
            </a:r>
            <a:r>
              <a:rPr dirty="0" sz="1000" spc="5">
                <a:solidFill>
                  <a:srgbClr val="4D4D4F"/>
                </a:solidFill>
                <a:latin typeface="宋体"/>
                <a:cs typeface="宋体"/>
              </a:rPr>
              <a:t>度</a:t>
            </a:r>
            <a:r>
              <a:rPr dirty="0" sz="1000" spc="-5">
                <a:solidFill>
                  <a:srgbClr val="4D4D4F"/>
                </a:solidFill>
                <a:latin typeface="宋体"/>
                <a:cs typeface="宋体"/>
              </a:rPr>
              <a:t>有望</a:t>
            </a:r>
            <a:r>
              <a:rPr dirty="0" sz="1000" spc="5">
                <a:solidFill>
                  <a:srgbClr val="4D4D4F"/>
                </a:solidFill>
                <a:latin typeface="宋体"/>
                <a:cs typeface="宋体"/>
              </a:rPr>
              <a:t>进</a:t>
            </a:r>
            <a:r>
              <a:rPr dirty="0" sz="1000" spc="-5">
                <a:solidFill>
                  <a:srgbClr val="4D4D4F"/>
                </a:solidFill>
                <a:latin typeface="宋体"/>
                <a:cs typeface="宋体"/>
              </a:rPr>
              <a:t>一步</a:t>
            </a:r>
            <a:r>
              <a:rPr dirty="0" sz="1000" spc="5">
                <a:solidFill>
                  <a:srgbClr val="4D4D4F"/>
                </a:solidFill>
                <a:latin typeface="宋体"/>
                <a:cs typeface="宋体"/>
              </a:rPr>
              <a:t>提</a:t>
            </a:r>
            <a:r>
              <a:rPr dirty="0" sz="1000" spc="-5">
                <a:solidFill>
                  <a:srgbClr val="4D4D4F"/>
                </a:solidFill>
                <a:latin typeface="宋体"/>
                <a:cs typeface="宋体"/>
              </a:rPr>
              <a:t>升，建议关 </a:t>
            </a:r>
            <a:r>
              <a:rPr dirty="0" sz="1000" spc="-5">
                <a:solidFill>
                  <a:srgbClr val="4D4D4F"/>
                </a:solidFill>
                <a:latin typeface="宋体"/>
                <a:cs typeface="宋体"/>
              </a:rPr>
              <a:t>注行业</a:t>
            </a:r>
            <a:r>
              <a:rPr dirty="0" sz="1000" spc="5">
                <a:solidFill>
                  <a:srgbClr val="4D4D4F"/>
                </a:solidFill>
                <a:latin typeface="宋体"/>
                <a:cs typeface="宋体"/>
              </a:rPr>
              <a:t>领</a:t>
            </a:r>
            <a:r>
              <a:rPr dirty="0" sz="1000" spc="-5">
                <a:solidFill>
                  <a:srgbClr val="4D4D4F"/>
                </a:solidFill>
                <a:latin typeface="宋体"/>
                <a:cs typeface="宋体"/>
              </a:rPr>
              <a:t>先公</a:t>
            </a:r>
            <a:r>
              <a:rPr dirty="0" sz="1000" spc="5">
                <a:solidFill>
                  <a:srgbClr val="4D4D4F"/>
                </a:solidFill>
                <a:latin typeface="宋体"/>
                <a:cs typeface="宋体"/>
              </a:rPr>
              <a:t>司</a:t>
            </a:r>
            <a:r>
              <a:rPr dirty="0" sz="1000">
                <a:solidFill>
                  <a:srgbClr val="4D4D4F"/>
                </a:solidFill>
                <a:latin typeface="宋体"/>
                <a:cs typeface="宋体"/>
              </a:rPr>
              <a:t>：</a:t>
            </a:r>
            <a:r>
              <a:rPr dirty="0" sz="1000" spc="5" b="1">
                <a:solidFill>
                  <a:srgbClr val="4D4D4F"/>
                </a:solidFill>
                <a:latin typeface="微软雅黑"/>
                <a:cs typeface="微软雅黑"/>
              </a:rPr>
              <a:t>药明康</a:t>
            </a:r>
            <a:r>
              <a:rPr dirty="0" sz="1000" spc="-5" b="1">
                <a:solidFill>
                  <a:srgbClr val="4D4D4F"/>
                </a:solidFill>
                <a:latin typeface="微软雅黑"/>
                <a:cs typeface="微软雅黑"/>
              </a:rPr>
              <a:t>德</a:t>
            </a:r>
            <a:r>
              <a:rPr dirty="0" sz="1000" spc="5" b="1">
                <a:solidFill>
                  <a:srgbClr val="4D4D4F"/>
                </a:solidFill>
                <a:latin typeface="微软雅黑"/>
                <a:cs typeface="微软雅黑"/>
              </a:rPr>
              <a:t>、凯莱</a:t>
            </a:r>
            <a:r>
              <a:rPr dirty="0" sz="1000" spc="-5" b="1">
                <a:solidFill>
                  <a:srgbClr val="4D4D4F"/>
                </a:solidFill>
                <a:latin typeface="微软雅黑"/>
                <a:cs typeface="微软雅黑"/>
              </a:rPr>
              <a:t>英</a:t>
            </a:r>
            <a:r>
              <a:rPr dirty="0" sz="1000" spc="5" b="1">
                <a:solidFill>
                  <a:srgbClr val="4D4D4F"/>
                </a:solidFill>
                <a:latin typeface="微软雅黑"/>
                <a:cs typeface="微软雅黑"/>
              </a:rPr>
              <a:t>、康</a:t>
            </a:r>
            <a:r>
              <a:rPr dirty="0" sz="1000" spc="-5" b="1">
                <a:solidFill>
                  <a:srgbClr val="4D4D4F"/>
                </a:solidFill>
                <a:latin typeface="微软雅黑"/>
                <a:cs typeface="微软雅黑"/>
              </a:rPr>
              <a:t>龙</a:t>
            </a:r>
            <a:r>
              <a:rPr dirty="0" sz="1000" spc="5" b="1">
                <a:solidFill>
                  <a:srgbClr val="4D4D4F"/>
                </a:solidFill>
                <a:latin typeface="微软雅黑"/>
                <a:cs typeface="微软雅黑"/>
              </a:rPr>
              <a:t>化成</a:t>
            </a:r>
            <a:r>
              <a:rPr dirty="0" sz="1000" spc="-5" b="1">
                <a:solidFill>
                  <a:srgbClr val="4D4D4F"/>
                </a:solidFill>
                <a:latin typeface="微软雅黑"/>
                <a:cs typeface="微软雅黑"/>
              </a:rPr>
              <a:t>、</a:t>
            </a:r>
            <a:r>
              <a:rPr dirty="0" sz="1000" spc="5" b="1">
                <a:solidFill>
                  <a:srgbClr val="4D4D4F"/>
                </a:solidFill>
                <a:latin typeface="微软雅黑"/>
                <a:cs typeface="微软雅黑"/>
              </a:rPr>
              <a:t>泰</a:t>
            </a:r>
            <a:r>
              <a:rPr dirty="0" sz="1000" spc="-5" b="1">
                <a:solidFill>
                  <a:srgbClr val="4D4D4F"/>
                </a:solidFill>
                <a:latin typeface="微软雅黑"/>
                <a:cs typeface="微软雅黑"/>
              </a:rPr>
              <a:t>格</a:t>
            </a:r>
            <a:r>
              <a:rPr dirty="0" sz="1000" spc="5" b="1">
                <a:solidFill>
                  <a:srgbClr val="4D4D4F"/>
                </a:solidFill>
                <a:latin typeface="微软雅黑"/>
                <a:cs typeface="微软雅黑"/>
              </a:rPr>
              <a:t>医</a:t>
            </a:r>
            <a:r>
              <a:rPr dirty="0" sz="1000" spc="20" b="1">
                <a:solidFill>
                  <a:srgbClr val="4D4D4F"/>
                </a:solidFill>
                <a:latin typeface="微软雅黑"/>
                <a:cs typeface="微软雅黑"/>
              </a:rPr>
              <a:t>药</a:t>
            </a:r>
            <a:r>
              <a:rPr dirty="0" sz="1000" spc="-5">
                <a:solidFill>
                  <a:srgbClr val="4D4D4F"/>
                </a:solidFill>
                <a:latin typeface="宋体"/>
                <a:cs typeface="宋体"/>
              </a:rPr>
              <a:t>等。</a:t>
            </a:r>
            <a:endParaRPr sz="1000">
              <a:latin typeface="宋体"/>
              <a:cs typeface="宋体"/>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txBox="1"/>
          <p:nvPr/>
        </p:nvSpPr>
        <p:spPr>
          <a:xfrm>
            <a:off x="1971801" y="3248914"/>
            <a:ext cx="4990465" cy="2284095"/>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5821F"/>
                </a:solidFill>
                <a:latin typeface="等线"/>
                <a:cs typeface="等线"/>
              </a:rPr>
              <a:t>3.3.</a:t>
            </a:r>
            <a:r>
              <a:rPr dirty="0" sz="1200" spc="-10" b="1">
                <a:solidFill>
                  <a:srgbClr val="F5821F"/>
                </a:solidFill>
                <a:latin typeface="等线"/>
                <a:cs typeface="等线"/>
              </a:rPr>
              <a:t> </a:t>
            </a:r>
            <a:r>
              <a:rPr dirty="0" sz="1200" spc="10" b="1">
                <a:solidFill>
                  <a:srgbClr val="F5821F"/>
                </a:solidFill>
                <a:latin typeface="微软雅黑"/>
                <a:cs typeface="微软雅黑"/>
              </a:rPr>
              <a:t>重</a:t>
            </a:r>
            <a:r>
              <a:rPr dirty="0" sz="1200" b="1">
                <a:solidFill>
                  <a:srgbClr val="F5821F"/>
                </a:solidFill>
                <a:latin typeface="微软雅黑"/>
                <a:cs typeface="微软雅黑"/>
              </a:rPr>
              <a:t>点</a:t>
            </a:r>
            <a:r>
              <a:rPr dirty="0" sz="1200" spc="10" b="1">
                <a:solidFill>
                  <a:srgbClr val="F5821F"/>
                </a:solidFill>
                <a:latin typeface="微软雅黑"/>
                <a:cs typeface="微软雅黑"/>
              </a:rPr>
              <a:t>关</a:t>
            </a:r>
            <a:r>
              <a:rPr dirty="0" sz="1200" b="1">
                <a:solidFill>
                  <a:srgbClr val="F5821F"/>
                </a:solidFill>
                <a:latin typeface="微软雅黑"/>
                <a:cs typeface="微软雅黑"/>
              </a:rPr>
              <a:t>注疫</a:t>
            </a:r>
            <a:r>
              <a:rPr dirty="0" sz="1200" spc="10" b="1">
                <a:solidFill>
                  <a:srgbClr val="F5821F"/>
                </a:solidFill>
                <a:latin typeface="微软雅黑"/>
                <a:cs typeface="微软雅黑"/>
              </a:rPr>
              <a:t>情</a:t>
            </a:r>
            <a:r>
              <a:rPr dirty="0" sz="1200" b="1">
                <a:solidFill>
                  <a:srgbClr val="F5821F"/>
                </a:solidFill>
                <a:latin typeface="微软雅黑"/>
                <a:cs typeface="微软雅黑"/>
              </a:rPr>
              <a:t>后</a:t>
            </a:r>
            <a:r>
              <a:rPr dirty="0" sz="1200" spc="10" b="1">
                <a:solidFill>
                  <a:srgbClr val="F5821F"/>
                </a:solidFill>
                <a:latin typeface="微软雅黑"/>
                <a:cs typeface="微软雅黑"/>
              </a:rPr>
              <a:t>周</a:t>
            </a:r>
            <a:r>
              <a:rPr dirty="0" sz="1200" b="1">
                <a:solidFill>
                  <a:srgbClr val="F5821F"/>
                </a:solidFill>
                <a:latin typeface="微软雅黑"/>
                <a:cs typeface="微软雅黑"/>
              </a:rPr>
              <a:t>期受</a:t>
            </a:r>
            <a:r>
              <a:rPr dirty="0" sz="1200" spc="10" b="1">
                <a:solidFill>
                  <a:srgbClr val="F5821F"/>
                </a:solidFill>
                <a:latin typeface="微软雅黑"/>
                <a:cs typeface="微软雅黑"/>
              </a:rPr>
              <a:t>益</a:t>
            </a:r>
            <a:r>
              <a:rPr dirty="0" sz="1200" b="1">
                <a:solidFill>
                  <a:srgbClr val="F5821F"/>
                </a:solidFill>
                <a:latin typeface="微软雅黑"/>
                <a:cs typeface="微软雅黑"/>
              </a:rPr>
              <a:t>方</a:t>
            </a:r>
            <a:r>
              <a:rPr dirty="0" sz="1200" spc="20" b="1">
                <a:solidFill>
                  <a:srgbClr val="F5821F"/>
                </a:solidFill>
                <a:latin typeface="微软雅黑"/>
                <a:cs typeface="微软雅黑"/>
              </a:rPr>
              <a:t>向</a:t>
            </a:r>
            <a:r>
              <a:rPr dirty="0" sz="1200" spc="-100" b="1">
                <a:solidFill>
                  <a:srgbClr val="F5821F"/>
                </a:solidFill>
                <a:latin typeface="微软雅黑"/>
                <a:cs typeface="微软雅黑"/>
              </a:rPr>
              <a:t>——</a:t>
            </a:r>
            <a:r>
              <a:rPr dirty="0" sz="1200" spc="10" b="1">
                <a:solidFill>
                  <a:srgbClr val="F5821F"/>
                </a:solidFill>
                <a:latin typeface="微软雅黑"/>
                <a:cs typeface="微软雅黑"/>
              </a:rPr>
              <a:t>医</a:t>
            </a:r>
            <a:r>
              <a:rPr dirty="0" sz="1200" b="1">
                <a:solidFill>
                  <a:srgbClr val="F5821F"/>
                </a:solidFill>
                <a:latin typeface="微软雅黑"/>
                <a:cs typeface="微软雅黑"/>
              </a:rPr>
              <a:t>药</a:t>
            </a:r>
            <a:r>
              <a:rPr dirty="0" sz="1200" spc="10" b="1">
                <a:solidFill>
                  <a:srgbClr val="F5821F"/>
                </a:solidFill>
                <a:latin typeface="微软雅黑"/>
                <a:cs typeface="微软雅黑"/>
              </a:rPr>
              <a:t>大</a:t>
            </a:r>
            <a:r>
              <a:rPr dirty="0" sz="1200" b="1">
                <a:solidFill>
                  <a:srgbClr val="F5821F"/>
                </a:solidFill>
                <a:latin typeface="微软雅黑"/>
                <a:cs typeface="微软雅黑"/>
              </a:rPr>
              <a:t>消费</a:t>
            </a:r>
            <a:endParaRPr sz="1200">
              <a:latin typeface="微软雅黑"/>
              <a:cs typeface="微软雅黑"/>
            </a:endParaRPr>
          </a:p>
          <a:p>
            <a:pPr marL="29209">
              <a:lnSpc>
                <a:spcPct val="100000"/>
              </a:lnSpc>
              <a:spcBef>
                <a:spcPts val="980"/>
              </a:spcBef>
            </a:pPr>
            <a:r>
              <a:rPr dirty="0" sz="1000" spc="5" b="1">
                <a:solidFill>
                  <a:srgbClr val="4D4D4F"/>
                </a:solidFill>
                <a:latin typeface="微软雅黑"/>
                <a:cs typeface="微软雅黑"/>
              </a:rPr>
              <a:t>医疗服</a:t>
            </a:r>
            <a:r>
              <a:rPr dirty="0" sz="1000" spc="-5" b="1">
                <a:solidFill>
                  <a:srgbClr val="4D4D4F"/>
                </a:solidFill>
                <a:latin typeface="微软雅黑"/>
                <a:cs typeface="微软雅黑"/>
              </a:rPr>
              <a:t>务</a:t>
            </a:r>
            <a:r>
              <a:rPr dirty="0" sz="1000" spc="5" b="1">
                <a:solidFill>
                  <a:srgbClr val="4D4D4F"/>
                </a:solidFill>
                <a:latin typeface="微软雅黑"/>
                <a:cs typeface="微软雅黑"/>
              </a:rPr>
              <a:t>：受</a:t>
            </a:r>
            <a:r>
              <a:rPr dirty="0" sz="1000" spc="-5" b="1">
                <a:solidFill>
                  <a:srgbClr val="4D4D4F"/>
                </a:solidFill>
                <a:latin typeface="微软雅黑"/>
                <a:cs typeface="微软雅黑"/>
              </a:rPr>
              <a:t>损</a:t>
            </a:r>
            <a:r>
              <a:rPr dirty="0" sz="1000" spc="5" b="1">
                <a:solidFill>
                  <a:srgbClr val="4D4D4F"/>
                </a:solidFill>
                <a:latin typeface="微软雅黑"/>
                <a:cs typeface="微软雅黑"/>
              </a:rPr>
              <a:t>子行</a:t>
            </a:r>
            <a:r>
              <a:rPr dirty="0" sz="1000" spc="-5" b="1">
                <a:solidFill>
                  <a:srgbClr val="4D4D4F"/>
                </a:solidFill>
                <a:latin typeface="微软雅黑"/>
                <a:cs typeface="微软雅黑"/>
              </a:rPr>
              <a:t>业</a:t>
            </a:r>
            <a:r>
              <a:rPr dirty="0" sz="1000" spc="5" b="1">
                <a:solidFill>
                  <a:srgbClr val="4D4D4F"/>
                </a:solidFill>
                <a:latin typeface="微软雅黑"/>
                <a:cs typeface="微软雅黑"/>
              </a:rPr>
              <a:t>后</a:t>
            </a:r>
            <a:r>
              <a:rPr dirty="0" sz="1000" spc="-5" b="1">
                <a:solidFill>
                  <a:srgbClr val="4D4D4F"/>
                </a:solidFill>
                <a:latin typeface="微软雅黑"/>
                <a:cs typeface="微软雅黑"/>
              </a:rPr>
              <a:t>续</a:t>
            </a:r>
            <a:r>
              <a:rPr dirty="0" sz="1000" spc="5" b="1">
                <a:solidFill>
                  <a:srgbClr val="4D4D4F"/>
                </a:solidFill>
                <a:latin typeface="微软雅黑"/>
                <a:cs typeface="微软雅黑"/>
              </a:rPr>
              <a:t>有望迎</a:t>
            </a:r>
            <a:r>
              <a:rPr dirty="0" sz="1000" spc="-5" b="1">
                <a:solidFill>
                  <a:srgbClr val="4D4D4F"/>
                </a:solidFill>
                <a:latin typeface="微软雅黑"/>
                <a:cs typeface="微软雅黑"/>
              </a:rPr>
              <a:t>来</a:t>
            </a:r>
            <a:r>
              <a:rPr dirty="0" sz="1000" spc="5" b="1">
                <a:solidFill>
                  <a:srgbClr val="4D4D4F"/>
                </a:solidFill>
                <a:latin typeface="微软雅黑"/>
                <a:cs typeface="微软雅黑"/>
              </a:rPr>
              <a:t>恢</a:t>
            </a:r>
            <a:r>
              <a:rPr dirty="0" sz="1000" spc="-5" b="1">
                <a:solidFill>
                  <a:srgbClr val="4D4D4F"/>
                </a:solidFill>
                <a:latin typeface="微软雅黑"/>
                <a:cs typeface="微软雅黑"/>
              </a:rPr>
              <a:t>复</a:t>
            </a:r>
            <a:endParaRPr sz="1000">
              <a:latin typeface="微软雅黑"/>
              <a:cs typeface="微软雅黑"/>
            </a:endParaRPr>
          </a:p>
          <a:p>
            <a:pPr algn="just" marL="29209" marR="5715">
              <a:lnSpc>
                <a:spcPct val="116799"/>
              </a:lnSpc>
              <a:spcBef>
                <a:spcPts val="770"/>
              </a:spcBef>
            </a:pPr>
            <a:r>
              <a:rPr dirty="0" sz="1000" spc="-5">
                <a:solidFill>
                  <a:srgbClr val="4D4D4F"/>
                </a:solidFill>
                <a:latin typeface="宋体"/>
                <a:cs typeface="宋体"/>
              </a:rPr>
              <a:t>可选消</a:t>
            </a:r>
            <a:r>
              <a:rPr dirty="0" sz="1000" spc="5">
                <a:solidFill>
                  <a:srgbClr val="4D4D4F"/>
                </a:solidFill>
                <a:latin typeface="宋体"/>
                <a:cs typeface="宋体"/>
              </a:rPr>
              <a:t>费</a:t>
            </a:r>
            <a:r>
              <a:rPr dirty="0" sz="1000" spc="-5">
                <a:solidFill>
                  <a:srgbClr val="4D4D4F"/>
                </a:solidFill>
                <a:latin typeface="宋体"/>
                <a:cs typeface="宋体"/>
              </a:rPr>
              <a:t>医疗</a:t>
            </a:r>
            <a:r>
              <a:rPr dirty="0" sz="1000" spc="5">
                <a:solidFill>
                  <a:srgbClr val="4D4D4F"/>
                </a:solidFill>
                <a:latin typeface="宋体"/>
                <a:cs typeface="宋体"/>
              </a:rPr>
              <a:t>服</a:t>
            </a:r>
            <a:r>
              <a:rPr dirty="0" sz="1000" spc="-5">
                <a:solidFill>
                  <a:srgbClr val="4D4D4F"/>
                </a:solidFill>
                <a:latin typeface="宋体"/>
                <a:cs typeface="宋体"/>
              </a:rPr>
              <a:t>务一</a:t>
            </a:r>
            <a:r>
              <a:rPr dirty="0" sz="1000" spc="5">
                <a:solidFill>
                  <a:srgbClr val="4D4D4F"/>
                </a:solidFill>
                <a:latin typeface="宋体"/>
                <a:cs typeface="宋体"/>
              </a:rPr>
              <a:t>季</a:t>
            </a:r>
            <a:r>
              <a:rPr dirty="0" sz="1000" spc="-5">
                <a:solidFill>
                  <a:srgbClr val="4D4D4F"/>
                </a:solidFill>
                <a:latin typeface="宋体"/>
                <a:cs typeface="宋体"/>
              </a:rPr>
              <a:t>度</a:t>
            </a:r>
            <a:r>
              <a:rPr dirty="0" sz="1000" spc="5">
                <a:solidFill>
                  <a:srgbClr val="4D4D4F"/>
                </a:solidFill>
                <a:latin typeface="宋体"/>
                <a:cs typeface="宋体"/>
              </a:rPr>
              <a:t>受</a:t>
            </a:r>
            <a:r>
              <a:rPr dirty="0" sz="1000" spc="-5">
                <a:solidFill>
                  <a:srgbClr val="4D4D4F"/>
                </a:solidFill>
                <a:latin typeface="宋体"/>
                <a:cs typeface="宋体"/>
              </a:rPr>
              <a:t>疫情影响，出现</a:t>
            </a:r>
            <a:r>
              <a:rPr dirty="0" sz="1000" spc="5">
                <a:solidFill>
                  <a:srgbClr val="4D4D4F"/>
                </a:solidFill>
                <a:latin typeface="宋体"/>
                <a:cs typeface="宋体"/>
              </a:rPr>
              <a:t>短</a:t>
            </a:r>
            <a:r>
              <a:rPr dirty="0" sz="1000" spc="-5">
                <a:solidFill>
                  <a:srgbClr val="4D4D4F"/>
                </a:solidFill>
                <a:latin typeface="宋体"/>
                <a:cs typeface="宋体"/>
              </a:rPr>
              <a:t>暂性</a:t>
            </a:r>
            <a:r>
              <a:rPr dirty="0" sz="1000" spc="5">
                <a:solidFill>
                  <a:srgbClr val="4D4D4F"/>
                </a:solidFill>
                <a:latin typeface="宋体"/>
                <a:cs typeface="宋体"/>
              </a:rPr>
              <a:t>下滑</a:t>
            </a:r>
            <a:r>
              <a:rPr dirty="0" sz="1000" spc="-20">
                <a:solidFill>
                  <a:srgbClr val="4D4D4F"/>
                </a:solidFill>
                <a:latin typeface="宋体"/>
                <a:cs typeface="宋体"/>
              </a:rPr>
              <a:t>，</a:t>
            </a:r>
            <a:r>
              <a:rPr dirty="0" sz="1000" spc="-5">
                <a:solidFill>
                  <a:srgbClr val="4D4D4F"/>
                </a:solidFill>
                <a:latin typeface="宋体"/>
                <a:cs typeface="宋体"/>
              </a:rPr>
              <a:t>但是这</a:t>
            </a:r>
            <a:r>
              <a:rPr dirty="0" sz="1000" spc="5">
                <a:solidFill>
                  <a:srgbClr val="4D4D4F"/>
                </a:solidFill>
                <a:latin typeface="宋体"/>
                <a:cs typeface="宋体"/>
              </a:rPr>
              <a:t>种需</a:t>
            </a:r>
            <a:r>
              <a:rPr dirty="0" sz="1000" spc="-5">
                <a:solidFill>
                  <a:srgbClr val="4D4D4F"/>
                </a:solidFill>
                <a:latin typeface="宋体"/>
                <a:cs typeface="宋体"/>
              </a:rPr>
              <a:t>求</a:t>
            </a:r>
            <a:r>
              <a:rPr dirty="0" sz="1000" spc="5">
                <a:solidFill>
                  <a:srgbClr val="4D4D4F"/>
                </a:solidFill>
                <a:latin typeface="宋体"/>
                <a:cs typeface="宋体"/>
              </a:rPr>
              <a:t>只</a:t>
            </a:r>
            <a:r>
              <a:rPr dirty="0" sz="1000" spc="-5">
                <a:solidFill>
                  <a:srgbClr val="4D4D4F"/>
                </a:solidFill>
                <a:latin typeface="宋体"/>
                <a:cs typeface="宋体"/>
              </a:rPr>
              <a:t>是被</a:t>
            </a:r>
            <a:r>
              <a:rPr dirty="0" sz="1000" spc="5">
                <a:solidFill>
                  <a:srgbClr val="4D4D4F"/>
                </a:solidFill>
                <a:latin typeface="宋体"/>
                <a:cs typeface="宋体"/>
              </a:rPr>
              <a:t>延后</a:t>
            </a:r>
            <a:r>
              <a:rPr dirty="0" sz="1000" spc="-20">
                <a:solidFill>
                  <a:srgbClr val="4D4D4F"/>
                </a:solidFill>
                <a:latin typeface="宋体"/>
                <a:cs typeface="宋体"/>
              </a:rPr>
              <a:t>，</a:t>
            </a:r>
            <a:r>
              <a:rPr dirty="0" sz="1000" spc="-5">
                <a:solidFill>
                  <a:srgbClr val="4D4D4F"/>
                </a:solidFill>
                <a:latin typeface="宋体"/>
                <a:cs typeface="宋体"/>
              </a:rPr>
              <a:t>随着 复工复</a:t>
            </a:r>
            <a:r>
              <a:rPr dirty="0" sz="1000" spc="5">
                <a:solidFill>
                  <a:srgbClr val="4D4D4F"/>
                </a:solidFill>
                <a:latin typeface="宋体"/>
                <a:cs typeface="宋体"/>
              </a:rPr>
              <a:t>产</a:t>
            </a:r>
            <a:r>
              <a:rPr dirty="0" sz="1000" spc="-5">
                <a:solidFill>
                  <a:srgbClr val="4D4D4F"/>
                </a:solidFill>
                <a:latin typeface="宋体"/>
                <a:cs typeface="宋体"/>
              </a:rPr>
              <a:t>的推</a:t>
            </a:r>
            <a:r>
              <a:rPr dirty="0" sz="1000" spc="5">
                <a:solidFill>
                  <a:srgbClr val="4D4D4F"/>
                </a:solidFill>
                <a:latin typeface="宋体"/>
                <a:cs typeface="宋体"/>
              </a:rPr>
              <a:t>进</a:t>
            </a:r>
            <a:r>
              <a:rPr dirty="0" sz="1000" spc="-30">
                <a:solidFill>
                  <a:srgbClr val="4D4D4F"/>
                </a:solidFill>
                <a:latin typeface="宋体"/>
                <a:cs typeface="宋体"/>
              </a:rPr>
              <a:t>，</a:t>
            </a:r>
            <a:r>
              <a:rPr dirty="0" sz="1000" spc="5">
                <a:solidFill>
                  <a:srgbClr val="4D4D4F"/>
                </a:solidFill>
                <a:latin typeface="宋体"/>
                <a:cs typeface="宋体"/>
              </a:rPr>
              <a:t>二</a:t>
            </a:r>
            <a:r>
              <a:rPr dirty="0" sz="1000" spc="-5">
                <a:solidFill>
                  <a:srgbClr val="4D4D4F"/>
                </a:solidFill>
                <a:latin typeface="宋体"/>
                <a:cs typeface="宋体"/>
              </a:rPr>
              <a:t>季度</a:t>
            </a:r>
            <a:r>
              <a:rPr dirty="0" sz="1000" spc="5">
                <a:solidFill>
                  <a:srgbClr val="4D4D4F"/>
                </a:solidFill>
                <a:latin typeface="宋体"/>
                <a:cs typeface="宋体"/>
              </a:rPr>
              <a:t>开</a:t>
            </a:r>
            <a:r>
              <a:rPr dirty="0" sz="1000" spc="-5">
                <a:solidFill>
                  <a:srgbClr val="4D4D4F"/>
                </a:solidFill>
                <a:latin typeface="宋体"/>
                <a:cs typeface="宋体"/>
              </a:rPr>
              <a:t>始各家</a:t>
            </a:r>
            <a:r>
              <a:rPr dirty="0" sz="1000" spc="5">
                <a:solidFill>
                  <a:srgbClr val="4D4D4F"/>
                </a:solidFill>
                <a:latin typeface="宋体"/>
                <a:cs typeface="宋体"/>
              </a:rPr>
              <a:t>医</a:t>
            </a:r>
            <a:r>
              <a:rPr dirty="0" sz="1000" spc="-5">
                <a:solidFill>
                  <a:srgbClr val="4D4D4F"/>
                </a:solidFill>
                <a:latin typeface="宋体"/>
                <a:cs typeface="宋体"/>
              </a:rPr>
              <a:t>疗服</a:t>
            </a:r>
            <a:r>
              <a:rPr dirty="0" sz="1000" spc="5">
                <a:solidFill>
                  <a:srgbClr val="4D4D4F"/>
                </a:solidFill>
                <a:latin typeface="宋体"/>
                <a:cs typeface="宋体"/>
              </a:rPr>
              <a:t>务</a:t>
            </a:r>
            <a:r>
              <a:rPr dirty="0" sz="1000" spc="-5">
                <a:solidFill>
                  <a:srgbClr val="4D4D4F"/>
                </a:solidFill>
                <a:latin typeface="宋体"/>
                <a:cs typeface="宋体"/>
              </a:rPr>
              <a:t>机构</a:t>
            </a:r>
            <a:r>
              <a:rPr dirty="0" sz="1000" spc="5">
                <a:solidFill>
                  <a:srgbClr val="4D4D4F"/>
                </a:solidFill>
                <a:latin typeface="宋体"/>
                <a:cs typeface="宋体"/>
              </a:rPr>
              <a:t>门</a:t>
            </a:r>
            <a:r>
              <a:rPr dirty="0" sz="1000" spc="-5">
                <a:solidFill>
                  <a:srgbClr val="4D4D4F"/>
                </a:solidFill>
                <a:latin typeface="宋体"/>
                <a:cs typeface="宋体"/>
              </a:rPr>
              <a:t>诊</a:t>
            </a:r>
            <a:r>
              <a:rPr dirty="0" sz="1000" spc="5">
                <a:solidFill>
                  <a:srgbClr val="4D4D4F"/>
                </a:solidFill>
                <a:latin typeface="宋体"/>
                <a:cs typeface="宋体"/>
              </a:rPr>
              <a:t>量</a:t>
            </a:r>
            <a:r>
              <a:rPr dirty="0" sz="1000" spc="-5">
                <a:solidFill>
                  <a:srgbClr val="4D4D4F"/>
                </a:solidFill>
                <a:latin typeface="宋体"/>
                <a:cs typeface="宋体"/>
              </a:rPr>
              <a:t>持续恢</a:t>
            </a:r>
            <a:r>
              <a:rPr dirty="0" sz="1000" spc="5">
                <a:solidFill>
                  <a:srgbClr val="4D4D4F"/>
                </a:solidFill>
                <a:latin typeface="宋体"/>
                <a:cs typeface="宋体"/>
              </a:rPr>
              <a:t>复</a:t>
            </a:r>
            <a:r>
              <a:rPr dirty="0" sz="1000" spc="-30">
                <a:solidFill>
                  <a:srgbClr val="4D4D4F"/>
                </a:solidFill>
                <a:latin typeface="宋体"/>
                <a:cs typeface="宋体"/>
              </a:rPr>
              <a:t>，</a:t>
            </a:r>
            <a:r>
              <a:rPr dirty="0" sz="1000" spc="5">
                <a:solidFill>
                  <a:srgbClr val="4D4D4F"/>
                </a:solidFill>
                <a:latin typeface="宋体"/>
                <a:cs typeface="宋体"/>
              </a:rPr>
              <a:t>有</a:t>
            </a:r>
            <a:r>
              <a:rPr dirty="0" sz="1000" spc="-5">
                <a:solidFill>
                  <a:srgbClr val="4D4D4F"/>
                </a:solidFill>
                <a:latin typeface="宋体"/>
                <a:cs typeface="宋体"/>
              </a:rPr>
              <a:t>望在</a:t>
            </a:r>
            <a:r>
              <a:rPr dirty="0" sz="1000" spc="5">
                <a:solidFill>
                  <a:srgbClr val="4D4D4F"/>
                </a:solidFill>
                <a:latin typeface="宋体"/>
                <a:cs typeface="宋体"/>
              </a:rPr>
              <a:t>消</a:t>
            </a:r>
            <a:r>
              <a:rPr dirty="0" sz="1000" spc="-5">
                <a:solidFill>
                  <a:srgbClr val="4D4D4F"/>
                </a:solidFill>
                <a:latin typeface="宋体"/>
                <a:cs typeface="宋体"/>
              </a:rPr>
              <a:t>化一</a:t>
            </a:r>
            <a:r>
              <a:rPr dirty="0" sz="1000" spc="5">
                <a:solidFill>
                  <a:srgbClr val="4D4D4F"/>
                </a:solidFill>
                <a:latin typeface="宋体"/>
                <a:cs typeface="宋体"/>
              </a:rPr>
              <a:t>季</a:t>
            </a:r>
            <a:r>
              <a:rPr dirty="0" sz="1000" spc="-5">
                <a:solidFill>
                  <a:srgbClr val="4D4D4F"/>
                </a:solidFill>
                <a:latin typeface="宋体"/>
                <a:cs typeface="宋体"/>
              </a:rPr>
              <a:t>度积攒 的需求</a:t>
            </a:r>
            <a:r>
              <a:rPr dirty="0" sz="1000" spc="5">
                <a:solidFill>
                  <a:srgbClr val="4D4D4F"/>
                </a:solidFill>
                <a:latin typeface="宋体"/>
                <a:cs typeface="宋体"/>
              </a:rPr>
              <a:t>基</a:t>
            </a:r>
            <a:r>
              <a:rPr dirty="0" sz="1000" spc="-5">
                <a:solidFill>
                  <a:srgbClr val="4D4D4F"/>
                </a:solidFill>
                <a:latin typeface="宋体"/>
                <a:cs typeface="宋体"/>
              </a:rPr>
              <a:t>础上</a:t>
            </a:r>
            <a:r>
              <a:rPr dirty="0" sz="1000" spc="-20">
                <a:solidFill>
                  <a:srgbClr val="4D4D4F"/>
                </a:solidFill>
                <a:latin typeface="宋体"/>
                <a:cs typeface="宋体"/>
              </a:rPr>
              <a:t>，</a:t>
            </a:r>
            <a:r>
              <a:rPr dirty="0" sz="1000" spc="5">
                <a:solidFill>
                  <a:srgbClr val="4D4D4F"/>
                </a:solidFill>
                <a:latin typeface="宋体"/>
                <a:cs typeface="宋体"/>
              </a:rPr>
              <a:t>迎</a:t>
            </a:r>
            <a:r>
              <a:rPr dirty="0" sz="1000" spc="-5">
                <a:solidFill>
                  <a:srgbClr val="4D4D4F"/>
                </a:solidFill>
                <a:latin typeface="宋体"/>
                <a:cs typeface="宋体"/>
              </a:rPr>
              <a:t>来恢</a:t>
            </a:r>
            <a:r>
              <a:rPr dirty="0" sz="1000" spc="5">
                <a:solidFill>
                  <a:srgbClr val="4D4D4F"/>
                </a:solidFill>
                <a:latin typeface="宋体"/>
                <a:cs typeface="宋体"/>
              </a:rPr>
              <a:t>复性</a:t>
            </a:r>
            <a:r>
              <a:rPr dirty="0" sz="1000" spc="-5">
                <a:solidFill>
                  <a:srgbClr val="4D4D4F"/>
                </a:solidFill>
                <a:latin typeface="宋体"/>
                <a:cs typeface="宋体"/>
              </a:rPr>
              <a:t>增长</a:t>
            </a:r>
            <a:r>
              <a:rPr dirty="0" sz="1000" spc="-20">
                <a:solidFill>
                  <a:srgbClr val="4D4D4F"/>
                </a:solidFill>
                <a:latin typeface="宋体"/>
                <a:cs typeface="宋体"/>
              </a:rPr>
              <a:t>；</a:t>
            </a:r>
            <a:r>
              <a:rPr dirty="0" sz="1000" spc="-5">
                <a:solidFill>
                  <a:srgbClr val="4D4D4F"/>
                </a:solidFill>
                <a:latin typeface="宋体"/>
                <a:cs typeface="宋体"/>
              </a:rPr>
              <a:t>另</a:t>
            </a:r>
            <a:r>
              <a:rPr dirty="0" sz="1000" spc="5">
                <a:solidFill>
                  <a:srgbClr val="4D4D4F"/>
                </a:solidFill>
                <a:latin typeface="宋体"/>
                <a:cs typeface="宋体"/>
              </a:rPr>
              <a:t>一</a:t>
            </a:r>
            <a:r>
              <a:rPr dirty="0" sz="1000" spc="-5">
                <a:solidFill>
                  <a:srgbClr val="4D4D4F"/>
                </a:solidFill>
                <a:latin typeface="宋体"/>
                <a:cs typeface="宋体"/>
              </a:rPr>
              <a:t>方面，医疗</a:t>
            </a:r>
            <a:r>
              <a:rPr dirty="0" sz="1000" spc="5">
                <a:solidFill>
                  <a:srgbClr val="4D4D4F"/>
                </a:solidFill>
                <a:latin typeface="宋体"/>
                <a:cs typeface="宋体"/>
              </a:rPr>
              <a:t>服务</a:t>
            </a:r>
            <a:r>
              <a:rPr dirty="0" sz="1000" spc="-5">
                <a:solidFill>
                  <a:srgbClr val="4D4D4F"/>
                </a:solidFill>
                <a:latin typeface="宋体"/>
                <a:cs typeface="宋体"/>
              </a:rPr>
              <a:t>受益我</a:t>
            </a:r>
            <a:r>
              <a:rPr dirty="0" sz="1000" spc="5">
                <a:solidFill>
                  <a:srgbClr val="4D4D4F"/>
                </a:solidFill>
                <a:latin typeface="宋体"/>
                <a:cs typeface="宋体"/>
              </a:rPr>
              <a:t>国</a:t>
            </a:r>
            <a:r>
              <a:rPr dirty="0" sz="1000" spc="-5">
                <a:solidFill>
                  <a:srgbClr val="4D4D4F"/>
                </a:solidFill>
                <a:latin typeface="宋体"/>
                <a:cs typeface="宋体"/>
              </a:rPr>
              <a:t>人口</a:t>
            </a:r>
            <a:r>
              <a:rPr dirty="0" sz="1000" spc="5">
                <a:solidFill>
                  <a:srgbClr val="4D4D4F"/>
                </a:solidFill>
                <a:latin typeface="宋体"/>
                <a:cs typeface="宋体"/>
              </a:rPr>
              <a:t>红</a:t>
            </a:r>
            <a:r>
              <a:rPr dirty="0" sz="1000" spc="-5">
                <a:solidFill>
                  <a:srgbClr val="4D4D4F"/>
                </a:solidFill>
                <a:latin typeface="宋体"/>
                <a:cs typeface="宋体"/>
              </a:rPr>
              <a:t>利以</a:t>
            </a:r>
            <a:r>
              <a:rPr dirty="0" sz="1000" spc="5">
                <a:solidFill>
                  <a:srgbClr val="4D4D4F"/>
                </a:solidFill>
                <a:latin typeface="宋体"/>
                <a:cs typeface="宋体"/>
              </a:rPr>
              <a:t>及</a:t>
            </a:r>
            <a:r>
              <a:rPr dirty="0" sz="1000" spc="-5">
                <a:solidFill>
                  <a:srgbClr val="4D4D4F"/>
                </a:solidFill>
                <a:latin typeface="宋体"/>
                <a:cs typeface="宋体"/>
              </a:rPr>
              <a:t>消</a:t>
            </a:r>
            <a:r>
              <a:rPr dirty="0" sz="1000" spc="5">
                <a:solidFill>
                  <a:srgbClr val="4D4D4F"/>
                </a:solidFill>
                <a:latin typeface="宋体"/>
                <a:cs typeface="宋体"/>
              </a:rPr>
              <a:t>费</a:t>
            </a:r>
            <a:r>
              <a:rPr dirty="0" sz="1000" spc="-5">
                <a:solidFill>
                  <a:srgbClr val="4D4D4F"/>
                </a:solidFill>
                <a:latin typeface="宋体"/>
                <a:cs typeface="宋体"/>
              </a:rPr>
              <a:t>健康意 识的升级，具备</a:t>
            </a:r>
            <a:r>
              <a:rPr dirty="0" sz="1000" spc="5">
                <a:solidFill>
                  <a:srgbClr val="4D4D4F"/>
                </a:solidFill>
                <a:latin typeface="宋体"/>
                <a:cs typeface="宋体"/>
              </a:rPr>
              <a:t>十</a:t>
            </a:r>
            <a:r>
              <a:rPr dirty="0" sz="1000" spc="-5">
                <a:solidFill>
                  <a:srgbClr val="4D4D4F"/>
                </a:solidFill>
                <a:latin typeface="宋体"/>
                <a:cs typeface="宋体"/>
              </a:rPr>
              <a:t>年以</a:t>
            </a:r>
            <a:r>
              <a:rPr dirty="0" sz="1000" spc="5">
                <a:solidFill>
                  <a:srgbClr val="4D4D4F"/>
                </a:solidFill>
                <a:latin typeface="宋体"/>
                <a:cs typeface="宋体"/>
              </a:rPr>
              <a:t>上的</a:t>
            </a:r>
            <a:r>
              <a:rPr dirty="0" sz="1000" spc="-5">
                <a:solidFill>
                  <a:srgbClr val="4D4D4F"/>
                </a:solidFill>
                <a:latin typeface="宋体"/>
                <a:cs typeface="宋体"/>
              </a:rPr>
              <a:t>长期增</a:t>
            </a:r>
            <a:r>
              <a:rPr dirty="0" sz="1000" spc="5">
                <a:solidFill>
                  <a:srgbClr val="4D4D4F"/>
                </a:solidFill>
                <a:latin typeface="宋体"/>
                <a:cs typeface="宋体"/>
              </a:rPr>
              <a:t>长</a:t>
            </a:r>
            <a:r>
              <a:rPr dirty="0" sz="1000" spc="-5">
                <a:solidFill>
                  <a:srgbClr val="4D4D4F"/>
                </a:solidFill>
                <a:latin typeface="宋体"/>
                <a:cs typeface="宋体"/>
              </a:rPr>
              <a:t>空间</a:t>
            </a:r>
            <a:r>
              <a:rPr dirty="0" sz="1000" spc="-20">
                <a:solidFill>
                  <a:srgbClr val="4D4D4F"/>
                </a:solidFill>
                <a:latin typeface="宋体"/>
                <a:cs typeface="宋体"/>
              </a:rPr>
              <a:t>，</a:t>
            </a:r>
            <a:r>
              <a:rPr dirty="0" sz="1000" spc="5">
                <a:solidFill>
                  <a:srgbClr val="4D4D4F"/>
                </a:solidFill>
                <a:latin typeface="宋体"/>
                <a:cs typeface="宋体"/>
              </a:rPr>
              <a:t>具</a:t>
            </a:r>
            <a:r>
              <a:rPr dirty="0" sz="1000" spc="-5">
                <a:solidFill>
                  <a:srgbClr val="4D4D4F"/>
                </a:solidFill>
                <a:latin typeface="宋体"/>
                <a:cs typeface="宋体"/>
              </a:rPr>
              <a:t>备长</a:t>
            </a:r>
            <a:r>
              <a:rPr dirty="0" sz="1000" spc="5">
                <a:solidFill>
                  <a:srgbClr val="4D4D4F"/>
                </a:solidFill>
                <a:latin typeface="宋体"/>
                <a:cs typeface="宋体"/>
              </a:rPr>
              <a:t>期价</a:t>
            </a:r>
            <a:r>
              <a:rPr dirty="0" sz="1000" spc="-5">
                <a:solidFill>
                  <a:srgbClr val="4D4D4F"/>
                </a:solidFill>
                <a:latin typeface="宋体"/>
                <a:cs typeface="宋体"/>
              </a:rPr>
              <a:t>值的赛道，建议</a:t>
            </a:r>
            <a:r>
              <a:rPr dirty="0" sz="1000" spc="5">
                <a:solidFill>
                  <a:srgbClr val="4D4D4F"/>
                </a:solidFill>
                <a:latin typeface="宋体"/>
                <a:cs typeface="宋体"/>
              </a:rPr>
              <a:t>积</a:t>
            </a:r>
            <a:r>
              <a:rPr dirty="0" sz="1000" spc="-5">
                <a:solidFill>
                  <a:srgbClr val="4D4D4F"/>
                </a:solidFill>
                <a:latin typeface="宋体"/>
                <a:cs typeface="宋体"/>
              </a:rPr>
              <a:t>极关</a:t>
            </a:r>
            <a:r>
              <a:rPr dirty="0" sz="1000" spc="5">
                <a:solidFill>
                  <a:srgbClr val="4D4D4F"/>
                </a:solidFill>
                <a:latin typeface="宋体"/>
                <a:cs typeface="宋体"/>
              </a:rPr>
              <a:t>注板</a:t>
            </a:r>
            <a:r>
              <a:rPr dirty="0" sz="1000" spc="-5">
                <a:solidFill>
                  <a:srgbClr val="4D4D4F"/>
                </a:solidFill>
                <a:latin typeface="宋体"/>
                <a:cs typeface="宋体"/>
              </a:rPr>
              <a:t>块的投 </a:t>
            </a:r>
            <a:r>
              <a:rPr dirty="0" sz="1000" spc="-5">
                <a:solidFill>
                  <a:srgbClr val="4D4D4F"/>
                </a:solidFill>
                <a:latin typeface="宋体"/>
                <a:cs typeface="宋体"/>
              </a:rPr>
              <a:t>资机会</a:t>
            </a:r>
            <a:r>
              <a:rPr dirty="0" sz="1000" spc="5">
                <a:solidFill>
                  <a:srgbClr val="4D4D4F"/>
                </a:solidFill>
                <a:latin typeface="宋体"/>
                <a:cs typeface="宋体"/>
              </a:rPr>
              <a:t>。</a:t>
            </a:r>
            <a:r>
              <a:rPr dirty="0" sz="1000" spc="-5">
                <a:solidFill>
                  <a:srgbClr val="4D4D4F"/>
                </a:solidFill>
                <a:latin typeface="宋体"/>
                <a:cs typeface="宋体"/>
              </a:rPr>
              <a:t>相关</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5">
                <a:solidFill>
                  <a:srgbClr val="4D4D4F"/>
                </a:solidFill>
                <a:latin typeface="宋体"/>
                <a:cs typeface="宋体"/>
              </a:rPr>
              <a:t>爱</a:t>
            </a:r>
            <a:r>
              <a:rPr dirty="0" sz="1000" spc="-5">
                <a:solidFill>
                  <a:srgbClr val="4D4D4F"/>
                </a:solidFill>
                <a:latin typeface="宋体"/>
                <a:cs typeface="宋体"/>
              </a:rPr>
              <a:t>尔</a:t>
            </a:r>
            <a:r>
              <a:rPr dirty="0" sz="1000" spc="5">
                <a:solidFill>
                  <a:srgbClr val="4D4D4F"/>
                </a:solidFill>
                <a:latin typeface="宋体"/>
                <a:cs typeface="宋体"/>
              </a:rPr>
              <a:t>眼</a:t>
            </a:r>
            <a:r>
              <a:rPr dirty="0" sz="1000" spc="-5">
                <a:solidFill>
                  <a:srgbClr val="4D4D4F"/>
                </a:solidFill>
                <a:latin typeface="宋体"/>
                <a:cs typeface="宋体"/>
              </a:rPr>
              <a:t>科、美</a:t>
            </a:r>
            <a:r>
              <a:rPr dirty="0" sz="1000" spc="5">
                <a:solidFill>
                  <a:srgbClr val="4D4D4F"/>
                </a:solidFill>
                <a:latin typeface="宋体"/>
                <a:cs typeface="宋体"/>
              </a:rPr>
              <a:t>年</a:t>
            </a:r>
            <a:r>
              <a:rPr dirty="0" sz="1000" spc="-5">
                <a:solidFill>
                  <a:srgbClr val="4D4D4F"/>
                </a:solidFill>
                <a:latin typeface="宋体"/>
                <a:cs typeface="宋体"/>
              </a:rPr>
              <a:t>健康</a:t>
            </a:r>
            <a:r>
              <a:rPr dirty="0" sz="1000" spc="5">
                <a:solidFill>
                  <a:srgbClr val="4D4D4F"/>
                </a:solidFill>
                <a:latin typeface="宋体"/>
                <a:cs typeface="宋体"/>
              </a:rPr>
              <a:t>、</a:t>
            </a:r>
            <a:r>
              <a:rPr dirty="0" sz="1000" spc="-5">
                <a:solidFill>
                  <a:srgbClr val="4D4D4F"/>
                </a:solidFill>
                <a:latin typeface="宋体"/>
                <a:cs typeface="宋体"/>
              </a:rPr>
              <a:t>通策</a:t>
            </a:r>
            <a:r>
              <a:rPr dirty="0" sz="1000" spc="5">
                <a:solidFill>
                  <a:srgbClr val="4D4D4F"/>
                </a:solidFill>
                <a:latin typeface="宋体"/>
                <a:cs typeface="宋体"/>
              </a:rPr>
              <a:t>医</a:t>
            </a:r>
            <a:r>
              <a:rPr dirty="0" sz="1000" spc="-5">
                <a:solidFill>
                  <a:srgbClr val="4D4D4F"/>
                </a:solidFill>
                <a:latin typeface="宋体"/>
                <a:cs typeface="宋体"/>
              </a:rPr>
              <a:t>疗</a:t>
            </a:r>
            <a:r>
              <a:rPr dirty="0" sz="1000" spc="5">
                <a:solidFill>
                  <a:srgbClr val="4D4D4F"/>
                </a:solidFill>
                <a:latin typeface="宋体"/>
                <a:cs typeface="宋体"/>
              </a:rPr>
              <a:t>、</a:t>
            </a:r>
            <a:r>
              <a:rPr dirty="0" sz="1000" spc="-5">
                <a:solidFill>
                  <a:srgbClr val="4D4D4F"/>
                </a:solidFill>
                <a:latin typeface="宋体"/>
                <a:cs typeface="宋体"/>
              </a:rPr>
              <a:t>锦欣生</a:t>
            </a:r>
            <a:r>
              <a:rPr dirty="0" sz="1000" spc="5">
                <a:solidFill>
                  <a:srgbClr val="4D4D4F"/>
                </a:solidFill>
                <a:latin typeface="宋体"/>
                <a:cs typeface="宋体"/>
              </a:rPr>
              <a:t>殖</a:t>
            </a:r>
            <a:r>
              <a:rPr dirty="0" sz="1000" spc="-5">
                <a:solidFill>
                  <a:srgbClr val="4D4D4F"/>
                </a:solidFill>
                <a:latin typeface="宋体"/>
                <a:cs typeface="宋体"/>
              </a:rPr>
              <a:t>。</a:t>
            </a:r>
            <a:endParaRPr sz="1000">
              <a:latin typeface="宋体"/>
              <a:cs typeface="宋体"/>
            </a:endParaRPr>
          </a:p>
          <a:p>
            <a:pPr algn="just" marL="29209">
              <a:lnSpc>
                <a:spcPct val="100000"/>
              </a:lnSpc>
              <a:spcBef>
                <a:spcPts val="985"/>
              </a:spcBef>
            </a:pPr>
            <a:r>
              <a:rPr dirty="0" sz="1000" spc="-5">
                <a:solidFill>
                  <a:srgbClr val="4D4D4F"/>
                </a:solidFill>
                <a:latin typeface="宋体"/>
                <a:cs typeface="宋体"/>
              </a:rPr>
              <a:t>根据卫</a:t>
            </a:r>
            <a:r>
              <a:rPr dirty="0" sz="1000" spc="5">
                <a:solidFill>
                  <a:srgbClr val="4D4D4F"/>
                </a:solidFill>
                <a:latin typeface="宋体"/>
                <a:cs typeface="宋体"/>
              </a:rPr>
              <a:t>健</a:t>
            </a:r>
            <a:r>
              <a:rPr dirty="0" sz="1000" spc="-5">
                <a:solidFill>
                  <a:srgbClr val="4D4D4F"/>
                </a:solidFill>
                <a:latin typeface="宋体"/>
                <a:cs typeface="宋体"/>
              </a:rPr>
              <a:t>委统</a:t>
            </a:r>
            <a:r>
              <a:rPr dirty="0" sz="1000" spc="5">
                <a:solidFill>
                  <a:srgbClr val="4D4D4F"/>
                </a:solidFill>
                <a:latin typeface="宋体"/>
                <a:cs typeface="宋体"/>
              </a:rPr>
              <a:t>计</a:t>
            </a:r>
            <a:r>
              <a:rPr dirty="0" sz="1000" spc="-5">
                <a:solidFill>
                  <a:srgbClr val="4D4D4F"/>
                </a:solidFill>
                <a:latin typeface="宋体"/>
                <a:cs typeface="宋体"/>
              </a:rPr>
              <a:t>中心</a:t>
            </a:r>
            <a:r>
              <a:rPr dirty="0" sz="1000" spc="5">
                <a:solidFill>
                  <a:srgbClr val="4D4D4F"/>
                </a:solidFill>
                <a:latin typeface="宋体"/>
                <a:cs typeface="宋体"/>
              </a:rPr>
              <a:t>数</a:t>
            </a:r>
            <a:r>
              <a:rPr dirty="0" sz="1000">
                <a:solidFill>
                  <a:srgbClr val="4D4D4F"/>
                </a:solidFill>
                <a:latin typeface="宋体"/>
                <a:cs typeface="宋体"/>
              </a:rPr>
              <a:t>据</a:t>
            </a:r>
            <a:r>
              <a:rPr dirty="0" sz="1000" spc="-15">
                <a:solidFill>
                  <a:srgbClr val="4D4D4F"/>
                </a:solidFill>
                <a:latin typeface="宋体"/>
                <a:cs typeface="宋体"/>
              </a:rPr>
              <a:t>，</a:t>
            </a:r>
            <a:r>
              <a:rPr dirty="0" sz="1000" spc="-15">
                <a:solidFill>
                  <a:srgbClr val="4D4D4F"/>
                </a:solidFill>
                <a:latin typeface="等线"/>
                <a:cs typeface="等线"/>
              </a:rPr>
              <a:t>2020</a:t>
            </a:r>
            <a:r>
              <a:rPr dirty="0" sz="1000" spc="-35">
                <a:solidFill>
                  <a:srgbClr val="4D4D4F"/>
                </a:solidFill>
                <a:latin typeface="等线"/>
                <a:cs typeface="等线"/>
              </a:rPr>
              <a:t> </a:t>
            </a:r>
            <a:r>
              <a:rPr dirty="0" sz="1000" spc="-5">
                <a:solidFill>
                  <a:srgbClr val="4D4D4F"/>
                </a:solidFill>
                <a:latin typeface="宋体"/>
                <a:cs typeface="宋体"/>
              </a:rPr>
              <a:t>年</a:t>
            </a:r>
            <a:r>
              <a:rPr dirty="0" sz="1000" spc="-260">
                <a:solidFill>
                  <a:srgbClr val="4D4D4F"/>
                </a:solidFill>
                <a:latin typeface="宋体"/>
                <a:cs typeface="宋体"/>
              </a:rPr>
              <a:t> </a:t>
            </a:r>
            <a:r>
              <a:rPr dirty="0" sz="1000" spc="-5">
                <a:solidFill>
                  <a:srgbClr val="4D4D4F"/>
                </a:solidFill>
                <a:latin typeface="等线"/>
                <a:cs typeface="等线"/>
              </a:rPr>
              <a:t>3</a:t>
            </a:r>
            <a:r>
              <a:rPr dirty="0" sz="1000" spc="-30">
                <a:solidFill>
                  <a:srgbClr val="4D4D4F"/>
                </a:solidFill>
                <a:latin typeface="等线"/>
                <a:cs typeface="等线"/>
              </a:rPr>
              <a:t> </a:t>
            </a:r>
            <a:r>
              <a:rPr dirty="0" sz="1000" spc="-5">
                <a:solidFill>
                  <a:srgbClr val="4D4D4F"/>
                </a:solidFill>
                <a:latin typeface="宋体"/>
                <a:cs typeface="宋体"/>
              </a:rPr>
              <a:t>月份</a:t>
            </a:r>
            <a:r>
              <a:rPr dirty="0" sz="1000" spc="-80">
                <a:solidFill>
                  <a:srgbClr val="4D4D4F"/>
                </a:solidFill>
                <a:latin typeface="宋体"/>
                <a:cs typeface="宋体"/>
              </a:rPr>
              <a:t>，</a:t>
            </a:r>
            <a:r>
              <a:rPr dirty="0" sz="1000" spc="-5">
                <a:solidFill>
                  <a:srgbClr val="4D4D4F"/>
                </a:solidFill>
                <a:latin typeface="宋体"/>
                <a:cs typeface="宋体"/>
              </a:rPr>
              <a:t>全</a:t>
            </a:r>
            <a:r>
              <a:rPr dirty="0" sz="1000" spc="5">
                <a:solidFill>
                  <a:srgbClr val="4D4D4F"/>
                </a:solidFill>
                <a:latin typeface="宋体"/>
                <a:cs typeface="宋体"/>
              </a:rPr>
              <a:t>国</a:t>
            </a:r>
            <a:r>
              <a:rPr dirty="0" sz="1000" spc="-5">
                <a:solidFill>
                  <a:srgbClr val="4D4D4F"/>
                </a:solidFill>
                <a:latin typeface="宋体"/>
                <a:cs typeface="宋体"/>
              </a:rPr>
              <a:t>医</a:t>
            </a:r>
            <a:r>
              <a:rPr dirty="0" sz="1000" spc="5">
                <a:solidFill>
                  <a:srgbClr val="4D4D4F"/>
                </a:solidFill>
                <a:latin typeface="宋体"/>
                <a:cs typeface="宋体"/>
              </a:rPr>
              <a:t>疗</a:t>
            </a:r>
            <a:r>
              <a:rPr dirty="0" sz="1000" spc="-5">
                <a:solidFill>
                  <a:srgbClr val="4D4D4F"/>
                </a:solidFill>
                <a:latin typeface="宋体"/>
                <a:cs typeface="宋体"/>
              </a:rPr>
              <a:t>卫生机</a:t>
            </a:r>
            <a:r>
              <a:rPr dirty="0" sz="1000" spc="5">
                <a:solidFill>
                  <a:srgbClr val="4D4D4F"/>
                </a:solidFill>
                <a:latin typeface="宋体"/>
                <a:cs typeface="宋体"/>
              </a:rPr>
              <a:t>构</a:t>
            </a:r>
            <a:r>
              <a:rPr dirty="0" sz="1000" spc="-5">
                <a:solidFill>
                  <a:srgbClr val="4D4D4F"/>
                </a:solidFill>
                <a:latin typeface="宋体"/>
                <a:cs typeface="宋体"/>
              </a:rPr>
              <a:t>诊疗</a:t>
            </a:r>
            <a:r>
              <a:rPr dirty="0" sz="1000" spc="5">
                <a:solidFill>
                  <a:srgbClr val="4D4D4F"/>
                </a:solidFill>
                <a:latin typeface="宋体"/>
                <a:cs typeface="宋体"/>
              </a:rPr>
              <a:t>人</a:t>
            </a:r>
            <a:r>
              <a:rPr dirty="0" sz="1000" spc="-5">
                <a:solidFill>
                  <a:srgbClr val="4D4D4F"/>
                </a:solidFill>
                <a:latin typeface="宋体"/>
                <a:cs typeface="宋体"/>
              </a:rPr>
              <a:t>次</a:t>
            </a:r>
            <a:r>
              <a:rPr dirty="0" sz="1000" spc="-254">
                <a:solidFill>
                  <a:srgbClr val="4D4D4F"/>
                </a:solidFill>
                <a:latin typeface="宋体"/>
                <a:cs typeface="宋体"/>
              </a:rPr>
              <a:t> </a:t>
            </a:r>
            <a:r>
              <a:rPr dirty="0" sz="1000" spc="-5">
                <a:solidFill>
                  <a:srgbClr val="4D4D4F"/>
                </a:solidFill>
                <a:latin typeface="等线"/>
                <a:cs typeface="等线"/>
              </a:rPr>
              <a:t>4.8</a:t>
            </a:r>
            <a:r>
              <a:rPr dirty="0" sz="1000" spc="-30">
                <a:solidFill>
                  <a:srgbClr val="4D4D4F"/>
                </a:solidFill>
                <a:latin typeface="等线"/>
                <a:cs typeface="等线"/>
              </a:rPr>
              <a:t> </a:t>
            </a:r>
            <a:r>
              <a:rPr dirty="0" sz="1000" spc="-5">
                <a:solidFill>
                  <a:srgbClr val="4D4D4F"/>
                </a:solidFill>
                <a:latin typeface="宋体"/>
                <a:cs typeface="宋体"/>
              </a:rPr>
              <a:t>亿</a:t>
            </a:r>
            <a:r>
              <a:rPr dirty="0" sz="1000" spc="5">
                <a:solidFill>
                  <a:srgbClr val="4D4D4F"/>
                </a:solidFill>
                <a:latin typeface="宋体"/>
                <a:cs typeface="宋体"/>
              </a:rPr>
              <a:t>人</a:t>
            </a:r>
            <a:r>
              <a:rPr dirty="0" sz="1000" spc="-5">
                <a:solidFill>
                  <a:srgbClr val="4D4D4F"/>
                </a:solidFill>
                <a:latin typeface="宋体"/>
                <a:cs typeface="宋体"/>
              </a:rPr>
              <a:t>次</a:t>
            </a:r>
            <a:r>
              <a:rPr dirty="0" sz="1000" spc="-80">
                <a:solidFill>
                  <a:srgbClr val="4D4D4F"/>
                </a:solidFill>
                <a:latin typeface="宋体"/>
                <a:cs typeface="宋体"/>
              </a:rPr>
              <a:t>，</a:t>
            </a:r>
            <a:r>
              <a:rPr dirty="0" sz="1000" spc="5">
                <a:solidFill>
                  <a:srgbClr val="4D4D4F"/>
                </a:solidFill>
                <a:latin typeface="宋体"/>
                <a:cs typeface="宋体"/>
              </a:rPr>
              <a:t>受</a:t>
            </a:r>
            <a:r>
              <a:rPr dirty="0" sz="1000" spc="-5">
                <a:solidFill>
                  <a:srgbClr val="4D4D4F"/>
                </a:solidFill>
                <a:latin typeface="宋体"/>
                <a:cs typeface="宋体"/>
              </a:rPr>
              <a:t>新</a:t>
            </a:r>
            <a:endParaRPr sz="1000">
              <a:latin typeface="宋体"/>
              <a:cs typeface="宋体"/>
            </a:endParaRPr>
          </a:p>
          <a:p>
            <a:pPr algn="just" marL="29209">
              <a:lnSpc>
                <a:spcPct val="100000"/>
              </a:lnSpc>
              <a:spcBef>
                <a:spcPts val="195"/>
              </a:spcBef>
            </a:pPr>
            <a:r>
              <a:rPr dirty="0" sz="1000" spc="-5">
                <a:solidFill>
                  <a:srgbClr val="4D4D4F"/>
                </a:solidFill>
                <a:latin typeface="宋体"/>
                <a:cs typeface="宋体"/>
              </a:rPr>
              <a:t>冠肺炎</a:t>
            </a:r>
            <a:r>
              <a:rPr dirty="0" sz="1000" spc="5">
                <a:solidFill>
                  <a:srgbClr val="4D4D4F"/>
                </a:solidFill>
                <a:latin typeface="宋体"/>
                <a:cs typeface="宋体"/>
              </a:rPr>
              <a:t>疫</a:t>
            </a:r>
            <a:r>
              <a:rPr dirty="0" sz="1000" spc="-5">
                <a:solidFill>
                  <a:srgbClr val="4D4D4F"/>
                </a:solidFill>
                <a:latin typeface="宋体"/>
                <a:cs typeface="宋体"/>
              </a:rPr>
              <a:t>情影</a:t>
            </a:r>
            <a:r>
              <a:rPr dirty="0" sz="1000" spc="5">
                <a:solidFill>
                  <a:srgbClr val="4D4D4F"/>
                </a:solidFill>
                <a:latin typeface="宋体"/>
                <a:cs typeface="宋体"/>
              </a:rPr>
              <a:t>响</a:t>
            </a:r>
            <a:r>
              <a:rPr dirty="0" sz="1000" spc="-5">
                <a:solidFill>
                  <a:srgbClr val="4D4D4F"/>
                </a:solidFill>
                <a:latin typeface="宋体"/>
                <a:cs typeface="宋体"/>
              </a:rPr>
              <a:t>，同</a:t>
            </a:r>
            <a:r>
              <a:rPr dirty="0" sz="1000" spc="5">
                <a:solidFill>
                  <a:srgbClr val="4D4D4F"/>
                </a:solidFill>
                <a:latin typeface="宋体"/>
                <a:cs typeface="宋体"/>
              </a:rPr>
              <a:t>比下</a:t>
            </a:r>
            <a:r>
              <a:rPr dirty="0" sz="1000" spc="-5">
                <a:solidFill>
                  <a:srgbClr val="4D4D4F"/>
                </a:solidFill>
                <a:latin typeface="宋体"/>
                <a:cs typeface="宋体"/>
              </a:rPr>
              <a:t>降</a:t>
            </a:r>
            <a:r>
              <a:rPr dirty="0" sz="1000" spc="-114">
                <a:solidFill>
                  <a:srgbClr val="4D4D4F"/>
                </a:solidFill>
                <a:latin typeface="宋体"/>
                <a:cs typeface="宋体"/>
              </a:rPr>
              <a:t> </a:t>
            </a:r>
            <a:r>
              <a:rPr dirty="0" sz="1000" spc="-5">
                <a:solidFill>
                  <a:srgbClr val="4D4D4F"/>
                </a:solidFill>
                <a:latin typeface="等线"/>
                <a:cs typeface="等线"/>
              </a:rPr>
              <a:t>33.1%</a:t>
            </a:r>
            <a:r>
              <a:rPr dirty="0" sz="1000" spc="225">
                <a:solidFill>
                  <a:srgbClr val="4D4D4F"/>
                </a:solidFill>
                <a:latin typeface="等线"/>
                <a:cs typeface="等线"/>
              </a:rPr>
              <a:t> </a:t>
            </a:r>
            <a:r>
              <a:rPr dirty="0" sz="1000" spc="-5">
                <a:solidFill>
                  <a:srgbClr val="4D4D4F"/>
                </a:solidFill>
                <a:latin typeface="宋体"/>
                <a:cs typeface="宋体"/>
              </a:rPr>
              <a:t>，环比上升</a:t>
            </a:r>
            <a:r>
              <a:rPr dirty="0" sz="1000" spc="-114">
                <a:solidFill>
                  <a:srgbClr val="4D4D4F"/>
                </a:solidFill>
                <a:latin typeface="宋体"/>
                <a:cs typeface="宋体"/>
              </a:rPr>
              <a:t> </a:t>
            </a:r>
            <a:r>
              <a:rPr dirty="0" sz="1000">
                <a:solidFill>
                  <a:srgbClr val="4D4D4F"/>
                </a:solidFill>
                <a:latin typeface="等线"/>
                <a:cs typeface="等线"/>
              </a:rPr>
              <a:t>34.4%</a:t>
            </a:r>
            <a:r>
              <a:rPr dirty="0" sz="1000" spc="-5">
                <a:solidFill>
                  <a:srgbClr val="4D4D4F"/>
                </a:solidFill>
                <a:latin typeface="宋体"/>
                <a:cs typeface="宋体"/>
              </a:rPr>
              <a:t>。具体</a:t>
            </a:r>
            <a:r>
              <a:rPr dirty="0" sz="1000" spc="5">
                <a:solidFill>
                  <a:srgbClr val="4D4D4F"/>
                </a:solidFill>
                <a:latin typeface="宋体"/>
                <a:cs typeface="宋体"/>
              </a:rPr>
              <a:t>来</a:t>
            </a:r>
            <a:r>
              <a:rPr dirty="0" sz="1000" spc="-5">
                <a:solidFill>
                  <a:srgbClr val="4D4D4F"/>
                </a:solidFill>
                <a:latin typeface="宋体"/>
                <a:cs typeface="宋体"/>
              </a:rPr>
              <a:t>看，</a:t>
            </a:r>
            <a:r>
              <a:rPr dirty="0" sz="1000" spc="5">
                <a:solidFill>
                  <a:srgbClr val="4D4D4F"/>
                </a:solidFill>
                <a:latin typeface="宋体"/>
                <a:cs typeface="宋体"/>
              </a:rPr>
              <a:t>公</a:t>
            </a:r>
            <a:r>
              <a:rPr dirty="0" sz="1000" spc="-5">
                <a:solidFill>
                  <a:srgbClr val="4D4D4F"/>
                </a:solidFill>
                <a:latin typeface="宋体"/>
                <a:cs typeface="宋体"/>
              </a:rPr>
              <a:t>立医</a:t>
            </a:r>
            <a:r>
              <a:rPr dirty="0" sz="1000" spc="5">
                <a:solidFill>
                  <a:srgbClr val="4D4D4F"/>
                </a:solidFill>
                <a:latin typeface="宋体"/>
                <a:cs typeface="宋体"/>
              </a:rPr>
              <a:t>院</a:t>
            </a:r>
            <a:r>
              <a:rPr dirty="0" sz="1000" spc="-5">
                <a:solidFill>
                  <a:srgbClr val="4D4D4F"/>
                </a:solidFill>
                <a:latin typeface="宋体"/>
                <a:cs typeface="宋体"/>
              </a:rPr>
              <a:t>就</a:t>
            </a:r>
            <a:r>
              <a:rPr dirty="0" sz="1000" spc="5">
                <a:solidFill>
                  <a:srgbClr val="4D4D4F"/>
                </a:solidFill>
                <a:latin typeface="宋体"/>
                <a:cs typeface="宋体"/>
              </a:rPr>
              <a:t>诊</a:t>
            </a:r>
            <a:r>
              <a:rPr dirty="0" sz="1000" spc="-5">
                <a:solidFill>
                  <a:srgbClr val="4D4D4F"/>
                </a:solidFill>
                <a:latin typeface="宋体"/>
                <a:cs typeface="宋体"/>
              </a:rPr>
              <a:t>人</a:t>
            </a:r>
            <a:r>
              <a:rPr dirty="0" sz="1000" spc="-110">
                <a:solidFill>
                  <a:srgbClr val="4D4D4F"/>
                </a:solidFill>
                <a:latin typeface="宋体"/>
                <a:cs typeface="宋体"/>
              </a:rPr>
              <a:t> </a:t>
            </a:r>
            <a:r>
              <a:rPr dirty="0" sz="1000" spc="-5">
                <a:solidFill>
                  <a:srgbClr val="4D4D4F"/>
                </a:solidFill>
                <a:latin typeface="等线"/>
                <a:cs typeface="等线"/>
              </a:rPr>
              <a:t>2.7</a:t>
            </a:r>
            <a:r>
              <a:rPr dirty="0" sz="1000" spc="110">
                <a:solidFill>
                  <a:srgbClr val="4D4D4F"/>
                </a:solidFill>
                <a:latin typeface="等线"/>
                <a:cs typeface="等线"/>
              </a:rPr>
              <a:t> </a:t>
            </a:r>
            <a:r>
              <a:rPr dirty="0" sz="1000" spc="-5">
                <a:solidFill>
                  <a:srgbClr val="4D4D4F"/>
                </a:solidFill>
                <a:latin typeface="宋体"/>
                <a:cs typeface="宋体"/>
              </a:rPr>
              <a:t>亿</a:t>
            </a:r>
            <a:endParaRPr sz="1000">
              <a:latin typeface="宋体"/>
              <a:cs typeface="宋体"/>
            </a:endParaRPr>
          </a:p>
          <a:p>
            <a:pPr algn="just" marL="29209">
              <a:lnSpc>
                <a:spcPct val="100000"/>
              </a:lnSpc>
              <a:spcBef>
                <a:spcPts val="200"/>
              </a:spcBef>
            </a:pPr>
            <a:r>
              <a:rPr dirty="0" sz="1000" spc="-25">
                <a:solidFill>
                  <a:srgbClr val="4D4D4F"/>
                </a:solidFill>
                <a:latin typeface="宋体"/>
                <a:cs typeface="宋体"/>
              </a:rPr>
              <a:t>（</a:t>
            </a:r>
            <a:r>
              <a:rPr dirty="0" sz="1000" spc="-25">
                <a:solidFill>
                  <a:srgbClr val="4D4D4F"/>
                </a:solidFill>
                <a:latin typeface="等线"/>
                <a:cs typeface="等线"/>
              </a:rPr>
              <a:t>yoy-33.8%</a:t>
            </a:r>
            <a:r>
              <a:rPr dirty="0" sz="1000" spc="-25">
                <a:solidFill>
                  <a:srgbClr val="4D4D4F"/>
                </a:solidFill>
                <a:latin typeface="宋体"/>
                <a:cs typeface="宋体"/>
              </a:rPr>
              <a:t>），</a:t>
            </a:r>
            <a:r>
              <a:rPr dirty="0" sz="1000" spc="55">
                <a:solidFill>
                  <a:srgbClr val="4D4D4F"/>
                </a:solidFill>
                <a:latin typeface="宋体"/>
                <a:cs typeface="宋体"/>
              </a:rPr>
              <a:t>民</a:t>
            </a:r>
            <a:r>
              <a:rPr dirty="0" sz="1000" spc="65">
                <a:solidFill>
                  <a:srgbClr val="4D4D4F"/>
                </a:solidFill>
                <a:latin typeface="宋体"/>
                <a:cs typeface="宋体"/>
              </a:rPr>
              <a:t>营</a:t>
            </a:r>
            <a:r>
              <a:rPr dirty="0" sz="1000" spc="50">
                <a:solidFill>
                  <a:srgbClr val="4D4D4F"/>
                </a:solidFill>
                <a:latin typeface="宋体"/>
                <a:cs typeface="宋体"/>
              </a:rPr>
              <a:t>医</a:t>
            </a:r>
            <a:r>
              <a:rPr dirty="0" sz="1000" spc="-5">
                <a:solidFill>
                  <a:srgbClr val="4D4D4F"/>
                </a:solidFill>
                <a:latin typeface="宋体"/>
                <a:cs typeface="宋体"/>
              </a:rPr>
              <a:t>院</a:t>
            </a:r>
            <a:r>
              <a:rPr dirty="0" sz="1000" spc="70">
                <a:solidFill>
                  <a:srgbClr val="4D4D4F"/>
                </a:solidFill>
                <a:latin typeface="宋体"/>
                <a:cs typeface="宋体"/>
              </a:rPr>
              <a:t> </a:t>
            </a:r>
            <a:r>
              <a:rPr dirty="0" sz="1000" spc="-5">
                <a:solidFill>
                  <a:srgbClr val="4D4D4F"/>
                </a:solidFill>
                <a:latin typeface="等线"/>
                <a:cs typeface="等线"/>
              </a:rPr>
              <a:t>0.49 </a:t>
            </a:r>
            <a:r>
              <a:rPr dirty="0" sz="1000" spc="25">
                <a:solidFill>
                  <a:srgbClr val="4D4D4F"/>
                </a:solidFill>
                <a:latin typeface="等线"/>
                <a:cs typeface="等线"/>
              </a:rPr>
              <a:t> </a:t>
            </a:r>
            <a:r>
              <a:rPr dirty="0" sz="1000" spc="50">
                <a:solidFill>
                  <a:srgbClr val="4D4D4F"/>
                </a:solidFill>
                <a:latin typeface="宋体"/>
                <a:cs typeface="宋体"/>
              </a:rPr>
              <a:t>亿</a:t>
            </a:r>
            <a:r>
              <a:rPr dirty="0" sz="1000" spc="65">
                <a:solidFill>
                  <a:srgbClr val="4D4D4F"/>
                </a:solidFill>
                <a:latin typeface="宋体"/>
                <a:cs typeface="宋体"/>
              </a:rPr>
              <a:t>人次</a:t>
            </a:r>
            <a:r>
              <a:rPr dirty="0" sz="1000" spc="-25">
                <a:solidFill>
                  <a:srgbClr val="4D4D4F"/>
                </a:solidFill>
                <a:latin typeface="宋体"/>
                <a:cs typeface="宋体"/>
              </a:rPr>
              <a:t>（</a:t>
            </a:r>
            <a:r>
              <a:rPr dirty="0" sz="1000" spc="-25">
                <a:solidFill>
                  <a:srgbClr val="4D4D4F"/>
                </a:solidFill>
                <a:latin typeface="等线"/>
                <a:cs typeface="等线"/>
              </a:rPr>
              <a:t>yoy-30.9%</a:t>
            </a:r>
            <a:r>
              <a:rPr dirty="0" sz="1000" spc="-25">
                <a:solidFill>
                  <a:srgbClr val="4D4D4F"/>
                </a:solidFill>
                <a:latin typeface="宋体"/>
                <a:cs typeface="宋体"/>
              </a:rPr>
              <a:t>），</a:t>
            </a:r>
            <a:r>
              <a:rPr dirty="0" sz="1000" spc="65">
                <a:solidFill>
                  <a:srgbClr val="4D4D4F"/>
                </a:solidFill>
                <a:latin typeface="宋体"/>
                <a:cs typeface="宋体"/>
              </a:rPr>
              <a:t>三级</a:t>
            </a:r>
            <a:r>
              <a:rPr dirty="0" sz="1000" spc="50">
                <a:solidFill>
                  <a:srgbClr val="4D4D4F"/>
                </a:solidFill>
                <a:latin typeface="宋体"/>
                <a:cs typeface="宋体"/>
              </a:rPr>
              <a:t>医</a:t>
            </a:r>
            <a:r>
              <a:rPr dirty="0" sz="1000" spc="65">
                <a:solidFill>
                  <a:srgbClr val="4D4D4F"/>
                </a:solidFill>
                <a:latin typeface="宋体"/>
                <a:cs typeface="宋体"/>
              </a:rPr>
              <a:t>院就诊</a:t>
            </a:r>
            <a:r>
              <a:rPr dirty="0" sz="1000" spc="50">
                <a:solidFill>
                  <a:srgbClr val="4D4D4F"/>
                </a:solidFill>
                <a:latin typeface="宋体"/>
                <a:cs typeface="宋体"/>
              </a:rPr>
              <a:t>人</a:t>
            </a:r>
            <a:r>
              <a:rPr dirty="0" sz="1000" spc="-5">
                <a:solidFill>
                  <a:srgbClr val="4D4D4F"/>
                </a:solidFill>
                <a:latin typeface="宋体"/>
                <a:cs typeface="宋体"/>
              </a:rPr>
              <a:t>次</a:t>
            </a:r>
            <a:r>
              <a:rPr dirty="0" sz="1000" spc="70">
                <a:solidFill>
                  <a:srgbClr val="4D4D4F"/>
                </a:solidFill>
                <a:latin typeface="宋体"/>
                <a:cs typeface="宋体"/>
              </a:rPr>
              <a:t> </a:t>
            </a:r>
            <a:r>
              <a:rPr dirty="0" sz="1000" spc="-5">
                <a:solidFill>
                  <a:srgbClr val="4D4D4F"/>
                </a:solidFill>
                <a:latin typeface="等线"/>
                <a:cs typeface="等线"/>
              </a:rPr>
              <a:t>1.66 </a:t>
            </a:r>
            <a:r>
              <a:rPr dirty="0" sz="1000" spc="25">
                <a:solidFill>
                  <a:srgbClr val="4D4D4F"/>
                </a:solidFill>
                <a:latin typeface="等线"/>
                <a:cs typeface="等线"/>
              </a:rPr>
              <a:t> </a:t>
            </a:r>
            <a:r>
              <a:rPr dirty="0" sz="1000" spc="50">
                <a:solidFill>
                  <a:srgbClr val="4D4D4F"/>
                </a:solidFill>
                <a:latin typeface="宋体"/>
                <a:cs typeface="宋体"/>
              </a:rPr>
              <a:t>亿</a:t>
            </a:r>
            <a:r>
              <a:rPr dirty="0" sz="1000" spc="65">
                <a:solidFill>
                  <a:srgbClr val="4D4D4F"/>
                </a:solidFill>
                <a:latin typeface="宋体"/>
                <a:cs typeface="宋体"/>
              </a:rPr>
              <a:t>人</a:t>
            </a:r>
            <a:r>
              <a:rPr dirty="0" sz="1000" spc="-5">
                <a:solidFill>
                  <a:srgbClr val="4D4D4F"/>
                </a:solidFill>
                <a:latin typeface="宋体"/>
                <a:cs typeface="宋体"/>
              </a:rPr>
              <a:t>次</a:t>
            </a:r>
            <a:endParaRPr sz="1000">
              <a:latin typeface="宋体"/>
              <a:cs typeface="宋体"/>
            </a:endParaRPr>
          </a:p>
          <a:p>
            <a:pPr algn="just" marL="29209">
              <a:lnSpc>
                <a:spcPct val="100000"/>
              </a:lnSpc>
              <a:spcBef>
                <a:spcPts val="204"/>
              </a:spcBef>
            </a:pPr>
            <a:r>
              <a:rPr dirty="0" sz="1000" spc="-45">
                <a:solidFill>
                  <a:srgbClr val="4D4D4F"/>
                </a:solidFill>
                <a:latin typeface="宋体"/>
                <a:cs typeface="宋体"/>
              </a:rPr>
              <a:t>（</a:t>
            </a:r>
            <a:r>
              <a:rPr dirty="0" sz="1000" spc="-45">
                <a:solidFill>
                  <a:srgbClr val="4D4D4F"/>
                </a:solidFill>
                <a:latin typeface="等线"/>
                <a:cs typeface="等线"/>
              </a:rPr>
              <a:t>yoy-36.30%</a:t>
            </a:r>
            <a:r>
              <a:rPr dirty="0" sz="1000" spc="-45">
                <a:solidFill>
                  <a:srgbClr val="4D4D4F"/>
                </a:solidFill>
                <a:latin typeface="宋体"/>
                <a:cs typeface="宋体"/>
              </a:rPr>
              <a:t>），</a:t>
            </a:r>
            <a:r>
              <a:rPr dirty="0" sz="1000" spc="-5">
                <a:solidFill>
                  <a:srgbClr val="4D4D4F"/>
                </a:solidFill>
                <a:latin typeface="宋体"/>
                <a:cs typeface="宋体"/>
              </a:rPr>
              <a:t>基层</a:t>
            </a:r>
            <a:r>
              <a:rPr dirty="0" sz="1000" spc="5">
                <a:solidFill>
                  <a:srgbClr val="4D4D4F"/>
                </a:solidFill>
                <a:latin typeface="宋体"/>
                <a:cs typeface="宋体"/>
              </a:rPr>
              <a:t>医</a:t>
            </a:r>
            <a:r>
              <a:rPr dirty="0" sz="1000" spc="-5">
                <a:solidFill>
                  <a:srgbClr val="4D4D4F"/>
                </a:solidFill>
                <a:latin typeface="宋体"/>
                <a:cs typeface="宋体"/>
              </a:rPr>
              <a:t>疗</a:t>
            </a:r>
            <a:r>
              <a:rPr dirty="0" sz="1000" spc="-254">
                <a:solidFill>
                  <a:srgbClr val="4D4D4F"/>
                </a:solidFill>
                <a:latin typeface="宋体"/>
                <a:cs typeface="宋体"/>
              </a:rPr>
              <a:t> </a:t>
            </a:r>
            <a:r>
              <a:rPr dirty="0" sz="1000">
                <a:solidFill>
                  <a:srgbClr val="4D4D4F"/>
                </a:solidFill>
                <a:latin typeface="等线"/>
                <a:cs typeface="等线"/>
              </a:rPr>
              <a:t>3.7</a:t>
            </a:r>
            <a:r>
              <a:rPr dirty="0" sz="1000" spc="-20">
                <a:solidFill>
                  <a:srgbClr val="4D4D4F"/>
                </a:solidFill>
                <a:latin typeface="等线"/>
                <a:cs typeface="等线"/>
              </a:rPr>
              <a:t> </a:t>
            </a:r>
            <a:r>
              <a:rPr dirty="0" sz="1000" spc="-5">
                <a:solidFill>
                  <a:srgbClr val="4D4D4F"/>
                </a:solidFill>
                <a:latin typeface="宋体"/>
                <a:cs typeface="宋体"/>
              </a:rPr>
              <a:t>亿人次</a:t>
            </a:r>
            <a:r>
              <a:rPr dirty="0" sz="1000" spc="-50">
                <a:solidFill>
                  <a:srgbClr val="4D4D4F"/>
                </a:solidFill>
                <a:latin typeface="宋体"/>
                <a:cs typeface="宋体"/>
              </a:rPr>
              <a:t>（</a:t>
            </a:r>
            <a:r>
              <a:rPr dirty="0" sz="1000" spc="-50">
                <a:solidFill>
                  <a:srgbClr val="4D4D4F"/>
                </a:solidFill>
                <a:latin typeface="等线"/>
                <a:cs typeface="等线"/>
              </a:rPr>
              <a:t>yoy-33.0%</a:t>
            </a:r>
            <a:r>
              <a:rPr dirty="0" sz="1000" spc="-50">
                <a:solidFill>
                  <a:srgbClr val="4D4D4F"/>
                </a:solidFill>
                <a:latin typeface="宋体"/>
                <a:cs typeface="宋体"/>
              </a:rPr>
              <a:t>）</a:t>
            </a:r>
            <a:r>
              <a:rPr dirty="0" sz="1000" spc="-500">
                <a:solidFill>
                  <a:srgbClr val="4D4D4F"/>
                </a:solidFill>
                <a:latin typeface="宋体"/>
                <a:cs typeface="宋体"/>
              </a:rPr>
              <a:t>。</a:t>
            </a:r>
            <a:endParaRPr sz="1000">
              <a:latin typeface="宋体"/>
              <a:cs typeface="宋体"/>
            </a:endParaRPr>
          </a:p>
        </p:txBody>
      </p:sp>
      <p:sp>
        <p:nvSpPr>
          <p:cNvPr id="5" name="object 5"/>
          <p:cNvSpPr txBox="1"/>
          <p:nvPr/>
        </p:nvSpPr>
        <p:spPr>
          <a:xfrm>
            <a:off x="1988566" y="8518397"/>
            <a:ext cx="4973320" cy="161925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4D4D4F"/>
                </a:solidFill>
                <a:latin typeface="微软雅黑"/>
                <a:cs typeface="微软雅黑"/>
              </a:rPr>
              <a:t>零售药</a:t>
            </a:r>
            <a:r>
              <a:rPr dirty="0" sz="1000" spc="-5" b="1">
                <a:solidFill>
                  <a:srgbClr val="4D4D4F"/>
                </a:solidFill>
                <a:latin typeface="微软雅黑"/>
                <a:cs typeface="微软雅黑"/>
              </a:rPr>
              <a:t>店</a:t>
            </a:r>
            <a:r>
              <a:rPr dirty="0" sz="1000" spc="5" b="1">
                <a:solidFill>
                  <a:srgbClr val="4D4D4F"/>
                </a:solidFill>
                <a:latin typeface="微软雅黑"/>
                <a:cs typeface="微软雅黑"/>
              </a:rPr>
              <a:t>：行</a:t>
            </a:r>
            <a:r>
              <a:rPr dirty="0" sz="1000" spc="-5" b="1">
                <a:solidFill>
                  <a:srgbClr val="4D4D4F"/>
                </a:solidFill>
                <a:latin typeface="微软雅黑"/>
                <a:cs typeface="微软雅黑"/>
              </a:rPr>
              <a:t>业</a:t>
            </a:r>
            <a:r>
              <a:rPr dirty="0" sz="1000" spc="5" b="1">
                <a:solidFill>
                  <a:srgbClr val="4D4D4F"/>
                </a:solidFill>
                <a:latin typeface="微软雅黑"/>
                <a:cs typeface="微软雅黑"/>
              </a:rPr>
              <a:t>稳定</a:t>
            </a:r>
            <a:r>
              <a:rPr dirty="0" sz="1000" spc="-5" b="1">
                <a:solidFill>
                  <a:srgbClr val="4D4D4F"/>
                </a:solidFill>
                <a:latin typeface="微软雅黑"/>
                <a:cs typeface="微软雅黑"/>
              </a:rPr>
              <a:t>增</a:t>
            </a:r>
            <a:r>
              <a:rPr dirty="0" sz="1000" spc="5" b="1">
                <a:solidFill>
                  <a:srgbClr val="4D4D4F"/>
                </a:solidFill>
                <a:latin typeface="微软雅黑"/>
                <a:cs typeface="微软雅黑"/>
              </a:rPr>
              <a:t>长</a:t>
            </a:r>
            <a:r>
              <a:rPr dirty="0" sz="1000" spc="-5" b="1">
                <a:solidFill>
                  <a:srgbClr val="4D4D4F"/>
                </a:solidFill>
                <a:latin typeface="微软雅黑"/>
                <a:cs typeface="微软雅黑"/>
              </a:rPr>
              <a:t>，</a:t>
            </a:r>
            <a:r>
              <a:rPr dirty="0" sz="1000" spc="5" b="1">
                <a:solidFill>
                  <a:srgbClr val="4D4D4F"/>
                </a:solidFill>
                <a:latin typeface="微软雅黑"/>
                <a:cs typeface="微软雅黑"/>
              </a:rPr>
              <a:t>龙头企</a:t>
            </a:r>
            <a:r>
              <a:rPr dirty="0" sz="1000" spc="-5" b="1">
                <a:solidFill>
                  <a:srgbClr val="4D4D4F"/>
                </a:solidFill>
                <a:latin typeface="微软雅黑"/>
                <a:cs typeface="微软雅黑"/>
              </a:rPr>
              <a:t>业</a:t>
            </a:r>
            <a:r>
              <a:rPr dirty="0" sz="1000" spc="5" b="1">
                <a:solidFill>
                  <a:srgbClr val="4D4D4F"/>
                </a:solidFill>
                <a:latin typeface="微软雅黑"/>
                <a:cs typeface="微软雅黑"/>
              </a:rPr>
              <a:t>明高</a:t>
            </a:r>
            <a:r>
              <a:rPr dirty="0" sz="1000" spc="-5" b="1">
                <a:solidFill>
                  <a:srgbClr val="4D4D4F"/>
                </a:solidFill>
                <a:latin typeface="微软雅黑"/>
                <a:cs typeface="微软雅黑"/>
              </a:rPr>
              <a:t>于</a:t>
            </a:r>
            <a:r>
              <a:rPr dirty="0" sz="1000" spc="5" b="1">
                <a:solidFill>
                  <a:srgbClr val="4D4D4F"/>
                </a:solidFill>
                <a:latin typeface="微软雅黑"/>
                <a:cs typeface="微软雅黑"/>
              </a:rPr>
              <a:t>行业</a:t>
            </a:r>
            <a:r>
              <a:rPr dirty="0" sz="1000" spc="-5" b="1">
                <a:solidFill>
                  <a:srgbClr val="4D4D4F"/>
                </a:solidFill>
                <a:latin typeface="微软雅黑"/>
                <a:cs typeface="微软雅黑"/>
              </a:rPr>
              <a:t>增长</a:t>
            </a:r>
            <a:endParaRPr sz="1000">
              <a:latin typeface="微软雅黑"/>
              <a:cs typeface="微软雅黑"/>
            </a:endParaRPr>
          </a:p>
          <a:p>
            <a:pPr marL="12700" marR="5715">
              <a:lnSpc>
                <a:spcPct val="117000"/>
              </a:lnSpc>
              <a:spcBef>
                <a:spcPts val="770"/>
              </a:spcBef>
            </a:pPr>
            <a:r>
              <a:rPr dirty="0" sz="1000" spc="-5">
                <a:solidFill>
                  <a:srgbClr val="4D4D4F"/>
                </a:solidFill>
                <a:latin typeface="宋体"/>
                <a:cs typeface="宋体"/>
              </a:rPr>
              <a:t>行业持</a:t>
            </a:r>
            <a:r>
              <a:rPr dirty="0" sz="1000" spc="5">
                <a:solidFill>
                  <a:srgbClr val="4D4D4F"/>
                </a:solidFill>
                <a:latin typeface="宋体"/>
                <a:cs typeface="宋体"/>
              </a:rPr>
              <a:t>续</a:t>
            </a:r>
            <a:r>
              <a:rPr dirty="0" sz="1000" spc="-5">
                <a:solidFill>
                  <a:srgbClr val="4D4D4F"/>
                </a:solidFill>
                <a:latin typeface="宋体"/>
                <a:cs typeface="宋体"/>
              </a:rPr>
              <a:t>稳健</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20">
                <a:solidFill>
                  <a:srgbClr val="4D4D4F"/>
                </a:solidFill>
                <a:latin typeface="宋体"/>
                <a:cs typeface="宋体"/>
              </a:rPr>
              <a:t>：</a:t>
            </a:r>
            <a:r>
              <a:rPr dirty="0" sz="1000" spc="-5">
                <a:solidFill>
                  <a:srgbClr val="4D4D4F"/>
                </a:solidFill>
                <a:latin typeface="宋体"/>
                <a:cs typeface="宋体"/>
              </a:rPr>
              <a:t>零售</a:t>
            </a:r>
            <a:r>
              <a:rPr dirty="0" sz="1000" spc="5">
                <a:solidFill>
                  <a:srgbClr val="4D4D4F"/>
                </a:solidFill>
                <a:latin typeface="宋体"/>
                <a:cs typeface="宋体"/>
              </a:rPr>
              <a:t>药</a:t>
            </a:r>
            <a:r>
              <a:rPr dirty="0" sz="1000" spc="-5">
                <a:solidFill>
                  <a:srgbClr val="4D4D4F"/>
                </a:solidFill>
                <a:latin typeface="宋体"/>
                <a:cs typeface="宋体"/>
              </a:rPr>
              <a:t>店是我</a:t>
            </a:r>
            <a:r>
              <a:rPr dirty="0" sz="1000" spc="5">
                <a:solidFill>
                  <a:srgbClr val="4D4D4F"/>
                </a:solidFill>
                <a:latin typeface="宋体"/>
                <a:cs typeface="宋体"/>
              </a:rPr>
              <a:t>国</a:t>
            </a:r>
            <a:r>
              <a:rPr dirty="0" sz="1000" spc="-5">
                <a:solidFill>
                  <a:srgbClr val="4D4D4F"/>
                </a:solidFill>
                <a:latin typeface="宋体"/>
                <a:cs typeface="宋体"/>
              </a:rPr>
              <a:t>药品</a:t>
            </a:r>
            <a:r>
              <a:rPr dirty="0" sz="1000" spc="5">
                <a:solidFill>
                  <a:srgbClr val="4D4D4F"/>
                </a:solidFill>
                <a:latin typeface="宋体"/>
                <a:cs typeface="宋体"/>
              </a:rPr>
              <a:t>销</a:t>
            </a:r>
            <a:r>
              <a:rPr dirty="0" sz="1000" spc="-5">
                <a:solidFill>
                  <a:srgbClr val="4D4D4F"/>
                </a:solidFill>
                <a:latin typeface="宋体"/>
                <a:cs typeface="宋体"/>
              </a:rPr>
              <a:t>售终</a:t>
            </a:r>
            <a:r>
              <a:rPr dirty="0" sz="1000" spc="5">
                <a:solidFill>
                  <a:srgbClr val="4D4D4F"/>
                </a:solidFill>
                <a:latin typeface="宋体"/>
                <a:cs typeface="宋体"/>
              </a:rPr>
              <a:t>端</a:t>
            </a:r>
            <a:r>
              <a:rPr dirty="0" sz="1000" spc="-5">
                <a:solidFill>
                  <a:srgbClr val="4D4D4F"/>
                </a:solidFill>
                <a:latin typeface="宋体"/>
                <a:cs typeface="宋体"/>
              </a:rPr>
              <a:t>的</a:t>
            </a:r>
            <a:r>
              <a:rPr dirty="0" sz="1000" spc="5">
                <a:solidFill>
                  <a:srgbClr val="4D4D4F"/>
                </a:solidFill>
                <a:latin typeface="宋体"/>
                <a:cs typeface="宋体"/>
              </a:rPr>
              <a:t>重</a:t>
            </a:r>
            <a:r>
              <a:rPr dirty="0" sz="1000" spc="-5">
                <a:solidFill>
                  <a:srgbClr val="4D4D4F"/>
                </a:solidFill>
                <a:latin typeface="宋体"/>
                <a:cs typeface="宋体"/>
              </a:rPr>
              <a:t>要渠道</a:t>
            </a:r>
            <a:r>
              <a:rPr dirty="0" sz="1000" spc="-20">
                <a:solidFill>
                  <a:srgbClr val="4D4D4F"/>
                </a:solidFill>
                <a:latin typeface="宋体"/>
                <a:cs typeface="宋体"/>
              </a:rPr>
              <a:t>，</a:t>
            </a:r>
            <a:r>
              <a:rPr dirty="0" sz="1000" spc="-5">
                <a:solidFill>
                  <a:srgbClr val="4D4D4F"/>
                </a:solidFill>
                <a:latin typeface="宋体"/>
                <a:cs typeface="宋体"/>
              </a:rPr>
              <a:t>长</a:t>
            </a:r>
            <a:r>
              <a:rPr dirty="0" sz="1000" spc="5">
                <a:solidFill>
                  <a:srgbClr val="4D4D4F"/>
                </a:solidFill>
                <a:latin typeface="宋体"/>
                <a:cs typeface="宋体"/>
              </a:rPr>
              <a:t>期</a:t>
            </a:r>
            <a:r>
              <a:rPr dirty="0" sz="1000" spc="-5">
                <a:solidFill>
                  <a:srgbClr val="4D4D4F"/>
                </a:solidFill>
                <a:latin typeface="宋体"/>
                <a:cs typeface="宋体"/>
              </a:rPr>
              <a:t>以来</a:t>
            </a:r>
            <a:r>
              <a:rPr dirty="0" sz="1000" spc="5">
                <a:solidFill>
                  <a:srgbClr val="4D4D4F"/>
                </a:solidFill>
                <a:latin typeface="宋体"/>
                <a:cs typeface="宋体"/>
              </a:rPr>
              <a:t>行</a:t>
            </a:r>
            <a:r>
              <a:rPr dirty="0" sz="1000" spc="-5">
                <a:solidFill>
                  <a:srgbClr val="4D4D4F"/>
                </a:solidFill>
                <a:latin typeface="宋体"/>
                <a:cs typeface="宋体"/>
              </a:rPr>
              <a:t>业保</a:t>
            </a:r>
            <a:r>
              <a:rPr dirty="0" sz="1000" spc="5">
                <a:solidFill>
                  <a:srgbClr val="4D4D4F"/>
                </a:solidFill>
                <a:latin typeface="宋体"/>
                <a:cs typeface="宋体"/>
              </a:rPr>
              <a:t>持</a:t>
            </a:r>
            <a:r>
              <a:rPr dirty="0" sz="1000" spc="-5">
                <a:solidFill>
                  <a:srgbClr val="4D4D4F"/>
                </a:solidFill>
                <a:latin typeface="宋体"/>
                <a:cs typeface="宋体"/>
              </a:rPr>
              <a:t>了稳步 </a:t>
            </a:r>
            <a:r>
              <a:rPr dirty="0" sz="1000" spc="-5">
                <a:solidFill>
                  <a:srgbClr val="4D4D4F"/>
                </a:solidFill>
                <a:latin typeface="宋体"/>
                <a:cs typeface="宋体"/>
              </a:rPr>
              <a:t>快速的</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345">
                <a:solidFill>
                  <a:srgbClr val="4D4D4F"/>
                </a:solidFill>
                <a:latin typeface="宋体"/>
                <a:cs typeface="宋体"/>
              </a:rPr>
              <a:t>。</a:t>
            </a:r>
            <a:r>
              <a:rPr dirty="0" sz="1000" spc="-5">
                <a:solidFill>
                  <a:srgbClr val="4D4D4F"/>
                </a:solidFill>
                <a:latin typeface="宋体"/>
                <a:cs typeface="宋体"/>
              </a:rPr>
              <a:t>从销</a:t>
            </a:r>
            <a:r>
              <a:rPr dirty="0" sz="1000" spc="5">
                <a:solidFill>
                  <a:srgbClr val="4D4D4F"/>
                </a:solidFill>
                <a:latin typeface="宋体"/>
                <a:cs typeface="宋体"/>
              </a:rPr>
              <a:t>售</a:t>
            </a:r>
            <a:r>
              <a:rPr dirty="0" sz="1000" spc="-5">
                <a:solidFill>
                  <a:srgbClr val="4D4D4F"/>
                </a:solidFill>
                <a:latin typeface="宋体"/>
                <a:cs typeface="宋体"/>
              </a:rPr>
              <a:t>规模</a:t>
            </a:r>
            <a:r>
              <a:rPr dirty="0" sz="1000" spc="5">
                <a:solidFill>
                  <a:srgbClr val="4D4D4F"/>
                </a:solidFill>
                <a:latin typeface="宋体"/>
                <a:cs typeface="宋体"/>
              </a:rPr>
              <a:t>增</a:t>
            </a:r>
            <a:r>
              <a:rPr dirty="0" sz="1000" spc="-5">
                <a:solidFill>
                  <a:srgbClr val="4D4D4F"/>
                </a:solidFill>
                <a:latin typeface="宋体"/>
                <a:cs typeface="宋体"/>
              </a:rPr>
              <a:t>长的速</a:t>
            </a:r>
            <a:r>
              <a:rPr dirty="0" sz="1000" spc="5">
                <a:solidFill>
                  <a:srgbClr val="4D4D4F"/>
                </a:solidFill>
                <a:latin typeface="宋体"/>
                <a:cs typeface="宋体"/>
              </a:rPr>
              <a:t>度</a:t>
            </a:r>
            <a:r>
              <a:rPr dirty="0" sz="1000" spc="-5">
                <a:solidFill>
                  <a:srgbClr val="4D4D4F"/>
                </a:solidFill>
                <a:latin typeface="宋体"/>
                <a:cs typeface="宋体"/>
              </a:rPr>
              <a:t>来</a:t>
            </a:r>
            <a:r>
              <a:rPr dirty="0" sz="1000" spc="5">
                <a:solidFill>
                  <a:srgbClr val="4D4D4F"/>
                </a:solidFill>
                <a:latin typeface="宋体"/>
                <a:cs typeface="宋体"/>
              </a:rPr>
              <a:t>看</a:t>
            </a:r>
            <a:r>
              <a:rPr dirty="0" sz="1000" spc="-75">
                <a:solidFill>
                  <a:srgbClr val="4D4D4F"/>
                </a:solidFill>
                <a:latin typeface="宋体"/>
                <a:cs typeface="宋体"/>
              </a:rPr>
              <a:t>，</a:t>
            </a:r>
            <a:r>
              <a:rPr dirty="0" sz="1000" spc="-75">
                <a:solidFill>
                  <a:srgbClr val="4D4D4F"/>
                </a:solidFill>
                <a:latin typeface="等线"/>
                <a:cs typeface="等线"/>
              </a:rPr>
              <a:t>2019</a:t>
            </a:r>
            <a:r>
              <a:rPr dirty="0" sz="1000" spc="-25">
                <a:solidFill>
                  <a:srgbClr val="4D4D4F"/>
                </a:solidFill>
                <a:latin typeface="等线"/>
                <a:cs typeface="等线"/>
              </a:rPr>
              <a:t> </a:t>
            </a:r>
            <a:r>
              <a:rPr dirty="0" sz="1000" spc="-5">
                <a:solidFill>
                  <a:srgbClr val="4D4D4F"/>
                </a:solidFill>
                <a:latin typeface="宋体"/>
                <a:cs typeface="宋体"/>
              </a:rPr>
              <a:t>年行</a:t>
            </a:r>
            <a:r>
              <a:rPr dirty="0" sz="1000" spc="5">
                <a:solidFill>
                  <a:srgbClr val="4D4D4F"/>
                </a:solidFill>
                <a:latin typeface="宋体"/>
                <a:cs typeface="宋体"/>
              </a:rPr>
              <a:t>业</a:t>
            </a:r>
            <a:r>
              <a:rPr dirty="0" sz="1000" spc="-5">
                <a:solidFill>
                  <a:srgbClr val="4D4D4F"/>
                </a:solidFill>
                <a:latin typeface="宋体"/>
                <a:cs typeface="宋体"/>
              </a:rPr>
              <a:t>规模达到</a:t>
            </a:r>
            <a:r>
              <a:rPr dirty="0" sz="1000" spc="-254">
                <a:solidFill>
                  <a:srgbClr val="4D4D4F"/>
                </a:solidFill>
                <a:latin typeface="宋体"/>
                <a:cs typeface="宋体"/>
              </a:rPr>
              <a:t> </a:t>
            </a:r>
            <a:r>
              <a:rPr dirty="0" sz="1000" spc="-5">
                <a:solidFill>
                  <a:srgbClr val="4D4D4F"/>
                </a:solidFill>
                <a:latin typeface="等线"/>
                <a:cs typeface="等线"/>
              </a:rPr>
              <a:t>6620</a:t>
            </a:r>
            <a:r>
              <a:rPr dirty="0" sz="1000" spc="-25">
                <a:solidFill>
                  <a:srgbClr val="4D4D4F"/>
                </a:solidFill>
                <a:latin typeface="等线"/>
                <a:cs typeface="等线"/>
              </a:rPr>
              <a:t> </a:t>
            </a:r>
            <a:r>
              <a:rPr dirty="0" sz="1000" spc="-5">
                <a:solidFill>
                  <a:srgbClr val="4D4D4F"/>
                </a:solidFill>
                <a:latin typeface="宋体"/>
                <a:cs typeface="宋体"/>
              </a:rPr>
              <a:t>亿</a:t>
            </a:r>
            <a:r>
              <a:rPr dirty="0" sz="1000" spc="5">
                <a:solidFill>
                  <a:srgbClr val="4D4D4F"/>
                </a:solidFill>
                <a:latin typeface="宋体"/>
                <a:cs typeface="宋体"/>
              </a:rPr>
              <a:t>元</a:t>
            </a:r>
            <a:r>
              <a:rPr dirty="0" sz="1000" spc="-355">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比</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245">
                <a:solidFill>
                  <a:srgbClr val="4D4D4F"/>
                </a:solidFill>
                <a:latin typeface="宋体"/>
                <a:cs typeface="宋体"/>
              </a:rPr>
              <a:t> </a:t>
            </a:r>
            <a:r>
              <a:rPr dirty="0" sz="1000" spc="-10">
                <a:solidFill>
                  <a:srgbClr val="4D4D4F"/>
                </a:solidFill>
                <a:latin typeface="等线"/>
                <a:cs typeface="等线"/>
              </a:rPr>
              <a:t>8.4%</a:t>
            </a:r>
            <a:endParaRPr sz="1000">
              <a:latin typeface="等线"/>
              <a:cs typeface="等线"/>
            </a:endParaRPr>
          </a:p>
          <a:p>
            <a:pPr marL="12700">
              <a:lnSpc>
                <a:spcPct val="100000"/>
              </a:lnSpc>
              <a:spcBef>
                <a:spcPts val="200"/>
              </a:spcBef>
            </a:pPr>
            <a:r>
              <a:rPr dirty="0" sz="1000" spc="-5">
                <a:solidFill>
                  <a:srgbClr val="4D4D4F"/>
                </a:solidFill>
                <a:latin typeface="宋体"/>
                <a:cs typeface="宋体"/>
              </a:rPr>
              <a:t>（包含</a:t>
            </a:r>
            <a:r>
              <a:rPr dirty="0" sz="1000" spc="5">
                <a:solidFill>
                  <a:srgbClr val="4D4D4F"/>
                </a:solidFill>
                <a:latin typeface="宋体"/>
                <a:cs typeface="宋体"/>
              </a:rPr>
              <a:t>药</a:t>
            </a:r>
            <a:r>
              <a:rPr dirty="0" sz="1000" spc="-5">
                <a:solidFill>
                  <a:srgbClr val="4D4D4F"/>
                </a:solidFill>
                <a:latin typeface="宋体"/>
                <a:cs typeface="宋体"/>
              </a:rPr>
              <a:t>品和</a:t>
            </a:r>
            <a:r>
              <a:rPr dirty="0" sz="1000" spc="5">
                <a:solidFill>
                  <a:srgbClr val="4D4D4F"/>
                </a:solidFill>
                <a:latin typeface="宋体"/>
                <a:cs typeface="宋体"/>
              </a:rPr>
              <a:t>非</a:t>
            </a:r>
            <a:r>
              <a:rPr dirty="0" sz="1000" spc="-5">
                <a:solidFill>
                  <a:srgbClr val="4D4D4F"/>
                </a:solidFill>
                <a:latin typeface="宋体"/>
                <a:cs typeface="宋体"/>
              </a:rPr>
              <a:t>药</a:t>
            </a:r>
            <a:r>
              <a:rPr dirty="0" sz="1000" spc="5">
                <a:solidFill>
                  <a:srgbClr val="4D4D4F"/>
                </a:solidFill>
                <a:latin typeface="宋体"/>
                <a:cs typeface="宋体"/>
              </a:rPr>
              <a:t>品</a:t>
            </a:r>
            <a:r>
              <a:rPr dirty="0" sz="1000" spc="-509">
                <a:solidFill>
                  <a:srgbClr val="4D4D4F"/>
                </a:solidFill>
                <a:latin typeface="宋体"/>
                <a:cs typeface="宋体"/>
              </a:rPr>
              <a:t>）</a:t>
            </a:r>
            <a:r>
              <a:rPr dirty="0" sz="1000" spc="-5">
                <a:solidFill>
                  <a:srgbClr val="4D4D4F"/>
                </a:solidFill>
                <a:latin typeface="宋体"/>
                <a:cs typeface="宋体"/>
              </a:rPr>
              <a:t>。</a:t>
            </a:r>
            <a:endParaRPr sz="1000">
              <a:latin typeface="宋体"/>
              <a:cs typeface="宋体"/>
            </a:endParaRPr>
          </a:p>
          <a:p>
            <a:pPr algn="just" marL="12700" marR="5080">
              <a:lnSpc>
                <a:spcPct val="116700"/>
              </a:lnSpc>
              <a:spcBef>
                <a:spcPts val="775"/>
              </a:spcBef>
            </a:pPr>
            <a:r>
              <a:rPr dirty="0" sz="1000" spc="-5">
                <a:solidFill>
                  <a:srgbClr val="4D4D4F"/>
                </a:solidFill>
                <a:latin typeface="宋体"/>
                <a:cs typeface="宋体"/>
              </a:rPr>
              <a:t>头部企</a:t>
            </a:r>
            <a:r>
              <a:rPr dirty="0" sz="1000" spc="5">
                <a:solidFill>
                  <a:srgbClr val="4D4D4F"/>
                </a:solidFill>
                <a:latin typeface="宋体"/>
                <a:cs typeface="宋体"/>
              </a:rPr>
              <a:t>业</a:t>
            </a:r>
            <a:r>
              <a:rPr dirty="0" sz="1000" spc="-5">
                <a:solidFill>
                  <a:srgbClr val="4D4D4F"/>
                </a:solidFill>
                <a:latin typeface="宋体"/>
                <a:cs typeface="宋体"/>
              </a:rPr>
              <a:t>超越</a:t>
            </a:r>
            <a:r>
              <a:rPr dirty="0" sz="1000" spc="5">
                <a:solidFill>
                  <a:srgbClr val="4D4D4F"/>
                </a:solidFill>
                <a:latin typeface="宋体"/>
                <a:cs typeface="宋体"/>
              </a:rPr>
              <a:t>行</a:t>
            </a:r>
            <a:r>
              <a:rPr dirty="0" sz="1000" spc="-5">
                <a:solidFill>
                  <a:srgbClr val="4D4D4F"/>
                </a:solidFill>
                <a:latin typeface="宋体"/>
                <a:cs typeface="宋体"/>
              </a:rPr>
              <a:t>业增长：</a:t>
            </a:r>
            <a:r>
              <a:rPr dirty="0" sz="1000" spc="5">
                <a:solidFill>
                  <a:srgbClr val="4D4D4F"/>
                </a:solidFill>
                <a:latin typeface="宋体"/>
                <a:cs typeface="宋体"/>
              </a:rPr>
              <a:t>目</a:t>
            </a:r>
            <a:r>
              <a:rPr dirty="0" sz="1000" spc="-5">
                <a:solidFill>
                  <a:srgbClr val="4D4D4F"/>
                </a:solidFill>
                <a:latin typeface="宋体"/>
                <a:cs typeface="宋体"/>
              </a:rPr>
              <a:t>前上市</a:t>
            </a:r>
            <a:r>
              <a:rPr dirty="0" sz="1000" spc="5">
                <a:solidFill>
                  <a:srgbClr val="4D4D4F"/>
                </a:solidFill>
                <a:latin typeface="宋体"/>
                <a:cs typeface="宋体"/>
              </a:rPr>
              <a:t>的</a:t>
            </a:r>
            <a:r>
              <a:rPr dirty="0" sz="1000" spc="-5">
                <a:solidFill>
                  <a:srgbClr val="4D4D4F"/>
                </a:solidFill>
                <a:latin typeface="宋体"/>
                <a:cs typeface="宋体"/>
              </a:rPr>
              <a:t>四家</a:t>
            </a:r>
            <a:r>
              <a:rPr dirty="0" sz="1000" spc="5">
                <a:solidFill>
                  <a:srgbClr val="4D4D4F"/>
                </a:solidFill>
                <a:latin typeface="宋体"/>
                <a:cs typeface="宋体"/>
              </a:rPr>
              <a:t>连</a:t>
            </a:r>
            <a:r>
              <a:rPr dirty="0" sz="1000" spc="-5">
                <a:solidFill>
                  <a:srgbClr val="4D4D4F"/>
                </a:solidFill>
                <a:latin typeface="宋体"/>
                <a:cs typeface="宋体"/>
              </a:rPr>
              <a:t>锁药店，</a:t>
            </a:r>
            <a:r>
              <a:rPr dirty="0" sz="1000" spc="5">
                <a:solidFill>
                  <a:srgbClr val="4D4D4F"/>
                </a:solidFill>
                <a:latin typeface="宋体"/>
                <a:cs typeface="宋体"/>
              </a:rPr>
              <a:t>凭</a:t>
            </a:r>
            <a:r>
              <a:rPr dirty="0" sz="1000" spc="-5">
                <a:solidFill>
                  <a:srgbClr val="4D4D4F"/>
                </a:solidFill>
                <a:latin typeface="宋体"/>
                <a:cs typeface="宋体"/>
              </a:rPr>
              <a:t>借资本</a:t>
            </a:r>
            <a:r>
              <a:rPr dirty="0" sz="1000" spc="5">
                <a:solidFill>
                  <a:srgbClr val="4D4D4F"/>
                </a:solidFill>
                <a:latin typeface="宋体"/>
                <a:cs typeface="宋体"/>
              </a:rPr>
              <a:t>优</a:t>
            </a:r>
            <a:r>
              <a:rPr dirty="0" sz="1000" spc="-5">
                <a:solidFill>
                  <a:srgbClr val="4D4D4F"/>
                </a:solidFill>
                <a:latin typeface="宋体"/>
                <a:cs typeface="宋体"/>
              </a:rPr>
              <a:t>势</a:t>
            </a:r>
            <a:r>
              <a:rPr dirty="0" sz="1000" spc="-20">
                <a:solidFill>
                  <a:srgbClr val="4D4D4F"/>
                </a:solidFill>
                <a:latin typeface="宋体"/>
                <a:cs typeface="宋体"/>
              </a:rPr>
              <a:t>，</a:t>
            </a:r>
            <a:r>
              <a:rPr dirty="0" sz="1000" spc="-5">
                <a:solidFill>
                  <a:srgbClr val="4D4D4F"/>
                </a:solidFill>
                <a:latin typeface="宋体"/>
                <a:cs typeface="宋体"/>
              </a:rPr>
              <a:t>管</a:t>
            </a:r>
            <a:r>
              <a:rPr dirty="0" sz="1000" spc="5">
                <a:solidFill>
                  <a:srgbClr val="4D4D4F"/>
                </a:solidFill>
                <a:latin typeface="宋体"/>
                <a:cs typeface="宋体"/>
              </a:rPr>
              <a:t>理</a:t>
            </a:r>
            <a:r>
              <a:rPr dirty="0" sz="1000" spc="-5">
                <a:solidFill>
                  <a:srgbClr val="4D4D4F"/>
                </a:solidFill>
                <a:latin typeface="宋体"/>
                <a:cs typeface="宋体"/>
              </a:rPr>
              <a:t>能力</a:t>
            </a:r>
            <a:r>
              <a:rPr dirty="0" sz="1000" spc="5">
                <a:solidFill>
                  <a:srgbClr val="4D4D4F"/>
                </a:solidFill>
                <a:latin typeface="宋体"/>
                <a:cs typeface="宋体"/>
              </a:rPr>
              <a:t>等持</a:t>
            </a:r>
            <a:r>
              <a:rPr dirty="0" sz="1000" spc="-5">
                <a:solidFill>
                  <a:srgbClr val="4D4D4F"/>
                </a:solidFill>
                <a:latin typeface="宋体"/>
                <a:cs typeface="宋体"/>
              </a:rPr>
              <a:t>续进行 </a:t>
            </a:r>
            <a:r>
              <a:rPr dirty="0" sz="1000" spc="-5">
                <a:solidFill>
                  <a:srgbClr val="4D4D4F"/>
                </a:solidFill>
                <a:latin typeface="宋体"/>
                <a:cs typeface="宋体"/>
              </a:rPr>
              <a:t>扩张，四</a:t>
            </a:r>
            <a:r>
              <a:rPr dirty="0" sz="1000" spc="5">
                <a:solidFill>
                  <a:srgbClr val="4D4D4F"/>
                </a:solidFill>
                <a:latin typeface="宋体"/>
                <a:cs typeface="宋体"/>
              </a:rPr>
              <a:t>家</a:t>
            </a:r>
            <a:r>
              <a:rPr dirty="0" sz="1000" spc="-5">
                <a:solidFill>
                  <a:srgbClr val="4D4D4F"/>
                </a:solidFill>
                <a:latin typeface="宋体"/>
                <a:cs typeface="宋体"/>
              </a:rPr>
              <a:t>连</a:t>
            </a:r>
            <a:r>
              <a:rPr dirty="0" sz="1000" spc="5">
                <a:solidFill>
                  <a:srgbClr val="4D4D4F"/>
                </a:solidFill>
                <a:latin typeface="宋体"/>
                <a:cs typeface="宋体"/>
              </a:rPr>
              <a:t>锁</a:t>
            </a:r>
            <a:r>
              <a:rPr dirty="0" sz="1000" spc="-5">
                <a:solidFill>
                  <a:srgbClr val="4D4D4F"/>
                </a:solidFill>
                <a:latin typeface="宋体"/>
                <a:cs typeface="宋体"/>
              </a:rPr>
              <a:t>药店</a:t>
            </a:r>
            <a:r>
              <a:rPr dirty="0" sz="1000" spc="5">
                <a:solidFill>
                  <a:srgbClr val="4D4D4F"/>
                </a:solidFill>
                <a:latin typeface="宋体"/>
                <a:cs typeface="宋体"/>
              </a:rPr>
              <a:t>保</a:t>
            </a:r>
            <a:r>
              <a:rPr dirty="0" sz="1000" spc="-5">
                <a:solidFill>
                  <a:srgbClr val="4D4D4F"/>
                </a:solidFill>
                <a:latin typeface="宋体"/>
                <a:cs typeface="宋体"/>
              </a:rPr>
              <a:t>持</a:t>
            </a:r>
            <a:r>
              <a:rPr dirty="0" sz="1000" spc="5">
                <a:solidFill>
                  <a:srgbClr val="4D4D4F"/>
                </a:solidFill>
                <a:latin typeface="宋体"/>
                <a:cs typeface="宋体"/>
              </a:rPr>
              <a:t>了</a:t>
            </a:r>
            <a:r>
              <a:rPr dirty="0" sz="1000" spc="-5">
                <a:solidFill>
                  <a:srgbClr val="4D4D4F"/>
                </a:solidFill>
                <a:latin typeface="宋体"/>
                <a:cs typeface="宋体"/>
              </a:rPr>
              <a:t>远高于</a:t>
            </a:r>
            <a:r>
              <a:rPr dirty="0" sz="1000" spc="5">
                <a:solidFill>
                  <a:srgbClr val="4D4D4F"/>
                </a:solidFill>
                <a:latin typeface="宋体"/>
                <a:cs typeface="宋体"/>
              </a:rPr>
              <a:t>行</a:t>
            </a:r>
            <a:r>
              <a:rPr dirty="0" sz="1000" spc="-5">
                <a:solidFill>
                  <a:srgbClr val="4D4D4F"/>
                </a:solidFill>
                <a:latin typeface="宋体"/>
                <a:cs typeface="宋体"/>
              </a:rPr>
              <a:t>业的</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5">
                <a:solidFill>
                  <a:srgbClr val="4D4D4F"/>
                </a:solidFill>
                <a:latin typeface="等线"/>
                <a:cs typeface="等线"/>
              </a:rPr>
              <a:t>2012-2019</a:t>
            </a:r>
            <a:r>
              <a:rPr dirty="0" sz="1000" spc="-45">
                <a:solidFill>
                  <a:srgbClr val="4D4D4F"/>
                </a:solidFill>
                <a:latin typeface="等线"/>
                <a:cs typeface="等线"/>
              </a:rPr>
              <a:t> </a:t>
            </a:r>
            <a:r>
              <a:rPr dirty="0" sz="1000" spc="-5">
                <a:solidFill>
                  <a:srgbClr val="4D4D4F"/>
                </a:solidFill>
                <a:latin typeface="宋体"/>
                <a:cs typeface="宋体"/>
              </a:rPr>
              <a:t>年，四家连</a:t>
            </a:r>
            <a:r>
              <a:rPr dirty="0" sz="1000" spc="5">
                <a:solidFill>
                  <a:srgbClr val="4D4D4F"/>
                </a:solidFill>
                <a:latin typeface="宋体"/>
                <a:cs typeface="宋体"/>
              </a:rPr>
              <a:t>锁</a:t>
            </a:r>
            <a:r>
              <a:rPr dirty="0" sz="1000" spc="-5">
                <a:solidFill>
                  <a:srgbClr val="4D4D4F"/>
                </a:solidFill>
                <a:latin typeface="宋体"/>
                <a:cs typeface="宋体"/>
              </a:rPr>
              <a:t>药店</a:t>
            </a:r>
            <a:r>
              <a:rPr dirty="0" sz="1000" spc="5">
                <a:solidFill>
                  <a:srgbClr val="4D4D4F"/>
                </a:solidFill>
                <a:latin typeface="宋体"/>
                <a:cs typeface="宋体"/>
              </a:rPr>
              <a:t>一心</a:t>
            </a:r>
            <a:r>
              <a:rPr dirty="0" sz="1000" spc="-5">
                <a:solidFill>
                  <a:srgbClr val="4D4D4F"/>
                </a:solidFill>
                <a:latin typeface="宋体"/>
                <a:cs typeface="宋体"/>
              </a:rPr>
              <a:t>堂、老 百姓、</a:t>
            </a:r>
            <a:r>
              <a:rPr dirty="0" sz="1000" spc="5">
                <a:solidFill>
                  <a:srgbClr val="4D4D4F"/>
                </a:solidFill>
                <a:latin typeface="宋体"/>
                <a:cs typeface="宋体"/>
              </a:rPr>
              <a:t>益</a:t>
            </a:r>
            <a:r>
              <a:rPr dirty="0" sz="1000" spc="-5">
                <a:solidFill>
                  <a:srgbClr val="4D4D4F"/>
                </a:solidFill>
                <a:latin typeface="宋体"/>
                <a:cs typeface="宋体"/>
              </a:rPr>
              <a:t>丰药</a:t>
            </a:r>
            <a:r>
              <a:rPr dirty="0" sz="1000" spc="5">
                <a:solidFill>
                  <a:srgbClr val="4D4D4F"/>
                </a:solidFill>
                <a:latin typeface="宋体"/>
                <a:cs typeface="宋体"/>
              </a:rPr>
              <a:t>房</a:t>
            </a:r>
            <a:r>
              <a:rPr dirty="0" sz="1000" spc="-5">
                <a:solidFill>
                  <a:srgbClr val="4D4D4F"/>
                </a:solidFill>
                <a:latin typeface="宋体"/>
                <a:cs typeface="宋体"/>
              </a:rPr>
              <a:t>、大</a:t>
            </a:r>
            <a:r>
              <a:rPr dirty="0" sz="1000" spc="5">
                <a:solidFill>
                  <a:srgbClr val="4D4D4F"/>
                </a:solidFill>
                <a:latin typeface="宋体"/>
                <a:cs typeface="宋体"/>
              </a:rPr>
              <a:t>参</a:t>
            </a:r>
            <a:r>
              <a:rPr dirty="0" sz="1000" spc="-5">
                <a:solidFill>
                  <a:srgbClr val="4D4D4F"/>
                </a:solidFill>
                <a:latin typeface="宋体"/>
                <a:cs typeface="宋体"/>
              </a:rPr>
              <a:t>林</a:t>
            </a:r>
            <a:r>
              <a:rPr dirty="0" sz="1000" spc="5">
                <a:solidFill>
                  <a:srgbClr val="4D4D4F"/>
                </a:solidFill>
                <a:latin typeface="宋体"/>
                <a:cs typeface="宋体"/>
              </a:rPr>
              <a:t>的</a:t>
            </a:r>
            <a:r>
              <a:rPr dirty="0" sz="1000" spc="-5">
                <a:solidFill>
                  <a:srgbClr val="4D4D4F"/>
                </a:solidFill>
                <a:latin typeface="宋体"/>
                <a:cs typeface="宋体"/>
              </a:rPr>
              <a:t>营收规</a:t>
            </a:r>
            <a:r>
              <a:rPr dirty="0" sz="1000" spc="5">
                <a:solidFill>
                  <a:srgbClr val="4D4D4F"/>
                </a:solidFill>
                <a:latin typeface="宋体"/>
                <a:cs typeface="宋体"/>
              </a:rPr>
              <a:t>模</a:t>
            </a:r>
            <a:r>
              <a:rPr dirty="0" sz="1000" spc="-5">
                <a:solidFill>
                  <a:srgbClr val="4D4D4F"/>
                </a:solidFill>
                <a:latin typeface="宋体"/>
                <a:cs typeface="宋体"/>
              </a:rPr>
              <a:t>年均</a:t>
            </a:r>
            <a:r>
              <a:rPr dirty="0" sz="1000" spc="5">
                <a:solidFill>
                  <a:srgbClr val="4D4D4F"/>
                </a:solidFill>
                <a:latin typeface="宋体"/>
                <a:cs typeface="宋体"/>
              </a:rPr>
              <a:t>复</a:t>
            </a:r>
            <a:r>
              <a:rPr dirty="0" sz="1000" spc="-5">
                <a:solidFill>
                  <a:srgbClr val="4D4D4F"/>
                </a:solidFill>
                <a:latin typeface="宋体"/>
                <a:cs typeface="宋体"/>
              </a:rPr>
              <a:t>合增</a:t>
            </a:r>
            <a:r>
              <a:rPr dirty="0" sz="1000" spc="5">
                <a:solidFill>
                  <a:srgbClr val="4D4D4F"/>
                </a:solidFill>
                <a:latin typeface="宋体"/>
                <a:cs typeface="宋体"/>
              </a:rPr>
              <a:t>长</a:t>
            </a:r>
            <a:r>
              <a:rPr dirty="0" sz="1000" spc="-5">
                <a:solidFill>
                  <a:srgbClr val="4D4D4F"/>
                </a:solidFill>
                <a:latin typeface="宋体"/>
                <a:cs typeface="宋体"/>
              </a:rPr>
              <a:t>率</a:t>
            </a:r>
            <a:r>
              <a:rPr dirty="0" sz="1000" spc="-235">
                <a:solidFill>
                  <a:srgbClr val="4D4D4F"/>
                </a:solidFill>
                <a:latin typeface="宋体"/>
                <a:cs typeface="宋体"/>
              </a:rPr>
              <a:t> </a:t>
            </a:r>
            <a:r>
              <a:rPr dirty="0" sz="1000" spc="-5">
                <a:solidFill>
                  <a:srgbClr val="4D4D4F"/>
                </a:solidFill>
                <a:latin typeface="等线"/>
                <a:cs typeface="等线"/>
              </a:rPr>
              <a:t>CAGR</a:t>
            </a:r>
            <a:r>
              <a:rPr dirty="0" sz="1000" spc="-15">
                <a:solidFill>
                  <a:srgbClr val="4D4D4F"/>
                </a:solidFill>
                <a:latin typeface="等线"/>
                <a:cs typeface="等线"/>
              </a:rPr>
              <a:t> </a:t>
            </a:r>
            <a:r>
              <a:rPr dirty="0" sz="1000" spc="-5">
                <a:solidFill>
                  <a:srgbClr val="4D4D4F"/>
                </a:solidFill>
                <a:latin typeface="宋体"/>
                <a:cs typeface="宋体"/>
              </a:rPr>
              <a:t>分</a:t>
            </a:r>
            <a:r>
              <a:rPr dirty="0" sz="1000" spc="5">
                <a:solidFill>
                  <a:srgbClr val="4D4D4F"/>
                </a:solidFill>
                <a:latin typeface="宋体"/>
                <a:cs typeface="宋体"/>
              </a:rPr>
              <a:t>别</a:t>
            </a:r>
            <a:r>
              <a:rPr dirty="0" sz="1000" spc="-5">
                <a:solidFill>
                  <a:srgbClr val="4D4D4F"/>
                </a:solidFill>
                <a:latin typeface="宋体"/>
                <a:cs typeface="宋体"/>
              </a:rPr>
              <a:t>达到了</a:t>
            </a:r>
            <a:r>
              <a:rPr dirty="0" sz="1000" spc="-240">
                <a:solidFill>
                  <a:srgbClr val="4D4D4F"/>
                </a:solidFill>
                <a:latin typeface="宋体"/>
                <a:cs typeface="宋体"/>
              </a:rPr>
              <a:t> </a:t>
            </a:r>
            <a:r>
              <a:rPr dirty="0" sz="1000" spc="-5">
                <a:solidFill>
                  <a:srgbClr val="4D4D4F"/>
                </a:solidFill>
                <a:latin typeface="等线"/>
                <a:cs typeface="等线"/>
              </a:rPr>
              <a:t>20.49%</a:t>
            </a:r>
            <a:r>
              <a:rPr dirty="0" sz="1000" spc="-5">
                <a:solidFill>
                  <a:srgbClr val="4D4D4F"/>
                </a:solidFill>
                <a:latin typeface="宋体"/>
                <a:cs typeface="宋体"/>
              </a:rPr>
              <a:t>、</a:t>
            </a:r>
            <a:r>
              <a:rPr dirty="0" sz="1000" spc="-5">
                <a:solidFill>
                  <a:srgbClr val="4D4D4F"/>
                </a:solidFill>
                <a:latin typeface="等线"/>
                <a:cs typeface="等线"/>
              </a:rPr>
              <a:t>22.35%</a:t>
            </a:r>
            <a:r>
              <a:rPr dirty="0" sz="1000" spc="-5">
                <a:solidFill>
                  <a:srgbClr val="4D4D4F"/>
                </a:solidFill>
                <a:latin typeface="宋体"/>
                <a:cs typeface="宋体"/>
              </a:rPr>
              <a:t>、 </a:t>
            </a:r>
            <a:r>
              <a:rPr dirty="0" sz="1000" spc="-5">
                <a:solidFill>
                  <a:srgbClr val="4D4D4F"/>
                </a:solidFill>
                <a:latin typeface="等线"/>
                <a:cs typeface="等线"/>
              </a:rPr>
              <a:t>31.15%</a:t>
            </a:r>
            <a:r>
              <a:rPr dirty="0" sz="1000" spc="-5">
                <a:solidFill>
                  <a:srgbClr val="4D4D4F"/>
                </a:solidFill>
                <a:latin typeface="宋体"/>
                <a:cs typeface="宋体"/>
              </a:rPr>
              <a:t>、</a:t>
            </a:r>
            <a:r>
              <a:rPr dirty="0" sz="1000" spc="-5">
                <a:solidFill>
                  <a:srgbClr val="4D4D4F"/>
                </a:solidFill>
                <a:latin typeface="等线"/>
                <a:cs typeface="等线"/>
              </a:rPr>
              <a:t>19.23%</a:t>
            </a:r>
            <a:r>
              <a:rPr dirty="0" sz="1000" spc="-5">
                <a:solidFill>
                  <a:srgbClr val="4D4D4F"/>
                </a:solidFill>
                <a:latin typeface="宋体"/>
                <a:cs typeface="宋体"/>
              </a:rPr>
              <a:t>；四家连</a:t>
            </a:r>
            <a:r>
              <a:rPr dirty="0" sz="1000" spc="5">
                <a:solidFill>
                  <a:srgbClr val="4D4D4F"/>
                </a:solidFill>
                <a:latin typeface="宋体"/>
                <a:cs typeface="宋体"/>
              </a:rPr>
              <a:t>锁</a:t>
            </a:r>
            <a:r>
              <a:rPr dirty="0" sz="1000" spc="-5">
                <a:solidFill>
                  <a:srgbClr val="4D4D4F"/>
                </a:solidFill>
                <a:latin typeface="宋体"/>
                <a:cs typeface="宋体"/>
              </a:rPr>
              <a:t>药店平</a:t>
            </a:r>
            <a:r>
              <a:rPr dirty="0" sz="1000" spc="5">
                <a:solidFill>
                  <a:srgbClr val="4D4D4F"/>
                </a:solidFill>
                <a:latin typeface="宋体"/>
                <a:cs typeface="宋体"/>
              </a:rPr>
              <a:t>均</a:t>
            </a:r>
            <a:r>
              <a:rPr dirty="0" sz="1000" spc="-5">
                <a:solidFill>
                  <a:srgbClr val="4D4D4F"/>
                </a:solidFill>
                <a:latin typeface="宋体"/>
                <a:cs typeface="宋体"/>
              </a:rPr>
              <a:t>超过</a:t>
            </a:r>
            <a:r>
              <a:rPr dirty="0" sz="1000" spc="-250">
                <a:solidFill>
                  <a:srgbClr val="4D4D4F"/>
                </a:solidFill>
                <a:latin typeface="宋体"/>
                <a:cs typeface="宋体"/>
              </a:rPr>
              <a:t> </a:t>
            </a:r>
            <a:r>
              <a:rPr dirty="0" sz="1000" spc="-5">
                <a:solidFill>
                  <a:srgbClr val="4D4D4F"/>
                </a:solidFill>
                <a:latin typeface="等线"/>
                <a:cs typeface="等线"/>
              </a:rPr>
              <a:t>20%</a:t>
            </a:r>
            <a:r>
              <a:rPr dirty="0" sz="1000" spc="-5">
                <a:solidFill>
                  <a:srgbClr val="4D4D4F"/>
                </a:solidFill>
                <a:latin typeface="宋体"/>
                <a:cs typeface="宋体"/>
              </a:rPr>
              <a:t>的符</a:t>
            </a:r>
            <a:r>
              <a:rPr dirty="0" sz="1000" spc="5">
                <a:solidFill>
                  <a:srgbClr val="4D4D4F"/>
                </a:solidFill>
                <a:latin typeface="宋体"/>
                <a:cs typeface="宋体"/>
              </a:rPr>
              <a:t>合增</a:t>
            </a:r>
            <a:r>
              <a:rPr dirty="0" sz="1000" spc="-5">
                <a:solidFill>
                  <a:srgbClr val="4D4D4F"/>
                </a:solidFill>
                <a:latin typeface="宋体"/>
                <a:cs typeface="宋体"/>
              </a:rPr>
              <a:t>长，远</a:t>
            </a:r>
            <a:r>
              <a:rPr dirty="0" sz="1000" spc="5">
                <a:solidFill>
                  <a:srgbClr val="4D4D4F"/>
                </a:solidFill>
                <a:latin typeface="宋体"/>
                <a:cs typeface="宋体"/>
              </a:rPr>
              <a:t>高</a:t>
            </a:r>
            <a:r>
              <a:rPr dirty="0" sz="1000" spc="-5">
                <a:solidFill>
                  <a:srgbClr val="4D4D4F"/>
                </a:solidFill>
                <a:latin typeface="宋体"/>
                <a:cs typeface="宋体"/>
              </a:rPr>
              <a:t>于行</a:t>
            </a:r>
            <a:r>
              <a:rPr dirty="0" sz="1000" spc="5">
                <a:solidFill>
                  <a:srgbClr val="4D4D4F"/>
                </a:solidFill>
                <a:latin typeface="宋体"/>
                <a:cs typeface="宋体"/>
              </a:rPr>
              <a:t>业</a:t>
            </a:r>
            <a:r>
              <a:rPr dirty="0" sz="1000" spc="-5">
                <a:solidFill>
                  <a:srgbClr val="4D4D4F"/>
                </a:solidFill>
                <a:latin typeface="宋体"/>
                <a:cs typeface="宋体"/>
              </a:rPr>
              <a:t>的增</a:t>
            </a:r>
            <a:r>
              <a:rPr dirty="0" sz="1000" spc="5">
                <a:solidFill>
                  <a:srgbClr val="4D4D4F"/>
                </a:solidFill>
                <a:latin typeface="宋体"/>
                <a:cs typeface="宋体"/>
              </a:rPr>
              <a:t>长</a:t>
            </a:r>
            <a:r>
              <a:rPr dirty="0" sz="1000" spc="-5">
                <a:solidFill>
                  <a:srgbClr val="4D4D4F"/>
                </a:solidFill>
                <a:latin typeface="宋体"/>
                <a:cs typeface="宋体"/>
              </a:rPr>
              <a:t>。</a:t>
            </a:r>
            <a:endParaRPr sz="1000">
              <a:latin typeface="宋体"/>
              <a:cs typeface="宋体"/>
            </a:endParaRPr>
          </a:p>
        </p:txBody>
      </p:sp>
      <p:grpSp>
        <p:nvGrpSpPr>
          <p:cNvPr id="6" name="object 6"/>
          <p:cNvGrpSpPr/>
          <p:nvPr/>
        </p:nvGrpSpPr>
        <p:grpSpPr>
          <a:xfrm>
            <a:off x="2587498" y="6043294"/>
            <a:ext cx="4050029" cy="1567815"/>
            <a:chOff x="2587498" y="6043294"/>
            <a:chExt cx="4050029" cy="1567815"/>
          </a:xfrm>
        </p:grpSpPr>
        <p:sp>
          <p:nvSpPr>
            <p:cNvPr id="7" name="object 7"/>
            <p:cNvSpPr/>
            <p:nvPr/>
          </p:nvSpPr>
          <p:spPr>
            <a:xfrm>
              <a:off x="2663952" y="7013447"/>
              <a:ext cx="66040" cy="592455"/>
            </a:xfrm>
            <a:custGeom>
              <a:avLst/>
              <a:gdLst/>
              <a:ahLst/>
              <a:cxnLst/>
              <a:rect l="l" t="t" r="r" b="b"/>
              <a:pathLst>
                <a:path w="66039" h="592454">
                  <a:moveTo>
                    <a:pt x="65531" y="0"/>
                  </a:moveTo>
                  <a:lnTo>
                    <a:pt x="0" y="0"/>
                  </a:lnTo>
                  <a:lnTo>
                    <a:pt x="0" y="592328"/>
                  </a:lnTo>
                  <a:lnTo>
                    <a:pt x="65531" y="592328"/>
                  </a:lnTo>
                  <a:lnTo>
                    <a:pt x="65531" y="0"/>
                  </a:lnTo>
                  <a:close/>
                </a:path>
              </a:pathLst>
            </a:custGeom>
            <a:solidFill>
              <a:srgbClr val="EC7C30"/>
            </a:solidFill>
          </p:spPr>
          <p:txBody>
            <a:bodyPr wrap="square" lIns="0" tIns="0" rIns="0" bIns="0" rtlCol="0"/>
            <a:lstStyle/>
            <a:p/>
          </p:txBody>
        </p:sp>
        <p:sp>
          <p:nvSpPr>
            <p:cNvPr id="8" name="object 8"/>
            <p:cNvSpPr/>
            <p:nvPr/>
          </p:nvSpPr>
          <p:spPr>
            <a:xfrm>
              <a:off x="2729484" y="6879335"/>
              <a:ext cx="67310" cy="726440"/>
            </a:xfrm>
            <a:custGeom>
              <a:avLst/>
              <a:gdLst/>
              <a:ahLst/>
              <a:cxnLst/>
              <a:rect l="l" t="t" r="r" b="b"/>
              <a:pathLst>
                <a:path w="67310" h="726440">
                  <a:moveTo>
                    <a:pt x="67056" y="0"/>
                  </a:moveTo>
                  <a:lnTo>
                    <a:pt x="0" y="0"/>
                  </a:lnTo>
                  <a:lnTo>
                    <a:pt x="0" y="726440"/>
                  </a:lnTo>
                  <a:lnTo>
                    <a:pt x="67056" y="726440"/>
                  </a:lnTo>
                  <a:lnTo>
                    <a:pt x="67056" y="0"/>
                  </a:lnTo>
                  <a:close/>
                </a:path>
              </a:pathLst>
            </a:custGeom>
            <a:solidFill>
              <a:srgbClr val="A4A4A4"/>
            </a:solidFill>
          </p:spPr>
          <p:txBody>
            <a:bodyPr wrap="square" lIns="0" tIns="0" rIns="0" bIns="0" rtlCol="0"/>
            <a:lstStyle/>
            <a:p/>
          </p:txBody>
        </p:sp>
        <p:sp>
          <p:nvSpPr>
            <p:cNvPr id="9" name="object 9"/>
            <p:cNvSpPr/>
            <p:nvPr/>
          </p:nvSpPr>
          <p:spPr>
            <a:xfrm>
              <a:off x="2796540" y="7491983"/>
              <a:ext cx="66040" cy="114300"/>
            </a:xfrm>
            <a:custGeom>
              <a:avLst/>
              <a:gdLst/>
              <a:ahLst/>
              <a:cxnLst/>
              <a:rect l="l" t="t" r="r" b="b"/>
              <a:pathLst>
                <a:path w="66039" h="114300">
                  <a:moveTo>
                    <a:pt x="65532" y="0"/>
                  </a:moveTo>
                  <a:lnTo>
                    <a:pt x="0" y="0"/>
                  </a:lnTo>
                  <a:lnTo>
                    <a:pt x="0" y="113792"/>
                  </a:lnTo>
                  <a:lnTo>
                    <a:pt x="65532" y="113792"/>
                  </a:lnTo>
                  <a:lnTo>
                    <a:pt x="65532" y="0"/>
                  </a:lnTo>
                  <a:close/>
                </a:path>
              </a:pathLst>
            </a:custGeom>
            <a:solidFill>
              <a:srgbClr val="8FAADC"/>
            </a:solidFill>
          </p:spPr>
          <p:txBody>
            <a:bodyPr wrap="square" lIns="0" tIns="0" rIns="0" bIns="0" rtlCol="0"/>
            <a:lstStyle/>
            <a:p/>
          </p:txBody>
        </p:sp>
        <p:sp>
          <p:nvSpPr>
            <p:cNvPr id="10" name="object 10"/>
            <p:cNvSpPr/>
            <p:nvPr/>
          </p:nvSpPr>
          <p:spPr>
            <a:xfrm>
              <a:off x="2862072" y="6903719"/>
              <a:ext cx="66040" cy="702310"/>
            </a:xfrm>
            <a:custGeom>
              <a:avLst/>
              <a:gdLst/>
              <a:ahLst/>
              <a:cxnLst/>
              <a:rect l="l" t="t" r="r" b="b"/>
              <a:pathLst>
                <a:path w="66039" h="702309">
                  <a:moveTo>
                    <a:pt x="65531" y="0"/>
                  </a:moveTo>
                  <a:lnTo>
                    <a:pt x="0" y="0"/>
                  </a:lnTo>
                  <a:lnTo>
                    <a:pt x="0" y="702055"/>
                  </a:lnTo>
                  <a:lnTo>
                    <a:pt x="65531" y="702055"/>
                  </a:lnTo>
                  <a:lnTo>
                    <a:pt x="65531" y="0"/>
                  </a:lnTo>
                  <a:close/>
                </a:path>
              </a:pathLst>
            </a:custGeom>
            <a:solidFill>
              <a:srgbClr val="F4B083"/>
            </a:solidFill>
          </p:spPr>
          <p:txBody>
            <a:bodyPr wrap="square" lIns="0" tIns="0" rIns="0" bIns="0" rtlCol="0"/>
            <a:lstStyle/>
            <a:p/>
          </p:txBody>
        </p:sp>
        <p:sp>
          <p:nvSpPr>
            <p:cNvPr id="11" name="object 11"/>
            <p:cNvSpPr/>
            <p:nvPr/>
          </p:nvSpPr>
          <p:spPr>
            <a:xfrm>
              <a:off x="3026664" y="6905243"/>
              <a:ext cx="67310" cy="701040"/>
            </a:xfrm>
            <a:custGeom>
              <a:avLst/>
              <a:gdLst/>
              <a:ahLst/>
              <a:cxnLst/>
              <a:rect l="l" t="t" r="r" b="b"/>
              <a:pathLst>
                <a:path w="67310" h="701040">
                  <a:moveTo>
                    <a:pt x="67056" y="0"/>
                  </a:moveTo>
                  <a:lnTo>
                    <a:pt x="0" y="0"/>
                  </a:lnTo>
                  <a:lnTo>
                    <a:pt x="0" y="700532"/>
                  </a:lnTo>
                  <a:lnTo>
                    <a:pt x="67056" y="700532"/>
                  </a:lnTo>
                  <a:lnTo>
                    <a:pt x="67056" y="0"/>
                  </a:lnTo>
                  <a:close/>
                </a:path>
              </a:pathLst>
            </a:custGeom>
            <a:solidFill>
              <a:srgbClr val="EC7C30"/>
            </a:solidFill>
          </p:spPr>
          <p:txBody>
            <a:bodyPr wrap="square" lIns="0" tIns="0" rIns="0" bIns="0" rtlCol="0"/>
            <a:lstStyle/>
            <a:p/>
          </p:txBody>
        </p:sp>
        <p:sp>
          <p:nvSpPr>
            <p:cNvPr id="12" name="object 12"/>
            <p:cNvSpPr/>
            <p:nvPr/>
          </p:nvSpPr>
          <p:spPr>
            <a:xfrm>
              <a:off x="3093720" y="6832091"/>
              <a:ext cx="66040" cy="774065"/>
            </a:xfrm>
            <a:custGeom>
              <a:avLst/>
              <a:gdLst/>
              <a:ahLst/>
              <a:cxnLst/>
              <a:rect l="l" t="t" r="r" b="b"/>
              <a:pathLst>
                <a:path w="66039" h="774065">
                  <a:moveTo>
                    <a:pt x="65531" y="0"/>
                  </a:moveTo>
                  <a:lnTo>
                    <a:pt x="0" y="0"/>
                  </a:lnTo>
                  <a:lnTo>
                    <a:pt x="0" y="773684"/>
                  </a:lnTo>
                  <a:lnTo>
                    <a:pt x="65531" y="773684"/>
                  </a:lnTo>
                  <a:lnTo>
                    <a:pt x="65531" y="0"/>
                  </a:lnTo>
                  <a:close/>
                </a:path>
              </a:pathLst>
            </a:custGeom>
            <a:solidFill>
              <a:srgbClr val="A4A4A4"/>
            </a:solidFill>
          </p:spPr>
          <p:txBody>
            <a:bodyPr wrap="square" lIns="0" tIns="0" rIns="0" bIns="0" rtlCol="0"/>
            <a:lstStyle/>
            <a:p/>
          </p:txBody>
        </p:sp>
        <p:sp>
          <p:nvSpPr>
            <p:cNvPr id="13" name="object 13"/>
            <p:cNvSpPr/>
            <p:nvPr/>
          </p:nvSpPr>
          <p:spPr>
            <a:xfrm>
              <a:off x="3159252" y="7485887"/>
              <a:ext cx="66040" cy="120014"/>
            </a:xfrm>
            <a:custGeom>
              <a:avLst/>
              <a:gdLst/>
              <a:ahLst/>
              <a:cxnLst/>
              <a:rect l="l" t="t" r="r" b="b"/>
              <a:pathLst>
                <a:path w="66039" h="120015">
                  <a:moveTo>
                    <a:pt x="65531" y="0"/>
                  </a:moveTo>
                  <a:lnTo>
                    <a:pt x="0" y="0"/>
                  </a:lnTo>
                  <a:lnTo>
                    <a:pt x="0" y="119888"/>
                  </a:lnTo>
                  <a:lnTo>
                    <a:pt x="65531" y="119888"/>
                  </a:lnTo>
                  <a:lnTo>
                    <a:pt x="65531" y="0"/>
                  </a:lnTo>
                  <a:close/>
                </a:path>
              </a:pathLst>
            </a:custGeom>
            <a:solidFill>
              <a:srgbClr val="8FAADC"/>
            </a:solidFill>
          </p:spPr>
          <p:txBody>
            <a:bodyPr wrap="square" lIns="0" tIns="0" rIns="0" bIns="0" rtlCol="0"/>
            <a:lstStyle/>
            <a:p/>
          </p:txBody>
        </p:sp>
        <p:sp>
          <p:nvSpPr>
            <p:cNvPr id="14" name="object 14"/>
            <p:cNvSpPr/>
            <p:nvPr/>
          </p:nvSpPr>
          <p:spPr>
            <a:xfrm>
              <a:off x="3224784" y="6922007"/>
              <a:ext cx="67310" cy="683895"/>
            </a:xfrm>
            <a:custGeom>
              <a:avLst/>
              <a:gdLst/>
              <a:ahLst/>
              <a:cxnLst/>
              <a:rect l="l" t="t" r="r" b="b"/>
              <a:pathLst>
                <a:path w="67310" h="683895">
                  <a:moveTo>
                    <a:pt x="67056" y="0"/>
                  </a:moveTo>
                  <a:lnTo>
                    <a:pt x="0" y="0"/>
                  </a:lnTo>
                  <a:lnTo>
                    <a:pt x="0" y="683768"/>
                  </a:lnTo>
                  <a:lnTo>
                    <a:pt x="67056" y="683768"/>
                  </a:lnTo>
                  <a:lnTo>
                    <a:pt x="67056" y="0"/>
                  </a:lnTo>
                  <a:close/>
                </a:path>
              </a:pathLst>
            </a:custGeom>
            <a:solidFill>
              <a:srgbClr val="F4B083"/>
            </a:solidFill>
          </p:spPr>
          <p:txBody>
            <a:bodyPr wrap="square" lIns="0" tIns="0" rIns="0" bIns="0" rtlCol="0"/>
            <a:lstStyle/>
            <a:p/>
          </p:txBody>
        </p:sp>
        <p:sp>
          <p:nvSpPr>
            <p:cNvPr id="15" name="object 15"/>
            <p:cNvSpPr/>
            <p:nvPr/>
          </p:nvSpPr>
          <p:spPr>
            <a:xfrm>
              <a:off x="3390900" y="6758939"/>
              <a:ext cx="66040" cy="847090"/>
            </a:xfrm>
            <a:custGeom>
              <a:avLst/>
              <a:gdLst/>
              <a:ahLst/>
              <a:cxnLst/>
              <a:rect l="l" t="t" r="r" b="b"/>
              <a:pathLst>
                <a:path w="66039" h="847090">
                  <a:moveTo>
                    <a:pt x="65532" y="0"/>
                  </a:moveTo>
                  <a:lnTo>
                    <a:pt x="0" y="0"/>
                  </a:lnTo>
                  <a:lnTo>
                    <a:pt x="0" y="846836"/>
                  </a:lnTo>
                  <a:lnTo>
                    <a:pt x="65532" y="846836"/>
                  </a:lnTo>
                  <a:lnTo>
                    <a:pt x="65532" y="0"/>
                  </a:lnTo>
                  <a:close/>
                </a:path>
              </a:pathLst>
            </a:custGeom>
            <a:solidFill>
              <a:srgbClr val="EC7C30"/>
            </a:solidFill>
          </p:spPr>
          <p:txBody>
            <a:bodyPr wrap="square" lIns="0" tIns="0" rIns="0" bIns="0" rtlCol="0"/>
            <a:lstStyle/>
            <a:p/>
          </p:txBody>
        </p:sp>
        <p:sp>
          <p:nvSpPr>
            <p:cNvPr id="16" name="object 16"/>
            <p:cNvSpPr/>
            <p:nvPr/>
          </p:nvSpPr>
          <p:spPr>
            <a:xfrm>
              <a:off x="3456432" y="6783323"/>
              <a:ext cx="66040" cy="822960"/>
            </a:xfrm>
            <a:custGeom>
              <a:avLst/>
              <a:gdLst/>
              <a:ahLst/>
              <a:cxnLst/>
              <a:rect l="l" t="t" r="r" b="b"/>
              <a:pathLst>
                <a:path w="66039" h="822959">
                  <a:moveTo>
                    <a:pt x="65531" y="0"/>
                  </a:moveTo>
                  <a:lnTo>
                    <a:pt x="0" y="0"/>
                  </a:lnTo>
                  <a:lnTo>
                    <a:pt x="0" y="822451"/>
                  </a:lnTo>
                  <a:lnTo>
                    <a:pt x="65531" y="822451"/>
                  </a:lnTo>
                  <a:lnTo>
                    <a:pt x="65531" y="0"/>
                  </a:lnTo>
                  <a:close/>
                </a:path>
              </a:pathLst>
            </a:custGeom>
            <a:solidFill>
              <a:srgbClr val="A4A4A4"/>
            </a:solidFill>
          </p:spPr>
          <p:txBody>
            <a:bodyPr wrap="square" lIns="0" tIns="0" rIns="0" bIns="0" rtlCol="0"/>
            <a:lstStyle/>
            <a:p/>
          </p:txBody>
        </p:sp>
        <p:sp>
          <p:nvSpPr>
            <p:cNvPr id="17" name="object 17"/>
            <p:cNvSpPr/>
            <p:nvPr/>
          </p:nvSpPr>
          <p:spPr>
            <a:xfrm>
              <a:off x="3521964" y="7475219"/>
              <a:ext cx="67310" cy="130810"/>
            </a:xfrm>
            <a:custGeom>
              <a:avLst/>
              <a:gdLst/>
              <a:ahLst/>
              <a:cxnLst/>
              <a:rect l="l" t="t" r="r" b="b"/>
              <a:pathLst>
                <a:path w="67310" h="130809">
                  <a:moveTo>
                    <a:pt x="67056" y="0"/>
                  </a:moveTo>
                  <a:lnTo>
                    <a:pt x="0" y="0"/>
                  </a:lnTo>
                  <a:lnTo>
                    <a:pt x="0" y="130555"/>
                  </a:lnTo>
                  <a:lnTo>
                    <a:pt x="67056" y="130555"/>
                  </a:lnTo>
                  <a:lnTo>
                    <a:pt x="67056" y="0"/>
                  </a:lnTo>
                  <a:close/>
                </a:path>
              </a:pathLst>
            </a:custGeom>
            <a:solidFill>
              <a:srgbClr val="8FAADC"/>
            </a:solidFill>
          </p:spPr>
          <p:txBody>
            <a:bodyPr wrap="square" lIns="0" tIns="0" rIns="0" bIns="0" rtlCol="0"/>
            <a:lstStyle/>
            <a:p/>
          </p:txBody>
        </p:sp>
        <p:sp>
          <p:nvSpPr>
            <p:cNvPr id="18" name="object 18"/>
            <p:cNvSpPr/>
            <p:nvPr/>
          </p:nvSpPr>
          <p:spPr>
            <a:xfrm>
              <a:off x="3589020" y="6844283"/>
              <a:ext cx="66040" cy="762000"/>
            </a:xfrm>
            <a:custGeom>
              <a:avLst/>
              <a:gdLst/>
              <a:ahLst/>
              <a:cxnLst/>
              <a:rect l="l" t="t" r="r" b="b"/>
              <a:pathLst>
                <a:path w="66039" h="762000">
                  <a:moveTo>
                    <a:pt x="65531" y="0"/>
                  </a:moveTo>
                  <a:lnTo>
                    <a:pt x="0" y="0"/>
                  </a:lnTo>
                  <a:lnTo>
                    <a:pt x="0" y="761492"/>
                  </a:lnTo>
                  <a:lnTo>
                    <a:pt x="65531" y="761492"/>
                  </a:lnTo>
                  <a:lnTo>
                    <a:pt x="65531" y="0"/>
                  </a:lnTo>
                  <a:close/>
                </a:path>
              </a:pathLst>
            </a:custGeom>
            <a:solidFill>
              <a:srgbClr val="F4B083"/>
            </a:solidFill>
          </p:spPr>
          <p:txBody>
            <a:bodyPr wrap="square" lIns="0" tIns="0" rIns="0" bIns="0" rtlCol="0"/>
            <a:lstStyle/>
            <a:p/>
          </p:txBody>
        </p:sp>
        <p:sp>
          <p:nvSpPr>
            <p:cNvPr id="19" name="object 19"/>
            <p:cNvSpPr/>
            <p:nvPr/>
          </p:nvSpPr>
          <p:spPr>
            <a:xfrm>
              <a:off x="3753612" y="6640067"/>
              <a:ext cx="66040" cy="965835"/>
            </a:xfrm>
            <a:custGeom>
              <a:avLst/>
              <a:gdLst/>
              <a:ahLst/>
              <a:cxnLst/>
              <a:rect l="l" t="t" r="r" b="b"/>
              <a:pathLst>
                <a:path w="66039" h="965834">
                  <a:moveTo>
                    <a:pt x="65532" y="0"/>
                  </a:moveTo>
                  <a:lnTo>
                    <a:pt x="0" y="0"/>
                  </a:lnTo>
                  <a:lnTo>
                    <a:pt x="0" y="965707"/>
                  </a:lnTo>
                  <a:lnTo>
                    <a:pt x="65532" y="965707"/>
                  </a:lnTo>
                  <a:lnTo>
                    <a:pt x="65532" y="0"/>
                  </a:lnTo>
                  <a:close/>
                </a:path>
              </a:pathLst>
            </a:custGeom>
            <a:solidFill>
              <a:srgbClr val="EC7C30"/>
            </a:solidFill>
          </p:spPr>
          <p:txBody>
            <a:bodyPr wrap="square" lIns="0" tIns="0" rIns="0" bIns="0" rtlCol="0"/>
            <a:lstStyle/>
            <a:p/>
          </p:txBody>
        </p:sp>
        <p:sp>
          <p:nvSpPr>
            <p:cNvPr id="20" name="object 20"/>
            <p:cNvSpPr/>
            <p:nvPr/>
          </p:nvSpPr>
          <p:spPr>
            <a:xfrm>
              <a:off x="3819144" y="6754367"/>
              <a:ext cx="67310" cy="851535"/>
            </a:xfrm>
            <a:custGeom>
              <a:avLst/>
              <a:gdLst/>
              <a:ahLst/>
              <a:cxnLst/>
              <a:rect l="l" t="t" r="r" b="b"/>
              <a:pathLst>
                <a:path w="67310" h="851534">
                  <a:moveTo>
                    <a:pt x="67055" y="0"/>
                  </a:moveTo>
                  <a:lnTo>
                    <a:pt x="0" y="0"/>
                  </a:lnTo>
                  <a:lnTo>
                    <a:pt x="0" y="851407"/>
                  </a:lnTo>
                  <a:lnTo>
                    <a:pt x="67055" y="851407"/>
                  </a:lnTo>
                  <a:lnTo>
                    <a:pt x="67055" y="0"/>
                  </a:lnTo>
                  <a:close/>
                </a:path>
              </a:pathLst>
            </a:custGeom>
            <a:solidFill>
              <a:srgbClr val="A4A4A4"/>
            </a:solidFill>
          </p:spPr>
          <p:txBody>
            <a:bodyPr wrap="square" lIns="0" tIns="0" rIns="0" bIns="0" rtlCol="0"/>
            <a:lstStyle/>
            <a:p/>
          </p:txBody>
        </p:sp>
        <p:sp>
          <p:nvSpPr>
            <p:cNvPr id="21" name="object 21"/>
            <p:cNvSpPr/>
            <p:nvPr/>
          </p:nvSpPr>
          <p:spPr>
            <a:xfrm>
              <a:off x="3886200" y="7469123"/>
              <a:ext cx="66040" cy="137160"/>
            </a:xfrm>
            <a:custGeom>
              <a:avLst/>
              <a:gdLst/>
              <a:ahLst/>
              <a:cxnLst/>
              <a:rect l="l" t="t" r="r" b="b"/>
              <a:pathLst>
                <a:path w="66039" h="137159">
                  <a:moveTo>
                    <a:pt x="65532" y="0"/>
                  </a:moveTo>
                  <a:lnTo>
                    <a:pt x="0" y="0"/>
                  </a:lnTo>
                  <a:lnTo>
                    <a:pt x="0" y="136651"/>
                  </a:lnTo>
                  <a:lnTo>
                    <a:pt x="65532" y="136651"/>
                  </a:lnTo>
                  <a:lnTo>
                    <a:pt x="65532" y="0"/>
                  </a:lnTo>
                  <a:close/>
                </a:path>
              </a:pathLst>
            </a:custGeom>
            <a:solidFill>
              <a:srgbClr val="8FAADC"/>
            </a:solidFill>
          </p:spPr>
          <p:txBody>
            <a:bodyPr wrap="square" lIns="0" tIns="0" rIns="0" bIns="0" rtlCol="0"/>
            <a:lstStyle/>
            <a:p/>
          </p:txBody>
        </p:sp>
        <p:sp>
          <p:nvSpPr>
            <p:cNvPr id="22" name="object 22"/>
            <p:cNvSpPr/>
            <p:nvPr/>
          </p:nvSpPr>
          <p:spPr>
            <a:xfrm>
              <a:off x="3951732" y="6812279"/>
              <a:ext cx="66040" cy="793750"/>
            </a:xfrm>
            <a:custGeom>
              <a:avLst/>
              <a:gdLst/>
              <a:ahLst/>
              <a:cxnLst/>
              <a:rect l="l" t="t" r="r" b="b"/>
              <a:pathLst>
                <a:path w="66039" h="793750">
                  <a:moveTo>
                    <a:pt x="65531" y="0"/>
                  </a:moveTo>
                  <a:lnTo>
                    <a:pt x="0" y="0"/>
                  </a:lnTo>
                  <a:lnTo>
                    <a:pt x="0" y="793495"/>
                  </a:lnTo>
                  <a:lnTo>
                    <a:pt x="65531" y="793495"/>
                  </a:lnTo>
                  <a:lnTo>
                    <a:pt x="65531" y="0"/>
                  </a:lnTo>
                  <a:close/>
                </a:path>
              </a:pathLst>
            </a:custGeom>
            <a:solidFill>
              <a:srgbClr val="F4B083"/>
            </a:solidFill>
          </p:spPr>
          <p:txBody>
            <a:bodyPr wrap="square" lIns="0" tIns="0" rIns="0" bIns="0" rtlCol="0"/>
            <a:lstStyle/>
            <a:p/>
          </p:txBody>
        </p:sp>
        <p:sp>
          <p:nvSpPr>
            <p:cNvPr id="23" name="object 23"/>
            <p:cNvSpPr/>
            <p:nvPr/>
          </p:nvSpPr>
          <p:spPr>
            <a:xfrm>
              <a:off x="4116324" y="6515099"/>
              <a:ext cx="67310" cy="1090930"/>
            </a:xfrm>
            <a:custGeom>
              <a:avLst/>
              <a:gdLst/>
              <a:ahLst/>
              <a:cxnLst/>
              <a:rect l="l" t="t" r="r" b="b"/>
              <a:pathLst>
                <a:path w="67310" h="1090929">
                  <a:moveTo>
                    <a:pt x="67055" y="0"/>
                  </a:moveTo>
                  <a:lnTo>
                    <a:pt x="0" y="0"/>
                  </a:lnTo>
                  <a:lnTo>
                    <a:pt x="0" y="1090676"/>
                  </a:lnTo>
                  <a:lnTo>
                    <a:pt x="67055" y="1090676"/>
                  </a:lnTo>
                  <a:lnTo>
                    <a:pt x="67055" y="0"/>
                  </a:lnTo>
                  <a:close/>
                </a:path>
              </a:pathLst>
            </a:custGeom>
            <a:solidFill>
              <a:srgbClr val="EC7C30"/>
            </a:solidFill>
          </p:spPr>
          <p:txBody>
            <a:bodyPr wrap="square" lIns="0" tIns="0" rIns="0" bIns="0" rtlCol="0"/>
            <a:lstStyle/>
            <a:p/>
          </p:txBody>
        </p:sp>
        <p:sp>
          <p:nvSpPr>
            <p:cNvPr id="24" name="object 24"/>
            <p:cNvSpPr/>
            <p:nvPr/>
          </p:nvSpPr>
          <p:spPr>
            <a:xfrm>
              <a:off x="4183380" y="6711695"/>
              <a:ext cx="66040" cy="894080"/>
            </a:xfrm>
            <a:custGeom>
              <a:avLst/>
              <a:gdLst/>
              <a:ahLst/>
              <a:cxnLst/>
              <a:rect l="l" t="t" r="r" b="b"/>
              <a:pathLst>
                <a:path w="66039" h="894079">
                  <a:moveTo>
                    <a:pt x="65532" y="0"/>
                  </a:moveTo>
                  <a:lnTo>
                    <a:pt x="0" y="0"/>
                  </a:lnTo>
                  <a:lnTo>
                    <a:pt x="0" y="894080"/>
                  </a:lnTo>
                  <a:lnTo>
                    <a:pt x="65532" y="894080"/>
                  </a:lnTo>
                  <a:lnTo>
                    <a:pt x="65532" y="0"/>
                  </a:lnTo>
                  <a:close/>
                </a:path>
              </a:pathLst>
            </a:custGeom>
            <a:solidFill>
              <a:srgbClr val="A4A4A4"/>
            </a:solidFill>
          </p:spPr>
          <p:txBody>
            <a:bodyPr wrap="square" lIns="0" tIns="0" rIns="0" bIns="0" rtlCol="0"/>
            <a:lstStyle/>
            <a:p/>
          </p:txBody>
        </p:sp>
        <p:sp>
          <p:nvSpPr>
            <p:cNvPr id="25" name="object 25"/>
            <p:cNvSpPr/>
            <p:nvPr/>
          </p:nvSpPr>
          <p:spPr>
            <a:xfrm>
              <a:off x="4248912" y="7461503"/>
              <a:ext cx="66040" cy="144780"/>
            </a:xfrm>
            <a:custGeom>
              <a:avLst/>
              <a:gdLst/>
              <a:ahLst/>
              <a:cxnLst/>
              <a:rect l="l" t="t" r="r" b="b"/>
              <a:pathLst>
                <a:path w="66039" h="144779">
                  <a:moveTo>
                    <a:pt x="65532" y="0"/>
                  </a:moveTo>
                  <a:lnTo>
                    <a:pt x="0" y="0"/>
                  </a:lnTo>
                  <a:lnTo>
                    <a:pt x="0" y="144271"/>
                  </a:lnTo>
                  <a:lnTo>
                    <a:pt x="65532" y="144271"/>
                  </a:lnTo>
                  <a:lnTo>
                    <a:pt x="65532" y="0"/>
                  </a:lnTo>
                  <a:close/>
                </a:path>
              </a:pathLst>
            </a:custGeom>
            <a:solidFill>
              <a:srgbClr val="8FAADC"/>
            </a:solidFill>
          </p:spPr>
          <p:txBody>
            <a:bodyPr wrap="square" lIns="0" tIns="0" rIns="0" bIns="0" rtlCol="0"/>
            <a:lstStyle/>
            <a:p/>
          </p:txBody>
        </p:sp>
        <p:sp>
          <p:nvSpPr>
            <p:cNvPr id="26" name="object 26"/>
            <p:cNvSpPr/>
            <p:nvPr/>
          </p:nvSpPr>
          <p:spPr>
            <a:xfrm>
              <a:off x="4314444" y="6797039"/>
              <a:ext cx="67310" cy="808990"/>
            </a:xfrm>
            <a:custGeom>
              <a:avLst/>
              <a:gdLst/>
              <a:ahLst/>
              <a:cxnLst/>
              <a:rect l="l" t="t" r="r" b="b"/>
              <a:pathLst>
                <a:path w="67310" h="808990">
                  <a:moveTo>
                    <a:pt x="67055" y="0"/>
                  </a:moveTo>
                  <a:lnTo>
                    <a:pt x="0" y="0"/>
                  </a:lnTo>
                  <a:lnTo>
                    <a:pt x="0" y="808736"/>
                  </a:lnTo>
                  <a:lnTo>
                    <a:pt x="67055" y="808736"/>
                  </a:lnTo>
                  <a:lnTo>
                    <a:pt x="67055" y="0"/>
                  </a:lnTo>
                  <a:close/>
                </a:path>
              </a:pathLst>
            </a:custGeom>
            <a:solidFill>
              <a:srgbClr val="F4B083"/>
            </a:solidFill>
          </p:spPr>
          <p:txBody>
            <a:bodyPr wrap="square" lIns="0" tIns="0" rIns="0" bIns="0" rtlCol="0"/>
            <a:lstStyle/>
            <a:p/>
          </p:txBody>
        </p:sp>
        <p:sp>
          <p:nvSpPr>
            <p:cNvPr id="27" name="object 27"/>
            <p:cNvSpPr/>
            <p:nvPr/>
          </p:nvSpPr>
          <p:spPr>
            <a:xfrm>
              <a:off x="4480560" y="6438899"/>
              <a:ext cx="66040" cy="1167130"/>
            </a:xfrm>
            <a:custGeom>
              <a:avLst/>
              <a:gdLst/>
              <a:ahLst/>
              <a:cxnLst/>
              <a:rect l="l" t="t" r="r" b="b"/>
              <a:pathLst>
                <a:path w="66039" h="1167129">
                  <a:moveTo>
                    <a:pt x="65531" y="0"/>
                  </a:moveTo>
                  <a:lnTo>
                    <a:pt x="0" y="0"/>
                  </a:lnTo>
                  <a:lnTo>
                    <a:pt x="0" y="1166876"/>
                  </a:lnTo>
                  <a:lnTo>
                    <a:pt x="65531" y="1166876"/>
                  </a:lnTo>
                  <a:lnTo>
                    <a:pt x="65531" y="0"/>
                  </a:lnTo>
                  <a:close/>
                </a:path>
              </a:pathLst>
            </a:custGeom>
            <a:solidFill>
              <a:srgbClr val="EC7C30"/>
            </a:solidFill>
          </p:spPr>
          <p:txBody>
            <a:bodyPr wrap="square" lIns="0" tIns="0" rIns="0" bIns="0" rtlCol="0"/>
            <a:lstStyle/>
            <a:p/>
          </p:txBody>
        </p:sp>
        <p:sp>
          <p:nvSpPr>
            <p:cNvPr id="28" name="object 28"/>
            <p:cNvSpPr/>
            <p:nvPr/>
          </p:nvSpPr>
          <p:spPr>
            <a:xfrm>
              <a:off x="4546092" y="6691883"/>
              <a:ext cx="66040" cy="914400"/>
            </a:xfrm>
            <a:custGeom>
              <a:avLst/>
              <a:gdLst/>
              <a:ahLst/>
              <a:cxnLst/>
              <a:rect l="l" t="t" r="r" b="b"/>
              <a:pathLst>
                <a:path w="66039" h="914400">
                  <a:moveTo>
                    <a:pt x="65532" y="0"/>
                  </a:moveTo>
                  <a:lnTo>
                    <a:pt x="0" y="0"/>
                  </a:lnTo>
                  <a:lnTo>
                    <a:pt x="0" y="913892"/>
                  </a:lnTo>
                  <a:lnTo>
                    <a:pt x="65532" y="913892"/>
                  </a:lnTo>
                  <a:lnTo>
                    <a:pt x="65532" y="0"/>
                  </a:lnTo>
                  <a:close/>
                </a:path>
              </a:pathLst>
            </a:custGeom>
            <a:solidFill>
              <a:srgbClr val="A4A4A4"/>
            </a:solidFill>
          </p:spPr>
          <p:txBody>
            <a:bodyPr wrap="square" lIns="0" tIns="0" rIns="0" bIns="0" rtlCol="0"/>
            <a:lstStyle/>
            <a:p/>
          </p:txBody>
        </p:sp>
        <p:sp>
          <p:nvSpPr>
            <p:cNvPr id="29" name="object 29"/>
            <p:cNvSpPr/>
            <p:nvPr/>
          </p:nvSpPr>
          <p:spPr>
            <a:xfrm>
              <a:off x="4611624" y="7444739"/>
              <a:ext cx="67310" cy="161290"/>
            </a:xfrm>
            <a:custGeom>
              <a:avLst/>
              <a:gdLst/>
              <a:ahLst/>
              <a:cxnLst/>
              <a:rect l="l" t="t" r="r" b="b"/>
              <a:pathLst>
                <a:path w="67310" h="161290">
                  <a:moveTo>
                    <a:pt x="67055" y="0"/>
                  </a:moveTo>
                  <a:lnTo>
                    <a:pt x="0" y="0"/>
                  </a:lnTo>
                  <a:lnTo>
                    <a:pt x="0" y="161036"/>
                  </a:lnTo>
                  <a:lnTo>
                    <a:pt x="67055" y="161036"/>
                  </a:lnTo>
                  <a:lnTo>
                    <a:pt x="67055" y="0"/>
                  </a:lnTo>
                  <a:close/>
                </a:path>
              </a:pathLst>
            </a:custGeom>
            <a:solidFill>
              <a:srgbClr val="8FAADC"/>
            </a:solidFill>
          </p:spPr>
          <p:txBody>
            <a:bodyPr wrap="square" lIns="0" tIns="0" rIns="0" bIns="0" rtlCol="0"/>
            <a:lstStyle/>
            <a:p/>
          </p:txBody>
        </p:sp>
        <p:sp>
          <p:nvSpPr>
            <p:cNvPr id="30" name="object 30"/>
            <p:cNvSpPr/>
            <p:nvPr/>
          </p:nvSpPr>
          <p:spPr>
            <a:xfrm>
              <a:off x="4678680" y="6777227"/>
              <a:ext cx="66040" cy="828675"/>
            </a:xfrm>
            <a:custGeom>
              <a:avLst/>
              <a:gdLst/>
              <a:ahLst/>
              <a:cxnLst/>
              <a:rect l="l" t="t" r="r" b="b"/>
              <a:pathLst>
                <a:path w="66039" h="828675">
                  <a:moveTo>
                    <a:pt x="65532" y="0"/>
                  </a:moveTo>
                  <a:lnTo>
                    <a:pt x="0" y="0"/>
                  </a:lnTo>
                  <a:lnTo>
                    <a:pt x="0" y="828547"/>
                  </a:lnTo>
                  <a:lnTo>
                    <a:pt x="65532" y="828547"/>
                  </a:lnTo>
                  <a:lnTo>
                    <a:pt x="65532" y="0"/>
                  </a:lnTo>
                  <a:close/>
                </a:path>
              </a:pathLst>
            </a:custGeom>
            <a:solidFill>
              <a:srgbClr val="F4B083"/>
            </a:solidFill>
          </p:spPr>
          <p:txBody>
            <a:bodyPr wrap="square" lIns="0" tIns="0" rIns="0" bIns="0" rtlCol="0"/>
            <a:lstStyle/>
            <a:p/>
          </p:txBody>
        </p:sp>
        <p:sp>
          <p:nvSpPr>
            <p:cNvPr id="31" name="object 31"/>
            <p:cNvSpPr/>
            <p:nvPr/>
          </p:nvSpPr>
          <p:spPr>
            <a:xfrm>
              <a:off x="4843272" y="6336791"/>
              <a:ext cx="66040" cy="1269365"/>
            </a:xfrm>
            <a:custGeom>
              <a:avLst/>
              <a:gdLst/>
              <a:ahLst/>
              <a:cxnLst/>
              <a:rect l="l" t="t" r="r" b="b"/>
              <a:pathLst>
                <a:path w="66039" h="1269365">
                  <a:moveTo>
                    <a:pt x="65531" y="0"/>
                  </a:moveTo>
                  <a:lnTo>
                    <a:pt x="0" y="0"/>
                  </a:lnTo>
                  <a:lnTo>
                    <a:pt x="0" y="1268983"/>
                  </a:lnTo>
                  <a:lnTo>
                    <a:pt x="65531" y="1268983"/>
                  </a:lnTo>
                  <a:lnTo>
                    <a:pt x="65531" y="0"/>
                  </a:lnTo>
                  <a:close/>
                </a:path>
              </a:pathLst>
            </a:custGeom>
            <a:solidFill>
              <a:srgbClr val="EC7C30"/>
            </a:solidFill>
          </p:spPr>
          <p:txBody>
            <a:bodyPr wrap="square" lIns="0" tIns="0" rIns="0" bIns="0" rtlCol="0"/>
            <a:lstStyle/>
            <a:p/>
          </p:txBody>
        </p:sp>
        <p:sp>
          <p:nvSpPr>
            <p:cNvPr id="32" name="object 32"/>
            <p:cNvSpPr/>
            <p:nvPr/>
          </p:nvSpPr>
          <p:spPr>
            <a:xfrm>
              <a:off x="4908804" y="6656831"/>
              <a:ext cx="67310" cy="949325"/>
            </a:xfrm>
            <a:custGeom>
              <a:avLst/>
              <a:gdLst/>
              <a:ahLst/>
              <a:cxnLst/>
              <a:rect l="l" t="t" r="r" b="b"/>
              <a:pathLst>
                <a:path w="67310" h="949325">
                  <a:moveTo>
                    <a:pt x="67056" y="0"/>
                  </a:moveTo>
                  <a:lnTo>
                    <a:pt x="0" y="0"/>
                  </a:lnTo>
                  <a:lnTo>
                    <a:pt x="0" y="948944"/>
                  </a:lnTo>
                  <a:lnTo>
                    <a:pt x="67056" y="948944"/>
                  </a:lnTo>
                  <a:lnTo>
                    <a:pt x="67056" y="0"/>
                  </a:lnTo>
                  <a:close/>
                </a:path>
              </a:pathLst>
            </a:custGeom>
            <a:solidFill>
              <a:srgbClr val="A4A4A4"/>
            </a:solidFill>
          </p:spPr>
          <p:txBody>
            <a:bodyPr wrap="square" lIns="0" tIns="0" rIns="0" bIns="0" rtlCol="0"/>
            <a:lstStyle/>
            <a:p/>
          </p:txBody>
        </p:sp>
        <p:sp>
          <p:nvSpPr>
            <p:cNvPr id="33" name="object 33"/>
            <p:cNvSpPr/>
            <p:nvPr/>
          </p:nvSpPr>
          <p:spPr>
            <a:xfrm>
              <a:off x="4975860" y="7435595"/>
              <a:ext cx="66040" cy="170180"/>
            </a:xfrm>
            <a:custGeom>
              <a:avLst/>
              <a:gdLst/>
              <a:ahLst/>
              <a:cxnLst/>
              <a:rect l="l" t="t" r="r" b="b"/>
              <a:pathLst>
                <a:path w="66039" h="170179">
                  <a:moveTo>
                    <a:pt x="65531" y="0"/>
                  </a:moveTo>
                  <a:lnTo>
                    <a:pt x="0" y="0"/>
                  </a:lnTo>
                  <a:lnTo>
                    <a:pt x="0" y="170180"/>
                  </a:lnTo>
                  <a:lnTo>
                    <a:pt x="65531" y="170180"/>
                  </a:lnTo>
                  <a:lnTo>
                    <a:pt x="65531" y="0"/>
                  </a:lnTo>
                  <a:close/>
                </a:path>
              </a:pathLst>
            </a:custGeom>
            <a:solidFill>
              <a:srgbClr val="8FAADC"/>
            </a:solidFill>
          </p:spPr>
          <p:txBody>
            <a:bodyPr wrap="square" lIns="0" tIns="0" rIns="0" bIns="0" rtlCol="0"/>
            <a:lstStyle/>
            <a:p/>
          </p:txBody>
        </p:sp>
        <p:sp>
          <p:nvSpPr>
            <p:cNvPr id="34" name="object 34"/>
            <p:cNvSpPr/>
            <p:nvPr/>
          </p:nvSpPr>
          <p:spPr>
            <a:xfrm>
              <a:off x="5041392" y="6754367"/>
              <a:ext cx="66040" cy="851535"/>
            </a:xfrm>
            <a:custGeom>
              <a:avLst/>
              <a:gdLst/>
              <a:ahLst/>
              <a:cxnLst/>
              <a:rect l="l" t="t" r="r" b="b"/>
              <a:pathLst>
                <a:path w="66039" h="851534">
                  <a:moveTo>
                    <a:pt x="65532" y="0"/>
                  </a:moveTo>
                  <a:lnTo>
                    <a:pt x="0" y="0"/>
                  </a:lnTo>
                  <a:lnTo>
                    <a:pt x="0" y="851407"/>
                  </a:lnTo>
                  <a:lnTo>
                    <a:pt x="65532" y="851407"/>
                  </a:lnTo>
                  <a:lnTo>
                    <a:pt x="65532" y="0"/>
                  </a:lnTo>
                  <a:close/>
                </a:path>
              </a:pathLst>
            </a:custGeom>
            <a:solidFill>
              <a:srgbClr val="F4B083"/>
            </a:solidFill>
          </p:spPr>
          <p:txBody>
            <a:bodyPr wrap="square" lIns="0" tIns="0" rIns="0" bIns="0" rtlCol="0"/>
            <a:lstStyle/>
            <a:p/>
          </p:txBody>
        </p:sp>
        <p:sp>
          <p:nvSpPr>
            <p:cNvPr id="35" name="object 35"/>
            <p:cNvSpPr/>
            <p:nvPr/>
          </p:nvSpPr>
          <p:spPr>
            <a:xfrm>
              <a:off x="5205983" y="6259067"/>
              <a:ext cx="67310" cy="1346835"/>
            </a:xfrm>
            <a:custGeom>
              <a:avLst/>
              <a:gdLst/>
              <a:ahLst/>
              <a:cxnLst/>
              <a:rect l="l" t="t" r="r" b="b"/>
              <a:pathLst>
                <a:path w="67310" h="1346834">
                  <a:moveTo>
                    <a:pt x="67055" y="0"/>
                  </a:moveTo>
                  <a:lnTo>
                    <a:pt x="0" y="0"/>
                  </a:lnTo>
                  <a:lnTo>
                    <a:pt x="0" y="1346708"/>
                  </a:lnTo>
                  <a:lnTo>
                    <a:pt x="67055" y="1346708"/>
                  </a:lnTo>
                  <a:lnTo>
                    <a:pt x="67055" y="0"/>
                  </a:lnTo>
                  <a:close/>
                </a:path>
              </a:pathLst>
            </a:custGeom>
            <a:solidFill>
              <a:srgbClr val="EC7C30"/>
            </a:solidFill>
          </p:spPr>
          <p:txBody>
            <a:bodyPr wrap="square" lIns="0" tIns="0" rIns="0" bIns="0" rtlCol="0"/>
            <a:lstStyle/>
            <a:p/>
          </p:txBody>
        </p:sp>
        <p:sp>
          <p:nvSpPr>
            <p:cNvPr id="36" name="object 36"/>
            <p:cNvSpPr/>
            <p:nvPr/>
          </p:nvSpPr>
          <p:spPr>
            <a:xfrm>
              <a:off x="5273040" y="6617207"/>
              <a:ext cx="66040" cy="988694"/>
            </a:xfrm>
            <a:custGeom>
              <a:avLst/>
              <a:gdLst/>
              <a:ahLst/>
              <a:cxnLst/>
              <a:rect l="l" t="t" r="r" b="b"/>
              <a:pathLst>
                <a:path w="66039" h="988695">
                  <a:moveTo>
                    <a:pt x="65532" y="0"/>
                  </a:moveTo>
                  <a:lnTo>
                    <a:pt x="0" y="0"/>
                  </a:lnTo>
                  <a:lnTo>
                    <a:pt x="0" y="988568"/>
                  </a:lnTo>
                  <a:lnTo>
                    <a:pt x="65532" y="988568"/>
                  </a:lnTo>
                  <a:lnTo>
                    <a:pt x="65532" y="0"/>
                  </a:lnTo>
                  <a:close/>
                </a:path>
              </a:pathLst>
            </a:custGeom>
            <a:solidFill>
              <a:srgbClr val="A4A4A4"/>
            </a:solidFill>
          </p:spPr>
          <p:txBody>
            <a:bodyPr wrap="square" lIns="0" tIns="0" rIns="0" bIns="0" rtlCol="0"/>
            <a:lstStyle/>
            <a:p/>
          </p:txBody>
        </p:sp>
        <p:sp>
          <p:nvSpPr>
            <p:cNvPr id="37" name="object 37"/>
            <p:cNvSpPr/>
            <p:nvPr/>
          </p:nvSpPr>
          <p:spPr>
            <a:xfrm>
              <a:off x="5338572" y="7432547"/>
              <a:ext cx="66040" cy="173355"/>
            </a:xfrm>
            <a:custGeom>
              <a:avLst/>
              <a:gdLst/>
              <a:ahLst/>
              <a:cxnLst/>
              <a:rect l="l" t="t" r="r" b="b"/>
              <a:pathLst>
                <a:path w="66039" h="173354">
                  <a:moveTo>
                    <a:pt x="65531" y="0"/>
                  </a:moveTo>
                  <a:lnTo>
                    <a:pt x="0" y="0"/>
                  </a:lnTo>
                  <a:lnTo>
                    <a:pt x="0" y="173228"/>
                  </a:lnTo>
                  <a:lnTo>
                    <a:pt x="65531" y="173228"/>
                  </a:lnTo>
                  <a:lnTo>
                    <a:pt x="65531" y="0"/>
                  </a:lnTo>
                  <a:close/>
                </a:path>
              </a:pathLst>
            </a:custGeom>
            <a:solidFill>
              <a:srgbClr val="8FAADC"/>
            </a:solidFill>
          </p:spPr>
          <p:txBody>
            <a:bodyPr wrap="square" lIns="0" tIns="0" rIns="0" bIns="0" rtlCol="0"/>
            <a:lstStyle/>
            <a:p/>
          </p:txBody>
        </p:sp>
        <p:sp>
          <p:nvSpPr>
            <p:cNvPr id="38" name="object 38"/>
            <p:cNvSpPr/>
            <p:nvPr/>
          </p:nvSpPr>
          <p:spPr>
            <a:xfrm>
              <a:off x="5404104" y="6729983"/>
              <a:ext cx="67310" cy="876300"/>
            </a:xfrm>
            <a:custGeom>
              <a:avLst/>
              <a:gdLst/>
              <a:ahLst/>
              <a:cxnLst/>
              <a:rect l="l" t="t" r="r" b="b"/>
              <a:pathLst>
                <a:path w="67310" h="876300">
                  <a:moveTo>
                    <a:pt x="67056" y="0"/>
                  </a:moveTo>
                  <a:lnTo>
                    <a:pt x="0" y="0"/>
                  </a:lnTo>
                  <a:lnTo>
                    <a:pt x="0" y="875792"/>
                  </a:lnTo>
                  <a:lnTo>
                    <a:pt x="67056" y="875792"/>
                  </a:lnTo>
                  <a:lnTo>
                    <a:pt x="67056" y="0"/>
                  </a:lnTo>
                  <a:close/>
                </a:path>
              </a:pathLst>
            </a:custGeom>
            <a:solidFill>
              <a:srgbClr val="F4B083"/>
            </a:solidFill>
          </p:spPr>
          <p:txBody>
            <a:bodyPr wrap="square" lIns="0" tIns="0" rIns="0" bIns="0" rtlCol="0"/>
            <a:lstStyle/>
            <a:p/>
          </p:txBody>
        </p:sp>
        <p:sp>
          <p:nvSpPr>
            <p:cNvPr id="39" name="object 39"/>
            <p:cNvSpPr/>
            <p:nvPr/>
          </p:nvSpPr>
          <p:spPr>
            <a:xfrm>
              <a:off x="5570220" y="6323075"/>
              <a:ext cx="66040" cy="1282700"/>
            </a:xfrm>
            <a:custGeom>
              <a:avLst/>
              <a:gdLst/>
              <a:ahLst/>
              <a:cxnLst/>
              <a:rect l="l" t="t" r="r" b="b"/>
              <a:pathLst>
                <a:path w="66039" h="1282700">
                  <a:moveTo>
                    <a:pt x="65531" y="0"/>
                  </a:moveTo>
                  <a:lnTo>
                    <a:pt x="0" y="0"/>
                  </a:lnTo>
                  <a:lnTo>
                    <a:pt x="0" y="1282700"/>
                  </a:lnTo>
                  <a:lnTo>
                    <a:pt x="65531" y="1282700"/>
                  </a:lnTo>
                  <a:lnTo>
                    <a:pt x="65531" y="0"/>
                  </a:lnTo>
                  <a:close/>
                </a:path>
              </a:pathLst>
            </a:custGeom>
            <a:solidFill>
              <a:srgbClr val="EC7C30"/>
            </a:solidFill>
          </p:spPr>
          <p:txBody>
            <a:bodyPr wrap="square" lIns="0" tIns="0" rIns="0" bIns="0" rtlCol="0"/>
            <a:lstStyle/>
            <a:p/>
          </p:txBody>
        </p:sp>
        <p:sp>
          <p:nvSpPr>
            <p:cNvPr id="40" name="object 40"/>
            <p:cNvSpPr/>
            <p:nvPr/>
          </p:nvSpPr>
          <p:spPr>
            <a:xfrm>
              <a:off x="5635752" y="6687311"/>
              <a:ext cx="67310" cy="918844"/>
            </a:xfrm>
            <a:custGeom>
              <a:avLst/>
              <a:gdLst/>
              <a:ahLst/>
              <a:cxnLst/>
              <a:rect l="l" t="t" r="r" b="b"/>
              <a:pathLst>
                <a:path w="67310" h="918845">
                  <a:moveTo>
                    <a:pt x="67056" y="0"/>
                  </a:moveTo>
                  <a:lnTo>
                    <a:pt x="0" y="0"/>
                  </a:lnTo>
                  <a:lnTo>
                    <a:pt x="0" y="918464"/>
                  </a:lnTo>
                  <a:lnTo>
                    <a:pt x="67056" y="918464"/>
                  </a:lnTo>
                  <a:lnTo>
                    <a:pt x="67056" y="0"/>
                  </a:lnTo>
                  <a:close/>
                </a:path>
              </a:pathLst>
            </a:custGeom>
            <a:solidFill>
              <a:srgbClr val="A4A4A4"/>
            </a:solidFill>
          </p:spPr>
          <p:txBody>
            <a:bodyPr wrap="square" lIns="0" tIns="0" rIns="0" bIns="0" rtlCol="0"/>
            <a:lstStyle/>
            <a:p/>
          </p:txBody>
        </p:sp>
        <p:sp>
          <p:nvSpPr>
            <p:cNvPr id="41" name="object 41"/>
            <p:cNvSpPr/>
            <p:nvPr/>
          </p:nvSpPr>
          <p:spPr>
            <a:xfrm>
              <a:off x="5702808" y="7452359"/>
              <a:ext cx="66040" cy="153670"/>
            </a:xfrm>
            <a:custGeom>
              <a:avLst/>
              <a:gdLst/>
              <a:ahLst/>
              <a:cxnLst/>
              <a:rect l="l" t="t" r="r" b="b"/>
              <a:pathLst>
                <a:path w="66039" h="153670">
                  <a:moveTo>
                    <a:pt x="65531" y="0"/>
                  </a:moveTo>
                  <a:lnTo>
                    <a:pt x="0" y="0"/>
                  </a:lnTo>
                  <a:lnTo>
                    <a:pt x="0" y="153416"/>
                  </a:lnTo>
                  <a:lnTo>
                    <a:pt x="65531" y="153416"/>
                  </a:lnTo>
                  <a:lnTo>
                    <a:pt x="65531" y="0"/>
                  </a:lnTo>
                  <a:close/>
                </a:path>
              </a:pathLst>
            </a:custGeom>
            <a:solidFill>
              <a:srgbClr val="8FAADC"/>
            </a:solidFill>
          </p:spPr>
          <p:txBody>
            <a:bodyPr wrap="square" lIns="0" tIns="0" rIns="0" bIns="0" rtlCol="0"/>
            <a:lstStyle/>
            <a:p/>
          </p:txBody>
        </p:sp>
        <p:sp>
          <p:nvSpPr>
            <p:cNvPr id="42" name="object 42"/>
            <p:cNvSpPr/>
            <p:nvPr/>
          </p:nvSpPr>
          <p:spPr>
            <a:xfrm>
              <a:off x="5768340" y="6870191"/>
              <a:ext cx="66040" cy="735965"/>
            </a:xfrm>
            <a:custGeom>
              <a:avLst/>
              <a:gdLst/>
              <a:ahLst/>
              <a:cxnLst/>
              <a:rect l="l" t="t" r="r" b="b"/>
              <a:pathLst>
                <a:path w="66039" h="735965">
                  <a:moveTo>
                    <a:pt x="65532" y="0"/>
                  </a:moveTo>
                  <a:lnTo>
                    <a:pt x="0" y="0"/>
                  </a:lnTo>
                  <a:lnTo>
                    <a:pt x="0" y="735584"/>
                  </a:lnTo>
                  <a:lnTo>
                    <a:pt x="65532" y="735584"/>
                  </a:lnTo>
                  <a:lnTo>
                    <a:pt x="65532" y="0"/>
                  </a:lnTo>
                  <a:close/>
                </a:path>
              </a:pathLst>
            </a:custGeom>
            <a:solidFill>
              <a:srgbClr val="F4B083"/>
            </a:solidFill>
          </p:spPr>
          <p:txBody>
            <a:bodyPr wrap="square" lIns="0" tIns="0" rIns="0" bIns="0" rtlCol="0"/>
            <a:lstStyle/>
            <a:p/>
          </p:txBody>
        </p:sp>
        <p:sp>
          <p:nvSpPr>
            <p:cNvPr id="43" name="object 43"/>
            <p:cNvSpPr/>
            <p:nvPr/>
          </p:nvSpPr>
          <p:spPr>
            <a:xfrm>
              <a:off x="5932932" y="6230111"/>
              <a:ext cx="67310" cy="1376045"/>
            </a:xfrm>
            <a:custGeom>
              <a:avLst/>
              <a:gdLst/>
              <a:ahLst/>
              <a:cxnLst/>
              <a:rect l="l" t="t" r="r" b="b"/>
              <a:pathLst>
                <a:path w="67310" h="1376045">
                  <a:moveTo>
                    <a:pt x="67055" y="0"/>
                  </a:moveTo>
                  <a:lnTo>
                    <a:pt x="0" y="0"/>
                  </a:lnTo>
                  <a:lnTo>
                    <a:pt x="0" y="1375664"/>
                  </a:lnTo>
                  <a:lnTo>
                    <a:pt x="67055" y="1375664"/>
                  </a:lnTo>
                  <a:lnTo>
                    <a:pt x="67055" y="0"/>
                  </a:lnTo>
                  <a:close/>
                </a:path>
              </a:pathLst>
            </a:custGeom>
            <a:solidFill>
              <a:srgbClr val="EC7C30"/>
            </a:solidFill>
          </p:spPr>
          <p:txBody>
            <a:bodyPr wrap="square" lIns="0" tIns="0" rIns="0" bIns="0" rtlCol="0"/>
            <a:lstStyle/>
            <a:p/>
          </p:txBody>
        </p:sp>
        <p:sp>
          <p:nvSpPr>
            <p:cNvPr id="44" name="object 44"/>
            <p:cNvSpPr/>
            <p:nvPr/>
          </p:nvSpPr>
          <p:spPr>
            <a:xfrm>
              <a:off x="5999988" y="6649211"/>
              <a:ext cx="66040" cy="956944"/>
            </a:xfrm>
            <a:custGeom>
              <a:avLst/>
              <a:gdLst/>
              <a:ahLst/>
              <a:cxnLst/>
              <a:rect l="l" t="t" r="r" b="b"/>
              <a:pathLst>
                <a:path w="66039" h="956945">
                  <a:moveTo>
                    <a:pt x="65532" y="0"/>
                  </a:moveTo>
                  <a:lnTo>
                    <a:pt x="0" y="0"/>
                  </a:lnTo>
                  <a:lnTo>
                    <a:pt x="0" y="956564"/>
                  </a:lnTo>
                  <a:lnTo>
                    <a:pt x="65532" y="956564"/>
                  </a:lnTo>
                  <a:lnTo>
                    <a:pt x="65532" y="0"/>
                  </a:lnTo>
                  <a:close/>
                </a:path>
              </a:pathLst>
            </a:custGeom>
            <a:solidFill>
              <a:srgbClr val="A4A4A4"/>
            </a:solidFill>
          </p:spPr>
          <p:txBody>
            <a:bodyPr wrap="square" lIns="0" tIns="0" rIns="0" bIns="0" rtlCol="0"/>
            <a:lstStyle/>
            <a:p/>
          </p:txBody>
        </p:sp>
        <p:sp>
          <p:nvSpPr>
            <p:cNvPr id="45" name="object 45"/>
            <p:cNvSpPr/>
            <p:nvPr/>
          </p:nvSpPr>
          <p:spPr>
            <a:xfrm>
              <a:off x="6065519" y="7444739"/>
              <a:ext cx="66040" cy="161290"/>
            </a:xfrm>
            <a:custGeom>
              <a:avLst/>
              <a:gdLst/>
              <a:ahLst/>
              <a:cxnLst/>
              <a:rect l="l" t="t" r="r" b="b"/>
              <a:pathLst>
                <a:path w="66039" h="161290">
                  <a:moveTo>
                    <a:pt x="65531" y="0"/>
                  </a:moveTo>
                  <a:lnTo>
                    <a:pt x="0" y="0"/>
                  </a:lnTo>
                  <a:lnTo>
                    <a:pt x="0" y="161036"/>
                  </a:lnTo>
                  <a:lnTo>
                    <a:pt x="65531" y="161036"/>
                  </a:lnTo>
                  <a:lnTo>
                    <a:pt x="65531" y="0"/>
                  </a:lnTo>
                  <a:close/>
                </a:path>
              </a:pathLst>
            </a:custGeom>
            <a:solidFill>
              <a:srgbClr val="8FAADC"/>
            </a:solidFill>
          </p:spPr>
          <p:txBody>
            <a:bodyPr wrap="square" lIns="0" tIns="0" rIns="0" bIns="0" rtlCol="0"/>
            <a:lstStyle/>
            <a:p/>
          </p:txBody>
        </p:sp>
        <p:sp>
          <p:nvSpPr>
            <p:cNvPr id="46" name="object 46"/>
            <p:cNvSpPr/>
            <p:nvPr/>
          </p:nvSpPr>
          <p:spPr>
            <a:xfrm>
              <a:off x="6131051" y="6827519"/>
              <a:ext cx="67310" cy="778510"/>
            </a:xfrm>
            <a:custGeom>
              <a:avLst/>
              <a:gdLst/>
              <a:ahLst/>
              <a:cxnLst/>
              <a:rect l="l" t="t" r="r" b="b"/>
              <a:pathLst>
                <a:path w="67310" h="778509">
                  <a:moveTo>
                    <a:pt x="67056" y="0"/>
                  </a:moveTo>
                  <a:lnTo>
                    <a:pt x="0" y="0"/>
                  </a:lnTo>
                  <a:lnTo>
                    <a:pt x="0" y="778255"/>
                  </a:lnTo>
                  <a:lnTo>
                    <a:pt x="67056" y="778255"/>
                  </a:lnTo>
                  <a:lnTo>
                    <a:pt x="67056" y="0"/>
                  </a:lnTo>
                  <a:close/>
                </a:path>
              </a:pathLst>
            </a:custGeom>
            <a:solidFill>
              <a:srgbClr val="F4B083"/>
            </a:solidFill>
          </p:spPr>
          <p:txBody>
            <a:bodyPr wrap="square" lIns="0" tIns="0" rIns="0" bIns="0" rtlCol="0"/>
            <a:lstStyle/>
            <a:p/>
          </p:txBody>
        </p:sp>
        <p:sp>
          <p:nvSpPr>
            <p:cNvPr id="47" name="object 47"/>
            <p:cNvSpPr/>
            <p:nvPr/>
          </p:nvSpPr>
          <p:spPr>
            <a:xfrm>
              <a:off x="6297168" y="7367015"/>
              <a:ext cx="66040" cy="238760"/>
            </a:xfrm>
            <a:custGeom>
              <a:avLst/>
              <a:gdLst/>
              <a:ahLst/>
              <a:cxnLst/>
              <a:rect l="l" t="t" r="r" b="b"/>
              <a:pathLst>
                <a:path w="66039" h="238759">
                  <a:moveTo>
                    <a:pt x="65532" y="0"/>
                  </a:moveTo>
                  <a:lnTo>
                    <a:pt x="0" y="0"/>
                  </a:lnTo>
                  <a:lnTo>
                    <a:pt x="0" y="238759"/>
                  </a:lnTo>
                  <a:lnTo>
                    <a:pt x="65532" y="238759"/>
                  </a:lnTo>
                  <a:lnTo>
                    <a:pt x="65532" y="0"/>
                  </a:lnTo>
                  <a:close/>
                </a:path>
              </a:pathLst>
            </a:custGeom>
            <a:solidFill>
              <a:srgbClr val="EC7C30"/>
            </a:solidFill>
          </p:spPr>
          <p:txBody>
            <a:bodyPr wrap="square" lIns="0" tIns="0" rIns="0" bIns="0" rtlCol="0"/>
            <a:lstStyle/>
            <a:p/>
          </p:txBody>
        </p:sp>
        <p:sp>
          <p:nvSpPr>
            <p:cNvPr id="48" name="object 48"/>
            <p:cNvSpPr/>
            <p:nvPr/>
          </p:nvSpPr>
          <p:spPr>
            <a:xfrm>
              <a:off x="6362700" y="7417307"/>
              <a:ext cx="66040" cy="188595"/>
            </a:xfrm>
            <a:custGeom>
              <a:avLst/>
              <a:gdLst/>
              <a:ahLst/>
              <a:cxnLst/>
              <a:rect l="l" t="t" r="r" b="b"/>
              <a:pathLst>
                <a:path w="66039" h="188595">
                  <a:moveTo>
                    <a:pt x="65532" y="0"/>
                  </a:moveTo>
                  <a:lnTo>
                    <a:pt x="0" y="0"/>
                  </a:lnTo>
                  <a:lnTo>
                    <a:pt x="0" y="188468"/>
                  </a:lnTo>
                  <a:lnTo>
                    <a:pt x="65532" y="188468"/>
                  </a:lnTo>
                  <a:lnTo>
                    <a:pt x="65532" y="0"/>
                  </a:lnTo>
                  <a:close/>
                </a:path>
              </a:pathLst>
            </a:custGeom>
            <a:solidFill>
              <a:srgbClr val="A4A4A4"/>
            </a:solidFill>
          </p:spPr>
          <p:txBody>
            <a:bodyPr wrap="square" lIns="0" tIns="0" rIns="0" bIns="0" rtlCol="0"/>
            <a:lstStyle/>
            <a:p/>
          </p:txBody>
        </p:sp>
        <p:sp>
          <p:nvSpPr>
            <p:cNvPr id="49" name="object 49"/>
            <p:cNvSpPr/>
            <p:nvPr/>
          </p:nvSpPr>
          <p:spPr>
            <a:xfrm>
              <a:off x="6428232" y="7575803"/>
              <a:ext cx="67310" cy="30480"/>
            </a:xfrm>
            <a:custGeom>
              <a:avLst/>
              <a:gdLst/>
              <a:ahLst/>
              <a:cxnLst/>
              <a:rect l="l" t="t" r="r" b="b"/>
              <a:pathLst>
                <a:path w="67310" h="30479">
                  <a:moveTo>
                    <a:pt x="67055" y="0"/>
                  </a:moveTo>
                  <a:lnTo>
                    <a:pt x="0" y="0"/>
                  </a:lnTo>
                  <a:lnTo>
                    <a:pt x="0" y="29971"/>
                  </a:lnTo>
                  <a:lnTo>
                    <a:pt x="67055" y="29971"/>
                  </a:lnTo>
                  <a:lnTo>
                    <a:pt x="67055" y="0"/>
                  </a:lnTo>
                  <a:close/>
                </a:path>
              </a:pathLst>
            </a:custGeom>
            <a:solidFill>
              <a:srgbClr val="8FAADC"/>
            </a:solidFill>
          </p:spPr>
          <p:txBody>
            <a:bodyPr wrap="square" lIns="0" tIns="0" rIns="0" bIns="0" rtlCol="0"/>
            <a:lstStyle/>
            <a:p/>
          </p:txBody>
        </p:sp>
        <p:sp>
          <p:nvSpPr>
            <p:cNvPr id="50" name="object 50"/>
            <p:cNvSpPr/>
            <p:nvPr/>
          </p:nvSpPr>
          <p:spPr>
            <a:xfrm>
              <a:off x="2587498" y="6046469"/>
              <a:ext cx="4050029" cy="1559560"/>
            </a:xfrm>
            <a:custGeom>
              <a:avLst/>
              <a:gdLst/>
              <a:ahLst/>
              <a:cxnLst/>
              <a:rect l="l" t="t" r="r" b="b"/>
              <a:pathLst>
                <a:path w="4050029" h="1559559">
                  <a:moveTo>
                    <a:pt x="4022725" y="1559306"/>
                  </a:moveTo>
                  <a:lnTo>
                    <a:pt x="4022725" y="0"/>
                  </a:lnTo>
                </a:path>
                <a:path w="4050029" h="1559559">
                  <a:moveTo>
                    <a:pt x="4022725" y="1559306"/>
                  </a:moveTo>
                  <a:lnTo>
                    <a:pt x="4049522" y="1559306"/>
                  </a:lnTo>
                </a:path>
                <a:path w="4050029" h="1559559">
                  <a:moveTo>
                    <a:pt x="4022725" y="1335786"/>
                  </a:moveTo>
                  <a:lnTo>
                    <a:pt x="4049522" y="1335786"/>
                  </a:lnTo>
                </a:path>
                <a:path w="4050029" h="1559559">
                  <a:moveTo>
                    <a:pt x="4022725" y="1113281"/>
                  </a:moveTo>
                  <a:lnTo>
                    <a:pt x="4049522" y="1113281"/>
                  </a:lnTo>
                </a:path>
                <a:path w="4050029" h="1559559">
                  <a:moveTo>
                    <a:pt x="4022725" y="890777"/>
                  </a:moveTo>
                  <a:lnTo>
                    <a:pt x="4049522" y="890777"/>
                  </a:lnTo>
                </a:path>
                <a:path w="4050029" h="1559559">
                  <a:moveTo>
                    <a:pt x="4022725" y="668274"/>
                  </a:moveTo>
                  <a:lnTo>
                    <a:pt x="4049522" y="668274"/>
                  </a:lnTo>
                </a:path>
                <a:path w="4050029" h="1559559">
                  <a:moveTo>
                    <a:pt x="4022725" y="445769"/>
                  </a:moveTo>
                  <a:lnTo>
                    <a:pt x="4049522" y="445769"/>
                  </a:lnTo>
                </a:path>
                <a:path w="4050029" h="1559559">
                  <a:moveTo>
                    <a:pt x="4022725" y="223265"/>
                  </a:moveTo>
                  <a:lnTo>
                    <a:pt x="4049522" y="223265"/>
                  </a:lnTo>
                </a:path>
                <a:path w="4050029" h="1559559">
                  <a:moveTo>
                    <a:pt x="4022725" y="0"/>
                  </a:moveTo>
                  <a:lnTo>
                    <a:pt x="4049522" y="0"/>
                  </a:lnTo>
                </a:path>
                <a:path w="4050029" h="1559559">
                  <a:moveTo>
                    <a:pt x="26924" y="1559306"/>
                  </a:moveTo>
                  <a:lnTo>
                    <a:pt x="26924" y="0"/>
                  </a:lnTo>
                </a:path>
                <a:path w="4050029" h="1559559">
                  <a:moveTo>
                    <a:pt x="0" y="1559306"/>
                  </a:moveTo>
                  <a:lnTo>
                    <a:pt x="26924" y="1559306"/>
                  </a:lnTo>
                </a:path>
                <a:path w="4050029" h="1559559">
                  <a:moveTo>
                    <a:pt x="0" y="1402841"/>
                  </a:moveTo>
                  <a:lnTo>
                    <a:pt x="26924" y="1402841"/>
                  </a:lnTo>
                </a:path>
                <a:path w="4050029" h="1559559">
                  <a:moveTo>
                    <a:pt x="0" y="1247393"/>
                  </a:moveTo>
                  <a:lnTo>
                    <a:pt x="26924" y="1247393"/>
                  </a:lnTo>
                </a:path>
                <a:path w="4050029" h="1559559">
                  <a:moveTo>
                    <a:pt x="0" y="1091946"/>
                  </a:moveTo>
                  <a:lnTo>
                    <a:pt x="26924" y="1091946"/>
                  </a:lnTo>
                </a:path>
                <a:path w="4050029" h="1559559">
                  <a:moveTo>
                    <a:pt x="0" y="934974"/>
                  </a:moveTo>
                  <a:lnTo>
                    <a:pt x="26924" y="934974"/>
                  </a:lnTo>
                </a:path>
                <a:path w="4050029" h="1559559">
                  <a:moveTo>
                    <a:pt x="0" y="779526"/>
                  </a:moveTo>
                  <a:lnTo>
                    <a:pt x="26924" y="779526"/>
                  </a:lnTo>
                </a:path>
                <a:path w="4050029" h="1559559">
                  <a:moveTo>
                    <a:pt x="0" y="624077"/>
                  </a:moveTo>
                  <a:lnTo>
                    <a:pt x="26924" y="624077"/>
                  </a:lnTo>
                </a:path>
                <a:path w="4050029" h="1559559">
                  <a:moveTo>
                    <a:pt x="0" y="467105"/>
                  </a:moveTo>
                  <a:lnTo>
                    <a:pt x="26924" y="467105"/>
                  </a:lnTo>
                </a:path>
                <a:path w="4050029" h="1559559">
                  <a:moveTo>
                    <a:pt x="0" y="311658"/>
                  </a:moveTo>
                  <a:lnTo>
                    <a:pt x="26924" y="311658"/>
                  </a:lnTo>
                </a:path>
                <a:path w="4050029" h="1559559">
                  <a:moveTo>
                    <a:pt x="0" y="156210"/>
                  </a:moveTo>
                  <a:lnTo>
                    <a:pt x="26924" y="156210"/>
                  </a:lnTo>
                </a:path>
                <a:path w="4050029" h="1559559">
                  <a:moveTo>
                    <a:pt x="0" y="0"/>
                  </a:moveTo>
                  <a:lnTo>
                    <a:pt x="26924" y="0"/>
                  </a:lnTo>
                </a:path>
              </a:pathLst>
            </a:custGeom>
            <a:ln w="6350">
              <a:solidFill>
                <a:srgbClr val="A4A4A4"/>
              </a:solidFill>
            </a:ln>
          </p:spPr>
          <p:txBody>
            <a:bodyPr wrap="square" lIns="0" tIns="0" rIns="0" bIns="0" rtlCol="0"/>
            <a:lstStyle/>
            <a:p/>
          </p:txBody>
        </p:sp>
        <p:sp>
          <p:nvSpPr>
            <p:cNvPr id="51" name="object 51"/>
            <p:cNvSpPr/>
            <p:nvPr/>
          </p:nvSpPr>
          <p:spPr>
            <a:xfrm>
              <a:off x="2614422" y="7605775"/>
              <a:ext cx="3996054" cy="0"/>
            </a:xfrm>
            <a:custGeom>
              <a:avLst/>
              <a:gdLst/>
              <a:ahLst/>
              <a:cxnLst/>
              <a:rect l="l" t="t" r="r" b="b"/>
              <a:pathLst>
                <a:path w="3996054" h="0">
                  <a:moveTo>
                    <a:pt x="0" y="0"/>
                  </a:moveTo>
                  <a:lnTo>
                    <a:pt x="3995801" y="0"/>
                  </a:lnTo>
                </a:path>
              </a:pathLst>
            </a:custGeom>
            <a:ln w="9525">
              <a:solidFill>
                <a:srgbClr val="D9D9D9"/>
              </a:solidFill>
            </a:ln>
          </p:spPr>
          <p:txBody>
            <a:bodyPr wrap="square" lIns="0" tIns="0" rIns="0" bIns="0" rtlCol="0"/>
            <a:lstStyle/>
            <a:p/>
          </p:txBody>
        </p:sp>
        <p:sp>
          <p:nvSpPr>
            <p:cNvPr id="52" name="object 52"/>
            <p:cNvSpPr/>
            <p:nvPr/>
          </p:nvSpPr>
          <p:spPr>
            <a:xfrm>
              <a:off x="3159252" y="6245058"/>
              <a:ext cx="3269615" cy="1151890"/>
            </a:xfrm>
            <a:custGeom>
              <a:avLst/>
              <a:gdLst/>
              <a:ahLst/>
              <a:cxnLst/>
              <a:rect l="l" t="t" r="r" b="b"/>
              <a:pathLst>
                <a:path w="3269615" h="1151890">
                  <a:moveTo>
                    <a:pt x="0" y="66587"/>
                  </a:moveTo>
                  <a:lnTo>
                    <a:pt x="32843" y="58793"/>
                  </a:lnTo>
                  <a:lnTo>
                    <a:pt x="77332" y="46337"/>
                  </a:lnTo>
                  <a:lnTo>
                    <a:pt x="130292" y="31724"/>
                  </a:lnTo>
                  <a:lnTo>
                    <a:pt x="188547" y="17459"/>
                  </a:lnTo>
                  <a:lnTo>
                    <a:pt x="248925" y="6049"/>
                  </a:lnTo>
                  <a:lnTo>
                    <a:pt x="308250" y="0"/>
                  </a:lnTo>
                  <a:lnTo>
                    <a:pt x="363347" y="1817"/>
                  </a:lnTo>
                  <a:lnTo>
                    <a:pt x="408733" y="11755"/>
                  </a:lnTo>
                  <a:lnTo>
                    <a:pt x="454122" y="28653"/>
                  </a:lnTo>
                  <a:lnTo>
                    <a:pt x="499513" y="50421"/>
                  </a:lnTo>
                  <a:lnTo>
                    <a:pt x="544909" y="74969"/>
                  </a:lnTo>
                  <a:lnTo>
                    <a:pt x="590311" y="100207"/>
                  </a:lnTo>
                  <a:lnTo>
                    <a:pt x="635720" y="124046"/>
                  </a:lnTo>
                  <a:lnTo>
                    <a:pt x="681138" y="144397"/>
                  </a:lnTo>
                  <a:lnTo>
                    <a:pt x="726567" y="159170"/>
                  </a:lnTo>
                  <a:lnTo>
                    <a:pt x="778444" y="168554"/>
                  </a:lnTo>
                  <a:lnTo>
                    <a:pt x="830333" y="172413"/>
                  </a:lnTo>
                  <a:lnTo>
                    <a:pt x="882228" y="172842"/>
                  </a:lnTo>
                  <a:lnTo>
                    <a:pt x="934125" y="171936"/>
                  </a:lnTo>
                  <a:lnTo>
                    <a:pt x="986020" y="171790"/>
                  </a:lnTo>
                  <a:lnTo>
                    <a:pt x="1037909" y="174499"/>
                  </a:lnTo>
                  <a:lnTo>
                    <a:pt x="1089787" y="182157"/>
                  </a:lnTo>
                  <a:lnTo>
                    <a:pt x="1135179" y="194306"/>
                  </a:lnTo>
                  <a:lnTo>
                    <a:pt x="1180580" y="210744"/>
                  </a:lnTo>
                  <a:lnTo>
                    <a:pt x="1225987" y="229890"/>
                  </a:lnTo>
                  <a:lnTo>
                    <a:pt x="1271397" y="250165"/>
                  </a:lnTo>
                  <a:lnTo>
                    <a:pt x="1316806" y="269988"/>
                  </a:lnTo>
                  <a:lnTo>
                    <a:pt x="1362213" y="287777"/>
                  </a:lnTo>
                  <a:lnTo>
                    <a:pt x="1407614" y="301953"/>
                  </a:lnTo>
                  <a:lnTo>
                    <a:pt x="1453007" y="310935"/>
                  </a:lnTo>
                  <a:lnTo>
                    <a:pt x="1504924" y="313752"/>
                  </a:lnTo>
                  <a:lnTo>
                    <a:pt x="1556831" y="310209"/>
                  </a:lnTo>
                  <a:lnTo>
                    <a:pt x="1608731" y="302561"/>
                  </a:lnTo>
                  <a:lnTo>
                    <a:pt x="1660629" y="293061"/>
                  </a:lnTo>
                  <a:lnTo>
                    <a:pt x="1712529" y="283967"/>
                  </a:lnTo>
                  <a:lnTo>
                    <a:pt x="1764436" y="277531"/>
                  </a:lnTo>
                  <a:lnTo>
                    <a:pt x="1816353" y="276010"/>
                  </a:lnTo>
                  <a:lnTo>
                    <a:pt x="1868224" y="280367"/>
                  </a:lnTo>
                  <a:lnTo>
                    <a:pt x="1920097" y="288922"/>
                  </a:lnTo>
                  <a:lnTo>
                    <a:pt x="1971975" y="299966"/>
                  </a:lnTo>
                  <a:lnTo>
                    <a:pt x="2023859" y="311787"/>
                  </a:lnTo>
                  <a:lnTo>
                    <a:pt x="2075752" y="322676"/>
                  </a:lnTo>
                  <a:lnTo>
                    <a:pt x="2127656" y="330920"/>
                  </a:lnTo>
                  <a:lnTo>
                    <a:pt x="2179574" y="334811"/>
                  </a:lnTo>
                  <a:lnTo>
                    <a:pt x="2231451" y="333566"/>
                  </a:lnTo>
                  <a:lnTo>
                    <a:pt x="2283340" y="328447"/>
                  </a:lnTo>
                  <a:lnTo>
                    <a:pt x="2335235" y="320805"/>
                  </a:lnTo>
                  <a:lnTo>
                    <a:pt x="2387132" y="311989"/>
                  </a:lnTo>
                  <a:lnTo>
                    <a:pt x="2439027" y="303351"/>
                  </a:lnTo>
                  <a:lnTo>
                    <a:pt x="2490916" y="296242"/>
                  </a:lnTo>
                  <a:lnTo>
                    <a:pt x="2542794" y="292012"/>
                  </a:lnTo>
                  <a:lnTo>
                    <a:pt x="2582297" y="286381"/>
                  </a:lnTo>
                  <a:lnTo>
                    <a:pt x="2622451" y="275132"/>
                  </a:lnTo>
                  <a:lnTo>
                    <a:pt x="2663067" y="261395"/>
                  </a:lnTo>
                  <a:lnTo>
                    <a:pt x="2703960" y="248301"/>
                  </a:lnTo>
                  <a:lnTo>
                    <a:pt x="2744941" y="238981"/>
                  </a:lnTo>
                  <a:lnTo>
                    <a:pt x="2785824" y="236564"/>
                  </a:lnTo>
                  <a:lnTo>
                    <a:pt x="2826422" y="244183"/>
                  </a:lnTo>
                  <a:lnTo>
                    <a:pt x="2866548" y="264966"/>
                  </a:lnTo>
                  <a:lnTo>
                    <a:pt x="2906014" y="302045"/>
                  </a:lnTo>
                  <a:lnTo>
                    <a:pt x="2946395" y="359583"/>
                  </a:lnTo>
                  <a:lnTo>
                    <a:pt x="2966583" y="395045"/>
                  </a:lnTo>
                  <a:lnTo>
                    <a:pt x="2986768" y="434392"/>
                  </a:lnTo>
                  <a:lnTo>
                    <a:pt x="3006952" y="477192"/>
                  </a:lnTo>
                  <a:lnTo>
                    <a:pt x="3027134" y="523015"/>
                  </a:lnTo>
                  <a:lnTo>
                    <a:pt x="3047314" y="571428"/>
                  </a:lnTo>
                  <a:lnTo>
                    <a:pt x="3067493" y="622000"/>
                  </a:lnTo>
                  <a:lnTo>
                    <a:pt x="3087671" y="674298"/>
                  </a:lnTo>
                  <a:lnTo>
                    <a:pt x="3107848" y="727890"/>
                  </a:lnTo>
                  <a:lnTo>
                    <a:pt x="3128023" y="782346"/>
                  </a:lnTo>
                  <a:lnTo>
                    <a:pt x="3148198" y="837232"/>
                  </a:lnTo>
                  <a:lnTo>
                    <a:pt x="3168372" y="892118"/>
                  </a:lnTo>
                  <a:lnTo>
                    <a:pt x="3188545" y="946571"/>
                  </a:lnTo>
                  <a:lnTo>
                    <a:pt x="3208717" y="1000160"/>
                  </a:lnTo>
                  <a:lnTo>
                    <a:pt x="3228890" y="1052452"/>
                  </a:lnTo>
                  <a:lnTo>
                    <a:pt x="3249062" y="1103016"/>
                  </a:lnTo>
                  <a:lnTo>
                    <a:pt x="3269234" y="1151421"/>
                  </a:lnTo>
                </a:path>
              </a:pathLst>
            </a:custGeom>
            <a:ln w="19050">
              <a:solidFill>
                <a:srgbClr val="C55A11"/>
              </a:solidFill>
            </a:ln>
          </p:spPr>
          <p:txBody>
            <a:bodyPr wrap="square" lIns="0" tIns="0" rIns="0" bIns="0" rtlCol="0"/>
            <a:lstStyle/>
            <a:p/>
          </p:txBody>
        </p:sp>
        <p:sp>
          <p:nvSpPr>
            <p:cNvPr id="53" name="object 53"/>
            <p:cNvSpPr/>
            <p:nvPr/>
          </p:nvSpPr>
          <p:spPr>
            <a:xfrm>
              <a:off x="3159252" y="6567518"/>
              <a:ext cx="3269615" cy="710565"/>
            </a:xfrm>
            <a:custGeom>
              <a:avLst/>
              <a:gdLst/>
              <a:ahLst/>
              <a:cxnLst/>
              <a:rect l="l" t="t" r="r" b="b"/>
              <a:pathLst>
                <a:path w="3269615" h="710565">
                  <a:moveTo>
                    <a:pt x="0" y="1809"/>
                  </a:moveTo>
                  <a:lnTo>
                    <a:pt x="32843" y="1702"/>
                  </a:lnTo>
                  <a:lnTo>
                    <a:pt x="77332" y="1047"/>
                  </a:lnTo>
                  <a:lnTo>
                    <a:pt x="130292" y="320"/>
                  </a:lnTo>
                  <a:lnTo>
                    <a:pt x="188547" y="0"/>
                  </a:lnTo>
                  <a:lnTo>
                    <a:pt x="248925" y="563"/>
                  </a:lnTo>
                  <a:lnTo>
                    <a:pt x="308250" y="2489"/>
                  </a:lnTo>
                  <a:lnTo>
                    <a:pt x="363347" y="6254"/>
                  </a:lnTo>
                  <a:lnTo>
                    <a:pt x="415217" y="13016"/>
                  </a:lnTo>
                  <a:lnTo>
                    <a:pt x="467090" y="22808"/>
                  </a:lnTo>
                  <a:lnTo>
                    <a:pt x="518968" y="34260"/>
                  </a:lnTo>
                  <a:lnTo>
                    <a:pt x="570852" y="46000"/>
                  </a:lnTo>
                  <a:lnTo>
                    <a:pt x="622745" y="56658"/>
                  </a:lnTo>
                  <a:lnTo>
                    <a:pt x="674649" y="64864"/>
                  </a:lnTo>
                  <a:lnTo>
                    <a:pt x="726567" y="69246"/>
                  </a:lnTo>
                  <a:lnTo>
                    <a:pt x="778444" y="68531"/>
                  </a:lnTo>
                  <a:lnTo>
                    <a:pt x="830333" y="63508"/>
                  </a:lnTo>
                  <a:lnTo>
                    <a:pt x="882228" y="55904"/>
                  </a:lnTo>
                  <a:lnTo>
                    <a:pt x="934125" y="47444"/>
                  </a:lnTo>
                  <a:lnTo>
                    <a:pt x="986020" y="39855"/>
                  </a:lnTo>
                  <a:lnTo>
                    <a:pt x="1037909" y="34863"/>
                  </a:lnTo>
                  <a:lnTo>
                    <a:pt x="1089787" y="34194"/>
                  </a:lnTo>
                  <a:lnTo>
                    <a:pt x="1141664" y="39006"/>
                  </a:lnTo>
                  <a:lnTo>
                    <a:pt x="1193553" y="48150"/>
                  </a:lnTo>
                  <a:lnTo>
                    <a:pt x="1245448" y="59894"/>
                  </a:lnTo>
                  <a:lnTo>
                    <a:pt x="1297345" y="72503"/>
                  </a:lnTo>
                  <a:lnTo>
                    <a:pt x="1349240" y="84246"/>
                  </a:lnTo>
                  <a:lnTo>
                    <a:pt x="1401129" y="93390"/>
                  </a:lnTo>
                  <a:lnTo>
                    <a:pt x="1453007" y="98202"/>
                  </a:lnTo>
                  <a:lnTo>
                    <a:pt x="1504924" y="98160"/>
                  </a:lnTo>
                  <a:lnTo>
                    <a:pt x="1556831" y="94627"/>
                  </a:lnTo>
                  <a:lnTo>
                    <a:pt x="1608731" y="88702"/>
                  </a:lnTo>
                  <a:lnTo>
                    <a:pt x="1660629" y="81481"/>
                  </a:lnTo>
                  <a:lnTo>
                    <a:pt x="1712529" y="74063"/>
                  </a:lnTo>
                  <a:lnTo>
                    <a:pt x="1764436" y="67545"/>
                  </a:lnTo>
                  <a:lnTo>
                    <a:pt x="1816353" y="63023"/>
                  </a:lnTo>
                  <a:lnTo>
                    <a:pt x="1868224" y="59870"/>
                  </a:lnTo>
                  <a:lnTo>
                    <a:pt x="1920097" y="56970"/>
                  </a:lnTo>
                  <a:lnTo>
                    <a:pt x="1971975" y="54529"/>
                  </a:lnTo>
                  <a:lnTo>
                    <a:pt x="2023859" y="52755"/>
                  </a:lnTo>
                  <a:lnTo>
                    <a:pt x="2075752" y="51854"/>
                  </a:lnTo>
                  <a:lnTo>
                    <a:pt x="2127656" y="52033"/>
                  </a:lnTo>
                  <a:lnTo>
                    <a:pt x="2179574" y="53498"/>
                  </a:lnTo>
                  <a:lnTo>
                    <a:pt x="2231451" y="57354"/>
                  </a:lnTo>
                  <a:lnTo>
                    <a:pt x="2283340" y="63784"/>
                  </a:lnTo>
                  <a:lnTo>
                    <a:pt x="2335235" y="71616"/>
                  </a:lnTo>
                  <a:lnTo>
                    <a:pt x="2387132" y="79677"/>
                  </a:lnTo>
                  <a:lnTo>
                    <a:pt x="2439027" y="86794"/>
                  </a:lnTo>
                  <a:lnTo>
                    <a:pt x="2490916" y="91794"/>
                  </a:lnTo>
                  <a:lnTo>
                    <a:pt x="2542794" y="93503"/>
                  </a:lnTo>
                  <a:lnTo>
                    <a:pt x="2583142" y="88345"/>
                  </a:lnTo>
                  <a:lnTo>
                    <a:pt x="2623497" y="75632"/>
                  </a:lnTo>
                  <a:lnTo>
                    <a:pt x="2663857" y="58621"/>
                  </a:lnTo>
                  <a:lnTo>
                    <a:pt x="2704221" y="40565"/>
                  </a:lnTo>
                  <a:lnTo>
                    <a:pt x="2744586" y="24720"/>
                  </a:lnTo>
                  <a:lnTo>
                    <a:pt x="2784950" y="14340"/>
                  </a:lnTo>
                  <a:lnTo>
                    <a:pt x="2825310" y="12681"/>
                  </a:lnTo>
                  <a:lnTo>
                    <a:pt x="2865665" y="22998"/>
                  </a:lnTo>
                  <a:lnTo>
                    <a:pt x="2906014" y="48545"/>
                  </a:lnTo>
                  <a:lnTo>
                    <a:pt x="2954470" y="101414"/>
                  </a:lnTo>
                  <a:lnTo>
                    <a:pt x="2978694" y="135696"/>
                  </a:lnTo>
                  <a:lnTo>
                    <a:pt x="3002915" y="174373"/>
                  </a:lnTo>
                  <a:lnTo>
                    <a:pt x="3027134" y="216816"/>
                  </a:lnTo>
                  <a:lnTo>
                    <a:pt x="3051350" y="262397"/>
                  </a:lnTo>
                  <a:lnTo>
                    <a:pt x="3075565" y="310489"/>
                  </a:lnTo>
                  <a:lnTo>
                    <a:pt x="3099777" y="360462"/>
                  </a:lnTo>
                  <a:lnTo>
                    <a:pt x="3123988" y="411690"/>
                  </a:lnTo>
                  <a:lnTo>
                    <a:pt x="3148198" y="463544"/>
                  </a:lnTo>
                  <a:lnTo>
                    <a:pt x="3172406" y="515395"/>
                  </a:lnTo>
                  <a:lnTo>
                    <a:pt x="3196614" y="566616"/>
                  </a:lnTo>
                  <a:lnTo>
                    <a:pt x="3220821" y="616578"/>
                  </a:lnTo>
                  <a:lnTo>
                    <a:pt x="3245027" y="664654"/>
                  </a:lnTo>
                  <a:lnTo>
                    <a:pt x="3269234" y="710215"/>
                  </a:lnTo>
                </a:path>
              </a:pathLst>
            </a:custGeom>
            <a:ln w="19050">
              <a:solidFill>
                <a:srgbClr val="3A3838"/>
              </a:solidFill>
            </a:ln>
          </p:spPr>
          <p:txBody>
            <a:bodyPr wrap="square" lIns="0" tIns="0" rIns="0" bIns="0" rtlCol="0"/>
            <a:lstStyle/>
            <a:p/>
          </p:txBody>
        </p:sp>
        <p:sp>
          <p:nvSpPr>
            <p:cNvPr id="54" name="object 54"/>
            <p:cNvSpPr/>
            <p:nvPr/>
          </p:nvSpPr>
          <p:spPr>
            <a:xfrm>
              <a:off x="3159252" y="6462775"/>
              <a:ext cx="3269615" cy="880744"/>
            </a:xfrm>
            <a:custGeom>
              <a:avLst/>
              <a:gdLst/>
              <a:ahLst/>
              <a:cxnLst/>
              <a:rect l="l" t="t" r="r" b="b"/>
              <a:pathLst>
                <a:path w="3269615" h="880745">
                  <a:moveTo>
                    <a:pt x="0" y="135382"/>
                  </a:moveTo>
                  <a:lnTo>
                    <a:pt x="32843" y="125505"/>
                  </a:lnTo>
                  <a:lnTo>
                    <a:pt x="77332" y="110553"/>
                  </a:lnTo>
                  <a:lnTo>
                    <a:pt x="130292" y="92944"/>
                  </a:lnTo>
                  <a:lnTo>
                    <a:pt x="188547" y="75097"/>
                  </a:lnTo>
                  <a:lnTo>
                    <a:pt x="248925" y="59431"/>
                  </a:lnTo>
                  <a:lnTo>
                    <a:pt x="308250" y="48367"/>
                  </a:lnTo>
                  <a:lnTo>
                    <a:pt x="363347" y="44323"/>
                  </a:lnTo>
                  <a:lnTo>
                    <a:pt x="408733" y="47856"/>
                  </a:lnTo>
                  <a:lnTo>
                    <a:pt x="454122" y="56997"/>
                  </a:lnTo>
                  <a:lnTo>
                    <a:pt x="499513" y="70123"/>
                  </a:lnTo>
                  <a:lnTo>
                    <a:pt x="544909" y="85613"/>
                  </a:lnTo>
                  <a:lnTo>
                    <a:pt x="590311" y="101848"/>
                  </a:lnTo>
                  <a:lnTo>
                    <a:pt x="635720" y="117207"/>
                  </a:lnTo>
                  <a:lnTo>
                    <a:pt x="681138" y="130068"/>
                  </a:lnTo>
                  <a:lnTo>
                    <a:pt x="726567" y="138811"/>
                  </a:lnTo>
                  <a:lnTo>
                    <a:pt x="778444" y="145468"/>
                  </a:lnTo>
                  <a:lnTo>
                    <a:pt x="830333" y="150955"/>
                  </a:lnTo>
                  <a:lnTo>
                    <a:pt x="882228" y="154769"/>
                  </a:lnTo>
                  <a:lnTo>
                    <a:pt x="934125" y="156408"/>
                  </a:lnTo>
                  <a:lnTo>
                    <a:pt x="986020" y="155370"/>
                  </a:lnTo>
                  <a:lnTo>
                    <a:pt x="1037909" y="151154"/>
                  </a:lnTo>
                  <a:lnTo>
                    <a:pt x="1089787" y="143256"/>
                  </a:lnTo>
                  <a:lnTo>
                    <a:pt x="1135179" y="130589"/>
                  </a:lnTo>
                  <a:lnTo>
                    <a:pt x="1180580" y="111621"/>
                  </a:lnTo>
                  <a:lnTo>
                    <a:pt x="1225987" y="88753"/>
                  </a:lnTo>
                  <a:lnTo>
                    <a:pt x="1271397" y="64388"/>
                  </a:lnTo>
                  <a:lnTo>
                    <a:pt x="1316806" y="40929"/>
                  </a:lnTo>
                  <a:lnTo>
                    <a:pt x="1362213" y="20776"/>
                  </a:lnTo>
                  <a:lnTo>
                    <a:pt x="1407614" y="6332"/>
                  </a:lnTo>
                  <a:lnTo>
                    <a:pt x="1453007" y="0"/>
                  </a:lnTo>
                  <a:lnTo>
                    <a:pt x="1498435" y="2582"/>
                  </a:lnTo>
                  <a:lnTo>
                    <a:pt x="1543855" y="12136"/>
                  </a:lnTo>
                  <a:lnTo>
                    <a:pt x="1589269" y="26940"/>
                  </a:lnTo>
                  <a:lnTo>
                    <a:pt x="1634680" y="45275"/>
                  </a:lnTo>
                  <a:lnTo>
                    <a:pt x="1680091" y="65419"/>
                  </a:lnTo>
                  <a:lnTo>
                    <a:pt x="1725505" y="85653"/>
                  </a:lnTo>
                  <a:lnTo>
                    <a:pt x="1770925" y="104256"/>
                  </a:lnTo>
                  <a:lnTo>
                    <a:pt x="1816353" y="119507"/>
                  </a:lnTo>
                  <a:lnTo>
                    <a:pt x="1868224" y="134248"/>
                  </a:lnTo>
                  <a:lnTo>
                    <a:pt x="1920097" y="148628"/>
                  </a:lnTo>
                  <a:lnTo>
                    <a:pt x="1971975" y="162454"/>
                  </a:lnTo>
                  <a:lnTo>
                    <a:pt x="2023859" y="175536"/>
                  </a:lnTo>
                  <a:lnTo>
                    <a:pt x="2075752" y="187683"/>
                  </a:lnTo>
                  <a:lnTo>
                    <a:pt x="2127656" y="198703"/>
                  </a:lnTo>
                  <a:lnTo>
                    <a:pt x="2179574" y="208407"/>
                  </a:lnTo>
                  <a:lnTo>
                    <a:pt x="2231451" y="217618"/>
                  </a:lnTo>
                  <a:lnTo>
                    <a:pt x="2283340" y="226786"/>
                  </a:lnTo>
                  <a:lnTo>
                    <a:pt x="2335235" y="235149"/>
                  </a:lnTo>
                  <a:lnTo>
                    <a:pt x="2387132" y="241948"/>
                  </a:lnTo>
                  <a:lnTo>
                    <a:pt x="2439027" y="246423"/>
                  </a:lnTo>
                  <a:lnTo>
                    <a:pt x="2490916" y="247815"/>
                  </a:lnTo>
                  <a:lnTo>
                    <a:pt x="2542794" y="245363"/>
                  </a:lnTo>
                  <a:lnTo>
                    <a:pt x="2579106" y="237070"/>
                  </a:lnTo>
                  <a:lnTo>
                    <a:pt x="2615425" y="220545"/>
                  </a:lnTo>
                  <a:lnTo>
                    <a:pt x="2651749" y="198719"/>
                  </a:lnTo>
                  <a:lnTo>
                    <a:pt x="2688075" y="174524"/>
                  </a:lnTo>
                  <a:lnTo>
                    <a:pt x="2724404" y="150891"/>
                  </a:lnTo>
                  <a:lnTo>
                    <a:pt x="2760732" y="130753"/>
                  </a:lnTo>
                  <a:lnTo>
                    <a:pt x="2797058" y="117039"/>
                  </a:lnTo>
                  <a:lnTo>
                    <a:pt x="2833382" y="112682"/>
                  </a:lnTo>
                  <a:lnTo>
                    <a:pt x="2869701" y="120613"/>
                  </a:lnTo>
                  <a:lnTo>
                    <a:pt x="2906014" y="143763"/>
                  </a:lnTo>
                  <a:lnTo>
                    <a:pt x="2948770" y="192070"/>
                  </a:lnTo>
                  <a:lnTo>
                    <a:pt x="2970145" y="223648"/>
                  </a:lnTo>
                  <a:lnTo>
                    <a:pt x="2991517" y="259493"/>
                  </a:lnTo>
                  <a:lnTo>
                    <a:pt x="3012888" y="299093"/>
                  </a:lnTo>
                  <a:lnTo>
                    <a:pt x="3034257" y="341935"/>
                  </a:lnTo>
                  <a:lnTo>
                    <a:pt x="3055624" y="387508"/>
                  </a:lnTo>
                  <a:lnTo>
                    <a:pt x="3076989" y="435299"/>
                  </a:lnTo>
                  <a:lnTo>
                    <a:pt x="3098353" y="484796"/>
                  </a:lnTo>
                  <a:lnTo>
                    <a:pt x="3119716" y="535488"/>
                  </a:lnTo>
                  <a:lnTo>
                    <a:pt x="3141077" y="586862"/>
                  </a:lnTo>
                  <a:lnTo>
                    <a:pt x="3162438" y="638405"/>
                  </a:lnTo>
                  <a:lnTo>
                    <a:pt x="3183798" y="689606"/>
                  </a:lnTo>
                  <a:lnTo>
                    <a:pt x="3205158" y="739953"/>
                  </a:lnTo>
                  <a:lnTo>
                    <a:pt x="3226516" y="788933"/>
                  </a:lnTo>
                  <a:lnTo>
                    <a:pt x="3247875" y="836034"/>
                  </a:lnTo>
                  <a:lnTo>
                    <a:pt x="3269234" y="880745"/>
                  </a:lnTo>
                </a:path>
              </a:pathLst>
            </a:custGeom>
            <a:ln w="19050">
              <a:solidFill>
                <a:srgbClr val="2E5496"/>
              </a:solidFill>
            </a:ln>
          </p:spPr>
          <p:txBody>
            <a:bodyPr wrap="square" lIns="0" tIns="0" rIns="0" bIns="0" rtlCol="0"/>
            <a:lstStyle/>
            <a:p/>
          </p:txBody>
        </p:sp>
        <p:sp>
          <p:nvSpPr>
            <p:cNvPr id="55" name="object 55"/>
            <p:cNvSpPr/>
            <p:nvPr/>
          </p:nvSpPr>
          <p:spPr>
            <a:xfrm>
              <a:off x="3159252" y="6458575"/>
              <a:ext cx="3269615" cy="504190"/>
            </a:xfrm>
            <a:custGeom>
              <a:avLst/>
              <a:gdLst/>
              <a:ahLst/>
              <a:cxnLst/>
              <a:rect l="l" t="t" r="r" b="b"/>
              <a:pathLst>
                <a:path w="3269615" h="504190">
                  <a:moveTo>
                    <a:pt x="0" y="314587"/>
                  </a:moveTo>
                  <a:lnTo>
                    <a:pt x="21623" y="293848"/>
                  </a:lnTo>
                  <a:lnTo>
                    <a:pt x="49419" y="264453"/>
                  </a:lnTo>
                  <a:lnTo>
                    <a:pt x="82299" y="228771"/>
                  </a:lnTo>
                  <a:lnTo>
                    <a:pt x="119174" y="189172"/>
                  </a:lnTo>
                  <a:lnTo>
                    <a:pt x="158956" y="148027"/>
                  </a:lnTo>
                  <a:lnTo>
                    <a:pt x="200555" y="107704"/>
                  </a:lnTo>
                  <a:lnTo>
                    <a:pt x="242882" y="70575"/>
                  </a:lnTo>
                  <a:lnTo>
                    <a:pt x="284849" y="39008"/>
                  </a:lnTo>
                  <a:lnTo>
                    <a:pt x="325367" y="15373"/>
                  </a:lnTo>
                  <a:lnTo>
                    <a:pt x="363347" y="2040"/>
                  </a:lnTo>
                  <a:lnTo>
                    <a:pt x="403690" y="0"/>
                  </a:lnTo>
                  <a:lnTo>
                    <a:pt x="444035" y="8752"/>
                  </a:lnTo>
                  <a:lnTo>
                    <a:pt x="484382" y="25846"/>
                  </a:lnTo>
                  <a:lnTo>
                    <a:pt x="524732" y="48829"/>
                  </a:lnTo>
                  <a:lnTo>
                    <a:pt x="565087" y="75248"/>
                  </a:lnTo>
                  <a:lnTo>
                    <a:pt x="605446" y="102653"/>
                  </a:lnTo>
                  <a:lnTo>
                    <a:pt x="645812" y="128589"/>
                  </a:lnTo>
                  <a:lnTo>
                    <a:pt x="686185" y="150606"/>
                  </a:lnTo>
                  <a:lnTo>
                    <a:pt x="726567" y="166251"/>
                  </a:lnTo>
                  <a:lnTo>
                    <a:pt x="778444" y="179432"/>
                  </a:lnTo>
                  <a:lnTo>
                    <a:pt x="830333" y="189419"/>
                  </a:lnTo>
                  <a:lnTo>
                    <a:pt x="882228" y="196779"/>
                  </a:lnTo>
                  <a:lnTo>
                    <a:pt x="934125" y="202082"/>
                  </a:lnTo>
                  <a:lnTo>
                    <a:pt x="986020" y="205897"/>
                  </a:lnTo>
                  <a:lnTo>
                    <a:pt x="1037909" y="208792"/>
                  </a:lnTo>
                  <a:lnTo>
                    <a:pt x="1089787" y="211336"/>
                  </a:lnTo>
                  <a:lnTo>
                    <a:pt x="1141664" y="212904"/>
                  </a:lnTo>
                  <a:lnTo>
                    <a:pt x="1193553" y="212709"/>
                  </a:lnTo>
                  <a:lnTo>
                    <a:pt x="1245448" y="211246"/>
                  </a:lnTo>
                  <a:lnTo>
                    <a:pt x="1297345" y="209008"/>
                  </a:lnTo>
                  <a:lnTo>
                    <a:pt x="1349240" y="206488"/>
                  </a:lnTo>
                  <a:lnTo>
                    <a:pt x="1401129" y="204178"/>
                  </a:lnTo>
                  <a:lnTo>
                    <a:pt x="1453007" y="202573"/>
                  </a:lnTo>
                  <a:lnTo>
                    <a:pt x="1504924" y="201522"/>
                  </a:lnTo>
                  <a:lnTo>
                    <a:pt x="1556831" y="200537"/>
                  </a:lnTo>
                  <a:lnTo>
                    <a:pt x="1608731" y="199608"/>
                  </a:lnTo>
                  <a:lnTo>
                    <a:pt x="1660629" y="198723"/>
                  </a:lnTo>
                  <a:lnTo>
                    <a:pt x="1712529" y="197871"/>
                  </a:lnTo>
                  <a:lnTo>
                    <a:pt x="1764436" y="197042"/>
                  </a:lnTo>
                  <a:lnTo>
                    <a:pt x="1816353" y="196223"/>
                  </a:lnTo>
                  <a:lnTo>
                    <a:pt x="1868224" y="195096"/>
                  </a:lnTo>
                  <a:lnTo>
                    <a:pt x="1920097" y="193561"/>
                  </a:lnTo>
                  <a:lnTo>
                    <a:pt x="1971975" y="191945"/>
                  </a:lnTo>
                  <a:lnTo>
                    <a:pt x="2023859" y="190570"/>
                  </a:lnTo>
                  <a:lnTo>
                    <a:pt x="2075752" y="189762"/>
                  </a:lnTo>
                  <a:lnTo>
                    <a:pt x="2127656" y="189845"/>
                  </a:lnTo>
                  <a:lnTo>
                    <a:pt x="2179574" y="191143"/>
                  </a:lnTo>
                  <a:lnTo>
                    <a:pt x="2231451" y="195121"/>
                  </a:lnTo>
                  <a:lnTo>
                    <a:pt x="2283340" y="201906"/>
                  </a:lnTo>
                  <a:lnTo>
                    <a:pt x="2335235" y="209985"/>
                  </a:lnTo>
                  <a:lnTo>
                    <a:pt x="2387132" y="217841"/>
                  </a:lnTo>
                  <a:lnTo>
                    <a:pt x="2439027" y="223960"/>
                  </a:lnTo>
                  <a:lnTo>
                    <a:pt x="2490916" y="226826"/>
                  </a:lnTo>
                  <a:lnTo>
                    <a:pt x="2542794" y="224925"/>
                  </a:lnTo>
                  <a:lnTo>
                    <a:pt x="2583142" y="216998"/>
                  </a:lnTo>
                  <a:lnTo>
                    <a:pt x="2623497" y="202352"/>
                  </a:lnTo>
                  <a:lnTo>
                    <a:pt x="2663857" y="183519"/>
                  </a:lnTo>
                  <a:lnTo>
                    <a:pt x="2704221" y="163026"/>
                  </a:lnTo>
                  <a:lnTo>
                    <a:pt x="2744586" y="143404"/>
                  </a:lnTo>
                  <a:lnTo>
                    <a:pt x="2784950" y="127182"/>
                  </a:lnTo>
                  <a:lnTo>
                    <a:pt x="2825310" y="116891"/>
                  </a:lnTo>
                  <a:lnTo>
                    <a:pt x="2865665" y="115058"/>
                  </a:lnTo>
                  <a:lnTo>
                    <a:pt x="2906014" y="124214"/>
                  </a:lnTo>
                  <a:lnTo>
                    <a:pt x="2972088" y="164007"/>
                  </a:lnTo>
                  <a:lnTo>
                    <a:pt x="3005117" y="193109"/>
                  </a:lnTo>
                  <a:lnTo>
                    <a:pt x="3038142" y="226904"/>
                  </a:lnTo>
                  <a:lnTo>
                    <a:pt x="3071162" y="264309"/>
                  </a:lnTo>
                  <a:lnTo>
                    <a:pt x="3104179" y="304243"/>
                  </a:lnTo>
                  <a:lnTo>
                    <a:pt x="3137194" y="345623"/>
                  </a:lnTo>
                  <a:lnTo>
                    <a:pt x="3170206" y="387365"/>
                  </a:lnTo>
                  <a:lnTo>
                    <a:pt x="3203216" y="428388"/>
                  </a:lnTo>
                  <a:lnTo>
                    <a:pt x="3236225" y="467609"/>
                  </a:lnTo>
                  <a:lnTo>
                    <a:pt x="3269234" y="503944"/>
                  </a:lnTo>
                </a:path>
              </a:pathLst>
            </a:custGeom>
            <a:ln w="19050">
              <a:solidFill>
                <a:srgbClr val="F4B083"/>
              </a:solidFill>
            </a:ln>
          </p:spPr>
          <p:txBody>
            <a:bodyPr wrap="square" lIns="0" tIns="0" rIns="0" bIns="0" rtlCol="0"/>
            <a:lstStyle/>
            <a:p/>
          </p:txBody>
        </p:sp>
      </p:grpSp>
      <p:sp>
        <p:nvSpPr>
          <p:cNvPr id="56" name="object 56"/>
          <p:cNvSpPr/>
          <p:nvPr/>
        </p:nvSpPr>
        <p:spPr>
          <a:xfrm>
            <a:off x="2614929" y="7874203"/>
            <a:ext cx="243840" cy="45720"/>
          </a:xfrm>
          <a:custGeom>
            <a:avLst/>
            <a:gdLst/>
            <a:ahLst/>
            <a:cxnLst/>
            <a:rect l="l" t="t" r="r" b="b"/>
            <a:pathLst>
              <a:path w="243839" h="45720">
                <a:moveTo>
                  <a:pt x="243839" y="0"/>
                </a:moveTo>
                <a:lnTo>
                  <a:pt x="0" y="0"/>
                </a:lnTo>
                <a:lnTo>
                  <a:pt x="0" y="45262"/>
                </a:lnTo>
                <a:lnTo>
                  <a:pt x="243839" y="45262"/>
                </a:lnTo>
                <a:lnTo>
                  <a:pt x="243839" y="0"/>
                </a:lnTo>
                <a:close/>
              </a:path>
            </a:pathLst>
          </a:custGeom>
          <a:solidFill>
            <a:srgbClr val="EC7C30"/>
          </a:solidFill>
        </p:spPr>
        <p:txBody>
          <a:bodyPr wrap="square" lIns="0" tIns="0" rIns="0" bIns="0" rtlCol="0"/>
          <a:lstStyle/>
          <a:p/>
        </p:txBody>
      </p:sp>
      <p:sp>
        <p:nvSpPr>
          <p:cNvPr id="57" name="object 57"/>
          <p:cNvSpPr/>
          <p:nvPr/>
        </p:nvSpPr>
        <p:spPr>
          <a:xfrm>
            <a:off x="3652139" y="7874203"/>
            <a:ext cx="243840" cy="45720"/>
          </a:xfrm>
          <a:custGeom>
            <a:avLst/>
            <a:gdLst/>
            <a:ahLst/>
            <a:cxnLst/>
            <a:rect l="l" t="t" r="r" b="b"/>
            <a:pathLst>
              <a:path w="243839" h="45720">
                <a:moveTo>
                  <a:pt x="243839" y="0"/>
                </a:moveTo>
                <a:lnTo>
                  <a:pt x="0" y="0"/>
                </a:lnTo>
                <a:lnTo>
                  <a:pt x="0" y="45262"/>
                </a:lnTo>
                <a:lnTo>
                  <a:pt x="243839" y="45262"/>
                </a:lnTo>
                <a:lnTo>
                  <a:pt x="243839" y="0"/>
                </a:lnTo>
                <a:close/>
              </a:path>
            </a:pathLst>
          </a:custGeom>
          <a:solidFill>
            <a:srgbClr val="A4A4A4"/>
          </a:solidFill>
        </p:spPr>
        <p:txBody>
          <a:bodyPr wrap="square" lIns="0" tIns="0" rIns="0" bIns="0" rtlCol="0"/>
          <a:lstStyle/>
          <a:p/>
        </p:txBody>
      </p:sp>
      <p:sp>
        <p:nvSpPr>
          <p:cNvPr id="58" name="object 58"/>
          <p:cNvSpPr/>
          <p:nvPr/>
        </p:nvSpPr>
        <p:spPr>
          <a:xfrm>
            <a:off x="4689347" y="7874203"/>
            <a:ext cx="243840" cy="45720"/>
          </a:xfrm>
          <a:custGeom>
            <a:avLst/>
            <a:gdLst/>
            <a:ahLst/>
            <a:cxnLst/>
            <a:rect l="l" t="t" r="r" b="b"/>
            <a:pathLst>
              <a:path w="243839" h="45720">
                <a:moveTo>
                  <a:pt x="243839" y="0"/>
                </a:moveTo>
                <a:lnTo>
                  <a:pt x="0" y="0"/>
                </a:lnTo>
                <a:lnTo>
                  <a:pt x="0" y="45262"/>
                </a:lnTo>
                <a:lnTo>
                  <a:pt x="243839" y="45262"/>
                </a:lnTo>
                <a:lnTo>
                  <a:pt x="243839" y="0"/>
                </a:lnTo>
                <a:close/>
              </a:path>
            </a:pathLst>
          </a:custGeom>
          <a:solidFill>
            <a:srgbClr val="8FAADC"/>
          </a:solidFill>
        </p:spPr>
        <p:txBody>
          <a:bodyPr wrap="square" lIns="0" tIns="0" rIns="0" bIns="0" rtlCol="0"/>
          <a:lstStyle/>
          <a:p/>
        </p:txBody>
      </p:sp>
      <p:sp>
        <p:nvSpPr>
          <p:cNvPr id="59" name="object 59"/>
          <p:cNvSpPr/>
          <p:nvPr/>
        </p:nvSpPr>
        <p:spPr>
          <a:xfrm>
            <a:off x="5726557" y="7874203"/>
            <a:ext cx="243840" cy="45720"/>
          </a:xfrm>
          <a:custGeom>
            <a:avLst/>
            <a:gdLst/>
            <a:ahLst/>
            <a:cxnLst/>
            <a:rect l="l" t="t" r="r" b="b"/>
            <a:pathLst>
              <a:path w="243839" h="45720">
                <a:moveTo>
                  <a:pt x="243839" y="0"/>
                </a:moveTo>
                <a:lnTo>
                  <a:pt x="0" y="0"/>
                </a:lnTo>
                <a:lnTo>
                  <a:pt x="0" y="45262"/>
                </a:lnTo>
                <a:lnTo>
                  <a:pt x="243839" y="45262"/>
                </a:lnTo>
                <a:lnTo>
                  <a:pt x="243839" y="0"/>
                </a:lnTo>
                <a:close/>
              </a:path>
            </a:pathLst>
          </a:custGeom>
          <a:solidFill>
            <a:srgbClr val="F4B083"/>
          </a:solidFill>
        </p:spPr>
        <p:txBody>
          <a:bodyPr wrap="square" lIns="0" tIns="0" rIns="0" bIns="0" rtlCol="0"/>
          <a:lstStyle/>
          <a:p/>
        </p:txBody>
      </p:sp>
      <p:sp>
        <p:nvSpPr>
          <p:cNvPr id="60" name="object 60"/>
          <p:cNvSpPr/>
          <p:nvPr/>
        </p:nvSpPr>
        <p:spPr>
          <a:xfrm>
            <a:off x="2614929" y="8039480"/>
            <a:ext cx="243840" cy="0"/>
          </a:xfrm>
          <a:custGeom>
            <a:avLst/>
            <a:gdLst/>
            <a:ahLst/>
            <a:cxnLst/>
            <a:rect l="l" t="t" r="r" b="b"/>
            <a:pathLst>
              <a:path w="243839" h="0">
                <a:moveTo>
                  <a:pt x="0" y="0"/>
                </a:moveTo>
                <a:lnTo>
                  <a:pt x="243839" y="0"/>
                </a:lnTo>
              </a:path>
            </a:pathLst>
          </a:custGeom>
          <a:ln w="19050">
            <a:solidFill>
              <a:srgbClr val="C55A11"/>
            </a:solidFill>
          </a:ln>
        </p:spPr>
        <p:txBody>
          <a:bodyPr wrap="square" lIns="0" tIns="0" rIns="0" bIns="0" rtlCol="0"/>
          <a:lstStyle/>
          <a:p/>
        </p:txBody>
      </p:sp>
      <p:sp>
        <p:nvSpPr>
          <p:cNvPr id="61" name="object 61"/>
          <p:cNvSpPr/>
          <p:nvPr/>
        </p:nvSpPr>
        <p:spPr>
          <a:xfrm>
            <a:off x="3652139" y="8039480"/>
            <a:ext cx="243840" cy="0"/>
          </a:xfrm>
          <a:custGeom>
            <a:avLst/>
            <a:gdLst/>
            <a:ahLst/>
            <a:cxnLst/>
            <a:rect l="l" t="t" r="r" b="b"/>
            <a:pathLst>
              <a:path w="243839" h="0">
                <a:moveTo>
                  <a:pt x="0" y="0"/>
                </a:moveTo>
                <a:lnTo>
                  <a:pt x="243839" y="0"/>
                </a:lnTo>
              </a:path>
            </a:pathLst>
          </a:custGeom>
          <a:ln w="19050">
            <a:solidFill>
              <a:srgbClr val="3A3838"/>
            </a:solidFill>
          </a:ln>
        </p:spPr>
        <p:txBody>
          <a:bodyPr wrap="square" lIns="0" tIns="0" rIns="0" bIns="0" rtlCol="0"/>
          <a:lstStyle/>
          <a:p/>
        </p:txBody>
      </p:sp>
      <p:sp>
        <p:nvSpPr>
          <p:cNvPr id="62" name="object 62"/>
          <p:cNvSpPr/>
          <p:nvPr/>
        </p:nvSpPr>
        <p:spPr>
          <a:xfrm>
            <a:off x="4689347" y="8039480"/>
            <a:ext cx="243840" cy="0"/>
          </a:xfrm>
          <a:custGeom>
            <a:avLst/>
            <a:gdLst/>
            <a:ahLst/>
            <a:cxnLst/>
            <a:rect l="l" t="t" r="r" b="b"/>
            <a:pathLst>
              <a:path w="243839" h="0">
                <a:moveTo>
                  <a:pt x="0" y="0"/>
                </a:moveTo>
                <a:lnTo>
                  <a:pt x="243839" y="0"/>
                </a:lnTo>
              </a:path>
            </a:pathLst>
          </a:custGeom>
          <a:ln w="19050">
            <a:solidFill>
              <a:srgbClr val="2E5496"/>
            </a:solidFill>
          </a:ln>
        </p:spPr>
        <p:txBody>
          <a:bodyPr wrap="square" lIns="0" tIns="0" rIns="0" bIns="0" rtlCol="0"/>
          <a:lstStyle/>
          <a:p/>
        </p:txBody>
      </p:sp>
      <p:sp>
        <p:nvSpPr>
          <p:cNvPr id="63" name="object 63"/>
          <p:cNvSpPr/>
          <p:nvPr/>
        </p:nvSpPr>
        <p:spPr>
          <a:xfrm>
            <a:off x="5726557" y="8039480"/>
            <a:ext cx="243840" cy="0"/>
          </a:xfrm>
          <a:custGeom>
            <a:avLst/>
            <a:gdLst/>
            <a:ahLst/>
            <a:cxnLst/>
            <a:rect l="l" t="t" r="r" b="b"/>
            <a:pathLst>
              <a:path w="243839" h="0">
                <a:moveTo>
                  <a:pt x="0" y="0"/>
                </a:moveTo>
                <a:lnTo>
                  <a:pt x="243839" y="0"/>
                </a:lnTo>
              </a:path>
            </a:pathLst>
          </a:custGeom>
          <a:ln w="19050">
            <a:solidFill>
              <a:srgbClr val="F4B083"/>
            </a:solidFill>
          </a:ln>
        </p:spPr>
        <p:txBody>
          <a:bodyPr wrap="square" lIns="0" tIns="0" rIns="0" bIns="0" rtlCol="0"/>
          <a:lstStyle/>
          <a:p/>
        </p:txBody>
      </p:sp>
      <p:graphicFrame>
        <p:nvGraphicFramePr>
          <p:cNvPr id="64" name="object 64"/>
          <p:cNvGraphicFramePr>
            <a:graphicFrameLocks noGrp="1"/>
          </p:cNvGraphicFramePr>
          <p:nvPr/>
        </p:nvGraphicFramePr>
        <p:xfrm>
          <a:off x="2164333" y="5670015"/>
          <a:ext cx="4716145" cy="2697480"/>
        </p:xfrm>
        <a:graphic>
          <a:graphicData uri="http://schemas.openxmlformats.org/drawingml/2006/table">
            <a:tbl>
              <a:tblPr firstRow="1" bandRow="1">
                <a:tableStyleId>{2D5ABB26-0587-4C30-8999-92F81FD0307C}</a:tableStyleId>
              </a:tblPr>
              <a:tblGrid>
                <a:gridCol w="4716145"/>
              </a:tblGrid>
              <a:tr h="159918">
                <a:tc>
                  <a:txBody>
                    <a:bodyPr/>
                    <a:lstStyle/>
                    <a:p>
                      <a:pPr marL="68580">
                        <a:lnSpc>
                          <a:spcPts val="880"/>
                        </a:lnSpc>
                      </a:pPr>
                      <a:r>
                        <a:rPr dirty="0" sz="800" b="1">
                          <a:solidFill>
                            <a:srgbClr val="4D4D4F"/>
                          </a:solidFill>
                          <a:latin typeface="微软雅黑"/>
                          <a:cs typeface="微软雅黑"/>
                        </a:rPr>
                        <a:t>图</a:t>
                      </a:r>
                      <a:r>
                        <a:rPr dirty="0" sz="800" spc="-25" b="1">
                          <a:solidFill>
                            <a:srgbClr val="4D4D4F"/>
                          </a:solidFill>
                          <a:latin typeface="微软雅黑"/>
                          <a:cs typeface="微软雅黑"/>
                        </a:rPr>
                        <a:t> </a:t>
                      </a:r>
                      <a:r>
                        <a:rPr dirty="0" sz="800" spc="-5" b="1">
                          <a:solidFill>
                            <a:srgbClr val="4D4D4F"/>
                          </a:solidFill>
                          <a:latin typeface="等线"/>
                          <a:cs typeface="等线"/>
                        </a:rPr>
                        <a:t>14</a:t>
                      </a:r>
                      <a:r>
                        <a:rPr dirty="0" sz="800" spc="-5" b="1">
                          <a:solidFill>
                            <a:srgbClr val="4D4D4F"/>
                          </a:solidFill>
                          <a:latin typeface="微软雅黑"/>
                          <a:cs typeface="微软雅黑"/>
                        </a:rPr>
                        <a:t>：</a:t>
                      </a:r>
                      <a:r>
                        <a:rPr dirty="0" sz="800" spc="-5" b="1">
                          <a:solidFill>
                            <a:srgbClr val="4D4D4F"/>
                          </a:solidFill>
                          <a:latin typeface="等线"/>
                          <a:cs typeface="等线"/>
                        </a:rPr>
                        <a:t>2010-2020.3</a:t>
                      </a:r>
                      <a:r>
                        <a:rPr dirty="0" sz="800" spc="-30" b="1">
                          <a:solidFill>
                            <a:srgbClr val="4D4D4F"/>
                          </a:solidFill>
                          <a:latin typeface="等线"/>
                          <a:cs typeface="等线"/>
                        </a:rPr>
                        <a:t> </a:t>
                      </a:r>
                      <a:r>
                        <a:rPr dirty="0" sz="800" b="1">
                          <a:solidFill>
                            <a:srgbClr val="4D4D4F"/>
                          </a:solidFill>
                          <a:latin typeface="微软雅黑"/>
                          <a:cs typeface="微软雅黑"/>
                        </a:rPr>
                        <a:t>全国不同机构诊疗量变化情况（累计值</a:t>
                      </a:r>
                      <a:r>
                        <a:rPr dirty="0" sz="800" spc="-200" b="1">
                          <a:solidFill>
                            <a:srgbClr val="4D4D4F"/>
                          </a:solidFill>
                          <a:latin typeface="微软雅黑"/>
                          <a:cs typeface="微软雅黑"/>
                        </a:rPr>
                        <a:t>）（</a:t>
                      </a:r>
                      <a:r>
                        <a:rPr dirty="0" sz="800" spc="-15" b="1">
                          <a:solidFill>
                            <a:srgbClr val="4D4D4F"/>
                          </a:solidFill>
                          <a:latin typeface="微软雅黑"/>
                          <a:cs typeface="微软雅黑"/>
                        </a:rPr>
                        <a:t>万</a:t>
                      </a:r>
                      <a:r>
                        <a:rPr dirty="0" sz="800" b="1">
                          <a:solidFill>
                            <a:srgbClr val="4D4D4F"/>
                          </a:solidFill>
                          <a:latin typeface="微软雅黑"/>
                          <a:cs typeface="微软雅黑"/>
                        </a:rPr>
                        <a:t>）</a:t>
                      </a:r>
                      <a:endParaRPr sz="800">
                        <a:latin typeface="微软雅黑"/>
                        <a:cs typeface="微软雅黑"/>
                      </a:endParaRPr>
                    </a:p>
                  </a:txBody>
                  <a:tcPr marL="0" marR="0" marB="0" marT="0">
                    <a:lnB w="6350">
                      <a:solidFill>
                        <a:srgbClr val="F5821F"/>
                      </a:solidFill>
                      <a:prstDash val="solid"/>
                    </a:lnB>
                  </a:tcPr>
                </a:tc>
              </a:tr>
              <a:tr h="2383790">
                <a:tc>
                  <a:txBody>
                    <a:bodyPr/>
                    <a:lstStyle/>
                    <a:p>
                      <a:pPr>
                        <a:lnSpc>
                          <a:spcPct val="100000"/>
                        </a:lnSpc>
                        <a:spcBef>
                          <a:spcPts val="35"/>
                        </a:spcBef>
                      </a:pPr>
                      <a:endParaRPr sz="1100">
                        <a:latin typeface="Times New Roman"/>
                        <a:cs typeface="Times New Roman"/>
                      </a:endParaRPr>
                    </a:p>
                    <a:p>
                      <a:pPr marL="194310">
                        <a:lnSpc>
                          <a:spcPct val="100000"/>
                        </a:lnSpc>
                        <a:tabLst>
                          <a:tab pos="4523740" algn="l"/>
                        </a:tabLst>
                      </a:pPr>
                      <a:r>
                        <a:rPr dirty="0" sz="600" spc="-5">
                          <a:latin typeface="微软雅黑"/>
                          <a:cs typeface="微软雅黑"/>
                        </a:rPr>
                        <a:t>2000	</a:t>
                      </a:r>
                      <a:r>
                        <a:rPr dirty="0" sz="600">
                          <a:latin typeface="微软雅黑"/>
                          <a:cs typeface="微软雅黑"/>
                        </a:rPr>
                        <a:t>30%</a:t>
                      </a:r>
                      <a:endParaRPr sz="600">
                        <a:latin typeface="微软雅黑"/>
                        <a:cs typeface="微软雅黑"/>
                      </a:endParaRPr>
                    </a:p>
                    <a:p>
                      <a:pPr marL="194310">
                        <a:lnSpc>
                          <a:spcPct val="100000"/>
                        </a:lnSpc>
                        <a:spcBef>
                          <a:spcPts val="509"/>
                        </a:spcBef>
                        <a:tabLst>
                          <a:tab pos="4523740" algn="l"/>
                        </a:tabLst>
                      </a:pPr>
                      <a:r>
                        <a:rPr dirty="0" sz="600" spc="-5">
                          <a:latin typeface="微软雅黑"/>
                          <a:cs typeface="微软雅黑"/>
                        </a:rPr>
                        <a:t>1800	</a:t>
                      </a:r>
                      <a:r>
                        <a:rPr dirty="0" baseline="-50925" sz="900">
                          <a:latin typeface="微软雅黑"/>
                          <a:cs typeface="微软雅黑"/>
                        </a:rPr>
                        <a:t>20%</a:t>
                      </a:r>
                      <a:endParaRPr baseline="-50925" sz="900">
                        <a:latin typeface="微软雅黑"/>
                        <a:cs typeface="微软雅黑"/>
                      </a:endParaRPr>
                    </a:p>
                    <a:p>
                      <a:pPr marL="194310">
                        <a:lnSpc>
                          <a:spcPct val="100000"/>
                        </a:lnSpc>
                        <a:spcBef>
                          <a:spcPts val="505"/>
                        </a:spcBef>
                      </a:pPr>
                      <a:r>
                        <a:rPr dirty="0" sz="600" spc="-5">
                          <a:latin typeface="微软雅黑"/>
                          <a:cs typeface="微软雅黑"/>
                        </a:rPr>
                        <a:t>1600</a:t>
                      </a:r>
                      <a:endParaRPr sz="600">
                        <a:latin typeface="微软雅黑"/>
                        <a:cs typeface="微软雅黑"/>
                      </a:endParaRPr>
                    </a:p>
                    <a:p>
                      <a:pPr marL="194310">
                        <a:lnSpc>
                          <a:spcPct val="100000"/>
                        </a:lnSpc>
                        <a:spcBef>
                          <a:spcPts val="509"/>
                        </a:spcBef>
                        <a:tabLst>
                          <a:tab pos="4523740" algn="l"/>
                        </a:tabLst>
                      </a:pPr>
                      <a:r>
                        <a:rPr dirty="0" sz="600" spc="-5">
                          <a:latin typeface="微软雅黑"/>
                          <a:cs typeface="微软雅黑"/>
                        </a:rPr>
                        <a:t>1400	</a:t>
                      </a:r>
                      <a:r>
                        <a:rPr dirty="0" baseline="13888" sz="900">
                          <a:latin typeface="微软雅黑"/>
                          <a:cs typeface="微软雅黑"/>
                        </a:rPr>
                        <a:t>10%</a:t>
                      </a:r>
                      <a:endParaRPr baseline="13888" sz="900">
                        <a:latin typeface="微软雅黑"/>
                        <a:cs typeface="微软雅黑"/>
                      </a:endParaRPr>
                    </a:p>
                    <a:p>
                      <a:pPr marL="194310">
                        <a:lnSpc>
                          <a:spcPct val="100000"/>
                        </a:lnSpc>
                        <a:spcBef>
                          <a:spcPts val="509"/>
                        </a:spcBef>
                        <a:tabLst>
                          <a:tab pos="4523740" algn="l"/>
                        </a:tabLst>
                      </a:pPr>
                      <a:r>
                        <a:rPr dirty="0" sz="600" spc="-5">
                          <a:latin typeface="微软雅黑"/>
                          <a:cs typeface="微软雅黑"/>
                        </a:rPr>
                        <a:t>1200	</a:t>
                      </a:r>
                      <a:r>
                        <a:rPr dirty="0" baseline="-32407" sz="900" spc="-7">
                          <a:latin typeface="微软雅黑"/>
                          <a:cs typeface="微软雅黑"/>
                        </a:rPr>
                        <a:t>0%</a:t>
                      </a:r>
                      <a:endParaRPr baseline="-32407" sz="900">
                        <a:latin typeface="微软雅黑"/>
                        <a:cs typeface="微软雅黑"/>
                      </a:endParaRPr>
                    </a:p>
                    <a:p>
                      <a:pPr marL="194310">
                        <a:lnSpc>
                          <a:spcPct val="100000"/>
                        </a:lnSpc>
                        <a:spcBef>
                          <a:spcPts val="505"/>
                        </a:spcBef>
                      </a:pPr>
                      <a:r>
                        <a:rPr dirty="0" sz="600" spc="-5">
                          <a:latin typeface="微软雅黑"/>
                          <a:cs typeface="微软雅黑"/>
                        </a:rPr>
                        <a:t>1000</a:t>
                      </a:r>
                      <a:endParaRPr sz="600">
                        <a:latin typeface="微软雅黑"/>
                        <a:cs typeface="微软雅黑"/>
                      </a:endParaRPr>
                    </a:p>
                    <a:p>
                      <a:pPr marL="238760">
                        <a:lnSpc>
                          <a:spcPct val="100000"/>
                        </a:lnSpc>
                        <a:spcBef>
                          <a:spcPts val="160"/>
                        </a:spcBef>
                        <a:tabLst>
                          <a:tab pos="4523740" algn="l"/>
                        </a:tabLst>
                      </a:pPr>
                      <a:r>
                        <a:rPr dirty="0" baseline="-32407" sz="900" spc="-7">
                          <a:latin typeface="微软雅黑"/>
                          <a:cs typeface="微软雅黑"/>
                        </a:rPr>
                        <a:t>8</a:t>
                      </a:r>
                      <a:r>
                        <a:rPr dirty="0" baseline="-32407" sz="900" spc="7">
                          <a:latin typeface="微软雅黑"/>
                          <a:cs typeface="微软雅黑"/>
                        </a:rPr>
                        <a:t>0</a:t>
                      </a:r>
                      <a:r>
                        <a:rPr dirty="0" baseline="-32407" sz="900">
                          <a:latin typeface="微软雅黑"/>
                          <a:cs typeface="微软雅黑"/>
                        </a:rPr>
                        <a:t>0	</a:t>
                      </a:r>
                      <a:r>
                        <a:rPr dirty="0" sz="600">
                          <a:latin typeface="微软雅黑"/>
                          <a:cs typeface="微软雅黑"/>
                        </a:rPr>
                        <a:t>-</a:t>
                      </a:r>
                      <a:r>
                        <a:rPr dirty="0" sz="600" spc="-5">
                          <a:latin typeface="微软雅黑"/>
                          <a:cs typeface="微软雅黑"/>
                        </a:rPr>
                        <a:t>10</a:t>
                      </a:r>
                      <a:r>
                        <a:rPr dirty="0" sz="600">
                          <a:latin typeface="微软雅黑"/>
                          <a:cs typeface="微软雅黑"/>
                        </a:rPr>
                        <a:t>%</a:t>
                      </a:r>
                      <a:endParaRPr sz="600">
                        <a:latin typeface="微软雅黑"/>
                        <a:cs typeface="微软雅黑"/>
                      </a:endParaRPr>
                    </a:p>
                    <a:p>
                      <a:pPr>
                        <a:lnSpc>
                          <a:spcPct val="100000"/>
                        </a:lnSpc>
                      </a:pPr>
                      <a:endParaRPr sz="900">
                        <a:latin typeface="Times New Roman"/>
                        <a:cs typeface="Times New Roman"/>
                      </a:endParaRPr>
                    </a:p>
                    <a:p>
                      <a:pPr marL="238760">
                        <a:lnSpc>
                          <a:spcPct val="100000"/>
                        </a:lnSpc>
                        <a:tabLst>
                          <a:tab pos="4523740" algn="l"/>
                        </a:tabLst>
                      </a:pPr>
                      <a:r>
                        <a:rPr dirty="0" baseline="13888" sz="900" spc="-7">
                          <a:latin typeface="微软雅黑"/>
                          <a:cs typeface="微软雅黑"/>
                        </a:rPr>
                        <a:t>6</a:t>
                      </a:r>
                      <a:r>
                        <a:rPr dirty="0" baseline="13888" sz="900" spc="7">
                          <a:latin typeface="微软雅黑"/>
                          <a:cs typeface="微软雅黑"/>
                        </a:rPr>
                        <a:t>0</a:t>
                      </a:r>
                      <a:r>
                        <a:rPr dirty="0" baseline="13888" sz="900">
                          <a:latin typeface="微软雅黑"/>
                          <a:cs typeface="微软雅黑"/>
                        </a:rPr>
                        <a:t>0	</a:t>
                      </a:r>
                      <a:r>
                        <a:rPr dirty="0" sz="600">
                          <a:latin typeface="微软雅黑"/>
                          <a:cs typeface="微软雅黑"/>
                        </a:rPr>
                        <a:t>-</a:t>
                      </a:r>
                      <a:r>
                        <a:rPr dirty="0" sz="600" spc="-5">
                          <a:latin typeface="微软雅黑"/>
                          <a:cs typeface="微软雅黑"/>
                        </a:rPr>
                        <a:t>20</a:t>
                      </a:r>
                      <a:r>
                        <a:rPr dirty="0" sz="600">
                          <a:latin typeface="微软雅黑"/>
                          <a:cs typeface="微软雅黑"/>
                        </a:rPr>
                        <a:t>%</a:t>
                      </a:r>
                      <a:endParaRPr sz="600">
                        <a:latin typeface="微软雅黑"/>
                        <a:cs typeface="微软雅黑"/>
                      </a:endParaRPr>
                    </a:p>
                    <a:p>
                      <a:pPr marL="238760">
                        <a:lnSpc>
                          <a:spcPts val="710"/>
                        </a:lnSpc>
                        <a:spcBef>
                          <a:spcPts val="330"/>
                        </a:spcBef>
                      </a:pPr>
                      <a:r>
                        <a:rPr dirty="0" sz="600">
                          <a:latin typeface="微软雅黑"/>
                          <a:cs typeface="微软雅黑"/>
                        </a:rPr>
                        <a:t>400</a:t>
                      </a:r>
                      <a:endParaRPr sz="600">
                        <a:latin typeface="微软雅黑"/>
                        <a:cs typeface="微软雅黑"/>
                      </a:endParaRPr>
                    </a:p>
                    <a:p>
                      <a:pPr marL="4523740">
                        <a:lnSpc>
                          <a:spcPts val="615"/>
                        </a:lnSpc>
                      </a:pPr>
                      <a:r>
                        <a:rPr dirty="0" sz="600">
                          <a:latin typeface="微软雅黑"/>
                          <a:cs typeface="微软雅黑"/>
                        </a:rPr>
                        <a:t>-</a:t>
                      </a:r>
                      <a:r>
                        <a:rPr dirty="0" sz="600" spc="-5">
                          <a:latin typeface="微软雅黑"/>
                          <a:cs typeface="微软雅黑"/>
                        </a:rPr>
                        <a:t>30</a:t>
                      </a:r>
                      <a:r>
                        <a:rPr dirty="0" sz="600">
                          <a:latin typeface="微软雅黑"/>
                          <a:cs typeface="微软雅黑"/>
                        </a:rPr>
                        <a:t>%</a:t>
                      </a:r>
                      <a:endParaRPr sz="600">
                        <a:latin typeface="微软雅黑"/>
                        <a:cs typeface="微软雅黑"/>
                      </a:endParaRPr>
                    </a:p>
                    <a:p>
                      <a:pPr marL="238760">
                        <a:lnSpc>
                          <a:spcPts val="625"/>
                        </a:lnSpc>
                      </a:pPr>
                      <a:r>
                        <a:rPr dirty="0" sz="600">
                          <a:latin typeface="微软雅黑"/>
                          <a:cs typeface="微软雅黑"/>
                        </a:rPr>
                        <a:t>200</a:t>
                      </a:r>
                      <a:endParaRPr sz="600">
                        <a:latin typeface="微软雅黑"/>
                        <a:cs typeface="微软雅黑"/>
                      </a:endParaRPr>
                    </a:p>
                    <a:p>
                      <a:pPr algn="ctr" marL="326390">
                        <a:lnSpc>
                          <a:spcPct val="100000"/>
                        </a:lnSpc>
                        <a:spcBef>
                          <a:spcPts val="505"/>
                        </a:spcBef>
                        <a:tabLst>
                          <a:tab pos="4521835" algn="l"/>
                        </a:tabLst>
                      </a:pPr>
                      <a:r>
                        <a:rPr dirty="0" sz="600">
                          <a:latin typeface="微软雅黑"/>
                          <a:cs typeface="微软雅黑"/>
                        </a:rPr>
                        <a:t>0	-</a:t>
                      </a:r>
                      <a:r>
                        <a:rPr dirty="0" sz="600" spc="-5">
                          <a:latin typeface="微软雅黑"/>
                          <a:cs typeface="微软雅黑"/>
                        </a:rPr>
                        <a:t>40</a:t>
                      </a:r>
                      <a:r>
                        <a:rPr dirty="0" sz="600">
                          <a:latin typeface="微软雅黑"/>
                          <a:cs typeface="微软雅黑"/>
                        </a:rPr>
                        <a:t>%</a:t>
                      </a:r>
                      <a:endParaRPr sz="600">
                        <a:latin typeface="微软雅黑"/>
                        <a:cs typeface="微软雅黑"/>
                      </a:endParaRPr>
                    </a:p>
                    <a:p>
                      <a:pPr algn="ctr" marL="212090">
                        <a:lnSpc>
                          <a:spcPct val="100000"/>
                        </a:lnSpc>
                        <a:spcBef>
                          <a:spcPts val="150"/>
                        </a:spcBef>
                        <a:tabLst>
                          <a:tab pos="575310" algn="l"/>
                          <a:tab pos="938530" algn="l"/>
                          <a:tab pos="1301750" algn="l"/>
                          <a:tab pos="1665605" algn="l"/>
                          <a:tab pos="2028825" algn="l"/>
                          <a:tab pos="2392045" algn="l"/>
                          <a:tab pos="2755265" algn="l"/>
                          <a:tab pos="3064510" algn="l"/>
                        </a:tabLst>
                      </a:pPr>
                      <a:r>
                        <a:rPr dirty="0" sz="600" spc="-5">
                          <a:latin typeface="微软雅黑"/>
                          <a:cs typeface="微软雅黑"/>
                        </a:rPr>
                        <a:t>2010	2011	2012	2013	2014	2015	2016	2017	2018.11 2019.11</a:t>
                      </a:r>
                      <a:r>
                        <a:rPr dirty="0" sz="600" spc="155">
                          <a:latin typeface="微软雅黑"/>
                          <a:cs typeface="微软雅黑"/>
                        </a:rPr>
                        <a:t> </a:t>
                      </a:r>
                      <a:r>
                        <a:rPr dirty="0" sz="600" spc="-5">
                          <a:latin typeface="微软雅黑"/>
                          <a:cs typeface="微软雅黑"/>
                        </a:rPr>
                        <a:t>2020.3</a:t>
                      </a:r>
                      <a:endParaRPr sz="600">
                        <a:latin typeface="微软雅黑"/>
                        <a:cs typeface="微软雅黑"/>
                      </a:endParaRPr>
                    </a:p>
                    <a:p>
                      <a:pPr algn="ctr" marL="217804">
                        <a:lnSpc>
                          <a:spcPct val="100000"/>
                        </a:lnSpc>
                        <a:spcBef>
                          <a:spcPts val="705"/>
                        </a:spcBef>
                        <a:tabLst>
                          <a:tab pos="1255395" algn="l"/>
                          <a:tab pos="2292985" algn="l"/>
                          <a:tab pos="3329940" algn="l"/>
                        </a:tabLst>
                      </a:pPr>
                      <a:r>
                        <a:rPr dirty="0" sz="600">
                          <a:latin typeface="微软雅黑"/>
                          <a:cs typeface="微软雅黑"/>
                        </a:rPr>
                        <a:t>三级医院	二级医院	一级医院	乡镇卫生院</a:t>
                      </a:r>
                      <a:endParaRPr sz="600">
                        <a:latin typeface="微软雅黑"/>
                        <a:cs typeface="微软雅黑"/>
                      </a:endParaRPr>
                    </a:p>
                    <a:p>
                      <a:pPr algn="ctr" marL="370205">
                        <a:lnSpc>
                          <a:spcPct val="100000"/>
                        </a:lnSpc>
                        <a:spcBef>
                          <a:spcPts val="405"/>
                        </a:spcBef>
                        <a:tabLst>
                          <a:tab pos="1407795" algn="l"/>
                          <a:tab pos="2445385" algn="l"/>
                          <a:tab pos="3482340" algn="l"/>
                        </a:tabLst>
                      </a:pPr>
                      <a:r>
                        <a:rPr dirty="0" sz="600">
                          <a:latin typeface="微软雅黑"/>
                          <a:cs typeface="微软雅黑"/>
                        </a:rPr>
                        <a:t>三级医院增速	二级医院增速	一级医院增速	乡镇卫生院增速</a:t>
                      </a:r>
                      <a:endParaRPr sz="600">
                        <a:latin typeface="微软雅黑"/>
                        <a:cs typeface="微软雅黑"/>
                      </a:endParaRPr>
                    </a:p>
                  </a:txBody>
                  <a:tcPr marL="0" marR="0" marB="0" marT="4445">
                    <a:lnT w="6350">
                      <a:solidFill>
                        <a:srgbClr val="F5821F"/>
                      </a:solidFill>
                      <a:prstDash val="solid"/>
                    </a:lnT>
                    <a:lnB w="6350">
                      <a:solidFill>
                        <a:srgbClr val="F5821F"/>
                      </a:solidFill>
                      <a:prstDash val="solid"/>
                    </a:lnB>
                  </a:tcPr>
                </a:tc>
              </a:tr>
              <a:tr h="153161">
                <a:tc>
                  <a:txBody>
                    <a:bodyPr/>
                    <a:lstStyle/>
                    <a:p>
                      <a:pPr marL="68580">
                        <a:lnSpc>
                          <a:spcPts val="775"/>
                        </a:lnSpc>
                        <a:spcBef>
                          <a:spcPts val="33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：卫</a:t>
                      </a:r>
                      <a:r>
                        <a:rPr dirty="0" sz="700" spc="5">
                          <a:solidFill>
                            <a:srgbClr val="4D4D4F"/>
                          </a:solidFill>
                          <a:latin typeface="宋体"/>
                          <a:cs typeface="宋体"/>
                        </a:rPr>
                        <a:t>健</a:t>
                      </a:r>
                      <a:r>
                        <a:rPr dirty="0" sz="700" spc="-5">
                          <a:solidFill>
                            <a:srgbClr val="4D4D4F"/>
                          </a:solidFill>
                          <a:latin typeface="宋体"/>
                          <a:cs typeface="宋体"/>
                        </a:rPr>
                        <a:t>委，</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txBody>
                  <a:tcPr marL="0" marR="0" marB="0" marT="41910">
                    <a:lnT w="6350">
                      <a:solidFill>
                        <a:srgbClr val="F5821F"/>
                      </a:solidFill>
                      <a:prstDash val="solid"/>
                    </a:lnT>
                  </a:tcPr>
                </a:tc>
              </a:tr>
            </a:tbl>
          </a:graphicData>
        </a:graphic>
      </p:graphicFrame>
      <p:sp>
        <p:nvSpPr>
          <p:cNvPr id="65" name="object 65"/>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66" name="object 66"/>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grpSp>
        <p:nvGrpSpPr>
          <p:cNvPr id="3" name="object 3"/>
          <p:cNvGrpSpPr/>
          <p:nvPr/>
        </p:nvGrpSpPr>
        <p:grpSpPr>
          <a:xfrm>
            <a:off x="594359" y="255269"/>
            <a:ext cx="6373495" cy="393065"/>
            <a:chOff x="594359" y="255269"/>
            <a:chExt cx="6373495" cy="393065"/>
          </a:xfrm>
        </p:grpSpPr>
        <p:sp>
          <p:nvSpPr>
            <p:cNvPr id="4" name="object 4"/>
            <p:cNvSpPr/>
            <p:nvPr/>
          </p:nvSpPr>
          <p:spPr>
            <a:xfrm>
              <a:off x="594359" y="626363"/>
              <a:ext cx="6373495" cy="18415"/>
            </a:xfrm>
            <a:custGeom>
              <a:avLst/>
              <a:gdLst/>
              <a:ahLst/>
              <a:cxnLst/>
              <a:rect l="l" t="t" r="r" b="b"/>
              <a:pathLst>
                <a:path w="6373495" h="18415">
                  <a:moveTo>
                    <a:pt x="6373114" y="0"/>
                  </a:moveTo>
                  <a:lnTo>
                    <a:pt x="0" y="0"/>
                  </a:lnTo>
                  <a:lnTo>
                    <a:pt x="0" y="18288"/>
                  </a:lnTo>
                  <a:lnTo>
                    <a:pt x="6373114" y="18288"/>
                  </a:lnTo>
                  <a:lnTo>
                    <a:pt x="6373114" y="0"/>
                  </a:lnTo>
                  <a:close/>
                </a:path>
              </a:pathLst>
            </a:custGeom>
            <a:solidFill>
              <a:srgbClr val="F5821F"/>
            </a:solidFill>
          </p:spPr>
          <p:txBody>
            <a:bodyPr wrap="square" lIns="0" tIns="0" rIns="0" bIns="0" rtlCol="0"/>
            <a:lstStyle/>
            <a:p/>
          </p:txBody>
        </p:sp>
        <p:pic>
          <p:nvPicPr>
            <p:cNvPr id="5" name="object 5"/>
            <p:cNvPicPr/>
            <p:nvPr/>
          </p:nvPicPr>
          <p:blipFill>
            <a:blip r:embed="rId2" cstate="print"/>
            <a:stretch>
              <a:fillRect/>
            </a:stretch>
          </p:blipFill>
          <p:spPr>
            <a:xfrm>
              <a:off x="5962650" y="255269"/>
              <a:ext cx="1000759" cy="393065"/>
            </a:xfrm>
            <a:prstGeom prst="rect">
              <a:avLst/>
            </a:prstGeom>
          </p:spPr>
        </p:pic>
      </p:grpSp>
      <p:sp>
        <p:nvSpPr>
          <p:cNvPr id="6" name="object 6"/>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7" name="object 7"/>
          <p:cNvSpPr txBox="1"/>
          <p:nvPr/>
        </p:nvSpPr>
        <p:spPr>
          <a:xfrm>
            <a:off x="599948" y="737107"/>
            <a:ext cx="2612390" cy="147955"/>
          </a:xfrm>
          <a:prstGeom prst="rect">
            <a:avLst/>
          </a:prstGeom>
        </p:spPr>
        <p:txBody>
          <a:bodyPr wrap="square" lIns="0" tIns="12700" rIns="0" bIns="0" rtlCol="0" vert="horz">
            <a:spAutoFit/>
          </a:bodyPr>
          <a:lstStyle/>
          <a:p>
            <a:pPr marL="12700">
              <a:lnSpc>
                <a:spcPct val="100000"/>
              </a:lnSpc>
              <a:spcBef>
                <a:spcPts val="100"/>
              </a:spcBef>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5" b="1">
                <a:solidFill>
                  <a:srgbClr val="4D4D4F"/>
                </a:solidFill>
                <a:latin typeface="等线"/>
                <a:cs typeface="等线"/>
              </a:rPr>
              <a:t>15</a:t>
            </a:r>
            <a:r>
              <a:rPr dirty="0" sz="800" spc="-5" b="1">
                <a:solidFill>
                  <a:srgbClr val="4D4D4F"/>
                </a:solidFill>
                <a:latin typeface="微软雅黑"/>
                <a:cs typeface="微软雅黑"/>
              </a:rPr>
              <a:t>：</a:t>
            </a:r>
            <a:r>
              <a:rPr dirty="0" sz="800" b="1">
                <a:solidFill>
                  <a:srgbClr val="4D4D4F"/>
                </a:solidFill>
                <a:latin typeface="微软雅黑"/>
                <a:cs typeface="微软雅黑"/>
              </a:rPr>
              <a:t>我国零售药店销售规模</a:t>
            </a:r>
            <a:r>
              <a:rPr dirty="0" sz="800" spc="-15" b="1">
                <a:solidFill>
                  <a:srgbClr val="4D4D4F"/>
                </a:solidFill>
                <a:latin typeface="微软雅黑"/>
                <a:cs typeface="微软雅黑"/>
              </a:rPr>
              <a:t>（</a:t>
            </a:r>
            <a:r>
              <a:rPr dirty="0" sz="800" b="1">
                <a:solidFill>
                  <a:srgbClr val="4D4D4F"/>
                </a:solidFill>
                <a:latin typeface="微软雅黑"/>
                <a:cs typeface="微软雅黑"/>
              </a:rPr>
              <a:t>亿元）及增长（右轴</a:t>
            </a:r>
            <a:r>
              <a:rPr dirty="0" sz="800" spc="155" b="1">
                <a:solidFill>
                  <a:srgbClr val="4D4D4F"/>
                </a:solidFill>
                <a:latin typeface="微软雅黑"/>
                <a:cs typeface="微软雅黑"/>
              </a:rPr>
              <a:t> </a:t>
            </a:r>
            <a:r>
              <a:rPr dirty="0" sz="800" spc="-5" b="1">
                <a:solidFill>
                  <a:srgbClr val="4D4D4F"/>
                </a:solidFill>
                <a:latin typeface="等线"/>
                <a:cs typeface="等线"/>
              </a:rPr>
              <a:t>%</a:t>
            </a:r>
            <a:r>
              <a:rPr dirty="0" sz="800" spc="-5" b="1">
                <a:solidFill>
                  <a:srgbClr val="4D4D4F"/>
                </a:solidFill>
                <a:latin typeface="微软雅黑"/>
                <a:cs typeface="微软雅黑"/>
              </a:rPr>
              <a:t>）</a:t>
            </a:r>
            <a:endParaRPr sz="800">
              <a:latin typeface="微软雅黑"/>
              <a:cs typeface="微软雅黑"/>
            </a:endParaRPr>
          </a:p>
        </p:txBody>
      </p:sp>
      <p:sp>
        <p:nvSpPr>
          <p:cNvPr id="8" name="object 8"/>
          <p:cNvSpPr txBox="1"/>
          <p:nvPr/>
        </p:nvSpPr>
        <p:spPr>
          <a:xfrm>
            <a:off x="3846703" y="737107"/>
            <a:ext cx="2306955" cy="147955"/>
          </a:xfrm>
          <a:prstGeom prst="rect">
            <a:avLst/>
          </a:prstGeom>
        </p:spPr>
        <p:txBody>
          <a:bodyPr wrap="square" lIns="0" tIns="12700" rIns="0" bIns="0" rtlCol="0" vert="horz">
            <a:spAutoFit/>
          </a:bodyPr>
          <a:lstStyle/>
          <a:p>
            <a:pPr marL="12700">
              <a:lnSpc>
                <a:spcPct val="100000"/>
              </a:lnSpc>
              <a:spcBef>
                <a:spcPts val="100"/>
              </a:spcBef>
            </a:pPr>
            <a:r>
              <a:rPr dirty="0" sz="800" b="1">
                <a:solidFill>
                  <a:srgbClr val="4D4D4F"/>
                </a:solidFill>
                <a:latin typeface="微软雅黑"/>
                <a:cs typeface="微软雅黑"/>
              </a:rPr>
              <a:t>图</a:t>
            </a:r>
            <a:r>
              <a:rPr dirty="0" sz="800" spc="-40" b="1">
                <a:solidFill>
                  <a:srgbClr val="4D4D4F"/>
                </a:solidFill>
                <a:latin typeface="微软雅黑"/>
                <a:cs typeface="微软雅黑"/>
              </a:rPr>
              <a:t> </a:t>
            </a:r>
            <a:r>
              <a:rPr dirty="0" sz="800" spc="-5" b="1">
                <a:solidFill>
                  <a:srgbClr val="4D4D4F"/>
                </a:solidFill>
                <a:latin typeface="等线"/>
                <a:cs typeface="等线"/>
              </a:rPr>
              <a:t>16</a:t>
            </a:r>
            <a:r>
              <a:rPr dirty="0" sz="800" spc="-5" b="1">
                <a:solidFill>
                  <a:srgbClr val="4D4D4F"/>
                </a:solidFill>
                <a:latin typeface="微软雅黑"/>
                <a:cs typeface="微软雅黑"/>
              </a:rPr>
              <a:t>：</a:t>
            </a:r>
            <a:r>
              <a:rPr dirty="0" sz="800" b="1">
                <a:solidFill>
                  <a:srgbClr val="4D4D4F"/>
                </a:solidFill>
                <a:latin typeface="微软雅黑"/>
                <a:cs typeface="微软雅黑"/>
              </a:rPr>
              <a:t>四家上市连锁药店的市</a:t>
            </a:r>
            <a:r>
              <a:rPr dirty="0" sz="800" spc="-15" b="1">
                <a:solidFill>
                  <a:srgbClr val="4D4D4F"/>
                </a:solidFill>
                <a:latin typeface="微软雅黑"/>
                <a:cs typeface="微软雅黑"/>
              </a:rPr>
              <a:t>场</a:t>
            </a:r>
            <a:r>
              <a:rPr dirty="0" sz="800" b="1">
                <a:solidFill>
                  <a:srgbClr val="4D4D4F"/>
                </a:solidFill>
                <a:latin typeface="微软雅黑"/>
                <a:cs typeface="微软雅黑"/>
              </a:rPr>
              <a:t>历年收入增速情况</a:t>
            </a:r>
            <a:endParaRPr sz="800">
              <a:latin typeface="微软雅黑"/>
              <a:cs typeface="微软雅黑"/>
            </a:endParaRPr>
          </a:p>
        </p:txBody>
      </p:sp>
      <p:sp>
        <p:nvSpPr>
          <p:cNvPr id="9" name="object 9"/>
          <p:cNvSpPr/>
          <p:nvPr/>
        </p:nvSpPr>
        <p:spPr>
          <a:xfrm>
            <a:off x="544068" y="917447"/>
            <a:ext cx="3097530" cy="6350"/>
          </a:xfrm>
          <a:custGeom>
            <a:avLst/>
            <a:gdLst/>
            <a:ahLst/>
            <a:cxnLst/>
            <a:rect l="l" t="t" r="r" b="b"/>
            <a:pathLst>
              <a:path w="3097529" h="6350">
                <a:moveTo>
                  <a:pt x="3097403" y="0"/>
                </a:moveTo>
                <a:lnTo>
                  <a:pt x="0" y="0"/>
                </a:lnTo>
                <a:lnTo>
                  <a:pt x="0" y="6096"/>
                </a:lnTo>
                <a:lnTo>
                  <a:pt x="3097403" y="6096"/>
                </a:lnTo>
                <a:lnTo>
                  <a:pt x="3097403" y="0"/>
                </a:lnTo>
                <a:close/>
              </a:path>
            </a:pathLst>
          </a:custGeom>
          <a:solidFill>
            <a:srgbClr val="F5821F"/>
          </a:solidFill>
        </p:spPr>
        <p:txBody>
          <a:bodyPr wrap="square" lIns="0" tIns="0" rIns="0" bIns="0" rtlCol="0"/>
          <a:lstStyle/>
          <a:p/>
        </p:txBody>
      </p:sp>
      <p:sp>
        <p:nvSpPr>
          <p:cNvPr id="10" name="object 10"/>
          <p:cNvSpPr/>
          <p:nvPr/>
        </p:nvSpPr>
        <p:spPr>
          <a:xfrm>
            <a:off x="3790822" y="917447"/>
            <a:ext cx="3097530" cy="6350"/>
          </a:xfrm>
          <a:custGeom>
            <a:avLst/>
            <a:gdLst/>
            <a:ahLst/>
            <a:cxnLst/>
            <a:rect l="l" t="t" r="r" b="b"/>
            <a:pathLst>
              <a:path w="3097529" h="6350">
                <a:moveTo>
                  <a:pt x="3097403" y="0"/>
                </a:moveTo>
                <a:lnTo>
                  <a:pt x="0" y="0"/>
                </a:lnTo>
                <a:lnTo>
                  <a:pt x="0" y="6096"/>
                </a:lnTo>
                <a:lnTo>
                  <a:pt x="3097403" y="6096"/>
                </a:lnTo>
                <a:lnTo>
                  <a:pt x="3097403" y="0"/>
                </a:lnTo>
                <a:close/>
              </a:path>
            </a:pathLst>
          </a:custGeom>
          <a:solidFill>
            <a:srgbClr val="F5821F"/>
          </a:solidFill>
        </p:spPr>
        <p:txBody>
          <a:bodyPr wrap="square" lIns="0" tIns="0" rIns="0" bIns="0" rtlCol="0"/>
          <a:lstStyle/>
          <a:p/>
        </p:txBody>
      </p:sp>
      <p:sp>
        <p:nvSpPr>
          <p:cNvPr id="11" name="object 11"/>
          <p:cNvSpPr txBox="1"/>
          <p:nvPr/>
        </p:nvSpPr>
        <p:spPr>
          <a:xfrm>
            <a:off x="599948" y="2939541"/>
            <a:ext cx="144589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：米</a:t>
            </a:r>
            <a:r>
              <a:rPr dirty="0" sz="700" spc="5">
                <a:solidFill>
                  <a:srgbClr val="4D4D4F"/>
                </a:solidFill>
                <a:latin typeface="宋体"/>
                <a:cs typeface="宋体"/>
              </a:rPr>
              <a:t>内</a:t>
            </a:r>
            <a:r>
              <a:rPr dirty="0" sz="700" spc="-5">
                <a:solidFill>
                  <a:srgbClr val="4D4D4F"/>
                </a:solidFill>
                <a:latin typeface="宋体"/>
                <a:cs typeface="宋体"/>
              </a:rPr>
              <a:t>网，</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p:txBody>
      </p:sp>
      <p:sp>
        <p:nvSpPr>
          <p:cNvPr id="12" name="object 12"/>
          <p:cNvSpPr txBox="1"/>
          <p:nvPr/>
        </p:nvSpPr>
        <p:spPr>
          <a:xfrm>
            <a:off x="3846703" y="2939541"/>
            <a:ext cx="136207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p:txBody>
      </p:sp>
      <p:sp>
        <p:nvSpPr>
          <p:cNvPr id="13" name="object 13"/>
          <p:cNvSpPr/>
          <p:nvPr/>
        </p:nvSpPr>
        <p:spPr>
          <a:xfrm>
            <a:off x="544068" y="2906521"/>
            <a:ext cx="3097530" cy="6350"/>
          </a:xfrm>
          <a:custGeom>
            <a:avLst/>
            <a:gdLst/>
            <a:ahLst/>
            <a:cxnLst/>
            <a:rect l="l" t="t" r="r" b="b"/>
            <a:pathLst>
              <a:path w="3097529" h="6350">
                <a:moveTo>
                  <a:pt x="3097403" y="0"/>
                </a:moveTo>
                <a:lnTo>
                  <a:pt x="0" y="0"/>
                </a:lnTo>
                <a:lnTo>
                  <a:pt x="0" y="6096"/>
                </a:lnTo>
                <a:lnTo>
                  <a:pt x="3097403" y="6096"/>
                </a:lnTo>
                <a:lnTo>
                  <a:pt x="3097403" y="0"/>
                </a:lnTo>
                <a:close/>
              </a:path>
            </a:pathLst>
          </a:custGeom>
          <a:solidFill>
            <a:srgbClr val="F5821F"/>
          </a:solidFill>
        </p:spPr>
        <p:txBody>
          <a:bodyPr wrap="square" lIns="0" tIns="0" rIns="0" bIns="0" rtlCol="0"/>
          <a:lstStyle/>
          <a:p/>
        </p:txBody>
      </p:sp>
      <p:sp>
        <p:nvSpPr>
          <p:cNvPr id="14" name="object 14"/>
          <p:cNvSpPr/>
          <p:nvPr/>
        </p:nvSpPr>
        <p:spPr>
          <a:xfrm>
            <a:off x="3790822" y="2906521"/>
            <a:ext cx="3097530" cy="6350"/>
          </a:xfrm>
          <a:custGeom>
            <a:avLst/>
            <a:gdLst/>
            <a:ahLst/>
            <a:cxnLst/>
            <a:rect l="l" t="t" r="r" b="b"/>
            <a:pathLst>
              <a:path w="3097529" h="6350">
                <a:moveTo>
                  <a:pt x="3097403" y="0"/>
                </a:moveTo>
                <a:lnTo>
                  <a:pt x="0" y="0"/>
                </a:lnTo>
                <a:lnTo>
                  <a:pt x="0" y="6096"/>
                </a:lnTo>
                <a:lnTo>
                  <a:pt x="3097403" y="6096"/>
                </a:lnTo>
                <a:lnTo>
                  <a:pt x="3097403" y="0"/>
                </a:lnTo>
                <a:close/>
              </a:path>
            </a:pathLst>
          </a:custGeom>
          <a:solidFill>
            <a:srgbClr val="F5821F"/>
          </a:solidFill>
        </p:spPr>
        <p:txBody>
          <a:bodyPr wrap="square" lIns="0" tIns="0" rIns="0" bIns="0" rtlCol="0"/>
          <a:lstStyle/>
          <a:p/>
        </p:txBody>
      </p:sp>
      <p:sp>
        <p:nvSpPr>
          <p:cNvPr id="15" name="object 15"/>
          <p:cNvSpPr txBox="1"/>
          <p:nvPr/>
        </p:nvSpPr>
        <p:spPr>
          <a:xfrm>
            <a:off x="1988566" y="3213861"/>
            <a:ext cx="5036185" cy="6778625"/>
          </a:xfrm>
          <a:prstGeom prst="rect">
            <a:avLst/>
          </a:prstGeom>
        </p:spPr>
        <p:txBody>
          <a:bodyPr wrap="square" lIns="0" tIns="12065" rIns="0" bIns="0" rtlCol="0" vert="horz">
            <a:spAutoFit/>
          </a:bodyPr>
          <a:lstStyle/>
          <a:p>
            <a:pPr marL="12700">
              <a:lnSpc>
                <a:spcPct val="100000"/>
              </a:lnSpc>
              <a:spcBef>
                <a:spcPts val="95"/>
              </a:spcBef>
            </a:pPr>
            <a:r>
              <a:rPr dirty="0" sz="1000" spc="-5">
                <a:solidFill>
                  <a:srgbClr val="4D4D4F"/>
                </a:solidFill>
                <a:latin typeface="宋体"/>
                <a:cs typeface="宋体"/>
              </a:rPr>
              <a:t>建议积</a:t>
            </a:r>
            <a:r>
              <a:rPr dirty="0" sz="1000" spc="5">
                <a:solidFill>
                  <a:srgbClr val="4D4D4F"/>
                </a:solidFill>
                <a:latin typeface="宋体"/>
                <a:cs typeface="宋体"/>
              </a:rPr>
              <a:t>极</a:t>
            </a:r>
            <a:r>
              <a:rPr dirty="0" sz="1000" spc="-5">
                <a:solidFill>
                  <a:srgbClr val="4D4D4F"/>
                </a:solidFill>
                <a:latin typeface="宋体"/>
                <a:cs typeface="宋体"/>
              </a:rPr>
              <a:t>关注</a:t>
            </a:r>
            <a:r>
              <a:rPr dirty="0" sz="1000" spc="5">
                <a:solidFill>
                  <a:srgbClr val="4D4D4F"/>
                </a:solidFill>
                <a:latin typeface="宋体"/>
                <a:cs typeface="宋体"/>
              </a:rPr>
              <a:t>四</a:t>
            </a:r>
            <a:r>
              <a:rPr dirty="0" sz="1000" spc="-5">
                <a:solidFill>
                  <a:srgbClr val="4D4D4F"/>
                </a:solidFill>
                <a:latin typeface="宋体"/>
                <a:cs typeface="宋体"/>
              </a:rPr>
              <a:t>大药</a:t>
            </a:r>
            <a:r>
              <a:rPr dirty="0" sz="1000" spc="5">
                <a:solidFill>
                  <a:srgbClr val="4D4D4F"/>
                </a:solidFill>
                <a:latin typeface="宋体"/>
                <a:cs typeface="宋体"/>
              </a:rPr>
              <a:t>店</a:t>
            </a:r>
            <a:r>
              <a:rPr dirty="0" sz="1000" spc="-5">
                <a:solidFill>
                  <a:srgbClr val="4D4D4F"/>
                </a:solidFill>
                <a:latin typeface="宋体"/>
                <a:cs typeface="宋体"/>
              </a:rPr>
              <a:t>长</a:t>
            </a:r>
            <a:r>
              <a:rPr dirty="0" sz="1000" spc="5">
                <a:solidFill>
                  <a:srgbClr val="4D4D4F"/>
                </a:solidFill>
                <a:latin typeface="宋体"/>
                <a:cs typeface="宋体"/>
              </a:rPr>
              <a:t>期</a:t>
            </a:r>
            <a:r>
              <a:rPr dirty="0" sz="1000" spc="-5">
                <a:solidFill>
                  <a:srgbClr val="4D4D4F"/>
                </a:solidFill>
                <a:latin typeface="宋体"/>
                <a:cs typeface="宋体"/>
              </a:rPr>
              <a:t>的成长</a:t>
            </a:r>
            <a:r>
              <a:rPr dirty="0" sz="1000" spc="5">
                <a:solidFill>
                  <a:srgbClr val="4D4D4F"/>
                </a:solidFill>
                <a:latin typeface="宋体"/>
                <a:cs typeface="宋体"/>
              </a:rPr>
              <a:t>机</a:t>
            </a:r>
            <a:r>
              <a:rPr dirty="0" sz="1000" spc="-5">
                <a:solidFill>
                  <a:srgbClr val="4D4D4F"/>
                </a:solidFill>
                <a:latin typeface="宋体"/>
                <a:cs typeface="宋体"/>
              </a:rPr>
              <a:t>会，</a:t>
            </a:r>
            <a:r>
              <a:rPr dirty="0" sz="1000" spc="5">
                <a:solidFill>
                  <a:srgbClr val="4D4D4F"/>
                </a:solidFill>
                <a:latin typeface="宋体"/>
                <a:cs typeface="宋体"/>
              </a:rPr>
              <a:t>推</a:t>
            </a:r>
            <a:r>
              <a:rPr dirty="0" sz="1000" spc="-5">
                <a:solidFill>
                  <a:srgbClr val="4D4D4F"/>
                </a:solidFill>
                <a:latin typeface="宋体"/>
                <a:cs typeface="宋体"/>
              </a:rPr>
              <a:t>荐益</a:t>
            </a:r>
            <a:r>
              <a:rPr dirty="0" sz="1000" spc="5">
                <a:solidFill>
                  <a:srgbClr val="4D4D4F"/>
                </a:solidFill>
                <a:latin typeface="宋体"/>
                <a:cs typeface="宋体"/>
              </a:rPr>
              <a:t>丰</a:t>
            </a:r>
            <a:r>
              <a:rPr dirty="0" sz="1000" spc="-5">
                <a:solidFill>
                  <a:srgbClr val="4D4D4F"/>
                </a:solidFill>
                <a:latin typeface="宋体"/>
                <a:cs typeface="宋体"/>
              </a:rPr>
              <a:t>药</a:t>
            </a:r>
            <a:r>
              <a:rPr dirty="0" sz="1000" spc="5">
                <a:solidFill>
                  <a:srgbClr val="4D4D4F"/>
                </a:solidFill>
                <a:latin typeface="宋体"/>
                <a:cs typeface="宋体"/>
              </a:rPr>
              <a:t>房</a:t>
            </a:r>
            <a:r>
              <a:rPr dirty="0" sz="1000" spc="-5">
                <a:solidFill>
                  <a:srgbClr val="4D4D4F"/>
                </a:solidFill>
                <a:latin typeface="宋体"/>
                <a:cs typeface="宋体"/>
              </a:rPr>
              <a:t>、大参</a:t>
            </a:r>
            <a:r>
              <a:rPr dirty="0" sz="1000" spc="5">
                <a:solidFill>
                  <a:srgbClr val="4D4D4F"/>
                </a:solidFill>
                <a:latin typeface="宋体"/>
                <a:cs typeface="宋体"/>
              </a:rPr>
              <a:t>林</a:t>
            </a:r>
            <a:r>
              <a:rPr dirty="0" sz="1000" spc="-5">
                <a:solidFill>
                  <a:srgbClr val="4D4D4F"/>
                </a:solidFill>
                <a:latin typeface="宋体"/>
                <a:cs typeface="宋体"/>
              </a:rPr>
              <a:t>、一</a:t>
            </a:r>
            <a:r>
              <a:rPr dirty="0" sz="1000" spc="5">
                <a:solidFill>
                  <a:srgbClr val="4D4D4F"/>
                </a:solidFill>
                <a:latin typeface="宋体"/>
                <a:cs typeface="宋体"/>
              </a:rPr>
              <a:t>心</a:t>
            </a:r>
            <a:r>
              <a:rPr dirty="0" sz="1000" spc="-5">
                <a:solidFill>
                  <a:srgbClr val="4D4D4F"/>
                </a:solidFill>
                <a:latin typeface="宋体"/>
                <a:cs typeface="宋体"/>
              </a:rPr>
              <a:t>堂、</a:t>
            </a:r>
            <a:r>
              <a:rPr dirty="0" sz="1000" spc="5">
                <a:solidFill>
                  <a:srgbClr val="4D4D4F"/>
                </a:solidFill>
                <a:latin typeface="宋体"/>
                <a:cs typeface="宋体"/>
              </a:rPr>
              <a:t>老</a:t>
            </a:r>
            <a:r>
              <a:rPr dirty="0" sz="1000" spc="-5">
                <a:solidFill>
                  <a:srgbClr val="4D4D4F"/>
                </a:solidFill>
                <a:latin typeface="宋体"/>
                <a:cs typeface="宋体"/>
              </a:rPr>
              <a:t>百</a:t>
            </a:r>
            <a:r>
              <a:rPr dirty="0" sz="1000" spc="5">
                <a:solidFill>
                  <a:srgbClr val="4D4D4F"/>
                </a:solidFill>
                <a:latin typeface="宋体"/>
                <a:cs typeface="宋体"/>
              </a:rPr>
              <a:t>姓</a:t>
            </a:r>
            <a:r>
              <a:rPr dirty="0" sz="1000" spc="-5">
                <a:solidFill>
                  <a:srgbClr val="4D4D4F"/>
                </a:solidFill>
                <a:latin typeface="宋体"/>
                <a:cs typeface="宋体"/>
              </a:rPr>
              <a:t>。</a:t>
            </a:r>
            <a:endParaRPr sz="1000">
              <a:latin typeface="宋体"/>
              <a:cs typeface="宋体"/>
            </a:endParaRPr>
          </a:p>
          <a:p>
            <a:pPr marL="12700">
              <a:lnSpc>
                <a:spcPct val="100000"/>
              </a:lnSpc>
              <a:spcBef>
                <a:spcPts val="975"/>
              </a:spcBef>
            </a:pPr>
            <a:r>
              <a:rPr dirty="0" sz="1000" spc="5" b="1">
                <a:solidFill>
                  <a:srgbClr val="4D4D4F"/>
                </a:solidFill>
                <a:latin typeface="微软雅黑"/>
                <a:cs typeface="微软雅黑"/>
              </a:rPr>
              <a:t>品牌中</a:t>
            </a:r>
            <a:r>
              <a:rPr dirty="0" sz="1000" spc="-5" b="1">
                <a:solidFill>
                  <a:srgbClr val="4D4D4F"/>
                </a:solidFill>
                <a:latin typeface="微软雅黑"/>
                <a:cs typeface="微软雅黑"/>
              </a:rPr>
              <a:t>药</a:t>
            </a:r>
            <a:r>
              <a:rPr dirty="0" sz="1000" spc="5" b="1">
                <a:solidFill>
                  <a:srgbClr val="4D4D4F"/>
                </a:solidFill>
                <a:latin typeface="微软雅黑"/>
                <a:cs typeface="微软雅黑"/>
              </a:rPr>
              <a:t>：建</a:t>
            </a:r>
            <a:r>
              <a:rPr dirty="0" sz="1000" spc="-5" b="1">
                <a:solidFill>
                  <a:srgbClr val="4D4D4F"/>
                </a:solidFill>
                <a:latin typeface="微软雅黑"/>
                <a:cs typeface="微软雅黑"/>
              </a:rPr>
              <a:t>议</a:t>
            </a:r>
            <a:r>
              <a:rPr dirty="0" sz="1000" spc="5" b="1">
                <a:solidFill>
                  <a:srgbClr val="4D4D4F"/>
                </a:solidFill>
                <a:latin typeface="微软雅黑"/>
                <a:cs typeface="微软雅黑"/>
              </a:rPr>
              <a:t>持续</a:t>
            </a:r>
            <a:r>
              <a:rPr dirty="0" sz="1000" spc="-5" b="1">
                <a:solidFill>
                  <a:srgbClr val="4D4D4F"/>
                </a:solidFill>
                <a:latin typeface="微软雅黑"/>
                <a:cs typeface="微软雅黑"/>
              </a:rPr>
              <a:t>重</a:t>
            </a:r>
            <a:r>
              <a:rPr dirty="0" sz="1000" spc="5" b="1">
                <a:solidFill>
                  <a:srgbClr val="4D4D4F"/>
                </a:solidFill>
                <a:latin typeface="微软雅黑"/>
                <a:cs typeface="微软雅黑"/>
              </a:rPr>
              <a:t>点</a:t>
            </a:r>
            <a:r>
              <a:rPr dirty="0" sz="1000" spc="-5" b="1">
                <a:solidFill>
                  <a:srgbClr val="4D4D4F"/>
                </a:solidFill>
                <a:latin typeface="微软雅黑"/>
                <a:cs typeface="微软雅黑"/>
              </a:rPr>
              <a:t>关</a:t>
            </a:r>
            <a:r>
              <a:rPr dirty="0" sz="1000" spc="5" b="1">
                <a:solidFill>
                  <a:srgbClr val="4D4D4F"/>
                </a:solidFill>
                <a:latin typeface="微软雅黑"/>
                <a:cs typeface="微软雅黑"/>
              </a:rPr>
              <a:t>注具备</a:t>
            </a:r>
            <a:r>
              <a:rPr dirty="0" sz="1000" spc="-5" b="1">
                <a:solidFill>
                  <a:srgbClr val="4D4D4F"/>
                </a:solidFill>
                <a:latin typeface="微软雅黑"/>
                <a:cs typeface="微软雅黑"/>
              </a:rPr>
              <a:t>提</a:t>
            </a:r>
            <a:r>
              <a:rPr dirty="0" sz="1000" spc="5" b="1">
                <a:solidFill>
                  <a:srgbClr val="4D4D4F"/>
                </a:solidFill>
                <a:latin typeface="微软雅黑"/>
                <a:cs typeface="微软雅黑"/>
              </a:rPr>
              <a:t>价能</a:t>
            </a:r>
            <a:r>
              <a:rPr dirty="0" sz="1000" spc="-5" b="1">
                <a:solidFill>
                  <a:srgbClr val="4D4D4F"/>
                </a:solidFill>
                <a:latin typeface="微软雅黑"/>
                <a:cs typeface="微软雅黑"/>
              </a:rPr>
              <a:t>力</a:t>
            </a:r>
            <a:r>
              <a:rPr dirty="0" sz="1000" spc="5" b="1">
                <a:solidFill>
                  <a:srgbClr val="4D4D4F"/>
                </a:solidFill>
                <a:latin typeface="微软雅黑"/>
                <a:cs typeface="微软雅黑"/>
              </a:rPr>
              <a:t>的品</a:t>
            </a:r>
            <a:r>
              <a:rPr dirty="0" sz="1000" spc="-5" b="1">
                <a:solidFill>
                  <a:srgbClr val="4D4D4F"/>
                </a:solidFill>
                <a:latin typeface="微软雅黑"/>
                <a:cs typeface="微软雅黑"/>
              </a:rPr>
              <a:t>牌</a:t>
            </a:r>
            <a:r>
              <a:rPr dirty="0" sz="1000" spc="-20" b="1">
                <a:solidFill>
                  <a:srgbClr val="4D4D4F"/>
                </a:solidFill>
                <a:latin typeface="微软雅黑"/>
                <a:cs typeface="微软雅黑"/>
              </a:rPr>
              <a:t> </a:t>
            </a:r>
            <a:r>
              <a:rPr dirty="0" sz="1000" spc="-10" b="1">
                <a:solidFill>
                  <a:srgbClr val="4D4D4F"/>
                </a:solidFill>
                <a:latin typeface="等线"/>
                <a:cs typeface="等线"/>
              </a:rPr>
              <a:t>OTC</a:t>
            </a:r>
            <a:endParaRPr sz="1000">
              <a:latin typeface="等线"/>
              <a:cs typeface="等线"/>
            </a:endParaRPr>
          </a:p>
          <a:p>
            <a:pPr algn="just" marL="12700" marR="69215">
              <a:lnSpc>
                <a:spcPct val="116700"/>
              </a:lnSpc>
              <a:spcBef>
                <a:spcPts val="785"/>
              </a:spcBef>
            </a:pPr>
            <a:r>
              <a:rPr dirty="0" sz="1000" spc="-5">
                <a:solidFill>
                  <a:srgbClr val="4D4D4F"/>
                </a:solidFill>
                <a:latin typeface="等线"/>
                <a:cs typeface="等线"/>
              </a:rPr>
              <a:t>6</a:t>
            </a:r>
            <a:r>
              <a:rPr dirty="0" sz="1000" spc="5">
                <a:solidFill>
                  <a:srgbClr val="4D4D4F"/>
                </a:solidFill>
                <a:latin typeface="等线"/>
                <a:cs typeface="等线"/>
              </a:rPr>
              <a:t> </a:t>
            </a:r>
            <a:r>
              <a:rPr dirty="0" sz="1000" spc="-5">
                <a:solidFill>
                  <a:srgbClr val="4D4D4F"/>
                </a:solidFill>
                <a:latin typeface="宋体"/>
                <a:cs typeface="宋体"/>
              </a:rPr>
              <a:t>月</a:t>
            </a:r>
            <a:r>
              <a:rPr dirty="0" sz="1000" spc="-220">
                <a:solidFill>
                  <a:srgbClr val="4D4D4F"/>
                </a:solidFill>
                <a:latin typeface="宋体"/>
                <a:cs typeface="宋体"/>
              </a:rPr>
              <a:t> </a:t>
            </a:r>
            <a:r>
              <a:rPr dirty="0" sz="1000" spc="-5">
                <a:solidFill>
                  <a:srgbClr val="4D4D4F"/>
                </a:solidFill>
                <a:latin typeface="等线"/>
                <a:cs typeface="等线"/>
              </a:rPr>
              <a:t>2</a:t>
            </a:r>
            <a:r>
              <a:rPr dirty="0" sz="1000" spc="10">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中</a:t>
            </a:r>
            <a:r>
              <a:rPr dirty="0" sz="1000" spc="-5">
                <a:solidFill>
                  <a:srgbClr val="4D4D4F"/>
                </a:solidFill>
                <a:latin typeface="宋体"/>
                <a:cs typeface="宋体"/>
              </a:rPr>
              <a:t>共中</a:t>
            </a:r>
            <a:r>
              <a:rPr dirty="0" sz="1000" spc="5">
                <a:solidFill>
                  <a:srgbClr val="4D4D4F"/>
                </a:solidFill>
                <a:latin typeface="宋体"/>
                <a:cs typeface="宋体"/>
              </a:rPr>
              <a:t>央</a:t>
            </a:r>
            <a:r>
              <a:rPr dirty="0" sz="1000" spc="-5">
                <a:solidFill>
                  <a:srgbClr val="4D4D4F"/>
                </a:solidFill>
                <a:latin typeface="宋体"/>
                <a:cs typeface="宋体"/>
              </a:rPr>
              <a:t>总书</a:t>
            </a:r>
            <a:r>
              <a:rPr dirty="0" sz="1000" spc="5">
                <a:solidFill>
                  <a:srgbClr val="4D4D4F"/>
                </a:solidFill>
                <a:latin typeface="宋体"/>
                <a:cs typeface="宋体"/>
              </a:rPr>
              <a:t>记</a:t>
            </a:r>
            <a:r>
              <a:rPr dirty="0" sz="1000" spc="-5">
                <a:solidFill>
                  <a:srgbClr val="4D4D4F"/>
                </a:solidFill>
                <a:latin typeface="宋体"/>
                <a:cs typeface="宋体"/>
              </a:rPr>
              <a:t>、国家</a:t>
            </a:r>
            <a:r>
              <a:rPr dirty="0" sz="1000" spc="5">
                <a:solidFill>
                  <a:srgbClr val="4D4D4F"/>
                </a:solidFill>
                <a:latin typeface="宋体"/>
                <a:cs typeface="宋体"/>
              </a:rPr>
              <a:t>主</a:t>
            </a:r>
            <a:r>
              <a:rPr dirty="0" sz="1000" spc="-5">
                <a:solidFill>
                  <a:srgbClr val="4D4D4F"/>
                </a:solidFill>
                <a:latin typeface="宋体"/>
                <a:cs typeface="宋体"/>
              </a:rPr>
              <a:t>席、</a:t>
            </a:r>
            <a:r>
              <a:rPr dirty="0" sz="1000" spc="5">
                <a:solidFill>
                  <a:srgbClr val="4D4D4F"/>
                </a:solidFill>
                <a:latin typeface="宋体"/>
                <a:cs typeface="宋体"/>
              </a:rPr>
              <a:t>中</a:t>
            </a:r>
            <a:r>
              <a:rPr dirty="0" sz="1000" spc="-5">
                <a:solidFill>
                  <a:srgbClr val="4D4D4F"/>
                </a:solidFill>
                <a:latin typeface="宋体"/>
                <a:cs typeface="宋体"/>
              </a:rPr>
              <a:t>央军</a:t>
            </a:r>
            <a:r>
              <a:rPr dirty="0" sz="1000" spc="5">
                <a:solidFill>
                  <a:srgbClr val="4D4D4F"/>
                </a:solidFill>
                <a:latin typeface="宋体"/>
                <a:cs typeface="宋体"/>
              </a:rPr>
              <a:t>委</a:t>
            </a:r>
            <a:r>
              <a:rPr dirty="0" sz="1000" spc="-5">
                <a:solidFill>
                  <a:srgbClr val="4D4D4F"/>
                </a:solidFill>
                <a:latin typeface="宋体"/>
                <a:cs typeface="宋体"/>
              </a:rPr>
              <a:t>主</a:t>
            </a:r>
            <a:r>
              <a:rPr dirty="0" sz="1000" spc="5">
                <a:solidFill>
                  <a:srgbClr val="4D4D4F"/>
                </a:solidFill>
                <a:latin typeface="宋体"/>
                <a:cs typeface="宋体"/>
              </a:rPr>
              <a:t>席</a:t>
            </a:r>
            <a:r>
              <a:rPr dirty="0" sz="1000" spc="-5">
                <a:solidFill>
                  <a:srgbClr val="4D4D4F"/>
                </a:solidFill>
                <a:latin typeface="宋体"/>
                <a:cs typeface="宋体"/>
              </a:rPr>
              <a:t>习近平</a:t>
            </a:r>
            <a:r>
              <a:rPr dirty="0" sz="1000" spc="5">
                <a:solidFill>
                  <a:srgbClr val="4D4D4F"/>
                </a:solidFill>
                <a:latin typeface="宋体"/>
                <a:cs typeface="宋体"/>
              </a:rPr>
              <a:t>在</a:t>
            </a:r>
            <a:r>
              <a:rPr dirty="0" sz="1000" spc="-5">
                <a:solidFill>
                  <a:srgbClr val="4D4D4F"/>
                </a:solidFill>
                <a:latin typeface="宋体"/>
                <a:cs typeface="宋体"/>
              </a:rPr>
              <a:t>北京</a:t>
            </a:r>
            <a:r>
              <a:rPr dirty="0" sz="1000" spc="5">
                <a:solidFill>
                  <a:srgbClr val="4D4D4F"/>
                </a:solidFill>
                <a:latin typeface="宋体"/>
                <a:cs typeface="宋体"/>
              </a:rPr>
              <a:t>主</a:t>
            </a:r>
            <a:r>
              <a:rPr dirty="0" sz="1000" spc="-5">
                <a:solidFill>
                  <a:srgbClr val="4D4D4F"/>
                </a:solidFill>
                <a:latin typeface="宋体"/>
                <a:cs typeface="宋体"/>
              </a:rPr>
              <a:t>持召</a:t>
            </a:r>
            <a:r>
              <a:rPr dirty="0" sz="1000" spc="5">
                <a:solidFill>
                  <a:srgbClr val="4D4D4F"/>
                </a:solidFill>
                <a:latin typeface="宋体"/>
                <a:cs typeface="宋体"/>
              </a:rPr>
              <a:t>开</a:t>
            </a:r>
            <a:r>
              <a:rPr dirty="0" sz="1000" spc="-5">
                <a:solidFill>
                  <a:srgbClr val="4D4D4F"/>
                </a:solidFill>
                <a:latin typeface="宋体"/>
                <a:cs typeface="宋体"/>
              </a:rPr>
              <a:t>专</a:t>
            </a:r>
            <a:r>
              <a:rPr dirty="0" sz="1000" spc="5">
                <a:solidFill>
                  <a:srgbClr val="4D4D4F"/>
                </a:solidFill>
                <a:latin typeface="宋体"/>
                <a:cs typeface="宋体"/>
              </a:rPr>
              <a:t>家</a:t>
            </a:r>
            <a:r>
              <a:rPr dirty="0" sz="1000" spc="-5">
                <a:solidFill>
                  <a:srgbClr val="4D4D4F"/>
                </a:solidFill>
                <a:latin typeface="宋体"/>
                <a:cs typeface="宋体"/>
              </a:rPr>
              <a:t>学者座 </a:t>
            </a:r>
            <a:r>
              <a:rPr dirty="0" sz="1000" spc="-5">
                <a:solidFill>
                  <a:srgbClr val="4D4D4F"/>
                </a:solidFill>
                <a:latin typeface="宋体"/>
                <a:cs typeface="宋体"/>
              </a:rPr>
              <a:t>谈会并</a:t>
            </a:r>
            <a:r>
              <a:rPr dirty="0" sz="1000" spc="5">
                <a:solidFill>
                  <a:srgbClr val="4D4D4F"/>
                </a:solidFill>
                <a:latin typeface="宋体"/>
                <a:cs typeface="宋体"/>
              </a:rPr>
              <a:t>发</a:t>
            </a:r>
            <a:r>
              <a:rPr dirty="0" sz="1000" spc="-5">
                <a:solidFill>
                  <a:srgbClr val="4D4D4F"/>
                </a:solidFill>
                <a:latin typeface="宋体"/>
                <a:cs typeface="宋体"/>
              </a:rPr>
              <a:t>表重</a:t>
            </a:r>
            <a:r>
              <a:rPr dirty="0" sz="1000" spc="5">
                <a:solidFill>
                  <a:srgbClr val="4D4D4F"/>
                </a:solidFill>
                <a:latin typeface="宋体"/>
                <a:cs typeface="宋体"/>
              </a:rPr>
              <a:t>要</a:t>
            </a:r>
            <a:r>
              <a:rPr dirty="0" sz="1000" spc="-5">
                <a:solidFill>
                  <a:srgbClr val="4D4D4F"/>
                </a:solidFill>
                <a:latin typeface="宋体"/>
                <a:cs typeface="宋体"/>
              </a:rPr>
              <a:t>讲话。习</a:t>
            </a:r>
            <a:r>
              <a:rPr dirty="0" sz="1000" spc="5">
                <a:solidFill>
                  <a:srgbClr val="4D4D4F"/>
                </a:solidFill>
                <a:latin typeface="宋体"/>
                <a:cs typeface="宋体"/>
              </a:rPr>
              <a:t>主</a:t>
            </a:r>
            <a:r>
              <a:rPr dirty="0" sz="1000" spc="-5">
                <a:solidFill>
                  <a:srgbClr val="4D4D4F"/>
                </a:solidFill>
                <a:latin typeface="宋体"/>
                <a:cs typeface="宋体"/>
              </a:rPr>
              <a:t>席指出，中西</a:t>
            </a:r>
            <a:r>
              <a:rPr dirty="0" sz="1000" spc="5">
                <a:solidFill>
                  <a:srgbClr val="4D4D4F"/>
                </a:solidFill>
                <a:latin typeface="宋体"/>
                <a:cs typeface="宋体"/>
              </a:rPr>
              <a:t>医</a:t>
            </a:r>
            <a:r>
              <a:rPr dirty="0" sz="1000" spc="-5">
                <a:solidFill>
                  <a:srgbClr val="4D4D4F"/>
                </a:solidFill>
                <a:latin typeface="宋体"/>
                <a:cs typeface="宋体"/>
              </a:rPr>
              <a:t>结</a:t>
            </a:r>
            <a:r>
              <a:rPr dirty="0" sz="1000" spc="5">
                <a:solidFill>
                  <a:srgbClr val="4D4D4F"/>
                </a:solidFill>
                <a:latin typeface="宋体"/>
                <a:cs typeface="宋体"/>
              </a:rPr>
              <a:t>合</a:t>
            </a:r>
            <a:r>
              <a:rPr dirty="0" sz="1000" spc="-20">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西</a:t>
            </a:r>
            <a:r>
              <a:rPr dirty="0" sz="1000" spc="-5">
                <a:solidFill>
                  <a:srgbClr val="4D4D4F"/>
                </a:solidFill>
                <a:latin typeface="宋体"/>
                <a:cs typeface="宋体"/>
              </a:rPr>
              <a:t>药并用，是这</a:t>
            </a:r>
            <a:r>
              <a:rPr dirty="0" sz="1000" spc="5">
                <a:solidFill>
                  <a:srgbClr val="4D4D4F"/>
                </a:solidFill>
                <a:latin typeface="宋体"/>
                <a:cs typeface="宋体"/>
              </a:rPr>
              <a:t>次</a:t>
            </a:r>
            <a:r>
              <a:rPr dirty="0" sz="1000" spc="-5">
                <a:solidFill>
                  <a:srgbClr val="4D4D4F"/>
                </a:solidFill>
                <a:latin typeface="宋体"/>
                <a:cs typeface="宋体"/>
              </a:rPr>
              <a:t>疫情</a:t>
            </a:r>
            <a:r>
              <a:rPr dirty="0" sz="1000" spc="5">
                <a:solidFill>
                  <a:srgbClr val="4D4D4F"/>
                </a:solidFill>
                <a:latin typeface="宋体"/>
                <a:cs typeface="宋体"/>
              </a:rPr>
              <a:t>防</a:t>
            </a:r>
            <a:r>
              <a:rPr dirty="0" sz="1000" spc="-5">
                <a:solidFill>
                  <a:srgbClr val="4D4D4F"/>
                </a:solidFill>
                <a:latin typeface="宋体"/>
                <a:cs typeface="宋体"/>
              </a:rPr>
              <a:t>控</a:t>
            </a:r>
            <a:r>
              <a:rPr dirty="0" sz="1000" spc="5">
                <a:solidFill>
                  <a:srgbClr val="4D4D4F"/>
                </a:solidFill>
                <a:latin typeface="宋体"/>
                <a:cs typeface="宋体"/>
              </a:rPr>
              <a:t>的</a:t>
            </a:r>
            <a:r>
              <a:rPr dirty="0" sz="1000" spc="-5">
                <a:solidFill>
                  <a:srgbClr val="4D4D4F"/>
                </a:solidFill>
                <a:latin typeface="宋体"/>
                <a:cs typeface="宋体"/>
              </a:rPr>
              <a:t>一大特 点</a:t>
            </a:r>
            <a:r>
              <a:rPr dirty="0" sz="1000" spc="-20">
                <a:solidFill>
                  <a:srgbClr val="4D4D4F"/>
                </a:solidFill>
                <a:latin typeface="宋体"/>
                <a:cs typeface="宋体"/>
              </a:rPr>
              <a:t>，</a:t>
            </a:r>
            <a:r>
              <a:rPr dirty="0" sz="1000" spc="-5">
                <a:solidFill>
                  <a:srgbClr val="4D4D4F"/>
                </a:solidFill>
                <a:latin typeface="宋体"/>
                <a:cs typeface="宋体"/>
              </a:rPr>
              <a:t>也</a:t>
            </a:r>
            <a:r>
              <a:rPr dirty="0" sz="1000" spc="5">
                <a:solidFill>
                  <a:srgbClr val="4D4D4F"/>
                </a:solidFill>
                <a:latin typeface="宋体"/>
                <a:cs typeface="宋体"/>
              </a:rPr>
              <a:t>是</a:t>
            </a:r>
            <a:r>
              <a:rPr dirty="0" sz="1000" spc="-5">
                <a:solidFill>
                  <a:srgbClr val="4D4D4F"/>
                </a:solidFill>
                <a:latin typeface="宋体"/>
                <a:cs typeface="宋体"/>
              </a:rPr>
              <a:t>中医</a:t>
            </a:r>
            <a:r>
              <a:rPr dirty="0" sz="1000" spc="5">
                <a:solidFill>
                  <a:srgbClr val="4D4D4F"/>
                </a:solidFill>
                <a:latin typeface="宋体"/>
                <a:cs typeface="宋体"/>
              </a:rPr>
              <a:t>药</a:t>
            </a:r>
            <a:r>
              <a:rPr dirty="0" sz="1000" spc="-5">
                <a:solidFill>
                  <a:srgbClr val="4D4D4F"/>
                </a:solidFill>
                <a:latin typeface="宋体"/>
                <a:cs typeface="宋体"/>
              </a:rPr>
              <a:t>传承</a:t>
            </a:r>
            <a:r>
              <a:rPr dirty="0" sz="1000" spc="5">
                <a:solidFill>
                  <a:srgbClr val="4D4D4F"/>
                </a:solidFill>
                <a:latin typeface="宋体"/>
                <a:cs typeface="宋体"/>
              </a:rPr>
              <a:t>精</a:t>
            </a:r>
            <a:r>
              <a:rPr dirty="0" sz="1000" spc="-5">
                <a:solidFill>
                  <a:srgbClr val="4D4D4F"/>
                </a:solidFill>
                <a:latin typeface="宋体"/>
                <a:cs typeface="宋体"/>
              </a:rPr>
              <a:t>华、守正创</a:t>
            </a:r>
            <a:r>
              <a:rPr dirty="0" sz="1000" spc="5">
                <a:solidFill>
                  <a:srgbClr val="4D4D4F"/>
                </a:solidFill>
                <a:latin typeface="宋体"/>
                <a:cs typeface="宋体"/>
              </a:rPr>
              <a:t>新</a:t>
            </a:r>
            <a:r>
              <a:rPr dirty="0" sz="1000" spc="-5">
                <a:solidFill>
                  <a:srgbClr val="4D4D4F"/>
                </a:solidFill>
                <a:latin typeface="宋体"/>
                <a:cs typeface="宋体"/>
              </a:rPr>
              <a:t>的生</a:t>
            </a:r>
            <a:r>
              <a:rPr dirty="0" sz="1000" spc="5">
                <a:solidFill>
                  <a:srgbClr val="4D4D4F"/>
                </a:solidFill>
                <a:latin typeface="宋体"/>
                <a:cs typeface="宋体"/>
              </a:rPr>
              <a:t>动</a:t>
            </a:r>
            <a:r>
              <a:rPr dirty="0" sz="1000" spc="-5">
                <a:solidFill>
                  <a:srgbClr val="4D4D4F"/>
                </a:solidFill>
                <a:latin typeface="宋体"/>
                <a:cs typeface="宋体"/>
              </a:rPr>
              <a:t>实践。要</a:t>
            </a:r>
            <a:r>
              <a:rPr dirty="0" sz="1000" spc="5">
                <a:solidFill>
                  <a:srgbClr val="4D4D4F"/>
                </a:solidFill>
                <a:latin typeface="宋体"/>
                <a:cs typeface="宋体"/>
              </a:rPr>
              <a:t>加</a:t>
            </a:r>
            <a:r>
              <a:rPr dirty="0" sz="1000" spc="-5">
                <a:solidFill>
                  <a:srgbClr val="4D4D4F"/>
                </a:solidFill>
                <a:latin typeface="宋体"/>
                <a:cs typeface="宋体"/>
              </a:rPr>
              <a:t>强古典</a:t>
            </a:r>
            <a:r>
              <a:rPr dirty="0" sz="1000" spc="5">
                <a:solidFill>
                  <a:srgbClr val="4D4D4F"/>
                </a:solidFill>
                <a:latin typeface="宋体"/>
                <a:cs typeface="宋体"/>
              </a:rPr>
              <a:t>医</a:t>
            </a:r>
            <a:r>
              <a:rPr dirty="0" sz="1000" spc="-5">
                <a:solidFill>
                  <a:srgbClr val="4D4D4F"/>
                </a:solidFill>
                <a:latin typeface="宋体"/>
                <a:cs typeface="宋体"/>
              </a:rPr>
              <a:t>籍精</a:t>
            </a:r>
            <a:r>
              <a:rPr dirty="0" sz="1000" spc="5">
                <a:solidFill>
                  <a:srgbClr val="4D4D4F"/>
                </a:solidFill>
                <a:latin typeface="宋体"/>
                <a:cs typeface="宋体"/>
              </a:rPr>
              <a:t>华</a:t>
            </a:r>
            <a:r>
              <a:rPr dirty="0" sz="1000" spc="-5">
                <a:solidFill>
                  <a:srgbClr val="4D4D4F"/>
                </a:solidFill>
                <a:latin typeface="宋体"/>
                <a:cs typeface="宋体"/>
              </a:rPr>
              <a:t>的梳</a:t>
            </a:r>
            <a:r>
              <a:rPr dirty="0" sz="1000" spc="5">
                <a:solidFill>
                  <a:srgbClr val="4D4D4F"/>
                </a:solidFill>
                <a:latin typeface="宋体"/>
                <a:cs typeface="宋体"/>
              </a:rPr>
              <a:t>理</a:t>
            </a:r>
            <a:r>
              <a:rPr dirty="0" sz="1000" spc="-5">
                <a:solidFill>
                  <a:srgbClr val="4D4D4F"/>
                </a:solidFill>
                <a:latin typeface="宋体"/>
                <a:cs typeface="宋体"/>
              </a:rPr>
              <a:t>和</a:t>
            </a:r>
            <a:r>
              <a:rPr dirty="0" sz="1000" spc="5">
                <a:solidFill>
                  <a:srgbClr val="4D4D4F"/>
                </a:solidFill>
                <a:latin typeface="宋体"/>
                <a:cs typeface="宋体"/>
              </a:rPr>
              <a:t>挖</a:t>
            </a:r>
            <a:r>
              <a:rPr dirty="0" sz="1000" spc="-5">
                <a:solidFill>
                  <a:srgbClr val="4D4D4F"/>
                </a:solidFill>
                <a:latin typeface="宋体"/>
                <a:cs typeface="宋体"/>
              </a:rPr>
              <a:t>掘</a:t>
            </a:r>
            <a:r>
              <a:rPr dirty="0" sz="1000" spc="-20">
                <a:solidFill>
                  <a:srgbClr val="4D4D4F"/>
                </a:solidFill>
                <a:latin typeface="宋体"/>
                <a:cs typeface="宋体"/>
              </a:rPr>
              <a:t>，</a:t>
            </a:r>
            <a:r>
              <a:rPr dirty="0" sz="1000" spc="-5">
                <a:solidFill>
                  <a:srgbClr val="4D4D4F"/>
                </a:solidFill>
                <a:latin typeface="宋体"/>
                <a:cs typeface="宋体"/>
              </a:rPr>
              <a:t>建 设一批</a:t>
            </a:r>
            <a:r>
              <a:rPr dirty="0" sz="1000" spc="5">
                <a:solidFill>
                  <a:srgbClr val="4D4D4F"/>
                </a:solidFill>
                <a:latin typeface="宋体"/>
                <a:cs typeface="宋体"/>
              </a:rPr>
              <a:t>科</a:t>
            </a:r>
            <a:r>
              <a:rPr dirty="0" sz="1000" spc="-5">
                <a:solidFill>
                  <a:srgbClr val="4D4D4F"/>
                </a:solidFill>
                <a:latin typeface="宋体"/>
                <a:cs typeface="宋体"/>
              </a:rPr>
              <a:t>研支</a:t>
            </a:r>
            <a:r>
              <a:rPr dirty="0" sz="1000" spc="5">
                <a:solidFill>
                  <a:srgbClr val="4D4D4F"/>
                </a:solidFill>
                <a:latin typeface="宋体"/>
                <a:cs typeface="宋体"/>
              </a:rPr>
              <a:t>撑</a:t>
            </a:r>
            <a:r>
              <a:rPr dirty="0" sz="1000" spc="-5">
                <a:solidFill>
                  <a:srgbClr val="4D4D4F"/>
                </a:solidFill>
                <a:latin typeface="宋体"/>
                <a:cs typeface="宋体"/>
              </a:rPr>
              <a:t>平台</a:t>
            </a:r>
            <a:r>
              <a:rPr dirty="0" sz="1000" spc="-20">
                <a:solidFill>
                  <a:srgbClr val="4D4D4F"/>
                </a:solidFill>
                <a:latin typeface="宋体"/>
                <a:cs typeface="宋体"/>
              </a:rPr>
              <a:t>，</a:t>
            </a:r>
            <a:r>
              <a:rPr dirty="0" sz="1000" spc="5">
                <a:solidFill>
                  <a:srgbClr val="4D4D4F"/>
                </a:solidFill>
                <a:latin typeface="宋体"/>
                <a:cs typeface="宋体"/>
              </a:rPr>
              <a:t>改革</a:t>
            </a:r>
            <a:r>
              <a:rPr dirty="0" sz="1000" spc="-5">
                <a:solidFill>
                  <a:srgbClr val="4D4D4F"/>
                </a:solidFill>
                <a:latin typeface="宋体"/>
                <a:cs typeface="宋体"/>
              </a:rPr>
              <a:t>完善中</a:t>
            </a:r>
            <a:r>
              <a:rPr dirty="0" sz="1000" spc="5">
                <a:solidFill>
                  <a:srgbClr val="4D4D4F"/>
                </a:solidFill>
                <a:latin typeface="宋体"/>
                <a:cs typeface="宋体"/>
              </a:rPr>
              <a:t>药</a:t>
            </a:r>
            <a:r>
              <a:rPr dirty="0" sz="1000" spc="-5">
                <a:solidFill>
                  <a:srgbClr val="4D4D4F"/>
                </a:solidFill>
                <a:latin typeface="宋体"/>
                <a:cs typeface="宋体"/>
              </a:rPr>
              <a:t>审评</a:t>
            </a:r>
            <a:r>
              <a:rPr dirty="0" sz="1000" spc="5">
                <a:solidFill>
                  <a:srgbClr val="4D4D4F"/>
                </a:solidFill>
                <a:latin typeface="宋体"/>
                <a:cs typeface="宋体"/>
              </a:rPr>
              <a:t>审</a:t>
            </a:r>
            <a:r>
              <a:rPr dirty="0" sz="1000" spc="-5">
                <a:solidFill>
                  <a:srgbClr val="4D4D4F"/>
                </a:solidFill>
                <a:latin typeface="宋体"/>
                <a:cs typeface="宋体"/>
              </a:rPr>
              <a:t>批机制，</a:t>
            </a:r>
            <a:r>
              <a:rPr dirty="0" sz="1000" spc="5">
                <a:solidFill>
                  <a:srgbClr val="4D4D4F"/>
                </a:solidFill>
                <a:latin typeface="宋体"/>
                <a:cs typeface="宋体"/>
              </a:rPr>
              <a:t>促</a:t>
            </a:r>
            <a:r>
              <a:rPr dirty="0" sz="1000" spc="-5">
                <a:solidFill>
                  <a:srgbClr val="4D4D4F"/>
                </a:solidFill>
                <a:latin typeface="宋体"/>
                <a:cs typeface="宋体"/>
              </a:rPr>
              <a:t>进中药</a:t>
            </a:r>
            <a:r>
              <a:rPr dirty="0" sz="1000" spc="5">
                <a:solidFill>
                  <a:srgbClr val="4D4D4F"/>
                </a:solidFill>
                <a:latin typeface="宋体"/>
                <a:cs typeface="宋体"/>
              </a:rPr>
              <a:t>新</a:t>
            </a:r>
            <a:r>
              <a:rPr dirty="0" sz="1000" spc="-5">
                <a:solidFill>
                  <a:srgbClr val="4D4D4F"/>
                </a:solidFill>
                <a:latin typeface="宋体"/>
                <a:cs typeface="宋体"/>
              </a:rPr>
              <a:t>药研</a:t>
            </a:r>
            <a:r>
              <a:rPr dirty="0" sz="1000" spc="5">
                <a:solidFill>
                  <a:srgbClr val="4D4D4F"/>
                </a:solidFill>
                <a:latin typeface="宋体"/>
                <a:cs typeface="宋体"/>
              </a:rPr>
              <a:t>发</a:t>
            </a:r>
            <a:r>
              <a:rPr dirty="0" sz="1000" spc="-5">
                <a:solidFill>
                  <a:srgbClr val="4D4D4F"/>
                </a:solidFill>
                <a:latin typeface="宋体"/>
                <a:cs typeface="宋体"/>
              </a:rPr>
              <a:t>和产</a:t>
            </a:r>
            <a:r>
              <a:rPr dirty="0" sz="1000" spc="5">
                <a:solidFill>
                  <a:srgbClr val="4D4D4F"/>
                </a:solidFill>
                <a:latin typeface="宋体"/>
                <a:cs typeface="宋体"/>
              </a:rPr>
              <a:t>业</a:t>
            </a:r>
            <a:r>
              <a:rPr dirty="0" sz="1000" spc="-5">
                <a:solidFill>
                  <a:srgbClr val="4D4D4F"/>
                </a:solidFill>
                <a:latin typeface="宋体"/>
                <a:cs typeface="宋体"/>
              </a:rPr>
              <a:t>发</a:t>
            </a:r>
            <a:r>
              <a:rPr dirty="0" sz="1000" spc="5">
                <a:solidFill>
                  <a:srgbClr val="4D4D4F"/>
                </a:solidFill>
                <a:latin typeface="宋体"/>
                <a:cs typeface="宋体"/>
              </a:rPr>
              <a:t>展</a:t>
            </a:r>
            <a:r>
              <a:rPr dirty="0" sz="1000" spc="-20">
                <a:solidFill>
                  <a:srgbClr val="4D4D4F"/>
                </a:solidFill>
                <a:latin typeface="宋体"/>
                <a:cs typeface="宋体"/>
              </a:rPr>
              <a:t>。</a:t>
            </a:r>
            <a:r>
              <a:rPr dirty="0" sz="1000" spc="-5">
                <a:solidFill>
                  <a:srgbClr val="4D4D4F"/>
                </a:solidFill>
                <a:latin typeface="宋体"/>
                <a:cs typeface="宋体"/>
              </a:rPr>
              <a:t>要加 强中医</a:t>
            </a:r>
            <a:r>
              <a:rPr dirty="0" sz="1000" spc="5">
                <a:solidFill>
                  <a:srgbClr val="4D4D4F"/>
                </a:solidFill>
                <a:latin typeface="宋体"/>
                <a:cs typeface="宋体"/>
              </a:rPr>
              <a:t>药</a:t>
            </a:r>
            <a:r>
              <a:rPr dirty="0" sz="1000" spc="-5">
                <a:solidFill>
                  <a:srgbClr val="4D4D4F"/>
                </a:solidFill>
                <a:latin typeface="宋体"/>
                <a:cs typeface="宋体"/>
              </a:rPr>
              <a:t>服务</a:t>
            </a:r>
            <a:r>
              <a:rPr dirty="0" sz="1000" spc="5">
                <a:solidFill>
                  <a:srgbClr val="4D4D4F"/>
                </a:solidFill>
                <a:latin typeface="宋体"/>
                <a:cs typeface="宋体"/>
              </a:rPr>
              <a:t>体</a:t>
            </a:r>
            <a:r>
              <a:rPr dirty="0" sz="1000" spc="-5">
                <a:solidFill>
                  <a:srgbClr val="4D4D4F"/>
                </a:solidFill>
                <a:latin typeface="宋体"/>
                <a:cs typeface="宋体"/>
              </a:rPr>
              <a:t>系建设，</a:t>
            </a:r>
            <a:r>
              <a:rPr dirty="0" sz="1000" spc="5">
                <a:solidFill>
                  <a:srgbClr val="4D4D4F"/>
                </a:solidFill>
                <a:latin typeface="宋体"/>
                <a:cs typeface="宋体"/>
              </a:rPr>
              <a:t>提</a:t>
            </a:r>
            <a:r>
              <a:rPr dirty="0" sz="1000" spc="-5">
                <a:solidFill>
                  <a:srgbClr val="4D4D4F"/>
                </a:solidFill>
                <a:latin typeface="宋体"/>
                <a:cs typeface="宋体"/>
              </a:rPr>
              <a:t>高中医</a:t>
            </a:r>
            <a:r>
              <a:rPr dirty="0" sz="1000" spc="5">
                <a:solidFill>
                  <a:srgbClr val="4D4D4F"/>
                </a:solidFill>
                <a:latin typeface="宋体"/>
                <a:cs typeface="宋体"/>
              </a:rPr>
              <a:t>院</a:t>
            </a:r>
            <a:r>
              <a:rPr dirty="0" sz="1000" spc="-5">
                <a:solidFill>
                  <a:srgbClr val="4D4D4F"/>
                </a:solidFill>
                <a:latin typeface="宋体"/>
                <a:cs typeface="宋体"/>
              </a:rPr>
              <a:t>应急</a:t>
            </a:r>
            <a:r>
              <a:rPr dirty="0" sz="1000" spc="5">
                <a:solidFill>
                  <a:srgbClr val="4D4D4F"/>
                </a:solidFill>
                <a:latin typeface="宋体"/>
                <a:cs typeface="宋体"/>
              </a:rPr>
              <a:t>和</a:t>
            </a:r>
            <a:r>
              <a:rPr dirty="0" sz="1000" spc="-5">
                <a:solidFill>
                  <a:srgbClr val="4D4D4F"/>
                </a:solidFill>
                <a:latin typeface="宋体"/>
                <a:cs typeface="宋体"/>
              </a:rPr>
              <a:t>救治</a:t>
            </a:r>
            <a:r>
              <a:rPr dirty="0" sz="1000" spc="5">
                <a:solidFill>
                  <a:srgbClr val="4D4D4F"/>
                </a:solidFill>
                <a:latin typeface="宋体"/>
                <a:cs typeface="宋体"/>
              </a:rPr>
              <a:t>能</a:t>
            </a:r>
            <a:r>
              <a:rPr dirty="0" sz="1000" spc="-5">
                <a:solidFill>
                  <a:srgbClr val="4D4D4F"/>
                </a:solidFill>
                <a:latin typeface="宋体"/>
                <a:cs typeface="宋体"/>
              </a:rPr>
              <a:t>力。要强化</a:t>
            </a:r>
            <a:r>
              <a:rPr dirty="0" sz="1000" spc="5">
                <a:solidFill>
                  <a:srgbClr val="4D4D4F"/>
                </a:solidFill>
                <a:latin typeface="宋体"/>
                <a:cs typeface="宋体"/>
              </a:rPr>
              <a:t>中</a:t>
            </a:r>
            <a:r>
              <a:rPr dirty="0" sz="1000" spc="-5">
                <a:solidFill>
                  <a:srgbClr val="4D4D4F"/>
                </a:solidFill>
                <a:latin typeface="宋体"/>
                <a:cs typeface="宋体"/>
              </a:rPr>
              <a:t>医药</a:t>
            </a:r>
            <a:r>
              <a:rPr dirty="0" sz="1000" spc="5">
                <a:solidFill>
                  <a:srgbClr val="4D4D4F"/>
                </a:solidFill>
                <a:latin typeface="宋体"/>
                <a:cs typeface="宋体"/>
              </a:rPr>
              <a:t>特</a:t>
            </a:r>
            <a:r>
              <a:rPr dirty="0" sz="1000" spc="-5">
                <a:solidFill>
                  <a:srgbClr val="4D4D4F"/>
                </a:solidFill>
                <a:latin typeface="宋体"/>
                <a:cs typeface="宋体"/>
              </a:rPr>
              <a:t>色人</a:t>
            </a:r>
            <a:r>
              <a:rPr dirty="0" sz="1000" spc="5">
                <a:solidFill>
                  <a:srgbClr val="4D4D4F"/>
                </a:solidFill>
                <a:latin typeface="宋体"/>
                <a:cs typeface="宋体"/>
              </a:rPr>
              <a:t>才</a:t>
            </a:r>
            <a:r>
              <a:rPr dirty="0" sz="1000" spc="-5">
                <a:solidFill>
                  <a:srgbClr val="4D4D4F"/>
                </a:solidFill>
                <a:latin typeface="宋体"/>
                <a:cs typeface="宋体"/>
              </a:rPr>
              <a:t>建</a:t>
            </a:r>
            <a:r>
              <a:rPr dirty="0" sz="1000" spc="5">
                <a:solidFill>
                  <a:srgbClr val="4D4D4F"/>
                </a:solidFill>
                <a:latin typeface="宋体"/>
                <a:cs typeface="宋体"/>
              </a:rPr>
              <a:t>设</a:t>
            </a:r>
            <a:r>
              <a:rPr dirty="0" sz="1000" spc="-20">
                <a:solidFill>
                  <a:srgbClr val="4D4D4F"/>
                </a:solidFill>
                <a:latin typeface="宋体"/>
                <a:cs typeface="宋体"/>
              </a:rPr>
              <a:t>，</a:t>
            </a:r>
            <a:r>
              <a:rPr dirty="0" sz="1000" spc="-5">
                <a:solidFill>
                  <a:srgbClr val="4D4D4F"/>
                </a:solidFill>
                <a:latin typeface="宋体"/>
                <a:cs typeface="宋体"/>
              </a:rPr>
              <a:t>打造 一支高</a:t>
            </a:r>
            <a:r>
              <a:rPr dirty="0" sz="1000" spc="5">
                <a:solidFill>
                  <a:srgbClr val="4D4D4F"/>
                </a:solidFill>
                <a:latin typeface="宋体"/>
                <a:cs typeface="宋体"/>
              </a:rPr>
              <a:t>水</a:t>
            </a:r>
            <a:r>
              <a:rPr dirty="0" sz="1000" spc="-5">
                <a:solidFill>
                  <a:srgbClr val="4D4D4F"/>
                </a:solidFill>
                <a:latin typeface="宋体"/>
                <a:cs typeface="宋体"/>
              </a:rPr>
              <a:t>平的</a:t>
            </a:r>
            <a:r>
              <a:rPr dirty="0" sz="1000" spc="5">
                <a:solidFill>
                  <a:srgbClr val="4D4D4F"/>
                </a:solidFill>
                <a:latin typeface="宋体"/>
                <a:cs typeface="宋体"/>
              </a:rPr>
              <a:t>国</a:t>
            </a:r>
            <a:r>
              <a:rPr dirty="0" sz="1000" spc="-5">
                <a:solidFill>
                  <a:srgbClr val="4D4D4F"/>
                </a:solidFill>
                <a:latin typeface="宋体"/>
                <a:cs typeface="宋体"/>
              </a:rPr>
              <a:t>家中</a:t>
            </a:r>
            <a:r>
              <a:rPr dirty="0" sz="1000" spc="5">
                <a:solidFill>
                  <a:srgbClr val="4D4D4F"/>
                </a:solidFill>
                <a:latin typeface="宋体"/>
                <a:cs typeface="宋体"/>
              </a:rPr>
              <a:t>医</a:t>
            </a:r>
            <a:r>
              <a:rPr dirty="0" sz="1000" spc="-5">
                <a:solidFill>
                  <a:srgbClr val="4D4D4F"/>
                </a:solidFill>
                <a:latin typeface="宋体"/>
                <a:cs typeface="宋体"/>
              </a:rPr>
              <a:t>疫</a:t>
            </a:r>
            <a:r>
              <a:rPr dirty="0" sz="1000" spc="5">
                <a:solidFill>
                  <a:srgbClr val="4D4D4F"/>
                </a:solidFill>
                <a:latin typeface="宋体"/>
                <a:cs typeface="宋体"/>
              </a:rPr>
              <a:t>病</a:t>
            </a:r>
            <a:r>
              <a:rPr dirty="0" sz="1000" spc="-5">
                <a:solidFill>
                  <a:srgbClr val="4D4D4F"/>
                </a:solidFill>
                <a:latin typeface="宋体"/>
                <a:cs typeface="宋体"/>
              </a:rPr>
              <a:t>防治队</a:t>
            </a:r>
            <a:r>
              <a:rPr dirty="0" sz="1000" spc="5">
                <a:solidFill>
                  <a:srgbClr val="4D4D4F"/>
                </a:solidFill>
                <a:latin typeface="宋体"/>
                <a:cs typeface="宋体"/>
              </a:rPr>
              <a:t>伍</a:t>
            </a:r>
            <a:r>
              <a:rPr dirty="0" sz="1000" spc="-30">
                <a:solidFill>
                  <a:srgbClr val="4D4D4F"/>
                </a:solidFill>
                <a:latin typeface="宋体"/>
                <a:cs typeface="宋体"/>
              </a:rPr>
              <a:t>。</a:t>
            </a:r>
            <a:r>
              <a:rPr dirty="0" sz="1000" spc="5">
                <a:solidFill>
                  <a:srgbClr val="4D4D4F"/>
                </a:solidFill>
                <a:latin typeface="宋体"/>
                <a:cs typeface="宋体"/>
              </a:rPr>
              <a:t>要</a:t>
            </a:r>
            <a:r>
              <a:rPr dirty="0" sz="1000" spc="-5">
                <a:solidFill>
                  <a:srgbClr val="4D4D4F"/>
                </a:solidFill>
                <a:latin typeface="宋体"/>
                <a:cs typeface="宋体"/>
              </a:rPr>
              <a:t>加强</a:t>
            </a:r>
            <a:r>
              <a:rPr dirty="0" sz="1000" spc="5">
                <a:solidFill>
                  <a:srgbClr val="4D4D4F"/>
                </a:solidFill>
                <a:latin typeface="宋体"/>
                <a:cs typeface="宋体"/>
              </a:rPr>
              <a:t>对</a:t>
            </a:r>
            <a:r>
              <a:rPr dirty="0" sz="1000" spc="-5">
                <a:solidFill>
                  <a:srgbClr val="4D4D4F"/>
                </a:solidFill>
                <a:latin typeface="宋体"/>
                <a:cs typeface="宋体"/>
              </a:rPr>
              <a:t>中医</a:t>
            </a:r>
            <a:r>
              <a:rPr dirty="0" sz="1000" spc="5">
                <a:solidFill>
                  <a:srgbClr val="4D4D4F"/>
                </a:solidFill>
                <a:latin typeface="宋体"/>
                <a:cs typeface="宋体"/>
              </a:rPr>
              <a:t>药</a:t>
            </a:r>
            <a:r>
              <a:rPr dirty="0" sz="1000" spc="-5">
                <a:solidFill>
                  <a:srgbClr val="4D4D4F"/>
                </a:solidFill>
                <a:latin typeface="宋体"/>
                <a:cs typeface="宋体"/>
              </a:rPr>
              <a:t>工作的</a:t>
            </a:r>
            <a:r>
              <a:rPr dirty="0" sz="1000" spc="5">
                <a:solidFill>
                  <a:srgbClr val="4D4D4F"/>
                </a:solidFill>
                <a:latin typeface="宋体"/>
                <a:cs typeface="宋体"/>
              </a:rPr>
              <a:t>组</a:t>
            </a:r>
            <a:r>
              <a:rPr dirty="0" sz="1000" spc="-5">
                <a:solidFill>
                  <a:srgbClr val="4D4D4F"/>
                </a:solidFill>
                <a:latin typeface="宋体"/>
                <a:cs typeface="宋体"/>
              </a:rPr>
              <a:t>织领</a:t>
            </a:r>
            <a:r>
              <a:rPr dirty="0" sz="1000" spc="5">
                <a:solidFill>
                  <a:srgbClr val="4D4D4F"/>
                </a:solidFill>
                <a:latin typeface="宋体"/>
                <a:cs typeface="宋体"/>
              </a:rPr>
              <a:t>导</a:t>
            </a:r>
            <a:r>
              <a:rPr dirty="0" sz="1000" spc="-30">
                <a:solidFill>
                  <a:srgbClr val="4D4D4F"/>
                </a:solidFill>
                <a:latin typeface="宋体"/>
                <a:cs typeface="宋体"/>
              </a:rPr>
              <a:t>，</a:t>
            </a:r>
            <a:r>
              <a:rPr dirty="0" sz="1000" spc="5">
                <a:solidFill>
                  <a:srgbClr val="4D4D4F"/>
                </a:solidFill>
                <a:latin typeface="宋体"/>
                <a:cs typeface="宋体"/>
              </a:rPr>
              <a:t>推</a:t>
            </a:r>
            <a:r>
              <a:rPr dirty="0" sz="1000" spc="-5">
                <a:solidFill>
                  <a:srgbClr val="4D4D4F"/>
                </a:solidFill>
                <a:latin typeface="宋体"/>
                <a:cs typeface="宋体"/>
              </a:rPr>
              <a:t>动</a:t>
            </a:r>
            <a:r>
              <a:rPr dirty="0" sz="1000" spc="10">
                <a:solidFill>
                  <a:srgbClr val="4D4D4F"/>
                </a:solidFill>
                <a:latin typeface="宋体"/>
                <a:cs typeface="宋体"/>
              </a:rPr>
              <a:t>中</a:t>
            </a:r>
            <a:r>
              <a:rPr dirty="0" sz="1000" spc="5">
                <a:solidFill>
                  <a:srgbClr val="4D4D4F"/>
                </a:solidFill>
                <a:latin typeface="宋体"/>
                <a:cs typeface="宋体"/>
              </a:rPr>
              <a:t>西</a:t>
            </a:r>
            <a:r>
              <a:rPr dirty="0" sz="1000" spc="-5">
                <a:solidFill>
                  <a:srgbClr val="4D4D4F"/>
                </a:solidFill>
                <a:latin typeface="宋体"/>
                <a:cs typeface="宋体"/>
              </a:rPr>
              <a:t>医药相 互补充</a:t>
            </a:r>
            <a:r>
              <a:rPr dirty="0" sz="1000" spc="-20">
                <a:solidFill>
                  <a:srgbClr val="4D4D4F"/>
                </a:solidFill>
                <a:latin typeface="宋体"/>
                <a:cs typeface="宋体"/>
              </a:rPr>
              <a:t>、</a:t>
            </a:r>
            <a:r>
              <a:rPr dirty="0" sz="1000" spc="5">
                <a:solidFill>
                  <a:srgbClr val="4D4D4F"/>
                </a:solidFill>
                <a:latin typeface="宋体"/>
                <a:cs typeface="宋体"/>
              </a:rPr>
              <a:t>协</a:t>
            </a:r>
            <a:r>
              <a:rPr dirty="0" sz="1000" spc="-5">
                <a:solidFill>
                  <a:srgbClr val="4D4D4F"/>
                </a:solidFill>
                <a:latin typeface="宋体"/>
                <a:cs typeface="宋体"/>
              </a:rPr>
              <a:t>调发</a:t>
            </a:r>
            <a:r>
              <a:rPr dirty="0" sz="1000" spc="5">
                <a:solidFill>
                  <a:srgbClr val="4D4D4F"/>
                </a:solidFill>
                <a:latin typeface="宋体"/>
                <a:cs typeface="宋体"/>
              </a:rPr>
              <a:t>展</a:t>
            </a:r>
            <a:r>
              <a:rPr dirty="0" sz="1000" spc="-20">
                <a:solidFill>
                  <a:srgbClr val="4D4D4F"/>
                </a:solidFill>
                <a:latin typeface="宋体"/>
                <a:cs typeface="宋体"/>
              </a:rPr>
              <a:t>。</a:t>
            </a:r>
            <a:r>
              <a:rPr dirty="0" sz="1000" spc="-5">
                <a:solidFill>
                  <a:srgbClr val="4D4D4F"/>
                </a:solidFill>
                <a:latin typeface="宋体"/>
                <a:cs typeface="宋体"/>
              </a:rPr>
              <a:t>我</a:t>
            </a:r>
            <a:r>
              <a:rPr dirty="0" sz="1000" spc="5">
                <a:solidFill>
                  <a:srgbClr val="4D4D4F"/>
                </a:solidFill>
                <a:latin typeface="宋体"/>
                <a:cs typeface="宋体"/>
              </a:rPr>
              <a:t>们认</a:t>
            </a:r>
            <a:r>
              <a:rPr dirty="0" sz="1000" spc="-5">
                <a:solidFill>
                  <a:srgbClr val="4D4D4F"/>
                </a:solidFill>
                <a:latin typeface="宋体"/>
                <a:cs typeface="宋体"/>
              </a:rPr>
              <a:t>为中药</a:t>
            </a:r>
            <a:r>
              <a:rPr dirty="0" sz="1000" spc="5">
                <a:solidFill>
                  <a:srgbClr val="4D4D4F"/>
                </a:solidFill>
                <a:latin typeface="宋体"/>
                <a:cs typeface="宋体"/>
              </a:rPr>
              <a:t>板</a:t>
            </a:r>
            <a:r>
              <a:rPr dirty="0" sz="1000" spc="-5">
                <a:solidFill>
                  <a:srgbClr val="4D4D4F"/>
                </a:solidFill>
                <a:latin typeface="宋体"/>
                <a:cs typeface="宋体"/>
              </a:rPr>
              <a:t>块尤</a:t>
            </a:r>
            <a:r>
              <a:rPr dirty="0" sz="1000" spc="5">
                <a:solidFill>
                  <a:srgbClr val="4D4D4F"/>
                </a:solidFill>
                <a:latin typeface="宋体"/>
                <a:cs typeface="宋体"/>
              </a:rPr>
              <a:t>其</a:t>
            </a:r>
            <a:r>
              <a:rPr dirty="0" sz="1000" spc="-5">
                <a:solidFill>
                  <a:srgbClr val="4D4D4F"/>
                </a:solidFill>
                <a:latin typeface="宋体"/>
                <a:cs typeface="宋体"/>
              </a:rPr>
              <a:t>是品</a:t>
            </a:r>
            <a:r>
              <a:rPr dirty="0" sz="1000" spc="5">
                <a:solidFill>
                  <a:srgbClr val="4D4D4F"/>
                </a:solidFill>
                <a:latin typeface="宋体"/>
                <a:cs typeface="宋体"/>
              </a:rPr>
              <a:t>牌</a:t>
            </a:r>
            <a:r>
              <a:rPr dirty="0" sz="1000" spc="-5">
                <a:solidFill>
                  <a:srgbClr val="4D4D4F"/>
                </a:solidFill>
                <a:latin typeface="宋体"/>
                <a:cs typeface="宋体"/>
              </a:rPr>
              <a:t>中</a:t>
            </a:r>
            <a:r>
              <a:rPr dirty="0" sz="1000" spc="5">
                <a:solidFill>
                  <a:srgbClr val="4D4D4F"/>
                </a:solidFill>
                <a:latin typeface="宋体"/>
                <a:cs typeface="宋体"/>
              </a:rPr>
              <a:t>药</a:t>
            </a:r>
            <a:r>
              <a:rPr dirty="0" sz="1000" spc="-5">
                <a:solidFill>
                  <a:srgbClr val="4D4D4F"/>
                </a:solidFill>
                <a:latin typeface="宋体"/>
                <a:cs typeface="宋体"/>
              </a:rPr>
              <a:t>有望迎</a:t>
            </a:r>
            <a:r>
              <a:rPr dirty="0" sz="1000" spc="5">
                <a:solidFill>
                  <a:srgbClr val="4D4D4F"/>
                </a:solidFill>
                <a:latin typeface="宋体"/>
                <a:cs typeface="宋体"/>
              </a:rPr>
              <a:t>来</a:t>
            </a:r>
            <a:r>
              <a:rPr dirty="0" sz="1000" spc="-5">
                <a:solidFill>
                  <a:srgbClr val="4D4D4F"/>
                </a:solidFill>
                <a:latin typeface="宋体"/>
                <a:cs typeface="宋体"/>
              </a:rPr>
              <a:t>良好</a:t>
            </a:r>
            <a:r>
              <a:rPr dirty="0" sz="1000" spc="5">
                <a:solidFill>
                  <a:srgbClr val="4D4D4F"/>
                </a:solidFill>
                <a:latin typeface="宋体"/>
                <a:cs typeface="宋体"/>
              </a:rPr>
              <a:t>的</a:t>
            </a:r>
            <a:r>
              <a:rPr dirty="0" sz="1000" spc="-5">
                <a:solidFill>
                  <a:srgbClr val="4D4D4F"/>
                </a:solidFill>
                <a:latin typeface="宋体"/>
                <a:cs typeface="宋体"/>
              </a:rPr>
              <a:t>发展</a:t>
            </a:r>
            <a:r>
              <a:rPr dirty="0" sz="1000" spc="5">
                <a:solidFill>
                  <a:srgbClr val="4D4D4F"/>
                </a:solidFill>
                <a:latin typeface="宋体"/>
                <a:cs typeface="宋体"/>
              </a:rPr>
              <a:t>机</a:t>
            </a:r>
            <a:r>
              <a:rPr dirty="0" sz="1000" spc="-5">
                <a:solidFill>
                  <a:srgbClr val="4D4D4F"/>
                </a:solidFill>
                <a:latin typeface="宋体"/>
                <a:cs typeface="宋体"/>
              </a:rPr>
              <a:t>遇，同时随 </a:t>
            </a:r>
            <a:r>
              <a:rPr dirty="0" sz="1000" spc="-5">
                <a:solidFill>
                  <a:srgbClr val="4D4D4F"/>
                </a:solidFill>
                <a:latin typeface="宋体"/>
                <a:cs typeface="宋体"/>
              </a:rPr>
              <a:t>着终端</a:t>
            </a:r>
            <a:r>
              <a:rPr dirty="0" sz="1000" spc="5">
                <a:solidFill>
                  <a:srgbClr val="4D4D4F"/>
                </a:solidFill>
                <a:latin typeface="宋体"/>
                <a:cs typeface="宋体"/>
              </a:rPr>
              <a:t>药</a:t>
            </a:r>
            <a:r>
              <a:rPr dirty="0" sz="1000" spc="-5">
                <a:solidFill>
                  <a:srgbClr val="4D4D4F"/>
                </a:solidFill>
                <a:latin typeface="宋体"/>
                <a:cs typeface="宋体"/>
              </a:rPr>
              <a:t>店等</a:t>
            </a:r>
            <a:r>
              <a:rPr dirty="0" sz="1000" spc="5">
                <a:solidFill>
                  <a:srgbClr val="4D4D4F"/>
                </a:solidFill>
                <a:latin typeface="宋体"/>
                <a:cs typeface="宋体"/>
              </a:rPr>
              <a:t>人</a:t>
            </a:r>
            <a:r>
              <a:rPr dirty="0" sz="1000" spc="-5">
                <a:solidFill>
                  <a:srgbClr val="4D4D4F"/>
                </a:solidFill>
                <a:latin typeface="宋体"/>
                <a:cs typeface="宋体"/>
              </a:rPr>
              <a:t>流量</a:t>
            </a:r>
            <a:r>
              <a:rPr dirty="0" sz="1000" spc="5">
                <a:solidFill>
                  <a:srgbClr val="4D4D4F"/>
                </a:solidFill>
                <a:latin typeface="宋体"/>
                <a:cs typeface="宋体"/>
              </a:rPr>
              <a:t>的</a:t>
            </a:r>
            <a:r>
              <a:rPr dirty="0" sz="1000" spc="-5">
                <a:solidFill>
                  <a:srgbClr val="4D4D4F"/>
                </a:solidFill>
                <a:latin typeface="宋体"/>
                <a:cs typeface="宋体"/>
              </a:rPr>
              <a:t>逐</a:t>
            </a:r>
            <a:r>
              <a:rPr dirty="0" sz="1000" spc="5">
                <a:solidFill>
                  <a:srgbClr val="4D4D4F"/>
                </a:solidFill>
                <a:latin typeface="宋体"/>
                <a:cs typeface="宋体"/>
              </a:rPr>
              <a:t>步</a:t>
            </a:r>
            <a:r>
              <a:rPr dirty="0" sz="1000" spc="-5">
                <a:solidFill>
                  <a:srgbClr val="4D4D4F"/>
                </a:solidFill>
                <a:latin typeface="宋体"/>
                <a:cs typeface="宋体"/>
              </a:rPr>
              <a:t>恢复，</a:t>
            </a:r>
            <a:r>
              <a:rPr dirty="0" sz="1000" spc="5">
                <a:solidFill>
                  <a:srgbClr val="4D4D4F"/>
                </a:solidFill>
                <a:latin typeface="宋体"/>
                <a:cs typeface="宋体"/>
              </a:rPr>
              <a:t>中</a:t>
            </a:r>
            <a:r>
              <a:rPr dirty="0" sz="1000" spc="-5">
                <a:solidFill>
                  <a:srgbClr val="4D4D4F"/>
                </a:solidFill>
                <a:latin typeface="宋体"/>
                <a:cs typeface="宋体"/>
              </a:rPr>
              <a:t>药</a:t>
            </a:r>
            <a:r>
              <a:rPr dirty="0" sz="1000" spc="-245">
                <a:solidFill>
                  <a:srgbClr val="4D4D4F"/>
                </a:solidFill>
                <a:latin typeface="宋体"/>
                <a:cs typeface="宋体"/>
              </a:rPr>
              <a:t> </a:t>
            </a:r>
            <a:r>
              <a:rPr dirty="0" sz="1000" spc="-5">
                <a:solidFill>
                  <a:srgbClr val="4D4D4F"/>
                </a:solidFill>
                <a:latin typeface="等线"/>
                <a:cs typeface="等线"/>
              </a:rPr>
              <a:t>otc</a:t>
            </a:r>
            <a:r>
              <a:rPr dirty="0" sz="1000" spc="-15">
                <a:solidFill>
                  <a:srgbClr val="4D4D4F"/>
                </a:solidFill>
                <a:latin typeface="等线"/>
                <a:cs typeface="等线"/>
              </a:rPr>
              <a:t> </a:t>
            </a:r>
            <a:r>
              <a:rPr dirty="0" sz="1000" spc="-5">
                <a:solidFill>
                  <a:srgbClr val="4D4D4F"/>
                </a:solidFill>
                <a:latin typeface="宋体"/>
                <a:cs typeface="宋体"/>
              </a:rPr>
              <a:t>纯销</a:t>
            </a:r>
            <a:r>
              <a:rPr dirty="0" sz="1000" spc="5">
                <a:solidFill>
                  <a:srgbClr val="4D4D4F"/>
                </a:solidFill>
                <a:latin typeface="宋体"/>
                <a:cs typeface="宋体"/>
              </a:rPr>
              <a:t>有</a:t>
            </a:r>
            <a:r>
              <a:rPr dirty="0" sz="1000" spc="-5">
                <a:solidFill>
                  <a:srgbClr val="4D4D4F"/>
                </a:solidFill>
                <a:latin typeface="宋体"/>
                <a:cs typeface="宋体"/>
              </a:rPr>
              <a:t>望</a:t>
            </a:r>
            <a:r>
              <a:rPr dirty="0" sz="1000" spc="5">
                <a:solidFill>
                  <a:srgbClr val="4D4D4F"/>
                </a:solidFill>
                <a:latin typeface="宋体"/>
                <a:cs typeface="宋体"/>
              </a:rPr>
              <a:t>恢</a:t>
            </a:r>
            <a:r>
              <a:rPr dirty="0" sz="1000" spc="-5">
                <a:solidFill>
                  <a:srgbClr val="4D4D4F"/>
                </a:solidFill>
                <a:latin typeface="宋体"/>
                <a:cs typeface="宋体"/>
              </a:rPr>
              <a:t>复。</a:t>
            </a:r>
            <a:endParaRPr sz="1000">
              <a:latin typeface="宋体"/>
              <a:cs typeface="宋体"/>
            </a:endParaRPr>
          </a:p>
          <a:p>
            <a:pPr marL="12700">
              <a:lnSpc>
                <a:spcPct val="100000"/>
              </a:lnSpc>
              <a:spcBef>
                <a:spcPts val="969"/>
              </a:spcBef>
            </a:pPr>
            <a:r>
              <a:rPr dirty="0" sz="1000" spc="-5">
                <a:solidFill>
                  <a:srgbClr val="4D4D4F"/>
                </a:solidFill>
                <a:latin typeface="宋体"/>
                <a:cs typeface="宋体"/>
              </a:rPr>
              <a:t>当前时</a:t>
            </a:r>
            <a:r>
              <a:rPr dirty="0" sz="1000" spc="5">
                <a:solidFill>
                  <a:srgbClr val="4D4D4F"/>
                </a:solidFill>
                <a:latin typeface="宋体"/>
                <a:cs typeface="宋体"/>
              </a:rPr>
              <a:t>点</a:t>
            </a:r>
            <a:r>
              <a:rPr dirty="0" sz="1000" spc="-5">
                <a:solidFill>
                  <a:srgbClr val="4D4D4F"/>
                </a:solidFill>
                <a:latin typeface="宋体"/>
                <a:cs typeface="宋体"/>
              </a:rPr>
              <a:t>建议</a:t>
            </a:r>
            <a:r>
              <a:rPr dirty="0" sz="1000" spc="5">
                <a:solidFill>
                  <a:srgbClr val="4D4D4F"/>
                </a:solidFill>
                <a:latin typeface="宋体"/>
                <a:cs typeface="宋体"/>
              </a:rPr>
              <a:t>投</a:t>
            </a:r>
            <a:r>
              <a:rPr dirty="0" sz="1000" spc="-5">
                <a:solidFill>
                  <a:srgbClr val="4D4D4F"/>
                </a:solidFill>
                <a:latin typeface="宋体"/>
                <a:cs typeface="宋体"/>
              </a:rPr>
              <a:t>资者</a:t>
            </a:r>
            <a:r>
              <a:rPr dirty="0" sz="1000" spc="5">
                <a:solidFill>
                  <a:srgbClr val="4D4D4F"/>
                </a:solidFill>
                <a:latin typeface="宋体"/>
                <a:cs typeface="宋体"/>
              </a:rPr>
              <a:t>持</a:t>
            </a:r>
            <a:r>
              <a:rPr dirty="0" sz="1000" spc="-5">
                <a:solidFill>
                  <a:srgbClr val="4D4D4F"/>
                </a:solidFill>
                <a:latin typeface="宋体"/>
                <a:cs typeface="宋体"/>
              </a:rPr>
              <a:t>续</a:t>
            </a:r>
            <a:r>
              <a:rPr dirty="0" sz="1000" spc="5">
                <a:solidFill>
                  <a:srgbClr val="4D4D4F"/>
                </a:solidFill>
                <a:latin typeface="宋体"/>
                <a:cs typeface="宋体"/>
              </a:rPr>
              <a:t>重</a:t>
            </a:r>
            <a:r>
              <a:rPr dirty="0" sz="1000" spc="-5">
                <a:solidFill>
                  <a:srgbClr val="4D4D4F"/>
                </a:solidFill>
                <a:latin typeface="宋体"/>
                <a:cs typeface="宋体"/>
              </a:rPr>
              <a:t>点关注</a:t>
            </a:r>
            <a:r>
              <a:rPr dirty="0" sz="1000" spc="5">
                <a:solidFill>
                  <a:srgbClr val="4D4D4F"/>
                </a:solidFill>
                <a:latin typeface="宋体"/>
                <a:cs typeface="宋体"/>
              </a:rPr>
              <a:t>具</a:t>
            </a:r>
            <a:r>
              <a:rPr dirty="0" sz="1000" spc="-5">
                <a:solidFill>
                  <a:srgbClr val="4D4D4F"/>
                </a:solidFill>
                <a:latin typeface="宋体"/>
                <a:cs typeface="宋体"/>
              </a:rPr>
              <a:t>备提</a:t>
            </a:r>
            <a:r>
              <a:rPr dirty="0" sz="1000" spc="5">
                <a:solidFill>
                  <a:srgbClr val="4D4D4F"/>
                </a:solidFill>
                <a:latin typeface="宋体"/>
                <a:cs typeface="宋体"/>
              </a:rPr>
              <a:t>价</a:t>
            </a:r>
            <a:r>
              <a:rPr dirty="0" sz="1000" spc="-5">
                <a:solidFill>
                  <a:srgbClr val="4D4D4F"/>
                </a:solidFill>
                <a:latin typeface="宋体"/>
                <a:cs typeface="宋体"/>
              </a:rPr>
              <a:t>能力</a:t>
            </a:r>
            <a:r>
              <a:rPr dirty="0" sz="1000" spc="5">
                <a:solidFill>
                  <a:srgbClr val="4D4D4F"/>
                </a:solidFill>
                <a:latin typeface="宋体"/>
                <a:cs typeface="宋体"/>
              </a:rPr>
              <a:t>的</a:t>
            </a:r>
            <a:r>
              <a:rPr dirty="0" sz="1000" spc="-5">
                <a:solidFill>
                  <a:srgbClr val="4D4D4F"/>
                </a:solidFill>
                <a:latin typeface="宋体"/>
                <a:cs typeface="宋体"/>
              </a:rPr>
              <a:t>品牌</a:t>
            </a:r>
            <a:r>
              <a:rPr dirty="0" sz="1000" spc="-229">
                <a:solidFill>
                  <a:srgbClr val="4D4D4F"/>
                </a:solidFill>
                <a:latin typeface="宋体"/>
                <a:cs typeface="宋体"/>
              </a:rPr>
              <a:t> </a:t>
            </a:r>
            <a:r>
              <a:rPr dirty="0" sz="1000" spc="-5">
                <a:solidFill>
                  <a:srgbClr val="4D4D4F"/>
                </a:solidFill>
                <a:latin typeface="等线"/>
                <a:cs typeface="等线"/>
              </a:rPr>
              <a:t>OTC</a:t>
            </a:r>
            <a:r>
              <a:rPr dirty="0" sz="1000" spc="-20">
                <a:solidFill>
                  <a:srgbClr val="4D4D4F"/>
                </a:solidFill>
                <a:latin typeface="等线"/>
                <a:cs typeface="等线"/>
              </a:rPr>
              <a:t> </a:t>
            </a:r>
            <a:r>
              <a:rPr dirty="0" sz="1000" spc="-5">
                <a:solidFill>
                  <a:srgbClr val="4D4D4F"/>
                </a:solidFill>
                <a:latin typeface="宋体"/>
                <a:cs typeface="宋体"/>
              </a:rPr>
              <a:t>药品。</a:t>
            </a:r>
            <a:endParaRPr sz="1000">
              <a:latin typeface="宋体"/>
              <a:cs typeface="宋体"/>
            </a:endParaRPr>
          </a:p>
          <a:p>
            <a:pPr marL="12700">
              <a:lnSpc>
                <a:spcPct val="100000"/>
              </a:lnSpc>
              <a:spcBef>
                <a:spcPts val="985"/>
              </a:spcBef>
            </a:pPr>
            <a:r>
              <a:rPr dirty="0" sz="1000" spc="-5">
                <a:solidFill>
                  <a:srgbClr val="4D4D4F"/>
                </a:solidFill>
                <a:latin typeface="等线"/>
                <a:cs typeface="等线"/>
              </a:rPr>
              <a:t>1</a:t>
            </a:r>
            <a:r>
              <a:rPr dirty="0" sz="1000" spc="-5">
                <a:solidFill>
                  <a:srgbClr val="4D4D4F"/>
                </a:solidFill>
                <a:latin typeface="宋体"/>
                <a:cs typeface="宋体"/>
              </a:rPr>
              <a:t>）</a:t>
            </a:r>
            <a:r>
              <a:rPr dirty="0" sz="1000" spc="-5">
                <a:solidFill>
                  <a:srgbClr val="4D4D4F"/>
                </a:solidFill>
                <a:latin typeface="等线"/>
                <a:cs typeface="等线"/>
              </a:rPr>
              <a:t>OTC</a:t>
            </a:r>
            <a:r>
              <a:rPr dirty="0" sz="1000" spc="-20">
                <a:solidFill>
                  <a:srgbClr val="4D4D4F"/>
                </a:solidFill>
                <a:latin typeface="等线"/>
                <a:cs typeface="等线"/>
              </a:rPr>
              <a:t> </a:t>
            </a:r>
            <a:r>
              <a:rPr dirty="0" sz="1000" spc="-5">
                <a:solidFill>
                  <a:srgbClr val="4D4D4F"/>
                </a:solidFill>
                <a:latin typeface="宋体"/>
                <a:cs typeface="宋体"/>
              </a:rPr>
              <a:t>稀缺性</a:t>
            </a:r>
            <a:r>
              <a:rPr dirty="0" sz="1000" spc="5">
                <a:solidFill>
                  <a:srgbClr val="4D4D4F"/>
                </a:solidFill>
                <a:latin typeface="宋体"/>
                <a:cs typeface="宋体"/>
              </a:rPr>
              <a:t>（</a:t>
            </a:r>
            <a:r>
              <a:rPr dirty="0" sz="1000" spc="-5">
                <a:solidFill>
                  <a:srgbClr val="4D4D4F"/>
                </a:solidFill>
                <a:latin typeface="宋体"/>
                <a:cs typeface="宋体"/>
              </a:rPr>
              <a:t>原料</a:t>
            </a:r>
            <a:r>
              <a:rPr dirty="0" sz="1000" spc="5">
                <a:solidFill>
                  <a:srgbClr val="4D4D4F"/>
                </a:solidFill>
                <a:latin typeface="宋体"/>
                <a:cs typeface="宋体"/>
              </a:rPr>
              <a:t>或处</a:t>
            </a:r>
            <a:r>
              <a:rPr dirty="0" sz="1000" spc="-5">
                <a:solidFill>
                  <a:srgbClr val="4D4D4F"/>
                </a:solidFill>
                <a:latin typeface="宋体"/>
                <a:cs typeface="宋体"/>
              </a:rPr>
              <a:t>方稀缺</a:t>
            </a:r>
            <a:r>
              <a:rPr dirty="0" sz="1000" spc="5">
                <a:solidFill>
                  <a:srgbClr val="4D4D4F"/>
                </a:solidFill>
                <a:latin typeface="宋体"/>
                <a:cs typeface="宋体"/>
              </a:rPr>
              <a:t>）</a:t>
            </a:r>
            <a:r>
              <a:rPr dirty="0" sz="1000" spc="-5">
                <a:solidFill>
                  <a:srgbClr val="4D4D4F"/>
                </a:solidFill>
                <a:latin typeface="宋体"/>
                <a:cs typeface="宋体"/>
              </a:rPr>
              <a:t>品种</a:t>
            </a:r>
            <a:r>
              <a:rPr dirty="0" sz="1000" spc="5">
                <a:solidFill>
                  <a:srgbClr val="4D4D4F"/>
                </a:solidFill>
                <a:latin typeface="宋体"/>
                <a:cs typeface="宋体"/>
              </a:rPr>
              <a:t>能</a:t>
            </a:r>
            <a:r>
              <a:rPr dirty="0" sz="1000" spc="-5">
                <a:solidFill>
                  <a:srgbClr val="4D4D4F"/>
                </a:solidFill>
                <a:latin typeface="宋体"/>
                <a:cs typeface="宋体"/>
              </a:rPr>
              <a:t>持续</a:t>
            </a:r>
            <a:r>
              <a:rPr dirty="0" sz="1000" spc="5">
                <a:solidFill>
                  <a:srgbClr val="4D4D4F"/>
                </a:solidFill>
                <a:latin typeface="宋体"/>
                <a:cs typeface="宋体"/>
              </a:rPr>
              <a:t>提</a:t>
            </a:r>
            <a:r>
              <a:rPr dirty="0" sz="1000" spc="-5">
                <a:solidFill>
                  <a:srgbClr val="4D4D4F"/>
                </a:solidFill>
                <a:latin typeface="宋体"/>
                <a:cs typeface="宋体"/>
              </a:rPr>
              <a:t>价：</a:t>
            </a:r>
            <a:endParaRPr sz="1000">
              <a:latin typeface="宋体"/>
              <a:cs typeface="宋体"/>
            </a:endParaRPr>
          </a:p>
          <a:p>
            <a:pPr marL="279400" marR="69850" indent="-266700">
              <a:lnSpc>
                <a:spcPct val="117200"/>
              </a:lnSpc>
              <a:spcBef>
                <a:spcPts val="765"/>
              </a:spcBef>
              <a:buFont typeface="Wingdings"/>
              <a:buChar char=""/>
              <a:tabLst>
                <a:tab pos="278765" algn="l"/>
                <a:tab pos="279400" algn="l"/>
              </a:tabLst>
            </a:pPr>
            <a:r>
              <a:rPr dirty="0" sz="1000" spc="-5">
                <a:solidFill>
                  <a:srgbClr val="4D4D4F"/>
                </a:solidFill>
                <a:latin typeface="宋体"/>
                <a:cs typeface="宋体"/>
              </a:rPr>
              <a:t>稀缺性</a:t>
            </a:r>
            <a:r>
              <a:rPr dirty="0" sz="1000" spc="5">
                <a:solidFill>
                  <a:srgbClr val="4D4D4F"/>
                </a:solidFill>
                <a:latin typeface="宋体"/>
                <a:cs typeface="宋体"/>
              </a:rPr>
              <a:t>品</a:t>
            </a:r>
            <a:r>
              <a:rPr dirty="0" sz="1000" spc="-5">
                <a:solidFill>
                  <a:srgbClr val="4D4D4F"/>
                </a:solidFill>
                <a:latin typeface="宋体"/>
                <a:cs typeface="宋体"/>
              </a:rPr>
              <a:t>种大</a:t>
            </a:r>
            <a:r>
              <a:rPr dirty="0" sz="1000" spc="5">
                <a:solidFill>
                  <a:srgbClr val="4D4D4F"/>
                </a:solidFill>
                <a:latin typeface="宋体"/>
                <a:cs typeface="宋体"/>
              </a:rPr>
              <a:t>多</a:t>
            </a:r>
            <a:r>
              <a:rPr dirty="0" sz="1000" spc="-5">
                <a:solidFill>
                  <a:srgbClr val="4D4D4F"/>
                </a:solidFill>
                <a:latin typeface="宋体"/>
                <a:cs typeface="宋体"/>
              </a:rPr>
              <a:t>亦品</a:t>
            </a:r>
            <a:r>
              <a:rPr dirty="0" sz="1000" spc="5">
                <a:solidFill>
                  <a:srgbClr val="4D4D4F"/>
                </a:solidFill>
                <a:latin typeface="宋体"/>
                <a:cs typeface="宋体"/>
              </a:rPr>
              <a:t>牌</a:t>
            </a:r>
            <a:r>
              <a:rPr dirty="0" sz="1000" spc="-5">
                <a:solidFill>
                  <a:srgbClr val="4D4D4F"/>
                </a:solidFill>
                <a:latin typeface="宋体"/>
                <a:cs typeface="宋体"/>
              </a:rPr>
              <a:t>力</a:t>
            </a:r>
            <a:r>
              <a:rPr dirty="0" sz="1000" spc="5">
                <a:solidFill>
                  <a:srgbClr val="4D4D4F"/>
                </a:solidFill>
                <a:latin typeface="宋体"/>
                <a:cs typeface="宋体"/>
              </a:rPr>
              <a:t>强</a:t>
            </a:r>
            <a:r>
              <a:rPr dirty="0" sz="1000" spc="-80">
                <a:solidFill>
                  <a:srgbClr val="4D4D4F"/>
                </a:solidFill>
                <a:latin typeface="宋体"/>
                <a:cs typeface="宋体"/>
              </a:rPr>
              <a:t>，</a:t>
            </a:r>
            <a:r>
              <a:rPr dirty="0" sz="1000" spc="-5">
                <a:solidFill>
                  <a:srgbClr val="4D4D4F"/>
                </a:solidFill>
                <a:latin typeface="宋体"/>
                <a:cs typeface="宋体"/>
              </a:rPr>
              <a:t>但其</a:t>
            </a:r>
            <a:r>
              <a:rPr dirty="0" sz="1000" spc="5">
                <a:solidFill>
                  <a:srgbClr val="4D4D4F"/>
                </a:solidFill>
                <a:latin typeface="宋体"/>
                <a:cs typeface="宋体"/>
              </a:rPr>
              <a:t>提</a:t>
            </a:r>
            <a:r>
              <a:rPr dirty="0" sz="1000" spc="-5">
                <a:solidFill>
                  <a:srgbClr val="4D4D4F"/>
                </a:solidFill>
                <a:latin typeface="宋体"/>
                <a:cs typeface="宋体"/>
              </a:rPr>
              <a:t>价动</a:t>
            </a:r>
            <a:r>
              <a:rPr dirty="0" sz="1000" spc="5">
                <a:solidFill>
                  <a:srgbClr val="4D4D4F"/>
                </a:solidFill>
                <a:latin typeface="宋体"/>
                <a:cs typeface="宋体"/>
              </a:rPr>
              <a:t>力</a:t>
            </a:r>
            <a:r>
              <a:rPr dirty="0" sz="1000" spc="-5">
                <a:solidFill>
                  <a:srgbClr val="4D4D4F"/>
                </a:solidFill>
                <a:latin typeface="宋体"/>
                <a:cs typeface="宋体"/>
              </a:rPr>
              <a:t>足</a:t>
            </a:r>
            <a:r>
              <a:rPr dirty="0" sz="1000" spc="-80">
                <a:solidFill>
                  <a:srgbClr val="4D4D4F"/>
                </a:solidFill>
                <a:latin typeface="宋体"/>
                <a:cs typeface="宋体"/>
              </a:rPr>
              <a:t>，</a:t>
            </a:r>
            <a:r>
              <a:rPr dirty="0" sz="1000" spc="5">
                <a:solidFill>
                  <a:srgbClr val="4D4D4F"/>
                </a:solidFill>
                <a:latin typeface="宋体"/>
                <a:cs typeface="宋体"/>
              </a:rPr>
              <a:t>主</a:t>
            </a:r>
            <a:r>
              <a:rPr dirty="0" sz="1000" spc="-5">
                <a:solidFill>
                  <a:srgbClr val="4D4D4F"/>
                </a:solidFill>
                <a:latin typeface="宋体"/>
                <a:cs typeface="宋体"/>
              </a:rPr>
              <a:t>因</a:t>
            </a:r>
            <a:r>
              <a:rPr dirty="0" sz="1000" spc="5">
                <a:solidFill>
                  <a:srgbClr val="4D4D4F"/>
                </a:solidFill>
                <a:latin typeface="宋体"/>
                <a:cs typeface="宋体"/>
              </a:rPr>
              <a:t>在</a:t>
            </a:r>
            <a:r>
              <a:rPr dirty="0" sz="1000" spc="-5">
                <a:solidFill>
                  <a:srgbClr val="4D4D4F"/>
                </a:solidFill>
                <a:latin typeface="宋体"/>
                <a:cs typeface="宋体"/>
              </a:rPr>
              <a:t>于原料</a:t>
            </a:r>
            <a:r>
              <a:rPr dirty="0" sz="1000" spc="5">
                <a:solidFill>
                  <a:srgbClr val="4D4D4F"/>
                </a:solidFill>
                <a:latin typeface="宋体"/>
                <a:cs typeface="宋体"/>
              </a:rPr>
              <a:t>稀</a:t>
            </a:r>
            <a:r>
              <a:rPr dirty="0" sz="1000" spc="-5">
                <a:solidFill>
                  <a:srgbClr val="4D4D4F"/>
                </a:solidFill>
                <a:latin typeface="宋体"/>
                <a:cs typeface="宋体"/>
              </a:rPr>
              <a:t>缺带</a:t>
            </a:r>
            <a:r>
              <a:rPr dirty="0" sz="1000" spc="5">
                <a:solidFill>
                  <a:srgbClr val="4D4D4F"/>
                </a:solidFill>
                <a:latin typeface="宋体"/>
                <a:cs typeface="宋体"/>
              </a:rPr>
              <a:t>来</a:t>
            </a:r>
            <a:r>
              <a:rPr dirty="0" sz="1000" spc="-5">
                <a:solidFill>
                  <a:srgbClr val="4D4D4F"/>
                </a:solidFill>
                <a:latin typeface="宋体"/>
                <a:cs typeface="宋体"/>
              </a:rPr>
              <a:t>的持</a:t>
            </a:r>
            <a:r>
              <a:rPr dirty="0" sz="1000" spc="5">
                <a:solidFill>
                  <a:srgbClr val="4D4D4F"/>
                </a:solidFill>
                <a:latin typeface="宋体"/>
                <a:cs typeface="宋体"/>
              </a:rPr>
              <a:t>续</a:t>
            </a:r>
            <a:r>
              <a:rPr dirty="0" sz="1000" spc="-5">
                <a:solidFill>
                  <a:srgbClr val="4D4D4F"/>
                </a:solidFill>
                <a:latin typeface="宋体"/>
                <a:cs typeface="宋体"/>
              </a:rPr>
              <a:t>成</a:t>
            </a:r>
            <a:r>
              <a:rPr dirty="0" sz="1000" spc="5">
                <a:solidFill>
                  <a:srgbClr val="4D4D4F"/>
                </a:solidFill>
                <a:latin typeface="宋体"/>
                <a:cs typeface="宋体"/>
              </a:rPr>
              <a:t>本</a:t>
            </a:r>
            <a:r>
              <a:rPr dirty="0" sz="1000" spc="-5">
                <a:solidFill>
                  <a:srgbClr val="4D4D4F"/>
                </a:solidFill>
                <a:latin typeface="宋体"/>
                <a:cs typeface="宋体"/>
              </a:rPr>
              <a:t>压 </a:t>
            </a:r>
            <a:r>
              <a:rPr dirty="0" sz="1000" spc="-5">
                <a:solidFill>
                  <a:srgbClr val="4D4D4F"/>
                </a:solidFill>
                <a:latin typeface="宋体"/>
                <a:cs typeface="宋体"/>
              </a:rPr>
              <a:t>力与处</a:t>
            </a:r>
            <a:r>
              <a:rPr dirty="0" sz="1000" spc="5">
                <a:solidFill>
                  <a:srgbClr val="4D4D4F"/>
                </a:solidFill>
                <a:latin typeface="宋体"/>
                <a:cs typeface="宋体"/>
              </a:rPr>
              <a:t>方</a:t>
            </a:r>
            <a:r>
              <a:rPr dirty="0" sz="1000" spc="-5">
                <a:solidFill>
                  <a:srgbClr val="4D4D4F"/>
                </a:solidFill>
                <a:latin typeface="宋体"/>
                <a:cs typeface="宋体"/>
              </a:rPr>
              <a:t>稀缺</a:t>
            </a:r>
            <a:r>
              <a:rPr dirty="0" sz="1000" spc="5">
                <a:solidFill>
                  <a:srgbClr val="4D4D4F"/>
                </a:solidFill>
                <a:latin typeface="宋体"/>
                <a:cs typeface="宋体"/>
              </a:rPr>
              <a:t>赋</a:t>
            </a:r>
            <a:r>
              <a:rPr dirty="0" sz="1000" spc="-5">
                <a:solidFill>
                  <a:srgbClr val="4D4D4F"/>
                </a:solidFill>
                <a:latin typeface="宋体"/>
                <a:cs typeface="宋体"/>
              </a:rPr>
              <a:t>予的</a:t>
            </a:r>
            <a:r>
              <a:rPr dirty="0" sz="1000" spc="5">
                <a:solidFill>
                  <a:srgbClr val="4D4D4F"/>
                </a:solidFill>
                <a:latin typeface="宋体"/>
                <a:cs typeface="宋体"/>
              </a:rPr>
              <a:t>强</a:t>
            </a:r>
            <a:r>
              <a:rPr dirty="0" sz="1000" spc="-5">
                <a:solidFill>
                  <a:srgbClr val="4D4D4F"/>
                </a:solidFill>
                <a:latin typeface="宋体"/>
                <a:cs typeface="宋体"/>
              </a:rPr>
              <a:t>定</a:t>
            </a:r>
            <a:r>
              <a:rPr dirty="0" sz="1000" spc="5">
                <a:solidFill>
                  <a:srgbClr val="4D4D4F"/>
                </a:solidFill>
                <a:latin typeface="宋体"/>
                <a:cs typeface="宋体"/>
              </a:rPr>
              <a:t>价</a:t>
            </a:r>
            <a:r>
              <a:rPr dirty="0" sz="1000" spc="-5">
                <a:solidFill>
                  <a:srgbClr val="4D4D4F"/>
                </a:solidFill>
                <a:latin typeface="宋体"/>
                <a:cs typeface="宋体"/>
              </a:rPr>
              <a:t>权。</a:t>
            </a:r>
            <a:endParaRPr sz="1000">
              <a:latin typeface="宋体"/>
              <a:cs typeface="宋体"/>
            </a:endParaRPr>
          </a:p>
          <a:p>
            <a:pPr marL="279400" marR="5080" indent="-266700">
              <a:lnSpc>
                <a:spcPct val="116500"/>
              </a:lnSpc>
              <a:spcBef>
                <a:spcPts val="785"/>
              </a:spcBef>
              <a:buFont typeface="Wingdings"/>
              <a:buChar char=""/>
              <a:tabLst>
                <a:tab pos="278765" algn="l"/>
                <a:tab pos="279400" algn="l"/>
              </a:tabLst>
            </a:pPr>
            <a:r>
              <a:rPr dirty="0" sz="1000" spc="-5">
                <a:solidFill>
                  <a:srgbClr val="4D4D4F"/>
                </a:solidFill>
                <a:latin typeface="宋体"/>
                <a:cs typeface="宋体"/>
              </a:rPr>
              <a:t>对于原</a:t>
            </a:r>
            <a:r>
              <a:rPr dirty="0" sz="1000" spc="5">
                <a:solidFill>
                  <a:srgbClr val="4D4D4F"/>
                </a:solidFill>
                <a:latin typeface="宋体"/>
                <a:cs typeface="宋体"/>
              </a:rPr>
              <a:t>料</a:t>
            </a:r>
            <a:r>
              <a:rPr dirty="0" sz="1000" spc="-5">
                <a:solidFill>
                  <a:srgbClr val="4D4D4F"/>
                </a:solidFill>
                <a:latin typeface="宋体"/>
                <a:cs typeface="宋体"/>
              </a:rPr>
              <a:t>稀缺</a:t>
            </a:r>
            <a:r>
              <a:rPr dirty="0" sz="1000" spc="5">
                <a:solidFill>
                  <a:srgbClr val="4D4D4F"/>
                </a:solidFill>
                <a:latin typeface="宋体"/>
                <a:cs typeface="宋体"/>
              </a:rPr>
              <a:t>性</a:t>
            </a:r>
            <a:r>
              <a:rPr dirty="0" sz="1000" spc="-5">
                <a:solidFill>
                  <a:srgbClr val="4D4D4F"/>
                </a:solidFill>
                <a:latin typeface="宋体"/>
                <a:cs typeface="宋体"/>
              </a:rPr>
              <a:t>品种</a:t>
            </a:r>
            <a:r>
              <a:rPr dirty="0" sz="1000" spc="5">
                <a:solidFill>
                  <a:srgbClr val="4D4D4F"/>
                </a:solidFill>
                <a:latin typeface="宋体"/>
                <a:cs typeface="宋体"/>
              </a:rPr>
              <a:t>而</a:t>
            </a:r>
            <a:r>
              <a:rPr dirty="0" sz="1000" spc="-5">
                <a:solidFill>
                  <a:srgbClr val="4D4D4F"/>
                </a:solidFill>
                <a:latin typeface="宋体"/>
                <a:cs typeface="宋体"/>
              </a:rPr>
              <a:t>言</a:t>
            </a:r>
            <a:r>
              <a:rPr dirty="0" sz="1000" spc="5">
                <a:solidFill>
                  <a:srgbClr val="4D4D4F"/>
                </a:solidFill>
                <a:latin typeface="宋体"/>
                <a:cs typeface="宋体"/>
              </a:rPr>
              <a:t>，</a:t>
            </a:r>
            <a:r>
              <a:rPr dirty="0" sz="1000" spc="-5">
                <a:solidFill>
                  <a:srgbClr val="4D4D4F"/>
                </a:solidFill>
                <a:latin typeface="宋体"/>
                <a:cs typeface="宋体"/>
              </a:rPr>
              <a:t>如果说</a:t>
            </a:r>
            <a:r>
              <a:rPr dirty="0" sz="1000" spc="5">
                <a:solidFill>
                  <a:srgbClr val="4D4D4F"/>
                </a:solidFill>
                <a:latin typeface="宋体"/>
                <a:cs typeface="宋体"/>
              </a:rPr>
              <a:t>一</a:t>
            </a:r>
            <a:r>
              <a:rPr dirty="0" sz="1000" spc="-5">
                <a:solidFill>
                  <a:srgbClr val="4D4D4F"/>
                </a:solidFill>
                <a:latin typeface="宋体"/>
                <a:cs typeface="宋体"/>
              </a:rPr>
              <a:t>般的</a:t>
            </a:r>
            <a:r>
              <a:rPr dirty="0" sz="1000" spc="5">
                <a:solidFill>
                  <a:srgbClr val="4D4D4F"/>
                </a:solidFill>
                <a:latin typeface="宋体"/>
                <a:cs typeface="宋体"/>
              </a:rPr>
              <a:t>品</a:t>
            </a:r>
            <a:r>
              <a:rPr dirty="0" sz="1000" spc="-5">
                <a:solidFill>
                  <a:srgbClr val="4D4D4F"/>
                </a:solidFill>
                <a:latin typeface="宋体"/>
                <a:cs typeface="宋体"/>
              </a:rPr>
              <a:t>牌</a:t>
            </a:r>
            <a:r>
              <a:rPr dirty="0" sz="1000" spc="-30">
                <a:solidFill>
                  <a:srgbClr val="4D4D4F"/>
                </a:solidFill>
                <a:latin typeface="宋体"/>
                <a:cs typeface="宋体"/>
              </a:rPr>
              <a:t> </a:t>
            </a:r>
            <a:r>
              <a:rPr dirty="0" sz="1000" spc="-10">
                <a:solidFill>
                  <a:srgbClr val="4D4D4F"/>
                </a:solidFill>
                <a:latin typeface="等线"/>
                <a:cs typeface="等线"/>
              </a:rPr>
              <a:t>OTC</a:t>
            </a:r>
            <a:r>
              <a:rPr dirty="0" sz="1000" spc="195">
                <a:solidFill>
                  <a:srgbClr val="4D4D4F"/>
                </a:solidFill>
                <a:latin typeface="等线"/>
                <a:cs typeface="等线"/>
              </a:rPr>
              <a:t> </a:t>
            </a:r>
            <a:r>
              <a:rPr dirty="0" sz="1000" spc="5">
                <a:solidFill>
                  <a:srgbClr val="4D4D4F"/>
                </a:solidFill>
                <a:latin typeface="宋体"/>
                <a:cs typeface="宋体"/>
              </a:rPr>
              <a:t>是</a:t>
            </a:r>
            <a:r>
              <a:rPr dirty="0" sz="1000" spc="-5">
                <a:solidFill>
                  <a:srgbClr val="4D4D4F"/>
                </a:solidFill>
                <a:latin typeface="宋体"/>
                <a:cs typeface="宋体"/>
              </a:rPr>
              <a:t>高层次</a:t>
            </a:r>
            <a:r>
              <a:rPr dirty="0" sz="1000" spc="5">
                <a:solidFill>
                  <a:srgbClr val="4D4D4F"/>
                </a:solidFill>
                <a:latin typeface="宋体"/>
                <a:cs typeface="宋体"/>
              </a:rPr>
              <a:t>消</a:t>
            </a:r>
            <a:r>
              <a:rPr dirty="0" sz="1000" spc="-5">
                <a:solidFill>
                  <a:srgbClr val="4D4D4F"/>
                </a:solidFill>
                <a:latin typeface="宋体"/>
                <a:cs typeface="宋体"/>
              </a:rPr>
              <a:t>费的</a:t>
            </a:r>
            <a:r>
              <a:rPr dirty="0" sz="1000" spc="5">
                <a:solidFill>
                  <a:srgbClr val="4D4D4F"/>
                </a:solidFill>
                <a:latin typeface="宋体"/>
                <a:cs typeface="宋体"/>
              </a:rPr>
              <a:t>基</a:t>
            </a:r>
            <a:r>
              <a:rPr dirty="0" sz="1000" spc="-5">
                <a:solidFill>
                  <a:srgbClr val="4D4D4F"/>
                </a:solidFill>
                <a:latin typeface="宋体"/>
                <a:cs typeface="宋体"/>
              </a:rPr>
              <a:t>础版</a:t>
            </a:r>
            <a:r>
              <a:rPr dirty="0" sz="1000" spc="5">
                <a:solidFill>
                  <a:srgbClr val="4D4D4F"/>
                </a:solidFill>
                <a:latin typeface="宋体"/>
                <a:cs typeface="宋体"/>
              </a:rPr>
              <a:t>的</a:t>
            </a:r>
            <a:r>
              <a:rPr dirty="0" sz="1000" spc="-5">
                <a:solidFill>
                  <a:srgbClr val="4D4D4F"/>
                </a:solidFill>
                <a:latin typeface="宋体"/>
                <a:cs typeface="宋体"/>
              </a:rPr>
              <a:t>话</a:t>
            </a:r>
            <a:r>
              <a:rPr dirty="0" sz="1000" spc="5">
                <a:solidFill>
                  <a:srgbClr val="4D4D4F"/>
                </a:solidFill>
                <a:latin typeface="宋体"/>
                <a:cs typeface="宋体"/>
              </a:rPr>
              <a:t>，</a:t>
            </a:r>
            <a:r>
              <a:rPr dirty="0" sz="1000" spc="-5">
                <a:solidFill>
                  <a:srgbClr val="4D4D4F"/>
                </a:solidFill>
                <a:latin typeface="宋体"/>
                <a:cs typeface="宋体"/>
              </a:rPr>
              <a:t>那 </a:t>
            </a:r>
            <a:r>
              <a:rPr dirty="0" sz="1000" spc="5">
                <a:solidFill>
                  <a:srgbClr val="4D4D4F"/>
                </a:solidFill>
                <a:latin typeface="宋体"/>
                <a:cs typeface="宋体"/>
              </a:rPr>
              <a:t>么原料稀缺性品种</a:t>
            </a:r>
            <a:r>
              <a:rPr dirty="0" sz="1000" spc="15">
                <a:solidFill>
                  <a:srgbClr val="4D4D4F"/>
                </a:solidFill>
                <a:latin typeface="宋体"/>
                <a:cs typeface="宋体"/>
              </a:rPr>
              <a:t>就</a:t>
            </a:r>
            <a:r>
              <a:rPr dirty="0" sz="1000" spc="5">
                <a:solidFill>
                  <a:srgbClr val="4D4D4F"/>
                </a:solidFill>
                <a:latin typeface="宋体"/>
                <a:cs typeface="宋体"/>
              </a:rPr>
              <a:t>好比</a:t>
            </a:r>
            <a:r>
              <a:rPr dirty="0" sz="1000" spc="15">
                <a:solidFill>
                  <a:srgbClr val="4D4D4F"/>
                </a:solidFill>
                <a:latin typeface="宋体"/>
                <a:cs typeface="宋体"/>
              </a:rPr>
              <a:t>高</a:t>
            </a:r>
            <a:r>
              <a:rPr dirty="0" sz="1000" spc="5">
                <a:solidFill>
                  <a:srgbClr val="4D4D4F"/>
                </a:solidFill>
                <a:latin typeface="宋体"/>
                <a:cs typeface="宋体"/>
              </a:rPr>
              <a:t>层次消费里的奢侈</a:t>
            </a:r>
            <a:r>
              <a:rPr dirty="0" sz="1000" spc="15">
                <a:solidFill>
                  <a:srgbClr val="4D4D4F"/>
                </a:solidFill>
                <a:latin typeface="宋体"/>
                <a:cs typeface="宋体"/>
              </a:rPr>
              <a:t>品</a:t>
            </a:r>
            <a:r>
              <a:rPr dirty="0" sz="1000" spc="5">
                <a:solidFill>
                  <a:srgbClr val="4D4D4F"/>
                </a:solidFill>
                <a:latin typeface="宋体"/>
                <a:cs typeface="宋体"/>
              </a:rPr>
              <a:t>或者</a:t>
            </a:r>
            <a:r>
              <a:rPr dirty="0" sz="1000" spc="15">
                <a:solidFill>
                  <a:srgbClr val="4D4D4F"/>
                </a:solidFill>
                <a:latin typeface="宋体"/>
                <a:cs typeface="宋体"/>
              </a:rPr>
              <a:t>个</a:t>
            </a:r>
            <a:r>
              <a:rPr dirty="0" sz="1000" spc="5">
                <a:solidFill>
                  <a:srgbClr val="4D4D4F"/>
                </a:solidFill>
                <a:latin typeface="宋体"/>
                <a:cs typeface="宋体"/>
              </a:rPr>
              <a:t>性化消费，其定位</a:t>
            </a:r>
            <a:r>
              <a:rPr dirty="0" sz="1000" spc="15">
                <a:solidFill>
                  <a:srgbClr val="4D4D4F"/>
                </a:solidFill>
                <a:latin typeface="宋体"/>
                <a:cs typeface="宋体"/>
              </a:rPr>
              <a:t>人</a:t>
            </a:r>
            <a:r>
              <a:rPr dirty="0" sz="1000" spc="5">
                <a:solidFill>
                  <a:srgbClr val="4D4D4F"/>
                </a:solidFill>
                <a:latin typeface="宋体"/>
                <a:cs typeface="宋体"/>
              </a:rPr>
              <a:t>群有</a:t>
            </a:r>
            <a:r>
              <a:rPr dirty="0" sz="1000" spc="15">
                <a:solidFill>
                  <a:srgbClr val="4D4D4F"/>
                </a:solidFill>
                <a:latin typeface="宋体"/>
                <a:cs typeface="宋体"/>
              </a:rPr>
              <a:t>限</a:t>
            </a:r>
            <a:r>
              <a:rPr dirty="0" sz="1000" spc="-5">
                <a:solidFill>
                  <a:srgbClr val="4D4D4F"/>
                </a:solidFill>
                <a:latin typeface="宋体"/>
                <a:cs typeface="宋体"/>
              </a:rPr>
              <a:t>， </a:t>
            </a:r>
            <a:r>
              <a:rPr dirty="0" sz="1000" spc="-5">
                <a:solidFill>
                  <a:srgbClr val="4D4D4F"/>
                </a:solidFill>
                <a:latin typeface="宋体"/>
                <a:cs typeface="宋体"/>
              </a:rPr>
              <a:t>价格往</a:t>
            </a:r>
            <a:r>
              <a:rPr dirty="0" sz="1000" spc="5">
                <a:solidFill>
                  <a:srgbClr val="4D4D4F"/>
                </a:solidFill>
                <a:latin typeface="宋体"/>
                <a:cs typeface="宋体"/>
              </a:rPr>
              <a:t>往</a:t>
            </a:r>
            <a:r>
              <a:rPr dirty="0" sz="1000" spc="-5">
                <a:solidFill>
                  <a:srgbClr val="4D4D4F"/>
                </a:solidFill>
                <a:latin typeface="宋体"/>
                <a:cs typeface="宋体"/>
              </a:rPr>
              <a:t>较高</a:t>
            </a:r>
            <a:r>
              <a:rPr dirty="0" sz="1000" spc="5">
                <a:solidFill>
                  <a:srgbClr val="4D4D4F"/>
                </a:solidFill>
                <a:latin typeface="宋体"/>
                <a:cs typeface="宋体"/>
              </a:rPr>
              <a:t>，</a:t>
            </a:r>
            <a:r>
              <a:rPr dirty="0" sz="1000" spc="-5">
                <a:solidFill>
                  <a:srgbClr val="4D4D4F"/>
                </a:solidFill>
                <a:latin typeface="宋体"/>
                <a:cs typeface="宋体"/>
              </a:rPr>
              <a:t>是名</a:t>
            </a:r>
            <a:r>
              <a:rPr dirty="0" sz="1000" spc="5">
                <a:solidFill>
                  <a:srgbClr val="4D4D4F"/>
                </a:solidFill>
                <a:latin typeface="宋体"/>
                <a:cs typeface="宋体"/>
              </a:rPr>
              <a:t>副</a:t>
            </a:r>
            <a:r>
              <a:rPr dirty="0" sz="1000" spc="-5">
                <a:solidFill>
                  <a:srgbClr val="4D4D4F"/>
                </a:solidFill>
                <a:latin typeface="宋体"/>
                <a:cs typeface="宋体"/>
              </a:rPr>
              <a:t>其</a:t>
            </a:r>
            <a:r>
              <a:rPr dirty="0" sz="1000" spc="5">
                <a:solidFill>
                  <a:srgbClr val="4D4D4F"/>
                </a:solidFill>
                <a:latin typeface="宋体"/>
                <a:cs typeface="宋体"/>
              </a:rPr>
              <a:t>实</a:t>
            </a:r>
            <a:r>
              <a:rPr dirty="0" sz="1000" spc="-5">
                <a:solidFill>
                  <a:srgbClr val="4D4D4F"/>
                </a:solidFill>
                <a:latin typeface="宋体"/>
                <a:cs typeface="宋体"/>
              </a:rPr>
              <a:t>的高端</a:t>
            </a:r>
            <a:r>
              <a:rPr dirty="0" sz="1000" spc="5">
                <a:solidFill>
                  <a:srgbClr val="4D4D4F"/>
                </a:solidFill>
                <a:latin typeface="宋体"/>
                <a:cs typeface="宋体"/>
              </a:rPr>
              <a:t>消</a:t>
            </a:r>
            <a:r>
              <a:rPr dirty="0" sz="1000" spc="-5">
                <a:solidFill>
                  <a:srgbClr val="4D4D4F"/>
                </a:solidFill>
                <a:latin typeface="宋体"/>
                <a:cs typeface="宋体"/>
              </a:rPr>
              <a:t>费。</a:t>
            </a:r>
            <a:r>
              <a:rPr dirty="0" sz="1000" spc="5">
                <a:solidFill>
                  <a:srgbClr val="4D4D4F"/>
                </a:solidFill>
                <a:latin typeface="宋体"/>
                <a:cs typeface="宋体"/>
              </a:rPr>
              <a:t>如</a:t>
            </a:r>
            <a:r>
              <a:rPr dirty="0" sz="1000" spc="-5">
                <a:solidFill>
                  <a:srgbClr val="4D4D4F"/>
                </a:solidFill>
                <a:latin typeface="宋体"/>
                <a:cs typeface="宋体"/>
              </a:rPr>
              <a:t>片仔</a:t>
            </a:r>
            <a:r>
              <a:rPr dirty="0" sz="1000" spc="5">
                <a:solidFill>
                  <a:srgbClr val="4D4D4F"/>
                </a:solidFill>
                <a:latin typeface="宋体"/>
                <a:cs typeface="宋体"/>
              </a:rPr>
              <a:t>癀</a:t>
            </a:r>
            <a:r>
              <a:rPr dirty="0" sz="1000" spc="-5">
                <a:solidFill>
                  <a:srgbClr val="4D4D4F"/>
                </a:solidFill>
                <a:latin typeface="宋体"/>
                <a:cs typeface="宋体"/>
              </a:rPr>
              <a:t>、</a:t>
            </a:r>
            <a:r>
              <a:rPr dirty="0" sz="1000" spc="5">
                <a:solidFill>
                  <a:srgbClr val="4D4D4F"/>
                </a:solidFill>
                <a:latin typeface="宋体"/>
                <a:cs typeface="宋体"/>
              </a:rPr>
              <a:t>安</a:t>
            </a:r>
            <a:r>
              <a:rPr dirty="0" sz="1000" spc="-5">
                <a:solidFill>
                  <a:srgbClr val="4D4D4F"/>
                </a:solidFill>
                <a:latin typeface="宋体"/>
                <a:cs typeface="宋体"/>
              </a:rPr>
              <a:t>宫牛黄</a:t>
            </a:r>
            <a:r>
              <a:rPr dirty="0" sz="1000" spc="5">
                <a:solidFill>
                  <a:srgbClr val="4D4D4F"/>
                </a:solidFill>
                <a:latin typeface="宋体"/>
                <a:cs typeface="宋体"/>
              </a:rPr>
              <a:t>丸</a:t>
            </a:r>
            <a:r>
              <a:rPr dirty="0" sz="1000" spc="-5">
                <a:solidFill>
                  <a:srgbClr val="4D4D4F"/>
                </a:solidFill>
                <a:latin typeface="宋体"/>
                <a:cs typeface="宋体"/>
              </a:rPr>
              <a:t>、阿</a:t>
            </a:r>
            <a:r>
              <a:rPr dirty="0" sz="1000" spc="5">
                <a:solidFill>
                  <a:srgbClr val="4D4D4F"/>
                </a:solidFill>
                <a:latin typeface="宋体"/>
                <a:cs typeface="宋体"/>
              </a:rPr>
              <a:t>胶</a:t>
            </a:r>
            <a:r>
              <a:rPr dirty="0" sz="1000" spc="-5">
                <a:solidFill>
                  <a:srgbClr val="4D4D4F"/>
                </a:solidFill>
                <a:latin typeface="宋体"/>
                <a:cs typeface="宋体"/>
              </a:rPr>
              <a:t>等。</a:t>
            </a:r>
            <a:endParaRPr sz="1000">
              <a:latin typeface="宋体"/>
              <a:cs typeface="宋体"/>
            </a:endParaRPr>
          </a:p>
          <a:p>
            <a:pPr marL="279400" marR="69850" indent="-266700">
              <a:lnSpc>
                <a:spcPct val="117000"/>
              </a:lnSpc>
              <a:spcBef>
                <a:spcPts val="780"/>
              </a:spcBef>
              <a:buFont typeface="Wingdings"/>
              <a:buChar char=""/>
              <a:tabLst>
                <a:tab pos="278765" algn="l"/>
                <a:tab pos="279400" algn="l"/>
              </a:tabLst>
            </a:pPr>
            <a:r>
              <a:rPr dirty="0" sz="1000" spc="-5">
                <a:solidFill>
                  <a:srgbClr val="4D4D4F"/>
                </a:solidFill>
                <a:latin typeface="宋体"/>
                <a:cs typeface="宋体"/>
              </a:rPr>
              <a:t>对于处</a:t>
            </a:r>
            <a:r>
              <a:rPr dirty="0" sz="1000" spc="5">
                <a:solidFill>
                  <a:srgbClr val="4D4D4F"/>
                </a:solidFill>
                <a:latin typeface="宋体"/>
                <a:cs typeface="宋体"/>
              </a:rPr>
              <a:t>方</a:t>
            </a:r>
            <a:r>
              <a:rPr dirty="0" sz="1000" spc="-5">
                <a:solidFill>
                  <a:srgbClr val="4D4D4F"/>
                </a:solidFill>
                <a:latin typeface="宋体"/>
                <a:cs typeface="宋体"/>
              </a:rPr>
              <a:t>稀缺</a:t>
            </a:r>
            <a:r>
              <a:rPr dirty="0" sz="1000" spc="5">
                <a:solidFill>
                  <a:srgbClr val="4D4D4F"/>
                </a:solidFill>
                <a:latin typeface="宋体"/>
                <a:cs typeface="宋体"/>
              </a:rPr>
              <a:t>性</a:t>
            </a:r>
            <a:r>
              <a:rPr dirty="0" sz="1000" spc="-5">
                <a:solidFill>
                  <a:srgbClr val="4D4D4F"/>
                </a:solidFill>
                <a:latin typeface="宋体"/>
                <a:cs typeface="宋体"/>
              </a:rPr>
              <a:t>而言</a:t>
            </a:r>
            <a:r>
              <a:rPr dirty="0" sz="1000" spc="-30">
                <a:solidFill>
                  <a:srgbClr val="4D4D4F"/>
                </a:solidFill>
                <a:latin typeface="宋体"/>
                <a:cs typeface="宋体"/>
              </a:rPr>
              <a:t>，</a:t>
            </a:r>
            <a:r>
              <a:rPr dirty="0" sz="1000" spc="-5">
                <a:solidFill>
                  <a:srgbClr val="4D4D4F"/>
                </a:solidFill>
                <a:latin typeface="宋体"/>
                <a:cs typeface="宋体"/>
              </a:rPr>
              <a:t>其</a:t>
            </a:r>
            <a:r>
              <a:rPr dirty="0" sz="1000" spc="5">
                <a:solidFill>
                  <a:srgbClr val="4D4D4F"/>
                </a:solidFill>
                <a:latin typeface="宋体"/>
                <a:cs typeface="宋体"/>
              </a:rPr>
              <a:t>需</a:t>
            </a:r>
            <a:r>
              <a:rPr dirty="0" sz="1000" spc="-5">
                <a:solidFill>
                  <a:srgbClr val="4D4D4F"/>
                </a:solidFill>
                <a:latin typeface="宋体"/>
                <a:cs typeface="宋体"/>
              </a:rPr>
              <a:t>求刚性</a:t>
            </a:r>
            <a:r>
              <a:rPr dirty="0" sz="1000" spc="-30">
                <a:solidFill>
                  <a:srgbClr val="4D4D4F"/>
                </a:solidFill>
                <a:latin typeface="宋体"/>
                <a:cs typeface="宋体"/>
              </a:rPr>
              <a:t>，</a:t>
            </a:r>
            <a:r>
              <a:rPr dirty="0" sz="1000" spc="-5">
                <a:solidFill>
                  <a:srgbClr val="4D4D4F"/>
                </a:solidFill>
                <a:latin typeface="宋体"/>
                <a:cs typeface="宋体"/>
              </a:rPr>
              <a:t>难以</a:t>
            </a:r>
            <a:r>
              <a:rPr dirty="0" sz="1000" spc="5">
                <a:solidFill>
                  <a:srgbClr val="4D4D4F"/>
                </a:solidFill>
                <a:latin typeface="宋体"/>
                <a:cs typeface="宋体"/>
              </a:rPr>
              <a:t>替</a:t>
            </a:r>
            <a:r>
              <a:rPr dirty="0" sz="1000" spc="-5">
                <a:solidFill>
                  <a:srgbClr val="4D4D4F"/>
                </a:solidFill>
                <a:latin typeface="宋体"/>
                <a:cs typeface="宋体"/>
              </a:rPr>
              <a:t>代</a:t>
            </a:r>
            <a:r>
              <a:rPr dirty="0" sz="1000" spc="-45">
                <a:solidFill>
                  <a:srgbClr val="4D4D4F"/>
                </a:solidFill>
                <a:latin typeface="宋体"/>
                <a:cs typeface="宋体"/>
              </a:rPr>
              <a:t>，</a:t>
            </a:r>
            <a:r>
              <a:rPr dirty="0" sz="1000" spc="5">
                <a:solidFill>
                  <a:srgbClr val="4D4D4F"/>
                </a:solidFill>
                <a:latin typeface="宋体"/>
                <a:cs typeface="宋体"/>
              </a:rPr>
              <a:t>消</a:t>
            </a:r>
            <a:r>
              <a:rPr dirty="0" sz="1000" spc="-5">
                <a:solidFill>
                  <a:srgbClr val="4D4D4F"/>
                </a:solidFill>
                <a:latin typeface="宋体"/>
                <a:cs typeface="宋体"/>
              </a:rPr>
              <a:t>费</a:t>
            </a:r>
            <a:r>
              <a:rPr dirty="0" sz="1000" spc="5">
                <a:solidFill>
                  <a:srgbClr val="4D4D4F"/>
                </a:solidFill>
                <a:latin typeface="宋体"/>
                <a:cs typeface="宋体"/>
              </a:rPr>
              <a:t>者</a:t>
            </a:r>
            <a:r>
              <a:rPr dirty="0" sz="1000" spc="-5">
                <a:solidFill>
                  <a:srgbClr val="4D4D4F"/>
                </a:solidFill>
                <a:latin typeface="宋体"/>
                <a:cs typeface="宋体"/>
              </a:rPr>
              <a:t>价格不</a:t>
            </a:r>
            <a:r>
              <a:rPr dirty="0" sz="1000" spc="5">
                <a:solidFill>
                  <a:srgbClr val="4D4D4F"/>
                </a:solidFill>
                <a:latin typeface="宋体"/>
                <a:cs typeface="宋体"/>
              </a:rPr>
              <a:t>敏</a:t>
            </a:r>
            <a:r>
              <a:rPr dirty="0" sz="1000" spc="-5">
                <a:solidFill>
                  <a:srgbClr val="4D4D4F"/>
                </a:solidFill>
                <a:latin typeface="宋体"/>
                <a:cs typeface="宋体"/>
              </a:rPr>
              <a:t>感</a:t>
            </a:r>
            <a:r>
              <a:rPr dirty="0" sz="1000" spc="-45">
                <a:solidFill>
                  <a:srgbClr val="4D4D4F"/>
                </a:solidFill>
                <a:latin typeface="宋体"/>
                <a:cs typeface="宋体"/>
              </a:rPr>
              <a:t>，</a:t>
            </a:r>
            <a:r>
              <a:rPr dirty="0" sz="1000" spc="5">
                <a:solidFill>
                  <a:srgbClr val="4D4D4F"/>
                </a:solidFill>
                <a:latin typeface="宋体"/>
                <a:cs typeface="宋体"/>
              </a:rPr>
              <a:t>提</a:t>
            </a:r>
            <a:r>
              <a:rPr dirty="0" sz="1000" spc="-5">
                <a:solidFill>
                  <a:srgbClr val="4D4D4F"/>
                </a:solidFill>
                <a:latin typeface="宋体"/>
                <a:cs typeface="宋体"/>
              </a:rPr>
              <a:t>价对</a:t>
            </a:r>
            <a:r>
              <a:rPr dirty="0" sz="1000" spc="5">
                <a:solidFill>
                  <a:srgbClr val="4D4D4F"/>
                </a:solidFill>
                <a:latin typeface="宋体"/>
                <a:cs typeface="宋体"/>
              </a:rPr>
              <a:t>销</a:t>
            </a:r>
            <a:r>
              <a:rPr dirty="0" sz="1000" spc="-5">
                <a:solidFill>
                  <a:srgbClr val="4D4D4F"/>
                </a:solidFill>
                <a:latin typeface="宋体"/>
                <a:cs typeface="宋体"/>
              </a:rPr>
              <a:t>量</a:t>
            </a:r>
            <a:r>
              <a:rPr dirty="0" sz="1000" spc="5">
                <a:solidFill>
                  <a:srgbClr val="4D4D4F"/>
                </a:solidFill>
                <a:latin typeface="宋体"/>
                <a:cs typeface="宋体"/>
              </a:rPr>
              <a:t>影</a:t>
            </a:r>
            <a:r>
              <a:rPr dirty="0" sz="1000" spc="-5">
                <a:solidFill>
                  <a:srgbClr val="4D4D4F"/>
                </a:solidFill>
                <a:latin typeface="宋体"/>
                <a:cs typeface="宋体"/>
              </a:rPr>
              <a:t>响 </a:t>
            </a:r>
            <a:r>
              <a:rPr dirty="0" sz="1000" spc="-5">
                <a:solidFill>
                  <a:srgbClr val="4D4D4F"/>
                </a:solidFill>
                <a:latin typeface="宋体"/>
                <a:cs typeface="宋体"/>
              </a:rPr>
              <a:t>不大。</a:t>
            </a:r>
            <a:r>
              <a:rPr dirty="0" sz="1000" spc="5">
                <a:solidFill>
                  <a:srgbClr val="4D4D4F"/>
                </a:solidFill>
                <a:latin typeface="宋体"/>
                <a:cs typeface="宋体"/>
              </a:rPr>
              <a:t>如</a:t>
            </a:r>
            <a:r>
              <a:rPr dirty="0" sz="1000" spc="-5">
                <a:solidFill>
                  <a:srgbClr val="4D4D4F"/>
                </a:solidFill>
                <a:latin typeface="宋体"/>
                <a:cs typeface="宋体"/>
              </a:rPr>
              <a:t>片仔</a:t>
            </a:r>
            <a:r>
              <a:rPr dirty="0" sz="1000" spc="5">
                <a:solidFill>
                  <a:srgbClr val="4D4D4F"/>
                </a:solidFill>
                <a:latin typeface="宋体"/>
                <a:cs typeface="宋体"/>
              </a:rPr>
              <a:t>癀</a:t>
            </a:r>
            <a:r>
              <a:rPr dirty="0" sz="1000" spc="-5">
                <a:solidFill>
                  <a:srgbClr val="4D4D4F"/>
                </a:solidFill>
                <a:latin typeface="宋体"/>
                <a:cs typeface="宋体"/>
              </a:rPr>
              <a:t>、云</a:t>
            </a:r>
            <a:r>
              <a:rPr dirty="0" sz="1000" spc="5">
                <a:solidFill>
                  <a:srgbClr val="4D4D4F"/>
                </a:solidFill>
                <a:latin typeface="宋体"/>
                <a:cs typeface="宋体"/>
              </a:rPr>
              <a:t>南</a:t>
            </a:r>
            <a:r>
              <a:rPr dirty="0" sz="1000" spc="-5">
                <a:solidFill>
                  <a:srgbClr val="4D4D4F"/>
                </a:solidFill>
                <a:latin typeface="宋体"/>
                <a:cs typeface="宋体"/>
              </a:rPr>
              <a:t>白</a:t>
            </a:r>
            <a:r>
              <a:rPr dirty="0" sz="1000" spc="5">
                <a:solidFill>
                  <a:srgbClr val="4D4D4F"/>
                </a:solidFill>
                <a:latin typeface="宋体"/>
                <a:cs typeface="宋体"/>
              </a:rPr>
              <a:t>药</a:t>
            </a:r>
            <a:r>
              <a:rPr dirty="0" sz="1000" spc="-5">
                <a:solidFill>
                  <a:srgbClr val="4D4D4F"/>
                </a:solidFill>
                <a:latin typeface="宋体"/>
                <a:cs typeface="宋体"/>
              </a:rPr>
              <a:t>、龟龄</a:t>
            </a:r>
            <a:r>
              <a:rPr dirty="0" sz="1000" spc="5">
                <a:solidFill>
                  <a:srgbClr val="4D4D4F"/>
                </a:solidFill>
                <a:latin typeface="宋体"/>
                <a:cs typeface="宋体"/>
              </a:rPr>
              <a:t>集</a:t>
            </a:r>
            <a:r>
              <a:rPr dirty="0" sz="1000" spc="-5">
                <a:solidFill>
                  <a:srgbClr val="4D4D4F"/>
                </a:solidFill>
                <a:latin typeface="宋体"/>
                <a:cs typeface="宋体"/>
              </a:rPr>
              <a:t>等。</a:t>
            </a:r>
            <a:endParaRPr sz="1000">
              <a:latin typeface="宋体"/>
              <a:cs typeface="宋体"/>
            </a:endParaRPr>
          </a:p>
          <a:p>
            <a:pPr algn="just" marL="12700" marR="69850">
              <a:lnSpc>
                <a:spcPct val="116700"/>
              </a:lnSpc>
              <a:spcBef>
                <a:spcPts val="770"/>
              </a:spcBef>
            </a:pPr>
            <a:r>
              <a:rPr dirty="0" sz="1000" spc="-5">
                <a:solidFill>
                  <a:srgbClr val="4D4D4F"/>
                </a:solidFill>
                <a:latin typeface="等线"/>
                <a:cs typeface="等线"/>
              </a:rPr>
              <a:t>2</a:t>
            </a:r>
            <a:r>
              <a:rPr dirty="0" sz="1000" spc="-5">
                <a:solidFill>
                  <a:srgbClr val="4D4D4F"/>
                </a:solidFill>
                <a:latin typeface="宋体"/>
                <a:cs typeface="宋体"/>
              </a:rPr>
              <a:t>）</a:t>
            </a:r>
            <a:r>
              <a:rPr dirty="0" sz="1000" spc="-5">
                <a:solidFill>
                  <a:srgbClr val="4D4D4F"/>
                </a:solidFill>
                <a:latin typeface="等线"/>
                <a:cs typeface="等线"/>
              </a:rPr>
              <a:t>OTC</a:t>
            </a:r>
            <a:r>
              <a:rPr dirty="0" sz="1000" spc="180">
                <a:solidFill>
                  <a:srgbClr val="4D4D4F"/>
                </a:solidFill>
                <a:latin typeface="等线"/>
                <a:cs typeface="等线"/>
              </a:rPr>
              <a:t> </a:t>
            </a:r>
            <a:r>
              <a:rPr dirty="0" sz="1000" spc="-5">
                <a:solidFill>
                  <a:srgbClr val="4D4D4F"/>
                </a:solidFill>
                <a:latin typeface="宋体"/>
                <a:cs typeface="宋体"/>
              </a:rPr>
              <a:t>行业</a:t>
            </a:r>
            <a:r>
              <a:rPr dirty="0" sz="1000" spc="5">
                <a:solidFill>
                  <a:srgbClr val="4D4D4F"/>
                </a:solidFill>
                <a:latin typeface="宋体"/>
                <a:cs typeface="宋体"/>
              </a:rPr>
              <a:t>近</a:t>
            </a:r>
            <a:r>
              <a:rPr dirty="0" sz="1000" spc="-5">
                <a:solidFill>
                  <a:srgbClr val="4D4D4F"/>
                </a:solidFill>
                <a:latin typeface="宋体"/>
                <a:cs typeface="宋体"/>
              </a:rPr>
              <a:t>年</a:t>
            </a:r>
            <a:r>
              <a:rPr dirty="0" sz="1000" spc="5">
                <a:solidFill>
                  <a:srgbClr val="4D4D4F"/>
                </a:solidFill>
                <a:latin typeface="宋体"/>
                <a:cs typeface="宋体"/>
              </a:rPr>
              <a:t>来</a:t>
            </a:r>
            <a:r>
              <a:rPr dirty="0" sz="1000" spc="-5">
                <a:solidFill>
                  <a:srgbClr val="4D4D4F"/>
                </a:solidFill>
                <a:latin typeface="宋体"/>
                <a:cs typeface="宋体"/>
              </a:rPr>
              <a:t>改变</a:t>
            </a:r>
            <a:r>
              <a:rPr dirty="0" sz="1000" spc="5">
                <a:solidFill>
                  <a:srgbClr val="4D4D4F"/>
                </a:solidFill>
                <a:latin typeface="宋体"/>
                <a:cs typeface="宋体"/>
              </a:rPr>
              <a:t>销</a:t>
            </a:r>
            <a:r>
              <a:rPr dirty="0" sz="1000" spc="-5">
                <a:solidFill>
                  <a:srgbClr val="4D4D4F"/>
                </a:solidFill>
                <a:latin typeface="宋体"/>
                <a:cs typeface="宋体"/>
              </a:rPr>
              <a:t>售模</a:t>
            </a:r>
            <a:r>
              <a:rPr dirty="0" sz="1000" spc="10">
                <a:solidFill>
                  <a:srgbClr val="4D4D4F"/>
                </a:solidFill>
                <a:latin typeface="宋体"/>
                <a:cs typeface="宋体"/>
              </a:rPr>
              <a:t>式</a:t>
            </a:r>
            <a:r>
              <a:rPr dirty="0" sz="1000" spc="-5">
                <a:solidFill>
                  <a:srgbClr val="4D4D4F"/>
                </a:solidFill>
                <a:latin typeface="宋体"/>
                <a:cs typeface="宋体"/>
              </a:rPr>
              <a:t>，由</a:t>
            </a:r>
            <a:r>
              <a:rPr dirty="0" sz="1000" spc="5">
                <a:solidFill>
                  <a:srgbClr val="4D4D4F"/>
                </a:solidFill>
                <a:latin typeface="宋体"/>
                <a:cs typeface="宋体"/>
              </a:rPr>
              <a:t>渠</a:t>
            </a:r>
            <a:r>
              <a:rPr dirty="0" sz="1000" spc="-5">
                <a:solidFill>
                  <a:srgbClr val="4D4D4F"/>
                </a:solidFill>
                <a:latin typeface="宋体"/>
                <a:cs typeface="宋体"/>
              </a:rPr>
              <a:t>道</a:t>
            </a:r>
            <a:r>
              <a:rPr dirty="0" sz="1000" spc="5">
                <a:solidFill>
                  <a:srgbClr val="4D4D4F"/>
                </a:solidFill>
                <a:latin typeface="宋体"/>
                <a:cs typeface="宋体"/>
              </a:rPr>
              <a:t>拉</a:t>
            </a:r>
            <a:r>
              <a:rPr dirty="0" sz="1000" spc="-5">
                <a:solidFill>
                  <a:srgbClr val="4D4D4F"/>
                </a:solidFill>
                <a:latin typeface="宋体"/>
                <a:cs typeface="宋体"/>
              </a:rPr>
              <a:t>动</a:t>
            </a:r>
            <a:r>
              <a:rPr dirty="0" sz="1000" spc="5">
                <a:solidFill>
                  <a:srgbClr val="4D4D4F"/>
                </a:solidFill>
                <a:latin typeface="宋体"/>
                <a:cs typeface="宋体"/>
              </a:rPr>
              <a:t>模</a:t>
            </a:r>
            <a:r>
              <a:rPr dirty="0" sz="1000" spc="-5">
                <a:solidFill>
                  <a:srgbClr val="4D4D4F"/>
                </a:solidFill>
                <a:latin typeface="宋体"/>
                <a:cs typeface="宋体"/>
              </a:rPr>
              <a:t>式</a:t>
            </a:r>
            <a:r>
              <a:rPr dirty="0" sz="1000" spc="5">
                <a:solidFill>
                  <a:srgbClr val="4D4D4F"/>
                </a:solidFill>
                <a:latin typeface="宋体"/>
                <a:cs typeface="宋体"/>
              </a:rPr>
              <a:t>向</a:t>
            </a:r>
            <a:r>
              <a:rPr dirty="0" sz="1000" spc="-5">
                <a:solidFill>
                  <a:srgbClr val="4D4D4F"/>
                </a:solidFill>
                <a:latin typeface="宋体"/>
                <a:cs typeface="宋体"/>
              </a:rPr>
              <a:t>终端</a:t>
            </a:r>
            <a:r>
              <a:rPr dirty="0" sz="1000" spc="5">
                <a:solidFill>
                  <a:srgbClr val="4D4D4F"/>
                </a:solidFill>
                <a:latin typeface="宋体"/>
                <a:cs typeface="宋体"/>
              </a:rPr>
              <a:t>驱</a:t>
            </a:r>
            <a:r>
              <a:rPr dirty="0" sz="1000" spc="-5">
                <a:solidFill>
                  <a:srgbClr val="4D4D4F"/>
                </a:solidFill>
                <a:latin typeface="宋体"/>
                <a:cs typeface="宋体"/>
              </a:rPr>
              <a:t>动模</a:t>
            </a:r>
            <a:r>
              <a:rPr dirty="0" sz="1000" spc="5">
                <a:solidFill>
                  <a:srgbClr val="4D4D4F"/>
                </a:solidFill>
                <a:latin typeface="宋体"/>
                <a:cs typeface="宋体"/>
              </a:rPr>
              <a:t>式</a:t>
            </a:r>
            <a:r>
              <a:rPr dirty="0" sz="1000" spc="-5">
                <a:solidFill>
                  <a:srgbClr val="4D4D4F"/>
                </a:solidFill>
                <a:latin typeface="宋体"/>
                <a:cs typeface="宋体"/>
              </a:rPr>
              <a:t>转</a:t>
            </a:r>
            <a:r>
              <a:rPr dirty="0" sz="1000" spc="5">
                <a:solidFill>
                  <a:srgbClr val="4D4D4F"/>
                </a:solidFill>
                <a:latin typeface="宋体"/>
                <a:cs typeface="宋体"/>
              </a:rPr>
              <a:t>变</a:t>
            </a:r>
            <a:r>
              <a:rPr dirty="0" sz="1000" spc="-5">
                <a:solidFill>
                  <a:srgbClr val="4D4D4F"/>
                </a:solidFill>
                <a:latin typeface="宋体"/>
                <a:cs typeface="宋体"/>
              </a:rPr>
              <a:t>，</a:t>
            </a:r>
            <a:r>
              <a:rPr dirty="0" sz="1000" spc="5">
                <a:solidFill>
                  <a:srgbClr val="4D4D4F"/>
                </a:solidFill>
                <a:latin typeface="宋体"/>
                <a:cs typeface="宋体"/>
              </a:rPr>
              <a:t>更</a:t>
            </a:r>
            <a:r>
              <a:rPr dirty="0" sz="1000" spc="-5">
                <a:solidFill>
                  <a:srgbClr val="4D4D4F"/>
                </a:solidFill>
                <a:latin typeface="宋体"/>
                <a:cs typeface="宋体"/>
              </a:rPr>
              <a:t>多</a:t>
            </a:r>
            <a:r>
              <a:rPr dirty="0" sz="1000" spc="5">
                <a:solidFill>
                  <a:srgbClr val="4D4D4F"/>
                </a:solidFill>
                <a:latin typeface="宋体"/>
                <a:cs typeface="宋体"/>
              </a:rPr>
              <a:t>的</a:t>
            </a:r>
            <a:r>
              <a:rPr dirty="0" sz="1000" spc="-5">
                <a:solidFill>
                  <a:srgbClr val="4D4D4F"/>
                </a:solidFill>
                <a:latin typeface="宋体"/>
                <a:cs typeface="宋体"/>
              </a:rPr>
              <a:t>举措促 </a:t>
            </a:r>
            <a:r>
              <a:rPr dirty="0" sz="1000" spc="-5">
                <a:solidFill>
                  <a:srgbClr val="4D4D4F"/>
                </a:solidFill>
                <a:latin typeface="宋体"/>
                <a:cs typeface="宋体"/>
              </a:rPr>
              <a:t>使终端</a:t>
            </a:r>
            <a:r>
              <a:rPr dirty="0" sz="1000" spc="5">
                <a:solidFill>
                  <a:srgbClr val="4D4D4F"/>
                </a:solidFill>
                <a:latin typeface="宋体"/>
                <a:cs typeface="宋体"/>
              </a:rPr>
              <a:t>纯</a:t>
            </a:r>
            <a:r>
              <a:rPr dirty="0" sz="1000" spc="-5">
                <a:solidFill>
                  <a:srgbClr val="4D4D4F"/>
                </a:solidFill>
                <a:latin typeface="宋体"/>
                <a:cs typeface="宋体"/>
              </a:rPr>
              <a:t>销的</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20">
                <a:solidFill>
                  <a:srgbClr val="4D4D4F"/>
                </a:solidFill>
                <a:latin typeface="宋体"/>
                <a:cs typeface="宋体"/>
              </a:rPr>
              <a:t>，</a:t>
            </a:r>
            <a:r>
              <a:rPr dirty="0" sz="1000" spc="5">
                <a:solidFill>
                  <a:srgbClr val="4D4D4F"/>
                </a:solidFill>
                <a:latin typeface="宋体"/>
                <a:cs typeface="宋体"/>
              </a:rPr>
              <a:t>提</a:t>
            </a:r>
            <a:r>
              <a:rPr dirty="0" sz="1000" spc="-5">
                <a:solidFill>
                  <a:srgbClr val="4D4D4F"/>
                </a:solidFill>
                <a:latin typeface="宋体"/>
                <a:cs typeface="宋体"/>
              </a:rPr>
              <a:t>振</a:t>
            </a:r>
            <a:r>
              <a:rPr dirty="0" sz="1000" spc="5">
                <a:solidFill>
                  <a:srgbClr val="4D4D4F"/>
                </a:solidFill>
                <a:latin typeface="宋体"/>
                <a:cs typeface="宋体"/>
              </a:rPr>
              <a:t>业</a:t>
            </a:r>
            <a:r>
              <a:rPr dirty="0" sz="1000" spc="-5">
                <a:solidFill>
                  <a:srgbClr val="4D4D4F"/>
                </a:solidFill>
                <a:latin typeface="宋体"/>
                <a:cs typeface="宋体"/>
              </a:rPr>
              <a:t>绩并减</a:t>
            </a:r>
            <a:r>
              <a:rPr dirty="0" sz="1000" spc="5">
                <a:solidFill>
                  <a:srgbClr val="4D4D4F"/>
                </a:solidFill>
                <a:latin typeface="宋体"/>
                <a:cs typeface="宋体"/>
              </a:rPr>
              <a:t>少</a:t>
            </a:r>
            <a:r>
              <a:rPr dirty="0" sz="1000" spc="-5">
                <a:solidFill>
                  <a:srgbClr val="4D4D4F"/>
                </a:solidFill>
                <a:latin typeface="宋体"/>
                <a:cs typeface="宋体"/>
              </a:rPr>
              <a:t>业绩</a:t>
            </a:r>
            <a:r>
              <a:rPr dirty="0" sz="1000" spc="5">
                <a:solidFill>
                  <a:srgbClr val="4D4D4F"/>
                </a:solidFill>
                <a:latin typeface="宋体"/>
                <a:cs typeface="宋体"/>
              </a:rPr>
              <a:t>波</a:t>
            </a:r>
            <a:r>
              <a:rPr dirty="0" sz="1000" spc="-5">
                <a:solidFill>
                  <a:srgbClr val="4D4D4F"/>
                </a:solidFill>
                <a:latin typeface="宋体"/>
                <a:cs typeface="宋体"/>
              </a:rPr>
              <a:t>动性，主</a:t>
            </a:r>
            <a:r>
              <a:rPr dirty="0" sz="1000" spc="5">
                <a:solidFill>
                  <a:srgbClr val="4D4D4F"/>
                </a:solidFill>
                <a:latin typeface="宋体"/>
                <a:cs typeface="宋体"/>
              </a:rPr>
              <a:t>要</a:t>
            </a:r>
            <a:r>
              <a:rPr dirty="0" sz="1000" spc="-5">
                <a:solidFill>
                  <a:srgbClr val="4D4D4F"/>
                </a:solidFill>
                <a:latin typeface="宋体"/>
                <a:cs typeface="宋体"/>
              </a:rPr>
              <a:t>表现为</a:t>
            </a:r>
            <a:r>
              <a:rPr dirty="0" sz="1000" spc="5">
                <a:solidFill>
                  <a:srgbClr val="4D4D4F"/>
                </a:solidFill>
                <a:latin typeface="宋体"/>
                <a:cs typeface="宋体"/>
              </a:rPr>
              <a:t>三</a:t>
            </a:r>
            <a:r>
              <a:rPr dirty="0" sz="1000" spc="-5">
                <a:solidFill>
                  <a:srgbClr val="4D4D4F"/>
                </a:solidFill>
                <a:latin typeface="宋体"/>
                <a:cs typeface="宋体"/>
              </a:rPr>
              <a:t>类</a:t>
            </a:r>
            <a:r>
              <a:rPr dirty="0" sz="1000" spc="-20">
                <a:solidFill>
                  <a:srgbClr val="4D4D4F"/>
                </a:solidFill>
                <a:latin typeface="宋体"/>
                <a:cs typeface="宋体"/>
              </a:rPr>
              <a:t>：</a:t>
            </a:r>
            <a:r>
              <a:rPr dirty="0" sz="1000" spc="5">
                <a:solidFill>
                  <a:srgbClr val="4D4D4F"/>
                </a:solidFill>
                <a:latin typeface="宋体"/>
                <a:cs typeface="宋体"/>
              </a:rPr>
              <a:t>拓</a:t>
            </a:r>
            <a:r>
              <a:rPr dirty="0" sz="1000" spc="-5">
                <a:solidFill>
                  <a:srgbClr val="4D4D4F"/>
                </a:solidFill>
                <a:latin typeface="宋体"/>
                <a:cs typeface="宋体"/>
              </a:rPr>
              <a:t>展终</a:t>
            </a:r>
            <a:r>
              <a:rPr dirty="0" sz="1000" spc="5">
                <a:solidFill>
                  <a:srgbClr val="4D4D4F"/>
                </a:solidFill>
                <a:latin typeface="宋体"/>
                <a:cs typeface="宋体"/>
              </a:rPr>
              <a:t>端</a:t>
            </a:r>
            <a:r>
              <a:rPr dirty="0" sz="1000" spc="-5">
                <a:solidFill>
                  <a:srgbClr val="4D4D4F"/>
                </a:solidFill>
                <a:latin typeface="宋体"/>
                <a:cs typeface="宋体"/>
              </a:rPr>
              <a:t>渠</a:t>
            </a:r>
            <a:r>
              <a:rPr dirty="0" sz="1000" spc="5">
                <a:solidFill>
                  <a:srgbClr val="4D4D4F"/>
                </a:solidFill>
                <a:latin typeface="宋体"/>
                <a:cs typeface="宋体"/>
              </a:rPr>
              <a:t>道</a:t>
            </a:r>
            <a:r>
              <a:rPr dirty="0" sz="1000" spc="-20">
                <a:solidFill>
                  <a:srgbClr val="4D4D4F"/>
                </a:solidFill>
                <a:latin typeface="宋体"/>
                <a:cs typeface="宋体"/>
              </a:rPr>
              <a:t>、</a:t>
            </a:r>
            <a:r>
              <a:rPr dirty="0" sz="1000" spc="-5">
                <a:solidFill>
                  <a:srgbClr val="4D4D4F"/>
                </a:solidFill>
                <a:latin typeface="宋体"/>
                <a:cs typeface="宋体"/>
              </a:rPr>
              <a:t>加大 终端宣传、提价</a:t>
            </a:r>
            <a:r>
              <a:rPr dirty="0" sz="1000" spc="5">
                <a:solidFill>
                  <a:srgbClr val="4D4D4F"/>
                </a:solidFill>
                <a:latin typeface="宋体"/>
                <a:cs typeface="宋体"/>
              </a:rPr>
              <a:t>并</a:t>
            </a:r>
            <a:r>
              <a:rPr dirty="0" sz="1000" spc="-5">
                <a:solidFill>
                  <a:srgbClr val="4D4D4F"/>
                </a:solidFill>
                <a:latin typeface="宋体"/>
                <a:cs typeface="宋体"/>
              </a:rPr>
              <a:t>让利</a:t>
            </a:r>
            <a:r>
              <a:rPr dirty="0" sz="1000" spc="5">
                <a:solidFill>
                  <a:srgbClr val="4D4D4F"/>
                </a:solidFill>
                <a:latin typeface="宋体"/>
                <a:cs typeface="宋体"/>
              </a:rPr>
              <a:t>渠道</a:t>
            </a:r>
            <a:r>
              <a:rPr dirty="0" sz="1000" spc="-5">
                <a:solidFill>
                  <a:srgbClr val="4D4D4F"/>
                </a:solidFill>
                <a:latin typeface="宋体"/>
                <a:cs typeface="宋体"/>
              </a:rPr>
              <a:t>终端</a:t>
            </a:r>
            <a:r>
              <a:rPr dirty="0" sz="1000" spc="-20">
                <a:solidFill>
                  <a:srgbClr val="4D4D4F"/>
                </a:solidFill>
                <a:latin typeface="宋体"/>
                <a:cs typeface="宋体"/>
              </a:rPr>
              <a:t>。</a:t>
            </a:r>
            <a:r>
              <a:rPr dirty="0" sz="1000" spc="-5">
                <a:solidFill>
                  <a:srgbClr val="4D4D4F"/>
                </a:solidFill>
                <a:latin typeface="宋体"/>
                <a:cs typeface="宋体"/>
              </a:rPr>
              <a:t>例</a:t>
            </a:r>
            <a:r>
              <a:rPr dirty="0" sz="1000" spc="5">
                <a:solidFill>
                  <a:srgbClr val="4D4D4F"/>
                </a:solidFill>
                <a:latin typeface="宋体"/>
                <a:cs typeface="宋体"/>
              </a:rPr>
              <a:t>如</a:t>
            </a:r>
            <a:r>
              <a:rPr dirty="0" sz="1000" spc="-5">
                <a:solidFill>
                  <a:srgbClr val="4D4D4F"/>
                </a:solidFill>
                <a:latin typeface="宋体"/>
                <a:cs typeface="宋体"/>
              </a:rPr>
              <a:t>片仔</a:t>
            </a:r>
            <a:r>
              <a:rPr dirty="0" sz="1000" spc="5">
                <a:solidFill>
                  <a:srgbClr val="4D4D4F"/>
                </a:solidFill>
                <a:latin typeface="宋体"/>
                <a:cs typeface="宋体"/>
              </a:rPr>
              <a:t>癀</a:t>
            </a:r>
            <a:r>
              <a:rPr dirty="0" sz="1000" spc="-5">
                <a:solidFill>
                  <a:srgbClr val="4D4D4F"/>
                </a:solidFill>
                <a:latin typeface="宋体"/>
                <a:cs typeface="宋体"/>
              </a:rPr>
              <a:t>通过</a:t>
            </a:r>
            <a:r>
              <a:rPr dirty="0" sz="1000" spc="5">
                <a:solidFill>
                  <a:srgbClr val="4D4D4F"/>
                </a:solidFill>
                <a:latin typeface="宋体"/>
                <a:cs typeface="宋体"/>
              </a:rPr>
              <a:t>新设</a:t>
            </a:r>
            <a:r>
              <a:rPr dirty="0" sz="1000" spc="-5">
                <a:solidFill>
                  <a:srgbClr val="4D4D4F"/>
                </a:solidFill>
                <a:latin typeface="宋体"/>
                <a:cs typeface="宋体"/>
              </a:rPr>
              <a:t>体验馆</a:t>
            </a:r>
            <a:r>
              <a:rPr dirty="0" sz="1000" spc="5">
                <a:solidFill>
                  <a:srgbClr val="4D4D4F"/>
                </a:solidFill>
                <a:latin typeface="宋体"/>
                <a:cs typeface="宋体"/>
              </a:rPr>
              <a:t>拓</a:t>
            </a:r>
            <a:r>
              <a:rPr dirty="0" sz="1000" spc="-5">
                <a:solidFill>
                  <a:srgbClr val="4D4D4F"/>
                </a:solidFill>
                <a:latin typeface="宋体"/>
                <a:cs typeface="宋体"/>
              </a:rPr>
              <a:t>展渠道，拉动</a:t>
            </a:r>
            <a:r>
              <a:rPr dirty="0" sz="1000" spc="5">
                <a:solidFill>
                  <a:srgbClr val="4D4D4F"/>
                </a:solidFill>
                <a:latin typeface="宋体"/>
                <a:cs typeface="宋体"/>
              </a:rPr>
              <a:t>了产</a:t>
            </a:r>
            <a:r>
              <a:rPr dirty="0" sz="1000" spc="-5">
                <a:solidFill>
                  <a:srgbClr val="4D4D4F"/>
                </a:solidFill>
                <a:latin typeface="宋体"/>
                <a:cs typeface="宋体"/>
              </a:rPr>
              <a:t>品销量 </a:t>
            </a:r>
            <a:r>
              <a:rPr dirty="0" sz="1000" spc="-5">
                <a:solidFill>
                  <a:srgbClr val="4D4D4F"/>
                </a:solidFill>
                <a:latin typeface="宋体"/>
                <a:cs typeface="宋体"/>
              </a:rPr>
              <a:t>增长等。</a:t>
            </a:r>
            <a:endParaRPr sz="1000">
              <a:latin typeface="宋体"/>
              <a:cs typeface="宋体"/>
            </a:endParaRPr>
          </a:p>
          <a:p>
            <a:pPr marL="12700" marR="67310">
              <a:lnSpc>
                <a:spcPct val="117300"/>
              </a:lnSpc>
              <a:spcBef>
                <a:spcPts val="780"/>
              </a:spcBef>
            </a:pPr>
            <a:r>
              <a:rPr dirty="0" sz="1000" spc="-5">
                <a:solidFill>
                  <a:srgbClr val="4D4D4F"/>
                </a:solidFill>
                <a:latin typeface="宋体"/>
                <a:cs typeface="宋体"/>
              </a:rPr>
              <a:t>我们认</a:t>
            </a:r>
            <a:r>
              <a:rPr dirty="0" sz="1000" spc="5">
                <a:solidFill>
                  <a:srgbClr val="4D4D4F"/>
                </a:solidFill>
                <a:latin typeface="宋体"/>
                <a:cs typeface="宋体"/>
              </a:rPr>
              <a:t>为</a:t>
            </a:r>
            <a:r>
              <a:rPr dirty="0" sz="1000" spc="-5">
                <a:solidFill>
                  <a:srgbClr val="4D4D4F"/>
                </a:solidFill>
                <a:latin typeface="宋体"/>
                <a:cs typeface="宋体"/>
              </a:rPr>
              <a:t>提价</a:t>
            </a:r>
            <a:r>
              <a:rPr dirty="0" sz="1000" spc="5">
                <a:solidFill>
                  <a:srgbClr val="4D4D4F"/>
                </a:solidFill>
                <a:latin typeface="宋体"/>
                <a:cs typeface="宋体"/>
              </a:rPr>
              <a:t>一</a:t>
            </a:r>
            <a:r>
              <a:rPr dirty="0" sz="1000" spc="-5">
                <a:solidFill>
                  <a:srgbClr val="4D4D4F"/>
                </a:solidFill>
                <a:latin typeface="宋体"/>
                <a:cs typeface="宋体"/>
              </a:rPr>
              <a:t>方面</a:t>
            </a:r>
            <a:r>
              <a:rPr dirty="0" sz="1000" spc="5">
                <a:solidFill>
                  <a:srgbClr val="4D4D4F"/>
                </a:solidFill>
                <a:latin typeface="宋体"/>
                <a:cs typeface="宋体"/>
              </a:rPr>
              <a:t>是</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5">
                <a:solidFill>
                  <a:srgbClr val="4D4D4F"/>
                </a:solidFill>
                <a:latin typeface="宋体"/>
                <a:cs typeface="宋体"/>
              </a:rPr>
              <a:t>产品定</a:t>
            </a:r>
            <a:r>
              <a:rPr dirty="0" sz="1000" spc="5">
                <a:solidFill>
                  <a:srgbClr val="4D4D4F"/>
                </a:solidFill>
                <a:latin typeface="宋体"/>
                <a:cs typeface="宋体"/>
              </a:rPr>
              <a:t>价</a:t>
            </a:r>
            <a:r>
              <a:rPr dirty="0" sz="1000">
                <a:solidFill>
                  <a:srgbClr val="4D4D4F"/>
                </a:solidFill>
                <a:latin typeface="宋体"/>
                <a:cs typeface="宋体"/>
              </a:rPr>
              <a:t>力</a:t>
            </a:r>
            <a:r>
              <a:rPr dirty="0" sz="1000" spc="-15">
                <a:solidFill>
                  <a:srgbClr val="4D4D4F"/>
                </a:solidFill>
                <a:latin typeface="宋体"/>
                <a:cs typeface="宋体"/>
              </a:rPr>
              <a:t>、</a:t>
            </a:r>
            <a:r>
              <a:rPr dirty="0" sz="1000" spc="-5">
                <a:solidFill>
                  <a:srgbClr val="4D4D4F"/>
                </a:solidFill>
                <a:latin typeface="宋体"/>
                <a:cs typeface="宋体"/>
              </a:rPr>
              <a:t>核</a:t>
            </a:r>
            <a:r>
              <a:rPr dirty="0" sz="1000" spc="5">
                <a:solidFill>
                  <a:srgbClr val="4D4D4F"/>
                </a:solidFill>
                <a:latin typeface="宋体"/>
                <a:cs typeface="宋体"/>
              </a:rPr>
              <a:t>心</a:t>
            </a:r>
            <a:r>
              <a:rPr dirty="0" sz="1000" spc="-5">
                <a:solidFill>
                  <a:srgbClr val="4D4D4F"/>
                </a:solidFill>
                <a:latin typeface="宋体"/>
                <a:cs typeface="宋体"/>
              </a:rPr>
              <a:t>力的</a:t>
            </a:r>
            <a:r>
              <a:rPr dirty="0" sz="1000" spc="5">
                <a:solidFill>
                  <a:srgbClr val="4D4D4F"/>
                </a:solidFill>
                <a:latin typeface="宋体"/>
                <a:cs typeface="宋体"/>
              </a:rPr>
              <a:t>根本</a:t>
            </a:r>
            <a:r>
              <a:rPr dirty="0" sz="1000" spc="-5">
                <a:solidFill>
                  <a:srgbClr val="4D4D4F"/>
                </a:solidFill>
                <a:latin typeface="宋体"/>
                <a:cs typeface="宋体"/>
              </a:rPr>
              <a:t>体现</a:t>
            </a:r>
            <a:r>
              <a:rPr dirty="0" sz="1000" spc="-20">
                <a:solidFill>
                  <a:srgbClr val="4D4D4F"/>
                </a:solidFill>
                <a:latin typeface="宋体"/>
                <a:cs typeface="宋体"/>
              </a:rPr>
              <a:t>，</a:t>
            </a:r>
            <a:r>
              <a:rPr dirty="0" sz="1000" spc="-5">
                <a:solidFill>
                  <a:srgbClr val="4D4D4F"/>
                </a:solidFill>
                <a:latin typeface="宋体"/>
                <a:cs typeface="宋体"/>
              </a:rPr>
              <a:t>有</a:t>
            </a:r>
            <a:r>
              <a:rPr dirty="0" sz="1000" spc="5">
                <a:solidFill>
                  <a:srgbClr val="4D4D4F"/>
                </a:solidFill>
                <a:latin typeface="宋体"/>
                <a:cs typeface="宋体"/>
              </a:rPr>
              <a:t>利</a:t>
            </a:r>
            <a:r>
              <a:rPr dirty="0" sz="1000" spc="-5">
                <a:solidFill>
                  <a:srgbClr val="4D4D4F"/>
                </a:solidFill>
                <a:latin typeface="宋体"/>
                <a:cs typeface="宋体"/>
              </a:rPr>
              <a:t>于提</a:t>
            </a:r>
            <a:r>
              <a:rPr dirty="0" sz="1000" spc="5">
                <a:solidFill>
                  <a:srgbClr val="4D4D4F"/>
                </a:solidFill>
                <a:latin typeface="宋体"/>
                <a:cs typeface="宋体"/>
              </a:rPr>
              <a:t>升</a:t>
            </a:r>
            <a:r>
              <a:rPr dirty="0" sz="1000" spc="-5">
                <a:solidFill>
                  <a:srgbClr val="4D4D4F"/>
                </a:solidFill>
                <a:latin typeface="宋体"/>
                <a:cs typeface="宋体"/>
              </a:rPr>
              <a:t>公司</a:t>
            </a:r>
            <a:r>
              <a:rPr dirty="0" sz="1000" spc="5">
                <a:solidFill>
                  <a:srgbClr val="4D4D4F"/>
                </a:solidFill>
                <a:latin typeface="宋体"/>
                <a:cs typeface="宋体"/>
              </a:rPr>
              <a:t>估</a:t>
            </a:r>
            <a:r>
              <a:rPr dirty="0" sz="1000" spc="10">
                <a:solidFill>
                  <a:srgbClr val="4D4D4F"/>
                </a:solidFill>
                <a:latin typeface="宋体"/>
                <a:cs typeface="宋体"/>
              </a:rPr>
              <a:t>值</a:t>
            </a:r>
            <a:r>
              <a:rPr dirty="0" sz="1000" spc="-20">
                <a:solidFill>
                  <a:srgbClr val="4D4D4F"/>
                </a:solidFill>
                <a:latin typeface="宋体"/>
                <a:cs typeface="宋体"/>
              </a:rPr>
              <a:t>，</a:t>
            </a:r>
            <a:r>
              <a:rPr dirty="0" sz="1000" spc="-5">
                <a:solidFill>
                  <a:srgbClr val="4D4D4F"/>
                </a:solidFill>
                <a:latin typeface="宋体"/>
                <a:cs typeface="宋体"/>
              </a:rPr>
              <a:t>另一 </a:t>
            </a:r>
            <a:r>
              <a:rPr dirty="0" sz="1000" spc="-5">
                <a:solidFill>
                  <a:srgbClr val="4D4D4F"/>
                </a:solidFill>
                <a:latin typeface="宋体"/>
                <a:cs typeface="宋体"/>
              </a:rPr>
              <a:t>方面来</a:t>
            </a:r>
            <a:r>
              <a:rPr dirty="0" sz="1000" spc="5">
                <a:solidFill>
                  <a:srgbClr val="4D4D4F"/>
                </a:solidFill>
                <a:latin typeface="宋体"/>
                <a:cs typeface="宋体"/>
              </a:rPr>
              <a:t>讲</a:t>
            </a:r>
            <a:r>
              <a:rPr dirty="0" sz="1000" spc="-5">
                <a:solidFill>
                  <a:srgbClr val="4D4D4F"/>
                </a:solidFill>
                <a:latin typeface="宋体"/>
                <a:cs typeface="宋体"/>
              </a:rPr>
              <a:t>，合</a:t>
            </a:r>
            <a:r>
              <a:rPr dirty="0" sz="1000" spc="5">
                <a:solidFill>
                  <a:srgbClr val="4D4D4F"/>
                </a:solidFill>
                <a:latin typeface="宋体"/>
                <a:cs typeface="宋体"/>
              </a:rPr>
              <a:t>适</a:t>
            </a:r>
            <a:r>
              <a:rPr dirty="0" sz="1000" spc="-5">
                <a:solidFill>
                  <a:srgbClr val="4D4D4F"/>
                </a:solidFill>
                <a:latin typeface="宋体"/>
                <a:cs typeface="宋体"/>
              </a:rPr>
              <a:t>的提</a:t>
            </a:r>
            <a:r>
              <a:rPr dirty="0" sz="1000" spc="5">
                <a:solidFill>
                  <a:srgbClr val="4D4D4F"/>
                </a:solidFill>
                <a:latin typeface="宋体"/>
                <a:cs typeface="宋体"/>
              </a:rPr>
              <a:t>价</a:t>
            </a:r>
            <a:r>
              <a:rPr dirty="0" sz="1000" spc="-5">
                <a:solidFill>
                  <a:srgbClr val="4D4D4F"/>
                </a:solidFill>
                <a:latin typeface="宋体"/>
                <a:cs typeface="宋体"/>
              </a:rPr>
              <a:t>能</a:t>
            </a:r>
            <a:r>
              <a:rPr dirty="0" sz="1000" spc="5">
                <a:solidFill>
                  <a:srgbClr val="4D4D4F"/>
                </a:solidFill>
                <a:latin typeface="宋体"/>
                <a:cs typeface="宋体"/>
              </a:rPr>
              <a:t>有</a:t>
            </a:r>
            <a:r>
              <a:rPr dirty="0" sz="1000" spc="-5">
                <a:solidFill>
                  <a:srgbClr val="4D4D4F"/>
                </a:solidFill>
                <a:latin typeface="宋体"/>
                <a:cs typeface="宋体"/>
              </a:rPr>
              <a:t>效的推</a:t>
            </a:r>
            <a:r>
              <a:rPr dirty="0" sz="1000" spc="5">
                <a:solidFill>
                  <a:srgbClr val="4D4D4F"/>
                </a:solidFill>
                <a:latin typeface="宋体"/>
                <a:cs typeface="宋体"/>
              </a:rPr>
              <a:t>动</a:t>
            </a:r>
            <a:r>
              <a:rPr dirty="0" sz="1000" spc="-5">
                <a:solidFill>
                  <a:srgbClr val="4D4D4F"/>
                </a:solidFill>
                <a:latin typeface="宋体"/>
                <a:cs typeface="宋体"/>
              </a:rPr>
              <a:t>经销</a:t>
            </a:r>
            <a:r>
              <a:rPr dirty="0" sz="1000" spc="5">
                <a:solidFill>
                  <a:srgbClr val="4D4D4F"/>
                </a:solidFill>
                <a:latin typeface="宋体"/>
                <a:cs typeface="宋体"/>
              </a:rPr>
              <a:t>商</a:t>
            </a:r>
            <a:r>
              <a:rPr dirty="0" sz="1000" spc="-5">
                <a:solidFill>
                  <a:srgbClr val="4D4D4F"/>
                </a:solidFill>
                <a:latin typeface="宋体"/>
                <a:cs typeface="宋体"/>
              </a:rPr>
              <a:t>的积</a:t>
            </a:r>
            <a:r>
              <a:rPr dirty="0" sz="1000" spc="5">
                <a:solidFill>
                  <a:srgbClr val="4D4D4F"/>
                </a:solidFill>
                <a:latin typeface="宋体"/>
                <a:cs typeface="宋体"/>
              </a:rPr>
              <a:t>极</a:t>
            </a:r>
            <a:r>
              <a:rPr dirty="0" sz="1000">
                <a:solidFill>
                  <a:srgbClr val="4D4D4F"/>
                </a:solidFill>
                <a:latin typeface="宋体"/>
                <a:cs typeface="宋体"/>
              </a:rPr>
              <a:t>性</a:t>
            </a:r>
            <a:r>
              <a:rPr dirty="0" sz="1000" spc="5">
                <a:solidFill>
                  <a:srgbClr val="4D4D4F"/>
                </a:solidFill>
                <a:latin typeface="宋体"/>
                <a:cs typeface="宋体"/>
              </a:rPr>
              <a:t>，</a:t>
            </a:r>
            <a:r>
              <a:rPr dirty="0" sz="1000" spc="-5">
                <a:solidFill>
                  <a:srgbClr val="4D4D4F"/>
                </a:solidFill>
                <a:latin typeface="宋体"/>
                <a:cs typeface="宋体"/>
              </a:rPr>
              <a:t>利于产</a:t>
            </a:r>
            <a:r>
              <a:rPr dirty="0" sz="1000" spc="5">
                <a:solidFill>
                  <a:srgbClr val="4D4D4F"/>
                </a:solidFill>
                <a:latin typeface="宋体"/>
                <a:cs typeface="宋体"/>
              </a:rPr>
              <a:t>品</a:t>
            </a:r>
            <a:r>
              <a:rPr dirty="0" sz="1000" spc="-5">
                <a:solidFill>
                  <a:srgbClr val="4D4D4F"/>
                </a:solidFill>
                <a:latin typeface="宋体"/>
                <a:cs typeface="宋体"/>
              </a:rPr>
              <a:t>的动</a:t>
            </a:r>
            <a:r>
              <a:rPr dirty="0" sz="1000" spc="10">
                <a:solidFill>
                  <a:srgbClr val="4D4D4F"/>
                </a:solidFill>
                <a:latin typeface="宋体"/>
                <a:cs typeface="宋体"/>
              </a:rPr>
              <a:t>销</a:t>
            </a:r>
            <a:r>
              <a:rPr dirty="0" sz="1000" spc="-5">
                <a:solidFill>
                  <a:srgbClr val="4D4D4F"/>
                </a:solidFill>
                <a:latin typeface="宋体"/>
                <a:cs typeface="宋体"/>
              </a:rPr>
              <a:t>，提</a:t>
            </a:r>
            <a:r>
              <a:rPr dirty="0" sz="1000" spc="5">
                <a:solidFill>
                  <a:srgbClr val="4D4D4F"/>
                </a:solidFill>
                <a:latin typeface="宋体"/>
                <a:cs typeface="宋体"/>
              </a:rPr>
              <a:t>升</a:t>
            </a:r>
            <a:r>
              <a:rPr dirty="0" sz="1000" spc="-5">
                <a:solidFill>
                  <a:srgbClr val="4D4D4F"/>
                </a:solidFill>
                <a:latin typeface="宋体"/>
                <a:cs typeface="宋体"/>
              </a:rPr>
              <a:t>销</a:t>
            </a:r>
            <a:r>
              <a:rPr dirty="0" sz="1000" spc="5">
                <a:solidFill>
                  <a:srgbClr val="4D4D4F"/>
                </a:solidFill>
                <a:latin typeface="宋体"/>
                <a:cs typeface="宋体"/>
              </a:rPr>
              <a:t>量</a:t>
            </a:r>
            <a:r>
              <a:rPr dirty="0" sz="1000" spc="-5">
                <a:solidFill>
                  <a:srgbClr val="4D4D4F"/>
                </a:solidFill>
                <a:latin typeface="宋体"/>
                <a:cs typeface="宋体"/>
              </a:rPr>
              <a:t>。</a:t>
            </a:r>
            <a:endParaRPr sz="1000">
              <a:latin typeface="宋体"/>
              <a:cs typeface="宋体"/>
            </a:endParaRPr>
          </a:p>
          <a:p>
            <a:pPr marL="12700" marR="5080">
              <a:lnSpc>
                <a:spcPct val="117000"/>
              </a:lnSpc>
              <a:spcBef>
                <a:spcPts val="765"/>
              </a:spcBef>
            </a:pPr>
            <a:r>
              <a:rPr dirty="0" sz="1000" spc="5">
                <a:solidFill>
                  <a:srgbClr val="4D4D4F"/>
                </a:solidFill>
                <a:latin typeface="宋体"/>
                <a:cs typeface="宋体"/>
              </a:rPr>
              <a:t>我们建议</a:t>
            </a:r>
            <a:r>
              <a:rPr dirty="0" sz="1000" spc="15">
                <a:solidFill>
                  <a:srgbClr val="4D4D4F"/>
                </a:solidFill>
                <a:latin typeface="宋体"/>
                <a:cs typeface="宋体"/>
              </a:rPr>
              <a:t>关</a:t>
            </a:r>
            <a:r>
              <a:rPr dirty="0" sz="1000" spc="5">
                <a:solidFill>
                  <a:srgbClr val="4D4D4F"/>
                </a:solidFill>
                <a:latin typeface="宋体"/>
                <a:cs typeface="宋体"/>
              </a:rPr>
              <a:t>注潜在</a:t>
            </a:r>
            <a:r>
              <a:rPr dirty="0" sz="1000" spc="15">
                <a:solidFill>
                  <a:srgbClr val="4D4D4F"/>
                </a:solidFill>
                <a:latin typeface="宋体"/>
                <a:cs typeface="宋体"/>
              </a:rPr>
              <a:t>的</a:t>
            </a:r>
            <a:r>
              <a:rPr dirty="0" sz="1000" spc="5">
                <a:solidFill>
                  <a:srgbClr val="4D4D4F"/>
                </a:solidFill>
                <a:latin typeface="宋体"/>
                <a:cs typeface="宋体"/>
              </a:rPr>
              <a:t>具备</a:t>
            </a:r>
            <a:r>
              <a:rPr dirty="0" sz="1000" spc="15">
                <a:solidFill>
                  <a:srgbClr val="4D4D4F"/>
                </a:solidFill>
                <a:latin typeface="宋体"/>
                <a:cs typeface="宋体"/>
              </a:rPr>
              <a:t>持</a:t>
            </a:r>
            <a:r>
              <a:rPr dirty="0" sz="1000" spc="5">
                <a:solidFill>
                  <a:srgbClr val="4D4D4F"/>
                </a:solidFill>
                <a:latin typeface="宋体"/>
                <a:cs typeface="宋体"/>
              </a:rPr>
              <a:t>续中药涨</a:t>
            </a:r>
            <a:r>
              <a:rPr dirty="0" sz="1000" spc="15">
                <a:solidFill>
                  <a:srgbClr val="4D4D4F"/>
                </a:solidFill>
                <a:latin typeface="宋体"/>
                <a:cs typeface="宋体"/>
              </a:rPr>
              <a:t>价</a:t>
            </a:r>
            <a:r>
              <a:rPr dirty="0" sz="1000" spc="5">
                <a:solidFill>
                  <a:srgbClr val="4D4D4F"/>
                </a:solidFill>
                <a:latin typeface="宋体"/>
                <a:cs typeface="宋体"/>
              </a:rPr>
              <a:t>主线，</a:t>
            </a:r>
            <a:r>
              <a:rPr dirty="0" sz="1000" spc="15">
                <a:solidFill>
                  <a:srgbClr val="4D4D4F"/>
                </a:solidFill>
                <a:latin typeface="宋体"/>
                <a:cs typeface="宋体"/>
              </a:rPr>
              <a:t>建</a:t>
            </a:r>
            <a:r>
              <a:rPr dirty="0" sz="1000" spc="5">
                <a:solidFill>
                  <a:srgbClr val="4D4D4F"/>
                </a:solidFill>
                <a:latin typeface="宋体"/>
                <a:cs typeface="宋体"/>
              </a:rPr>
              <a:t>议关</a:t>
            </a:r>
            <a:r>
              <a:rPr dirty="0" sz="1000" spc="15">
                <a:solidFill>
                  <a:srgbClr val="4D4D4F"/>
                </a:solidFill>
                <a:latin typeface="宋体"/>
                <a:cs typeface="宋体"/>
              </a:rPr>
              <a:t>注</a:t>
            </a:r>
            <a:r>
              <a:rPr dirty="0" sz="1000" spc="5">
                <a:solidFill>
                  <a:srgbClr val="4D4D4F"/>
                </a:solidFill>
                <a:latin typeface="宋体"/>
                <a:cs typeface="宋体"/>
              </a:rPr>
              <a:t>稀缺属性</a:t>
            </a:r>
            <a:r>
              <a:rPr dirty="0" sz="1000" spc="15">
                <a:solidFill>
                  <a:srgbClr val="4D4D4F"/>
                </a:solidFill>
                <a:latin typeface="宋体"/>
                <a:cs typeface="宋体"/>
              </a:rPr>
              <a:t>标</a:t>
            </a:r>
            <a:r>
              <a:rPr dirty="0" sz="1000" spc="40">
                <a:solidFill>
                  <a:srgbClr val="4D4D4F"/>
                </a:solidFill>
                <a:latin typeface="宋体"/>
                <a:cs typeface="宋体"/>
              </a:rPr>
              <a:t>的</a:t>
            </a:r>
            <a:r>
              <a:rPr dirty="0" sz="1000" spc="15" b="1">
                <a:solidFill>
                  <a:srgbClr val="4D4D4F"/>
                </a:solidFill>
                <a:latin typeface="微软雅黑"/>
                <a:cs typeface="微软雅黑"/>
              </a:rPr>
              <a:t>片仔癀、</a:t>
            </a:r>
            <a:r>
              <a:rPr dirty="0" sz="1000" spc="5" b="1">
                <a:solidFill>
                  <a:srgbClr val="4D4D4F"/>
                </a:solidFill>
                <a:latin typeface="微软雅黑"/>
                <a:cs typeface="微软雅黑"/>
              </a:rPr>
              <a:t>云南</a:t>
            </a:r>
            <a:r>
              <a:rPr dirty="0" sz="1000" spc="15" b="1">
                <a:solidFill>
                  <a:srgbClr val="4D4D4F"/>
                </a:solidFill>
                <a:latin typeface="微软雅黑"/>
                <a:cs typeface="微软雅黑"/>
              </a:rPr>
              <a:t>白药</a:t>
            </a:r>
            <a:r>
              <a:rPr dirty="0" sz="1000" spc="-5" b="1">
                <a:solidFill>
                  <a:srgbClr val="4D4D4F"/>
                </a:solidFill>
                <a:latin typeface="微软雅黑"/>
                <a:cs typeface="微软雅黑"/>
              </a:rPr>
              <a:t>、 </a:t>
            </a:r>
            <a:r>
              <a:rPr dirty="0" sz="1000" spc="5" b="1">
                <a:solidFill>
                  <a:srgbClr val="4D4D4F"/>
                </a:solidFill>
                <a:latin typeface="微软雅黑"/>
                <a:cs typeface="微软雅黑"/>
              </a:rPr>
              <a:t>同仁堂</a:t>
            </a:r>
            <a:r>
              <a:rPr dirty="0" sz="1000" spc="-5" b="1">
                <a:solidFill>
                  <a:srgbClr val="4D4D4F"/>
                </a:solidFill>
                <a:latin typeface="微软雅黑"/>
                <a:cs typeface="微软雅黑"/>
              </a:rPr>
              <a:t>、</a:t>
            </a:r>
            <a:r>
              <a:rPr dirty="0" sz="1000" spc="5" b="1">
                <a:solidFill>
                  <a:srgbClr val="4D4D4F"/>
                </a:solidFill>
                <a:latin typeface="微软雅黑"/>
                <a:cs typeface="微软雅黑"/>
              </a:rPr>
              <a:t>广誉</a:t>
            </a:r>
            <a:r>
              <a:rPr dirty="0" sz="1000" spc="-5" b="1">
                <a:solidFill>
                  <a:srgbClr val="4D4D4F"/>
                </a:solidFill>
                <a:latin typeface="微软雅黑"/>
                <a:cs typeface="微软雅黑"/>
              </a:rPr>
              <a:t>远</a:t>
            </a:r>
            <a:r>
              <a:rPr dirty="0" sz="1000" spc="5" b="1">
                <a:solidFill>
                  <a:srgbClr val="4D4D4F"/>
                </a:solidFill>
                <a:latin typeface="微软雅黑"/>
                <a:cs typeface="微软雅黑"/>
              </a:rPr>
              <a:t>、东</a:t>
            </a:r>
            <a:r>
              <a:rPr dirty="0" sz="1000" spc="-5" b="1">
                <a:solidFill>
                  <a:srgbClr val="4D4D4F"/>
                </a:solidFill>
                <a:latin typeface="微软雅黑"/>
                <a:cs typeface="微软雅黑"/>
              </a:rPr>
              <a:t>阿</a:t>
            </a:r>
            <a:r>
              <a:rPr dirty="0" sz="1000" spc="5" b="1">
                <a:solidFill>
                  <a:srgbClr val="4D4D4F"/>
                </a:solidFill>
                <a:latin typeface="微软雅黑"/>
                <a:cs typeface="微软雅黑"/>
              </a:rPr>
              <a:t>阿胶</a:t>
            </a:r>
            <a:r>
              <a:rPr dirty="0" sz="1000" spc="-5">
                <a:solidFill>
                  <a:srgbClr val="4D4D4F"/>
                </a:solidFill>
                <a:latin typeface="宋体"/>
                <a:cs typeface="宋体"/>
              </a:rPr>
              <a:t>等。</a:t>
            </a:r>
            <a:endParaRPr sz="1000">
              <a:latin typeface="宋体"/>
              <a:cs typeface="宋体"/>
            </a:endParaRPr>
          </a:p>
          <a:p>
            <a:pPr marL="12700" marR="68580">
              <a:lnSpc>
                <a:spcPct val="117000"/>
              </a:lnSpc>
              <a:spcBef>
                <a:spcPts val="770"/>
              </a:spcBef>
            </a:pPr>
            <a:r>
              <a:rPr dirty="0" sz="1000" spc="-5">
                <a:solidFill>
                  <a:srgbClr val="4D4D4F"/>
                </a:solidFill>
                <a:latin typeface="宋体"/>
                <a:cs typeface="宋体"/>
              </a:rPr>
              <a:t>片仔癀</a:t>
            </a:r>
            <a:r>
              <a:rPr dirty="0" sz="1000" spc="-210">
                <a:solidFill>
                  <a:srgbClr val="4D4D4F"/>
                </a:solidFill>
                <a:latin typeface="宋体"/>
                <a:cs typeface="宋体"/>
              </a:rPr>
              <a:t>：</a:t>
            </a:r>
            <a:r>
              <a:rPr dirty="0" sz="1000" spc="5">
                <a:solidFill>
                  <a:srgbClr val="4D4D4F"/>
                </a:solidFill>
                <a:latin typeface="宋体"/>
                <a:cs typeface="宋体"/>
              </a:rPr>
              <a:t>国</a:t>
            </a:r>
            <a:r>
              <a:rPr dirty="0" sz="1000" spc="-5">
                <a:solidFill>
                  <a:srgbClr val="4D4D4F"/>
                </a:solidFill>
                <a:latin typeface="宋体"/>
                <a:cs typeface="宋体"/>
              </a:rPr>
              <a:t>家一</a:t>
            </a:r>
            <a:r>
              <a:rPr dirty="0" sz="1000" spc="5">
                <a:solidFill>
                  <a:srgbClr val="4D4D4F"/>
                </a:solidFill>
                <a:latin typeface="宋体"/>
                <a:cs typeface="宋体"/>
              </a:rPr>
              <a:t>级</a:t>
            </a:r>
            <a:r>
              <a:rPr dirty="0" sz="1000" spc="-5">
                <a:solidFill>
                  <a:srgbClr val="4D4D4F"/>
                </a:solidFill>
                <a:latin typeface="宋体"/>
                <a:cs typeface="宋体"/>
              </a:rPr>
              <a:t>中药</a:t>
            </a:r>
            <a:r>
              <a:rPr dirty="0" sz="1000" spc="5">
                <a:solidFill>
                  <a:srgbClr val="4D4D4F"/>
                </a:solidFill>
                <a:latin typeface="宋体"/>
                <a:cs typeface="宋体"/>
              </a:rPr>
              <a:t>保护</a:t>
            </a:r>
            <a:r>
              <a:rPr dirty="0" sz="1000" spc="-5">
                <a:solidFill>
                  <a:srgbClr val="4D4D4F"/>
                </a:solidFill>
                <a:latin typeface="宋体"/>
                <a:cs typeface="宋体"/>
              </a:rPr>
              <a:t>品种</a:t>
            </a:r>
            <a:r>
              <a:rPr dirty="0" sz="1000" spc="-210">
                <a:solidFill>
                  <a:srgbClr val="4D4D4F"/>
                </a:solidFill>
                <a:latin typeface="宋体"/>
                <a:cs typeface="宋体"/>
              </a:rPr>
              <a:t>，</a:t>
            </a:r>
            <a:r>
              <a:rPr dirty="0" sz="1000" spc="-5">
                <a:solidFill>
                  <a:srgbClr val="4D4D4F"/>
                </a:solidFill>
                <a:latin typeface="宋体"/>
                <a:cs typeface="宋体"/>
              </a:rPr>
              <a:t>处方</a:t>
            </a:r>
            <a:r>
              <a:rPr dirty="0" sz="1000" spc="-190">
                <a:solidFill>
                  <a:srgbClr val="4D4D4F"/>
                </a:solidFill>
                <a:latin typeface="宋体"/>
                <a:cs typeface="宋体"/>
              </a:rPr>
              <a:t>、</a:t>
            </a:r>
            <a:r>
              <a:rPr dirty="0" sz="1000" spc="-5">
                <a:solidFill>
                  <a:srgbClr val="4D4D4F"/>
                </a:solidFill>
                <a:latin typeface="宋体"/>
                <a:cs typeface="宋体"/>
              </a:rPr>
              <a:t>公司</a:t>
            </a:r>
            <a:r>
              <a:rPr dirty="0" sz="1000" spc="5">
                <a:solidFill>
                  <a:srgbClr val="4D4D4F"/>
                </a:solidFill>
                <a:latin typeface="宋体"/>
                <a:cs typeface="宋体"/>
              </a:rPr>
              <a:t>双</a:t>
            </a:r>
            <a:r>
              <a:rPr dirty="0" sz="1000" spc="-5">
                <a:solidFill>
                  <a:srgbClr val="4D4D4F"/>
                </a:solidFill>
                <a:latin typeface="宋体"/>
                <a:cs typeface="宋体"/>
              </a:rPr>
              <a:t>绝密</a:t>
            </a:r>
            <a:r>
              <a:rPr dirty="0" sz="1000" spc="-200">
                <a:solidFill>
                  <a:srgbClr val="4D4D4F"/>
                </a:solidFill>
                <a:latin typeface="宋体"/>
                <a:cs typeface="宋体"/>
              </a:rPr>
              <a:t>；</a:t>
            </a:r>
            <a:r>
              <a:rPr dirty="0" sz="1000" spc="-5">
                <a:solidFill>
                  <a:srgbClr val="4D4D4F"/>
                </a:solidFill>
                <a:latin typeface="宋体"/>
                <a:cs typeface="宋体"/>
              </a:rPr>
              <a:t>原料资</a:t>
            </a:r>
            <a:r>
              <a:rPr dirty="0" sz="1000" spc="5">
                <a:solidFill>
                  <a:srgbClr val="4D4D4F"/>
                </a:solidFill>
                <a:latin typeface="宋体"/>
                <a:cs typeface="宋体"/>
              </a:rPr>
              <a:t>源</a:t>
            </a:r>
            <a:r>
              <a:rPr dirty="0" sz="1000" spc="-5">
                <a:solidFill>
                  <a:srgbClr val="4D4D4F"/>
                </a:solidFill>
                <a:latin typeface="宋体"/>
                <a:cs typeface="宋体"/>
              </a:rPr>
              <a:t>稀缺</a:t>
            </a:r>
            <a:r>
              <a:rPr dirty="0" sz="1000" spc="-210">
                <a:solidFill>
                  <a:srgbClr val="4D4D4F"/>
                </a:solidFill>
                <a:latin typeface="宋体"/>
                <a:cs typeface="宋体"/>
              </a:rPr>
              <a:t>，</a:t>
            </a:r>
            <a:r>
              <a:rPr dirty="0" sz="1000" spc="5">
                <a:solidFill>
                  <a:srgbClr val="4D4D4F"/>
                </a:solidFill>
                <a:latin typeface="宋体"/>
                <a:cs typeface="宋体"/>
              </a:rPr>
              <a:t>主</a:t>
            </a:r>
            <a:r>
              <a:rPr dirty="0" sz="1000" spc="-5">
                <a:solidFill>
                  <a:srgbClr val="4D4D4F"/>
                </a:solidFill>
                <a:latin typeface="宋体"/>
                <a:cs typeface="宋体"/>
              </a:rPr>
              <a:t>要原</a:t>
            </a:r>
            <a:r>
              <a:rPr dirty="0" sz="1000" spc="5">
                <a:solidFill>
                  <a:srgbClr val="4D4D4F"/>
                </a:solidFill>
                <a:latin typeface="宋体"/>
                <a:cs typeface="宋体"/>
              </a:rPr>
              <a:t>料天</a:t>
            </a:r>
            <a:r>
              <a:rPr dirty="0" sz="1000" spc="-5">
                <a:solidFill>
                  <a:srgbClr val="4D4D4F"/>
                </a:solidFill>
                <a:latin typeface="宋体"/>
                <a:cs typeface="宋体"/>
              </a:rPr>
              <a:t>然麝香、 </a:t>
            </a:r>
            <a:r>
              <a:rPr dirty="0" sz="1000" spc="-5">
                <a:solidFill>
                  <a:srgbClr val="4D4D4F"/>
                </a:solidFill>
                <a:latin typeface="宋体"/>
                <a:cs typeface="宋体"/>
              </a:rPr>
              <a:t>蛇胆的</a:t>
            </a:r>
            <a:r>
              <a:rPr dirty="0" sz="1000" spc="5">
                <a:solidFill>
                  <a:srgbClr val="4D4D4F"/>
                </a:solidFill>
                <a:latin typeface="宋体"/>
                <a:cs typeface="宋体"/>
              </a:rPr>
              <a:t>供</a:t>
            </a:r>
            <a:r>
              <a:rPr dirty="0" sz="1000" spc="-5">
                <a:solidFill>
                  <a:srgbClr val="4D4D4F"/>
                </a:solidFill>
                <a:latin typeface="宋体"/>
                <a:cs typeface="宋体"/>
              </a:rPr>
              <a:t>应需</a:t>
            </a:r>
            <a:r>
              <a:rPr dirty="0" sz="1000" spc="5">
                <a:solidFill>
                  <a:srgbClr val="4D4D4F"/>
                </a:solidFill>
                <a:latin typeface="宋体"/>
                <a:cs typeface="宋体"/>
              </a:rPr>
              <a:t>获</a:t>
            </a:r>
            <a:r>
              <a:rPr dirty="0" sz="1000" spc="-5">
                <a:solidFill>
                  <a:srgbClr val="4D4D4F"/>
                </a:solidFill>
                <a:latin typeface="宋体"/>
                <a:cs typeface="宋体"/>
              </a:rPr>
              <a:t>得行</a:t>
            </a:r>
            <a:r>
              <a:rPr dirty="0" sz="1000" spc="5">
                <a:solidFill>
                  <a:srgbClr val="4D4D4F"/>
                </a:solidFill>
                <a:latin typeface="宋体"/>
                <a:cs typeface="宋体"/>
              </a:rPr>
              <a:t>政</a:t>
            </a:r>
            <a:r>
              <a:rPr dirty="0" sz="1000" spc="-5">
                <a:solidFill>
                  <a:srgbClr val="4D4D4F"/>
                </a:solidFill>
                <a:latin typeface="宋体"/>
                <a:cs typeface="宋体"/>
              </a:rPr>
              <a:t>许</a:t>
            </a:r>
            <a:r>
              <a:rPr dirty="0" sz="1000" spc="5">
                <a:solidFill>
                  <a:srgbClr val="4D4D4F"/>
                </a:solidFill>
                <a:latin typeface="宋体"/>
                <a:cs typeface="宋体"/>
              </a:rPr>
              <a:t>可</a:t>
            </a:r>
            <a:r>
              <a:rPr dirty="0" sz="1000" spc="-5">
                <a:solidFill>
                  <a:srgbClr val="4D4D4F"/>
                </a:solidFill>
                <a:latin typeface="宋体"/>
                <a:cs typeface="宋体"/>
              </a:rPr>
              <a:t>，持续</a:t>
            </a:r>
            <a:r>
              <a:rPr dirty="0" sz="1000" spc="5">
                <a:solidFill>
                  <a:srgbClr val="4D4D4F"/>
                </a:solidFill>
                <a:latin typeface="宋体"/>
                <a:cs typeface="宋体"/>
              </a:rPr>
              <a:t>存</a:t>
            </a:r>
            <a:r>
              <a:rPr dirty="0" sz="1000" spc="-5">
                <a:solidFill>
                  <a:srgbClr val="4D4D4F"/>
                </a:solidFill>
                <a:latin typeface="宋体"/>
                <a:cs typeface="宋体"/>
              </a:rPr>
              <a:t>在成</a:t>
            </a:r>
            <a:r>
              <a:rPr dirty="0" sz="1000" spc="5">
                <a:solidFill>
                  <a:srgbClr val="4D4D4F"/>
                </a:solidFill>
                <a:latin typeface="宋体"/>
                <a:cs typeface="宋体"/>
              </a:rPr>
              <a:t>本</a:t>
            </a:r>
            <a:r>
              <a:rPr dirty="0" sz="1000" spc="-5">
                <a:solidFill>
                  <a:srgbClr val="4D4D4F"/>
                </a:solidFill>
                <a:latin typeface="宋体"/>
                <a:cs typeface="宋体"/>
              </a:rPr>
              <a:t>压力</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170">
                <a:solidFill>
                  <a:srgbClr val="4D4D4F"/>
                </a:solidFill>
                <a:latin typeface="宋体"/>
                <a:cs typeface="宋体"/>
              </a:rPr>
              <a:t> </a:t>
            </a:r>
            <a:r>
              <a:rPr dirty="0" sz="1000" spc="-5">
                <a:solidFill>
                  <a:srgbClr val="4D4D4F"/>
                </a:solidFill>
                <a:latin typeface="等线"/>
                <a:cs typeface="等线"/>
              </a:rPr>
              <a:t>2016</a:t>
            </a:r>
            <a:r>
              <a:rPr dirty="0" sz="1000" spc="50">
                <a:solidFill>
                  <a:srgbClr val="4D4D4F"/>
                </a:solidFill>
                <a:latin typeface="等线"/>
                <a:cs typeface="等线"/>
              </a:rPr>
              <a:t> </a:t>
            </a:r>
            <a:r>
              <a:rPr dirty="0" sz="1000" spc="-5">
                <a:solidFill>
                  <a:srgbClr val="4D4D4F"/>
                </a:solidFill>
                <a:latin typeface="宋体"/>
                <a:cs typeface="宋体"/>
              </a:rPr>
              <a:t>年</a:t>
            </a:r>
            <a:r>
              <a:rPr dirty="0" sz="1000" spc="-190">
                <a:solidFill>
                  <a:srgbClr val="4D4D4F"/>
                </a:solidFill>
                <a:latin typeface="宋体"/>
                <a:cs typeface="宋体"/>
              </a:rPr>
              <a:t> </a:t>
            </a:r>
            <a:r>
              <a:rPr dirty="0" sz="1000" spc="-5">
                <a:solidFill>
                  <a:srgbClr val="4D4D4F"/>
                </a:solidFill>
                <a:latin typeface="等线"/>
                <a:cs typeface="等线"/>
              </a:rPr>
              <a:t>6</a:t>
            </a:r>
            <a:r>
              <a:rPr dirty="0" sz="1000" spc="50">
                <a:solidFill>
                  <a:srgbClr val="4D4D4F"/>
                </a:solidFill>
                <a:latin typeface="等线"/>
                <a:cs typeface="等线"/>
              </a:rPr>
              <a:t> </a:t>
            </a:r>
            <a:r>
              <a:rPr dirty="0" sz="1000" spc="-5">
                <a:solidFill>
                  <a:srgbClr val="4D4D4F"/>
                </a:solidFill>
                <a:latin typeface="宋体"/>
                <a:cs typeface="宋体"/>
              </a:rPr>
              <a:t>月提高片仔</a:t>
            </a:r>
            <a:r>
              <a:rPr dirty="0" sz="1000" spc="5">
                <a:solidFill>
                  <a:srgbClr val="4D4D4F"/>
                </a:solidFill>
                <a:latin typeface="宋体"/>
                <a:cs typeface="宋体"/>
              </a:rPr>
              <a:t>癀</a:t>
            </a:r>
            <a:r>
              <a:rPr dirty="0" sz="1000" spc="-5">
                <a:solidFill>
                  <a:srgbClr val="4D4D4F"/>
                </a:solidFill>
                <a:latin typeface="宋体"/>
                <a:cs typeface="宋体"/>
              </a:rPr>
              <a:t>出厂价和</a:t>
            </a:r>
            <a:endParaRPr sz="1000">
              <a:latin typeface="宋体"/>
              <a:cs typeface="宋体"/>
            </a:endParaRPr>
          </a:p>
          <a:p>
            <a:pPr marL="12700">
              <a:lnSpc>
                <a:spcPct val="100000"/>
              </a:lnSpc>
              <a:spcBef>
                <a:spcPts val="204"/>
              </a:spcBef>
            </a:pPr>
            <a:r>
              <a:rPr dirty="0" sz="1000" spc="-5">
                <a:solidFill>
                  <a:srgbClr val="4D4D4F"/>
                </a:solidFill>
                <a:latin typeface="宋体"/>
                <a:cs typeface="宋体"/>
              </a:rPr>
              <a:t>终端价，</a:t>
            </a:r>
            <a:r>
              <a:rPr dirty="0" sz="1000" spc="-5">
                <a:solidFill>
                  <a:srgbClr val="4D4D4F"/>
                </a:solidFill>
                <a:latin typeface="等线"/>
                <a:cs typeface="等线"/>
              </a:rPr>
              <a:t>2017</a:t>
            </a:r>
            <a:r>
              <a:rPr dirty="0" sz="1000" spc="45">
                <a:solidFill>
                  <a:srgbClr val="4D4D4F"/>
                </a:solidFill>
                <a:latin typeface="等线"/>
                <a:cs typeface="等线"/>
              </a:rPr>
              <a:t> </a:t>
            </a:r>
            <a:r>
              <a:rPr dirty="0" sz="1000" spc="-5">
                <a:solidFill>
                  <a:srgbClr val="4D4D4F"/>
                </a:solidFill>
                <a:latin typeface="宋体"/>
                <a:cs typeface="宋体"/>
              </a:rPr>
              <a:t>年</a:t>
            </a:r>
            <a:r>
              <a:rPr dirty="0" sz="1000" spc="-195">
                <a:solidFill>
                  <a:srgbClr val="4D4D4F"/>
                </a:solidFill>
                <a:latin typeface="宋体"/>
                <a:cs typeface="宋体"/>
              </a:rPr>
              <a:t> </a:t>
            </a:r>
            <a:r>
              <a:rPr dirty="0" sz="1000" spc="-5">
                <a:solidFill>
                  <a:srgbClr val="4D4D4F"/>
                </a:solidFill>
                <a:latin typeface="等线"/>
                <a:cs typeface="等线"/>
              </a:rPr>
              <a:t>5</a:t>
            </a:r>
            <a:r>
              <a:rPr dirty="0" sz="1000" spc="40">
                <a:solidFill>
                  <a:srgbClr val="4D4D4F"/>
                </a:solidFill>
                <a:latin typeface="等线"/>
                <a:cs typeface="等线"/>
              </a:rPr>
              <a:t> </a:t>
            </a:r>
            <a:r>
              <a:rPr dirty="0" sz="1000" spc="-5">
                <a:solidFill>
                  <a:srgbClr val="4D4D4F"/>
                </a:solidFill>
                <a:latin typeface="宋体"/>
                <a:cs typeface="宋体"/>
              </a:rPr>
              <a:t>月和</a:t>
            </a:r>
            <a:r>
              <a:rPr dirty="0" sz="1000" spc="-185">
                <a:solidFill>
                  <a:srgbClr val="4D4D4F"/>
                </a:solidFill>
                <a:latin typeface="宋体"/>
                <a:cs typeface="宋体"/>
              </a:rPr>
              <a:t> </a:t>
            </a:r>
            <a:r>
              <a:rPr dirty="0" sz="1000" spc="-5">
                <a:solidFill>
                  <a:srgbClr val="4D4D4F"/>
                </a:solidFill>
                <a:latin typeface="等线"/>
                <a:cs typeface="等线"/>
              </a:rPr>
              <a:t>7</a:t>
            </a:r>
            <a:r>
              <a:rPr dirty="0" sz="1000" spc="45">
                <a:solidFill>
                  <a:srgbClr val="4D4D4F"/>
                </a:solidFill>
                <a:latin typeface="等线"/>
                <a:cs typeface="等线"/>
              </a:rPr>
              <a:t> </a:t>
            </a:r>
            <a:r>
              <a:rPr dirty="0" sz="1000" spc="-5">
                <a:solidFill>
                  <a:srgbClr val="4D4D4F"/>
                </a:solidFill>
                <a:latin typeface="宋体"/>
                <a:cs typeface="宋体"/>
              </a:rPr>
              <a:t>月又分</a:t>
            </a:r>
            <a:r>
              <a:rPr dirty="0" sz="1000" spc="5">
                <a:solidFill>
                  <a:srgbClr val="4D4D4F"/>
                </a:solidFill>
                <a:latin typeface="宋体"/>
                <a:cs typeface="宋体"/>
              </a:rPr>
              <a:t>别</a:t>
            </a:r>
            <a:r>
              <a:rPr dirty="0" sz="1000" spc="-5">
                <a:solidFill>
                  <a:srgbClr val="4D4D4F"/>
                </a:solidFill>
                <a:latin typeface="宋体"/>
                <a:cs typeface="宋体"/>
              </a:rPr>
              <a:t>提升</a:t>
            </a:r>
            <a:r>
              <a:rPr dirty="0" sz="1000" spc="5">
                <a:solidFill>
                  <a:srgbClr val="4D4D4F"/>
                </a:solidFill>
                <a:latin typeface="宋体"/>
                <a:cs typeface="宋体"/>
              </a:rPr>
              <a:t>内</a:t>
            </a:r>
            <a:r>
              <a:rPr dirty="0" sz="1000" spc="-5">
                <a:solidFill>
                  <a:srgbClr val="4D4D4F"/>
                </a:solidFill>
                <a:latin typeface="宋体"/>
                <a:cs typeface="宋体"/>
              </a:rPr>
              <a:t>销价</a:t>
            </a:r>
            <a:r>
              <a:rPr dirty="0" sz="1000" spc="5">
                <a:solidFill>
                  <a:srgbClr val="4D4D4F"/>
                </a:solidFill>
                <a:latin typeface="宋体"/>
                <a:cs typeface="宋体"/>
              </a:rPr>
              <a:t>格</a:t>
            </a:r>
            <a:r>
              <a:rPr dirty="0" sz="1000" spc="-5">
                <a:solidFill>
                  <a:srgbClr val="4D4D4F"/>
                </a:solidFill>
                <a:latin typeface="宋体"/>
                <a:cs typeface="宋体"/>
              </a:rPr>
              <a:t>和</a:t>
            </a:r>
            <a:r>
              <a:rPr dirty="0" sz="1000" spc="5">
                <a:solidFill>
                  <a:srgbClr val="4D4D4F"/>
                </a:solidFill>
                <a:latin typeface="宋体"/>
                <a:cs typeface="宋体"/>
              </a:rPr>
              <a:t>外</a:t>
            </a:r>
            <a:r>
              <a:rPr dirty="0" sz="1000" spc="-5">
                <a:solidFill>
                  <a:srgbClr val="4D4D4F"/>
                </a:solidFill>
                <a:latin typeface="宋体"/>
                <a:cs typeface="宋体"/>
              </a:rPr>
              <a:t>销价格</a:t>
            </a:r>
            <a:r>
              <a:rPr dirty="0" sz="1000" spc="5">
                <a:solidFill>
                  <a:srgbClr val="4D4D4F"/>
                </a:solidFill>
                <a:latin typeface="宋体"/>
                <a:cs typeface="宋体"/>
              </a:rPr>
              <a:t>，</a:t>
            </a:r>
            <a:r>
              <a:rPr dirty="0" sz="1000" spc="-5">
                <a:solidFill>
                  <a:srgbClr val="4D4D4F"/>
                </a:solidFill>
                <a:latin typeface="宋体"/>
                <a:cs typeface="宋体"/>
              </a:rPr>
              <a:t>国内</a:t>
            </a:r>
            <a:r>
              <a:rPr dirty="0" sz="1000" spc="5">
                <a:solidFill>
                  <a:srgbClr val="4D4D4F"/>
                </a:solidFill>
                <a:latin typeface="宋体"/>
                <a:cs typeface="宋体"/>
              </a:rPr>
              <a:t>终</a:t>
            </a:r>
            <a:r>
              <a:rPr dirty="0" sz="1000" spc="-5">
                <a:solidFill>
                  <a:srgbClr val="4D4D4F"/>
                </a:solidFill>
                <a:latin typeface="宋体"/>
                <a:cs typeface="宋体"/>
              </a:rPr>
              <a:t>端价</a:t>
            </a:r>
            <a:r>
              <a:rPr dirty="0" sz="1000" spc="5">
                <a:solidFill>
                  <a:srgbClr val="4D4D4F"/>
                </a:solidFill>
                <a:latin typeface="宋体"/>
                <a:cs typeface="宋体"/>
              </a:rPr>
              <a:t>格</a:t>
            </a:r>
            <a:r>
              <a:rPr dirty="0" sz="1000" spc="-5">
                <a:solidFill>
                  <a:srgbClr val="4D4D4F"/>
                </a:solidFill>
                <a:latin typeface="宋体"/>
                <a:cs typeface="宋体"/>
              </a:rPr>
              <a:t>由</a:t>
            </a:r>
            <a:r>
              <a:rPr dirty="0" sz="1000" spc="-190">
                <a:solidFill>
                  <a:srgbClr val="4D4D4F"/>
                </a:solidFill>
                <a:latin typeface="宋体"/>
                <a:cs typeface="宋体"/>
              </a:rPr>
              <a:t> </a:t>
            </a:r>
            <a:r>
              <a:rPr dirty="0" sz="1000">
                <a:solidFill>
                  <a:srgbClr val="4D4D4F"/>
                </a:solidFill>
                <a:latin typeface="等线"/>
                <a:cs typeface="等线"/>
              </a:rPr>
              <a:t>500</a:t>
            </a:r>
            <a:r>
              <a:rPr dirty="0" sz="1000" spc="35">
                <a:solidFill>
                  <a:srgbClr val="4D4D4F"/>
                </a:solidFill>
                <a:latin typeface="等线"/>
                <a:cs typeface="等线"/>
              </a:rPr>
              <a:t> </a:t>
            </a:r>
            <a:r>
              <a:rPr dirty="0" sz="1000" spc="-5">
                <a:solidFill>
                  <a:srgbClr val="4D4D4F"/>
                </a:solidFill>
                <a:latin typeface="宋体"/>
                <a:cs typeface="宋体"/>
              </a:rPr>
              <a:t>提升</a:t>
            </a:r>
            <a:endParaRPr sz="1000">
              <a:latin typeface="宋体"/>
              <a:cs typeface="宋体"/>
            </a:endParaRPr>
          </a:p>
          <a:p>
            <a:pPr marL="12700">
              <a:lnSpc>
                <a:spcPct val="100000"/>
              </a:lnSpc>
              <a:spcBef>
                <a:spcPts val="190"/>
              </a:spcBef>
            </a:pPr>
            <a:r>
              <a:rPr dirty="0" sz="1000" spc="-5">
                <a:solidFill>
                  <a:srgbClr val="4D4D4F"/>
                </a:solidFill>
                <a:latin typeface="宋体"/>
                <a:cs typeface="宋体"/>
              </a:rPr>
              <a:t>至</a:t>
            </a:r>
            <a:r>
              <a:rPr dirty="0" sz="1000" spc="-254">
                <a:solidFill>
                  <a:srgbClr val="4D4D4F"/>
                </a:solidFill>
                <a:latin typeface="宋体"/>
                <a:cs typeface="宋体"/>
              </a:rPr>
              <a:t> </a:t>
            </a:r>
            <a:r>
              <a:rPr dirty="0" sz="1000" spc="-5">
                <a:solidFill>
                  <a:srgbClr val="4D4D4F"/>
                </a:solidFill>
                <a:latin typeface="等线"/>
                <a:cs typeface="等线"/>
              </a:rPr>
              <a:t>530</a:t>
            </a:r>
            <a:r>
              <a:rPr dirty="0" sz="1000" spc="-20">
                <a:solidFill>
                  <a:srgbClr val="4D4D4F"/>
                </a:solidFill>
                <a:latin typeface="等线"/>
                <a:cs typeface="等线"/>
              </a:rPr>
              <a:t> </a:t>
            </a:r>
            <a:r>
              <a:rPr dirty="0" sz="1000" spc="-5">
                <a:solidFill>
                  <a:srgbClr val="4D4D4F"/>
                </a:solidFill>
                <a:latin typeface="宋体"/>
                <a:cs typeface="宋体"/>
              </a:rPr>
              <a:t>元</a:t>
            </a:r>
            <a:r>
              <a:rPr dirty="0" sz="1000" spc="-10">
                <a:solidFill>
                  <a:srgbClr val="4D4D4F"/>
                </a:solidFill>
                <a:latin typeface="等线"/>
                <a:cs typeface="等线"/>
              </a:rPr>
              <a:t>/</a:t>
            </a:r>
            <a:r>
              <a:rPr dirty="0" sz="1000" spc="5">
                <a:solidFill>
                  <a:srgbClr val="4D4D4F"/>
                </a:solidFill>
                <a:latin typeface="宋体"/>
                <a:cs typeface="宋体"/>
              </a:rPr>
              <a:t>粒</a:t>
            </a:r>
            <a:r>
              <a:rPr dirty="0" sz="1000" spc="-210">
                <a:solidFill>
                  <a:srgbClr val="4D4D4F"/>
                </a:solidFill>
                <a:latin typeface="宋体"/>
                <a:cs typeface="宋体"/>
              </a:rPr>
              <a:t>，</a:t>
            </a:r>
            <a:r>
              <a:rPr dirty="0" sz="1000" spc="-5">
                <a:solidFill>
                  <a:srgbClr val="4D4D4F"/>
                </a:solidFill>
                <a:latin typeface="宋体"/>
                <a:cs typeface="宋体"/>
              </a:rPr>
              <a:t>海</a:t>
            </a:r>
            <a:r>
              <a:rPr dirty="0" sz="1000" spc="5">
                <a:solidFill>
                  <a:srgbClr val="4D4D4F"/>
                </a:solidFill>
                <a:latin typeface="宋体"/>
                <a:cs typeface="宋体"/>
              </a:rPr>
              <a:t>外</a:t>
            </a:r>
            <a:r>
              <a:rPr dirty="0" sz="1000" spc="-5">
                <a:solidFill>
                  <a:srgbClr val="4D4D4F"/>
                </a:solidFill>
                <a:latin typeface="宋体"/>
                <a:cs typeface="宋体"/>
              </a:rPr>
              <a:t>供应</a:t>
            </a:r>
            <a:r>
              <a:rPr dirty="0" sz="1000" spc="5">
                <a:solidFill>
                  <a:srgbClr val="4D4D4F"/>
                </a:solidFill>
                <a:latin typeface="宋体"/>
                <a:cs typeface="宋体"/>
              </a:rPr>
              <a:t>价</a:t>
            </a:r>
            <a:r>
              <a:rPr dirty="0" sz="1000" spc="-5">
                <a:solidFill>
                  <a:srgbClr val="4D4D4F"/>
                </a:solidFill>
                <a:latin typeface="宋体"/>
                <a:cs typeface="宋体"/>
              </a:rPr>
              <a:t>在</a:t>
            </a:r>
            <a:r>
              <a:rPr dirty="0" sz="1000" spc="-245">
                <a:solidFill>
                  <a:srgbClr val="4D4D4F"/>
                </a:solidFill>
                <a:latin typeface="宋体"/>
                <a:cs typeface="宋体"/>
              </a:rPr>
              <a:t> </a:t>
            </a:r>
            <a:r>
              <a:rPr dirty="0" sz="1000" spc="-5">
                <a:solidFill>
                  <a:srgbClr val="4D4D4F"/>
                </a:solidFill>
                <a:latin typeface="等线"/>
                <a:cs typeface="等线"/>
              </a:rPr>
              <a:t>45</a:t>
            </a:r>
            <a:r>
              <a:rPr dirty="0" sz="1000" spc="-20">
                <a:solidFill>
                  <a:srgbClr val="4D4D4F"/>
                </a:solidFill>
                <a:latin typeface="等线"/>
                <a:cs typeface="等线"/>
              </a:rPr>
              <a:t> </a:t>
            </a:r>
            <a:r>
              <a:rPr dirty="0" sz="1000" spc="-5">
                <a:solidFill>
                  <a:srgbClr val="4D4D4F"/>
                </a:solidFill>
                <a:latin typeface="宋体"/>
                <a:cs typeface="宋体"/>
              </a:rPr>
              <a:t>美元</a:t>
            </a:r>
            <a:r>
              <a:rPr dirty="0" sz="1000" spc="-10">
                <a:solidFill>
                  <a:srgbClr val="4D4D4F"/>
                </a:solidFill>
                <a:latin typeface="等线"/>
                <a:cs typeface="等线"/>
              </a:rPr>
              <a:t>/</a:t>
            </a:r>
            <a:r>
              <a:rPr dirty="0" sz="1000" spc="5">
                <a:solidFill>
                  <a:srgbClr val="4D4D4F"/>
                </a:solidFill>
                <a:latin typeface="宋体"/>
                <a:cs typeface="宋体"/>
              </a:rPr>
              <a:t>粒</a:t>
            </a:r>
            <a:r>
              <a:rPr dirty="0" sz="1000" spc="-5">
                <a:solidFill>
                  <a:srgbClr val="4D4D4F"/>
                </a:solidFill>
                <a:latin typeface="宋体"/>
                <a:cs typeface="宋体"/>
              </a:rPr>
              <a:t>的基</a:t>
            </a:r>
            <a:r>
              <a:rPr dirty="0" sz="1000" spc="5">
                <a:solidFill>
                  <a:srgbClr val="4D4D4F"/>
                </a:solidFill>
                <a:latin typeface="宋体"/>
                <a:cs typeface="宋体"/>
              </a:rPr>
              <a:t>础</a:t>
            </a:r>
            <a:r>
              <a:rPr dirty="0" sz="1000" spc="-5">
                <a:solidFill>
                  <a:srgbClr val="4D4D4F"/>
                </a:solidFill>
                <a:latin typeface="宋体"/>
                <a:cs typeface="宋体"/>
              </a:rPr>
              <a:t>上平</a:t>
            </a:r>
            <a:r>
              <a:rPr dirty="0" sz="1000" spc="5">
                <a:solidFill>
                  <a:srgbClr val="4D4D4F"/>
                </a:solidFill>
                <a:latin typeface="宋体"/>
                <a:cs typeface="宋体"/>
              </a:rPr>
              <a:t>均</a:t>
            </a:r>
            <a:r>
              <a:rPr dirty="0" sz="1000" spc="-5">
                <a:solidFill>
                  <a:srgbClr val="4D4D4F"/>
                </a:solidFill>
                <a:latin typeface="宋体"/>
                <a:cs typeface="宋体"/>
              </a:rPr>
              <a:t>提价</a:t>
            </a:r>
            <a:r>
              <a:rPr dirty="0" sz="1000" spc="-245">
                <a:solidFill>
                  <a:srgbClr val="4D4D4F"/>
                </a:solidFill>
                <a:latin typeface="宋体"/>
                <a:cs typeface="宋体"/>
              </a:rPr>
              <a:t> </a:t>
            </a:r>
            <a:r>
              <a:rPr dirty="0" sz="1000" spc="-30">
                <a:solidFill>
                  <a:srgbClr val="4D4D4F"/>
                </a:solidFill>
                <a:latin typeface="等线"/>
                <a:cs typeface="等线"/>
              </a:rPr>
              <a:t>2.5%</a:t>
            </a:r>
            <a:r>
              <a:rPr dirty="0" sz="1000" spc="-30">
                <a:solidFill>
                  <a:srgbClr val="4D4D4F"/>
                </a:solidFill>
                <a:latin typeface="宋体"/>
                <a:cs typeface="宋体"/>
              </a:rPr>
              <a:t>；</a:t>
            </a:r>
            <a:r>
              <a:rPr dirty="0" sz="1000" spc="-30">
                <a:solidFill>
                  <a:srgbClr val="4D4D4F"/>
                </a:solidFill>
                <a:latin typeface="等线"/>
                <a:cs typeface="等线"/>
              </a:rPr>
              <a:t>2020</a:t>
            </a:r>
            <a:r>
              <a:rPr dirty="0" sz="1000" spc="-20">
                <a:solidFill>
                  <a:srgbClr val="4D4D4F"/>
                </a:solidFill>
                <a:latin typeface="等线"/>
                <a:cs typeface="等线"/>
              </a:rPr>
              <a:t> </a:t>
            </a:r>
            <a:r>
              <a:rPr dirty="0" sz="1000" spc="-5">
                <a:solidFill>
                  <a:srgbClr val="4D4D4F"/>
                </a:solidFill>
                <a:latin typeface="宋体"/>
                <a:cs typeface="宋体"/>
              </a:rPr>
              <a:t>年</a:t>
            </a:r>
            <a:r>
              <a:rPr dirty="0" sz="1000" spc="-245">
                <a:solidFill>
                  <a:srgbClr val="4D4D4F"/>
                </a:solidFill>
                <a:latin typeface="宋体"/>
                <a:cs typeface="宋体"/>
              </a:rPr>
              <a:t> </a:t>
            </a:r>
            <a:r>
              <a:rPr dirty="0" sz="1000" spc="-5">
                <a:solidFill>
                  <a:srgbClr val="4D4D4F"/>
                </a:solidFill>
                <a:latin typeface="等线"/>
                <a:cs typeface="等线"/>
              </a:rPr>
              <a:t>1</a:t>
            </a:r>
            <a:r>
              <a:rPr dirty="0" sz="1000" spc="-20">
                <a:solidFill>
                  <a:srgbClr val="4D4D4F"/>
                </a:solidFill>
                <a:latin typeface="等线"/>
                <a:cs typeface="等线"/>
              </a:rPr>
              <a:t> </a:t>
            </a:r>
            <a:r>
              <a:rPr dirty="0" sz="1000" spc="-5">
                <a:solidFill>
                  <a:srgbClr val="4D4D4F"/>
                </a:solidFill>
                <a:latin typeface="宋体"/>
                <a:cs typeface="宋体"/>
              </a:rPr>
              <a:t>月</a:t>
            </a:r>
            <a:r>
              <a:rPr dirty="0" sz="1000" spc="-250">
                <a:solidFill>
                  <a:srgbClr val="4D4D4F"/>
                </a:solidFill>
                <a:latin typeface="宋体"/>
                <a:cs typeface="宋体"/>
              </a:rPr>
              <a:t> </a:t>
            </a:r>
            <a:r>
              <a:rPr dirty="0" sz="1000" spc="-5">
                <a:solidFill>
                  <a:srgbClr val="4D4D4F"/>
                </a:solidFill>
                <a:latin typeface="等线"/>
                <a:cs typeface="等线"/>
              </a:rPr>
              <a:t>21</a:t>
            </a:r>
            <a:r>
              <a:rPr dirty="0" sz="1000" spc="-20">
                <a:solidFill>
                  <a:srgbClr val="4D4D4F"/>
                </a:solidFill>
                <a:latin typeface="等线"/>
                <a:cs typeface="等线"/>
              </a:rPr>
              <a:t> </a:t>
            </a:r>
            <a:r>
              <a:rPr dirty="0" sz="1000" spc="-5">
                <a:solidFill>
                  <a:srgbClr val="4D4D4F"/>
                </a:solidFill>
                <a:latin typeface="宋体"/>
                <a:cs typeface="宋体"/>
              </a:rPr>
              <a:t>日公司主</a:t>
            </a:r>
            <a:endParaRPr sz="1000">
              <a:latin typeface="宋体"/>
              <a:cs typeface="宋体"/>
            </a:endParaRPr>
          </a:p>
          <a:p>
            <a:pPr marL="12700">
              <a:lnSpc>
                <a:spcPct val="100000"/>
              </a:lnSpc>
              <a:spcBef>
                <a:spcPts val="204"/>
              </a:spcBef>
            </a:pPr>
            <a:r>
              <a:rPr dirty="0" sz="1000" spc="-5">
                <a:solidFill>
                  <a:srgbClr val="4D4D4F"/>
                </a:solidFill>
                <a:latin typeface="宋体"/>
                <a:cs typeface="宋体"/>
              </a:rPr>
              <a:t>导产品</a:t>
            </a:r>
            <a:r>
              <a:rPr dirty="0" sz="1000" spc="5">
                <a:solidFill>
                  <a:srgbClr val="4D4D4F"/>
                </a:solidFill>
                <a:latin typeface="宋体"/>
                <a:cs typeface="宋体"/>
              </a:rPr>
              <a:t>片</a:t>
            </a:r>
            <a:r>
              <a:rPr dirty="0" sz="1000" spc="-5">
                <a:solidFill>
                  <a:srgbClr val="4D4D4F"/>
                </a:solidFill>
                <a:latin typeface="宋体"/>
                <a:cs typeface="宋体"/>
              </a:rPr>
              <a:t>仔癀</a:t>
            </a:r>
            <a:r>
              <a:rPr dirty="0" sz="1000" spc="5">
                <a:solidFill>
                  <a:srgbClr val="4D4D4F"/>
                </a:solidFill>
                <a:latin typeface="宋体"/>
                <a:cs typeface="宋体"/>
              </a:rPr>
              <a:t>锭</a:t>
            </a:r>
            <a:r>
              <a:rPr dirty="0" sz="1000" spc="-5">
                <a:solidFill>
                  <a:srgbClr val="4D4D4F"/>
                </a:solidFill>
                <a:latin typeface="宋体"/>
                <a:cs typeface="宋体"/>
              </a:rPr>
              <a:t>剂国</a:t>
            </a:r>
            <a:r>
              <a:rPr dirty="0" sz="1000" spc="5">
                <a:solidFill>
                  <a:srgbClr val="4D4D4F"/>
                </a:solidFill>
                <a:latin typeface="宋体"/>
                <a:cs typeface="宋体"/>
              </a:rPr>
              <a:t>内</a:t>
            </a:r>
            <a:r>
              <a:rPr dirty="0" sz="1000" spc="-5">
                <a:solidFill>
                  <a:srgbClr val="4D4D4F"/>
                </a:solidFill>
                <a:latin typeface="宋体"/>
                <a:cs typeface="宋体"/>
              </a:rPr>
              <a:t>市</a:t>
            </a:r>
            <a:r>
              <a:rPr dirty="0" sz="1000" spc="5">
                <a:solidFill>
                  <a:srgbClr val="4D4D4F"/>
                </a:solidFill>
                <a:latin typeface="宋体"/>
                <a:cs typeface="宋体"/>
              </a:rPr>
              <a:t>场</a:t>
            </a:r>
            <a:r>
              <a:rPr dirty="0" sz="1000" spc="-5">
                <a:solidFill>
                  <a:srgbClr val="4D4D4F"/>
                </a:solidFill>
                <a:latin typeface="宋体"/>
                <a:cs typeface="宋体"/>
              </a:rPr>
              <a:t>零售价</a:t>
            </a:r>
            <a:r>
              <a:rPr dirty="0" sz="1000" spc="5">
                <a:solidFill>
                  <a:srgbClr val="4D4D4F"/>
                </a:solidFill>
                <a:latin typeface="宋体"/>
                <a:cs typeface="宋体"/>
              </a:rPr>
              <a:t>格</a:t>
            </a:r>
            <a:r>
              <a:rPr dirty="0" sz="1000" spc="-5">
                <a:solidFill>
                  <a:srgbClr val="4D4D4F"/>
                </a:solidFill>
                <a:latin typeface="宋体"/>
                <a:cs typeface="宋体"/>
              </a:rPr>
              <a:t>将从</a:t>
            </a:r>
            <a:r>
              <a:rPr dirty="0" sz="1000" spc="-245">
                <a:solidFill>
                  <a:srgbClr val="4D4D4F"/>
                </a:solidFill>
                <a:latin typeface="宋体"/>
                <a:cs typeface="宋体"/>
              </a:rPr>
              <a:t> </a:t>
            </a:r>
            <a:r>
              <a:rPr dirty="0" sz="1000" spc="-5">
                <a:solidFill>
                  <a:srgbClr val="4D4D4F"/>
                </a:solidFill>
                <a:latin typeface="等线"/>
                <a:cs typeface="等线"/>
              </a:rPr>
              <a:t>530</a:t>
            </a:r>
            <a:r>
              <a:rPr dirty="0" sz="1000" spc="-20">
                <a:solidFill>
                  <a:srgbClr val="4D4D4F"/>
                </a:solidFill>
                <a:latin typeface="等线"/>
                <a:cs typeface="等线"/>
              </a:rPr>
              <a:t> </a:t>
            </a:r>
            <a:r>
              <a:rPr dirty="0" sz="1000" spc="-5">
                <a:solidFill>
                  <a:srgbClr val="4D4D4F"/>
                </a:solidFill>
                <a:latin typeface="宋体"/>
                <a:cs typeface="宋体"/>
              </a:rPr>
              <a:t>元</a:t>
            </a:r>
            <a:r>
              <a:rPr dirty="0" sz="1000" spc="-10">
                <a:solidFill>
                  <a:srgbClr val="4D4D4F"/>
                </a:solidFill>
                <a:latin typeface="等线"/>
                <a:cs typeface="等线"/>
              </a:rPr>
              <a:t>/</a:t>
            </a:r>
            <a:r>
              <a:rPr dirty="0" sz="1000" spc="5">
                <a:solidFill>
                  <a:srgbClr val="4D4D4F"/>
                </a:solidFill>
                <a:latin typeface="宋体"/>
                <a:cs typeface="宋体"/>
              </a:rPr>
              <a:t>粒上</a:t>
            </a:r>
            <a:r>
              <a:rPr dirty="0" sz="1000" spc="-5">
                <a:solidFill>
                  <a:srgbClr val="4D4D4F"/>
                </a:solidFill>
                <a:latin typeface="宋体"/>
                <a:cs typeface="宋体"/>
              </a:rPr>
              <a:t>调到</a:t>
            </a:r>
            <a:r>
              <a:rPr dirty="0" sz="1000" spc="-245">
                <a:solidFill>
                  <a:srgbClr val="4D4D4F"/>
                </a:solidFill>
                <a:latin typeface="宋体"/>
                <a:cs typeface="宋体"/>
              </a:rPr>
              <a:t> </a:t>
            </a:r>
            <a:r>
              <a:rPr dirty="0" sz="1000" spc="-5">
                <a:solidFill>
                  <a:srgbClr val="4D4D4F"/>
                </a:solidFill>
                <a:latin typeface="等线"/>
                <a:cs typeface="等线"/>
              </a:rPr>
              <a:t>590</a:t>
            </a:r>
            <a:r>
              <a:rPr dirty="0" sz="1000" spc="-20">
                <a:solidFill>
                  <a:srgbClr val="4D4D4F"/>
                </a:solidFill>
                <a:latin typeface="等线"/>
                <a:cs typeface="等线"/>
              </a:rPr>
              <a:t> </a:t>
            </a:r>
            <a:r>
              <a:rPr dirty="0" sz="1000" spc="-5">
                <a:solidFill>
                  <a:srgbClr val="4D4D4F"/>
                </a:solidFill>
                <a:latin typeface="宋体"/>
                <a:cs typeface="宋体"/>
              </a:rPr>
              <a:t>元</a:t>
            </a:r>
            <a:r>
              <a:rPr dirty="0" sz="1000" spc="-10">
                <a:solidFill>
                  <a:srgbClr val="4D4D4F"/>
                </a:solidFill>
                <a:latin typeface="等线"/>
                <a:cs typeface="等线"/>
              </a:rPr>
              <a:t>/</a:t>
            </a:r>
            <a:r>
              <a:rPr dirty="0" sz="1000" spc="-5">
                <a:solidFill>
                  <a:srgbClr val="4D4D4F"/>
                </a:solidFill>
                <a:latin typeface="宋体"/>
                <a:cs typeface="宋体"/>
              </a:rPr>
              <a:t>粒</a:t>
            </a:r>
            <a:r>
              <a:rPr dirty="0" sz="1000" spc="5">
                <a:solidFill>
                  <a:srgbClr val="4D4D4F"/>
                </a:solidFill>
                <a:latin typeface="宋体"/>
                <a:cs typeface="宋体"/>
              </a:rPr>
              <a:t>，</a:t>
            </a:r>
            <a:r>
              <a:rPr dirty="0" sz="1000" spc="-5">
                <a:solidFill>
                  <a:srgbClr val="4D4D4F"/>
                </a:solidFill>
                <a:latin typeface="宋体"/>
                <a:cs typeface="宋体"/>
              </a:rPr>
              <a:t>供应</a:t>
            </a:r>
            <a:r>
              <a:rPr dirty="0" sz="1000" spc="5">
                <a:solidFill>
                  <a:srgbClr val="4D4D4F"/>
                </a:solidFill>
                <a:latin typeface="宋体"/>
                <a:cs typeface="宋体"/>
              </a:rPr>
              <a:t>价格</a:t>
            </a:r>
            <a:r>
              <a:rPr dirty="0" sz="1000" spc="-5">
                <a:solidFill>
                  <a:srgbClr val="4D4D4F"/>
                </a:solidFill>
                <a:latin typeface="宋体"/>
                <a:cs typeface="宋体"/>
              </a:rPr>
              <a:t>相应上调</a:t>
            </a:r>
            <a:endParaRPr sz="1000">
              <a:latin typeface="宋体"/>
              <a:cs typeface="宋体"/>
            </a:endParaRPr>
          </a:p>
        </p:txBody>
      </p:sp>
      <p:grpSp>
        <p:nvGrpSpPr>
          <p:cNvPr id="16" name="object 16"/>
          <p:cNvGrpSpPr/>
          <p:nvPr/>
        </p:nvGrpSpPr>
        <p:grpSpPr>
          <a:xfrm>
            <a:off x="1026007" y="1092517"/>
            <a:ext cx="2451735" cy="1258570"/>
            <a:chOff x="1026007" y="1092517"/>
            <a:chExt cx="2451735" cy="1258570"/>
          </a:xfrm>
        </p:grpSpPr>
        <p:sp>
          <p:nvSpPr>
            <p:cNvPr id="17" name="object 17"/>
            <p:cNvSpPr/>
            <p:nvPr/>
          </p:nvSpPr>
          <p:spPr>
            <a:xfrm>
              <a:off x="1104900" y="1693163"/>
              <a:ext cx="200025" cy="652780"/>
            </a:xfrm>
            <a:custGeom>
              <a:avLst/>
              <a:gdLst/>
              <a:ahLst/>
              <a:cxnLst/>
              <a:rect l="l" t="t" r="r" b="b"/>
              <a:pathLst>
                <a:path w="200025" h="652780">
                  <a:moveTo>
                    <a:pt x="199644" y="0"/>
                  </a:moveTo>
                  <a:lnTo>
                    <a:pt x="0" y="0"/>
                  </a:lnTo>
                  <a:lnTo>
                    <a:pt x="0" y="652652"/>
                  </a:lnTo>
                  <a:lnTo>
                    <a:pt x="199644" y="652652"/>
                  </a:lnTo>
                  <a:lnTo>
                    <a:pt x="199644" y="0"/>
                  </a:lnTo>
                  <a:close/>
                </a:path>
              </a:pathLst>
            </a:custGeom>
            <a:solidFill>
              <a:srgbClr val="F88422"/>
            </a:solidFill>
          </p:spPr>
          <p:txBody>
            <a:bodyPr wrap="square" lIns="0" tIns="0" rIns="0" bIns="0" rtlCol="0"/>
            <a:lstStyle/>
            <a:p/>
          </p:txBody>
        </p:sp>
        <p:sp>
          <p:nvSpPr>
            <p:cNvPr id="18" name="object 18"/>
            <p:cNvSpPr/>
            <p:nvPr/>
          </p:nvSpPr>
          <p:spPr>
            <a:xfrm>
              <a:off x="1030770" y="1097279"/>
              <a:ext cx="30480" cy="1249045"/>
            </a:xfrm>
            <a:custGeom>
              <a:avLst/>
              <a:gdLst/>
              <a:ahLst/>
              <a:cxnLst/>
              <a:rect l="l" t="t" r="r" b="b"/>
              <a:pathLst>
                <a:path w="30480" h="1249045">
                  <a:moveTo>
                    <a:pt x="0" y="1248536"/>
                  </a:moveTo>
                  <a:lnTo>
                    <a:pt x="0" y="0"/>
                  </a:lnTo>
                </a:path>
                <a:path w="30480" h="1249045">
                  <a:moveTo>
                    <a:pt x="0" y="1248536"/>
                  </a:moveTo>
                  <a:lnTo>
                    <a:pt x="30276" y="1248536"/>
                  </a:lnTo>
                </a:path>
                <a:path w="30480" h="1249045">
                  <a:moveTo>
                    <a:pt x="0" y="1069848"/>
                  </a:moveTo>
                  <a:lnTo>
                    <a:pt x="30276" y="1069848"/>
                  </a:lnTo>
                </a:path>
                <a:path w="30480" h="1249045">
                  <a:moveTo>
                    <a:pt x="0" y="891539"/>
                  </a:moveTo>
                  <a:lnTo>
                    <a:pt x="30276" y="891539"/>
                  </a:lnTo>
                </a:path>
                <a:path w="30480" h="1249045">
                  <a:moveTo>
                    <a:pt x="0" y="713231"/>
                  </a:moveTo>
                  <a:lnTo>
                    <a:pt x="30276" y="713231"/>
                  </a:lnTo>
                </a:path>
                <a:path w="30480" h="1249045">
                  <a:moveTo>
                    <a:pt x="0" y="534924"/>
                  </a:moveTo>
                  <a:lnTo>
                    <a:pt x="30276" y="534924"/>
                  </a:lnTo>
                </a:path>
                <a:path w="30480" h="1249045">
                  <a:moveTo>
                    <a:pt x="0" y="356615"/>
                  </a:moveTo>
                  <a:lnTo>
                    <a:pt x="30276" y="356615"/>
                  </a:lnTo>
                </a:path>
                <a:path w="30480" h="1249045">
                  <a:moveTo>
                    <a:pt x="0" y="178307"/>
                  </a:moveTo>
                  <a:lnTo>
                    <a:pt x="30276" y="178307"/>
                  </a:lnTo>
                </a:path>
                <a:path w="30480" h="1249045">
                  <a:moveTo>
                    <a:pt x="0" y="0"/>
                  </a:moveTo>
                  <a:lnTo>
                    <a:pt x="30276" y="0"/>
                  </a:lnTo>
                </a:path>
              </a:pathLst>
            </a:custGeom>
            <a:ln w="9525">
              <a:solidFill>
                <a:srgbClr val="BEBEBE"/>
              </a:solidFill>
            </a:ln>
          </p:spPr>
          <p:txBody>
            <a:bodyPr wrap="square" lIns="0" tIns="0" rIns="0" bIns="0" rtlCol="0"/>
            <a:lstStyle/>
            <a:p/>
          </p:txBody>
        </p:sp>
        <p:sp>
          <p:nvSpPr>
            <p:cNvPr id="19" name="object 19"/>
            <p:cNvSpPr/>
            <p:nvPr/>
          </p:nvSpPr>
          <p:spPr>
            <a:xfrm>
              <a:off x="1453896" y="1164335"/>
              <a:ext cx="1945005" cy="1181735"/>
            </a:xfrm>
            <a:custGeom>
              <a:avLst/>
              <a:gdLst/>
              <a:ahLst/>
              <a:cxnLst/>
              <a:rect l="l" t="t" r="r" b="b"/>
              <a:pathLst>
                <a:path w="1945004" h="1181735">
                  <a:moveTo>
                    <a:pt x="199631" y="455676"/>
                  </a:moveTo>
                  <a:lnTo>
                    <a:pt x="0" y="455676"/>
                  </a:lnTo>
                  <a:lnTo>
                    <a:pt x="0" y="1181481"/>
                  </a:lnTo>
                  <a:lnTo>
                    <a:pt x="199631" y="1181481"/>
                  </a:lnTo>
                  <a:lnTo>
                    <a:pt x="199631" y="455676"/>
                  </a:lnTo>
                  <a:close/>
                </a:path>
                <a:path w="1945004" h="1181735">
                  <a:moveTo>
                    <a:pt x="548640" y="385572"/>
                  </a:moveTo>
                  <a:lnTo>
                    <a:pt x="348996" y="385572"/>
                  </a:lnTo>
                  <a:lnTo>
                    <a:pt x="348996" y="1181481"/>
                  </a:lnTo>
                  <a:lnTo>
                    <a:pt x="548640" y="1181481"/>
                  </a:lnTo>
                  <a:lnTo>
                    <a:pt x="548640" y="385572"/>
                  </a:lnTo>
                  <a:close/>
                </a:path>
                <a:path w="1945004" h="1181735">
                  <a:moveTo>
                    <a:pt x="897636" y="301752"/>
                  </a:moveTo>
                  <a:lnTo>
                    <a:pt x="697992" y="301752"/>
                  </a:lnTo>
                  <a:lnTo>
                    <a:pt x="697992" y="1181481"/>
                  </a:lnTo>
                  <a:lnTo>
                    <a:pt x="897636" y="1181481"/>
                  </a:lnTo>
                  <a:lnTo>
                    <a:pt x="897636" y="301752"/>
                  </a:lnTo>
                  <a:close/>
                </a:path>
                <a:path w="1945004" h="1181735">
                  <a:moveTo>
                    <a:pt x="1246632" y="192024"/>
                  </a:moveTo>
                  <a:lnTo>
                    <a:pt x="1046988" y="192024"/>
                  </a:lnTo>
                  <a:lnTo>
                    <a:pt x="1046988" y="1181481"/>
                  </a:lnTo>
                  <a:lnTo>
                    <a:pt x="1246632" y="1181481"/>
                  </a:lnTo>
                  <a:lnTo>
                    <a:pt x="1246632" y="192024"/>
                  </a:lnTo>
                  <a:close/>
                </a:path>
                <a:path w="1945004" h="1181735">
                  <a:moveTo>
                    <a:pt x="1595628" y="92964"/>
                  </a:moveTo>
                  <a:lnTo>
                    <a:pt x="1395984" y="92964"/>
                  </a:lnTo>
                  <a:lnTo>
                    <a:pt x="1395984" y="1181481"/>
                  </a:lnTo>
                  <a:lnTo>
                    <a:pt x="1595628" y="1181481"/>
                  </a:lnTo>
                  <a:lnTo>
                    <a:pt x="1595628" y="92964"/>
                  </a:lnTo>
                  <a:close/>
                </a:path>
                <a:path w="1945004" h="1181735">
                  <a:moveTo>
                    <a:pt x="1944624" y="0"/>
                  </a:moveTo>
                  <a:lnTo>
                    <a:pt x="1744980" y="0"/>
                  </a:lnTo>
                  <a:lnTo>
                    <a:pt x="1744980" y="1181481"/>
                  </a:lnTo>
                  <a:lnTo>
                    <a:pt x="1944624" y="1181481"/>
                  </a:lnTo>
                  <a:lnTo>
                    <a:pt x="1944624" y="0"/>
                  </a:lnTo>
                  <a:close/>
                </a:path>
              </a:pathLst>
            </a:custGeom>
            <a:solidFill>
              <a:srgbClr val="F88422"/>
            </a:solidFill>
          </p:spPr>
          <p:txBody>
            <a:bodyPr wrap="square" lIns="0" tIns="0" rIns="0" bIns="0" rtlCol="0"/>
            <a:lstStyle/>
            <a:p/>
          </p:txBody>
        </p:sp>
        <p:sp>
          <p:nvSpPr>
            <p:cNvPr id="20" name="object 20"/>
            <p:cNvSpPr/>
            <p:nvPr/>
          </p:nvSpPr>
          <p:spPr>
            <a:xfrm>
              <a:off x="3442716" y="1097279"/>
              <a:ext cx="30480" cy="1249045"/>
            </a:xfrm>
            <a:custGeom>
              <a:avLst/>
              <a:gdLst/>
              <a:ahLst/>
              <a:cxnLst/>
              <a:rect l="l" t="t" r="r" b="b"/>
              <a:pathLst>
                <a:path w="30479" h="1249045">
                  <a:moveTo>
                    <a:pt x="30225" y="1248536"/>
                  </a:moveTo>
                  <a:lnTo>
                    <a:pt x="30225" y="0"/>
                  </a:lnTo>
                </a:path>
                <a:path w="30479" h="1249045">
                  <a:moveTo>
                    <a:pt x="0" y="1248536"/>
                  </a:moveTo>
                  <a:lnTo>
                    <a:pt x="30225" y="1248536"/>
                  </a:lnTo>
                </a:path>
                <a:path w="30479" h="1249045">
                  <a:moveTo>
                    <a:pt x="0" y="1069848"/>
                  </a:moveTo>
                  <a:lnTo>
                    <a:pt x="30225" y="1069848"/>
                  </a:lnTo>
                </a:path>
                <a:path w="30479" h="1249045">
                  <a:moveTo>
                    <a:pt x="0" y="891539"/>
                  </a:moveTo>
                  <a:lnTo>
                    <a:pt x="30225" y="891539"/>
                  </a:lnTo>
                </a:path>
                <a:path w="30479" h="1249045">
                  <a:moveTo>
                    <a:pt x="0" y="713231"/>
                  </a:moveTo>
                  <a:lnTo>
                    <a:pt x="30225" y="713231"/>
                  </a:lnTo>
                </a:path>
                <a:path w="30479" h="1249045">
                  <a:moveTo>
                    <a:pt x="0" y="534924"/>
                  </a:moveTo>
                  <a:lnTo>
                    <a:pt x="30225" y="534924"/>
                  </a:lnTo>
                </a:path>
                <a:path w="30479" h="1249045">
                  <a:moveTo>
                    <a:pt x="0" y="356615"/>
                  </a:moveTo>
                  <a:lnTo>
                    <a:pt x="30225" y="356615"/>
                  </a:lnTo>
                </a:path>
                <a:path w="30479" h="1249045">
                  <a:moveTo>
                    <a:pt x="0" y="178307"/>
                  </a:moveTo>
                  <a:lnTo>
                    <a:pt x="30225" y="178307"/>
                  </a:lnTo>
                </a:path>
                <a:path w="30479" h="1249045">
                  <a:moveTo>
                    <a:pt x="0" y="0"/>
                  </a:moveTo>
                  <a:lnTo>
                    <a:pt x="30225" y="0"/>
                  </a:lnTo>
                </a:path>
              </a:pathLst>
            </a:custGeom>
            <a:ln w="9525">
              <a:solidFill>
                <a:srgbClr val="BEBEBE"/>
              </a:solidFill>
            </a:ln>
          </p:spPr>
          <p:txBody>
            <a:bodyPr wrap="square" lIns="0" tIns="0" rIns="0" bIns="0" rtlCol="0"/>
            <a:lstStyle/>
            <a:p/>
          </p:txBody>
        </p:sp>
        <p:sp>
          <p:nvSpPr>
            <p:cNvPr id="21" name="object 21"/>
            <p:cNvSpPr/>
            <p:nvPr/>
          </p:nvSpPr>
          <p:spPr>
            <a:xfrm>
              <a:off x="1030770" y="2345816"/>
              <a:ext cx="2442210" cy="0"/>
            </a:xfrm>
            <a:custGeom>
              <a:avLst/>
              <a:gdLst/>
              <a:ahLst/>
              <a:cxnLst/>
              <a:rect l="l" t="t" r="r" b="b"/>
              <a:pathLst>
                <a:path w="2442210" h="0">
                  <a:moveTo>
                    <a:pt x="0" y="0"/>
                  </a:moveTo>
                  <a:lnTo>
                    <a:pt x="2442171" y="0"/>
                  </a:lnTo>
                </a:path>
              </a:pathLst>
            </a:custGeom>
            <a:ln w="9525">
              <a:solidFill>
                <a:srgbClr val="D9D9D9"/>
              </a:solidFill>
            </a:ln>
          </p:spPr>
          <p:txBody>
            <a:bodyPr wrap="square" lIns="0" tIns="0" rIns="0" bIns="0" rtlCol="0"/>
            <a:lstStyle/>
            <a:p/>
          </p:txBody>
        </p:sp>
        <p:sp>
          <p:nvSpPr>
            <p:cNvPr id="22" name="object 22"/>
            <p:cNvSpPr/>
            <p:nvPr/>
          </p:nvSpPr>
          <p:spPr>
            <a:xfrm>
              <a:off x="1554099" y="1222120"/>
              <a:ext cx="1744980" cy="374650"/>
            </a:xfrm>
            <a:custGeom>
              <a:avLst/>
              <a:gdLst/>
              <a:ahLst/>
              <a:cxnLst/>
              <a:rect l="l" t="t" r="r" b="b"/>
              <a:pathLst>
                <a:path w="1744979" h="374650">
                  <a:moveTo>
                    <a:pt x="0" y="133731"/>
                  </a:moveTo>
                  <a:lnTo>
                    <a:pt x="31534" y="146737"/>
                  </a:lnTo>
                  <a:lnTo>
                    <a:pt x="74250" y="166034"/>
                  </a:lnTo>
                  <a:lnTo>
                    <a:pt x="125100" y="188811"/>
                  </a:lnTo>
                  <a:lnTo>
                    <a:pt x="181034" y="212262"/>
                  </a:lnTo>
                  <a:lnTo>
                    <a:pt x="239006" y="233577"/>
                  </a:lnTo>
                  <a:lnTo>
                    <a:pt x="295967" y="249950"/>
                  </a:lnTo>
                  <a:lnTo>
                    <a:pt x="348869" y="258572"/>
                  </a:lnTo>
                  <a:lnTo>
                    <a:pt x="398725" y="259723"/>
                  </a:lnTo>
                  <a:lnTo>
                    <a:pt x="448579" y="255921"/>
                  </a:lnTo>
                  <a:lnTo>
                    <a:pt x="498428" y="247871"/>
                  </a:lnTo>
                  <a:lnTo>
                    <a:pt x="548271" y="236280"/>
                  </a:lnTo>
                  <a:lnTo>
                    <a:pt x="598105" y="221854"/>
                  </a:lnTo>
                  <a:lnTo>
                    <a:pt x="647928" y="205300"/>
                  </a:lnTo>
                  <a:lnTo>
                    <a:pt x="697738" y="187325"/>
                  </a:lnTo>
                  <a:lnTo>
                    <a:pt x="741362" y="166633"/>
                  </a:lnTo>
                  <a:lnTo>
                    <a:pt x="784985" y="138999"/>
                  </a:lnTo>
                  <a:lnTo>
                    <a:pt x="828604" y="107504"/>
                  </a:lnTo>
                  <a:lnTo>
                    <a:pt x="872220" y="75231"/>
                  </a:lnTo>
                  <a:lnTo>
                    <a:pt x="915829" y="45262"/>
                  </a:lnTo>
                  <a:lnTo>
                    <a:pt x="959431" y="20679"/>
                  </a:lnTo>
                  <a:lnTo>
                    <a:pt x="1003024" y="4564"/>
                  </a:lnTo>
                  <a:lnTo>
                    <a:pt x="1046607" y="0"/>
                  </a:lnTo>
                  <a:lnTo>
                    <a:pt x="1085384" y="7162"/>
                  </a:lnTo>
                  <a:lnTo>
                    <a:pt x="1124161" y="23351"/>
                  </a:lnTo>
                  <a:lnTo>
                    <a:pt x="1162939" y="46585"/>
                  </a:lnTo>
                  <a:lnTo>
                    <a:pt x="1201716" y="74883"/>
                  </a:lnTo>
                  <a:lnTo>
                    <a:pt x="1240493" y="106265"/>
                  </a:lnTo>
                  <a:lnTo>
                    <a:pt x="1279271" y="138749"/>
                  </a:lnTo>
                  <a:lnTo>
                    <a:pt x="1318048" y="170356"/>
                  </a:lnTo>
                  <a:lnTo>
                    <a:pt x="1356825" y="199103"/>
                  </a:lnTo>
                  <a:lnTo>
                    <a:pt x="1395602" y="223012"/>
                  </a:lnTo>
                  <a:lnTo>
                    <a:pt x="1439185" y="245352"/>
                  </a:lnTo>
                  <a:lnTo>
                    <a:pt x="1482778" y="265884"/>
                  </a:lnTo>
                  <a:lnTo>
                    <a:pt x="1526380" y="285026"/>
                  </a:lnTo>
                  <a:lnTo>
                    <a:pt x="1569989" y="303196"/>
                  </a:lnTo>
                  <a:lnTo>
                    <a:pt x="1613605" y="320813"/>
                  </a:lnTo>
                  <a:lnTo>
                    <a:pt x="1657224" y="338294"/>
                  </a:lnTo>
                  <a:lnTo>
                    <a:pt x="1700847" y="356058"/>
                  </a:lnTo>
                  <a:lnTo>
                    <a:pt x="1744472" y="374523"/>
                  </a:lnTo>
                </a:path>
              </a:pathLst>
            </a:custGeom>
            <a:ln w="12700">
              <a:solidFill>
                <a:srgbClr val="BEBEBE"/>
              </a:solidFill>
            </a:ln>
          </p:spPr>
          <p:txBody>
            <a:bodyPr wrap="square" lIns="0" tIns="0" rIns="0" bIns="0" rtlCol="0"/>
            <a:lstStyle/>
            <a:p/>
          </p:txBody>
        </p:sp>
      </p:grpSp>
      <p:sp>
        <p:nvSpPr>
          <p:cNvPr id="23" name="object 23"/>
          <p:cNvSpPr txBox="1"/>
          <p:nvPr/>
        </p:nvSpPr>
        <p:spPr>
          <a:xfrm>
            <a:off x="1068120" y="1478407"/>
            <a:ext cx="272415" cy="147955"/>
          </a:xfrm>
          <a:prstGeom prst="rect">
            <a:avLst/>
          </a:prstGeom>
        </p:spPr>
        <p:txBody>
          <a:bodyPr wrap="square" lIns="0" tIns="12700" rIns="0" bIns="0" rtlCol="0" vert="horz">
            <a:spAutoFit/>
          </a:bodyPr>
          <a:lstStyle/>
          <a:p>
            <a:pPr marL="12700">
              <a:lnSpc>
                <a:spcPct val="100000"/>
              </a:lnSpc>
              <a:spcBef>
                <a:spcPts val="100"/>
              </a:spcBef>
            </a:pPr>
            <a:r>
              <a:rPr dirty="0" sz="800" spc="75">
                <a:solidFill>
                  <a:srgbClr val="404040"/>
                </a:solidFill>
                <a:latin typeface="宋体"/>
                <a:cs typeface="宋体"/>
              </a:rPr>
              <a:t>3</a:t>
            </a:r>
            <a:r>
              <a:rPr dirty="0" sz="800" spc="80">
                <a:solidFill>
                  <a:srgbClr val="404040"/>
                </a:solidFill>
                <a:latin typeface="宋体"/>
                <a:cs typeface="宋体"/>
              </a:rPr>
              <a:t>659</a:t>
            </a:r>
            <a:endParaRPr sz="800">
              <a:latin typeface="宋体"/>
              <a:cs typeface="宋体"/>
            </a:endParaRPr>
          </a:p>
        </p:txBody>
      </p:sp>
      <p:sp>
        <p:nvSpPr>
          <p:cNvPr id="24" name="object 24"/>
          <p:cNvSpPr txBox="1"/>
          <p:nvPr/>
        </p:nvSpPr>
        <p:spPr>
          <a:xfrm>
            <a:off x="1415541" y="1405889"/>
            <a:ext cx="275590" cy="147955"/>
          </a:xfrm>
          <a:prstGeom prst="rect">
            <a:avLst/>
          </a:prstGeom>
        </p:spPr>
        <p:txBody>
          <a:bodyPr wrap="square" lIns="0" tIns="12700" rIns="0" bIns="0" rtlCol="0" vert="horz">
            <a:spAutoFit/>
          </a:bodyPr>
          <a:lstStyle/>
          <a:p>
            <a:pPr marL="12700">
              <a:lnSpc>
                <a:spcPct val="100000"/>
              </a:lnSpc>
              <a:spcBef>
                <a:spcPts val="100"/>
              </a:spcBef>
            </a:pPr>
            <a:r>
              <a:rPr dirty="0" sz="800" spc="85">
                <a:solidFill>
                  <a:srgbClr val="404040"/>
                </a:solidFill>
                <a:latin typeface="宋体"/>
                <a:cs typeface="宋体"/>
              </a:rPr>
              <a:t>4066</a:t>
            </a:r>
            <a:endParaRPr sz="800">
              <a:latin typeface="宋体"/>
              <a:cs typeface="宋体"/>
            </a:endParaRPr>
          </a:p>
        </p:txBody>
      </p:sp>
      <p:sp>
        <p:nvSpPr>
          <p:cNvPr id="25" name="object 25"/>
          <p:cNvSpPr txBox="1"/>
          <p:nvPr/>
        </p:nvSpPr>
        <p:spPr>
          <a:xfrm>
            <a:off x="1766061" y="1335785"/>
            <a:ext cx="273685" cy="147955"/>
          </a:xfrm>
          <a:prstGeom prst="rect">
            <a:avLst/>
          </a:prstGeom>
        </p:spPr>
        <p:txBody>
          <a:bodyPr wrap="square" lIns="0" tIns="12700" rIns="0" bIns="0" rtlCol="0" vert="horz">
            <a:spAutoFit/>
          </a:bodyPr>
          <a:lstStyle/>
          <a:p>
            <a:pPr marL="12700">
              <a:lnSpc>
                <a:spcPct val="100000"/>
              </a:lnSpc>
              <a:spcBef>
                <a:spcPts val="100"/>
              </a:spcBef>
            </a:pPr>
            <a:r>
              <a:rPr dirty="0" sz="800" spc="80">
                <a:solidFill>
                  <a:srgbClr val="404040"/>
                </a:solidFill>
                <a:latin typeface="宋体"/>
                <a:cs typeface="宋体"/>
              </a:rPr>
              <a:t>4</a:t>
            </a:r>
            <a:r>
              <a:rPr dirty="0" sz="800" spc="85">
                <a:solidFill>
                  <a:srgbClr val="404040"/>
                </a:solidFill>
                <a:latin typeface="宋体"/>
                <a:cs typeface="宋体"/>
              </a:rPr>
              <a:t>4</a:t>
            </a:r>
            <a:r>
              <a:rPr dirty="0" sz="800" spc="75">
                <a:solidFill>
                  <a:srgbClr val="404040"/>
                </a:solidFill>
                <a:latin typeface="宋体"/>
                <a:cs typeface="宋体"/>
              </a:rPr>
              <a:t>5</a:t>
            </a:r>
            <a:r>
              <a:rPr dirty="0" sz="800" spc="85">
                <a:solidFill>
                  <a:srgbClr val="404040"/>
                </a:solidFill>
                <a:latin typeface="宋体"/>
                <a:cs typeface="宋体"/>
              </a:rPr>
              <a:t>9</a:t>
            </a:r>
            <a:endParaRPr sz="800">
              <a:latin typeface="宋体"/>
              <a:cs typeface="宋体"/>
            </a:endParaRPr>
          </a:p>
        </p:txBody>
      </p:sp>
      <p:sp>
        <p:nvSpPr>
          <p:cNvPr id="26" name="object 26"/>
          <p:cNvSpPr txBox="1"/>
          <p:nvPr/>
        </p:nvSpPr>
        <p:spPr>
          <a:xfrm>
            <a:off x="2115057" y="1251965"/>
            <a:ext cx="274320" cy="147955"/>
          </a:xfrm>
          <a:prstGeom prst="rect">
            <a:avLst/>
          </a:prstGeom>
        </p:spPr>
        <p:txBody>
          <a:bodyPr wrap="square" lIns="0" tIns="12700" rIns="0" bIns="0" rtlCol="0" vert="horz">
            <a:spAutoFit/>
          </a:bodyPr>
          <a:lstStyle/>
          <a:p>
            <a:pPr marL="12700">
              <a:lnSpc>
                <a:spcPct val="100000"/>
              </a:lnSpc>
              <a:spcBef>
                <a:spcPts val="100"/>
              </a:spcBef>
            </a:pPr>
            <a:r>
              <a:rPr dirty="0" sz="800" spc="85">
                <a:solidFill>
                  <a:srgbClr val="404040"/>
                </a:solidFill>
                <a:latin typeface="宋体"/>
                <a:cs typeface="宋体"/>
              </a:rPr>
              <a:t>4929</a:t>
            </a:r>
            <a:endParaRPr sz="800">
              <a:latin typeface="宋体"/>
              <a:cs typeface="宋体"/>
            </a:endParaRPr>
          </a:p>
        </p:txBody>
      </p:sp>
      <p:sp>
        <p:nvSpPr>
          <p:cNvPr id="27" name="object 27"/>
          <p:cNvSpPr txBox="1"/>
          <p:nvPr/>
        </p:nvSpPr>
        <p:spPr>
          <a:xfrm>
            <a:off x="2464054" y="1141602"/>
            <a:ext cx="272415" cy="147955"/>
          </a:xfrm>
          <a:prstGeom prst="rect">
            <a:avLst/>
          </a:prstGeom>
        </p:spPr>
        <p:txBody>
          <a:bodyPr wrap="square" lIns="0" tIns="12700" rIns="0" bIns="0" rtlCol="0" vert="horz">
            <a:spAutoFit/>
          </a:bodyPr>
          <a:lstStyle/>
          <a:p>
            <a:pPr marL="12700">
              <a:lnSpc>
                <a:spcPct val="100000"/>
              </a:lnSpc>
              <a:spcBef>
                <a:spcPts val="100"/>
              </a:spcBef>
            </a:pPr>
            <a:r>
              <a:rPr dirty="0" sz="800" spc="75">
                <a:solidFill>
                  <a:srgbClr val="404040"/>
                </a:solidFill>
                <a:latin typeface="宋体"/>
                <a:cs typeface="宋体"/>
              </a:rPr>
              <a:t>55</a:t>
            </a:r>
            <a:r>
              <a:rPr dirty="0" sz="800" spc="85">
                <a:solidFill>
                  <a:srgbClr val="404040"/>
                </a:solidFill>
                <a:latin typeface="宋体"/>
                <a:cs typeface="宋体"/>
              </a:rPr>
              <a:t>48</a:t>
            </a:r>
            <a:endParaRPr sz="800">
              <a:latin typeface="宋体"/>
              <a:cs typeface="宋体"/>
            </a:endParaRPr>
          </a:p>
        </p:txBody>
      </p:sp>
      <p:sp>
        <p:nvSpPr>
          <p:cNvPr id="28" name="object 28"/>
          <p:cNvSpPr txBox="1"/>
          <p:nvPr/>
        </p:nvSpPr>
        <p:spPr>
          <a:xfrm>
            <a:off x="2811526" y="1041907"/>
            <a:ext cx="275590" cy="147955"/>
          </a:xfrm>
          <a:prstGeom prst="rect">
            <a:avLst/>
          </a:prstGeom>
        </p:spPr>
        <p:txBody>
          <a:bodyPr wrap="square" lIns="0" tIns="12700" rIns="0" bIns="0" rtlCol="0" vert="horz">
            <a:spAutoFit/>
          </a:bodyPr>
          <a:lstStyle/>
          <a:p>
            <a:pPr marL="12700">
              <a:lnSpc>
                <a:spcPct val="100000"/>
              </a:lnSpc>
              <a:spcBef>
                <a:spcPts val="100"/>
              </a:spcBef>
            </a:pPr>
            <a:r>
              <a:rPr dirty="0" sz="800" spc="85">
                <a:solidFill>
                  <a:srgbClr val="404040"/>
                </a:solidFill>
                <a:latin typeface="宋体"/>
                <a:cs typeface="宋体"/>
              </a:rPr>
              <a:t>6106</a:t>
            </a:r>
            <a:endParaRPr sz="800">
              <a:latin typeface="宋体"/>
              <a:cs typeface="宋体"/>
            </a:endParaRPr>
          </a:p>
        </p:txBody>
      </p:sp>
      <p:sp>
        <p:nvSpPr>
          <p:cNvPr id="29" name="object 29"/>
          <p:cNvSpPr txBox="1"/>
          <p:nvPr/>
        </p:nvSpPr>
        <p:spPr>
          <a:xfrm>
            <a:off x="3162045" y="970280"/>
            <a:ext cx="274320" cy="147955"/>
          </a:xfrm>
          <a:prstGeom prst="rect">
            <a:avLst/>
          </a:prstGeom>
        </p:spPr>
        <p:txBody>
          <a:bodyPr wrap="square" lIns="0" tIns="12700" rIns="0" bIns="0" rtlCol="0" vert="horz">
            <a:spAutoFit/>
          </a:bodyPr>
          <a:lstStyle/>
          <a:p>
            <a:pPr marL="12700">
              <a:lnSpc>
                <a:spcPct val="100000"/>
              </a:lnSpc>
              <a:spcBef>
                <a:spcPts val="100"/>
              </a:spcBef>
            </a:pPr>
            <a:r>
              <a:rPr dirty="0" sz="800" spc="85">
                <a:solidFill>
                  <a:srgbClr val="404040"/>
                </a:solidFill>
                <a:latin typeface="宋体"/>
                <a:cs typeface="宋体"/>
              </a:rPr>
              <a:t>6620</a:t>
            </a:r>
            <a:endParaRPr sz="800">
              <a:latin typeface="宋体"/>
              <a:cs typeface="宋体"/>
            </a:endParaRPr>
          </a:p>
        </p:txBody>
      </p:sp>
      <p:sp>
        <p:nvSpPr>
          <p:cNvPr id="30" name="object 30"/>
          <p:cNvSpPr txBox="1"/>
          <p:nvPr/>
        </p:nvSpPr>
        <p:spPr>
          <a:xfrm>
            <a:off x="3549522" y="956538"/>
            <a:ext cx="118745" cy="1452880"/>
          </a:xfrm>
          <a:prstGeom prst="rect">
            <a:avLst/>
          </a:prstGeom>
        </p:spPr>
        <p:txBody>
          <a:bodyPr wrap="square" lIns="0" tIns="68580" rIns="0" bIns="0" rtlCol="0" vert="horz">
            <a:spAutoFit/>
          </a:bodyPr>
          <a:lstStyle/>
          <a:p>
            <a:pPr marL="12700">
              <a:lnSpc>
                <a:spcPct val="100000"/>
              </a:lnSpc>
              <a:spcBef>
                <a:spcPts val="540"/>
              </a:spcBef>
            </a:pPr>
            <a:r>
              <a:rPr dirty="0" sz="800" spc="80">
                <a:solidFill>
                  <a:srgbClr val="585858"/>
                </a:solidFill>
                <a:latin typeface="宋体"/>
                <a:cs typeface="宋体"/>
              </a:rPr>
              <a:t>1</a:t>
            </a:r>
            <a:endParaRPr sz="800">
              <a:latin typeface="宋体"/>
              <a:cs typeface="宋体"/>
            </a:endParaRPr>
          </a:p>
          <a:p>
            <a:pPr marL="12700">
              <a:lnSpc>
                <a:spcPct val="100000"/>
              </a:lnSpc>
              <a:spcBef>
                <a:spcPts val="445"/>
              </a:spcBef>
            </a:pPr>
            <a:r>
              <a:rPr dirty="0" sz="800" spc="80">
                <a:solidFill>
                  <a:srgbClr val="585858"/>
                </a:solidFill>
                <a:latin typeface="宋体"/>
                <a:cs typeface="宋体"/>
              </a:rPr>
              <a:t>1</a:t>
            </a:r>
            <a:endParaRPr sz="800">
              <a:latin typeface="宋体"/>
              <a:cs typeface="宋体"/>
            </a:endParaRPr>
          </a:p>
          <a:p>
            <a:pPr marL="12700">
              <a:lnSpc>
                <a:spcPct val="100000"/>
              </a:lnSpc>
              <a:spcBef>
                <a:spcPts val="445"/>
              </a:spcBef>
            </a:pPr>
            <a:r>
              <a:rPr dirty="0" sz="800" spc="80">
                <a:solidFill>
                  <a:srgbClr val="585858"/>
                </a:solidFill>
                <a:latin typeface="宋体"/>
                <a:cs typeface="宋体"/>
              </a:rPr>
              <a:t>1</a:t>
            </a:r>
            <a:endParaRPr sz="800">
              <a:latin typeface="宋体"/>
              <a:cs typeface="宋体"/>
            </a:endParaRPr>
          </a:p>
          <a:p>
            <a:pPr marL="12700">
              <a:lnSpc>
                <a:spcPct val="100000"/>
              </a:lnSpc>
              <a:spcBef>
                <a:spcPts val="445"/>
              </a:spcBef>
            </a:pPr>
            <a:r>
              <a:rPr dirty="0" sz="800" spc="85">
                <a:solidFill>
                  <a:srgbClr val="585858"/>
                </a:solidFill>
                <a:latin typeface="宋体"/>
                <a:cs typeface="宋体"/>
              </a:rPr>
              <a:t>8</a:t>
            </a:r>
            <a:endParaRPr sz="800">
              <a:latin typeface="宋体"/>
              <a:cs typeface="宋体"/>
            </a:endParaRPr>
          </a:p>
          <a:p>
            <a:pPr marL="12700">
              <a:lnSpc>
                <a:spcPct val="100000"/>
              </a:lnSpc>
              <a:spcBef>
                <a:spcPts val="445"/>
              </a:spcBef>
            </a:pPr>
            <a:r>
              <a:rPr dirty="0" sz="800" spc="80">
                <a:solidFill>
                  <a:srgbClr val="585858"/>
                </a:solidFill>
                <a:latin typeface="宋体"/>
                <a:cs typeface="宋体"/>
              </a:rPr>
              <a:t>6</a:t>
            </a:r>
            <a:endParaRPr sz="800">
              <a:latin typeface="宋体"/>
              <a:cs typeface="宋体"/>
            </a:endParaRPr>
          </a:p>
          <a:p>
            <a:pPr marL="12700">
              <a:lnSpc>
                <a:spcPct val="100000"/>
              </a:lnSpc>
              <a:spcBef>
                <a:spcPts val="445"/>
              </a:spcBef>
            </a:pPr>
            <a:r>
              <a:rPr dirty="0" sz="800" spc="80">
                <a:solidFill>
                  <a:srgbClr val="585858"/>
                </a:solidFill>
                <a:latin typeface="宋体"/>
                <a:cs typeface="宋体"/>
              </a:rPr>
              <a:t>4</a:t>
            </a:r>
            <a:endParaRPr sz="800">
              <a:latin typeface="宋体"/>
              <a:cs typeface="宋体"/>
            </a:endParaRPr>
          </a:p>
          <a:p>
            <a:pPr marL="12700">
              <a:lnSpc>
                <a:spcPct val="100000"/>
              </a:lnSpc>
              <a:spcBef>
                <a:spcPts val="445"/>
              </a:spcBef>
            </a:pPr>
            <a:r>
              <a:rPr dirty="0" sz="800" spc="75">
                <a:solidFill>
                  <a:srgbClr val="585858"/>
                </a:solidFill>
                <a:latin typeface="宋体"/>
                <a:cs typeface="宋体"/>
              </a:rPr>
              <a:t>2</a:t>
            </a:r>
            <a:r>
              <a:rPr dirty="0" sz="800" spc="-150">
                <a:solidFill>
                  <a:srgbClr val="585858"/>
                </a:solidFill>
                <a:latin typeface="宋体"/>
                <a:cs typeface="宋体"/>
              </a:rPr>
              <a:t>.</a:t>
            </a:r>
            <a:endParaRPr sz="800">
              <a:latin typeface="宋体"/>
              <a:cs typeface="宋体"/>
            </a:endParaRPr>
          </a:p>
          <a:p>
            <a:pPr marL="12700">
              <a:lnSpc>
                <a:spcPct val="100000"/>
              </a:lnSpc>
              <a:spcBef>
                <a:spcPts val="445"/>
              </a:spcBef>
            </a:pPr>
            <a:r>
              <a:rPr dirty="0" sz="800" spc="80">
                <a:solidFill>
                  <a:srgbClr val="585858"/>
                </a:solidFill>
                <a:latin typeface="宋体"/>
                <a:cs typeface="宋体"/>
              </a:rPr>
              <a:t>0</a:t>
            </a:r>
            <a:endParaRPr sz="800">
              <a:latin typeface="宋体"/>
              <a:cs typeface="宋体"/>
            </a:endParaRPr>
          </a:p>
        </p:txBody>
      </p:sp>
      <p:sp>
        <p:nvSpPr>
          <p:cNvPr id="31" name="object 31"/>
          <p:cNvSpPr txBox="1"/>
          <p:nvPr/>
        </p:nvSpPr>
        <p:spPr>
          <a:xfrm>
            <a:off x="682244" y="956538"/>
            <a:ext cx="273685" cy="1452880"/>
          </a:xfrm>
          <a:prstGeom prst="rect">
            <a:avLst/>
          </a:prstGeom>
        </p:spPr>
        <p:txBody>
          <a:bodyPr wrap="square" lIns="0" tIns="68580" rIns="0" bIns="0" rtlCol="0" vert="horz">
            <a:spAutoFit/>
          </a:bodyPr>
          <a:lstStyle/>
          <a:p>
            <a:pPr algn="r" marR="5080">
              <a:lnSpc>
                <a:spcPct val="100000"/>
              </a:lnSpc>
              <a:spcBef>
                <a:spcPts val="540"/>
              </a:spcBef>
            </a:pPr>
            <a:r>
              <a:rPr dirty="0" sz="800" spc="80">
                <a:solidFill>
                  <a:srgbClr val="585858"/>
                </a:solidFill>
                <a:latin typeface="宋体"/>
                <a:cs typeface="宋体"/>
              </a:rPr>
              <a:t>7000</a:t>
            </a:r>
            <a:endParaRPr sz="800">
              <a:latin typeface="宋体"/>
              <a:cs typeface="宋体"/>
            </a:endParaRPr>
          </a:p>
          <a:p>
            <a:pPr algn="r" marR="5080">
              <a:lnSpc>
                <a:spcPct val="100000"/>
              </a:lnSpc>
              <a:spcBef>
                <a:spcPts val="445"/>
              </a:spcBef>
            </a:pPr>
            <a:r>
              <a:rPr dirty="0" sz="800" spc="80">
                <a:solidFill>
                  <a:srgbClr val="585858"/>
                </a:solidFill>
                <a:latin typeface="宋体"/>
                <a:cs typeface="宋体"/>
              </a:rPr>
              <a:t>6000</a:t>
            </a:r>
            <a:endParaRPr sz="800">
              <a:latin typeface="宋体"/>
              <a:cs typeface="宋体"/>
            </a:endParaRPr>
          </a:p>
          <a:p>
            <a:pPr algn="r" marR="5080">
              <a:lnSpc>
                <a:spcPct val="100000"/>
              </a:lnSpc>
              <a:spcBef>
                <a:spcPts val="445"/>
              </a:spcBef>
            </a:pPr>
            <a:r>
              <a:rPr dirty="0" sz="800" spc="80">
                <a:solidFill>
                  <a:srgbClr val="585858"/>
                </a:solidFill>
                <a:latin typeface="宋体"/>
                <a:cs typeface="宋体"/>
              </a:rPr>
              <a:t>5000</a:t>
            </a:r>
            <a:endParaRPr sz="800">
              <a:latin typeface="宋体"/>
              <a:cs typeface="宋体"/>
            </a:endParaRPr>
          </a:p>
          <a:p>
            <a:pPr algn="r" marR="5080">
              <a:lnSpc>
                <a:spcPct val="100000"/>
              </a:lnSpc>
              <a:spcBef>
                <a:spcPts val="445"/>
              </a:spcBef>
            </a:pPr>
            <a:r>
              <a:rPr dirty="0" sz="800" spc="80">
                <a:solidFill>
                  <a:srgbClr val="585858"/>
                </a:solidFill>
                <a:latin typeface="宋体"/>
                <a:cs typeface="宋体"/>
              </a:rPr>
              <a:t>4000</a:t>
            </a:r>
            <a:endParaRPr sz="800">
              <a:latin typeface="宋体"/>
              <a:cs typeface="宋体"/>
            </a:endParaRPr>
          </a:p>
          <a:p>
            <a:pPr algn="r" marR="5080">
              <a:lnSpc>
                <a:spcPct val="100000"/>
              </a:lnSpc>
              <a:spcBef>
                <a:spcPts val="445"/>
              </a:spcBef>
            </a:pPr>
            <a:r>
              <a:rPr dirty="0" sz="800" spc="80">
                <a:solidFill>
                  <a:srgbClr val="585858"/>
                </a:solidFill>
                <a:latin typeface="宋体"/>
                <a:cs typeface="宋体"/>
              </a:rPr>
              <a:t>3000</a:t>
            </a:r>
            <a:endParaRPr sz="800">
              <a:latin typeface="宋体"/>
              <a:cs typeface="宋体"/>
            </a:endParaRPr>
          </a:p>
          <a:p>
            <a:pPr algn="r" marR="5080">
              <a:lnSpc>
                <a:spcPct val="100000"/>
              </a:lnSpc>
              <a:spcBef>
                <a:spcPts val="445"/>
              </a:spcBef>
            </a:pPr>
            <a:r>
              <a:rPr dirty="0" sz="800" spc="75">
                <a:solidFill>
                  <a:srgbClr val="585858"/>
                </a:solidFill>
                <a:latin typeface="宋体"/>
                <a:cs typeface="宋体"/>
              </a:rPr>
              <a:t>2</a:t>
            </a:r>
            <a:r>
              <a:rPr dirty="0" sz="800" spc="75">
                <a:solidFill>
                  <a:srgbClr val="585858"/>
                </a:solidFill>
                <a:latin typeface="宋体"/>
                <a:cs typeface="宋体"/>
              </a:rPr>
              <a:t>0</a:t>
            </a:r>
            <a:r>
              <a:rPr dirty="0" sz="800" spc="80">
                <a:solidFill>
                  <a:srgbClr val="585858"/>
                </a:solidFill>
                <a:latin typeface="宋体"/>
                <a:cs typeface="宋体"/>
              </a:rPr>
              <a:t>00</a:t>
            </a:r>
            <a:endParaRPr sz="800">
              <a:latin typeface="宋体"/>
              <a:cs typeface="宋体"/>
            </a:endParaRPr>
          </a:p>
          <a:p>
            <a:pPr algn="r" marR="5080">
              <a:lnSpc>
                <a:spcPct val="100000"/>
              </a:lnSpc>
              <a:spcBef>
                <a:spcPts val="445"/>
              </a:spcBef>
            </a:pPr>
            <a:r>
              <a:rPr dirty="0" sz="800" spc="80">
                <a:solidFill>
                  <a:srgbClr val="585858"/>
                </a:solidFill>
                <a:latin typeface="宋体"/>
                <a:cs typeface="宋体"/>
              </a:rPr>
              <a:t>1000</a:t>
            </a:r>
            <a:endParaRPr sz="800">
              <a:latin typeface="宋体"/>
              <a:cs typeface="宋体"/>
            </a:endParaRPr>
          </a:p>
          <a:p>
            <a:pPr algn="r" marR="5080">
              <a:lnSpc>
                <a:spcPct val="100000"/>
              </a:lnSpc>
              <a:spcBef>
                <a:spcPts val="445"/>
              </a:spcBef>
            </a:pPr>
            <a:r>
              <a:rPr dirty="0" sz="800" spc="85">
                <a:solidFill>
                  <a:srgbClr val="585858"/>
                </a:solidFill>
                <a:latin typeface="宋体"/>
                <a:cs typeface="宋体"/>
              </a:rPr>
              <a:t>0</a:t>
            </a:r>
            <a:endParaRPr sz="800">
              <a:latin typeface="宋体"/>
              <a:cs typeface="宋体"/>
            </a:endParaRPr>
          </a:p>
        </p:txBody>
      </p:sp>
      <p:sp>
        <p:nvSpPr>
          <p:cNvPr id="32" name="object 32"/>
          <p:cNvSpPr/>
          <p:nvPr/>
        </p:nvSpPr>
        <p:spPr>
          <a:xfrm>
            <a:off x="1529714" y="2674749"/>
            <a:ext cx="243840" cy="52705"/>
          </a:xfrm>
          <a:custGeom>
            <a:avLst/>
            <a:gdLst/>
            <a:ahLst/>
            <a:cxnLst/>
            <a:rect l="l" t="t" r="r" b="b"/>
            <a:pathLst>
              <a:path w="243839" h="52705">
                <a:moveTo>
                  <a:pt x="243840" y="0"/>
                </a:moveTo>
                <a:lnTo>
                  <a:pt x="0" y="0"/>
                </a:lnTo>
                <a:lnTo>
                  <a:pt x="0" y="52321"/>
                </a:lnTo>
                <a:lnTo>
                  <a:pt x="243840" y="52321"/>
                </a:lnTo>
                <a:lnTo>
                  <a:pt x="243840" y="0"/>
                </a:lnTo>
                <a:close/>
              </a:path>
            </a:pathLst>
          </a:custGeom>
          <a:solidFill>
            <a:srgbClr val="F88422"/>
          </a:solidFill>
        </p:spPr>
        <p:txBody>
          <a:bodyPr wrap="square" lIns="0" tIns="0" rIns="0" bIns="0" rtlCol="0"/>
          <a:lstStyle/>
          <a:p/>
        </p:txBody>
      </p:sp>
      <p:sp>
        <p:nvSpPr>
          <p:cNvPr id="33" name="object 33"/>
          <p:cNvSpPr txBox="1"/>
          <p:nvPr/>
        </p:nvSpPr>
        <p:spPr>
          <a:xfrm>
            <a:off x="1069949" y="2383282"/>
            <a:ext cx="2365375" cy="380365"/>
          </a:xfrm>
          <a:prstGeom prst="rect">
            <a:avLst/>
          </a:prstGeom>
        </p:spPr>
        <p:txBody>
          <a:bodyPr wrap="square" lIns="0" tIns="12700" rIns="0" bIns="0" rtlCol="0" vert="horz">
            <a:spAutoFit/>
          </a:bodyPr>
          <a:lstStyle/>
          <a:p>
            <a:pPr marL="12700">
              <a:lnSpc>
                <a:spcPct val="100000"/>
              </a:lnSpc>
              <a:spcBef>
                <a:spcPts val="100"/>
              </a:spcBef>
            </a:pPr>
            <a:r>
              <a:rPr dirty="0" sz="800" spc="80">
                <a:solidFill>
                  <a:srgbClr val="585858"/>
                </a:solidFill>
                <a:latin typeface="宋体"/>
                <a:cs typeface="宋体"/>
              </a:rPr>
              <a:t>2013</a:t>
            </a:r>
            <a:r>
              <a:rPr dirty="0" sz="800" spc="400">
                <a:solidFill>
                  <a:srgbClr val="585858"/>
                </a:solidFill>
                <a:latin typeface="宋体"/>
                <a:cs typeface="宋体"/>
              </a:rPr>
              <a:t> </a:t>
            </a:r>
            <a:r>
              <a:rPr dirty="0" sz="800" spc="80">
                <a:solidFill>
                  <a:srgbClr val="585858"/>
                </a:solidFill>
                <a:latin typeface="宋体"/>
                <a:cs typeface="宋体"/>
              </a:rPr>
              <a:t>2014</a:t>
            </a:r>
            <a:r>
              <a:rPr dirty="0" sz="800" spc="405">
                <a:solidFill>
                  <a:srgbClr val="585858"/>
                </a:solidFill>
                <a:latin typeface="宋体"/>
                <a:cs typeface="宋体"/>
              </a:rPr>
              <a:t> </a:t>
            </a:r>
            <a:r>
              <a:rPr dirty="0" sz="800" spc="80">
                <a:solidFill>
                  <a:srgbClr val="585858"/>
                </a:solidFill>
                <a:latin typeface="宋体"/>
                <a:cs typeface="宋体"/>
              </a:rPr>
              <a:t>2015</a:t>
            </a:r>
            <a:r>
              <a:rPr dirty="0" sz="800" spc="405">
                <a:solidFill>
                  <a:srgbClr val="585858"/>
                </a:solidFill>
                <a:latin typeface="宋体"/>
                <a:cs typeface="宋体"/>
              </a:rPr>
              <a:t> </a:t>
            </a:r>
            <a:r>
              <a:rPr dirty="0" sz="800" spc="80">
                <a:solidFill>
                  <a:srgbClr val="585858"/>
                </a:solidFill>
                <a:latin typeface="宋体"/>
                <a:cs typeface="宋体"/>
              </a:rPr>
              <a:t>2016</a:t>
            </a:r>
            <a:r>
              <a:rPr dirty="0" sz="800" spc="405">
                <a:solidFill>
                  <a:srgbClr val="585858"/>
                </a:solidFill>
                <a:latin typeface="宋体"/>
                <a:cs typeface="宋体"/>
              </a:rPr>
              <a:t> </a:t>
            </a:r>
            <a:r>
              <a:rPr dirty="0" sz="800" spc="80">
                <a:solidFill>
                  <a:srgbClr val="585858"/>
                </a:solidFill>
                <a:latin typeface="宋体"/>
                <a:cs typeface="宋体"/>
              </a:rPr>
              <a:t>2017</a:t>
            </a:r>
            <a:r>
              <a:rPr dirty="0" sz="800" spc="405">
                <a:solidFill>
                  <a:srgbClr val="585858"/>
                </a:solidFill>
                <a:latin typeface="宋体"/>
                <a:cs typeface="宋体"/>
              </a:rPr>
              <a:t> </a:t>
            </a:r>
            <a:r>
              <a:rPr dirty="0" sz="800" spc="80">
                <a:solidFill>
                  <a:srgbClr val="585858"/>
                </a:solidFill>
                <a:latin typeface="宋体"/>
                <a:cs typeface="宋体"/>
              </a:rPr>
              <a:t>2018</a:t>
            </a:r>
            <a:r>
              <a:rPr dirty="0" sz="800" spc="400">
                <a:solidFill>
                  <a:srgbClr val="585858"/>
                </a:solidFill>
                <a:latin typeface="宋体"/>
                <a:cs typeface="宋体"/>
              </a:rPr>
              <a:t> </a:t>
            </a:r>
            <a:r>
              <a:rPr dirty="0" sz="800" spc="80">
                <a:solidFill>
                  <a:srgbClr val="585858"/>
                </a:solidFill>
                <a:latin typeface="宋体"/>
                <a:cs typeface="宋体"/>
              </a:rPr>
              <a:t>2019</a:t>
            </a:r>
            <a:endParaRPr sz="800">
              <a:latin typeface="宋体"/>
              <a:cs typeface="宋体"/>
            </a:endParaRPr>
          </a:p>
          <a:p>
            <a:pPr>
              <a:lnSpc>
                <a:spcPct val="100000"/>
              </a:lnSpc>
              <a:spcBef>
                <a:spcPts val="35"/>
              </a:spcBef>
            </a:pPr>
            <a:endParaRPr sz="650">
              <a:latin typeface="宋体"/>
              <a:cs typeface="宋体"/>
            </a:endParaRPr>
          </a:p>
          <a:p>
            <a:pPr marL="729615">
              <a:lnSpc>
                <a:spcPct val="100000"/>
              </a:lnSpc>
            </a:pPr>
            <a:r>
              <a:rPr dirty="0" sz="800">
                <a:solidFill>
                  <a:srgbClr val="585858"/>
                </a:solidFill>
                <a:latin typeface="宋体"/>
                <a:cs typeface="宋体"/>
              </a:rPr>
              <a:t>销售额（亿元）</a:t>
            </a:r>
            <a:endParaRPr sz="800">
              <a:latin typeface="宋体"/>
              <a:cs typeface="宋体"/>
            </a:endParaRPr>
          </a:p>
        </p:txBody>
      </p:sp>
      <p:sp>
        <p:nvSpPr>
          <p:cNvPr id="34" name="object 34"/>
          <p:cNvSpPr/>
          <p:nvPr/>
        </p:nvSpPr>
        <p:spPr>
          <a:xfrm>
            <a:off x="2645282" y="2700908"/>
            <a:ext cx="243840" cy="0"/>
          </a:xfrm>
          <a:custGeom>
            <a:avLst/>
            <a:gdLst/>
            <a:ahLst/>
            <a:cxnLst/>
            <a:rect l="l" t="t" r="r" b="b"/>
            <a:pathLst>
              <a:path w="243839" h="0">
                <a:moveTo>
                  <a:pt x="0" y="0"/>
                </a:moveTo>
                <a:lnTo>
                  <a:pt x="243840" y="0"/>
                </a:lnTo>
              </a:path>
            </a:pathLst>
          </a:custGeom>
          <a:ln w="12700">
            <a:solidFill>
              <a:srgbClr val="BEBEBE"/>
            </a:solidFill>
          </a:ln>
        </p:spPr>
        <p:txBody>
          <a:bodyPr wrap="square" lIns="0" tIns="0" rIns="0" bIns="0" rtlCol="0"/>
          <a:lstStyle/>
          <a:p/>
        </p:txBody>
      </p:sp>
      <p:sp>
        <p:nvSpPr>
          <p:cNvPr id="35" name="object 35"/>
          <p:cNvSpPr txBox="1"/>
          <p:nvPr/>
        </p:nvSpPr>
        <p:spPr>
          <a:xfrm>
            <a:off x="2902711" y="2616199"/>
            <a:ext cx="198120" cy="147955"/>
          </a:xfrm>
          <a:prstGeom prst="rect">
            <a:avLst/>
          </a:prstGeom>
        </p:spPr>
        <p:txBody>
          <a:bodyPr wrap="square" lIns="0" tIns="12700" rIns="0" bIns="0" rtlCol="0" vert="horz">
            <a:spAutoFit/>
          </a:bodyPr>
          <a:lstStyle/>
          <a:p>
            <a:pPr marL="12700">
              <a:lnSpc>
                <a:spcPct val="100000"/>
              </a:lnSpc>
              <a:spcBef>
                <a:spcPts val="100"/>
              </a:spcBef>
            </a:pPr>
            <a:r>
              <a:rPr dirty="0" sz="800" spc="30">
                <a:solidFill>
                  <a:srgbClr val="585858"/>
                </a:solidFill>
                <a:latin typeface="宋体"/>
                <a:cs typeface="宋体"/>
              </a:rPr>
              <a:t>y</a:t>
            </a:r>
            <a:r>
              <a:rPr dirty="0" sz="800" spc="55">
                <a:solidFill>
                  <a:srgbClr val="585858"/>
                </a:solidFill>
                <a:latin typeface="宋体"/>
                <a:cs typeface="宋体"/>
              </a:rPr>
              <a:t>oy</a:t>
            </a:r>
            <a:endParaRPr sz="800">
              <a:latin typeface="宋体"/>
              <a:cs typeface="宋体"/>
            </a:endParaRPr>
          </a:p>
        </p:txBody>
      </p:sp>
      <p:grpSp>
        <p:nvGrpSpPr>
          <p:cNvPr id="36" name="object 36"/>
          <p:cNvGrpSpPr/>
          <p:nvPr/>
        </p:nvGrpSpPr>
        <p:grpSpPr>
          <a:xfrm>
            <a:off x="4328477" y="2247201"/>
            <a:ext cx="2557145" cy="40640"/>
            <a:chOff x="4328477" y="2247201"/>
            <a:chExt cx="2557145" cy="40640"/>
          </a:xfrm>
        </p:grpSpPr>
        <p:sp>
          <p:nvSpPr>
            <p:cNvPr id="37" name="object 37"/>
            <p:cNvSpPr/>
            <p:nvPr/>
          </p:nvSpPr>
          <p:spPr>
            <a:xfrm>
              <a:off x="4333240" y="2247201"/>
              <a:ext cx="2552700" cy="9525"/>
            </a:xfrm>
            <a:custGeom>
              <a:avLst/>
              <a:gdLst/>
              <a:ahLst/>
              <a:cxnLst/>
              <a:rect l="l" t="t" r="r" b="b"/>
              <a:pathLst>
                <a:path w="2552700" h="9525">
                  <a:moveTo>
                    <a:pt x="0" y="9525"/>
                  </a:moveTo>
                  <a:lnTo>
                    <a:pt x="2552192" y="9525"/>
                  </a:lnTo>
                  <a:lnTo>
                    <a:pt x="2552192" y="0"/>
                  </a:lnTo>
                  <a:lnTo>
                    <a:pt x="0" y="0"/>
                  </a:lnTo>
                  <a:lnTo>
                    <a:pt x="0" y="9525"/>
                  </a:lnTo>
                  <a:close/>
                </a:path>
              </a:pathLst>
            </a:custGeom>
            <a:solidFill>
              <a:srgbClr val="D9D9D9"/>
            </a:solidFill>
          </p:spPr>
          <p:txBody>
            <a:bodyPr wrap="square" lIns="0" tIns="0" rIns="0" bIns="0" rtlCol="0"/>
            <a:lstStyle/>
            <a:p/>
          </p:txBody>
        </p:sp>
        <p:sp>
          <p:nvSpPr>
            <p:cNvPr id="38" name="object 38"/>
            <p:cNvSpPr/>
            <p:nvPr/>
          </p:nvSpPr>
          <p:spPr>
            <a:xfrm>
              <a:off x="4333240" y="2251963"/>
              <a:ext cx="2499360" cy="36195"/>
            </a:xfrm>
            <a:custGeom>
              <a:avLst/>
              <a:gdLst/>
              <a:ahLst/>
              <a:cxnLst/>
              <a:rect l="l" t="t" r="r" b="b"/>
              <a:pathLst>
                <a:path w="2499359" h="36194">
                  <a:moveTo>
                    <a:pt x="0" y="0"/>
                  </a:moveTo>
                  <a:lnTo>
                    <a:pt x="0" y="35814"/>
                  </a:lnTo>
                </a:path>
                <a:path w="2499359" h="36194">
                  <a:moveTo>
                    <a:pt x="357632" y="0"/>
                  </a:moveTo>
                  <a:lnTo>
                    <a:pt x="357632" y="35814"/>
                  </a:lnTo>
                </a:path>
                <a:path w="2499359" h="36194">
                  <a:moveTo>
                    <a:pt x="714248" y="0"/>
                  </a:moveTo>
                  <a:lnTo>
                    <a:pt x="714248" y="35814"/>
                  </a:lnTo>
                </a:path>
                <a:path w="2499359" h="36194">
                  <a:moveTo>
                    <a:pt x="1070864" y="0"/>
                  </a:moveTo>
                  <a:lnTo>
                    <a:pt x="1070864" y="35814"/>
                  </a:lnTo>
                </a:path>
                <a:path w="2499359" h="36194">
                  <a:moveTo>
                    <a:pt x="1427480" y="0"/>
                  </a:moveTo>
                  <a:lnTo>
                    <a:pt x="1427480" y="35814"/>
                  </a:lnTo>
                </a:path>
                <a:path w="2499359" h="36194">
                  <a:moveTo>
                    <a:pt x="1784096" y="0"/>
                  </a:moveTo>
                  <a:lnTo>
                    <a:pt x="1784096" y="35814"/>
                  </a:lnTo>
                </a:path>
                <a:path w="2499359" h="36194">
                  <a:moveTo>
                    <a:pt x="2142236" y="0"/>
                  </a:moveTo>
                  <a:lnTo>
                    <a:pt x="2142236" y="35814"/>
                  </a:lnTo>
                </a:path>
                <a:path w="2499359" h="36194">
                  <a:moveTo>
                    <a:pt x="2498852" y="0"/>
                  </a:moveTo>
                  <a:lnTo>
                    <a:pt x="2498852" y="35814"/>
                  </a:lnTo>
                </a:path>
              </a:pathLst>
            </a:custGeom>
            <a:ln w="9525">
              <a:solidFill>
                <a:srgbClr val="D9D9D9"/>
              </a:solidFill>
            </a:ln>
          </p:spPr>
          <p:txBody>
            <a:bodyPr wrap="square" lIns="0" tIns="0" rIns="0" bIns="0" rtlCol="0"/>
            <a:lstStyle/>
            <a:p/>
          </p:txBody>
        </p:sp>
      </p:grpSp>
      <p:grpSp>
        <p:nvGrpSpPr>
          <p:cNvPr id="39" name="object 39"/>
          <p:cNvGrpSpPr/>
          <p:nvPr/>
        </p:nvGrpSpPr>
        <p:grpSpPr>
          <a:xfrm>
            <a:off x="4502277" y="1362645"/>
            <a:ext cx="2392680" cy="612775"/>
            <a:chOff x="4502277" y="1362645"/>
            <a:chExt cx="2392680" cy="612775"/>
          </a:xfrm>
        </p:grpSpPr>
        <p:sp>
          <p:nvSpPr>
            <p:cNvPr id="40" name="object 40"/>
            <p:cNvSpPr/>
            <p:nvPr/>
          </p:nvSpPr>
          <p:spPr>
            <a:xfrm>
              <a:off x="4511802" y="1682368"/>
              <a:ext cx="2373630" cy="253365"/>
            </a:xfrm>
            <a:custGeom>
              <a:avLst/>
              <a:gdLst/>
              <a:ahLst/>
              <a:cxnLst/>
              <a:rect l="l" t="t" r="r" b="b"/>
              <a:pathLst>
                <a:path w="2373629" h="253364">
                  <a:moveTo>
                    <a:pt x="0" y="0"/>
                  </a:moveTo>
                  <a:lnTo>
                    <a:pt x="50952" y="10233"/>
                  </a:lnTo>
                  <a:lnTo>
                    <a:pt x="101918" y="21264"/>
                  </a:lnTo>
                  <a:lnTo>
                    <a:pt x="152895" y="32490"/>
                  </a:lnTo>
                  <a:lnTo>
                    <a:pt x="203881" y="43310"/>
                  </a:lnTo>
                  <a:lnTo>
                    <a:pt x="254873" y="53121"/>
                  </a:lnTo>
                  <a:lnTo>
                    <a:pt x="305870" y="61322"/>
                  </a:lnTo>
                  <a:lnTo>
                    <a:pt x="356870" y="67310"/>
                  </a:lnTo>
                  <a:lnTo>
                    <a:pt x="407869" y="69844"/>
                  </a:lnTo>
                  <a:lnTo>
                    <a:pt x="458869" y="69051"/>
                  </a:lnTo>
                  <a:lnTo>
                    <a:pt x="509868" y="66376"/>
                  </a:lnTo>
                  <a:lnTo>
                    <a:pt x="560868" y="63266"/>
                  </a:lnTo>
                  <a:lnTo>
                    <a:pt x="611867" y="61167"/>
                  </a:lnTo>
                  <a:lnTo>
                    <a:pt x="662867" y="61525"/>
                  </a:lnTo>
                  <a:lnTo>
                    <a:pt x="713867" y="65786"/>
                  </a:lnTo>
                  <a:lnTo>
                    <a:pt x="764866" y="74708"/>
                  </a:lnTo>
                  <a:lnTo>
                    <a:pt x="815866" y="87182"/>
                  </a:lnTo>
                  <a:lnTo>
                    <a:pt x="866865" y="102018"/>
                  </a:lnTo>
                  <a:lnTo>
                    <a:pt x="917865" y="118025"/>
                  </a:lnTo>
                  <a:lnTo>
                    <a:pt x="968864" y="134012"/>
                  </a:lnTo>
                  <a:lnTo>
                    <a:pt x="1019864" y="148788"/>
                  </a:lnTo>
                  <a:lnTo>
                    <a:pt x="1070864" y="161163"/>
                  </a:lnTo>
                  <a:lnTo>
                    <a:pt x="1121863" y="172773"/>
                  </a:lnTo>
                  <a:lnTo>
                    <a:pt x="1172860" y="185294"/>
                  </a:lnTo>
                  <a:lnTo>
                    <a:pt x="1223852" y="197429"/>
                  </a:lnTo>
                  <a:lnTo>
                    <a:pt x="1274838" y="207879"/>
                  </a:lnTo>
                  <a:lnTo>
                    <a:pt x="1325815" y="215349"/>
                  </a:lnTo>
                  <a:lnTo>
                    <a:pt x="1376781" y="218539"/>
                  </a:lnTo>
                  <a:lnTo>
                    <a:pt x="1427734" y="216154"/>
                  </a:lnTo>
                  <a:lnTo>
                    <a:pt x="1472358" y="206793"/>
                  </a:lnTo>
                  <a:lnTo>
                    <a:pt x="1516983" y="190226"/>
                  </a:lnTo>
                  <a:lnTo>
                    <a:pt x="1561607" y="169009"/>
                  </a:lnTo>
                  <a:lnTo>
                    <a:pt x="1606232" y="145700"/>
                  </a:lnTo>
                  <a:lnTo>
                    <a:pt x="1650857" y="122856"/>
                  </a:lnTo>
                  <a:lnTo>
                    <a:pt x="1695481" y="103032"/>
                  </a:lnTo>
                  <a:lnTo>
                    <a:pt x="1740106" y="88787"/>
                  </a:lnTo>
                  <a:lnTo>
                    <a:pt x="1784731" y="82676"/>
                  </a:lnTo>
                  <a:lnTo>
                    <a:pt x="1829355" y="85312"/>
                  </a:lnTo>
                  <a:lnTo>
                    <a:pt x="1873980" y="94517"/>
                  </a:lnTo>
                  <a:lnTo>
                    <a:pt x="1918604" y="108673"/>
                  </a:lnTo>
                  <a:lnTo>
                    <a:pt x="1963229" y="126158"/>
                  </a:lnTo>
                  <a:lnTo>
                    <a:pt x="2007854" y="145352"/>
                  </a:lnTo>
                  <a:lnTo>
                    <a:pt x="2052478" y="164633"/>
                  </a:lnTo>
                  <a:lnTo>
                    <a:pt x="2097103" y="182382"/>
                  </a:lnTo>
                  <a:lnTo>
                    <a:pt x="2141728" y="196976"/>
                  </a:lnTo>
                  <a:lnTo>
                    <a:pt x="2192727" y="210634"/>
                  </a:lnTo>
                  <a:lnTo>
                    <a:pt x="2243727" y="223362"/>
                  </a:lnTo>
                  <a:lnTo>
                    <a:pt x="2294726" y="235415"/>
                  </a:lnTo>
                  <a:lnTo>
                    <a:pt x="2345726" y="247046"/>
                  </a:lnTo>
                  <a:lnTo>
                    <a:pt x="2373630" y="253318"/>
                  </a:lnTo>
                </a:path>
              </a:pathLst>
            </a:custGeom>
            <a:ln w="19050">
              <a:solidFill>
                <a:srgbClr val="A6A6A6"/>
              </a:solidFill>
            </a:ln>
          </p:spPr>
          <p:txBody>
            <a:bodyPr wrap="square" lIns="0" tIns="0" rIns="0" bIns="0" rtlCol="0"/>
            <a:lstStyle/>
            <a:p/>
          </p:txBody>
        </p:sp>
        <p:sp>
          <p:nvSpPr>
            <p:cNvPr id="41" name="object 41"/>
            <p:cNvSpPr/>
            <p:nvPr/>
          </p:nvSpPr>
          <p:spPr>
            <a:xfrm>
              <a:off x="4511802" y="1574470"/>
              <a:ext cx="2373630" cy="370205"/>
            </a:xfrm>
            <a:custGeom>
              <a:avLst/>
              <a:gdLst/>
              <a:ahLst/>
              <a:cxnLst/>
              <a:rect l="l" t="t" r="r" b="b"/>
              <a:pathLst>
                <a:path w="2373629" h="370205">
                  <a:moveTo>
                    <a:pt x="0" y="369771"/>
                  </a:moveTo>
                  <a:lnTo>
                    <a:pt x="50952" y="364900"/>
                  </a:lnTo>
                  <a:lnTo>
                    <a:pt x="101918" y="360063"/>
                  </a:lnTo>
                  <a:lnTo>
                    <a:pt x="152895" y="355236"/>
                  </a:lnTo>
                  <a:lnTo>
                    <a:pt x="203881" y="350390"/>
                  </a:lnTo>
                  <a:lnTo>
                    <a:pt x="254873" y="345501"/>
                  </a:lnTo>
                  <a:lnTo>
                    <a:pt x="305870" y="340540"/>
                  </a:lnTo>
                  <a:lnTo>
                    <a:pt x="356870" y="335481"/>
                  </a:lnTo>
                  <a:lnTo>
                    <a:pt x="407869" y="329481"/>
                  </a:lnTo>
                  <a:lnTo>
                    <a:pt x="458869" y="322284"/>
                  </a:lnTo>
                  <a:lnTo>
                    <a:pt x="509868" y="314744"/>
                  </a:lnTo>
                  <a:lnTo>
                    <a:pt x="560868" y="307718"/>
                  </a:lnTo>
                  <a:lnTo>
                    <a:pt x="611867" y="302060"/>
                  </a:lnTo>
                  <a:lnTo>
                    <a:pt x="662867" y="298626"/>
                  </a:lnTo>
                  <a:lnTo>
                    <a:pt x="713867" y="298270"/>
                  </a:lnTo>
                  <a:lnTo>
                    <a:pt x="758491" y="303769"/>
                  </a:lnTo>
                  <a:lnTo>
                    <a:pt x="803116" y="315709"/>
                  </a:lnTo>
                  <a:lnTo>
                    <a:pt x="847740" y="331114"/>
                  </a:lnTo>
                  <a:lnTo>
                    <a:pt x="892365" y="347007"/>
                  </a:lnTo>
                  <a:lnTo>
                    <a:pt x="936990" y="360411"/>
                  </a:lnTo>
                  <a:lnTo>
                    <a:pt x="981614" y="368351"/>
                  </a:lnTo>
                  <a:lnTo>
                    <a:pt x="1026239" y="367849"/>
                  </a:lnTo>
                  <a:lnTo>
                    <a:pt x="1070864" y="355928"/>
                  </a:lnTo>
                  <a:lnTo>
                    <a:pt x="1135771" y="308863"/>
                  </a:lnTo>
                  <a:lnTo>
                    <a:pt x="1168224" y="273599"/>
                  </a:lnTo>
                  <a:lnTo>
                    <a:pt x="1200674" y="233450"/>
                  </a:lnTo>
                  <a:lnTo>
                    <a:pt x="1233123" y="190621"/>
                  </a:lnTo>
                  <a:lnTo>
                    <a:pt x="1265569" y="147313"/>
                  </a:lnTo>
                  <a:lnTo>
                    <a:pt x="1298011" y="105731"/>
                  </a:lnTo>
                  <a:lnTo>
                    <a:pt x="1330449" y="68076"/>
                  </a:lnTo>
                  <a:lnTo>
                    <a:pt x="1362882" y="36552"/>
                  </a:lnTo>
                  <a:lnTo>
                    <a:pt x="1395311" y="13362"/>
                  </a:lnTo>
                  <a:lnTo>
                    <a:pt x="1463433" y="0"/>
                  </a:lnTo>
                  <a:lnTo>
                    <a:pt x="1499133" y="10819"/>
                  </a:lnTo>
                  <a:lnTo>
                    <a:pt x="1534833" y="30645"/>
                  </a:lnTo>
                  <a:lnTo>
                    <a:pt x="1570532" y="56955"/>
                  </a:lnTo>
                  <a:lnTo>
                    <a:pt x="1606232" y="87228"/>
                  </a:lnTo>
                  <a:lnTo>
                    <a:pt x="1641932" y="118941"/>
                  </a:lnTo>
                  <a:lnTo>
                    <a:pt x="1677631" y="149572"/>
                  </a:lnTo>
                  <a:lnTo>
                    <a:pt x="1713331" y="176599"/>
                  </a:lnTo>
                  <a:lnTo>
                    <a:pt x="1749031" y="197500"/>
                  </a:lnTo>
                  <a:lnTo>
                    <a:pt x="1784731" y="209751"/>
                  </a:lnTo>
                  <a:lnTo>
                    <a:pt x="1829355" y="213593"/>
                  </a:lnTo>
                  <a:lnTo>
                    <a:pt x="1873980" y="209103"/>
                  </a:lnTo>
                  <a:lnTo>
                    <a:pt x="1918604" y="198685"/>
                  </a:lnTo>
                  <a:lnTo>
                    <a:pt x="1963229" y="184748"/>
                  </a:lnTo>
                  <a:lnTo>
                    <a:pt x="2007854" y="169698"/>
                  </a:lnTo>
                  <a:lnTo>
                    <a:pt x="2052478" y="155941"/>
                  </a:lnTo>
                  <a:lnTo>
                    <a:pt x="2097103" y="145884"/>
                  </a:lnTo>
                  <a:lnTo>
                    <a:pt x="2141728" y="141933"/>
                  </a:lnTo>
                  <a:lnTo>
                    <a:pt x="2192727" y="144420"/>
                  </a:lnTo>
                  <a:lnTo>
                    <a:pt x="2243727" y="151206"/>
                  </a:lnTo>
                  <a:lnTo>
                    <a:pt x="2294726" y="161115"/>
                  </a:lnTo>
                  <a:lnTo>
                    <a:pt x="2345726" y="172972"/>
                  </a:lnTo>
                  <a:lnTo>
                    <a:pt x="2373630" y="179882"/>
                  </a:lnTo>
                </a:path>
              </a:pathLst>
            </a:custGeom>
            <a:ln w="12700">
              <a:solidFill>
                <a:srgbClr val="EC7C30"/>
              </a:solidFill>
            </a:ln>
          </p:spPr>
          <p:txBody>
            <a:bodyPr wrap="square" lIns="0" tIns="0" rIns="0" bIns="0" rtlCol="0"/>
            <a:lstStyle/>
            <a:p/>
          </p:txBody>
        </p:sp>
        <p:sp>
          <p:nvSpPr>
            <p:cNvPr id="42" name="object 42"/>
            <p:cNvSpPr/>
            <p:nvPr/>
          </p:nvSpPr>
          <p:spPr>
            <a:xfrm>
              <a:off x="4511802" y="1368995"/>
              <a:ext cx="2373630" cy="534670"/>
            </a:xfrm>
            <a:custGeom>
              <a:avLst/>
              <a:gdLst/>
              <a:ahLst/>
              <a:cxnLst/>
              <a:rect l="l" t="t" r="r" b="b"/>
              <a:pathLst>
                <a:path w="2373629" h="534669">
                  <a:moveTo>
                    <a:pt x="0" y="360998"/>
                  </a:moveTo>
                  <a:lnTo>
                    <a:pt x="44582" y="384741"/>
                  </a:lnTo>
                  <a:lnTo>
                    <a:pt x="89175" y="411445"/>
                  </a:lnTo>
                  <a:lnTo>
                    <a:pt x="133777" y="439334"/>
                  </a:lnTo>
                  <a:lnTo>
                    <a:pt x="178387" y="466630"/>
                  </a:lnTo>
                  <a:lnTo>
                    <a:pt x="223002" y="491558"/>
                  </a:lnTo>
                  <a:lnTo>
                    <a:pt x="267622" y="512338"/>
                  </a:lnTo>
                  <a:lnTo>
                    <a:pt x="312245" y="527196"/>
                  </a:lnTo>
                  <a:lnTo>
                    <a:pt x="356870" y="534353"/>
                  </a:lnTo>
                  <a:lnTo>
                    <a:pt x="401494" y="532334"/>
                  </a:lnTo>
                  <a:lnTo>
                    <a:pt x="446119" y="522129"/>
                  </a:lnTo>
                  <a:lnTo>
                    <a:pt x="490743" y="505805"/>
                  </a:lnTo>
                  <a:lnTo>
                    <a:pt x="535368" y="485426"/>
                  </a:lnTo>
                  <a:lnTo>
                    <a:pt x="579993" y="463059"/>
                  </a:lnTo>
                  <a:lnTo>
                    <a:pt x="624617" y="440770"/>
                  </a:lnTo>
                  <a:lnTo>
                    <a:pt x="669242" y="420624"/>
                  </a:lnTo>
                  <a:lnTo>
                    <a:pt x="713867" y="404686"/>
                  </a:lnTo>
                  <a:lnTo>
                    <a:pt x="764866" y="390488"/>
                  </a:lnTo>
                  <a:lnTo>
                    <a:pt x="815866" y="377798"/>
                  </a:lnTo>
                  <a:lnTo>
                    <a:pt x="866865" y="366244"/>
                  </a:lnTo>
                  <a:lnTo>
                    <a:pt x="917865" y="355452"/>
                  </a:lnTo>
                  <a:lnTo>
                    <a:pt x="968864" y="345048"/>
                  </a:lnTo>
                  <a:lnTo>
                    <a:pt x="1019864" y="334660"/>
                  </a:lnTo>
                  <a:lnTo>
                    <a:pt x="1070864" y="323914"/>
                  </a:lnTo>
                  <a:lnTo>
                    <a:pt x="1121863" y="311983"/>
                  </a:lnTo>
                  <a:lnTo>
                    <a:pt x="1172860" y="298853"/>
                  </a:lnTo>
                  <a:lnTo>
                    <a:pt x="1223852" y="285532"/>
                  </a:lnTo>
                  <a:lnTo>
                    <a:pt x="1274838" y="273028"/>
                  </a:lnTo>
                  <a:lnTo>
                    <a:pt x="1325815" y="262351"/>
                  </a:lnTo>
                  <a:lnTo>
                    <a:pt x="1376781" y="254508"/>
                  </a:lnTo>
                  <a:lnTo>
                    <a:pt x="1427734" y="250508"/>
                  </a:lnTo>
                  <a:lnTo>
                    <a:pt x="1478733" y="252699"/>
                  </a:lnTo>
                  <a:lnTo>
                    <a:pt x="1529733" y="260900"/>
                  </a:lnTo>
                  <a:lnTo>
                    <a:pt x="1580732" y="272488"/>
                  </a:lnTo>
                  <a:lnTo>
                    <a:pt x="1631732" y="284843"/>
                  </a:lnTo>
                  <a:lnTo>
                    <a:pt x="1682731" y="295343"/>
                  </a:lnTo>
                  <a:lnTo>
                    <a:pt x="1733731" y="301367"/>
                  </a:lnTo>
                  <a:lnTo>
                    <a:pt x="1784731" y="300292"/>
                  </a:lnTo>
                  <a:lnTo>
                    <a:pt x="1829355" y="293930"/>
                  </a:lnTo>
                  <a:lnTo>
                    <a:pt x="1873980" y="284564"/>
                  </a:lnTo>
                  <a:lnTo>
                    <a:pt x="1918604" y="272347"/>
                  </a:lnTo>
                  <a:lnTo>
                    <a:pt x="1963229" y="257430"/>
                  </a:lnTo>
                  <a:lnTo>
                    <a:pt x="2007854" y="239965"/>
                  </a:lnTo>
                  <a:lnTo>
                    <a:pt x="2052478" y="220103"/>
                  </a:lnTo>
                  <a:lnTo>
                    <a:pt x="2097103" y="197998"/>
                  </a:lnTo>
                  <a:lnTo>
                    <a:pt x="2141728" y="173800"/>
                  </a:lnTo>
                  <a:lnTo>
                    <a:pt x="2181394" y="149651"/>
                  </a:lnTo>
                  <a:lnTo>
                    <a:pt x="2221060" y="122406"/>
                  </a:lnTo>
                  <a:lnTo>
                    <a:pt x="2260727" y="92685"/>
                  </a:lnTo>
                  <a:lnTo>
                    <a:pt x="2300393" y="61107"/>
                  </a:lnTo>
                  <a:lnTo>
                    <a:pt x="2340059" y="28293"/>
                  </a:lnTo>
                  <a:lnTo>
                    <a:pt x="2373630" y="0"/>
                  </a:lnTo>
                </a:path>
              </a:pathLst>
            </a:custGeom>
            <a:ln w="12700">
              <a:solidFill>
                <a:srgbClr val="A4A4A4"/>
              </a:solidFill>
            </a:ln>
          </p:spPr>
          <p:txBody>
            <a:bodyPr wrap="square" lIns="0" tIns="0" rIns="0" bIns="0" rtlCol="0"/>
            <a:lstStyle/>
            <a:p/>
          </p:txBody>
        </p:sp>
        <p:sp>
          <p:nvSpPr>
            <p:cNvPr id="43" name="object 43"/>
            <p:cNvSpPr/>
            <p:nvPr/>
          </p:nvSpPr>
          <p:spPr>
            <a:xfrm>
              <a:off x="4868672" y="1769044"/>
              <a:ext cx="2016760" cy="200025"/>
            </a:xfrm>
            <a:custGeom>
              <a:avLst/>
              <a:gdLst/>
              <a:ahLst/>
              <a:cxnLst/>
              <a:rect l="l" t="t" r="r" b="b"/>
              <a:pathLst>
                <a:path w="2016759" h="200025">
                  <a:moveTo>
                    <a:pt x="0" y="199963"/>
                  </a:moveTo>
                  <a:lnTo>
                    <a:pt x="27559" y="184306"/>
                  </a:lnTo>
                  <a:lnTo>
                    <a:pt x="64174" y="161147"/>
                  </a:lnTo>
                  <a:lnTo>
                    <a:pt x="107754" y="133341"/>
                  </a:lnTo>
                  <a:lnTo>
                    <a:pt x="156210" y="103745"/>
                  </a:lnTo>
                  <a:lnTo>
                    <a:pt x="207451" y="75214"/>
                  </a:lnTo>
                  <a:lnTo>
                    <a:pt x="259389" y="50605"/>
                  </a:lnTo>
                  <a:lnTo>
                    <a:pt x="309934" y="32774"/>
                  </a:lnTo>
                  <a:lnTo>
                    <a:pt x="356997" y="24576"/>
                  </a:lnTo>
                  <a:lnTo>
                    <a:pt x="401621" y="28167"/>
                  </a:lnTo>
                  <a:lnTo>
                    <a:pt x="446246" y="41686"/>
                  </a:lnTo>
                  <a:lnTo>
                    <a:pt x="490870" y="62103"/>
                  </a:lnTo>
                  <a:lnTo>
                    <a:pt x="535495" y="86393"/>
                  </a:lnTo>
                  <a:lnTo>
                    <a:pt x="580120" y="111529"/>
                  </a:lnTo>
                  <a:lnTo>
                    <a:pt x="624744" y="134483"/>
                  </a:lnTo>
                  <a:lnTo>
                    <a:pt x="669369" y="152228"/>
                  </a:lnTo>
                  <a:lnTo>
                    <a:pt x="713993" y="161736"/>
                  </a:lnTo>
                  <a:lnTo>
                    <a:pt x="764993" y="162148"/>
                  </a:lnTo>
                  <a:lnTo>
                    <a:pt x="815990" y="155046"/>
                  </a:lnTo>
                  <a:lnTo>
                    <a:pt x="866982" y="142948"/>
                  </a:lnTo>
                  <a:lnTo>
                    <a:pt x="917968" y="128371"/>
                  </a:lnTo>
                  <a:lnTo>
                    <a:pt x="968945" y="113832"/>
                  </a:lnTo>
                  <a:lnTo>
                    <a:pt x="1019911" y="101847"/>
                  </a:lnTo>
                  <a:lnTo>
                    <a:pt x="1070864" y="94934"/>
                  </a:lnTo>
                  <a:lnTo>
                    <a:pt x="1121863" y="93552"/>
                  </a:lnTo>
                  <a:lnTo>
                    <a:pt x="1172863" y="95618"/>
                  </a:lnTo>
                  <a:lnTo>
                    <a:pt x="1223862" y="99836"/>
                  </a:lnTo>
                  <a:lnTo>
                    <a:pt x="1274862" y="104912"/>
                  </a:lnTo>
                  <a:lnTo>
                    <a:pt x="1325861" y="109550"/>
                  </a:lnTo>
                  <a:lnTo>
                    <a:pt x="1376861" y="112456"/>
                  </a:lnTo>
                  <a:lnTo>
                    <a:pt x="1427861" y="112333"/>
                  </a:lnTo>
                  <a:lnTo>
                    <a:pt x="1478860" y="109511"/>
                  </a:lnTo>
                  <a:lnTo>
                    <a:pt x="1529860" y="105326"/>
                  </a:lnTo>
                  <a:lnTo>
                    <a:pt x="1580859" y="99827"/>
                  </a:lnTo>
                  <a:lnTo>
                    <a:pt x="1631859" y="93066"/>
                  </a:lnTo>
                  <a:lnTo>
                    <a:pt x="1682858" y="85095"/>
                  </a:lnTo>
                  <a:lnTo>
                    <a:pt x="1733858" y="75964"/>
                  </a:lnTo>
                  <a:lnTo>
                    <a:pt x="1784857" y="65724"/>
                  </a:lnTo>
                  <a:lnTo>
                    <a:pt x="1835857" y="53796"/>
                  </a:lnTo>
                  <a:lnTo>
                    <a:pt x="1886857" y="40012"/>
                  </a:lnTo>
                  <a:lnTo>
                    <a:pt x="1937856" y="24883"/>
                  </a:lnTo>
                  <a:lnTo>
                    <a:pt x="1988856" y="8916"/>
                  </a:lnTo>
                  <a:lnTo>
                    <a:pt x="2016760" y="0"/>
                  </a:lnTo>
                </a:path>
              </a:pathLst>
            </a:custGeom>
            <a:ln w="12700">
              <a:solidFill>
                <a:srgbClr val="E36C09"/>
              </a:solidFill>
            </a:ln>
          </p:spPr>
          <p:txBody>
            <a:bodyPr wrap="square" lIns="0" tIns="0" rIns="0" bIns="0" rtlCol="0"/>
            <a:lstStyle/>
            <a:p/>
          </p:txBody>
        </p:sp>
      </p:grpSp>
      <p:sp>
        <p:nvSpPr>
          <p:cNvPr id="44" name="object 44"/>
          <p:cNvSpPr txBox="1"/>
          <p:nvPr/>
        </p:nvSpPr>
        <p:spPr>
          <a:xfrm>
            <a:off x="3925061" y="2170557"/>
            <a:ext cx="319405"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585858"/>
                </a:solidFill>
                <a:latin typeface="微软雅黑"/>
                <a:cs typeface="微软雅黑"/>
              </a:rPr>
              <a:t>0</a:t>
            </a:r>
            <a:r>
              <a:rPr dirty="0" sz="800">
                <a:solidFill>
                  <a:srgbClr val="585858"/>
                </a:solidFill>
                <a:latin typeface="微软雅黑"/>
                <a:cs typeface="微软雅黑"/>
              </a:rPr>
              <a:t>.</a:t>
            </a:r>
            <a:r>
              <a:rPr dirty="0" sz="800" spc="-5">
                <a:solidFill>
                  <a:srgbClr val="585858"/>
                </a:solidFill>
                <a:latin typeface="微软雅黑"/>
                <a:cs typeface="微软雅黑"/>
              </a:rPr>
              <a:t>00</a:t>
            </a:r>
            <a:r>
              <a:rPr dirty="0" sz="800">
                <a:solidFill>
                  <a:srgbClr val="585858"/>
                </a:solidFill>
                <a:latin typeface="微软雅黑"/>
                <a:cs typeface="微软雅黑"/>
              </a:rPr>
              <a:t>%</a:t>
            </a:r>
            <a:endParaRPr sz="800">
              <a:latin typeface="微软雅黑"/>
              <a:cs typeface="微软雅黑"/>
            </a:endParaRPr>
          </a:p>
        </p:txBody>
      </p:sp>
      <p:sp>
        <p:nvSpPr>
          <p:cNvPr id="45" name="object 45"/>
          <p:cNvSpPr txBox="1"/>
          <p:nvPr/>
        </p:nvSpPr>
        <p:spPr>
          <a:xfrm>
            <a:off x="3865245" y="1765172"/>
            <a:ext cx="378460"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585858"/>
                </a:solidFill>
                <a:latin typeface="微软雅黑"/>
                <a:cs typeface="微软雅黑"/>
              </a:rPr>
              <a:t>20</a:t>
            </a:r>
            <a:r>
              <a:rPr dirty="0" sz="800">
                <a:solidFill>
                  <a:srgbClr val="585858"/>
                </a:solidFill>
                <a:latin typeface="微软雅黑"/>
                <a:cs typeface="微软雅黑"/>
              </a:rPr>
              <a:t>.</a:t>
            </a:r>
            <a:r>
              <a:rPr dirty="0" sz="800" spc="-5">
                <a:solidFill>
                  <a:srgbClr val="585858"/>
                </a:solidFill>
                <a:latin typeface="微软雅黑"/>
                <a:cs typeface="微软雅黑"/>
              </a:rPr>
              <a:t>00</a:t>
            </a:r>
            <a:r>
              <a:rPr dirty="0" sz="800">
                <a:solidFill>
                  <a:srgbClr val="585858"/>
                </a:solidFill>
                <a:latin typeface="微软雅黑"/>
                <a:cs typeface="微软雅黑"/>
              </a:rPr>
              <a:t>%</a:t>
            </a:r>
            <a:endParaRPr sz="800">
              <a:latin typeface="微软雅黑"/>
              <a:cs typeface="微软雅黑"/>
            </a:endParaRPr>
          </a:p>
        </p:txBody>
      </p:sp>
      <p:sp>
        <p:nvSpPr>
          <p:cNvPr id="46" name="object 46"/>
          <p:cNvSpPr txBox="1"/>
          <p:nvPr/>
        </p:nvSpPr>
        <p:spPr>
          <a:xfrm>
            <a:off x="3865245" y="1359788"/>
            <a:ext cx="378460"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585858"/>
                </a:solidFill>
                <a:latin typeface="微软雅黑"/>
                <a:cs typeface="微软雅黑"/>
              </a:rPr>
              <a:t>40</a:t>
            </a:r>
            <a:r>
              <a:rPr dirty="0" sz="800">
                <a:solidFill>
                  <a:srgbClr val="585858"/>
                </a:solidFill>
                <a:latin typeface="微软雅黑"/>
                <a:cs typeface="微软雅黑"/>
              </a:rPr>
              <a:t>.</a:t>
            </a:r>
            <a:r>
              <a:rPr dirty="0" sz="800" spc="-5">
                <a:solidFill>
                  <a:srgbClr val="585858"/>
                </a:solidFill>
                <a:latin typeface="微软雅黑"/>
                <a:cs typeface="微软雅黑"/>
              </a:rPr>
              <a:t>00</a:t>
            </a:r>
            <a:r>
              <a:rPr dirty="0" sz="800">
                <a:solidFill>
                  <a:srgbClr val="585858"/>
                </a:solidFill>
                <a:latin typeface="微软雅黑"/>
                <a:cs typeface="微软雅黑"/>
              </a:rPr>
              <a:t>%</a:t>
            </a:r>
            <a:endParaRPr sz="800">
              <a:latin typeface="微软雅黑"/>
              <a:cs typeface="微软雅黑"/>
            </a:endParaRPr>
          </a:p>
        </p:txBody>
      </p:sp>
      <p:sp>
        <p:nvSpPr>
          <p:cNvPr id="47" name="object 47"/>
          <p:cNvSpPr txBox="1"/>
          <p:nvPr/>
        </p:nvSpPr>
        <p:spPr>
          <a:xfrm>
            <a:off x="3865245" y="954785"/>
            <a:ext cx="378460"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585858"/>
                </a:solidFill>
                <a:latin typeface="微软雅黑"/>
                <a:cs typeface="微软雅黑"/>
              </a:rPr>
              <a:t>60</a:t>
            </a:r>
            <a:r>
              <a:rPr dirty="0" sz="800">
                <a:solidFill>
                  <a:srgbClr val="585858"/>
                </a:solidFill>
                <a:latin typeface="微软雅黑"/>
                <a:cs typeface="微软雅黑"/>
              </a:rPr>
              <a:t>.</a:t>
            </a:r>
            <a:r>
              <a:rPr dirty="0" sz="800" spc="-5">
                <a:solidFill>
                  <a:srgbClr val="585858"/>
                </a:solidFill>
                <a:latin typeface="微软雅黑"/>
                <a:cs typeface="微软雅黑"/>
              </a:rPr>
              <a:t>00</a:t>
            </a:r>
            <a:r>
              <a:rPr dirty="0" sz="800">
                <a:solidFill>
                  <a:srgbClr val="585858"/>
                </a:solidFill>
                <a:latin typeface="微软雅黑"/>
                <a:cs typeface="微软雅黑"/>
              </a:rPr>
              <a:t>%</a:t>
            </a:r>
            <a:endParaRPr sz="800">
              <a:latin typeface="微软雅黑"/>
              <a:cs typeface="微软雅黑"/>
            </a:endParaRPr>
          </a:p>
        </p:txBody>
      </p:sp>
      <p:sp>
        <p:nvSpPr>
          <p:cNvPr id="48" name="object 48"/>
          <p:cNvSpPr/>
          <p:nvPr/>
        </p:nvSpPr>
        <p:spPr>
          <a:xfrm>
            <a:off x="4263516" y="2692018"/>
            <a:ext cx="243840" cy="0"/>
          </a:xfrm>
          <a:custGeom>
            <a:avLst/>
            <a:gdLst/>
            <a:ahLst/>
            <a:cxnLst/>
            <a:rect l="l" t="t" r="r" b="b"/>
            <a:pathLst>
              <a:path w="243839" h="0">
                <a:moveTo>
                  <a:pt x="0" y="0"/>
                </a:moveTo>
                <a:lnTo>
                  <a:pt x="243840" y="0"/>
                </a:lnTo>
              </a:path>
            </a:pathLst>
          </a:custGeom>
          <a:ln w="19050">
            <a:solidFill>
              <a:srgbClr val="A6A6A6"/>
            </a:solidFill>
          </a:ln>
        </p:spPr>
        <p:txBody>
          <a:bodyPr wrap="square" lIns="0" tIns="0" rIns="0" bIns="0" rtlCol="0"/>
          <a:lstStyle/>
          <a:p/>
        </p:txBody>
      </p:sp>
      <p:sp>
        <p:nvSpPr>
          <p:cNvPr id="49" name="object 49"/>
          <p:cNvSpPr/>
          <p:nvPr/>
        </p:nvSpPr>
        <p:spPr>
          <a:xfrm>
            <a:off x="4966589" y="2692018"/>
            <a:ext cx="243840" cy="0"/>
          </a:xfrm>
          <a:custGeom>
            <a:avLst/>
            <a:gdLst/>
            <a:ahLst/>
            <a:cxnLst/>
            <a:rect l="l" t="t" r="r" b="b"/>
            <a:pathLst>
              <a:path w="243839" h="0">
                <a:moveTo>
                  <a:pt x="0" y="0"/>
                </a:moveTo>
                <a:lnTo>
                  <a:pt x="243839" y="0"/>
                </a:lnTo>
              </a:path>
            </a:pathLst>
          </a:custGeom>
          <a:ln w="12700">
            <a:solidFill>
              <a:srgbClr val="EC7C30"/>
            </a:solidFill>
          </a:ln>
        </p:spPr>
        <p:txBody>
          <a:bodyPr wrap="square" lIns="0" tIns="0" rIns="0" bIns="0" rtlCol="0"/>
          <a:lstStyle/>
          <a:p/>
        </p:txBody>
      </p:sp>
      <p:sp>
        <p:nvSpPr>
          <p:cNvPr id="50" name="object 50"/>
          <p:cNvSpPr/>
          <p:nvPr/>
        </p:nvSpPr>
        <p:spPr>
          <a:xfrm>
            <a:off x="5669660" y="2692018"/>
            <a:ext cx="243840" cy="0"/>
          </a:xfrm>
          <a:custGeom>
            <a:avLst/>
            <a:gdLst/>
            <a:ahLst/>
            <a:cxnLst/>
            <a:rect l="l" t="t" r="r" b="b"/>
            <a:pathLst>
              <a:path w="243839" h="0">
                <a:moveTo>
                  <a:pt x="0" y="0"/>
                </a:moveTo>
                <a:lnTo>
                  <a:pt x="243839" y="0"/>
                </a:lnTo>
              </a:path>
            </a:pathLst>
          </a:custGeom>
          <a:ln w="12700">
            <a:solidFill>
              <a:srgbClr val="A4A4A4"/>
            </a:solidFill>
          </a:ln>
        </p:spPr>
        <p:txBody>
          <a:bodyPr wrap="square" lIns="0" tIns="0" rIns="0" bIns="0" rtlCol="0"/>
          <a:lstStyle/>
          <a:p/>
        </p:txBody>
      </p:sp>
      <p:sp>
        <p:nvSpPr>
          <p:cNvPr id="51" name="object 51"/>
          <p:cNvSpPr/>
          <p:nvPr/>
        </p:nvSpPr>
        <p:spPr>
          <a:xfrm>
            <a:off x="6271133" y="2692018"/>
            <a:ext cx="243840" cy="0"/>
          </a:xfrm>
          <a:custGeom>
            <a:avLst/>
            <a:gdLst/>
            <a:ahLst/>
            <a:cxnLst/>
            <a:rect l="l" t="t" r="r" b="b"/>
            <a:pathLst>
              <a:path w="243840" h="0">
                <a:moveTo>
                  <a:pt x="0" y="0"/>
                </a:moveTo>
                <a:lnTo>
                  <a:pt x="243839" y="0"/>
                </a:lnTo>
              </a:path>
            </a:pathLst>
          </a:custGeom>
          <a:ln w="12700">
            <a:solidFill>
              <a:srgbClr val="E36C09"/>
            </a:solidFill>
          </a:ln>
        </p:spPr>
        <p:txBody>
          <a:bodyPr wrap="square" lIns="0" tIns="0" rIns="0" bIns="0" rtlCol="0"/>
          <a:lstStyle/>
          <a:p/>
        </p:txBody>
      </p:sp>
      <p:sp>
        <p:nvSpPr>
          <p:cNvPr id="52" name="object 52"/>
          <p:cNvSpPr txBox="1"/>
          <p:nvPr/>
        </p:nvSpPr>
        <p:spPr>
          <a:xfrm>
            <a:off x="4380738" y="2317242"/>
            <a:ext cx="2480310" cy="44132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585858"/>
                </a:solidFill>
                <a:latin typeface="微软雅黑"/>
                <a:cs typeface="微软雅黑"/>
              </a:rPr>
              <a:t>2012 2013 2014 2015 2016 2017</a:t>
            </a:r>
            <a:r>
              <a:rPr dirty="0" sz="800" spc="30">
                <a:solidFill>
                  <a:srgbClr val="585858"/>
                </a:solidFill>
                <a:latin typeface="微软雅黑"/>
                <a:cs typeface="微软雅黑"/>
              </a:rPr>
              <a:t> </a:t>
            </a:r>
            <a:r>
              <a:rPr dirty="0" sz="800" spc="-5">
                <a:solidFill>
                  <a:srgbClr val="585858"/>
                </a:solidFill>
                <a:latin typeface="微软雅黑"/>
                <a:cs typeface="微软雅黑"/>
              </a:rPr>
              <a:t>2018</a:t>
            </a:r>
            <a:endParaRPr sz="800">
              <a:latin typeface="微软雅黑"/>
              <a:cs typeface="微软雅黑"/>
            </a:endParaRPr>
          </a:p>
          <a:p>
            <a:pPr>
              <a:lnSpc>
                <a:spcPct val="100000"/>
              </a:lnSpc>
              <a:spcBef>
                <a:spcPts val="60"/>
              </a:spcBef>
            </a:pPr>
            <a:endParaRPr sz="700">
              <a:latin typeface="微软雅黑"/>
              <a:cs typeface="微软雅黑"/>
            </a:endParaRPr>
          </a:p>
          <a:p>
            <a:pPr marL="153035">
              <a:lnSpc>
                <a:spcPct val="100000"/>
              </a:lnSpc>
              <a:tabLst>
                <a:tab pos="855980" algn="l"/>
                <a:tab pos="1558925" algn="l"/>
                <a:tab pos="2160905" algn="l"/>
              </a:tabLst>
            </a:pPr>
            <a:r>
              <a:rPr dirty="0" sz="800">
                <a:solidFill>
                  <a:srgbClr val="585858"/>
                </a:solidFill>
                <a:latin typeface="微软雅黑"/>
                <a:cs typeface="微软雅黑"/>
              </a:rPr>
              <a:t>一心堂</a:t>
            </a:r>
            <a:r>
              <a:rPr dirty="0" sz="800">
                <a:solidFill>
                  <a:srgbClr val="585858"/>
                </a:solidFill>
                <a:latin typeface="微软雅黑"/>
                <a:cs typeface="微软雅黑"/>
              </a:rPr>
              <a:t>	</a:t>
            </a:r>
            <a:r>
              <a:rPr dirty="0" sz="800">
                <a:solidFill>
                  <a:srgbClr val="585858"/>
                </a:solidFill>
                <a:latin typeface="微软雅黑"/>
                <a:cs typeface="微软雅黑"/>
              </a:rPr>
              <a:t>老百姓</a:t>
            </a:r>
            <a:r>
              <a:rPr dirty="0" sz="800">
                <a:solidFill>
                  <a:srgbClr val="585858"/>
                </a:solidFill>
                <a:latin typeface="微软雅黑"/>
                <a:cs typeface="微软雅黑"/>
              </a:rPr>
              <a:t>	</a:t>
            </a:r>
            <a:r>
              <a:rPr dirty="0" sz="800">
                <a:solidFill>
                  <a:srgbClr val="585858"/>
                </a:solidFill>
                <a:latin typeface="微软雅黑"/>
                <a:cs typeface="微软雅黑"/>
              </a:rPr>
              <a:t>益丰</a:t>
            </a:r>
            <a:r>
              <a:rPr dirty="0" sz="800">
                <a:solidFill>
                  <a:srgbClr val="585858"/>
                </a:solidFill>
                <a:latin typeface="微软雅黑"/>
                <a:cs typeface="微软雅黑"/>
              </a:rPr>
              <a:t>	</a:t>
            </a:r>
            <a:r>
              <a:rPr dirty="0" sz="800">
                <a:solidFill>
                  <a:srgbClr val="585858"/>
                </a:solidFill>
                <a:latin typeface="微软雅黑"/>
                <a:cs typeface="微软雅黑"/>
              </a:rPr>
              <a:t>大参林</a:t>
            </a:r>
            <a:endParaRPr sz="800">
              <a:latin typeface="微软雅黑"/>
              <a:cs typeface="微软雅黑"/>
            </a:endParaRPr>
          </a:p>
        </p:txBody>
      </p:sp>
      <p:sp>
        <p:nvSpPr>
          <p:cNvPr id="53" name="object 53"/>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54" name="object 54"/>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23025" cy="703834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0"/>
              </a:spcBef>
            </a:pPr>
            <a:endParaRPr sz="500">
              <a:latin typeface="微软雅黑"/>
              <a:cs typeface="微软雅黑"/>
            </a:endParaRPr>
          </a:p>
          <a:p>
            <a:pPr algn="just" marL="1400810" marR="66040">
              <a:lnSpc>
                <a:spcPct val="117000"/>
              </a:lnSpc>
              <a:spcBef>
                <a:spcPts val="5"/>
              </a:spcBef>
            </a:pPr>
            <a:r>
              <a:rPr dirty="0" sz="1000" spc="-5">
                <a:solidFill>
                  <a:srgbClr val="4D4D4F"/>
                </a:solidFill>
                <a:latin typeface="宋体"/>
                <a:cs typeface="宋体"/>
              </a:rPr>
              <a:t>约</a:t>
            </a:r>
            <a:r>
              <a:rPr dirty="0" sz="1000" spc="-175">
                <a:solidFill>
                  <a:srgbClr val="4D4D4F"/>
                </a:solidFill>
                <a:latin typeface="宋体"/>
                <a:cs typeface="宋体"/>
              </a:rPr>
              <a:t> </a:t>
            </a:r>
            <a:r>
              <a:rPr dirty="0" sz="1000" spc="-5">
                <a:solidFill>
                  <a:srgbClr val="4D4D4F"/>
                </a:solidFill>
                <a:latin typeface="等线"/>
                <a:cs typeface="等线"/>
              </a:rPr>
              <a:t>40</a:t>
            </a:r>
            <a:r>
              <a:rPr dirty="0" sz="1000" spc="55">
                <a:solidFill>
                  <a:srgbClr val="4D4D4F"/>
                </a:solidFill>
                <a:latin typeface="等线"/>
                <a:cs typeface="等线"/>
              </a:rPr>
              <a:t> </a:t>
            </a:r>
            <a:r>
              <a:rPr dirty="0" sz="1000" spc="-5">
                <a:solidFill>
                  <a:srgbClr val="4D4D4F"/>
                </a:solidFill>
                <a:latin typeface="宋体"/>
                <a:cs typeface="宋体"/>
              </a:rPr>
              <a:t>元</a:t>
            </a:r>
            <a:r>
              <a:rPr dirty="0" sz="1000" spc="-10">
                <a:solidFill>
                  <a:srgbClr val="4D4D4F"/>
                </a:solidFill>
                <a:latin typeface="等线"/>
                <a:cs typeface="等线"/>
              </a:rPr>
              <a:t>/</a:t>
            </a:r>
            <a:r>
              <a:rPr dirty="0" sz="1000" spc="5">
                <a:solidFill>
                  <a:srgbClr val="4D4D4F"/>
                </a:solidFill>
                <a:latin typeface="宋体"/>
                <a:cs typeface="宋体"/>
              </a:rPr>
              <a:t>粒</a:t>
            </a:r>
            <a:r>
              <a:rPr dirty="0" sz="1000" spc="-5">
                <a:solidFill>
                  <a:srgbClr val="4D4D4F"/>
                </a:solidFill>
                <a:latin typeface="宋体"/>
                <a:cs typeface="宋体"/>
              </a:rPr>
              <a:t>；海</a:t>
            </a:r>
            <a:r>
              <a:rPr dirty="0" sz="1000" spc="5">
                <a:solidFill>
                  <a:srgbClr val="4D4D4F"/>
                </a:solidFill>
                <a:latin typeface="宋体"/>
                <a:cs typeface="宋体"/>
              </a:rPr>
              <a:t>外</a:t>
            </a:r>
            <a:r>
              <a:rPr dirty="0" sz="1000" spc="-5">
                <a:solidFill>
                  <a:srgbClr val="4D4D4F"/>
                </a:solidFill>
                <a:latin typeface="宋体"/>
                <a:cs typeface="宋体"/>
              </a:rPr>
              <a:t>市场</a:t>
            </a:r>
            <a:r>
              <a:rPr dirty="0" sz="1000" spc="5">
                <a:solidFill>
                  <a:srgbClr val="4D4D4F"/>
                </a:solidFill>
                <a:latin typeface="宋体"/>
                <a:cs typeface="宋体"/>
              </a:rPr>
              <a:t>供应</a:t>
            </a:r>
            <a:r>
              <a:rPr dirty="0" sz="1000" spc="-5">
                <a:solidFill>
                  <a:srgbClr val="4D4D4F"/>
                </a:solidFill>
                <a:latin typeface="宋体"/>
                <a:cs typeface="宋体"/>
              </a:rPr>
              <a:t>价格相</a:t>
            </a:r>
            <a:r>
              <a:rPr dirty="0" sz="1000" spc="5">
                <a:solidFill>
                  <a:srgbClr val="4D4D4F"/>
                </a:solidFill>
                <a:latin typeface="宋体"/>
                <a:cs typeface="宋体"/>
              </a:rPr>
              <a:t>应</a:t>
            </a:r>
            <a:r>
              <a:rPr dirty="0" sz="1000" spc="-5">
                <a:solidFill>
                  <a:srgbClr val="4D4D4F"/>
                </a:solidFill>
                <a:latin typeface="宋体"/>
                <a:cs typeface="宋体"/>
              </a:rPr>
              <a:t>上调约</a:t>
            </a:r>
            <a:r>
              <a:rPr dirty="0" sz="1000" spc="-165">
                <a:solidFill>
                  <a:srgbClr val="4D4D4F"/>
                </a:solidFill>
                <a:latin typeface="宋体"/>
                <a:cs typeface="宋体"/>
              </a:rPr>
              <a:t> </a:t>
            </a:r>
            <a:r>
              <a:rPr dirty="0" sz="1000" spc="-5">
                <a:solidFill>
                  <a:srgbClr val="4D4D4F"/>
                </a:solidFill>
                <a:latin typeface="等线"/>
                <a:cs typeface="等线"/>
              </a:rPr>
              <a:t>5.80</a:t>
            </a:r>
            <a:r>
              <a:rPr dirty="0" sz="1000" spc="55">
                <a:solidFill>
                  <a:srgbClr val="4D4D4F"/>
                </a:solidFill>
                <a:latin typeface="等线"/>
                <a:cs typeface="等线"/>
              </a:rPr>
              <a:t> </a:t>
            </a:r>
            <a:r>
              <a:rPr dirty="0" sz="1000" spc="-5">
                <a:solidFill>
                  <a:srgbClr val="4D4D4F"/>
                </a:solidFill>
                <a:latin typeface="宋体"/>
                <a:cs typeface="宋体"/>
              </a:rPr>
              <a:t>美</a:t>
            </a:r>
            <a:r>
              <a:rPr dirty="0" sz="1000" spc="5">
                <a:solidFill>
                  <a:srgbClr val="4D4D4F"/>
                </a:solidFill>
                <a:latin typeface="宋体"/>
                <a:cs typeface="宋体"/>
              </a:rPr>
              <a:t>元</a:t>
            </a:r>
            <a:r>
              <a:rPr dirty="0" sz="1000">
                <a:solidFill>
                  <a:srgbClr val="4D4D4F"/>
                </a:solidFill>
                <a:latin typeface="等线"/>
                <a:cs typeface="等线"/>
              </a:rPr>
              <a:t>/</a:t>
            </a:r>
            <a:r>
              <a:rPr dirty="0" sz="1000" spc="-5">
                <a:solidFill>
                  <a:srgbClr val="4D4D4F"/>
                </a:solidFill>
                <a:latin typeface="宋体"/>
                <a:cs typeface="宋体"/>
              </a:rPr>
              <a:t>粒。基</a:t>
            </a:r>
            <a:r>
              <a:rPr dirty="0" sz="1000" spc="5">
                <a:solidFill>
                  <a:srgbClr val="4D4D4F"/>
                </a:solidFill>
                <a:latin typeface="宋体"/>
                <a:cs typeface="宋体"/>
              </a:rPr>
              <a:t>于</a:t>
            </a:r>
            <a:r>
              <a:rPr dirty="0" sz="1000" spc="-5">
                <a:solidFill>
                  <a:srgbClr val="4D4D4F"/>
                </a:solidFill>
                <a:latin typeface="宋体"/>
                <a:cs typeface="宋体"/>
              </a:rPr>
              <a:t>原料</a:t>
            </a:r>
            <a:r>
              <a:rPr dirty="0" sz="1000" spc="5">
                <a:solidFill>
                  <a:srgbClr val="4D4D4F"/>
                </a:solidFill>
                <a:latin typeface="宋体"/>
                <a:cs typeface="宋体"/>
              </a:rPr>
              <a:t>稀</a:t>
            </a:r>
            <a:r>
              <a:rPr dirty="0" sz="1000" spc="-5">
                <a:solidFill>
                  <a:srgbClr val="4D4D4F"/>
                </a:solidFill>
                <a:latin typeface="宋体"/>
                <a:cs typeface="宋体"/>
              </a:rPr>
              <a:t>缺性</a:t>
            </a:r>
            <a:r>
              <a:rPr dirty="0" sz="1000" spc="5">
                <a:solidFill>
                  <a:srgbClr val="4D4D4F"/>
                </a:solidFill>
                <a:latin typeface="宋体"/>
                <a:cs typeface="宋体"/>
              </a:rPr>
              <a:t>、</a:t>
            </a:r>
            <a:r>
              <a:rPr dirty="0" sz="1000" spc="-5">
                <a:solidFill>
                  <a:srgbClr val="4D4D4F"/>
                </a:solidFill>
                <a:latin typeface="宋体"/>
                <a:cs typeface="宋体"/>
              </a:rPr>
              <a:t>及</a:t>
            </a:r>
            <a:r>
              <a:rPr dirty="0" sz="1000" spc="5">
                <a:solidFill>
                  <a:srgbClr val="4D4D4F"/>
                </a:solidFill>
                <a:latin typeface="宋体"/>
                <a:cs typeface="宋体"/>
              </a:rPr>
              <a:t>持</a:t>
            </a:r>
            <a:r>
              <a:rPr dirty="0" sz="1000" spc="-5">
                <a:solidFill>
                  <a:srgbClr val="4D4D4F"/>
                </a:solidFill>
                <a:latin typeface="宋体"/>
                <a:cs typeface="宋体"/>
              </a:rPr>
              <a:t>续的成 本上涨</a:t>
            </a:r>
            <a:r>
              <a:rPr dirty="0" sz="1000" spc="5">
                <a:solidFill>
                  <a:srgbClr val="4D4D4F"/>
                </a:solidFill>
                <a:latin typeface="宋体"/>
                <a:cs typeface="宋体"/>
              </a:rPr>
              <a:t>压</a:t>
            </a:r>
            <a:r>
              <a:rPr dirty="0" sz="1000" spc="-5">
                <a:solidFill>
                  <a:srgbClr val="4D4D4F"/>
                </a:solidFill>
                <a:latin typeface="宋体"/>
                <a:cs typeface="宋体"/>
              </a:rPr>
              <a:t>力，</a:t>
            </a:r>
            <a:r>
              <a:rPr dirty="0" sz="1000" spc="5">
                <a:solidFill>
                  <a:srgbClr val="4D4D4F"/>
                </a:solidFill>
                <a:latin typeface="宋体"/>
                <a:cs typeface="宋体"/>
              </a:rPr>
              <a:t>片</a:t>
            </a:r>
            <a:r>
              <a:rPr dirty="0" sz="1000" spc="-5">
                <a:solidFill>
                  <a:srgbClr val="4D4D4F"/>
                </a:solidFill>
                <a:latin typeface="宋体"/>
                <a:cs typeface="宋体"/>
              </a:rPr>
              <a:t>仔癀</a:t>
            </a:r>
            <a:r>
              <a:rPr dirty="0" sz="1000" spc="5">
                <a:solidFill>
                  <a:srgbClr val="4D4D4F"/>
                </a:solidFill>
                <a:latin typeface="宋体"/>
                <a:cs typeface="宋体"/>
              </a:rPr>
              <a:t>持</a:t>
            </a:r>
            <a:r>
              <a:rPr dirty="0" sz="1000" spc="-5">
                <a:solidFill>
                  <a:srgbClr val="4D4D4F"/>
                </a:solidFill>
                <a:latin typeface="宋体"/>
                <a:cs typeface="宋体"/>
              </a:rPr>
              <a:t>续</a:t>
            </a:r>
            <a:r>
              <a:rPr dirty="0" sz="1000" spc="5">
                <a:solidFill>
                  <a:srgbClr val="4D4D4F"/>
                </a:solidFill>
                <a:latin typeface="宋体"/>
                <a:cs typeface="宋体"/>
              </a:rPr>
              <a:t>存</a:t>
            </a:r>
            <a:r>
              <a:rPr dirty="0" sz="1000" spc="-5">
                <a:solidFill>
                  <a:srgbClr val="4D4D4F"/>
                </a:solidFill>
                <a:latin typeface="宋体"/>
                <a:cs typeface="宋体"/>
              </a:rPr>
              <a:t>在提价</a:t>
            </a:r>
            <a:r>
              <a:rPr dirty="0" sz="1000" spc="5">
                <a:solidFill>
                  <a:srgbClr val="4D4D4F"/>
                </a:solidFill>
                <a:latin typeface="宋体"/>
                <a:cs typeface="宋体"/>
              </a:rPr>
              <a:t>预</a:t>
            </a:r>
            <a:r>
              <a:rPr dirty="0" sz="1000" spc="-5">
                <a:solidFill>
                  <a:srgbClr val="4D4D4F"/>
                </a:solidFill>
                <a:latin typeface="宋体"/>
                <a:cs typeface="宋体"/>
              </a:rPr>
              <a:t>期。</a:t>
            </a:r>
            <a:endParaRPr sz="1000">
              <a:latin typeface="宋体"/>
              <a:cs typeface="宋体"/>
            </a:endParaRPr>
          </a:p>
          <a:p>
            <a:pPr algn="just" marL="1400810" marR="67310">
              <a:lnSpc>
                <a:spcPct val="117000"/>
              </a:lnSpc>
              <a:spcBef>
                <a:spcPts val="780"/>
              </a:spcBef>
            </a:pPr>
            <a:r>
              <a:rPr dirty="0" sz="1000" spc="-5">
                <a:solidFill>
                  <a:srgbClr val="4D4D4F"/>
                </a:solidFill>
                <a:latin typeface="宋体"/>
                <a:cs typeface="宋体"/>
              </a:rPr>
              <a:t>云南白药：云南</a:t>
            </a:r>
            <a:r>
              <a:rPr dirty="0" sz="1000" spc="5">
                <a:solidFill>
                  <a:srgbClr val="4D4D4F"/>
                </a:solidFill>
                <a:latin typeface="宋体"/>
                <a:cs typeface="宋体"/>
              </a:rPr>
              <a:t>白</a:t>
            </a:r>
            <a:r>
              <a:rPr dirty="0" sz="1000" spc="-5">
                <a:solidFill>
                  <a:srgbClr val="4D4D4F"/>
                </a:solidFill>
                <a:latin typeface="宋体"/>
                <a:cs typeface="宋体"/>
              </a:rPr>
              <a:t>药是</a:t>
            </a:r>
            <a:r>
              <a:rPr dirty="0" sz="1000" spc="5">
                <a:solidFill>
                  <a:srgbClr val="4D4D4F"/>
                </a:solidFill>
                <a:latin typeface="宋体"/>
                <a:cs typeface="宋体"/>
              </a:rPr>
              <a:t>国家</a:t>
            </a:r>
            <a:r>
              <a:rPr dirty="0" sz="1000" spc="-5">
                <a:solidFill>
                  <a:srgbClr val="4D4D4F"/>
                </a:solidFill>
                <a:latin typeface="宋体"/>
                <a:cs typeface="宋体"/>
              </a:rPr>
              <a:t>一级中</a:t>
            </a:r>
            <a:r>
              <a:rPr dirty="0" sz="1000" spc="5">
                <a:solidFill>
                  <a:srgbClr val="4D4D4F"/>
                </a:solidFill>
                <a:latin typeface="宋体"/>
                <a:cs typeface="宋体"/>
              </a:rPr>
              <a:t>药</a:t>
            </a:r>
            <a:r>
              <a:rPr dirty="0" sz="1000" spc="-5">
                <a:solidFill>
                  <a:srgbClr val="4D4D4F"/>
                </a:solidFill>
                <a:latin typeface="宋体"/>
                <a:cs typeface="宋体"/>
              </a:rPr>
              <a:t>保护</a:t>
            </a:r>
            <a:r>
              <a:rPr dirty="0" sz="1000" spc="5">
                <a:solidFill>
                  <a:srgbClr val="4D4D4F"/>
                </a:solidFill>
                <a:latin typeface="宋体"/>
                <a:cs typeface="宋体"/>
              </a:rPr>
              <a:t>品</a:t>
            </a:r>
            <a:r>
              <a:rPr dirty="0" sz="1000" spc="-5">
                <a:solidFill>
                  <a:srgbClr val="4D4D4F"/>
                </a:solidFill>
                <a:latin typeface="宋体"/>
                <a:cs typeface="宋体"/>
              </a:rPr>
              <a:t>种</a:t>
            </a:r>
            <a:r>
              <a:rPr dirty="0" sz="1000" spc="-20">
                <a:solidFill>
                  <a:srgbClr val="4D4D4F"/>
                </a:solidFill>
                <a:latin typeface="宋体"/>
                <a:cs typeface="宋体"/>
              </a:rPr>
              <a:t>，</a:t>
            </a:r>
            <a:r>
              <a:rPr dirty="0" sz="1000" spc="-5">
                <a:solidFill>
                  <a:srgbClr val="4D4D4F"/>
                </a:solidFill>
                <a:latin typeface="宋体"/>
                <a:cs typeface="宋体"/>
              </a:rPr>
              <a:t>其</a:t>
            </a:r>
            <a:r>
              <a:rPr dirty="0" sz="1000" spc="5">
                <a:solidFill>
                  <a:srgbClr val="4D4D4F"/>
                </a:solidFill>
                <a:latin typeface="宋体"/>
                <a:cs typeface="宋体"/>
              </a:rPr>
              <a:t>处方</a:t>
            </a:r>
            <a:r>
              <a:rPr dirty="0" sz="1000" spc="-5">
                <a:solidFill>
                  <a:srgbClr val="4D4D4F"/>
                </a:solidFill>
                <a:latin typeface="宋体"/>
                <a:cs typeface="宋体"/>
              </a:rPr>
              <a:t>国家绝</a:t>
            </a:r>
            <a:r>
              <a:rPr dirty="0" sz="1000" spc="5">
                <a:solidFill>
                  <a:srgbClr val="4D4D4F"/>
                </a:solidFill>
                <a:latin typeface="宋体"/>
                <a:cs typeface="宋体"/>
              </a:rPr>
              <a:t>密</a:t>
            </a:r>
            <a:r>
              <a:rPr dirty="0" sz="1000" spc="-5">
                <a:solidFill>
                  <a:srgbClr val="4D4D4F"/>
                </a:solidFill>
                <a:latin typeface="宋体"/>
                <a:cs typeface="宋体"/>
              </a:rPr>
              <a:t>级</a:t>
            </a:r>
            <a:r>
              <a:rPr dirty="0" sz="1000" spc="-20">
                <a:solidFill>
                  <a:srgbClr val="4D4D4F"/>
                </a:solidFill>
                <a:latin typeface="宋体"/>
                <a:cs typeface="宋体"/>
              </a:rPr>
              <a:t>，</a:t>
            </a:r>
            <a:r>
              <a:rPr dirty="0" sz="1000" spc="-5">
                <a:solidFill>
                  <a:srgbClr val="4D4D4F"/>
                </a:solidFill>
                <a:latin typeface="宋体"/>
                <a:cs typeface="宋体"/>
              </a:rPr>
              <a:t>是</a:t>
            </a:r>
            <a:r>
              <a:rPr dirty="0" sz="1000" spc="5">
                <a:solidFill>
                  <a:srgbClr val="4D4D4F"/>
                </a:solidFill>
                <a:latin typeface="宋体"/>
                <a:cs typeface="宋体"/>
              </a:rPr>
              <a:t>代</a:t>
            </a:r>
            <a:r>
              <a:rPr dirty="0" sz="1000" spc="-5">
                <a:solidFill>
                  <a:srgbClr val="4D4D4F"/>
                </a:solidFill>
                <a:latin typeface="宋体"/>
                <a:cs typeface="宋体"/>
              </a:rPr>
              <a:t>表性</a:t>
            </a:r>
            <a:r>
              <a:rPr dirty="0" sz="1000" spc="5">
                <a:solidFill>
                  <a:srgbClr val="4D4D4F"/>
                </a:solidFill>
                <a:latin typeface="宋体"/>
                <a:cs typeface="宋体"/>
              </a:rPr>
              <a:t>的处</a:t>
            </a:r>
            <a:r>
              <a:rPr dirty="0" sz="1000" spc="-5">
                <a:solidFill>
                  <a:srgbClr val="4D4D4F"/>
                </a:solidFill>
                <a:latin typeface="宋体"/>
                <a:cs typeface="宋体"/>
              </a:rPr>
              <a:t>方稀缺 </a:t>
            </a:r>
            <a:r>
              <a:rPr dirty="0" sz="1000" spc="-5">
                <a:solidFill>
                  <a:srgbClr val="4D4D4F"/>
                </a:solidFill>
                <a:latin typeface="宋体"/>
                <a:cs typeface="宋体"/>
              </a:rPr>
              <a:t>性品种，</a:t>
            </a:r>
            <a:r>
              <a:rPr dirty="0" sz="1000" spc="-5">
                <a:solidFill>
                  <a:srgbClr val="4D4D4F"/>
                </a:solidFill>
                <a:latin typeface="等线"/>
                <a:cs typeface="等线"/>
              </a:rPr>
              <a:t>2019</a:t>
            </a:r>
            <a:r>
              <a:rPr dirty="0" sz="1000" spc="-25">
                <a:solidFill>
                  <a:srgbClr val="4D4D4F"/>
                </a:solidFill>
                <a:latin typeface="等线"/>
                <a:cs typeface="等线"/>
              </a:rPr>
              <a:t> </a:t>
            </a:r>
            <a:r>
              <a:rPr dirty="0" sz="1000" spc="5">
                <a:solidFill>
                  <a:srgbClr val="4D4D4F"/>
                </a:solidFill>
                <a:latin typeface="宋体"/>
                <a:cs typeface="宋体"/>
              </a:rPr>
              <a:t>年</a:t>
            </a:r>
            <a:r>
              <a:rPr dirty="0" sz="1000" spc="-5">
                <a:solidFill>
                  <a:srgbClr val="4D4D4F"/>
                </a:solidFill>
                <a:latin typeface="宋体"/>
                <a:cs typeface="宋体"/>
              </a:rPr>
              <a:t>公司</a:t>
            </a:r>
            <a:r>
              <a:rPr dirty="0" sz="1000" spc="5">
                <a:solidFill>
                  <a:srgbClr val="4D4D4F"/>
                </a:solidFill>
                <a:latin typeface="宋体"/>
                <a:cs typeface="宋体"/>
              </a:rPr>
              <a:t>激励</a:t>
            </a:r>
            <a:r>
              <a:rPr dirty="0" sz="1000" spc="-5">
                <a:solidFill>
                  <a:srgbClr val="4D4D4F"/>
                </a:solidFill>
                <a:latin typeface="宋体"/>
                <a:cs typeface="宋体"/>
              </a:rPr>
              <a:t>落地，</a:t>
            </a:r>
            <a:r>
              <a:rPr dirty="0" sz="1000" spc="-5">
                <a:solidFill>
                  <a:srgbClr val="4D4D4F"/>
                </a:solidFill>
                <a:latin typeface="等线"/>
                <a:cs typeface="等线"/>
              </a:rPr>
              <a:t>2020</a:t>
            </a:r>
            <a:r>
              <a:rPr dirty="0" sz="1000" spc="-20">
                <a:solidFill>
                  <a:srgbClr val="4D4D4F"/>
                </a:solidFill>
                <a:latin typeface="等线"/>
                <a:cs typeface="等线"/>
              </a:rPr>
              <a:t> </a:t>
            </a:r>
            <a:r>
              <a:rPr dirty="0" sz="1000" spc="-5">
                <a:solidFill>
                  <a:srgbClr val="4D4D4F"/>
                </a:solidFill>
                <a:latin typeface="宋体"/>
                <a:cs typeface="宋体"/>
              </a:rPr>
              <a:t>年</a:t>
            </a:r>
            <a:r>
              <a:rPr dirty="0" sz="1000" spc="5">
                <a:solidFill>
                  <a:srgbClr val="4D4D4F"/>
                </a:solidFill>
                <a:latin typeface="宋体"/>
                <a:cs typeface="宋体"/>
              </a:rPr>
              <a:t>有</a:t>
            </a:r>
            <a:r>
              <a:rPr dirty="0" sz="1000" spc="-5">
                <a:solidFill>
                  <a:srgbClr val="4D4D4F"/>
                </a:solidFill>
                <a:latin typeface="宋体"/>
                <a:cs typeface="宋体"/>
              </a:rPr>
              <a:t>望边</a:t>
            </a:r>
            <a:r>
              <a:rPr dirty="0" sz="1000" spc="5">
                <a:solidFill>
                  <a:srgbClr val="4D4D4F"/>
                </a:solidFill>
                <a:latin typeface="宋体"/>
                <a:cs typeface="宋体"/>
              </a:rPr>
              <a:t>际有</a:t>
            </a:r>
            <a:r>
              <a:rPr dirty="0" sz="1000" spc="-5">
                <a:solidFill>
                  <a:srgbClr val="4D4D4F"/>
                </a:solidFill>
                <a:latin typeface="宋体"/>
                <a:cs typeface="宋体"/>
              </a:rPr>
              <a:t>望继续</a:t>
            </a:r>
            <a:r>
              <a:rPr dirty="0" sz="1000" spc="5">
                <a:solidFill>
                  <a:srgbClr val="4D4D4F"/>
                </a:solidFill>
                <a:latin typeface="宋体"/>
                <a:cs typeface="宋体"/>
              </a:rPr>
              <a:t>改</a:t>
            </a:r>
            <a:r>
              <a:rPr dirty="0" sz="1000" spc="-5">
                <a:solidFill>
                  <a:srgbClr val="4D4D4F"/>
                </a:solidFill>
                <a:latin typeface="宋体"/>
                <a:cs typeface="宋体"/>
              </a:rPr>
              <a:t>善。</a:t>
            </a:r>
            <a:endParaRPr sz="1000">
              <a:latin typeface="宋体"/>
              <a:cs typeface="宋体"/>
            </a:endParaRPr>
          </a:p>
          <a:p>
            <a:pPr algn="just" marL="1400810" marR="65405">
              <a:lnSpc>
                <a:spcPct val="117000"/>
              </a:lnSpc>
              <a:spcBef>
                <a:spcPts val="770"/>
              </a:spcBef>
            </a:pPr>
            <a:r>
              <a:rPr dirty="0" sz="1000" spc="-5">
                <a:solidFill>
                  <a:srgbClr val="4D4D4F"/>
                </a:solidFill>
                <a:latin typeface="宋体"/>
                <a:cs typeface="宋体"/>
              </a:rPr>
              <a:t>同仁</a:t>
            </a:r>
            <a:r>
              <a:rPr dirty="0" sz="1000" spc="5">
                <a:solidFill>
                  <a:srgbClr val="4D4D4F"/>
                </a:solidFill>
                <a:latin typeface="宋体"/>
                <a:cs typeface="宋体"/>
              </a:rPr>
              <a:t>堂</a:t>
            </a:r>
            <a:r>
              <a:rPr dirty="0" sz="1000" spc="-20">
                <a:solidFill>
                  <a:srgbClr val="4D4D4F"/>
                </a:solidFill>
                <a:latin typeface="宋体"/>
                <a:cs typeface="宋体"/>
              </a:rPr>
              <a:t>：</a:t>
            </a:r>
            <a:r>
              <a:rPr dirty="0" sz="1000" spc="-5">
                <a:solidFill>
                  <a:srgbClr val="4D4D4F"/>
                </a:solidFill>
                <a:latin typeface="宋体"/>
                <a:cs typeface="宋体"/>
              </a:rPr>
              <a:t>金</a:t>
            </a:r>
            <a:r>
              <a:rPr dirty="0" sz="1000" spc="5">
                <a:solidFill>
                  <a:srgbClr val="4D4D4F"/>
                </a:solidFill>
                <a:latin typeface="宋体"/>
                <a:cs typeface="宋体"/>
              </a:rPr>
              <a:t>字</a:t>
            </a:r>
            <a:r>
              <a:rPr dirty="0" sz="1000" spc="-5">
                <a:solidFill>
                  <a:srgbClr val="4D4D4F"/>
                </a:solidFill>
                <a:latin typeface="宋体"/>
                <a:cs typeface="宋体"/>
              </a:rPr>
              <a:t>招</a:t>
            </a:r>
            <a:r>
              <a:rPr dirty="0" sz="1000" spc="10">
                <a:solidFill>
                  <a:srgbClr val="4D4D4F"/>
                </a:solidFill>
                <a:latin typeface="宋体"/>
                <a:cs typeface="宋体"/>
              </a:rPr>
              <a:t>牌</a:t>
            </a:r>
            <a:r>
              <a:rPr dirty="0" sz="1000" spc="-20">
                <a:solidFill>
                  <a:srgbClr val="4D4D4F"/>
                </a:solidFill>
                <a:latin typeface="宋体"/>
                <a:cs typeface="宋体"/>
              </a:rPr>
              <a:t>，</a:t>
            </a:r>
            <a:r>
              <a:rPr dirty="0" sz="1000" spc="-5">
                <a:solidFill>
                  <a:srgbClr val="4D4D4F"/>
                </a:solidFill>
                <a:latin typeface="宋体"/>
                <a:cs typeface="宋体"/>
              </a:rPr>
              <a:t>底</a:t>
            </a:r>
            <a:r>
              <a:rPr dirty="0" sz="1000" spc="5">
                <a:solidFill>
                  <a:srgbClr val="4D4D4F"/>
                </a:solidFill>
                <a:latin typeface="宋体"/>
                <a:cs typeface="宋体"/>
              </a:rPr>
              <a:t>蕴深</a:t>
            </a:r>
            <a:r>
              <a:rPr dirty="0" sz="1000" spc="-5">
                <a:solidFill>
                  <a:srgbClr val="4D4D4F"/>
                </a:solidFill>
                <a:latin typeface="宋体"/>
                <a:cs typeface="宋体"/>
              </a:rPr>
              <a:t>厚</a:t>
            </a:r>
            <a:r>
              <a:rPr dirty="0" sz="1000" spc="-20">
                <a:solidFill>
                  <a:srgbClr val="4D4D4F"/>
                </a:solidFill>
                <a:latin typeface="宋体"/>
                <a:cs typeface="宋体"/>
              </a:rPr>
              <a:t>，</a:t>
            </a:r>
            <a:r>
              <a:rPr dirty="0" sz="1000" spc="5">
                <a:solidFill>
                  <a:srgbClr val="4D4D4F"/>
                </a:solidFill>
                <a:latin typeface="宋体"/>
                <a:cs typeface="宋体"/>
              </a:rPr>
              <a:t>拥</a:t>
            </a:r>
            <a:r>
              <a:rPr dirty="0" sz="1000" spc="-5">
                <a:solidFill>
                  <a:srgbClr val="4D4D4F"/>
                </a:solidFill>
                <a:latin typeface="宋体"/>
                <a:cs typeface="宋体"/>
              </a:rPr>
              <a:t>有安</a:t>
            </a:r>
            <a:r>
              <a:rPr dirty="0" sz="1000" spc="5">
                <a:solidFill>
                  <a:srgbClr val="4D4D4F"/>
                </a:solidFill>
                <a:latin typeface="宋体"/>
                <a:cs typeface="宋体"/>
              </a:rPr>
              <a:t>宫</a:t>
            </a:r>
            <a:r>
              <a:rPr dirty="0" sz="1000" spc="-5">
                <a:solidFill>
                  <a:srgbClr val="4D4D4F"/>
                </a:solidFill>
                <a:latin typeface="宋体"/>
                <a:cs typeface="宋体"/>
              </a:rPr>
              <a:t>牛黄</a:t>
            </a:r>
            <a:r>
              <a:rPr dirty="0" sz="1000" spc="5">
                <a:solidFill>
                  <a:srgbClr val="4D4D4F"/>
                </a:solidFill>
                <a:latin typeface="宋体"/>
                <a:cs typeface="宋体"/>
              </a:rPr>
              <a:t>丸</a:t>
            </a:r>
            <a:r>
              <a:rPr dirty="0" sz="1000" spc="-5">
                <a:solidFill>
                  <a:srgbClr val="4D4D4F"/>
                </a:solidFill>
                <a:latin typeface="宋体"/>
                <a:cs typeface="宋体"/>
              </a:rPr>
              <a:t>等经</a:t>
            </a:r>
            <a:r>
              <a:rPr dirty="0" sz="1000" spc="5">
                <a:solidFill>
                  <a:srgbClr val="4D4D4F"/>
                </a:solidFill>
                <a:latin typeface="宋体"/>
                <a:cs typeface="宋体"/>
              </a:rPr>
              <a:t>典</a:t>
            </a:r>
            <a:r>
              <a:rPr dirty="0" sz="1000" spc="-5">
                <a:solidFill>
                  <a:srgbClr val="4D4D4F"/>
                </a:solidFill>
                <a:latin typeface="宋体"/>
                <a:cs typeface="宋体"/>
              </a:rPr>
              <a:t>产</a:t>
            </a:r>
            <a:r>
              <a:rPr dirty="0" sz="1000">
                <a:solidFill>
                  <a:srgbClr val="4D4D4F"/>
                </a:solidFill>
                <a:latin typeface="宋体"/>
                <a:cs typeface="宋体"/>
              </a:rPr>
              <a:t>品</a:t>
            </a:r>
            <a:r>
              <a:rPr dirty="0" sz="1000" spc="-5">
                <a:solidFill>
                  <a:srgbClr val="4D4D4F"/>
                </a:solidFill>
                <a:latin typeface="宋体"/>
                <a:cs typeface="宋体"/>
              </a:rPr>
              <a:t>，品牌</a:t>
            </a:r>
            <a:r>
              <a:rPr dirty="0" sz="1000" spc="5">
                <a:solidFill>
                  <a:srgbClr val="4D4D4F"/>
                </a:solidFill>
                <a:latin typeface="宋体"/>
                <a:cs typeface="宋体"/>
              </a:rPr>
              <a:t>溢</a:t>
            </a:r>
            <a:r>
              <a:rPr dirty="0" sz="1000" spc="-5">
                <a:solidFill>
                  <a:srgbClr val="4D4D4F"/>
                </a:solidFill>
                <a:latin typeface="宋体"/>
                <a:cs typeface="宋体"/>
              </a:rPr>
              <a:t>价能</a:t>
            </a:r>
            <a:r>
              <a:rPr dirty="0" sz="1000" spc="5">
                <a:solidFill>
                  <a:srgbClr val="4D4D4F"/>
                </a:solidFill>
                <a:latin typeface="宋体"/>
                <a:cs typeface="宋体"/>
              </a:rPr>
              <a:t>力</a:t>
            </a:r>
            <a:r>
              <a:rPr dirty="0" sz="1000" spc="-5">
                <a:solidFill>
                  <a:srgbClr val="4D4D4F"/>
                </a:solidFill>
                <a:latin typeface="宋体"/>
                <a:cs typeface="宋体"/>
              </a:rPr>
              <a:t>强</a:t>
            </a:r>
            <a:r>
              <a:rPr dirty="0" sz="1000">
                <a:solidFill>
                  <a:srgbClr val="4D4D4F"/>
                </a:solidFill>
                <a:latin typeface="宋体"/>
                <a:cs typeface="宋体"/>
              </a:rPr>
              <a:t>，</a:t>
            </a:r>
            <a:r>
              <a:rPr dirty="0" sz="1000" spc="5">
                <a:solidFill>
                  <a:srgbClr val="4D4D4F"/>
                </a:solidFill>
                <a:latin typeface="宋体"/>
                <a:cs typeface="宋体"/>
              </a:rPr>
              <a:t>产</a:t>
            </a:r>
            <a:r>
              <a:rPr dirty="0" sz="1000" spc="-5">
                <a:solidFill>
                  <a:srgbClr val="4D4D4F"/>
                </a:solidFill>
                <a:latin typeface="宋体"/>
                <a:cs typeface="宋体"/>
              </a:rPr>
              <a:t>品定价 </a:t>
            </a:r>
            <a:r>
              <a:rPr dirty="0" sz="1000" spc="-5">
                <a:solidFill>
                  <a:srgbClr val="4D4D4F"/>
                </a:solidFill>
                <a:latin typeface="宋体"/>
                <a:cs typeface="宋体"/>
              </a:rPr>
              <a:t>能力强</a:t>
            </a:r>
            <a:r>
              <a:rPr dirty="0" sz="1000" spc="-125">
                <a:solidFill>
                  <a:srgbClr val="4D4D4F"/>
                </a:solidFill>
                <a:latin typeface="宋体"/>
                <a:cs typeface="宋体"/>
              </a:rPr>
              <a:t>，</a:t>
            </a:r>
            <a:r>
              <a:rPr dirty="0" sz="1000" spc="-5">
                <a:solidFill>
                  <a:srgbClr val="4D4D4F"/>
                </a:solidFill>
                <a:latin typeface="宋体"/>
                <a:cs typeface="宋体"/>
              </a:rPr>
              <a:t>双天</a:t>
            </a:r>
            <a:r>
              <a:rPr dirty="0" sz="1000" spc="5">
                <a:solidFill>
                  <a:srgbClr val="4D4D4F"/>
                </a:solidFill>
                <a:latin typeface="宋体"/>
                <a:cs typeface="宋体"/>
              </a:rPr>
              <a:t>然</a:t>
            </a:r>
            <a:r>
              <a:rPr dirty="0" sz="1000" spc="-5">
                <a:solidFill>
                  <a:srgbClr val="4D4D4F"/>
                </a:solidFill>
                <a:latin typeface="宋体"/>
                <a:cs typeface="宋体"/>
              </a:rPr>
              <a:t>安宫</a:t>
            </a:r>
            <a:r>
              <a:rPr dirty="0" sz="1000" spc="5">
                <a:solidFill>
                  <a:srgbClr val="4D4D4F"/>
                </a:solidFill>
                <a:latin typeface="宋体"/>
                <a:cs typeface="宋体"/>
              </a:rPr>
              <a:t>牛</a:t>
            </a:r>
            <a:r>
              <a:rPr dirty="0" sz="1000" spc="-5">
                <a:solidFill>
                  <a:srgbClr val="4D4D4F"/>
                </a:solidFill>
                <a:latin typeface="宋体"/>
                <a:cs typeface="宋体"/>
              </a:rPr>
              <a:t>黄</a:t>
            </a:r>
            <a:r>
              <a:rPr dirty="0" sz="1000" spc="5">
                <a:solidFill>
                  <a:srgbClr val="4D4D4F"/>
                </a:solidFill>
                <a:latin typeface="宋体"/>
                <a:cs typeface="宋体"/>
              </a:rPr>
              <a:t>丸</a:t>
            </a:r>
            <a:r>
              <a:rPr dirty="0" sz="1000" spc="-5">
                <a:solidFill>
                  <a:srgbClr val="4D4D4F"/>
                </a:solidFill>
                <a:latin typeface="宋体"/>
                <a:cs typeface="宋体"/>
              </a:rPr>
              <a:t>等受上</a:t>
            </a:r>
            <a:r>
              <a:rPr dirty="0" sz="1000" spc="5">
                <a:solidFill>
                  <a:srgbClr val="4D4D4F"/>
                </a:solidFill>
                <a:latin typeface="宋体"/>
                <a:cs typeface="宋体"/>
              </a:rPr>
              <a:t>游</a:t>
            </a:r>
            <a:r>
              <a:rPr dirty="0" sz="1000" spc="-5">
                <a:solidFill>
                  <a:srgbClr val="4D4D4F"/>
                </a:solidFill>
                <a:latin typeface="宋体"/>
                <a:cs typeface="宋体"/>
              </a:rPr>
              <a:t>天然</a:t>
            </a:r>
            <a:r>
              <a:rPr dirty="0" sz="1000" spc="5">
                <a:solidFill>
                  <a:srgbClr val="4D4D4F"/>
                </a:solidFill>
                <a:latin typeface="宋体"/>
                <a:cs typeface="宋体"/>
              </a:rPr>
              <a:t>麝</a:t>
            </a:r>
            <a:r>
              <a:rPr dirty="0" sz="1000" spc="-5">
                <a:solidFill>
                  <a:srgbClr val="4D4D4F"/>
                </a:solidFill>
                <a:latin typeface="宋体"/>
                <a:cs typeface="宋体"/>
              </a:rPr>
              <a:t>香</a:t>
            </a:r>
            <a:r>
              <a:rPr dirty="0" sz="1000" spc="-140">
                <a:solidFill>
                  <a:srgbClr val="4D4D4F"/>
                </a:solidFill>
                <a:latin typeface="宋体"/>
                <a:cs typeface="宋体"/>
              </a:rPr>
              <a:t>、</a:t>
            </a:r>
            <a:r>
              <a:rPr dirty="0" sz="1000" spc="5">
                <a:solidFill>
                  <a:srgbClr val="4D4D4F"/>
                </a:solidFill>
                <a:latin typeface="宋体"/>
                <a:cs typeface="宋体"/>
              </a:rPr>
              <a:t>天</a:t>
            </a:r>
            <a:r>
              <a:rPr dirty="0" sz="1000" spc="-5">
                <a:solidFill>
                  <a:srgbClr val="4D4D4F"/>
                </a:solidFill>
                <a:latin typeface="宋体"/>
                <a:cs typeface="宋体"/>
              </a:rPr>
              <a:t>然</a:t>
            </a:r>
            <a:r>
              <a:rPr dirty="0" sz="1000" spc="5">
                <a:solidFill>
                  <a:srgbClr val="4D4D4F"/>
                </a:solidFill>
                <a:latin typeface="宋体"/>
                <a:cs typeface="宋体"/>
              </a:rPr>
              <a:t>牛</a:t>
            </a:r>
            <a:r>
              <a:rPr dirty="0" sz="1000" spc="-5">
                <a:solidFill>
                  <a:srgbClr val="4D4D4F"/>
                </a:solidFill>
                <a:latin typeface="宋体"/>
                <a:cs typeface="宋体"/>
              </a:rPr>
              <a:t>黄等影</a:t>
            </a:r>
            <a:r>
              <a:rPr dirty="0" sz="1000" spc="5">
                <a:solidFill>
                  <a:srgbClr val="4D4D4F"/>
                </a:solidFill>
                <a:latin typeface="宋体"/>
                <a:cs typeface="宋体"/>
              </a:rPr>
              <a:t>响</a:t>
            </a:r>
            <a:r>
              <a:rPr dirty="0" sz="1000" spc="-5">
                <a:solidFill>
                  <a:srgbClr val="4D4D4F"/>
                </a:solidFill>
                <a:latin typeface="宋体"/>
                <a:cs typeface="宋体"/>
              </a:rPr>
              <a:t>提价</a:t>
            </a:r>
            <a:r>
              <a:rPr dirty="0" sz="1000" spc="5">
                <a:solidFill>
                  <a:srgbClr val="4D4D4F"/>
                </a:solidFill>
                <a:latin typeface="宋体"/>
                <a:cs typeface="宋体"/>
              </a:rPr>
              <a:t>积</a:t>
            </a:r>
            <a:r>
              <a:rPr dirty="0" sz="1000" spc="-5">
                <a:solidFill>
                  <a:srgbClr val="4D4D4F"/>
                </a:solidFill>
                <a:latin typeface="宋体"/>
                <a:cs typeface="宋体"/>
              </a:rPr>
              <a:t>极性</a:t>
            </a:r>
            <a:r>
              <a:rPr dirty="0" sz="1000" spc="5">
                <a:solidFill>
                  <a:srgbClr val="4D4D4F"/>
                </a:solidFill>
                <a:latin typeface="宋体"/>
                <a:cs typeface="宋体"/>
              </a:rPr>
              <a:t>高</a:t>
            </a:r>
            <a:r>
              <a:rPr dirty="0" sz="1000" spc="-30">
                <a:solidFill>
                  <a:srgbClr val="4D4D4F"/>
                </a:solidFill>
                <a:latin typeface="宋体"/>
                <a:cs typeface="宋体"/>
              </a:rPr>
              <a:t>，</a:t>
            </a:r>
            <a:r>
              <a:rPr dirty="0" sz="1000" spc="-30">
                <a:solidFill>
                  <a:srgbClr val="4D4D4F"/>
                </a:solidFill>
                <a:latin typeface="等线"/>
                <a:cs typeface="等线"/>
              </a:rPr>
              <a:t>2020</a:t>
            </a:r>
            <a:r>
              <a:rPr dirty="0" sz="1000" spc="-60">
                <a:solidFill>
                  <a:srgbClr val="4D4D4F"/>
                </a:solidFill>
                <a:latin typeface="等线"/>
                <a:cs typeface="等线"/>
              </a:rPr>
              <a:t> </a:t>
            </a:r>
            <a:r>
              <a:rPr dirty="0" sz="1000" spc="-5">
                <a:solidFill>
                  <a:srgbClr val="4D4D4F"/>
                </a:solidFill>
                <a:latin typeface="宋体"/>
                <a:cs typeface="宋体"/>
              </a:rPr>
              <a:t>年业 绩有望</a:t>
            </a:r>
            <a:r>
              <a:rPr dirty="0" sz="1000" spc="5">
                <a:solidFill>
                  <a:srgbClr val="4D4D4F"/>
                </a:solidFill>
                <a:latin typeface="宋体"/>
                <a:cs typeface="宋体"/>
              </a:rPr>
              <a:t>恢</a:t>
            </a:r>
            <a:r>
              <a:rPr dirty="0" sz="1000" spc="-5">
                <a:solidFill>
                  <a:srgbClr val="4D4D4F"/>
                </a:solidFill>
                <a:latin typeface="宋体"/>
                <a:cs typeface="宋体"/>
              </a:rPr>
              <a:t>复增</a:t>
            </a:r>
            <a:r>
              <a:rPr dirty="0" sz="1000" spc="10">
                <a:solidFill>
                  <a:srgbClr val="4D4D4F"/>
                </a:solidFill>
                <a:latin typeface="宋体"/>
                <a:cs typeface="宋体"/>
              </a:rPr>
              <a:t>长</a:t>
            </a:r>
            <a:r>
              <a:rPr dirty="0" sz="1000" spc="-5">
                <a:solidFill>
                  <a:srgbClr val="4D4D4F"/>
                </a:solidFill>
                <a:latin typeface="宋体"/>
                <a:cs typeface="宋体"/>
              </a:rPr>
              <a:t>。</a:t>
            </a:r>
            <a:endParaRPr sz="1000">
              <a:latin typeface="宋体"/>
              <a:cs typeface="宋体"/>
            </a:endParaRPr>
          </a:p>
          <a:p>
            <a:pPr algn="just" marL="1400810" marR="65405">
              <a:lnSpc>
                <a:spcPct val="117000"/>
              </a:lnSpc>
              <a:spcBef>
                <a:spcPts val="765"/>
              </a:spcBef>
            </a:pPr>
            <a:r>
              <a:rPr dirty="0" sz="1000" spc="-5">
                <a:solidFill>
                  <a:srgbClr val="4D4D4F"/>
                </a:solidFill>
                <a:latin typeface="宋体"/>
                <a:cs typeface="宋体"/>
              </a:rPr>
              <a:t>广誉</a:t>
            </a:r>
            <a:r>
              <a:rPr dirty="0" sz="1000" spc="5">
                <a:solidFill>
                  <a:srgbClr val="4D4D4F"/>
                </a:solidFill>
                <a:latin typeface="宋体"/>
                <a:cs typeface="宋体"/>
              </a:rPr>
              <a:t>远</a:t>
            </a:r>
            <a:r>
              <a:rPr dirty="0" sz="1000" spc="-20">
                <a:solidFill>
                  <a:srgbClr val="4D4D4F"/>
                </a:solidFill>
                <a:latin typeface="宋体"/>
                <a:cs typeface="宋体"/>
              </a:rPr>
              <a:t>：</a:t>
            </a:r>
            <a:r>
              <a:rPr dirty="0" sz="1000" spc="-5">
                <a:solidFill>
                  <a:srgbClr val="4D4D4F"/>
                </a:solidFill>
                <a:latin typeface="宋体"/>
                <a:cs typeface="宋体"/>
              </a:rPr>
              <a:t>品</a:t>
            </a:r>
            <a:r>
              <a:rPr dirty="0" sz="1000" spc="5">
                <a:solidFill>
                  <a:srgbClr val="4D4D4F"/>
                </a:solidFill>
                <a:latin typeface="宋体"/>
                <a:cs typeface="宋体"/>
              </a:rPr>
              <a:t>牌</a:t>
            </a:r>
            <a:r>
              <a:rPr dirty="0" sz="1000" spc="-5">
                <a:solidFill>
                  <a:srgbClr val="4D4D4F"/>
                </a:solidFill>
                <a:latin typeface="宋体"/>
                <a:cs typeface="宋体"/>
              </a:rPr>
              <a:t>宣传</a:t>
            </a:r>
            <a:r>
              <a:rPr dirty="0" sz="1000" spc="5">
                <a:solidFill>
                  <a:srgbClr val="4D4D4F"/>
                </a:solidFill>
                <a:latin typeface="宋体"/>
                <a:cs typeface="宋体"/>
              </a:rPr>
              <a:t>持</a:t>
            </a:r>
            <a:r>
              <a:rPr dirty="0" sz="1000" spc="-5">
                <a:solidFill>
                  <a:srgbClr val="4D4D4F"/>
                </a:solidFill>
                <a:latin typeface="宋体"/>
                <a:cs typeface="宋体"/>
              </a:rPr>
              <a:t>续加</a:t>
            </a:r>
            <a:r>
              <a:rPr dirty="0" sz="1000" spc="5">
                <a:solidFill>
                  <a:srgbClr val="4D4D4F"/>
                </a:solidFill>
                <a:latin typeface="宋体"/>
                <a:cs typeface="宋体"/>
              </a:rPr>
              <a:t>强</a:t>
            </a:r>
            <a:r>
              <a:rPr dirty="0" sz="1000" spc="-20">
                <a:solidFill>
                  <a:srgbClr val="4D4D4F"/>
                </a:solidFill>
                <a:latin typeface="宋体"/>
                <a:cs typeface="宋体"/>
              </a:rPr>
              <a:t>，</a:t>
            </a:r>
            <a:r>
              <a:rPr dirty="0" sz="1000" spc="-5">
                <a:solidFill>
                  <a:srgbClr val="4D4D4F"/>
                </a:solidFill>
                <a:latin typeface="宋体"/>
                <a:cs typeface="宋体"/>
              </a:rPr>
              <a:t>龟</a:t>
            </a:r>
            <a:r>
              <a:rPr dirty="0" sz="1000" spc="5">
                <a:solidFill>
                  <a:srgbClr val="4D4D4F"/>
                </a:solidFill>
                <a:latin typeface="宋体"/>
                <a:cs typeface="宋体"/>
              </a:rPr>
              <a:t>龄</a:t>
            </a:r>
            <a:r>
              <a:rPr dirty="0" sz="1000" spc="-5">
                <a:solidFill>
                  <a:srgbClr val="4D4D4F"/>
                </a:solidFill>
                <a:latin typeface="宋体"/>
                <a:cs typeface="宋体"/>
              </a:rPr>
              <a:t>集、定坤</a:t>
            </a:r>
            <a:r>
              <a:rPr dirty="0" sz="1000" spc="5">
                <a:solidFill>
                  <a:srgbClr val="4D4D4F"/>
                </a:solidFill>
                <a:latin typeface="宋体"/>
                <a:cs typeface="宋体"/>
              </a:rPr>
              <a:t>丹</a:t>
            </a:r>
            <a:r>
              <a:rPr dirty="0" sz="1000" spc="-20">
                <a:solidFill>
                  <a:srgbClr val="4D4D4F"/>
                </a:solidFill>
                <a:latin typeface="宋体"/>
                <a:cs typeface="宋体"/>
              </a:rPr>
              <a:t>、</a:t>
            </a:r>
            <a:r>
              <a:rPr dirty="0" sz="1000" spc="-5">
                <a:solidFill>
                  <a:srgbClr val="4D4D4F"/>
                </a:solidFill>
                <a:latin typeface="宋体"/>
                <a:cs typeface="宋体"/>
              </a:rPr>
              <a:t>安</a:t>
            </a:r>
            <a:r>
              <a:rPr dirty="0" sz="1000" spc="5">
                <a:solidFill>
                  <a:srgbClr val="4D4D4F"/>
                </a:solidFill>
                <a:latin typeface="宋体"/>
                <a:cs typeface="宋体"/>
              </a:rPr>
              <a:t>宫牛</a:t>
            </a:r>
            <a:r>
              <a:rPr dirty="0" sz="1000" spc="-5">
                <a:solidFill>
                  <a:srgbClr val="4D4D4F"/>
                </a:solidFill>
                <a:latin typeface="宋体"/>
                <a:cs typeface="宋体"/>
              </a:rPr>
              <a:t>黄等国</a:t>
            </a:r>
            <a:r>
              <a:rPr dirty="0" sz="1000" spc="5">
                <a:solidFill>
                  <a:srgbClr val="4D4D4F"/>
                </a:solidFill>
                <a:latin typeface="宋体"/>
                <a:cs typeface="宋体"/>
              </a:rPr>
              <a:t>药</a:t>
            </a:r>
            <a:r>
              <a:rPr dirty="0" sz="1000" spc="-5">
                <a:solidFill>
                  <a:srgbClr val="4D4D4F"/>
                </a:solidFill>
                <a:latin typeface="宋体"/>
                <a:cs typeface="宋体"/>
              </a:rPr>
              <a:t>品牌</a:t>
            </a:r>
            <a:r>
              <a:rPr dirty="0" sz="1000" spc="5">
                <a:solidFill>
                  <a:srgbClr val="4D4D4F"/>
                </a:solidFill>
                <a:latin typeface="宋体"/>
                <a:cs typeface="宋体"/>
              </a:rPr>
              <a:t>知</a:t>
            </a:r>
            <a:r>
              <a:rPr dirty="0" sz="1000" spc="-5">
                <a:solidFill>
                  <a:srgbClr val="4D4D4F"/>
                </a:solidFill>
                <a:latin typeface="宋体"/>
                <a:cs typeface="宋体"/>
              </a:rPr>
              <a:t>名度</a:t>
            </a:r>
            <a:r>
              <a:rPr dirty="0" sz="1000" spc="5">
                <a:solidFill>
                  <a:srgbClr val="4D4D4F"/>
                </a:solidFill>
                <a:latin typeface="宋体"/>
                <a:cs typeface="宋体"/>
              </a:rPr>
              <a:t>不</a:t>
            </a:r>
            <a:r>
              <a:rPr dirty="0" sz="1000" spc="-5">
                <a:solidFill>
                  <a:srgbClr val="4D4D4F"/>
                </a:solidFill>
                <a:latin typeface="宋体"/>
                <a:cs typeface="宋体"/>
              </a:rPr>
              <a:t>断</a:t>
            </a:r>
            <a:r>
              <a:rPr dirty="0" sz="1000" spc="5">
                <a:solidFill>
                  <a:srgbClr val="4D4D4F"/>
                </a:solidFill>
                <a:latin typeface="宋体"/>
                <a:cs typeface="宋体"/>
              </a:rPr>
              <a:t>深</a:t>
            </a:r>
            <a:r>
              <a:rPr dirty="0" sz="1000" spc="-5">
                <a:solidFill>
                  <a:srgbClr val="4D4D4F"/>
                </a:solidFill>
                <a:latin typeface="宋体"/>
                <a:cs typeface="宋体"/>
              </a:rPr>
              <a:t>入</a:t>
            </a:r>
            <a:r>
              <a:rPr dirty="0" sz="1000" spc="-20">
                <a:solidFill>
                  <a:srgbClr val="4D4D4F"/>
                </a:solidFill>
                <a:latin typeface="宋体"/>
                <a:cs typeface="宋体"/>
              </a:rPr>
              <a:t>；</a:t>
            </a:r>
            <a:r>
              <a:rPr dirty="0" sz="1000" spc="-5">
                <a:solidFill>
                  <a:srgbClr val="4D4D4F"/>
                </a:solidFill>
                <a:latin typeface="宋体"/>
                <a:cs typeface="宋体"/>
              </a:rPr>
              <a:t>采 </a:t>
            </a:r>
            <a:r>
              <a:rPr dirty="0" sz="1000" spc="-5">
                <a:solidFill>
                  <a:srgbClr val="4D4D4F"/>
                </a:solidFill>
                <a:latin typeface="宋体"/>
                <a:cs typeface="宋体"/>
              </a:rPr>
              <a:t>取积极</a:t>
            </a:r>
            <a:r>
              <a:rPr dirty="0" sz="1000" spc="5">
                <a:solidFill>
                  <a:srgbClr val="4D4D4F"/>
                </a:solidFill>
                <a:latin typeface="宋体"/>
                <a:cs typeface="宋体"/>
              </a:rPr>
              <a:t>的</a:t>
            </a:r>
            <a:r>
              <a:rPr dirty="0" sz="1000" spc="-5">
                <a:solidFill>
                  <a:srgbClr val="4D4D4F"/>
                </a:solidFill>
                <a:latin typeface="宋体"/>
                <a:cs typeface="宋体"/>
              </a:rPr>
              <a:t>价格</a:t>
            </a:r>
            <a:r>
              <a:rPr dirty="0" sz="1000" spc="5">
                <a:solidFill>
                  <a:srgbClr val="4D4D4F"/>
                </a:solidFill>
                <a:latin typeface="宋体"/>
                <a:cs typeface="宋体"/>
              </a:rPr>
              <a:t>策</a:t>
            </a:r>
            <a:r>
              <a:rPr dirty="0" sz="1000" spc="-5">
                <a:solidFill>
                  <a:srgbClr val="4D4D4F"/>
                </a:solidFill>
                <a:latin typeface="宋体"/>
                <a:cs typeface="宋体"/>
              </a:rPr>
              <a:t>略，</a:t>
            </a:r>
            <a:r>
              <a:rPr dirty="0" sz="1000" spc="5">
                <a:solidFill>
                  <a:srgbClr val="4D4D4F"/>
                </a:solidFill>
                <a:latin typeface="宋体"/>
                <a:cs typeface="宋体"/>
              </a:rPr>
              <a:t>近</a:t>
            </a:r>
            <a:r>
              <a:rPr dirty="0" sz="1000" spc="-5">
                <a:solidFill>
                  <a:srgbClr val="4D4D4F"/>
                </a:solidFill>
                <a:latin typeface="宋体"/>
                <a:cs typeface="宋体"/>
              </a:rPr>
              <a:t>年</a:t>
            </a:r>
            <a:r>
              <a:rPr dirty="0" sz="1000" spc="5">
                <a:solidFill>
                  <a:srgbClr val="4D4D4F"/>
                </a:solidFill>
                <a:latin typeface="宋体"/>
                <a:cs typeface="宋体"/>
              </a:rPr>
              <a:t>来</a:t>
            </a:r>
            <a:r>
              <a:rPr dirty="0" sz="1000" spc="-5">
                <a:solidFill>
                  <a:srgbClr val="4D4D4F"/>
                </a:solidFill>
                <a:latin typeface="宋体"/>
                <a:cs typeface="宋体"/>
              </a:rPr>
              <a:t>渠道拓</a:t>
            </a:r>
            <a:r>
              <a:rPr dirty="0" sz="1000" spc="5">
                <a:solidFill>
                  <a:srgbClr val="4D4D4F"/>
                </a:solidFill>
                <a:latin typeface="宋体"/>
                <a:cs typeface="宋体"/>
              </a:rPr>
              <a:t>展</a:t>
            </a:r>
            <a:r>
              <a:rPr dirty="0" sz="1000" spc="-5">
                <a:solidFill>
                  <a:srgbClr val="4D4D4F"/>
                </a:solidFill>
                <a:latin typeface="宋体"/>
                <a:cs typeface="宋体"/>
              </a:rPr>
              <a:t>迅速，</a:t>
            </a:r>
            <a:r>
              <a:rPr dirty="0" sz="1000" spc="-5">
                <a:solidFill>
                  <a:srgbClr val="4D4D4F"/>
                </a:solidFill>
                <a:latin typeface="等线"/>
                <a:cs typeface="等线"/>
              </a:rPr>
              <a:t>2019</a:t>
            </a:r>
            <a:r>
              <a:rPr dirty="0" sz="1000" spc="85">
                <a:solidFill>
                  <a:srgbClr val="4D4D4F"/>
                </a:solidFill>
                <a:latin typeface="等线"/>
                <a:cs typeface="等线"/>
              </a:rPr>
              <a:t> </a:t>
            </a:r>
            <a:r>
              <a:rPr dirty="0" sz="1000" spc="5">
                <a:solidFill>
                  <a:srgbClr val="4D4D4F"/>
                </a:solidFill>
                <a:latin typeface="宋体"/>
                <a:cs typeface="宋体"/>
              </a:rPr>
              <a:t>年公</a:t>
            </a:r>
            <a:r>
              <a:rPr dirty="0" sz="1000" spc="-5">
                <a:solidFill>
                  <a:srgbClr val="4D4D4F"/>
                </a:solidFill>
                <a:latin typeface="宋体"/>
                <a:cs typeface="宋体"/>
              </a:rPr>
              <a:t>司持续</a:t>
            </a:r>
            <a:r>
              <a:rPr dirty="0" sz="1000" spc="5">
                <a:solidFill>
                  <a:srgbClr val="4D4D4F"/>
                </a:solidFill>
                <a:latin typeface="宋体"/>
                <a:cs typeface="宋体"/>
              </a:rPr>
              <a:t>去</a:t>
            </a:r>
            <a:r>
              <a:rPr dirty="0" sz="1000" spc="-5">
                <a:solidFill>
                  <a:srgbClr val="4D4D4F"/>
                </a:solidFill>
                <a:latin typeface="宋体"/>
                <a:cs typeface="宋体"/>
              </a:rPr>
              <a:t>库存，</a:t>
            </a:r>
            <a:r>
              <a:rPr dirty="0" sz="1000" spc="-5">
                <a:solidFill>
                  <a:srgbClr val="4D4D4F"/>
                </a:solidFill>
                <a:latin typeface="等线"/>
                <a:cs typeface="等线"/>
              </a:rPr>
              <a:t>2020</a:t>
            </a:r>
            <a:r>
              <a:rPr dirty="0" sz="1000" spc="85">
                <a:solidFill>
                  <a:srgbClr val="4D4D4F"/>
                </a:solidFill>
                <a:latin typeface="等线"/>
                <a:cs typeface="等线"/>
              </a:rPr>
              <a:t> </a:t>
            </a:r>
            <a:r>
              <a:rPr dirty="0" sz="1000" spc="5">
                <a:solidFill>
                  <a:srgbClr val="4D4D4F"/>
                </a:solidFill>
                <a:latin typeface="宋体"/>
                <a:cs typeface="宋体"/>
              </a:rPr>
              <a:t>年有</a:t>
            </a:r>
            <a:r>
              <a:rPr dirty="0" sz="1000" spc="-5">
                <a:solidFill>
                  <a:srgbClr val="4D4D4F"/>
                </a:solidFill>
                <a:latin typeface="宋体"/>
                <a:cs typeface="宋体"/>
              </a:rPr>
              <a:t>望恢复良 好增长。</a:t>
            </a:r>
            <a:endParaRPr sz="1000">
              <a:latin typeface="宋体"/>
              <a:cs typeface="宋体"/>
            </a:endParaRPr>
          </a:p>
          <a:p>
            <a:pPr marL="1400810">
              <a:lnSpc>
                <a:spcPct val="100000"/>
              </a:lnSpc>
              <a:spcBef>
                <a:spcPts val="975"/>
              </a:spcBef>
            </a:pPr>
            <a:r>
              <a:rPr dirty="0" sz="1000" spc="5" b="1">
                <a:solidFill>
                  <a:srgbClr val="4D4D4F"/>
                </a:solidFill>
                <a:latin typeface="微软雅黑"/>
                <a:cs typeface="微软雅黑"/>
              </a:rPr>
              <a:t>血制品</a:t>
            </a:r>
            <a:r>
              <a:rPr dirty="0" sz="1000" spc="-5" b="1">
                <a:solidFill>
                  <a:srgbClr val="4D4D4F"/>
                </a:solidFill>
                <a:latin typeface="微软雅黑"/>
                <a:cs typeface="微软雅黑"/>
              </a:rPr>
              <a:t>：</a:t>
            </a:r>
            <a:r>
              <a:rPr dirty="0" sz="1000" spc="5" b="1">
                <a:solidFill>
                  <a:srgbClr val="4D4D4F"/>
                </a:solidFill>
                <a:latin typeface="微软雅黑"/>
                <a:cs typeface="微软雅黑"/>
              </a:rPr>
              <a:t>新冠</a:t>
            </a:r>
            <a:r>
              <a:rPr dirty="0" sz="1000" spc="-5" b="1">
                <a:solidFill>
                  <a:srgbClr val="4D4D4F"/>
                </a:solidFill>
                <a:latin typeface="微软雅黑"/>
                <a:cs typeface="微软雅黑"/>
              </a:rPr>
              <a:t>疫</a:t>
            </a:r>
            <a:r>
              <a:rPr dirty="0" sz="1000" spc="5" b="1">
                <a:solidFill>
                  <a:srgbClr val="4D4D4F"/>
                </a:solidFill>
                <a:latin typeface="微软雅黑"/>
                <a:cs typeface="微软雅黑"/>
              </a:rPr>
              <a:t>情提</a:t>
            </a:r>
            <a:r>
              <a:rPr dirty="0" sz="1000" spc="-5" b="1">
                <a:solidFill>
                  <a:srgbClr val="4D4D4F"/>
                </a:solidFill>
                <a:latin typeface="微软雅黑"/>
                <a:cs typeface="微软雅黑"/>
              </a:rPr>
              <a:t>升</a:t>
            </a:r>
            <a:r>
              <a:rPr dirty="0" sz="1000" spc="5" b="1">
                <a:solidFill>
                  <a:srgbClr val="4D4D4F"/>
                </a:solidFill>
                <a:latin typeface="微软雅黑"/>
                <a:cs typeface="微软雅黑"/>
              </a:rPr>
              <a:t>全</a:t>
            </a:r>
            <a:r>
              <a:rPr dirty="0" sz="1000" spc="-5" b="1">
                <a:solidFill>
                  <a:srgbClr val="4D4D4F"/>
                </a:solidFill>
                <a:latin typeface="微软雅黑"/>
                <a:cs typeface="微软雅黑"/>
              </a:rPr>
              <a:t>民</a:t>
            </a:r>
            <a:r>
              <a:rPr dirty="0" sz="1000" spc="5" b="1">
                <a:solidFill>
                  <a:srgbClr val="4D4D4F"/>
                </a:solidFill>
                <a:latin typeface="微软雅黑"/>
                <a:cs typeface="微软雅黑"/>
              </a:rPr>
              <a:t>血制品</a:t>
            </a:r>
            <a:r>
              <a:rPr dirty="0" sz="1000" spc="-5" b="1">
                <a:solidFill>
                  <a:srgbClr val="4D4D4F"/>
                </a:solidFill>
                <a:latin typeface="微软雅黑"/>
                <a:cs typeface="微软雅黑"/>
              </a:rPr>
              <a:t>认</a:t>
            </a:r>
            <a:r>
              <a:rPr dirty="0" sz="1000" spc="5" b="1">
                <a:solidFill>
                  <a:srgbClr val="4D4D4F"/>
                </a:solidFill>
                <a:latin typeface="微软雅黑"/>
                <a:cs typeface="微软雅黑"/>
              </a:rPr>
              <a:t>知度</a:t>
            </a:r>
            <a:r>
              <a:rPr dirty="0" sz="1000" spc="-5" b="1">
                <a:solidFill>
                  <a:srgbClr val="4D4D4F"/>
                </a:solidFill>
                <a:latin typeface="微软雅黑"/>
                <a:cs typeface="微软雅黑"/>
              </a:rPr>
              <a:t>，</a:t>
            </a:r>
            <a:r>
              <a:rPr dirty="0" sz="1000" spc="5" b="1">
                <a:solidFill>
                  <a:srgbClr val="4D4D4F"/>
                </a:solidFill>
                <a:latin typeface="微软雅黑"/>
                <a:cs typeface="微软雅黑"/>
              </a:rPr>
              <a:t>优秀</a:t>
            </a:r>
            <a:r>
              <a:rPr dirty="0" sz="1000" spc="-5" b="1">
                <a:solidFill>
                  <a:srgbClr val="4D4D4F"/>
                </a:solidFill>
                <a:latin typeface="微软雅黑"/>
                <a:cs typeface="微软雅黑"/>
              </a:rPr>
              <a:t>企</a:t>
            </a:r>
            <a:r>
              <a:rPr dirty="0" sz="1000" spc="5" b="1">
                <a:solidFill>
                  <a:srgbClr val="4D4D4F"/>
                </a:solidFill>
                <a:latin typeface="微软雅黑"/>
                <a:cs typeface="微软雅黑"/>
              </a:rPr>
              <a:t>业</a:t>
            </a:r>
            <a:r>
              <a:rPr dirty="0" sz="1000" spc="-5" b="1">
                <a:solidFill>
                  <a:srgbClr val="4D4D4F"/>
                </a:solidFill>
                <a:latin typeface="微软雅黑"/>
                <a:cs typeface="微软雅黑"/>
              </a:rPr>
              <a:t>价</a:t>
            </a:r>
            <a:r>
              <a:rPr dirty="0" sz="1000" spc="5" b="1">
                <a:solidFill>
                  <a:srgbClr val="4D4D4F"/>
                </a:solidFill>
                <a:latin typeface="微软雅黑"/>
                <a:cs typeface="微软雅黑"/>
              </a:rPr>
              <a:t>值进一</a:t>
            </a:r>
            <a:r>
              <a:rPr dirty="0" sz="1000" spc="-5" b="1">
                <a:solidFill>
                  <a:srgbClr val="4D4D4F"/>
                </a:solidFill>
                <a:latin typeface="微软雅黑"/>
                <a:cs typeface="微软雅黑"/>
              </a:rPr>
              <a:t>步</a:t>
            </a:r>
            <a:r>
              <a:rPr dirty="0" sz="1000" spc="5" b="1">
                <a:solidFill>
                  <a:srgbClr val="4D4D4F"/>
                </a:solidFill>
                <a:latin typeface="微软雅黑"/>
                <a:cs typeface="微软雅黑"/>
              </a:rPr>
              <a:t>凸</a:t>
            </a:r>
            <a:r>
              <a:rPr dirty="0" sz="1000" spc="-5" b="1">
                <a:solidFill>
                  <a:srgbClr val="4D4D4F"/>
                </a:solidFill>
                <a:latin typeface="微软雅黑"/>
                <a:cs typeface="微软雅黑"/>
              </a:rPr>
              <a:t>显</a:t>
            </a:r>
            <a:endParaRPr sz="1000">
              <a:latin typeface="微软雅黑"/>
              <a:cs typeface="微软雅黑"/>
            </a:endParaRPr>
          </a:p>
          <a:p>
            <a:pPr marL="1400810" marR="5080">
              <a:lnSpc>
                <a:spcPct val="116799"/>
              </a:lnSpc>
              <a:spcBef>
                <a:spcPts val="780"/>
              </a:spcBef>
            </a:pPr>
            <a:r>
              <a:rPr dirty="0" sz="1000" spc="-5">
                <a:solidFill>
                  <a:srgbClr val="4D4D4F"/>
                </a:solidFill>
                <a:latin typeface="宋体"/>
                <a:cs typeface="宋体"/>
              </a:rPr>
              <a:t>新冠疫</a:t>
            </a:r>
            <a:r>
              <a:rPr dirty="0" sz="1000" spc="5">
                <a:solidFill>
                  <a:srgbClr val="4D4D4F"/>
                </a:solidFill>
                <a:latin typeface="宋体"/>
                <a:cs typeface="宋体"/>
              </a:rPr>
              <a:t>情</a:t>
            </a:r>
            <a:r>
              <a:rPr dirty="0" sz="1000" spc="-5">
                <a:solidFill>
                  <a:srgbClr val="4D4D4F"/>
                </a:solidFill>
                <a:latin typeface="宋体"/>
                <a:cs typeface="宋体"/>
              </a:rPr>
              <a:t>提升</a:t>
            </a:r>
            <a:r>
              <a:rPr dirty="0" sz="1000" spc="5">
                <a:solidFill>
                  <a:srgbClr val="4D4D4F"/>
                </a:solidFill>
                <a:latin typeface="宋体"/>
                <a:cs typeface="宋体"/>
              </a:rPr>
              <a:t>民</a:t>
            </a:r>
            <a:r>
              <a:rPr dirty="0" sz="1000" spc="-5">
                <a:solidFill>
                  <a:srgbClr val="4D4D4F"/>
                </a:solidFill>
                <a:latin typeface="宋体"/>
                <a:cs typeface="宋体"/>
              </a:rPr>
              <a:t>众对</a:t>
            </a:r>
            <a:r>
              <a:rPr dirty="0" sz="1000" spc="5">
                <a:solidFill>
                  <a:srgbClr val="4D4D4F"/>
                </a:solidFill>
                <a:latin typeface="宋体"/>
                <a:cs typeface="宋体"/>
              </a:rPr>
              <a:t>血</a:t>
            </a:r>
            <a:r>
              <a:rPr dirty="0" sz="1000" spc="-5">
                <a:solidFill>
                  <a:srgbClr val="4D4D4F"/>
                </a:solidFill>
                <a:latin typeface="宋体"/>
                <a:cs typeface="宋体"/>
              </a:rPr>
              <a:t>制</a:t>
            </a:r>
            <a:r>
              <a:rPr dirty="0" sz="1000" spc="5">
                <a:solidFill>
                  <a:srgbClr val="4D4D4F"/>
                </a:solidFill>
                <a:latin typeface="宋体"/>
                <a:cs typeface="宋体"/>
              </a:rPr>
              <a:t>品</a:t>
            </a:r>
            <a:r>
              <a:rPr dirty="0" sz="1000" spc="-5">
                <a:solidFill>
                  <a:srgbClr val="4D4D4F"/>
                </a:solidFill>
                <a:latin typeface="宋体"/>
                <a:cs typeface="宋体"/>
              </a:rPr>
              <a:t>的认识</a:t>
            </a:r>
            <a:r>
              <a:rPr dirty="0" sz="1000" spc="-20">
                <a:solidFill>
                  <a:srgbClr val="4D4D4F"/>
                </a:solidFill>
                <a:latin typeface="宋体"/>
                <a:cs typeface="宋体"/>
              </a:rPr>
              <a:t>，</a:t>
            </a:r>
            <a:r>
              <a:rPr dirty="0" sz="1000" spc="-5">
                <a:solidFill>
                  <a:srgbClr val="4D4D4F"/>
                </a:solidFill>
                <a:latin typeface="宋体"/>
                <a:cs typeface="宋体"/>
              </a:rPr>
              <a:t>体</a:t>
            </a:r>
            <a:r>
              <a:rPr dirty="0" sz="1000" spc="5">
                <a:solidFill>
                  <a:srgbClr val="4D4D4F"/>
                </a:solidFill>
                <a:latin typeface="宋体"/>
                <a:cs typeface="宋体"/>
              </a:rPr>
              <a:t>现</a:t>
            </a:r>
            <a:r>
              <a:rPr dirty="0" sz="1000" spc="-5">
                <a:solidFill>
                  <a:srgbClr val="4D4D4F"/>
                </a:solidFill>
                <a:latin typeface="宋体"/>
                <a:cs typeface="宋体"/>
              </a:rPr>
              <a:t>出血</a:t>
            </a:r>
            <a:r>
              <a:rPr dirty="0" sz="1000" spc="5">
                <a:solidFill>
                  <a:srgbClr val="4D4D4F"/>
                </a:solidFill>
                <a:latin typeface="宋体"/>
                <a:cs typeface="宋体"/>
              </a:rPr>
              <a:t>制</a:t>
            </a:r>
            <a:r>
              <a:rPr dirty="0" sz="1000" spc="-5">
                <a:solidFill>
                  <a:srgbClr val="4D4D4F"/>
                </a:solidFill>
                <a:latin typeface="宋体"/>
                <a:cs typeface="宋体"/>
              </a:rPr>
              <a:t>品的</a:t>
            </a:r>
            <a:r>
              <a:rPr dirty="0" sz="1000" spc="5">
                <a:solidFill>
                  <a:srgbClr val="4D4D4F"/>
                </a:solidFill>
                <a:latin typeface="宋体"/>
                <a:cs typeface="宋体"/>
              </a:rPr>
              <a:t>重</a:t>
            </a:r>
            <a:r>
              <a:rPr dirty="0" sz="1000" spc="-5">
                <a:solidFill>
                  <a:srgbClr val="4D4D4F"/>
                </a:solidFill>
                <a:latin typeface="宋体"/>
                <a:cs typeface="宋体"/>
              </a:rPr>
              <a:t>要地位</a:t>
            </a:r>
            <a:r>
              <a:rPr dirty="0" sz="1000" spc="-20">
                <a:solidFill>
                  <a:srgbClr val="4D4D4F"/>
                </a:solidFill>
                <a:latin typeface="宋体"/>
                <a:cs typeface="宋体"/>
              </a:rPr>
              <a:t>：</a:t>
            </a:r>
            <a:r>
              <a:rPr dirty="0" sz="1000" spc="-5">
                <a:solidFill>
                  <a:srgbClr val="4D4D4F"/>
                </a:solidFill>
                <a:latin typeface="宋体"/>
                <a:cs typeface="宋体"/>
              </a:rPr>
              <a:t>在</a:t>
            </a:r>
            <a:r>
              <a:rPr dirty="0" sz="1000" spc="5">
                <a:solidFill>
                  <a:srgbClr val="4D4D4F"/>
                </a:solidFill>
                <a:latin typeface="宋体"/>
                <a:cs typeface="宋体"/>
              </a:rPr>
              <a:t>寻</a:t>
            </a:r>
            <a:r>
              <a:rPr dirty="0" sz="1000" spc="-5">
                <a:solidFill>
                  <a:srgbClr val="4D4D4F"/>
                </a:solidFill>
                <a:latin typeface="宋体"/>
                <a:cs typeface="宋体"/>
              </a:rPr>
              <a:t>求新</a:t>
            </a:r>
            <a:r>
              <a:rPr dirty="0" sz="1000" spc="5">
                <a:solidFill>
                  <a:srgbClr val="4D4D4F"/>
                </a:solidFill>
                <a:latin typeface="宋体"/>
                <a:cs typeface="宋体"/>
              </a:rPr>
              <a:t>冠</a:t>
            </a:r>
            <a:r>
              <a:rPr dirty="0" sz="1000" spc="-5">
                <a:solidFill>
                  <a:srgbClr val="4D4D4F"/>
                </a:solidFill>
                <a:latin typeface="宋体"/>
                <a:cs typeface="宋体"/>
              </a:rPr>
              <a:t>有效</a:t>
            </a:r>
            <a:r>
              <a:rPr dirty="0" sz="1000" spc="5">
                <a:solidFill>
                  <a:srgbClr val="4D4D4F"/>
                </a:solidFill>
                <a:latin typeface="宋体"/>
                <a:cs typeface="宋体"/>
              </a:rPr>
              <a:t>的</a:t>
            </a:r>
            <a:r>
              <a:rPr dirty="0" sz="1000" spc="-5">
                <a:solidFill>
                  <a:srgbClr val="4D4D4F"/>
                </a:solidFill>
                <a:latin typeface="宋体"/>
                <a:cs typeface="宋体"/>
              </a:rPr>
              <a:t>治疗方 法时</a:t>
            </a:r>
            <a:r>
              <a:rPr dirty="0" sz="1000" spc="-20">
                <a:solidFill>
                  <a:srgbClr val="4D4D4F"/>
                </a:solidFill>
                <a:latin typeface="宋体"/>
                <a:cs typeface="宋体"/>
              </a:rPr>
              <a:t>，</a:t>
            </a:r>
            <a:r>
              <a:rPr dirty="0" sz="1000" spc="-5">
                <a:solidFill>
                  <a:srgbClr val="4D4D4F"/>
                </a:solidFill>
                <a:latin typeface="宋体"/>
                <a:cs typeface="宋体"/>
              </a:rPr>
              <a:t>恢</a:t>
            </a:r>
            <a:r>
              <a:rPr dirty="0" sz="1000" spc="5">
                <a:solidFill>
                  <a:srgbClr val="4D4D4F"/>
                </a:solidFill>
                <a:latin typeface="宋体"/>
                <a:cs typeface="宋体"/>
              </a:rPr>
              <a:t>复</a:t>
            </a:r>
            <a:r>
              <a:rPr dirty="0" sz="1000" spc="-5">
                <a:solidFill>
                  <a:srgbClr val="4D4D4F"/>
                </a:solidFill>
                <a:latin typeface="宋体"/>
                <a:cs typeface="宋体"/>
              </a:rPr>
              <a:t>期血</a:t>
            </a:r>
            <a:r>
              <a:rPr dirty="0" sz="1000" spc="5">
                <a:solidFill>
                  <a:srgbClr val="4D4D4F"/>
                </a:solidFill>
                <a:latin typeface="宋体"/>
                <a:cs typeface="宋体"/>
              </a:rPr>
              <a:t>浆</a:t>
            </a:r>
            <a:r>
              <a:rPr dirty="0" sz="1000" spc="-5">
                <a:solidFill>
                  <a:srgbClr val="4D4D4F"/>
                </a:solidFill>
                <a:latin typeface="宋体"/>
                <a:cs typeface="宋体"/>
              </a:rPr>
              <a:t>以及</a:t>
            </a:r>
            <a:r>
              <a:rPr dirty="0" sz="1000" spc="5">
                <a:solidFill>
                  <a:srgbClr val="4D4D4F"/>
                </a:solidFill>
                <a:latin typeface="宋体"/>
                <a:cs typeface="宋体"/>
              </a:rPr>
              <a:t>静丙</a:t>
            </a:r>
            <a:r>
              <a:rPr dirty="0" sz="1000" spc="-20">
                <a:solidFill>
                  <a:srgbClr val="4D4D4F"/>
                </a:solidFill>
                <a:latin typeface="宋体"/>
                <a:cs typeface="宋体"/>
              </a:rPr>
              <a:t>、</a:t>
            </a:r>
            <a:r>
              <a:rPr dirty="0" sz="1000" spc="-5">
                <a:solidFill>
                  <a:srgbClr val="4D4D4F"/>
                </a:solidFill>
                <a:latin typeface="宋体"/>
                <a:cs typeface="宋体"/>
              </a:rPr>
              <a:t>白蛋白</a:t>
            </a:r>
            <a:r>
              <a:rPr dirty="0" sz="1000" spc="5">
                <a:solidFill>
                  <a:srgbClr val="4D4D4F"/>
                </a:solidFill>
                <a:latin typeface="宋体"/>
                <a:cs typeface="宋体"/>
              </a:rPr>
              <a:t>等</a:t>
            </a:r>
            <a:r>
              <a:rPr dirty="0" sz="1000" spc="-5">
                <a:solidFill>
                  <a:srgbClr val="4D4D4F"/>
                </a:solidFill>
                <a:latin typeface="宋体"/>
                <a:cs typeface="宋体"/>
              </a:rPr>
              <a:t>治疗</a:t>
            </a:r>
            <a:r>
              <a:rPr dirty="0" sz="1000" spc="5">
                <a:solidFill>
                  <a:srgbClr val="4D4D4F"/>
                </a:solidFill>
                <a:latin typeface="宋体"/>
                <a:cs typeface="宋体"/>
              </a:rPr>
              <a:t>性</a:t>
            </a:r>
            <a:r>
              <a:rPr dirty="0" sz="1000" spc="-5">
                <a:solidFill>
                  <a:srgbClr val="4D4D4F"/>
                </a:solidFill>
                <a:latin typeface="宋体"/>
                <a:cs typeface="宋体"/>
              </a:rPr>
              <a:t>血制</a:t>
            </a:r>
            <a:r>
              <a:rPr dirty="0" sz="1000" spc="5">
                <a:solidFill>
                  <a:srgbClr val="4D4D4F"/>
                </a:solidFill>
                <a:latin typeface="宋体"/>
                <a:cs typeface="宋体"/>
              </a:rPr>
              <a:t>品得</a:t>
            </a:r>
            <a:r>
              <a:rPr dirty="0" sz="1000" spc="-5">
                <a:solidFill>
                  <a:srgbClr val="4D4D4F"/>
                </a:solidFill>
                <a:latin typeface="宋体"/>
                <a:cs typeface="宋体"/>
              </a:rPr>
              <a:t>到广泛</a:t>
            </a:r>
            <a:r>
              <a:rPr dirty="0" sz="1000" spc="5">
                <a:solidFill>
                  <a:srgbClr val="4D4D4F"/>
                </a:solidFill>
                <a:latin typeface="宋体"/>
                <a:cs typeface="宋体"/>
              </a:rPr>
              <a:t>宣</a:t>
            </a:r>
            <a:r>
              <a:rPr dirty="0" sz="1000" spc="-5">
                <a:solidFill>
                  <a:srgbClr val="4D4D4F"/>
                </a:solidFill>
                <a:latin typeface="宋体"/>
                <a:cs typeface="宋体"/>
              </a:rPr>
              <a:t>传</a:t>
            </a:r>
            <a:r>
              <a:rPr dirty="0" sz="1000" spc="-20">
                <a:solidFill>
                  <a:srgbClr val="4D4D4F"/>
                </a:solidFill>
                <a:latin typeface="宋体"/>
                <a:cs typeface="宋体"/>
              </a:rPr>
              <a:t>，</a:t>
            </a:r>
            <a:r>
              <a:rPr dirty="0" sz="1000" spc="-5">
                <a:solidFill>
                  <a:srgbClr val="4D4D4F"/>
                </a:solidFill>
                <a:latin typeface="宋体"/>
                <a:cs typeface="宋体"/>
              </a:rPr>
              <a:t>对</a:t>
            </a:r>
            <a:r>
              <a:rPr dirty="0" sz="1000" spc="5">
                <a:solidFill>
                  <a:srgbClr val="4D4D4F"/>
                </a:solidFill>
                <a:latin typeface="宋体"/>
                <a:cs typeface="宋体"/>
              </a:rPr>
              <a:t>于</a:t>
            </a:r>
            <a:r>
              <a:rPr dirty="0" sz="1000" spc="-5">
                <a:solidFill>
                  <a:srgbClr val="4D4D4F"/>
                </a:solidFill>
                <a:latin typeface="宋体"/>
                <a:cs typeface="宋体"/>
              </a:rPr>
              <a:t>医生</a:t>
            </a:r>
            <a:r>
              <a:rPr dirty="0" sz="1000" spc="5">
                <a:solidFill>
                  <a:srgbClr val="4D4D4F"/>
                </a:solidFill>
                <a:latin typeface="宋体"/>
                <a:cs typeface="宋体"/>
              </a:rPr>
              <a:t>和民</a:t>
            </a:r>
            <a:r>
              <a:rPr dirty="0" sz="1000" spc="-5">
                <a:solidFill>
                  <a:srgbClr val="4D4D4F"/>
                </a:solidFill>
                <a:latin typeface="宋体"/>
                <a:cs typeface="宋体"/>
              </a:rPr>
              <a:t>众认识 血制品</a:t>
            </a:r>
            <a:r>
              <a:rPr dirty="0" sz="1000" spc="5">
                <a:solidFill>
                  <a:srgbClr val="4D4D4F"/>
                </a:solidFill>
                <a:latin typeface="宋体"/>
                <a:cs typeface="宋体"/>
              </a:rPr>
              <a:t>起</a:t>
            </a:r>
            <a:r>
              <a:rPr dirty="0" sz="1000" spc="-5">
                <a:solidFill>
                  <a:srgbClr val="4D4D4F"/>
                </a:solidFill>
                <a:latin typeface="宋体"/>
                <a:cs typeface="宋体"/>
              </a:rPr>
              <a:t>到较</a:t>
            </a:r>
            <a:r>
              <a:rPr dirty="0" sz="1000" spc="5">
                <a:solidFill>
                  <a:srgbClr val="4D4D4F"/>
                </a:solidFill>
                <a:latin typeface="宋体"/>
                <a:cs typeface="宋体"/>
              </a:rPr>
              <a:t>强</a:t>
            </a:r>
            <a:r>
              <a:rPr dirty="0" sz="1000" spc="-5">
                <a:solidFill>
                  <a:srgbClr val="4D4D4F"/>
                </a:solidFill>
                <a:latin typeface="宋体"/>
                <a:cs typeface="宋体"/>
              </a:rPr>
              <a:t>的教</a:t>
            </a:r>
            <a:r>
              <a:rPr dirty="0" sz="1000" spc="5">
                <a:solidFill>
                  <a:srgbClr val="4D4D4F"/>
                </a:solidFill>
                <a:latin typeface="宋体"/>
                <a:cs typeface="宋体"/>
              </a:rPr>
              <a:t>育</a:t>
            </a:r>
            <a:r>
              <a:rPr dirty="0" sz="1000" spc="-5">
                <a:solidFill>
                  <a:srgbClr val="4D4D4F"/>
                </a:solidFill>
                <a:latin typeface="宋体"/>
                <a:cs typeface="宋体"/>
              </a:rPr>
              <a:t>作</a:t>
            </a:r>
            <a:r>
              <a:rPr dirty="0" sz="1000" spc="5">
                <a:solidFill>
                  <a:srgbClr val="4D4D4F"/>
                </a:solidFill>
                <a:latin typeface="宋体"/>
                <a:cs typeface="宋体"/>
              </a:rPr>
              <a:t>用</a:t>
            </a:r>
            <a:r>
              <a:rPr dirty="0" sz="1000" spc="-20">
                <a:solidFill>
                  <a:srgbClr val="4D4D4F"/>
                </a:solidFill>
                <a:latin typeface="宋体"/>
                <a:cs typeface="宋体"/>
              </a:rPr>
              <a:t>，</a:t>
            </a:r>
            <a:r>
              <a:rPr dirty="0" sz="1000" spc="-5">
                <a:solidFill>
                  <a:srgbClr val="4D4D4F"/>
                </a:solidFill>
                <a:latin typeface="宋体"/>
                <a:cs typeface="宋体"/>
              </a:rPr>
              <a:t>有利于</a:t>
            </a:r>
            <a:r>
              <a:rPr dirty="0" sz="1000" spc="5">
                <a:solidFill>
                  <a:srgbClr val="4D4D4F"/>
                </a:solidFill>
                <a:latin typeface="宋体"/>
                <a:cs typeface="宋体"/>
              </a:rPr>
              <a:t>提</a:t>
            </a:r>
            <a:r>
              <a:rPr dirty="0" sz="1000" spc="-5">
                <a:solidFill>
                  <a:srgbClr val="4D4D4F"/>
                </a:solidFill>
                <a:latin typeface="宋体"/>
                <a:cs typeface="宋体"/>
              </a:rPr>
              <a:t>高血</a:t>
            </a:r>
            <a:r>
              <a:rPr dirty="0" sz="1000" spc="5">
                <a:solidFill>
                  <a:srgbClr val="4D4D4F"/>
                </a:solidFill>
                <a:latin typeface="宋体"/>
                <a:cs typeface="宋体"/>
              </a:rPr>
              <a:t>制</a:t>
            </a:r>
            <a:r>
              <a:rPr dirty="0" sz="1000" spc="-5">
                <a:solidFill>
                  <a:srgbClr val="4D4D4F"/>
                </a:solidFill>
                <a:latin typeface="宋体"/>
                <a:cs typeface="宋体"/>
              </a:rPr>
              <a:t>品的</a:t>
            </a:r>
            <a:r>
              <a:rPr dirty="0" sz="1000" spc="5">
                <a:solidFill>
                  <a:srgbClr val="4D4D4F"/>
                </a:solidFill>
                <a:latin typeface="宋体"/>
                <a:cs typeface="宋体"/>
              </a:rPr>
              <a:t>影响</a:t>
            </a:r>
            <a:r>
              <a:rPr dirty="0" sz="1000" spc="-5">
                <a:solidFill>
                  <a:srgbClr val="4D4D4F"/>
                </a:solidFill>
                <a:latin typeface="宋体"/>
                <a:cs typeface="宋体"/>
              </a:rPr>
              <a:t>力</a:t>
            </a:r>
            <a:r>
              <a:rPr dirty="0" sz="1000" spc="-20">
                <a:solidFill>
                  <a:srgbClr val="4D4D4F"/>
                </a:solidFill>
                <a:latin typeface="宋体"/>
                <a:cs typeface="宋体"/>
              </a:rPr>
              <a:t>；</a:t>
            </a:r>
            <a:r>
              <a:rPr dirty="0" sz="1000" spc="-5">
                <a:solidFill>
                  <a:srgbClr val="4D4D4F"/>
                </a:solidFill>
                <a:latin typeface="宋体"/>
                <a:cs typeface="宋体"/>
              </a:rPr>
              <a:t>同时，在新</a:t>
            </a:r>
            <a:r>
              <a:rPr dirty="0" sz="1000" spc="5">
                <a:solidFill>
                  <a:srgbClr val="4D4D4F"/>
                </a:solidFill>
                <a:latin typeface="宋体"/>
                <a:cs typeface="宋体"/>
              </a:rPr>
              <a:t>冠</a:t>
            </a:r>
            <a:r>
              <a:rPr dirty="0" sz="1000" spc="-5">
                <a:solidFill>
                  <a:srgbClr val="4D4D4F"/>
                </a:solidFill>
                <a:latin typeface="宋体"/>
                <a:cs typeface="宋体"/>
              </a:rPr>
              <a:t>这类</a:t>
            </a:r>
            <a:r>
              <a:rPr dirty="0" sz="1000" spc="5">
                <a:solidFill>
                  <a:srgbClr val="4D4D4F"/>
                </a:solidFill>
                <a:latin typeface="宋体"/>
                <a:cs typeface="宋体"/>
              </a:rPr>
              <a:t>重大</a:t>
            </a:r>
            <a:r>
              <a:rPr dirty="0" sz="1000" spc="-5">
                <a:solidFill>
                  <a:srgbClr val="4D4D4F"/>
                </a:solidFill>
                <a:latin typeface="宋体"/>
                <a:cs typeface="宋体"/>
              </a:rPr>
              <a:t>公众卫 </a:t>
            </a:r>
            <a:r>
              <a:rPr dirty="0" sz="1000" spc="5">
                <a:solidFill>
                  <a:srgbClr val="4D4D4F"/>
                </a:solidFill>
                <a:latin typeface="宋体"/>
                <a:cs typeface="宋体"/>
              </a:rPr>
              <a:t>生事件</a:t>
            </a:r>
            <a:r>
              <a:rPr dirty="0" sz="1000" spc="15">
                <a:solidFill>
                  <a:srgbClr val="4D4D4F"/>
                </a:solidFill>
                <a:latin typeface="宋体"/>
                <a:cs typeface="宋体"/>
              </a:rPr>
              <a:t>发</a:t>
            </a:r>
            <a:r>
              <a:rPr dirty="0" sz="1000" spc="5">
                <a:solidFill>
                  <a:srgbClr val="4D4D4F"/>
                </a:solidFill>
                <a:latin typeface="宋体"/>
                <a:cs typeface="宋体"/>
              </a:rPr>
              <a:t>生时</a:t>
            </a:r>
            <a:r>
              <a:rPr dirty="0" sz="1000" spc="15">
                <a:solidFill>
                  <a:srgbClr val="4D4D4F"/>
                </a:solidFill>
                <a:latin typeface="宋体"/>
                <a:cs typeface="宋体"/>
              </a:rPr>
              <a:t>，</a:t>
            </a:r>
            <a:r>
              <a:rPr dirty="0" sz="1000" spc="5">
                <a:solidFill>
                  <a:srgbClr val="4D4D4F"/>
                </a:solidFill>
                <a:latin typeface="宋体"/>
                <a:cs typeface="宋体"/>
              </a:rPr>
              <a:t>血制</a:t>
            </a:r>
            <a:r>
              <a:rPr dirty="0" sz="1000" spc="15">
                <a:solidFill>
                  <a:srgbClr val="4D4D4F"/>
                </a:solidFill>
                <a:latin typeface="宋体"/>
                <a:cs typeface="宋体"/>
              </a:rPr>
              <a:t>品</a:t>
            </a:r>
            <a:r>
              <a:rPr dirty="0" sz="1000" spc="5">
                <a:solidFill>
                  <a:srgbClr val="4D4D4F"/>
                </a:solidFill>
                <a:latin typeface="宋体"/>
                <a:cs typeface="宋体"/>
              </a:rPr>
              <a:t>及</a:t>
            </a:r>
            <a:r>
              <a:rPr dirty="0" sz="1000" spc="15">
                <a:solidFill>
                  <a:srgbClr val="4D4D4F"/>
                </a:solidFill>
                <a:latin typeface="宋体"/>
                <a:cs typeface="宋体"/>
              </a:rPr>
              <a:t>恢</a:t>
            </a:r>
            <a:r>
              <a:rPr dirty="0" sz="1000" spc="5">
                <a:solidFill>
                  <a:srgbClr val="4D4D4F"/>
                </a:solidFill>
                <a:latin typeface="宋体"/>
                <a:cs typeface="宋体"/>
              </a:rPr>
              <a:t>复性血</a:t>
            </a:r>
            <a:r>
              <a:rPr dirty="0" sz="1000" spc="15">
                <a:solidFill>
                  <a:srgbClr val="4D4D4F"/>
                </a:solidFill>
                <a:latin typeface="宋体"/>
                <a:cs typeface="宋体"/>
              </a:rPr>
              <a:t>浆</a:t>
            </a:r>
            <a:r>
              <a:rPr dirty="0" sz="1000" spc="5">
                <a:solidFill>
                  <a:srgbClr val="4D4D4F"/>
                </a:solidFill>
                <a:latin typeface="宋体"/>
                <a:cs typeface="宋体"/>
              </a:rPr>
              <a:t>起到</a:t>
            </a:r>
            <a:r>
              <a:rPr dirty="0" sz="1000" spc="15">
                <a:solidFill>
                  <a:srgbClr val="4D4D4F"/>
                </a:solidFill>
                <a:latin typeface="宋体"/>
                <a:cs typeface="宋体"/>
              </a:rPr>
              <a:t>了</a:t>
            </a:r>
            <a:r>
              <a:rPr dirty="0" sz="1000" spc="5">
                <a:solidFill>
                  <a:srgbClr val="4D4D4F"/>
                </a:solidFill>
                <a:latin typeface="宋体"/>
                <a:cs typeface="宋体"/>
              </a:rPr>
              <a:t>一定</a:t>
            </a:r>
            <a:r>
              <a:rPr dirty="0" sz="1000" spc="15">
                <a:solidFill>
                  <a:srgbClr val="4D4D4F"/>
                </a:solidFill>
                <a:latin typeface="宋体"/>
                <a:cs typeface="宋体"/>
              </a:rPr>
              <a:t>治</a:t>
            </a:r>
            <a:r>
              <a:rPr dirty="0" sz="1000" spc="5">
                <a:solidFill>
                  <a:srgbClr val="4D4D4F"/>
                </a:solidFill>
                <a:latin typeface="宋体"/>
                <a:cs typeface="宋体"/>
              </a:rPr>
              <a:t>疗</a:t>
            </a:r>
            <a:r>
              <a:rPr dirty="0" sz="1000" spc="15">
                <a:solidFill>
                  <a:srgbClr val="4D4D4F"/>
                </a:solidFill>
                <a:latin typeface="宋体"/>
                <a:cs typeface="宋体"/>
              </a:rPr>
              <a:t>作</a:t>
            </a:r>
            <a:r>
              <a:rPr dirty="0" sz="1000" spc="5">
                <a:solidFill>
                  <a:srgbClr val="4D4D4F"/>
                </a:solidFill>
                <a:latin typeface="宋体"/>
                <a:cs typeface="宋体"/>
              </a:rPr>
              <a:t>用</a:t>
            </a:r>
            <a:r>
              <a:rPr dirty="0" sz="1000" spc="35">
                <a:solidFill>
                  <a:srgbClr val="4D4D4F"/>
                </a:solidFill>
                <a:latin typeface="宋体"/>
                <a:cs typeface="宋体"/>
              </a:rPr>
              <a:t>，</a:t>
            </a:r>
            <a:r>
              <a:rPr dirty="0" sz="1000" spc="5">
                <a:solidFill>
                  <a:srgbClr val="4D4D4F"/>
                </a:solidFill>
                <a:latin typeface="宋体"/>
                <a:cs typeface="宋体"/>
              </a:rPr>
              <a:t>体</a:t>
            </a:r>
            <a:r>
              <a:rPr dirty="0" sz="1000" spc="15">
                <a:solidFill>
                  <a:srgbClr val="4D4D4F"/>
                </a:solidFill>
                <a:latin typeface="宋体"/>
                <a:cs typeface="宋体"/>
              </a:rPr>
              <a:t>现</a:t>
            </a:r>
            <a:r>
              <a:rPr dirty="0" sz="1000" spc="5">
                <a:solidFill>
                  <a:srgbClr val="4D4D4F"/>
                </a:solidFill>
                <a:latin typeface="宋体"/>
                <a:cs typeface="宋体"/>
              </a:rPr>
              <a:t>出血</a:t>
            </a:r>
            <a:r>
              <a:rPr dirty="0" sz="1000" spc="15">
                <a:solidFill>
                  <a:srgbClr val="4D4D4F"/>
                </a:solidFill>
                <a:latin typeface="宋体"/>
                <a:cs typeface="宋体"/>
              </a:rPr>
              <a:t>液</a:t>
            </a:r>
            <a:r>
              <a:rPr dirty="0" sz="1000" spc="5">
                <a:solidFill>
                  <a:srgbClr val="4D4D4F"/>
                </a:solidFill>
                <a:latin typeface="宋体"/>
                <a:cs typeface="宋体"/>
              </a:rPr>
              <a:t>制品</a:t>
            </a:r>
            <a:r>
              <a:rPr dirty="0" sz="1000" spc="15">
                <a:solidFill>
                  <a:srgbClr val="4D4D4F"/>
                </a:solidFill>
                <a:latin typeface="宋体"/>
                <a:cs typeface="宋体"/>
              </a:rPr>
              <a:t>的</a:t>
            </a:r>
            <a:r>
              <a:rPr dirty="0" sz="1000" spc="5">
                <a:solidFill>
                  <a:srgbClr val="4D4D4F"/>
                </a:solidFill>
                <a:latin typeface="宋体"/>
                <a:cs typeface="宋体"/>
              </a:rPr>
              <a:t>重</a:t>
            </a:r>
            <a:r>
              <a:rPr dirty="0" sz="1000" spc="15">
                <a:solidFill>
                  <a:srgbClr val="4D4D4F"/>
                </a:solidFill>
                <a:latin typeface="宋体"/>
                <a:cs typeface="宋体"/>
              </a:rPr>
              <a:t>要</a:t>
            </a:r>
            <a:r>
              <a:rPr dirty="0" sz="1000" spc="5">
                <a:solidFill>
                  <a:srgbClr val="4D4D4F"/>
                </a:solidFill>
                <a:latin typeface="宋体"/>
                <a:cs typeface="宋体"/>
              </a:rPr>
              <a:t>地位</a:t>
            </a:r>
            <a:r>
              <a:rPr dirty="0" sz="1000" spc="-5">
                <a:solidFill>
                  <a:srgbClr val="4D4D4F"/>
                </a:solidFill>
                <a:latin typeface="宋体"/>
                <a:cs typeface="宋体"/>
              </a:rPr>
              <a:t>， </a:t>
            </a:r>
            <a:r>
              <a:rPr dirty="0" sz="1000" spc="-5">
                <a:solidFill>
                  <a:srgbClr val="4D4D4F"/>
                </a:solidFill>
                <a:latin typeface="宋体"/>
                <a:cs typeface="宋体"/>
              </a:rPr>
              <a:t>对于后</a:t>
            </a:r>
            <a:r>
              <a:rPr dirty="0" sz="1000" spc="5">
                <a:solidFill>
                  <a:srgbClr val="4D4D4F"/>
                </a:solidFill>
                <a:latin typeface="宋体"/>
                <a:cs typeface="宋体"/>
              </a:rPr>
              <a:t>期</a:t>
            </a:r>
            <a:r>
              <a:rPr dirty="0" sz="1000" spc="-5">
                <a:solidFill>
                  <a:srgbClr val="4D4D4F"/>
                </a:solidFill>
                <a:latin typeface="宋体"/>
                <a:cs typeface="宋体"/>
              </a:rPr>
              <a:t>企业</a:t>
            </a:r>
            <a:r>
              <a:rPr dirty="0" sz="1000" spc="5">
                <a:solidFill>
                  <a:srgbClr val="4D4D4F"/>
                </a:solidFill>
                <a:latin typeface="宋体"/>
                <a:cs typeface="宋体"/>
              </a:rPr>
              <a:t>进</a:t>
            </a:r>
            <a:r>
              <a:rPr dirty="0" sz="1000" spc="-5">
                <a:solidFill>
                  <a:srgbClr val="4D4D4F"/>
                </a:solidFill>
                <a:latin typeface="宋体"/>
                <a:cs typeface="宋体"/>
              </a:rPr>
              <a:t>行新</a:t>
            </a:r>
            <a:r>
              <a:rPr dirty="0" sz="1000" spc="5">
                <a:solidFill>
                  <a:srgbClr val="4D4D4F"/>
                </a:solidFill>
                <a:latin typeface="宋体"/>
                <a:cs typeface="宋体"/>
              </a:rPr>
              <a:t>产</a:t>
            </a:r>
            <a:r>
              <a:rPr dirty="0" sz="1000" spc="-5">
                <a:solidFill>
                  <a:srgbClr val="4D4D4F"/>
                </a:solidFill>
                <a:latin typeface="宋体"/>
                <a:cs typeface="宋体"/>
              </a:rPr>
              <a:t>品</a:t>
            </a:r>
            <a:r>
              <a:rPr dirty="0" sz="1000" spc="5">
                <a:solidFill>
                  <a:srgbClr val="4D4D4F"/>
                </a:solidFill>
                <a:latin typeface="宋体"/>
                <a:cs typeface="宋体"/>
              </a:rPr>
              <a:t>研</a:t>
            </a:r>
            <a:r>
              <a:rPr dirty="0" sz="1000" spc="-5">
                <a:solidFill>
                  <a:srgbClr val="4D4D4F"/>
                </a:solidFill>
                <a:latin typeface="宋体"/>
                <a:cs typeface="宋体"/>
              </a:rPr>
              <a:t>发也产</a:t>
            </a:r>
            <a:r>
              <a:rPr dirty="0" sz="1000" spc="5">
                <a:solidFill>
                  <a:srgbClr val="4D4D4F"/>
                </a:solidFill>
                <a:latin typeface="宋体"/>
                <a:cs typeface="宋体"/>
              </a:rPr>
              <a:t>生</a:t>
            </a:r>
            <a:r>
              <a:rPr dirty="0" sz="1000" spc="-5">
                <a:solidFill>
                  <a:srgbClr val="4D4D4F"/>
                </a:solidFill>
                <a:latin typeface="宋体"/>
                <a:cs typeface="宋体"/>
              </a:rPr>
              <a:t>了一</a:t>
            </a:r>
            <a:r>
              <a:rPr dirty="0" sz="1000" spc="5">
                <a:solidFill>
                  <a:srgbClr val="4D4D4F"/>
                </a:solidFill>
                <a:latin typeface="宋体"/>
                <a:cs typeface="宋体"/>
              </a:rPr>
              <a:t>定</a:t>
            </a:r>
            <a:r>
              <a:rPr dirty="0" sz="1000" spc="-5">
                <a:solidFill>
                  <a:srgbClr val="4D4D4F"/>
                </a:solidFill>
                <a:latin typeface="宋体"/>
                <a:cs typeface="宋体"/>
              </a:rPr>
              <a:t>的动</a:t>
            </a:r>
            <a:r>
              <a:rPr dirty="0" sz="1000" spc="5">
                <a:solidFill>
                  <a:srgbClr val="4D4D4F"/>
                </a:solidFill>
                <a:latin typeface="宋体"/>
                <a:cs typeface="宋体"/>
              </a:rPr>
              <a:t>力</a:t>
            </a:r>
            <a:r>
              <a:rPr dirty="0" sz="1000" spc="-5">
                <a:solidFill>
                  <a:srgbClr val="4D4D4F"/>
                </a:solidFill>
                <a:latin typeface="宋体"/>
                <a:cs typeface="宋体"/>
              </a:rPr>
              <a:t>。</a:t>
            </a:r>
            <a:endParaRPr sz="1000">
              <a:latin typeface="宋体"/>
              <a:cs typeface="宋体"/>
            </a:endParaRPr>
          </a:p>
          <a:p>
            <a:pPr algn="just" marL="1400810" marR="66675">
              <a:lnSpc>
                <a:spcPct val="116700"/>
              </a:lnSpc>
              <a:spcBef>
                <a:spcPts val="770"/>
              </a:spcBef>
            </a:pPr>
            <a:r>
              <a:rPr dirty="0" sz="1000" spc="-5">
                <a:solidFill>
                  <a:srgbClr val="4D4D4F"/>
                </a:solidFill>
                <a:latin typeface="宋体"/>
                <a:cs typeface="宋体"/>
              </a:rPr>
              <a:t>药品生</a:t>
            </a:r>
            <a:r>
              <a:rPr dirty="0" sz="1000" spc="5">
                <a:solidFill>
                  <a:srgbClr val="4D4D4F"/>
                </a:solidFill>
                <a:latin typeface="宋体"/>
                <a:cs typeface="宋体"/>
              </a:rPr>
              <a:t>产</a:t>
            </a:r>
            <a:r>
              <a:rPr dirty="0" sz="1000" spc="-5">
                <a:solidFill>
                  <a:srgbClr val="4D4D4F"/>
                </a:solidFill>
                <a:latin typeface="宋体"/>
                <a:cs typeface="宋体"/>
              </a:rPr>
              <a:t>质量</a:t>
            </a:r>
            <a:r>
              <a:rPr dirty="0" sz="1000" spc="5">
                <a:solidFill>
                  <a:srgbClr val="4D4D4F"/>
                </a:solidFill>
                <a:latin typeface="宋体"/>
                <a:cs typeface="宋体"/>
              </a:rPr>
              <a:t>管</a:t>
            </a:r>
            <a:r>
              <a:rPr dirty="0" sz="1000" spc="-5">
                <a:solidFill>
                  <a:srgbClr val="4D4D4F"/>
                </a:solidFill>
                <a:latin typeface="宋体"/>
                <a:cs typeface="宋体"/>
              </a:rPr>
              <a:t>理规</a:t>
            </a:r>
            <a:r>
              <a:rPr dirty="0" sz="1000" spc="5">
                <a:solidFill>
                  <a:srgbClr val="4D4D4F"/>
                </a:solidFill>
                <a:latin typeface="宋体"/>
                <a:cs typeface="宋体"/>
              </a:rPr>
              <a:t>范</a:t>
            </a:r>
            <a:r>
              <a:rPr dirty="0" sz="1000" spc="-5">
                <a:solidFill>
                  <a:srgbClr val="4D4D4F"/>
                </a:solidFill>
                <a:latin typeface="宋体"/>
                <a:cs typeface="宋体"/>
              </a:rPr>
              <a:t>血</a:t>
            </a:r>
            <a:r>
              <a:rPr dirty="0" sz="1000" spc="5">
                <a:solidFill>
                  <a:srgbClr val="4D4D4F"/>
                </a:solidFill>
                <a:latin typeface="宋体"/>
                <a:cs typeface="宋体"/>
              </a:rPr>
              <a:t>液</a:t>
            </a:r>
            <a:r>
              <a:rPr dirty="0" sz="1000" spc="-5">
                <a:solidFill>
                  <a:srgbClr val="4D4D4F"/>
                </a:solidFill>
                <a:latin typeface="宋体"/>
                <a:cs typeface="宋体"/>
              </a:rPr>
              <a:t>制品附</a:t>
            </a:r>
            <a:r>
              <a:rPr dirty="0" sz="1000" spc="5">
                <a:solidFill>
                  <a:srgbClr val="4D4D4F"/>
                </a:solidFill>
                <a:latin typeface="宋体"/>
                <a:cs typeface="宋体"/>
              </a:rPr>
              <a:t>录</a:t>
            </a:r>
            <a:r>
              <a:rPr dirty="0" sz="1000" spc="-5">
                <a:solidFill>
                  <a:srgbClr val="4D4D4F"/>
                </a:solidFill>
                <a:latin typeface="宋体"/>
                <a:cs typeface="宋体"/>
              </a:rPr>
              <a:t>（征</a:t>
            </a:r>
            <a:r>
              <a:rPr dirty="0" sz="1000" spc="5">
                <a:solidFill>
                  <a:srgbClr val="4D4D4F"/>
                </a:solidFill>
                <a:latin typeface="宋体"/>
                <a:cs typeface="宋体"/>
              </a:rPr>
              <a:t>求</a:t>
            </a:r>
            <a:r>
              <a:rPr dirty="0" sz="1000" spc="-5">
                <a:solidFill>
                  <a:srgbClr val="4D4D4F"/>
                </a:solidFill>
                <a:latin typeface="宋体"/>
                <a:cs typeface="宋体"/>
              </a:rPr>
              <a:t>意见</a:t>
            </a:r>
            <a:r>
              <a:rPr dirty="0" sz="1000" spc="5">
                <a:solidFill>
                  <a:srgbClr val="4D4D4F"/>
                </a:solidFill>
                <a:latin typeface="宋体"/>
                <a:cs typeface="宋体"/>
              </a:rPr>
              <a:t>稿</a:t>
            </a:r>
            <a:r>
              <a:rPr dirty="0" sz="1000" spc="-5">
                <a:solidFill>
                  <a:srgbClr val="4D4D4F"/>
                </a:solidFill>
                <a:latin typeface="宋体"/>
                <a:cs typeface="宋体"/>
              </a:rPr>
              <a:t>）</a:t>
            </a:r>
            <a:r>
              <a:rPr dirty="0" sz="1000" spc="5">
                <a:solidFill>
                  <a:srgbClr val="4D4D4F"/>
                </a:solidFill>
                <a:latin typeface="宋体"/>
                <a:cs typeface="宋体"/>
              </a:rPr>
              <a:t>发</a:t>
            </a:r>
            <a:r>
              <a:rPr dirty="0" sz="1000" spc="-5">
                <a:solidFill>
                  <a:srgbClr val="4D4D4F"/>
                </a:solidFill>
                <a:latin typeface="宋体"/>
                <a:cs typeface="宋体"/>
              </a:rPr>
              <a:t>布：</a:t>
            </a:r>
            <a:r>
              <a:rPr dirty="0" sz="1000" spc="-5">
                <a:solidFill>
                  <a:srgbClr val="4D4D4F"/>
                </a:solidFill>
                <a:latin typeface="等线"/>
                <a:cs typeface="等线"/>
              </a:rPr>
              <a:t>2020</a:t>
            </a:r>
            <a:r>
              <a:rPr dirty="0" sz="1000" spc="-30">
                <a:solidFill>
                  <a:srgbClr val="4D4D4F"/>
                </a:solidFill>
                <a:latin typeface="等线"/>
                <a:cs typeface="等线"/>
              </a:rPr>
              <a:t> </a:t>
            </a:r>
            <a:r>
              <a:rPr dirty="0" sz="1000" spc="-5">
                <a:solidFill>
                  <a:srgbClr val="4D4D4F"/>
                </a:solidFill>
                <a:latin typeface="宋体"/>
                <a:cs typeface="宋体"/>
              </a:rPr>
              <a:t>年</a:t>
            </a:r>
            <a:r>
              <a:rPr dirty="0" sz="1000" spc="-254">
                <a:solidFill>
                  <a:srgbClr val="4D4D4F"/>
                </a:solidFill>
                <a:latin typeface="宋体"/>
                <a:cs typeface="宋体"/>
              </a:rPr>
              <a:t> </a:t>
            </a:r>
            <a:r>
              <a:rPr dirty="0" sz="1000" spc="-5">
                <a:solidFill>
                  <a:srgbClr val="4D4D4F"/>
                </a:solidFill>
                <a:latin typeface="等线"/>
                <a:cs typeface="等线"/>
              </a:rPr>
              <a:t>4</a:t>
            </a:r>
            <a:r>
              <a:rPr dirty="0" sz="1000" spc="-30">
                <a:solidFill>
                  <a:srgbClr val="4D4D4F"/>
                </a:solidFill>
                <a:latin typeface="等线"/>
                <a:cs typeface="等线"/>
              </a:rPr>
              <a:t> </a:t>
            </a:r>
            <a:r>
              <a:rPr dirty="0" sz="1000" spc="-5">
                <a:solidFill>
                  <a:srgbClr val="4D4D4F"/>
                </a:solidFill>
                <a:latin typeface="宋体"/>
                <a:cs typeface="宋体"/>
              </a:rPr>
              <a:t>月</a:t>
            </a:r>
            <a:r>
              <a:rPr dirty="0" sz="1000" spc="-250">
                <a:solidFill>
                  <a:srgbClr val="4D4D4F"/>
                </a:solidFill>
                <a:latin typeface="宋体"/>
                <a:cs typeface="宋体"/>
              </a:rPr>
              <a:t> </a:t>
            </a:r>
            <a:r>
              <a:rPr dirty="0" sz="1000" spc="-5">
                <a:solidFill>
                  <a:srgbClr val="4D4D4F"/>
                </a:solidFill>
                <a:latin typeface="等线"/>
                <a:cs typeface="等线"/>
              </a:rPr>
              <a:t>15</a:t>
            </a:r>
            <a:r>
              <a:rPr dirty="0" sz="1000" spc="-15">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国</a:t>
            </a:r>
            <a:r>
              <a:rPr dirty="0" sz="1000" spc="-5">
                <a:solidFill>
                  <a:srgbClr val="4D4D4F"/>
                </a:solidFill>
                <a:latin typeface="宋体"/>
                <a:cs typeface="宋体"/>
              </a:rPr>
              <a:t>家药监 </a:t>
            </a:r>
            <a:r>
              <a:rPr dirty="0" sz="1000" spc="-5">
                <a:solidFill>
                  <a:srgbClr val="4D4D4F"/>
                </a:solidFill>
                <a:latin typeface="宋体"/>
                <a:cs typeface="宋体"/>
              </a:rPr>
              <a:t>局食品</a:t>
            </a:r>
            <a:r>
              <a:rPr dirty="0" sz="1000" spc="5">
                <a:solidFill>
                  <a:srgbClr val="4D4D4F"/>
                </a:solidFill>
                <a:latin typeface="宋体"/>
                <a:cs typeface="宋体"/>
              </a:rPr>
              <a:t>药</a:t>
            </a:r>
            <a:r>
              <a:rPr dirty="0" sz="1000" spc="-5">
                <a:solidFill>
                  <a:srgbClr val="4D4D4F"/>
                </a:solidFill>
                <a:latin typeface="宋体"/>
                <a:cs typeface="宋体"/>
              </a:rPr>
              <a:t>品审</a:t>
            </a:r>
            <a:r>
              <a:rPr dirty="0" sz="1000" spc="5">
                <a:solidFill>
                  <a:srgbClr val="4D4D4F"/>
                </a:solidFill>
                <a:latin typeface="宋体"/>
                <a:cs typeface="宋体"/>
              </a:rPr>
              <a:t>核</a:t>
            </a:r>
            <a:r>
              <a:rPr dirty="0" sz="1000" spc="-5">
                <a:solidFill>
                  <a:srgbClr val="4D4D4F"/>
                </a:solidFill>
                <a:latin typeface="宋体"/>
                <a:cs typeface="宋体"/>
              </a:rPr>
              <a:t>查验</a:t>
            </a:r>
            <a:r>
              <a:rPr dirty="0" sz="1000" spc="5">
                <a:solidFill>
                  <a:srgbClr val="4D4D4F"/>
                </a:solidFill>
                <a:latin typeface="宋体"/>
                <a:cs typeface="宋体"/>
              </a:rPr>
              <a:t>中</a:t>
            </a:r>
            <a:r>
              <a:rPr dirty="0" sz="1000" spc="-5">
                <a:solidFill>
                  <a:srgbClr val="4D4D4F"/>
                </a:solidFill>
                <a:latin typeface="宋体"/>
                <a:cs typeface="宋体"/>
              </a:rPr>
              <a:t>心</a:t>
            </a:r>
            <a:r>
              <a:rPr dirty="0" sz="1000" spc="5">
                <a:solidFill>
                  <a:srgbClr val="4D4D4F"/>
                </a:solidFill>
                <a:latin typeface="宋体"/>
                <a:cs typeface="宋体"/>
              </a:rPr>
              <a:t>发</a:t>
            </a:r>
            <a:r>
              <a:rPr dirty="0" sz="1000" spc="-5">
                <a:solidFill>
                  <a:srgbClr val="4D4D4F"/>
                </a:solidFill>
                <a:latin typeface="宋体"/>
                <a:cs typeface="宋体"/>
              </a:rPr>
              <a:t>布公开</a:t>
            </a:r>
            <a:r>
              <a:rPr dirty="0" sz="1000" spc="5">
                <a:solidFill>
                  <a:srgbClr val="4D4D4F"/>
                </a:solidFill>
                <a:latin typeface="宋体"/>
                <a:cs typeface="宋体"/>
              </a:rPr>
              <a:t>征</a:t>
            </a:r>
            <a:r>
              <a:rPr dirty="0" sz="1000" spc="-30">
                <a:solidFill>
                  <a:srgbClr val="4D4D4F"/>
                </a:solidFill>
                <a:latin typeface="宋体"/>
                <a:cs typeface="宋体"/>
              </a:rPr>
              <a:t>求</a:t>
            </a:r>
            <a:r>
              <a:rPr dirty="0" sz="1000" spc="5">
                <a:solidFill>
                  <a:srgbClr val="4D4D4F"/>
                </a:solidFill>
                <a:latin typeface="宋体"/>
                <a:cs typeface="宋体"/>
              </a:rPr>
              <a:t>《</a:t>
            </a:r>
            <a:r>
              <a:rPr dirty="0" sz="1000" spc="-5">
                <a:solidFill>
                  <a:srgbClr val="4D4D4F"/>
                </a:solidFill>
                <a:latin typeface="宋体"/>
                <a:cs typeface="宋体"/>
              </a:rPr>
              <a:t>药品</a:t>
            </a:r>
            <a:r>
              <a:rPr dirty="0" sz="1000" spc="5">
                <a:solidFill>
                  <a:srgbClr val="4D4D4F"/>
                </a:solidFill>
                <a:latin typeface="宋体"/>
                <a:cs typeface="宋体"/>
              </a:rPr>
              <a:t>生</a:t>
            </a:r>
            <a:r>
              <a:rPr dirty="0" sz="1000" spc="-5">
                <a:solidFill>
                  <a:srgbClr val="4D4D4F"/>
                </a:solidFill>
                <a:latin typeface="宋体"/>
                <a:cs typeface="宋体"/>
              </a:rPr>
              <a:t>产质</a:t>
            </a:r>
            <a:r>
              <a:rPr dirty="0" sz="1000" spc="5">
                <a:solidFill>
                  <a:srgbClr val="4D4D4F"/>
                </a:solidFill>
                <a:latin typeface="宋体"/>
                <a:cs typeface="宋体"/>
              </a:rPr>
              <a:t>量</a:t>
            </a:r>
            <a:r>
              <a:rPr dirty="0" sz="1000" spc="-5">
                <a:solidFill>
                  <a:srgbClr val="4D4D4F"/>
                </a:solidFill>
                <a:latin typeface="宋体"/>
                <a:cs typeface="宋体"/>
              </a:rPr>
              <a:t>管理规</a:t>
            </a:r>
            <a:r>
              <a:rPr dirty="0" sz="1000" spc="5">
                <a:solidFill>
                  <a:srgbClr val="4D4D4F"/>
                </a:solidFill>
                <a:latin typeface="宋体"/>
                <a:cs typeface="宋体"/>
              </a:rPr>
              <a:t>范</a:t>
            </a:r>
            <a:r>
              <a:rPr dirty="0" sz="1000" spc="-5">
                <a:solidFill>
                  <a:srgbClr val="4D4D4F"/>
                </a:solidFill>
                <a:latin typeface="宋体"/>
                <a:cs typeface="宋体"/>
              </a:rPr>
              <a:t>血液</a:t>
            </a:r>
            <a:r>
              <a:rPr dirty="0" sz="1000" spc="5">
                <a:solidFill>
                  <a:srgbClr val="4D4D4F"/>
                </a:solidFill>
                <a:latin typeface="宋体"/>
                <a:cs typeface="宋体"/>
              </a:rPr>
              <a:t>制</a:t>
            </a:r>
            <a:r>
              <a:rPr dirty="0" sz="1000" spc="-5">
                <a:solidFill>
                  <a:srgbClr val="4D4D4F"/>
                </a:solidFill>
                <a:latin typeface="宋体"/>
                <a:cs typeface="宋体"/>
              </a:rPr>
              <a:t>品附</a:t>
            </a:r>
            <a:r>
              <a:rPr dirty="0" sz="1000" spc="-20">
                <a:solidFill>
                  <a:srgbClr val="4D4D4F"/>
                </a:solidFill>
                <a:latin typeface="宋体"/>
                <a:cs typeface="宋体"/>
              </a:rPr>
              <a:t>录</a:t>
            </a:r>
            <a:r>
              <a:rPr dirty="0" sz="1000" spc="-5">
                <a:solidFill>
                  <a:srgbClr val="4D4D4F"/>
                </a:solidFill>
                <a:latin typeface="宋体"/>
                <a:cs typeface="宋体"/>
              </a:rPr>
              <a:t>（</a:t>
            </a:r>
            <a:r>
              <a:rPr dirty="0" sz="1000" spc="5">
                <a:solidFill>
                  <a:srgbClr val="4D4D4F"/>
                </a:solidFill>
                <a:latin typeface="宋体"/>
                <a:cs typeface="宋体"/>
              </a:rPr>
              <a:t>征</a:t>
            </a:r>
            <a:r>
              <a:rPr dirty="0" sz="1000" spc="-5">
                <a:solidFill>
                  <a:srgbClr val="4D4D4F"/>
                </a:solidFill>
                <a:latin typeface="宋体"/>
                <a:cs typeface="宋体"/>
              </a:rPr>
              <a:t>求意见 </a:t>
            </a:r>
            <a:r>
              <a:rPr dirty="0" sz="1000" spc="5">
                <a:solidFill>
                  <a:srgbClr val="4D4D4F"/>
                </a:solidFill>
                <a:latin typeface="宋体"/>
                <a:cs typeface="宋体"/>
              </a:rPr>
              <a:t>稿</a:t>
            </a:r>
            <a:r>
              <a:rPr dirty="0" sz="1000" spc="-500">
                <a:solidFill>
                  <a:srgbClr val="4D4D4F"/>
                </a:solidFill>
                <a:latin typeface="宋体"/>
                <a:cs typeface="宋体"/>
              </a:rPr>
              <a:t>）</a:t>
            </a:r>
            <a:r>
              <a:rPr dirty="0" sz="1000" spc="15">
                <a:solidFill>
                  <a:srgbClr val="4D4D4F"/>
                </a:solidFill>
                <a:latin typeface="宋体"/>
                <a:cs typeface="宋体"/>
              </a:rPr>
              <a:t>》</a:t>
            </a:r>
            <a:r>
              <a:rPr dirty="0" sz="1000" spc="5">
                <a:solidFill>
                  <a:srgbClr val="4D4D4F"/>
                </a:solidFill>
                <a:latin typeface="宋体"/>
                <a:cs typeface="宋体"/>
              </a:rPr>
              <a:t>意见</a:t>
            </a:r>
            <a:r>
              <a:rPr dirty="0" sz="1000" spc="15">
                <a:solidFill>
                  <a:srgbClr val="4D4D4F"/>
                </a:solidFill>
                <a:latin typeface="宋体"/>
                <a:cs typeface="宋体"/>
              </a:rPr>
              <a:t>的</a:t>
            </a:r>
            <a:r>
              <a:rPr dirty="0" sz="1000" spc="5">
                <a:solidFill>
                  <a:srgbClr val="4D4D4F"/>
                </a:solidFill>
                <a:latin typeface="宋体"/>
                <a:cs typeface="宋体"/>
              </a:rPr>
              <a:t>公告</a:t>
            </a:r>
            <a:r>
              <a:rPr dirty="0" sz="1000" spc="15">
                <a:solidFill>
                  <a:srgbClr val="4D4D4F"/>
                </a:solidFill>
                <a:latin typeface="宋体"/>
                <a:cs typeface="宋体"/>
              </a:rPr>
              <a:t>，</a:t>
            </a:r>
            <a:r>
              <a:rPr dirty="0" sz="1000" spc="5">
                <a:solidFill>
                  <a:srgbClr val="4D4D4F"/>
                </a:solidFill>
                <a:latin typeface="宋体"/>
                <a:cs typeface="宋体"/>
              </a:rPr>
              <a:t>对《</a:t>
            </a:r>
            <a:r>
              <a:rPr dirty="0" sz="1000" spc="15">
                <a:solidFill>
                  <a:srgbClr val="4D4D4F"/>
                </a:solidFill>
                <a:latin typeface="宋体"/>
                <a:cs typeface="宋体"/>
              </a:rPr>
              <a:t>药</a:t>
            </a:r>
            <a:r>
              <a:rPr dirty="0" sz="1000" spc="5">
                <a:solidFill>
                  <a:srgbClr val="4D4D4F"/>
                </a:solidFill>
                <a:latin typeface="宋体"/>
                <a:cs typeface="宋体"/>
              </a:rPr>
              <a:t>品生产</a:t>
            </a:r>
            <a:r>
              <a:rPr dirty="0" sz="1000" spc="15">
                <a:solidFill>
                  <a:srgbClr val="4D4D4F"/>
                </a:solidFill>
                <a:latin typeface="宋体"/>
                <a:cs typeface="宋体"/>
              </a:rPr>
              <a:t>质</a:t>
            </a:r>
            <a:r>
              <a:rPr dirty="0" sz="1000" spc="5">
                <a:solidFill>
                  <a:srgbClr val="4D4D4F"/>
                </a:solidFill>
                <a:latin typeface="宋体"/>
                <a:cs typeface="宋体"/>
              </a:rPr>
              <a:t>量管</a:t>
            </a:r>
            <a:r>
              <a:rPr dirty="0" sz="1000" spc="15">
                <a:solidFill>
                  <a:srgbClr val="4D4D4F"/>
                </a:solidFill>
                <a:latin typeface="宋体"/>
                <a:cs typeface="宋体"/>
              </a:rPr>
              <a:t>理</a:t>
            </a:r>
            <a:r>
              <a:rPr dirty="0" sz="1000" spc="5">
                <a:solidFill>
                  <a:srgbClr val="4D4D4F"/>
                </a:solidFill>
                <a:latin typeface="宋体"/>
                <a:cs typeface="宋体"/>
              </a:rPr>
              <a:t>规范</a:t>
            </a:r>
            <a:r>
              <a:rPr dirty="0" sz="1000" spc="15">
                <a:solidFill>
                  <a:srgbClr val="4D4D4F"/>
                </a:solidFill>
                <a:latin typeface="宋体"/>
                <a:cs typeface="宋体"/>
              </a:rPr>
              <a:t>血</a:t>
            </a:r>
            <a:r>
              <a:rPr dirty="0" sz="1000" spc="5">
                <a:solidFill>
                  <a:srgbClr val="4D4D4F"/>
                </a:solidFill>
                <a:latin typeface="宋体"/>
                <a:cs typeface="宋体"/>
              </a:rPr>
              <a:t>液</a:t>
            </a:r>
            <a:r>
              <a:rPr dirty="0" sz="1000" spc="15">
                <a:solidFill>
                  <a:srgbClr val="4D4D4F"/>
                </a:solidFill>
                <a:latin typeface="宋体"/>
                <a:cs typeface="宋体"/>
              </a:rPr>
              <a:t>制</a:t>
            </a:r>
            <a:r>
              <a:rPr dirty="0" sz="1000" spc="5">
                <a:solidFill>
                  <a:srgbClr val="4D4D4F"/>
                </a:solidFill>
                <a:latin typeface="宋体"/>
                <a:cs typeface="宋体"/>
              </a:rPr>
              <a:t>品附录</a:t>
            </a:r>
            <a:r>
              <a:rPr dirty="0" sz="1000" spc="15">
                <a:solidFill>
                  <a:srgbClr val="4D4D4F"/>
                </a:solidFill>
                <a:latin typeface="宋体"/>
                <a:cs typeface="宋体"/>
              </a:rPr>
              <a:t>》</a:t>
            </a:r>
            <a:r>
              <a:rPr dirty="0" sz="1000" spc="5">
                <a:solidFill>
                  <a:srgbClr val="4D4D4F"/>
                </a:solidFill>
                <a:latin typeface="宋体"/>
                <a:cs typeface="宋体"/>
              </a:rPr>
              <a:t>进行</a:t>
            </a:r>
            <a:r>
              <a:rPr dirty="0" sz="1000" spc="15">
                <a:solidFill>
                  <a:srgbClr val="4D4D4F"/>
                </a:solidFill>
                <a:latin typeface="宋体"/>
                <a:cs typeface="宋体"/>
              </a:rPr>
              <a:t>了</a:t>
            </a:r>
            <a:r>
              <a:rPr dirty="0" sz="1000" spc="5">
                <a:solidFill>
                  <a:srgbClr val="4D4D4F"/>
                </a:solidFill>
                <a:latin typeface="宋体"/>
                <a:cs typeface="宋体"/>
              </a:rPr>
              <a:t>修订</a:t>
            </a:r>
            <a:r>
              <a:rPr dirty="0" sz="1000" spc="15">
                <a:solidFill>
                  <a:srgbClr val="4D4D4F"/>
                </a:solidFill>
                <a:latin typeface="宋体"/>
                <a:cs typeface="宋体"/>
              </a:rPr>
              <a:t>，</a:t>
            </a:r>
            <a:r>
              <a:rPr dirty="0" sz="1000" spc="5">
                <a:solidFill>
                  <a:srgbClr val="4D4D4F"/>
                </a:solidFill>
                <a:latin typeface="宋体"/>
                <a:cs typeface="宋体"/>
              </a:rPr>
              <a:t>形</a:t>
            </a:r>
            <a:r>
              <a:rPr dirty="0" sz="1000" spc="15">
                <a:solidFill>
                  <a:srgbClr val="4D4D4F"/>
                </a:solidFill>
                <a:latin typeface="宋体"/>
                <a:cs typeface="宋体"/>
              </a:rPr>
              <a:t>成</a:t>
            </a:r>
            <a:r>
              <a:rPr dirty="0" sz="1000" spc="5">
                <a:solidFill>
                  <a:srgbClr val="4D4D4F"/>
                </a:solidFill>
                <a:latin typeface="宋体"/>
                <a:cs typeface="宋体"/>
              </a:rPr>
              <a:t>征求</a:t>
            </a:r>
            <a:r>
              <a:rPr dirty="0" sz="1000" spc="-5">
                <a:solidFill>
                  <a:srgbClr val="4D4D4F"/>
                </a:solidFill>
                <a:latin typeface="宋体"/>
                <a:cs typeface="宋体"/>
              </a:rPr>
              <a:t>意 </a:t>
            </a:r>
            <a:r>
              <a:rPr dirty="0" sz="1000" spc="-5">
                <a:solidFill>
                  <a:srgbClr val="4D4D4F"/>
                </a:solidFill>
                <a:latin typeface="宋体"/>
                <a:cs typeface="宋体"/>
              </a:rPr>
              <a:t>见稿，向社</a:t>
            </a:r>
            <a:r>
              <a:rPr dirty="0" sz="1000" spc="5">
                <a:solidFill>
                  <a:srgbClr val="4D4D4F"/>
                </a:solidFill>
                <a:latin typeface="宋体"/>
                <a:cs typeface="宋体"/>
              </a:rPr>
              <a:t>会</a:t>
            </a:r>
            <a:r>
              <a:rPr dirty="0" sz="1000" spc="-5">
                <a:solidFill>
                  <a:srgbClr val="4D4D4F"/>
                </a:solidFill>
                <a:latin typeface="宋体"/>
                <a:cs typeface="宋体"/>
              </a:rPr>
              <a:t>公开</a:t>
            </a:r>
            <a:r>
              <a:rPr dirty="0" sz="1000" spc="5">
                <a:solidFill>
                  <a:srgbClr val="4D4D4F"/>
                </a:solidFill>
                <a:latin typeface="宋体"/>
                <a:cs typeface="宋体"/>
              </a:rPr>
              <a:t>征</a:t>
            </a:r>
            <a:r>
              <a:rPr dirty="0" sz="1000" spc="-5">
                <a:solidFill>
                  <a:srgbClr val="4D4D4F"/>
                </a:solidFill>
                <a:latin typeface="宋体"/>
                <a:cs typeface="宋体"/>
              </a:rPr>
              <a:t>求意</a:t>
            </a:r>
            <a:r>
              <a:rPr dirty="0" sz="1000" spc="5">
                <a:solidFill>
                  <a:srgbClr val="4D4D4F"/>
                </a:solidFill>
                <a:latin typeface="宋体"/>
                <a:cs typeface="宋体"/>
              </a:rPr>
              <a:t>见</a:t>
            </a:r>
            <a:r>
              <a:rPr dirty="0" sz="1000" spc="-20">
                <a:solidFill>
                  <a:srgbClr val="4D4D4F"/>
                </a:solidFill>
                <a:latin typeface="宋体"/>
                <a:cs typeface="宋体"/>
              </a:rPr>
              <a:t>。</a:t>
            </a:r>
            <a:r>
              <a:rPr dirty="0" sz="1000" spc="-5">
                <a:solidFill>
                  <a:srgbClr val="4D4D4F"/>
                </a:solidFill>
                <a:latin typeface="宋体"/>
                <a:cs typeface="宋体"/>
              </a:rPr>
              <a:t>此次《</a:t>
            </a:r>
            <a:r>
              <a:rPr dirty="0" sz="1000" spc="5">
                <a:solidFill>
                  <a:srgbClr val="4D4D4F"/>
                </a:solidFill>
                <a:latin typeface="宋体"/>
                <a:cs typeface="宋体"/>
              </a:rPr>
              <a:t>征</a:t>
            </a:r>
            <a:r>
              <a:rPr dirty="0" sz="1000" spc="-5">
                <a:solidFill>
                  <a:srgbClr val="4D4D4F"/>
                </a:solidFill>
                <a:latin typeface="宋体"/>
                <a:cs typeface="宋体"/>
              </a:rPr>
              <a:t>求意</a:t>
            </a:r>
            <a:r>
              <a:rPr dirty="0" sz="1000" spc="5">
                <a:solidFill>
                  <a:srgbClr val="4D4D4F"/>
                </a:solidFill>
                <a:latin typeface="宋体"/>
                <a:cs typeface="宋体"/>
              </a:rPr>
              <a:t>见稿</a:t>
            </a:r>
            <a:r>
              <a:rPr dirty="0" sz="1000" spc="-20">
                <a:solidFill>
                  <a:srgbClr val="4D4D4F"/>
                </a:solidFill>
                <a:latin typeface="宋体"/>
                <a:cs typeface="宋体"/>
              </a:rPr>
              <a:t>》</a:t>
            </a:r>
            <a:r>
              <a:rPr dirty="0" sz="1000" spc="-5">
                <a:solidFill>
                  <a:srgbClr val="4D4D4F"/>
                </a:solidFill>
                <a:latin typeface="宋体"/>
                <a:cs typeface="宋体"/>
              </a:rPr>
              <a:t>发</a:t>
            </a:r>
            <a:r>
              <a:rPr dirty="0" sz="1000" spc="5">
                <a:solidFill>
                  <a:srgbClr val="4D4D4F"/>
                </a:solidFill>
                <a:latin typeface="宋体"/>
                <a:cs typeface="宋体"/>
              </a:rPr>
              <a:t>布</a:t>
            </a:r>
            <a:r>
              <a:rPr dirty="0" sz="1000" spc="-20">
                <a:solidFill>
                  <a:srgbClr val="4D4D4F"/>
                </a:solidFill>
                <a:latin typeface="宋体"/>
                <a:cs typeface="宋体"/>
              </a:rPr>
              <a:t>，</a:t>
            </a:r>
            <a:r>
              <a:rPr dirty="0" sz="1000" spc="-5">
                <a:solidFill>
                  <a:srgbClr val="4D4D4F"/>
                </a:solidFill>
                <a:latin typeface="宋体"/>
                <a:cs typeface="宋体"/>
              </a:rPr>
              <a:t>其</a:t>
            </a:r>
            <a:r>
              <a:rPr dirty="0" sz="1000" spc="5">
                <a:solidFill>
                  <a:srgbClr val="4D4D4F"/>
                </a:solidFill>
                <a:latin typeface="宋体"/>
                <a:cs typeface="宋体"/>
              </a:rPr>
              <a:t>中</a:t>
            </a:r>
            <a:r>
              <a:rPr dirty="0" sz="1000" spc="-5">
                <a:solidFill>
                  <a:srgbClr val="4D4D4F"/>
                </a:solidFill>
                <a:latin typeface="宋体"/>
                <a:cs typeface="宋体"/>
              </a:rPr>
              <a:t>对血</a:t>
            </a:r>
            <a:r>
              <a:rPr dirty="0" sz="1000" spc="5">
                <a:solidFill>
                  <a:srgbClr val="4D4D4F"/>
                </a:solidFill>
                <a:latin typeface="宋体"/>
                <a:cs typeface="宋体"/>
              </a:rPr>
              <a:t>制</a:t>
            </a:r>
            <a:r>
              <a:rPr dirty="0" sz="1000" spc="-5">
                <a:solidFill>
                  <a:srgbClr val="4D4D4F"/>
                </a:solidFill>
                <a:latin typeface="宋体"/>
                <a:cs typeface="宋体"/>
              </a:rPr>
              <a:t>品企</a:t>
            </a:r>
            <a:r>
              <a:rPr dirty="0" sz="1000" spc="5">
                <a:solidFill>
                  <a:srgbClr val="4D4D4F"/>
                </a:solidFill>
                <a:latin typeface="宋体"/>
                <a:cs typeface="宋体"/>
              </a:rPr>
              <a:t>业</a:t>
            </a:r>
            <a:r>
              <a:rPr dirty="0" sz="1000" spc="-5">
                <a:solidFill>
                  <a:srgbClr val="4D4D4F"/>
                </a:solidFill>
                <a:latin typeface="宋体"/>
                <a:cs typeface="宋体"/>
              </a:rPr>
              <a:t>生</a:t>
            </a:r>
            <a:r>
              <a:rPr dirty="0" sz="1000" spc="5">
                <a:solidFill>
                  <a:srgbClr val="4D4D4F"/>
                </a:solidFill>
                <a:latin typeface="宋体"/>
                <a:cs typeface="宋体"/>
              </a:rPr>
              <a:t>产</a:t>
            </a:r>
            <a:r>
              <a:rPr dirty="0" sz="1000" spc="-5">
                <a:solidFill>
                  <a:srgbClr val="4D4D4F"/>
                </a:solidFill>
                <a:latin typeface="宋体"/>
                <a:cs typeface="宋体"/>
              </a:rPr>
              <a:t>、质量要 </a:t>
            </a:r>
            <a:r>
              <a:rPr dirty="0" sz="1000" spc="-5">
                <a:solidFill>
                  <a:srgbClr val="4D4D4F"/>
                </a:solidFill>
                <a:latin typeface="宋体"/>
                <a:cs typeface="宋体"/>
              </a:rPr>
              <a:t>求更为</a:t>
            </a:r>
            <a:r>
              <a:rPr dirty="0" sz="1000" spc="5">
                <a:solidFill>
                  <a:srgbClr val="4D4D4F"/>
                </a:solidFill>
                <a:latin typeface="宋体"/>
                <a:cs typeface="宋体"/>
              </a:rPr>
              <a:t>严</a:t>
            </a:r>
            <a:r>
              <a:rPr dirty="0" sz="1000" spc="-5">
                <a:solidFill>
                  <a:srgbClr val="4D4D4F"/>
                </a:solidFill>
                <a:latin typeface="宋体"/>
                <a:cs typeface="宋体"/>
              </a:rPr>
              <a:t>格，</a:t>
            </a:r>
            <a:r>
              <a:rPr dirty="0" sz="1000" spc="5">
                <a:solidFill>
                  <a:srgbClr val="4D4D4F"/>
                </a:solidFill>
                <a:latin typeface="宋体"/>
                <a:cs typeface="宋体"/>
              </a:rPr>
              <a:t>对</a:t>
            </a:r>
            <a:r>
              <a:rPr dirty="0" sz="1000" spc="-5">
                <a:solidFill>
                  <a:srgbClr val="4D4D4F"/>
                </a:solidFill>
                <a:latin typeface="宋体"/>
                <a:cs typeface="宋体"/>
              </a:rPr>
              <a:t>于治</a:t>
            </a:r>
            <a:r>
              <a:rPr dirty="0" sz="1000" spc="5">
                <a:solidFill>
                  <a:srgbClr val="4D4D4F"/>
                </a:solidFill>
                <a:latin typeface="宋体"/>
                <a:cs typeface="宋体"/>
              </a:rPr>
              <a:t>理</a:t>
            </a:r>
            <a:r>
              <a:rPr dirty="0" sz="1000" spc="-5">
                <a:solidFill>
                  <a:srgbClr val="4D4D4F"/>
                </a:solidFill>
                <a:latin typeface="宋体"/>
                <a:cs typeface="宋体"/>
              </a:rPr>
              <a:t>优</a:t>
            </a:r>
            <a:r>
              <a:rPr dirty="0" sz="1000" spc="5">
                <a:solidFill>
                  <a:srgbClr val="4D4D4F"/>
                </a:solidFill>
                <a:latin typeface="宋体"/>
                <a:cs typeface="宋体"/>
              </a:rPr>
              <a:t>秀</a:t>
            </a:r>
            <a:r>
              <a:rPr dirty="0" sz="1000" spc="-5">
                <a:solidFill>
                  <a:srgbClr val="4D4D4F"/>
                </a:solidFill>
                <a:latin typeface="宋体"/>
                <a:cs typeface="宋体"/>
              </a:rPr>
              <a:t>的血制</a:t>
            </a:r>
            <a:r>
              <a:rPr dirty="0" sz="1000" spc="5">
                <a:solidFill>
                  <a:srgbClr val="4D4D4F"/>
                </a:solidFill>
                <a:latin typeface="宋体"/>
                <a:cs typeface="宋体"/>
              </a:rPr>
              <a:t>品</a:t>
            </a:r>
            <a:r>
              <a:rPr dirty="0" sz="1000" spc="-5">
                <a:solidFill>
                  <a:srgbClr val="4D4D4F"/>
                </a:solidFill>
                <a:latin typeface="宋体"/>
                <a:cs typeface="宋体"/>
              </a:rPr>
              <a:t>企业</a:t>
            </a:r>
            <a:r>
              <a:rPr dirty="0" sz="1000" spc="5">
                <a:solidFill>
                  <a:srgbClr val="4D4D4F"/>
                </a:solidFill>
                <a:latin typeface="宋体"/>
                <a:cs typeface="宋体"/>
              </a:rPr>
              <a:t>形</a:t>
            </a:r>
            <a:r>
              <a:rPr dirty="0" sz="1000" spc="-5">
                <a:solidFill>
                  <a:srgbClr val="4D4D4F"/>
                </a:solidFill>
                <a:latin typeface="宋体"/>
                <a:cs typeface="宋体"/>
              </a:rPr>
              <a:t>成利</a:t>
            </a:r>
            <a:r>
              <a:rPr dirty="0" sz="1000" spc="5">
                <a:solidFill>
                  <a:srgbClr val="4D4D4F"/>
                </a:solidFill>
                <a:latin typeface="宋体"/>
                <a:cs typeface="宋体"/>
              </a:rPr>
              <a:t>好</a:t>
            </a:r>
            <a:r>
              <a:rPr dirty="0" sz="1000" spc="-5">
                <a:solidFill>
                  <a:srgbClr val="4D4D4F"/>
                </a:solidFill>
                <a:latin typeface="宋体"/>
                <a:cs typeface="宋体"/>
              </a:rPr>
              <a:t>，</a:t>
            </a:r>
            <a:r>
              <a:rPr dirty="0" sz="1000" spc="5">
                <a:solidFill>
                  <a:srgbClr val="4D4D4F"/>
                </a:solidFill>
                <a:latin typeface="宋体"/>
                <a:cs typeface="宋体"/>
              </a:rPr>
              <a:t>优</a:t>
            </a:r>
            <a:r>
              <a:rPr dirty="0" sz="1000" spc="-5">
                <a:solidFill>
                  <a:srgbClr val="4D4D4F"/>
                </a:solidFill>
                <a:latin typeface="宋体"/>
                <a:cs typeface="宋体"/>
              </a:rPr>
              <a:t>秀企业</a:t>
            </a:r>
            <a:r>
              <a:rPr dirty="0" sz="1000" spc="5">
                <a:solidFill>
                  <a:srgbClr val="4D4D4F"/>
                </a:solidFill>
                <a:latin typeface="宋体"/>
                <a:cs typeface="宋体"/>
              </a:rPr>
              <a:t>的</a:t>
            </a:r>
            <a:r>
              <a:rPr dirty="0" sz="1000" spc="-5">
                <a:solidFill>
                  <a:srgbClr val="4D4D4F"/>
                </a:solidFill>
                <a:latin typeface="宋体"/>
                <a:cs typeface="宋体"/>
              </a:rPr>
              <a:t>价值</a:t>
            </a:r>
            <a:r>
              <a:rPr dirty="0" sz="1000" spc="5">
                <a:solidFill>
                  <a:srgbClr val="4D4D4F"/>
                </a:solidFill>
                <a:latin typeface="宋体"/>
                <a:cs typeface="宋体"/>
              </a:rPr>
              <a:t>进</a:t>
            </a:r>
            <a:r>
              <a:rPr dirty="0" sz="1000" spc="-5">
                <a:solidFill>
                  <a:srgbClr val="4D4D4F"/>
                </a:solidFill>
                <a:latin typeface="宋体"/>
                <a:cs typeface="宋体"/>
              </a:rPr>
              <a:t>一步</a:t>
            </a:r>
            <a:r>
              <a:rPr dirty="0" sz="1000" spc="5">
                <a:solidFill>
                  <a:srgbClr val="4D4D4F"/>
                </a:solidFill>
                <a:latin typeface="宋体"/>
                <a:cs typeface="宋体"/>
              </a:rPr>
              <a:t>凸</a:t>
            </a:r>
            <a:r>
              <a:rPr dirty="0" sz="1000" spc="-5">
                <a:solidFill>
                  <a:srgbClr val="4D4D4F"/>
                </a:solidFill>
                <a:latin typeface="宋体"/>
                <a:cs typeface="宋体"/>
              </a:rPr>
              <a:t>显。</a:t>
            </a:r>
            <a:endParaRPr sz="1000">
              <a:latin typeface="宋体"/>
              <a:cs typeface="宋体"/>
            </a:endParaRPr>
          </a:p>
          <a:p>
            <a:pPr algn="just" marL="1400810" marR="66040">
              <a:lnSpc>
                <a:spcPct val="116799"/>
              </a:lnSpc>
              <a:spcBef>
                <a:spcPts val="770"/>
              </a:spcBef>
            </a:pPr>
            <a:r>
              <a:rPr dirty="0" sz="1000" spc="-5">
                <a:solidFill>
                  <a:srgbClr val="4D4D4F"/>
                </a:solidFill>
                <a:latin typeface="宋体"/>
                <a:cs typeface="宋体"/>
              </a:rPr>
              <a:t>长期看</a:t>
            </a:r>
            <a:r>
              <a:rPr dirty="0" sz="1000" spc="5">
                <a:solidFill>
                  <a:srgbClr val="4D4D4F"/>
                </a:solidFill>
                <a:latin typeface="宋体"/>
                <a:cs typeface="宋体"/>
              </a:rPr>
              <a:t>好</a:t>
            </a:r>
            <a:r>
              <a:rPr dirty="0" sz="1000" spc="-5">
                <a:solidFill>
                  <a:srgbClr val="4D4D4F"/>
                </a:solidFill>
                <a:latin typeface="宋体"/>
                <a:cs typeface="宋体"/>
              </a:rPr>
              <a:t>浆量</a:t>
            </a:r>
            <a:r>
              <a:rPr dirty="0" sz="1000" spc="5">
                <a:solidFill>
                  <a:srgbClr val="4D4D4F"/>
                </a:solidFill>
                <a:latin typeface="宋体"/>
                <a:cs typeface="宋体"/>
              </a:rPr>
              <a:t>有</a:t>
            </a:r>
            <a:r>
              <a:rPr dirty="0" sz="1000" spc="-5">
                <a:solidFill>
                  <a:srgbClr val="4D4D4F"/>
                </a:solidFill>
                <a:latin typeface="宋体"/>
                <a:cs typeface="宋体"/>
              </a:rPr>
              <a:t>望持</a:t>
            </a:r>
            <a:r>
              <a:rPr dirty="0" sz="1000" spc="5">
                <a:solidFill>
                  <a:srgbClr val="4D4D4F"/>
                </a:solidFill>
                <a:latin typeface="宋体"/>
                <a:cs typeface="宋体"/>
              </a:rPr>
              <a:t>续</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20">
                <a:solidFill>
                  <a:srgbClr val="4D4D4F"/>
                </a:solidFill>
                <a:latin typeface="宋体"/>
                <a:cs typeface="宋体"/>
              </a:rPr>
              <a:t>、</a:t>
            </a:r>
            <a:r>
              <a:rPr dirty="0" sz="1000" spc="-5">
                <a:solidFill>
                  <a:srgbClr val="4D4D4F"/>
                </a:solidFill>
                <a:latin typeface="宋体"/>
                <a:cs typeface="宋体"/>
              </a:rPr>
              <a:t>注重学</a:t>
            </a:r>
            <a:r>
              <a:rPr dirty="0" sz="1000" spc="5">
                <a:solidFill>
                  <a:srgbClr val="4D4D4F"/>
                </a:solidFill>
                <a:latin typeface="宋体"/>
                <a:cs typeface="宋体"/>
              </a:rPr>
              <a:t>术</a:t>
            </a:r>
            <a:r>
              <a:rPr dirty="0" sz="1000" spc="-5">
                <a:solidFill>
                  <a:srgbClr val="4D4D4F"/>
                </a:solidFill>
                <a:latin typeface="宋体"/>
                <a:cs typeface="宋体"/>
              </a:rPr>
              <a:t>推广</a:t>
            </a:r>
            <a:r>
              <a:rPr dirty="0" sz="1000" spc="5">
                <a:solidFill>
                  <a:srgbClr val="4D4D4F"/>
                </a:solidFill>
                <a:latin typeface="宋体"/>
                <a:cs typeface="宋体"/>
              </a:rPr>
              <a:t>的</a:t>
            </a:r>
            <a:r>
              <a:rPr dirty="0" sz="1000" spc="-5">
                <a:solidFill>
                  <a:srgbClr val="4D4D4F"/>
                </a:solidFill>
                <a:latin typeface="宋体"/>
                <a:cs typeface="宋体"/>
              </a:rPr>
              <a:t>企业：</a:t>
            </a:r>
            <a:r>
              <a:rPr dirty="0" sz="1000" spc="15">
                <a:solidFill>
                  <a:srgbClr val="4D4D4F"/>
                </a:solidFill>
                <a:latin typeface="宋体"/>
                <a:cs typeface="宋体"/>
              </a:rPr>
              <a:t>短</a:t>
            </a:r>
            <a:r>
              <a:rPr dirty="0" sz="1000" spc="-5">
                <a:solidFill>
                  <a:srgbClr val="4D4D4F"/>
                </a:solidFill>
                <a:latin typeface="宋体"/>
                <a:cs typeface="宋体"/>
              </a:rPr>
              <a:t>期看</a:t>
            </a:r>
            <a:r>
              <a:rPr dirty="0" sz="1000" spc="-20">
                <a:solidFill>
                  <a:srgbClr val="4D4D4F"/>
                </a:solidFill>
                <a:latin typeface="宋体"/>
                <a:cs typeface="宋体"/>
              </a:rPr>
              <a:t>，</a:t>
            </a:r>
            <a:r>
              <a:rPr dirty="0" sz="1000" spc="-5">
                <a:solidFill>
                  <a:srgbClr val="4D4D4F"/>
                </a:solidFill>
                <a:latin typeface="宋体"/>
                <a:cs typeface="宋体"/>
              </a:rPr>
              <a:t>受</a:t>
            </a:r>
            <a:r>
              <a:rPr dirty="0" sz="1000" spc="5">
                <a:solidFill>
                  <a:srgbClr val="4D4D4F"/>
                </a:solidFill>
                <a:latin typeface="宋体"/>
                <a:cs typeface="宋体"/>
              </a:rPr>
              <a:t>到</a:t>
            </a:r>
            <a:r>
              <a:rPr dirty="0" sz="1000" spc="-5">
                <a:solidFill>
                  <a:srgbClr val="4D4D4F"/>
                </a:solidFill>
                <a:latin typeface="宋体"/>
                <a:cs typeface="宋体"/>
              </a:rPr>
              <a:t>疫情</a:t>
            </a:r>
            <a:r>
              <a:rPr dirty="0" sz="1000" spc="5">
                <a:solidFill>
                  <a:srgbClr val="4D4D4F"/>
                </a:solidFill>
                <a:latin typeface="宋体"/>
                <a:cs typeface="宋体"/>
              </a:rPr>
              <a:t>影</a:t>
            </a:r>
            <a:r>
              <a:rPr dirty="0" sz="1000" spc="-5">
                <a:solidFill>
                  <a:srgbClr val="4D4D4F"/>
                </a:solidFill>
                <a:latin typeface="宋体"/>
                <a:cs typeface="宋体"/>
              </a:rPr>
              <a:t>响血</a:t>
            </a:r>
            <a:r>
              <a:rPr dirty="0" sz="1000" spc="5">
                <a:solidFill>
                  <a:srgbClr val="4D4D4F"/>
                </a:solidFill>
                <a:latin typeface="宋体"/>
                <a:cs typeface="宋体"/>
              </a:rPr>
              <a:t>制品</a:t>
            </a:r>
            <a:r>
              <a:rPr dirty="0" sz="1000" spc="-5">
                <a:solidFill>
                  <a:srgbClr val="4D4D4F"/>
                </a:solidFill>
                <a:latin typeface="宋体"/>
                <a:cs typeface="宋体"/>
              </a:rPr>
              <a:t>企业业 绩增长</a:t>
            </a:r>
            <a:r>
              <a:rPr dirty="0" sz="1000" spc="5">
                <a:solidFill>
                  <a:srgbClr val="4D4D4F"/>
                </a:solidFill>
                <a:latin typeface="宋体"/>
                <a:cs typeface="宋体"/>
              </a:rPr>
              <a:t>有</a:t>
            </a:r>
            <a:r>
              <a:rPr dirty="0" sz="1000" spc="-5">
                <a:solidFill>
                  <a:srgbClr val="4D4D4F"/>
                </a:solidFill>
                <a:latin typeface="宋体"/>
                <a:cs typeface="宋体"/>
              </a:rPr>
              <a:t>限，但从</a:t>
            </a:r>
            <a:r>
              <a:rPr dirty="0" sz="1000" spc="5">
                <a:solidFill>
                  <a:srgbClr val="4D4D4F"/>
                </a:solidFill>
                <a:latin typeface="宋体"/>
                <a:cs typeface="宋体"/>
              </a:rPr>
              <a:t>长</a:t>
            </a:r>
            <a:r>
              <a:rPr dirty="0" sz="1000" spc="-5">
                <a:solidFill>
                  <a:srgbClr val="4D4D4F"/>
                </a:solidFill>
                <a:latin typeface="宋体"/>
                <a:cs typeface="宋体"/>
              </a:rPr>
              <a:t>期来</a:t>
            </a:r>
            <a:r>
              <a:rPr dirty="0" sz="1000" spc="5">
                <a:solidFill>
                  <a:srgbClr val="4D4D4F"/>
                </a:solidFill>
                <a:latin typeface="宋体"/>
                <a:cs typeface="宋体"/>
              </a:rPr>
              <a:t>看</a:t>
            </a:r>
            <a:r>
              <a:rPr dirty="0" sz="1000" spc="-20">
                <a:solidFill>
                  <a:srgbClr val="4D4D4F"/>
                </a:solidFill>
                <a:latin typeface="宋体"/>
                <a:cs typeface="宋体"/>
              </a:rPr>
              <a:t>，</a:t>
            </a:r>
            <a:r>
              <a:rPr dirty="0" sz="1000" spc="-5">
                <a:solidFill>
                  <a:srgbClr val="4D4D4F"/>
                </a:solidFill>
                <a:latin typeface="宋体"/>
                <a:cs typeface="宋体"/>
              </a:rPr>
              <a:t>血</a:t>
            </a:r>
            <a:r>
              <a:rPr dirty="0" sz="1000" spc="5">
                <a:solidFill>
                  <a:srgbClr val="4D4D4F"/>
                </a:solidFill>
                <a:latin typeface="宋体"/>
                <a:cs typeface="宋体"/>
              </a:rPr>
              <a:t>制</a:t>
            </a:r>
            <a:r>
              <a:rPr dirty="0" sz="1000" spc="-5">
                <a:solidFill>
                  <a:srgbClr val="4D4D4F"/>
                </a:solidFill>
                <a:latin typeface="宋体"/>
                <a:cs typeface="宋体"/>
              </a:rPr>
              <a:t>品高</a:t>
            </a:r>
            <a:r>
              <a:rPr dirty="0" sz="1000" spc="5">
                <a:solidFill>
                  <a:srgbClr val="4D4D4F"/>
                </a:solidFill>
                <a:latin typeface="宋体"/>
                <a:cs typeface="宋体"/>
              </a:rPr>
              <a:t>壁</a:t>
            </a:r>
            <a:r>
              <a:rPr dirty="0" sz="1000" spc="-5">
                <a:solidFill>
                  <a:srgbClr val="4D4D4F"/>
                </a:solidFill>
                <a:latin typeface="宋体"/>
                <a:cs typeface="宋体"/>
              </a:rPr>
              <a:t>垒，行业</a:t>
            </a:r>
            <a:r>
              <a:rPr dirty="0" sz="1000" spc="5">
                <a:solidFill>
                  <a:srgbClr val="4D4D4F"/>
                </a:solidFill>
                <a:latin typeface="宋体"/>
                <a:cs typeface="宋体"/>
              </a:rPr>
              <a:t>具有</a:t>
            </a:r>
            <a:r>
              <a:rPr dirty="0" sz="1000" spc="-5">
                <a:solidFill>
                  <a:srgbClr val="4D4D4F"/>
                </a:solidFill>
                <a:latin typeface="宋体"/>
                <a:cs typeface="宋体"/>
              </a:rPr>
              <a:t>战略意</a:t>
            </a:r>
            <a:r>
              <a:rPr dirty="0" sz="1000" spc="5">
                <a:solidFill>
                  <a:srgbClr val="4D4D4F"/>
                </a:solidFill>
                <a:latin typeface="宋体"/>
                <a:cs typeface="宋体"/>
              </a:rPr>
              <a:t>义</a:t>
            </a:r>
            <a:r>
              <a:rPr dirty="0" sz="1000" spc="-20">
                <a:solidFill>
                  <a:srgbClr val="4D4D4F"/>
                </a:solidFill>
                <a:latin typeface="宋体"/>
                <a:cs typeface="宋体"/>
              </a:rPr>
              <a:t>，</a:t>
            </a:r>
            <a:r>
              <a:rPr dirty="0" sz="1000" spc="5">
                <a:solidFill>
                  <a:srgbClr val="4D4D4F"/>
                </a:solidFill>
                <a:latin typeface="宋体"/>
                <a:cs typeface="宋体"/>
              </a:rPr>
              <a:t>供</a:t>
            </a:r>
            <a:r>
              <a:rPr dirty="0" sz="1000" spc="-5">
                <a:solidFill>
                  <a:srgbClr val="4D4D4F"/>
                </a:solidFill>
                <a:latin typeface="宋体"/>
                <a:cs typeface="宋体"/>
              </a:rPr>
              <a:t>给端</a:t>
            </a:r>
            <a:r>
              <a:rPr dirty="0" sz="1000" spc="5">
                <a:solidFill>
                  <a:srgbClr val="4D4D4F"/>
                </a:solidFill>
                <a:latin typeface="宋体"/>
                <a:cs typeface="宋体"/>
              </a:rPr>
              <a:t>弹</a:t>
            </a:r>
            <a:r>
              <a:rPr dirty="0" sz="1000" spc="-5">
                <a:solidFill>
                  <a:srgbClr val="4D4D4F"/>
                </a:solidFill>
                <a:latin typeface="宋体"/>
                <a:cs typeface="宋体"/>
              </a:rPr>
              <a:t>性有</a:t>
            </a:r>
            <a:r>
              <a:rPr dirty="0" sz="1000" spc="5">
                <a:solidFill>
                  <a:srgbClr val="4D4D4F"/>
                </a:solidFill>
                <a:latin typeface="宋体"/>
                <a:cs typeface="宋体"/>
              </a:rPr>
              <a:t>限</a:t>
            </a:r>
            <a:r>
              <a:rPr dirty="0" sz="1000" spc="-20">
                <a:solidFill>
                  <a:srgbClr val="4D4D4F"/>
                </a:solidFill>
                <a:latin typeface="宋体"/>
                <a:cs typeface="宋体"/>
              </a:rPr>
              <a:t>，</a:t>
            </a:r>
            <a:r>
              <a:rPr dirty="0" sz="1000" spc="-5">
                <a:solidFill>
                  <a:srgbClr val="4D4D4F"/>
                </a:solidFill>
                <a:latin typeface="宋体"/>
                <a:cs typeface="宋体"/>
              </a:rPr>
              <a:t>企业 通过持</a:t>
            </a:r>
            <a:r>
              <a:rPr dirty="0" sz="1000" spc="5">
                <a:solidFill>
                  <a:srgbClr val="4D4D4F"/>
                </a:solidFill>
                <a:latin typeface="宋体"/>
                <a:cs typeface="宋体"/>
              </a:rPr>
              <a:t>续</a:t>
            </a:r>
            <a:r>
              <a:rPr dirty="0" sz="1000" spc="-5">
                <a:solidFill>
                  <a:srgbClr val="4D4D4F"/>
                </a:solidFill>
                <a:latin typeface="宋体"/>
                <a:cs typeface="宋体"/>
              </a:rPr>
              <a:t>进行</a:t>
            </a:r>
            <a:r>
              <a:rPr dirty="0" sz="1000" spc="5">
                <a:solidFill>
                  <a:srgbClr val="4D4D4F"/>
                </a:solidFill>
                <a:latin typeface="宋体"/>
                <a:cs typeface="宋体"/>
              </a:rPr>
              <a:t>渠</a:t>
            </a:r>
            <a:r>
              <a:rPr dirty="0" sz="1000" spc="-5">
                <a:solidFill>
                  <a:srgbClr val="4D4D4F"/>
                </a:solidFill>
                <a:latin typeface="宋体"/>
                <a:cs typeface="宋体"/>
              </a:rPr>
              <a:t>道建设、</a:t>
            </a:r>
            <a:r>
              <a:rPr dirty="0" sz="1000" spc="5">
                <a:solidFill>
                  <a:srgbClr val="4D4D4F"/>
                </a:solidFill>
                <a:latin typeface="宋体"/>
                <a:cs typeface="宋体"/>
              </a:rPr>
              <a:t>营</a:t>
            </a:r>
            <a:r>
              <a:rPr dirty="0" sz="1000" spc="-5">
                <a:solidFill>
                  <a:srgbClr val="4D4D4F"/>
                </a:solidFill>
                <a:latin typeface="宋体"/>
                <a:cs typeface="宋体"/>
              </a:rPr>
              <a:t>销和学</a:t>
            </a:r>
            <a:r>
              <a:rPr dirty="0" sz="1000" spc="5">
                <a:solidFill>
                  <a:srgbClr val="4D4D4F"/>
                </a:solidFill>
                <a:latin typeface="宋体"/>
                <a:cs typeface="宋体"/>
              </a:rPr>
              <a:t>术</a:t>
            </a:r>
            <a:r>
              <a:rPr dirty="0" sz="1000" spc="-5">
                <a:solidFill>
                  <a:srgbClr val="4D4D4F"/>
                </a:solidFill>
                <a:latin typeface="宋体"/>
                <a:cs typeface="宋体"/>
              </a:rPr>
              <a:t>推广</a:t>
            </a:r>
            <a:r>
              <a:rPr dirty="0" sz="1000" spc="-20">
                <a:solidFill>
                  <a:srgbClr val="4D4D4F"/>
                </a:solidFill>
                <a:latin typeface="宋体"/>
                <a:cs typeface="宋体"/>
              </a:rPr>
              <a:t>，</a:t>
            </a:r>
            <a:r>
              <a:rPr dirty="0" sz="1000" spc="5">
                <a:solidFill>
                  <a:srgbClr val="4D4D4F"/>
                </a:solidFill>
                <a:latin typeface="宋体"/>
                <a:cs typeface="宋体"/>
              </a:rPr>
              <a:t>有</a:t>
            </a:r>
            <a:r>
              <a:rPr dirty="0" sz="1000" spc="-5">
                <a:solidFill>
                  <a:srgbClr val="4D4D4F"/>
                </a:solidFill>
                <a:latin typeface="宋体"/>
                <a:cs typeface="宋体"/>
              </a:rPr>
              <a:t>望拉</a:t>
            </a:r>
            <a:r>
              <a:rPr dirty="0" sz="1000" spc="5">
                <a:solidFill>
                  <a:srgbClr val="4D4D4F"/>
                </a:solidFill>
                <a:latin typeface="宋体"/>
                <a:cs typeface="宋体"/>
              </a:rPr>
              <a:t>动终</a:t>
            </a:r>
            <a:r>
              <a:rPr dirty="0" sz="1000" spc="-5">
                <a:solidFill>
                  <a:srgbClr val="4D4D4F"/>
                </a:solidFill>
                <a:latin typeface="宋体"/>
                <a:cs typeface="宋体"/>
              </a:rPr>
              <a:t>端纯销</a:t>
            </a:r>
            <a:r>
              <a:rPr dirty="0" sz="1000" spc="5">
                <a:solidFill>
                  <a:srgbClr val="4D4D4F"/>
                </a:solidFill>
                <a:latin typeface="宋体"/>
                <a:cs typeface="宋体"/>
              </a:rPr>
              <a:t>需</a:t>
            </a:r>
            <a:r>
              <a:rPr dirty="0" sz="1000" spc="-5">
                <a:solidFill>
                  <a:srgbClr val="4D4D4F"/>
                </a:solidFill>
                <a:latin typeface="宋体"/>
                <a:cs typeface="宋体"/>
              </a:rPr>
              <a:t>求的</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20">
                <a:solidFill>
                  <a:srgbClr val="4D4D4F"/>
                </a:solidFill>
                <a:latin typeface="宋体"/>
                <a:cs typeface="宋体"/>
              </a:rPr>
              <a:t>。</a:t>
            </a:r>
            <a:r>
              <a:rPr dirty="0" sz="1000" spc="-5">
                <a:solidFill>
                  <a:srgbClr val="4D4D4F"/>
                </a:solidFill>
                <a:latin typeface="宋体"/>
                <a:cs typeface="宋体"/>
              </a:rPr>
              <a:t>建</a:t>
            </a:r>
            <a:r>
              <a:rPr dirty="0" sz="1000" spc="5">
                <a:solidFill>
                  <a:srgbClr val="4D4D4F"/>
                </a:solidFill>
                <a:latin typeface="宋体"/>
                <a:cs typeface="宋体"/>
              </a:rPr>
              <a:t>议关</a:t>
            </a:r>
            <a:r>
              <a:rPr dirty="0" sz="1000" spc="-5">
                <a:solidFill>
                  <a:srgbClr val="4D4D4F"/>
                </a:solidFill>
                <a:latin typeface="宋体"/>
                <a:cs typeface="宋体"/>
              </a:rPr>
              <a:t>注浆量 有望持</a:t>
            </a:r>
            <a:r>
              <a:rPr dirty="0" sz="1000" spc="5">
                <a:solidFill>
                  <a:srgbClr val="4D4D4F"/>
                </a:solidFill>
                <a:latin typeface="宋体"/>
                <a:cs typeface="宋体"/>
              </a:rPr>
              <a:t>续</a:t>
            </a:r>
            <a:r>
              <a:rPr dirty="0" sz="1000" spc="-5">
                <a:solidFill>
                  <a:srgbClr val="4D4D4F"/>
                </a:solidFill>
                <a:latin typeface="宋体"/>
                <a:cs typeface="宋体"/>
              </a:rPr>
              <a:t>提</a:t>
            </a:r>
            <a:r>
              <a:rPr dirty="0" sz="1000" spc="5">
                <a:solidFill>
                  <a:srgbClr val="4D4D4F"/>
                </a:solidFill>
                <a:latin typeface="宋体"/>
                <a:cs typeface="宋体"/>
              </a:rPr>
              <a:t>升</a:t>
            </a:r>
            <a:r>
              <a:rPr dirty="0" sz="1000" spc="-20">
                <a:solidFill>
                  <a:srgbClr val="4D4D4F"/>
                </a:solidFill>
                <a:latin typeface="宋体"/>
                <a:cs typeface="宋体"/>
              </a:rPr>
              <a:t>、</a:t>
            </a:r>
            <a:r>
              <a:rPr dirty="0" sz="1000" spc="-5">
                <a:solidFill>
                  <a:srgbClr val="4D4D4F"/>
                </a:solidFill>
                <a:latin typeface="宋体"/>
                <a:cs typeface="宋体"/>
              </a:rPr>
              <a:t>产</a:t>
            </a:r>
            <a:r>
              <a:rPr dirty="0" sz="1000" spc="5">
                <a:solidFill>
                  <a:srgbClr val="4D4D4F"/>
                </a:solidFill>
                <a:latin typeface="宋体"/>
                <a:cs typeface="宋体"/>
              </a:rPr>
              <a:t>品</a:t>
            </a:r>
            <a:r>
              <a:rPr dirty="0" sz="1000" spc="-5">
                <a:solidFill>
                  <a:srgbClr val="4D4D4F"/>
                </a:solidFill>
                <a:latin typeface="宋体"/>
                <a:cs typeface="宋体"/>
              </a:rPr>
              <a:t>齐</a:t>
            </a:r>
            <a:r>
              <a:rPr dirty="0" sz="1000" spc="5">
                <a:solidFill>
                  <a:srgbClr val="4D4D4F"/>
                </a:solidFill>
                <a:latin typeface="宋体"/>
                <a:cs typeface="宋体"/>
              </a:rPr>
              <a:t>全</a:t>
            </a:r>
            <a:r>
              <a:rPr dirty="0" sz="1000" spc="-5">
                <a:solidFill>
                  <a:srgbClr val="4D4D4F"/>
                </a:solidFill>
                <a:latin typeface="宋体"/>
                <a:cs typeface="宋体"/>
              </a:rPr>
              <a:t>、学术推</a:t>
            </a:r>
            <a:r>
              <a:rPr dirty="0" sz="1000" spc="5">
                <a:solidFill>
                  <a:srgbClr val="4D4D4F"/>
                </a:solidFill>
                <a:latin typeface="宋体"/>
                <a:cs typeface="宋体"/>
              </a:rPr>
              <a:t>广</a:t>
            </a:r>
            <a:r>
              <a:rPr dirty="0" sz="1000" spc="-5">
                <a:solidFill>
                  <a:srgbClr val="4D4D4F"/>
                </a:solidFill>
                <a:latin typeface="宋体"/>
                <a:cs typeface="宋体"/>
              </a:rPr>
              <a:t>强、渠道</a:t>
            </a:r>
            <a:r>
              <a:rPr dirty="0" sz="1000" spc="5">
                <a:solidFill>
                  <a:srgbClr val="4D4D4F"/>
                </a:solidFill>
                <a:latin typeface="宋体"/>
                <a:cs typeface="宋体"/>
              </a:rPr>
              <a:t>能</a:t>
            </a:r>
            <a:r>
              <a:rPr dirty="0" sz="1000" spc="-5">
                <a:solidFill>
                  <a:srgbClr val="4D4D4F"/>
                </a:solidFill>
                <a:latin typeface="宋体"/>
                <a:cs typeface="宋体"/>
              </a:rPr>
              <a:t>力优</a:t>
            </a:r>
            <a:r>
              <a:rPr dirty="0" sz="1000" spc="5">
                <a:solidFill>
                  <a:srgbClr val="4D4D4F"/>
                </a:solidFill>
                <a:latin typeface="宋体"/>
                <a:cs typeface="宋体"/>
              </a:rPr>
              <a:t>秀</a:t>
            </a:r>
            <a:r>
              <a:rPr dirty="0" sz="1000" spc="-5">
                <a:solidFill>
                  <a:srgbClr val="4D4D4F"/>
                </a:solidFill>
                <a:latin typeface="宋体"/>
                <a:cs typeface="宋体"/>
              </a:rPr>
              <a:t>的血制</a:t>
            </a:r>
            <a:r>
              <a:rPr dirty="0" sz="1000" spc="5">
                <a:solidFill>
                  <a:srgbClr val="4D4D4F"/>
                </a:solidFill>
                <a:latin typeface="宋体"/>
                <a:cs typeface="宋体"/>
              </a:rPr>
              <a:t>品</a:t>
            </a:r>
            <a:r>
              <a:rPr dirty="0" sz="1000" spc="-5">
                <a:solidFill>
                  <a:srgbClr val="4D4D4F"/>
                </a:solidFill>
                <a:latin typeface="宋体"/>
                <a:cs typeface="宋体"/>
              </a:rPr>
              <a:t>企</a:t>
            </a:r>
            <a:r>
              <a:rPr dirty="0" sz="1000" spc="5">
                <a:solidFill>
                  <a:srgbClr val="4D4D4F"/>
                </a:solidFill>
                <a:latin typeface="宋体"/>
                <a:cs typeface="宋体"/>
              </a:rPr>
              <a:t>业</a:t>
            </a:r>
            <a:r>
              <a:rPr dirty="0" sz="1000" spc="-20">
                <a:solidFill>
                  <a:srgbClr val="4D4D4F"/>
                </a:solidFill>
                <a:latin typeface="宋体"/>
                <a:cs typeface="宋体"/>
              </a:rPr>
              <a:t>，</a:t>
            </a:r>
            <a:r>
              <a:rPr dirty="0" sz="1000" spc="-5">
                <a:solidFill>
                  <a:srgbClr val="4D4D4F"/>
                </a:solidFill>
                <a:latin typeface="宋体"/>
                <a:cs typeface="宋体"/>
              </a:rPr>
              <a:t>推</a:t>
            </a:r>
            <a:r>
              <a:rPr dirty="0" sz="1000" spc="5">
                <a:solidFill>
                  <a:srgbClr val="4D4D4F"/>
                </a:solidFill>
                <a:latin typeface="宋体"/>
                <a:cs typeface="宋体"/>
              </a:rPr>
              <a:t>荐</a:t>
            </a:r>
            <a:r>
              <a:rPr dirty="0" sz="1000" spc="-5">
                <a:solidFill>
                  <a:srgbClr val="4D4D4F"/>
                </a:solidFill>
                <a:latin typeface="宋体"/>
                <a:cs typeface="宋体"/>
              </a:rPr>
              <a:t>天坛</a:t>
            </a:r>
            <a:r>
              <a:rPr dirty="0" sz="1000" spc="5">
                <a:solidFill>
                  <a:srgbClr val="4D4D4F"/>
                </a:solidFill>
                <a:latin typeface="宋体"/>
                <a:cs typeface="宋体"/>
              </a:rPr>
              <a:t>生</a:t>
            </a:r>
            <a:r>
              <a:rPr dirty="0" sz="1000" spc="-5">
                <a:solidFill>
                  <a:srgbClr val="4D4D4F"/>
                </a:solidFill>
                <a:latin typeface="宋体"/>
                <a:cs typeface="宋体"/>
              </a:rPr>
              <a:t>物</a:t>
            </a:r>
            <a:r>
              <a:rPr dirty="0" sz="1000" spc="-20">
                <a:solidFill>
                  <a:srgbClr val="4D4D4F"/>
                </a:solidFill>
                <a:latin typeface="宋体"/>
                <a:cs typeface="宋体"/>
              </a:rPr>
              <a:t>、</a:t>
            </a:r>
            <a:r>
              <a:rPr dirty="0" sz="1000" spc="-5">
                <a:solidFill>
                  <a:srgbClr val="4D4D4F"/>
                </a:solidFill>
                <a:latin typeface="宋体"/>
                <a:cs typeface="宋体"/>
              </a:rPr>
              <a:t>华 </a:t>
            </a:r>
            <a:r>
              <a:rPr dirty="0" sz="1000" spc="-5">
                <a:solidFill>
                  <a:srgbClr val="4D4D4F"/>
                </a:solidFill>
                <a:latin typeface="宋体"/>
                <a:cs typeface="宋体"/>
              </a:rPr>
              <a:t>兰生物</a:t>
            </a:r>
            <a:r>
              <a:rPr dirty="0" sz="1000" spc="5">
                <a:solidFill>
                  <a:srgbClr val="4D4D4F"/>
                </a:solidFill>
                <a:latin typeface="宋体"/>
                <a:cs typeface="宋体"/>
              </a:rPr>
              <a:t>、</a:t>
            </a:r>
            <a:r>
              <a:rPr dirty="0" sz="1000" spc="-5">
                <a:solidFill>
                  <a:srgbClr val="4D4D4F"/>
                </a:solidFill>
                <a:latin typeface="宋体"/>
                <a:cs typeface="宋体"/>
              </a:rPr>
              <a:t>博雅</a:t>
            </a:r>
            <a:r>
              <a:rPr dirty="0" sz="1000" spc="5">
                <a:solidFill>
                  <a:srgbClr val="4D4D4F"/>
                </a:solidFill>
                <a:latin typeface="宋体"/>
                <a:cs typeface="宋体"/>
              </a:rPr>
              <a:t>生</a:t>
            </a:r>
            <a:r>
              <a:rPr dirty="0" sz="1000" spc="-5">
                <a:solidFill>
                  <a:srgbClr val="4D4D4F"/>
                </a:solidFill>
                <a:latin typeface="宋体"/>
                <a:cs typeface="宋体"/>
              </a:rPr>
              <a:t>物，</a:t>
            </a:r>
            <a:r>
              <a:rPr dirty="0" sz="1000" spc="5">
                <a:solidFill>
                  <a:srgbClr val="4D4D4F"/>
                </a:solidFill>
                <a:latin typeface="宋体"/>
                <a:cs typeface="宋体"/>
              </a:rPr>
              <a:t>建</a:t>
            </a:r>
            <a:r>
              <a:rPr dirty="0" sz="1000" spc="-5">
                <a:solidFill>
                  <a:srgbClr val="4D4D4F"/>
                </a:solidFill>
                <a:latin typeface="宋体"/>
                <a:cs typeface="宋体"/>
              </a:rPr>
              <a:t>议</a:t>
            </a:r>
            <a:r>
              <a:rPr dirty="0" sz="1000" spc="5">
                <a:solidFill>
                  <a:srgbClr val="4D4D4F"/>
                </a:solidFill>
                <a:latin typeface="宋体"/>
                <a:cs typeface="宋体"/>
              </a:rPr>
              <a:t>关</a:t>
            </a:r>
            <a:r>
              <a:rPr dirty="0" sz="1000" spc="-5">
                <a:solidFill>
                  <a:srgbClr val="4D4D4F"/>
                </a:solidFill>
                <a:latin typeface="宋体"/>
                <a:cs typeface="宋体"/>
              </a:rPr>
              <a:t>注卫光</a:t>
            </a:r>
            <a:r>
              <a:rPr dirty="0" sz="1000" spc="5">
                <a:solidFill>
                  <a:srgbClr val="4D4D4F"/>
                </a:solidFill>
                <a:latin typeface="宋体"/>
                <a:cs typeface="宋体"/>
              </a:rPr>
              <a:t>生</a:t>
            </a:r>
            <a:r>
              <a:rPr dirty="0" sz="1000" spc="-5">
                <a:solidFill>
                  <a:srgbClr val="4D4D4F"/>
                </a:solidFill>
                <a:latin typeface="宋体"/>
                <a:cs typeface="宋体"/>
              </a:rPr>
              <a:t>物、</a:t>
            </a:r>
            <a:r>
              <a:rPr dirty="0" sz="1000" spc="5">
                <a:solidFill>
                  <a:srgbClr val="4D4D4F"/>
                </a:solidFill>
                <a:latin typeface="宋体"/>
                <a:cs typeface="宋体"/>
              </a:rPr>
              <a:t>双</a:t>
            </a:r>
            <a:r>
              <a:rPr dirty="0" sz="1000" spc="-5">
                <a:solidFill>
                  <a:srgbClr val="4D4D4F"/>
                </a:solidFill>
                <a:latin typeface="宋体"/>
                <a:cs typeface="宋体"/>
              </a:rPr>
              <a:t>林生</a:t>
            </a:r>
            <a:r>
              <a:rPr dirty="0" sz="1000" spc="5">
                <a:solidFill>
                  <a:srgbClr val="4D4D4F"/>
                </a:solidFill>
                <a:latin typeface="宋体"/>
                <a:cs typeface="宋体"/>
              </a:rPr>
              <a:t>物</a:t>
            </a:r>
            <a:r>
              <a:rPr dirty="0" sz="1000" spc="-5">
                <a:solidFill>
                  <a:srgbClr val="4D4D4F"/>
                </a:solidFill>
                <a:latin typeface="宋体"/>
                <a:cs typeface="宋体"/>
              </a:rPr>
              <a:t>。</a:t>
            </a:r>
            <a:endParaRPr sz="1000">
              <a:latin typeface="宋体"/>
              <a:cs typeface="宋体"/>
            </a:endParaRPr>
          </a:p>
          <a:p>
            <a:pPr>
              <a:lnSpc>
                <a:spcPct val="100000"/>
              </a:lnSpc>
              <a:spcBef>
                <a:spcPts val="25"/>
              </a:spcBef>
            </a:pPr>
            <a:endParaRPr sz="850">
              <a:latin typeface="宋体"/>
              <a:cs typeface="宋体"/>
            </a:endParaRPr>
          </a:p>
          <a:p>
            <a:pPr marL="1384300">
              <a:lnSpc>
                <a:spcPct val="100000"/>
              </a:lnSpc>
            </a:pPr>
            <a:r>
              <a:rPr dirty="0" sz="1400" b="1">
                <a:solidFill>
                  <a:srgbClr val="F5821F"/>
                </a:solidFill>
                <a:latin typeface="等线"/>
                <a:cs typeface="等线"/>
              </a:rPr>
              <a:t>4.</a:t>
            </a:r>
            <a:r>
              <a:rPr dirty="0" sz="1400" spc="-10" b="1">
                <a:solidFill>
                  <a:srgbClr val="F5821F"/>
                </a:solidFill>
                <a:latin typeface="等线"/>
                <a:cs typeface="等线"/>
              </a:rPr>
              <a:t> </a:t>
            </a:r>
            <a:r>
              <a:rPr dirty="0" sz="1400" b="1">
                <a:solidFill>
                  <a:srgbClr val="F5821F"/>
                </a:solidFill>
                <a:latin typeface="微软雅黑"/>
                <a:cs typeface="微软雅黑"/>
              </a:rPr>
              <a:t>一周</a:t>
            </a:r>
            <a:r>
              <a:rPr dirty="0" sz="1400" spc="10" b="1">
                <a:solidFill>
                  <a:srgbClr val="F5821F"/>
                </a:solidFill>
                <a:latin typeface="微软雅黑"/>
                <a:cs typeface="微软雅黑"/>
              </a:rPr>
              <a:t>行</a:t>
            </a:r>
            <a:r>
              <a:rPr dirty="0" sz="1400" b="1">
                <a:solidFill>
                  <a:srgbClr val="F5821F"/>
                </a:solidFill>
                <a:latin typeface="微软雅黑"/>
                <a:cs typeface="微软雅黑"/>
              </a:rPr>
              <a:t>情更新</a:t>
            </a:r>
            <a:endParaRPr sz="1400">
              <a:latin typeface="微软雅黑"/>
              <a:cs typeface="微软雅黑"/>
            </a:endParaRPr>
          </a:p>
          <a:p>
            <a:pPr marL="1400810">
              <a:lnSpc>
                <a:spcPct val="100000"/>
              </a:lnSpc>
              <a:spcBef>
                <a:spcPts val="1010"/>
              </a:spcBef>
            </a:pPr>
            <a:r>
              <a:rPr dirty="0" sz="1000" spc="5" b="1">
                <a:solidFill>
                  <a:srgbClr val="4D4D4F"/>
                </a:solidFill>
                <a:latin typeface="微软雅黑"/>
                <a:cs typeface="微软雅黑"/>
              </a:rPr>
              <a:t>医药生</a:t>
            </a:r>
            <a:r>
              <a:rPr dirty="0" sz="1000" spc="-5" b="1">
                <a:solidFill>
                  <a:srgbClr val="4D4D4F"/>
                </a:solidFill>
                <a:latin typeface="微软雅黑"/>
                <a:cs typeface="微软雅黑"/>
              </a:rPr>
              <a:t>物</a:t>
            </a:r>
            <a:r>
              <a:rPr dirty="0" sz="1000" spc="5" b="1">
                <a:solidFill>
                  <a:srgbClr val="4D4D4F"/>
                </a:solidFill>
                <a:latin typeface="微软雅黑"/>
                <a:cs typeface="微软雅黑"/>
              </a:rPr>
              <a:t>同</a:t>
            </a:r>
            <a:r>
              <a:rPr dirty="0" sz="1000" spc="10" b="1">
                <a:solidFill>
                  <a:srgbClr val="4D4D4F"/>
                </a:solidFill>
                <a:latin typeface="微软雅黑"/>
                <a:cs typeface="微软雅黑"/>
              </a:rPr>
              <a:t>比</a:t>
            </a:r>
            <a:r>
              <a:rPr dirty="0" sz="1000" spc="5" b="1">
                <a:solidFill>
                  <a:srgbClr val="4D4D4F"/>
                </a:solidFill>
                <a:latin typeface="微软雅黑"/>
                <a:cs typeface="微软雅黑"/>
              </a:rPr>
              <a:t>上</a:t>
            </a:r>
            <a:r>
              <a:rPr dirty="0" sz="1000" spc="-5" b="1">
                <a:solidFill>
                  <a:srgbClr val="4D4D4F"/>
                </a:solidFill>
                <a:latin typeface="微软雅黑"/>
                <a:cs typeface="微软雅黑"/>
              </a:rPr>
              <a:t>涨</a:t>
            </a:r>
            <a:r>
              <a:rPr dirty="0" sz="1000" spc="-10" b="1">
                <a:solidFill>
                  <a:srgbClr val="4D4D4F"/>
                </a:solidFill>
                <a:latin typeface="微软雅黑"/>
                <a:cs typeface="微软雅黑"/>
              </a:rPr>
              <a:t> </a:t>
            </a:r>
            <a:r>
              <a:rPr dirty="0" sz="1000" spc="-5" b="1">
                <a:solidFill>
                  <a:srgbClr val="4D4D4F"/>
                </a:solidFill>
                <a:latin typeface="等线"/>
                <a:cs typeface="等线"/>
              </a:rPr>
              <a:t>2.53%</a:t>
            </a:r>
            <a:r>
              <a:rPr dirty="0" sz="1000" spc="-5" b="1">
                <a:solidFill>
                  <a:srgbClr val="4D4D4F"/>
                </a:solidFill>
                <a:latin typeface="微软雅黑"/>
                <a:cs typeface="微软雅黑"/>
              </a:rPr>
              <a:t>，</a:t>
            </a:r>
            <a:r>
              <a:rPr dirty="0" sz="1000" spc="5" b="1">
                <a:solidFill>
                  <a:srgbClr val="4D4D4F"/>
                </a:solidFill>
                <a:latin typeface="微软雅黑"/>
                <a:cs typeface="微软雅黑"/>
              </a:rPr>
              <a:t>整体表</a:t>
            </a:r>
            <a:r>
              <a:rPr dirty="0" sz="1000" spc="-5" b="1">
                <a:solidFill>
                  <a:srgbClr val="4D4D4F"/>
                </a:solidFill>
                <a:latin typeface="微软雅黑"/>
                <a:cs typeface="微软雅黑"/>
              </a:rPr>
              <a:t>现</a:t>
            </a:r>
            <a:r>
              <a:rPr dirty="0" sz="1000" spc="5" b="1">
                <a:solidFill>
                  <a:srgbClr val="4D4D4F"/>
                </a:solidFill>
                <a:latin typeface="微软雅黑"/>
                <a:cs typeface="微软雅黑"/>
              </a:rPr>
              <a:t>强于</a:t>
            </a:r>
            <a:r>
              <a:rPr dirty="0" sz="1000" spc="-5" b="1">
                <a:solidFill>
                  <a:srgbClr val="4D4D4F"/>
                </a:solidFill>
                <a:latin typeface="微软雅黑"/>
                <a:cs typeface="微软雅黑"/>
              </a:rPr>
              <a:t>大</a:t>
            </a:r>
            <a:r>
              <a:rPr dirty="0" sz="1000" spc="5" b="1">
                <a:solidFill>
                  <a:srgbClr val="4D4D4F"/>
                </a:solidFill>
                <a:latin typeface="微软雅黑"/>
                <a:cs typeface="微软雅黑"/>
              </a:rPr>
              <a:t>盘。</a:t>
            </a:r>
            <a:r>
              <a:rPr dirty="0" sz="1000" spc="-5">
                <a:solidFill>
                  <a:srgbClr val="4D4D4F"/>
                </a:solidFill>
                <a:latin typeface="宋体"/>
                <a:cs typeface="宋体"/>
              </a:rPr>
              <a:t>本周（</a:t>
            </a:r>
            <a:r>
              <a:rPr dirty="0" sz="1000" spc="-5">
                <a:solidFill>
                  <a:srgbClr val="4D4D4F"/>
                </a:solidFill>
                <a:latin typeface="等线"/>
                <a:cs typeface="等线"/>
              </a:rPr>
              <a:t>9</a:t>
            </a:r>
            <a:r>
              <a:rPr dirty="0" sz="1000" spc="10">
                <a:solidFill>
                  <a:srgbClr val="4D4D4F"/>
                </a:solidFill>
                <a:latin typeface="等线"/>
                <a:cs typeface="等线"/>
              </a:rPr>
              <a:t> </a:t>
            </a:r>
            <a:r>
              <a:rPr dirty="0" sz="1000" spc="-5">
                <a:solidFill>
                  <a:srgbClr val="4D4D4F"/>
                </a:solidFill>
                <a:latin typeface="宋体"/>
                <a:cs typeface="宋体"/>
              </a:rPr>
              <a:t>月</a:t>
            </a:r>
            <a:r>
              <a:rPr dirty="0" sz="1000" spc="-220">
                <a:solidFill>
                  <a:srgbClr val="4D4D4F"/>
                </a:solidFill>
                <a:latin typeface="宋体"/>
                <a:cs typeface="宋体"/>
              </a:rPr>
              <a:t> </a:t>
            </a:r>
            <a:r>
              <a:rPr dirty="0" sz="1000" spc="-5">
                <a:solidFill>
                  <a:srgbClr val="4D4D4F"/>
                </a:solidFill>
                <a:latin typeface="等线"/>
                <a:cs typeface="等线"/>
              </a:rPr>
              <a:t>28</a:t>
            </a:r>
            <a:r>
              <a:rPr dirty="0" sz="1000" spc="5">
                <a:solidFill>
                  <a:srgbClr val="4D4D4F"/>
                </a:solidFill>
                <a:latin typeface="等线"/>
                <a:cs typeface="等线"/>
              </a:rPr>
              <a:t> </a:t>
            </a:r>
            <a:r>
              <a:rPr dirty="0" sz="1000" spc="-5">
                <a:solidFill>
                  <a:srgbClr val="4D4D4F"/>
                </a:solidFill>
                <a:latin typeface="宋体"/>
                <a:cs typeface="宋体"/>
              </a:rPr>
              <a:t>号到</a:t>
            </a:r>
            <a:r>
              <a:rPr dirty="0" sz="1000" spc="-220">
                <a:solidFill>
                  <a:srgbClr val="4D4D4F"/>
                </a:solidFill>
                <a:latin typeface="宋体"/>
                <a:cs typeface="宋体"/>
              </a:rPr>
              <a:t> </a:t>
            </a:r>
            <a:r>
              <a:rPr dirty="0" sz="1000" spc="-5">
                <a:solidFill>
                  <a:srgbClr val="4D4D4F"/>
                </a:solidFill>
                <a:latin typeface="等线"/>
                <a:cs typeface="等线"/>
              </a:rPr>
              <a:t>10</a:t>
            </a:r>
            <a:r>
              <a:rPr dirty="0" sz="1000" spc="25">
                <a:solidFill>
                  <a:srgbClr val="4D4D4F"/>
                </a:solidFill>
                <a:latin typeface="等线"/>
                <a:cs typeface="等线"/>
              </a:rPr>
              <a:t> </a:t>
            </a:r>
            <a:r>
              <a:rPr dirty="0" sz="1000" spc="-5">
                <a:solidFill>
                  <a:srgbClr val="4D4D4F"/>
                </a:solidFill>
                <a:latin typeface="宋体"/>
                <a:cs typeface="宋体"/>
              </a:rPr>
              <a:t>月</a:t>
            </a:r>
            <a:r>
              <a:rPr dirty="0" sz="1000" spc="-220">
                <a:solidFill>
                  <a:srgbClr val="4D4D4F"/>
                </a:solidFill>
                <a:latin typeface="宋体"/>
                <a:cs typeface="宋体"/>
              </a:rPr>
              <a:t> </a:t>
            </a:r>
            <a:r>
              <a:rPr dirty="0" sz="1000" spc="-5">
                <a:solidFill>
                  <a:srgbClr val="4D4D4F"/>
                </a:solidFill>
                <a:latin typeface="等线"/>
                <a:cs typeface="等线"/>
              </a:rPr>
              <a:t>9</a:t>
            </a:r>
            <a:r>
              <a:rPr dirty="0" sz="1000" spc="5">
                <a:solidFill>
                  <a:srgbClr val="4D4D4F"/>
                </a:solidFill>
                <a:latin typeface="等线"/>
                <a:cs typeface="等线"/>
              </a:rPr>
              <a:t> </a:t>
            </a:r>
            <a:r>
              <a:rPr dirty="0" sz="1000" spc="-5">
                <a:solidFill>
                  <a:srgbClr val="4D4D4F"/>
                </a:solidFill>
                <a:latin typeface="宋体"/>
                <a:cs typeface="宋体"/>
              </a:rPr>
              <a:t>号</a:t>
            </a:r>
            <a:r>
              <a:rPr dirty="0" sz="1000" spc="5">
                <a:solidFill>
                  <a:srgbClr val="4D4D4F"/>
                </a:solidFill>
                <a:latin typeface="宋体"/>
                <a:cs typeface="宋体"/>
              </a:rPr>
              <a:t>）上</a:t>
            </a:r>
            <a:r>
              <a:rPr dirty="0" sz="1000" spc="-5">
                <a:solidFill>
                  <a:srgbClr val="4D4D4F"/>
                </a:solidFill>
                <a:latin typeface="宋体"/>
                <a:cs typeface="宋体"/>
              </a:rPr>
              <a:t>证综指</a:t>
            </a:r>
            <a:endParaRPr sz="1000">
              <a:latin typeface="宋体"/>
              <a:cs typeface="宋体"/>
            </a:endParaRPr>
          </a:p>
          <a:p>
            <a:pPr marL="1400810">
              <a:lnSpc>
                <a:spcPct val="100000"/>
              </a:lnSpc>
              <a:spcBef>
                <a:spcPts val="195"/>
              </a:spcBef>
            </a:pPr>
            <a:r>
              <a:rPr dirty="0" sz="1000" spc="-5">
                <a:solidFill>
                  <a:srgbClr val="4D4D4F"/>
                </a:solidFill>
                <a:latin typeface="宋体"/>
                <a:cs typeface="宋体"/>
              </a:rPr>
              <a:t>上涨</a:t>
            </a:r>
            <a:r>
              <a:rPr dirty="0" sz="1000" spc="-250">
                <a:solidFill>
                  <a:srgbClr val="4D4D4F"/>
                </a:solidFill>
                <a:latin typeface="宋体"/>
                <a:cs typeface="宋体"/>
              </a:rPr>
              <a:t> </a:t>
            </a:r>
            <a:r>
              <a:rPr dirty="0" sz="1000" spc="-60">
                <a:solidFill>
                  <a:srgbClr val="4D4D4F"/>
                </a:solidFill>
                <a:latin typeface="等线"/>
                <a:cs typeface="等线"/>
              </a:rPr>
              <a:t>1.64%</a:t>
            </a:r>
            <a:r>
              <a:rPr dirty="0" sz="1000" spc="-60">
                <a:solidFill>
                  <a:srgbClr val="4D4D4F"/>
                </a:solidFill>
                <a:latin typeface="宋体"/>
                <a:cs typeface="宋体"/>
              </a:rPr>
              <a:t>，</a:t>
            </a:r>
            <a:r>
              <a:rPr dirty="0" sz="1000" spc="-5">
                <a:solidFill>
                  <a:srgbClr val="4D4D4F"/>
                </a:solidFill>
                <a:latin typeface="宋体"/>
                <a:cs typeface="宋体"/>
              </a:rPr>
              <a:t>报</a:t>
            </a:r>
            <a:r>
              <a:rPr dirty="0" sz="1000" spc="-250">
                <a:solidFill>
                  <a:srgbClr val="4D4D4F"/>
                </a:solidFill>
                <a:latin typeface="宋体"/>
                <a:cs typeface="宋体"/>
              </a:rPr>
              <a:t> </a:t>
            </a:r>
            <a:r>
              <a:rPr dirty="0" sz="1000" spc="-5">
                <a:solidFill>
                  <a:srgbClr val="4D4D4F"/>
                </a:solidFill>
                <a:latin typeface="等线"/>
                <a:cs typeface="等线"/>
              </a:rPr>
              <a:t>3272.08</a:t>
            </a:r>
            <a:r>
              <a:rPr dirty="0" sz="1000" spc="-15">
                <a:solidFill>
                  <a:srgbClr val="4D4D4F"/>
                </a:solidFill>
                <a:latin typeface="等线"/>
                <a:cs typeface="等线"/>
              </a:rPr>
              <a:t> </a:t>
            </a:r>
            <a:r>
              <a:rPr dirty="0" sz="1000" spc="-5">
                <a:solidFill>
                  <a:srgbClr val="4D4D4F"/>
                </a:solidFill>
                <a:latin typeface="宋体"/>
                <a:cs typeface="宋体"/>
              </a:rPr>
              <a:t>点</a:t>
            </a:r>
            <a:r>
              <a:rPr dirty="0" sz="1000" spc="-320">
                <a:solidFill>
                  <a:srgbClr val="4D4D4F"/>
                </a:solidFill>
                <a:latin typeface="宋体"/>
                <a:cs typeface="宋体"/>
              </a:rPr>
              <a:t>，</a:t>
            </a:r>
            <a:r>
              <a:rPr dirty="0" sz="1000" spc="-5">
                <a:solidFill>
                  <a:srgbClr val="4D4D4F"/>
                </a:solidFill>
                <a:latin typeface="宋体"/>
                <a:cs typeface="宋体"/>
              </a:rPr>
              <a:t>中小板</a:t>
            </a:r>
            <a:r>
              <a:rPr dirty="0" sz="1000" spc="5">
                <a:solidFill>
                  <a:srgbClr val="4D4D4F"/>
                </a:solidFill>
                <a:latin typeface="宋体"/>
                <a:cs typeface="宋体"/>
              </a:rPr>
              <a:t>上</a:t>
            </a:r>
            <a:r>
              <a:rPr dirty="0" sz="1000" spc="-5">
                <a:solidFill>
                  <a:srgbClr val="4D4D4F"/>
                </a:solidFill>
                <a:latin typeface="宋体"/>
                <a:cs typeface="宋体"/>
              </a:rPr>
              <a:t>涨</a:t>
            </a:r>
            <a:r>
              <a:rPr dirty="0" sz="1000" spc="-250">
                <a:solidFill>
                  <a:srgbClr val="4D4D4F"/>
                </a:solidFill>
                <a:latin typeface="宋体"/>
                <a:cs typeface="宋体"/>
              </a:rPr>
              <a:t> </a:t>
            </a:r>
            <a:r>
              <a:rPr dirty="0" sz="1000" spc="-5">
                <a:solidFill>
                  <a:srgbClr val="4D4D4F"/>
                </a:solidFill>
                <a:latin typeface="等线"/>
                <a:cs typeface="等线"/>
              </a:rPr>
              <a:t>4.41%,</a:t>
            </a:r>
            <a:r>
              <a:rPr dirty="0" sz="1000" spc="-5">
                <a:solidFill>
                  <a:srgbClr val="4D4D4F"/>
                </a:solidFill>
                <a:latin typeface="宋体"/>
                <a:cs typeface="宋体"/>
              </a:rPr>
              <a:t>报</a:t>
            </a:r>
            <a:r>
              <a:rPr dirty="0" sz="1000" spc="-250">
                <a:solidFill>
                  <a:srgbClr val="4D4D4F"/>
                </a:solidFill>
                <a:latin typeface="宋体"/>
                <a:cs typeface="宋体"/>
              </a:rPr>
              <a:t> </a:t>
            </a:r>
            <a:r>
              <a:rPr dirty="0" sz="1000" spc="-5">
                <a:solidFill>
                  <a:srgbClr val="4D4D4F"/>
                </a:solidFill>
                <a:latin typeface="等线"/>
                <a:cs typeface="等线"/>
              </a:rPr>
              <a:t>8936.37</a:t>
            </a:r>
            <a:r>
              <a:rPr dirty="0" sz="1000" spc="-15">
                <a:solidFill>
                  <a:srgbClr val="4D4D4F"/>
                </a:solidFill>
                <a:latin typeface="等线"/>
                <a:cs typeface="等线"/>
              </a:rPr>
              <a:t> </a:t>
            </a:r>
            <a:r>
              <a:rPr dirty="0" sz="1000" spc="-5">
                <a:solidFill>
                  <a:srgbClr val="4D4D4F"/>
                </a:solidFill>
                <a:latin typeface="宋体"/>
                <a:cs typeface="宋体"/>
              </a:rPr>
              <a:t>点</a:t>
            </a:r>
            <a:r>
              <a:rPr dirty="0" sz="1000" spc="-330">
                <a:solidFill>
                  <a:srgbClr val="4D4D4F"/>
                </a:solidFill>
                <a:latin typeface="宋体"/>
                <a:cs typeface="宋体"/>
              </a:rPr>
              <a:t>，</a:t>
            </a:r>
            <a:r>
              <a:rPr dirty="0" sz="1000" spc="-5">
                <a:solidFill>
                  <a:srgbClr val="4D4D4F"/>
                </a:solidFill>
                <a:latin typeface="宋体"/>
                <a:cs typeface="宋体"/>
              </a:rPr>
              <a:t>创业</a:t>
            </a:r>
            <a:r>
              <a:rPr dirty="0" sz="1000" spc="5">
                <a:solidFill>
                  <a:srgbClr val="4D4D4F"/>
                </a:solidFill>
                <a:latin typeface="宋体"/>
                <a:cs typeface="宋体"/>
              </a:rPr>
              <a:t>板</a:t>
            </a:r>
            <a:r>
              <a:rPr dirty="0" sz="1000" spc="-5">
                <a:solidFill>
                  <a:srgbClr val="4D4D4F"/>
                </a:solidFill>
                <a:latin typeface="宋体"/>
                <a:cs typeface="宋体"/>
              </a:rPr>
              <a:t>上涨</a:t>
            </a:r>
            <a:r>
              <a:rPr dirty="0" sz="1000" spc="-245">
                <a:solidFill>
                  <a:srgbClr val="4D4D4F"/>
                </a:solidFill>
                <a:latin typeface="宋体"/>
                <a:cs typeface="宋体"/>
              </a:rPr>
              <a:t> </a:t>
            </a:r>
            <a:r>
              <a:rPr dirty="0" sz="1000" spc="-60">
                <a:solidFill>
                  <a:srgbClr val="4D4D4F"/>
                </a:solidFill>
                <a:latin typeface="等线"/>
                <a:cs typeface="等线"/>
              </a:rPr>
              <a:t>5.22%</a:t>
            </a:r>
            <a:r>
              <a:rPr dirty="0" sz="1000" spc="-60">
                <a:solidFill>
                  <a:srgbClr val="4D4D4F"/>
                </a:solidFill>
                <a:latin typeface="宋体"/>
                <a:cs typeface="宋体"/>
              </a:rPr>
              <a:t>，</a:t>
            </a:r>
            <a:r>
              <a:rPr dirty="0" sz="1000" spc="-5">
                <a:solidFill>
                  <a:srgbClr val="4D4D4F"/>
                </a:solidFill>
                <a:latin typeface="宋体"/>
                <a:cs typeface="宋体"/>
              </a:rPr>
              <a:t>报</a:t>
            </a:r>
            <a:r>
              <a:rPr dirty="0" sz="1000" spc="-240">
                <a:solidFill>
                  <a:srgbClr val="4D4D4F"/>
                </a:solidFill>
                <a:latin typeface="宋体"/>
                <a:cs typeface="宋体"/>
              </a:rPr>
              <a:t> </a:t>
            </a:r>
            <a:r>
              <a:rPr dirty="0" sz="1000" spc="-5">
                <a:solidFill>
                  <a:srgbClr val="4D4D4F"/>
                </a:solidFill>
                <a:latin typeface="等线"/>
                <a:cs typeface="等线"/>
              </a:rPr>
              <a:t>2672.93</a:t>
            </a:r>
            <a:endParaRPr sz="1000">
              <a:latin typeface="等线"/>
              <a:cs typeface="等线"/>
            </a:endParaRPr>
          </a:p>
          <a:p>
            <a:pPr marL="1400810">
              <a:lnSpc>
                <a:spcPct val="100000"/>
              </a:lnSpc>
              <a:spcBef>
                <a:spcPts val="204"/>
              </a:spcBef>
            </a:pPr>
            <a:r>
              <a:rPr dirty="0" sz="1000" spc="-5">
                <a:solidFill>
                  <a:srgbClr val="4D4D4F"/>
                </a:solidFill>
                <a:latin typeface="宋体"/>
                <a:cs typeface="宋体"/>
              </a:rPr>
              <a:t>点</a:t>
            </a:r>
            <a:r>
              <a:rPr dirty="0" sz="1000" spc="-200">
                <a:solidFill>
                  <a:srgbClr val="4D4D4F"/>
                </a:solidFill>
                <a:latin typeface="宋体"/>
                <a:cs typeface="宋体"/>
              </a:rPr>
              <a:t>。</a:t>
            </a:r>
            <a:r>
              <a:rPr dirty="0" sz="1000" spc="5">
                <a:solidFill>
                  <a:srgbClr val="4D4D4F"/>
                </a:solidFill>
                <a:latin typeface="宋体"/>
                <a:cs typeface="宋体"/>
              </a:rPr>
              <a:t>医</a:t>
            </a:r>
            <a:r>
              <a:rPr dirty="0" sz="1000" spc="-5">
                <a:solidFill>
                  <a:srgbClr val="4D4D4F"/>
                </a:solidFill>
                <a:latin typeface="宋体"/>
                <a:cs typeface="宋体"/>
              </a:rPr>
              <a:t>药生</a:t>
            </a:r>
            <a:r>
              <a:rPr dirty="0" sz="1000" spc="5">
                <a:solidFill>
                  <a:srgbClr val="4D4D4F"/>
                </a:solidFill>
                <a:latin typeface="宋体"/>
                <a:cs typeface="宋体"/>
              </a:rPr>
              <a:t>物</a:t>
            </a:r>
            <a:r>
              <a:rPr dirty="0" sz="1000" spc="-5">
                <a:solidFill>
                  <a:srgbClr val="4D4D4F"/>
                </a:solidFill>
                <a:latin typeface="宋体"/>
                <a:cs typeface="宋体"/>
              </a:rPr>
              <a:t>同</a:t>
            </a:r>
            <a:r>
              <a:rPr dirty="0" sz="1000">
                <a:solidFill>
                  <a:srgbClr val="4D4D4F"/>
                </a:solidFill>
                <a:latin typeface="宋体"/>
                <a:cs typeface="宋体"/>
              </a:rPr>
              <a:t>比</a:t>
            </a:r>
            <a:r>
              <a:rPr dirty="0" sz="1000" spc="5">
                <a:solidFill>
                  <a:srgbClr val="4D4D4F"/>
                </a:solidFill>
                <a:latin typeface="宋体"/>
                <a:cs typeface="宋体"/>
              </a:rPr>
              <a:t>上</a:t>
            </a:r>
            <a:r>
              <a:rPr dirty="0" sz="1000" spc="-5">
                <a:solidFill>
                  <a:srgbClr val="4D4D4F"/>
                </a:solidFill>
                <a:latin typeface="宋体"/>
                <a:cs typeface="宋体"/>
              </a:rPr>
              <a:t>涨</a:t>
            </a:r>
            <a:r>
              <a:rPr dirty="0" sz="1000" spc="-254">
                <a:solidFill>
                  <a:srgbClr val="4D4D4F"/>
                </a:solidFill>
                <a:latin typeface="宋体"/>
                <a:cs typeface="宋体"/>
              </a:rPr>
              <a:t> </a:t>
            </a:r>
            <a:r>
              <a:rPr dirty="0" sz="1000" spc="-35">
                <a:solidFill>
                  <a:srgbClr val="4D4D4F"/>
                </a:solidFill>
                <a:latin typeface="等线"/>
                <a:cs typeface="等线"/>
              </a:rPr>
              <a:t>2.53%</a:t>
            </a:r>
            <a:r>
              <a:rPr dirty="0" sz="1000" spc="-35">
                <a:solidFill>
                  <a:srgbClr val="4D4D4F"/>
                </a:solidFill>
                <a:latin typeface="宋体"/>
                <a:cs typeface="宋体"/>
              </a:rPr>
              <a:t>，</a:t>
            </a:r>
            <a:r>
              <a:rPr dirty="0" sz="1000" spc="-5">
                <a:solidFill>
                  <a:srgbClr val="4D4D4F"/>
                </a:solidFill>
                <a:latin typeface="宋体"/>
                <a:cs typeface="宋体"/>
              </a:rPr>
              <a:t>报</a:t>
            </a:r>
            <a:r>
              <a:rPr dirty="0" sz="1000" spc="-254">
                <a:solidFill>
                  <a:srgbClr val="4D4D4F"/>
                </a:solidFill>
                <a:latin typeface="宋体"/>
                <a:cs typeface="宋体"/>
              </a:rPr>
              <a:t> </a:t>
            </a:r>
            <a:r>
              <a:rPr dirty="0" sz="1000" spc="-5">
                <a:solidFill>
                  <a:srgbClr val="4D4D4F"/>
                </a:solidFill>
                <a:latin typeface="等线"/>
                <a:cs typeface="等线"/>
              </a:rPr>
              <a:t>11871.21</a:t>
            </a:r>
            <a:r>
              <a:rPr dirty="0" sz="1000" spc="-15">
                <a:solidFill>
                  <a:srgbClr val="4D4D4F"/>
                </a:solidFill>
                <a:latin typeface="等线"/>
                <a:cs typeface="等线"/>
              </a:rPr>
              <a:t> </a:t>
            </a:r>
            <a:r>
              <a:rPr dirty="0" sz="1000" spc="-5">
                <a:solidFill>
                  <a:srgbClr val="4D4D4F"/>
                </a:solidFill>
                <a:latin typeface="宋体"/>
                <a:cs typeface="宋体"/>
              </a:rPr>
              <a:t>点</a:t>
            </a:r>
            <a:r>
              <a:rPr dirty="0" sz="1000" spc="-200">
                <a:solidFill>
                  <a:srgbClr val="4D4D4F"/>
                </a:solidFill>
                <a:latin typeface="宋体"/>
                <a:cs typeface="宋体"/>
              </a:rPr>
              <a:t>，</a:t>
            </a:r>
            <a:r>
              <a:rPr dirty="0" sz="1000" spc="5">
                <a:solidFill>
                  <a:srgbClr val="4D4D4F"/>
                </a:solidFill>
                <a:latin typeface="宋体"/>
                <a:cs typeface="宋体"/>
              </a:rPr>
              <a:t>表</a:t>
            </a:r>
            <a:r>
              <a:rPr dirty="0" sz="1000" spc="-5">
                <a:solidFill>
                  <a:srgbClr val="4D4D4F"/>
                </a:solidFill>
                <a:latin typeface="宋体"/>
                <a:cs typeface="宋体"/>
              </a:rPr>
              <a:t>现</a:t>
            </a:r>
            <a:r>
              <a:rPr dirty="0" sz="1000" spc="5">
                <a:solidFill>
                  <a:srgbClr val="4D4D4F"/>
                </a:solidFill>
                <a:latin typeface="宋体"/>
                <a:cs typeface="宋体"/>
              </a:rPr>
              <a:t>强</a:t>
            </a:r>
            <a:r>
              <a:rPr dirty="0" sz="1000" spc="-5">
                <a:solidFill>
                  <a:srgbClr val="4D4D4F"/>
                </a:solidFill>
                <a:latin typeface="宋体"/>
                <a:cs typeface="宋体"/>
              </a:rPr>
              <a:t>于上证</a:t>
            </a:r>
            <a:r>
              <a:rPr dirty="0" sz="1000" spc="-254">
                <a:solidFill>
                  <a:srgbClr val="4D4D4F"/>
                </a:solidFill>
                <a:latin typeface="宋体"/>
                <a:cs typeface="宋体"/>
              </a:rPr>
              <a:t> </a:t>
            </a:r>
            <a:r>
              <a:rPr dirty="0" sz="1000" spc="-5">
                <a:solidFill>
                  <a:srgbClr val="4D4D4F"/>
                </a:solidFill>
                <a:latin typeface="等线"/>
                <a:cs typeface="等线"/>
              </a:rPr>
              <a:t>0.89</a:t>
            </a:r>
            <a:r>
              <a:rPr dirty="0" sz="1000" spc="-20">
                <a:solidFill>
                  <a:srgbClr val="4D4D4F"/>
                </a:solidFill>
                <a:latin typeface="等线"/>
                <a:cs typeface="等线"/>
              </a:rPr>
              <a:t> </a:t>
            </a:r>
            <a:r>
              <a:rPr dirty="0" sz="1000" spc="-5">
                <a:solidFill>
                  <a:srgbClr val="4D4D4F"/>
                </a:solidFill>
                <a:latin typeface="宋体"/>
                <a:cs typeface="宋体"/>
              </a:rPr>
              <a:t>个</a:t>
            </a:r>
            <a:r>
              <a:rPr dirty="0" sz="1000" spc="-254">
                <a:solidFill>
                  <a:srgbClr val="4D4D4F"/>
                </a:solidFill>
                <a:latin typeface="宋体"/>
                <a:cs typeface="宋体"/>
              </a:rPr>
              <a:t> </a:t>
            </a:r>
            <a:r>
              <a:rPr dirty="0" sz="1000" spc="-65">
                <a:solidFill>
                  <a:srgbClr val="4D4D4F"/>
                </a:solidFill>
                <a:latin typeface="等线"/>
                <a:cs typeface="等线"/>
              </a:rPr>
              <a:t>pp</a:t>
            </a:r>
            <a:r>
              <a:rPr dirty="0" sz="1000" spc="-65">
                <a:solidFill>
                  <a:srgbClr val="4D4D4F"/>
                </a:solidFill>
                <a:latin typeface="宋体"/>
                <a:cs typeface="宋体"/>
              </a:rPr>
              <a:t>，</a:t>
            </a:r>
            <a:r>
              <a:rPr dirty="0" sz="1000" spc="-5">
                <a:solidFill>
                  <a:srgbClr val="4D4D4F"/>
                </a:solidFill>
                <a:latin typeface="宋体"/>
                <a:cs typeface="宋体"/>
              </a:rPr>
              <a:t>弱于</a:t>
            </a:r>
            <a:r>
              <a:rPr dirty="0" sz="1000" spc="5">
                <a:solidFill>
                  <a:srgbClr val="4D4D4F"/>
                </a:solidFill>
                <a:latin typeface="宋体"/>
                <a:cs typeface="宋体"/>
              </a:rPr>
              <a:t>中</a:t>
            </a:r>
            <a:r>
              <a:rPr dirty="0" sz="1000" spc="-5">
                <a:solidFill>
                  <a:srgbClr val="4D4D4F"/>
                </a:solidFill>
                <a:latin typeface="宋体"/>
                <a:cs typeface="宋体"/>
              </a:rPr>
              <a:t>小板</a:t>
            </a:r>
            <a:r>
              <a:rPr dirty="0" sz="1000" spc="-254">
                <a:solidFill>
                  <a:srgbClr val="4D4D4F"/>
                </a:solidFill>
                <a:latin typeface="宋体"/>
                <a:cs typeface="宋体"/>
              </a:rPr>
              <a:t> </a:t>
            </a:r>
            <a:r>
              <a:rPr dirty="0" sz="1000" spc="-10">
                <a:solidFill>
                  <a:srgbClr val="4D4D4F"/>
                </a:solidFill>
                <a:latin typeface="等线"/>
                <a:cs typeface="等线"/>
              </a:rPr>
              <a:t>1.88</a:t>
            </a:r>
            <a:endParaRPr sz="1000">
              <a:latin typeface="等线"/>
              <a:cs typeface="等线"/>
            </a:endParaRPr>
          </a:p>
          <a:p>
            <a:pPr marL="1400810">
              <a:lnSpc>
                <a:spcPct val="100000"/>
              </a:lnSpc>
              <a:spcBef>
                <a:spcPts val="200"/>
              </a:spcBef>
            </a:pPr>
            <a:r>
              <a:rPr dirty="0" sz="1000" spc="-5">
                <a:solidFill>
                  <a:srgbClr val="4D4D4F"/>
                </a:solidFill>
                <a:latin typeface="宋体"/>
                <a:cs typeface="宋体"/>
              </a:rPr>
              <a:t>个</a:t>
            </a:r>
            <a:r>
              <a:rPr dirty="0" sz="1000" spc="-254">
                <a:solidFill>
                  <a:srgbClr val="4D4D4F"/>
                </a:solidFill>
                <a:latin typeface="宋体"/>
                <a:cs typeface="宋体"/>
              </a:rPr>
              <a:t> </a:t>
            </a:r>
            <a:r>
              <a:rPr dirty="0" sz="1000" spc="-5">
                <a:solidFill>
                  <a:srgbClr val="4D4D4F"/>
                </a:solidFill>
                <a:latin typeface="等线"/>
                <a:cs typeface="等线"/>
              </a:rPr>
              <a:t>pp</a:t>
            </a:r>
            <a:r>
              <a:rPr dirty="0" sz="1000" spc="-5">
                <a:solidFill>
                  <a:srgbClr val="4D4D4F"/>
                </a:solidFill>
                <a:latin typeface="宋体"/>
                <a:cs typeface="宋体"/>
              </a:rPr>
              <a:t>，弱于</a:t>
            </a:r>
            <a:r>
              <a:rPr dirty="0" sz="1000" spc="5">
                <a:solidFill>
                  <a:srgbClr val="4D4D4F"/>
                </a:solidFill>
                <a:latin typeface="宋体"/>
                <a:cs typeface="宋体"/>
              </a:rPr>
              <a:t>创</a:t>
            </a:r>
            <a:r>
              <a:rPr dirty="0" sz="1000" spc="-5">
                <a:solidFill>
                  <a:srgbClr val="4D4D4F"/>
                </a:solidFill>
                <a:latin typeface="宋体"/>
                <a:cs typeface="宋体"/>
              </a:rPr>
              <a:t>业板</a:t>
            </a:r>
            <a:r>
              <a:rPr dirty="0" sz="1000" spc="-245">
                <a:solidFill>
                  <a:srgbClr val="4D4D4F"/>
                </a:solidFill>
                <a:latin typeface="宋体"/>
                <a:cs typeface="宋体"/>
              </a:rPr>
              <a:t> </a:t>
            </a:r>
            <a:r>
              <a:rPr dirty="0" sz="1000" spc="-5">
                <a:solidFill>
                  <a:srgbClr val="4D4D4F"/>
                </a:solidFill>
                <a:latin typeface="等线"/>
                <a:cs typeface="等线"/>
              </a:rPr>
              <a:t>2.69</a:t>
            </a:r>
            <a:r>
              <a:rPr dirty="0" sz="1000" spc="-20">
                <a:solidFill>
                  <a:srgbClr val="4D4D4F"/>
                </a:solidFill>
                <a:latin typeface="等线"/>
                <a:cs typeface="等线"/>
              </a:rPr>
              <a:t> </a:t>
            </a:r>
            <a:r>
              <a:rPr dirty="0" sz="1000" spc="-5">
                <a:solidFill>
                  <a:srgbClr val="4D4D4F"/>
                </a:solidFill>
                <a:latin typeface="宋体"/>
                <a:cs typeface="宋体"/>
              </a:rPr>
              <a:t>个</a:t>
            </a:r>
            <a:r>
              <a:rPr dirty="0" sz="1000" spc="-240">
                <a:solidFill>
                  <a:srgbClr val="4D4D4F"/>
                </a:solidFill>
                <a:latin typeface="宋体"/>
                <a:cs typeface="宋体"/>
              </a:rPr>
              <a:t> </a:t>
            </a:r>
            <a:r>
              <a:rPr dirty="0" sz="1000" spc="-5">
                <a:solidFill>
                  <a:srgbClr val="4D4D4F"/>
                </a:solidFill>
                <a:latin typeface="等线"/>
                <a:cs typeface="等线"/>
              </a:rPr>
              <a:t>pp</a:t>
            </a:r>
            <a:r>
              <a:rPr dirty="0" sz="1000" spc="-5">
                <a:solidFill>
                  <a:srgbClr val="4D4D4F"/>
                </a:solidFill>
                <a:latin typeface="宋体"/>
                <a:cs typeface="宋体"/>
              </a:rPr>
              <a:t>。</a:t>
            </a:r>
            <a:endParaRPr sz="1000">
              <a:latin typeface="宋体"/>
              <a:cs typeface="宋体"/>
            </a:endParaRPr>
          </a:p>
          <a:p>
            <a:pPr>
              <a:lnSpc>
                <a:spcPct val="100000"/>
              </a:lnSpc>
            </a:pPr>
            <a:endParaRPr sz="800">
              <a:latin typeface="宋体"/>
              <a:cs typeface="宋体"/>
            </a:endParaRPr>
          </a:p>
          <a:p>
            <a:pPr marL="1634489">
              <a:lnSpc>
                <a:spcPct val="100000"/>
              </a:lnSpc>
            </a:pPr>
            <a:r>
              <a:rPr dirty="0" sz="900" b="1">
                <a:solidFill>
                  <a:srgbClr val="4D4D4F"/>
                </a:solidFill>
                <a:latin typeface="微软雅黑"/>
                <a:cs typeface="微软雅黑"/>
              </a:rPr>
              <a:t>图</a:t>
            </a:r>
            <a:r>
              <a:rPr dirty="0" sz="900" spc="-35" b="1">
                <a:solidFill>
                  <a:srgbClr val="4D4D4F"/>
                </a:solidFill>
                <a:latin typeface="微软雅黑"/>
                <a:cs typeface="微软雅黑"/>
              </a:rPr>
              <a:t> </a:t>
            </a:r>
            <a:r>
              <a:rPr dirty="0" sz="900" spc="-5" b="1">
                <a:solidFill>
                  <a:srgbClr val="4D4D4F"/>
                </a:solidFill>
                <a:latin typeface="Calibri"/>
                <a:cs typeface="Calibri"/>
              </a:rPr>
              <a:t>17</a:t>
            </a:r>
            <a:r>
              <a:rPr dirty="0" sz="900" spc="-5" b="1">
                <a:solidFill>
                  <a:srgbClr val="4D4D4F"/>
                </a:solidFill>
                <a:latin typeface="微软雅黑"/>
                <a:cs typeface="微软雅黑"/>
              </a:rPr>
              <a:t>：</a:t>
            </a:r>
            <a:r>
              <a:rPr dirty="0" sz="900" b="1">
                <a:solidFill>
                  <a:srgbClr val="4D4D4F"/>
                </a:solidFill>
                <a:latin typeface="微软雅黑"/>
                <a:cs typeface="微软雅黑"/>
              </a:rPr>
              <a:t>医药</a:t>
            </a:r>
            <a:r>
              <a:rPr dirty="0" sz="900" spc="10" b="1">
                <a:solidFill>
                  <a:srgbClr val="4D4D4F"/>
                </a:solidFill>
                <a:latin typeface="微软雅黑"/>
                <a:cs typeface="微软雅黑"/>
              </a:rPr>
              <a:t>板</a:t>
            </a:r>
            <a:r>
              <a:rPr dirty="0" sz="900" b="1">
                <a:solidFill>
                  <a:srgbClr val="4D4D4F"/>
                </a:solidFill>
                <a:latin typeface="微软雅黑"/>
                <a:cs typeface="微软雅黑"/>
              </a:rPr>
              <a:t>块与</a:t>
            </a:r>
            <a:r>
              <a:rPr dirty="0" sz="900" spc="10" b="1">
                <a:solidFill>
                  <a:srgbClr val="4D4D4F"/>
                </a:solidFill>
                <a:latin typeface="微软雅黑"/>
                <a:cs typeface="微软雅黑"/>
              </a:rPr>
              <a:t>其</a:t>
            </a:r>
            <a:r>
              <a:rPr dirty="0" sz="900" b="1">
                <a:solidFill>
                  <a:srgbClr val="4D4D4F"/>
                </a:solidFill>
                <a:latin typeface="微软雅黑"/>
                <a:cs typeface="微软雅黑"/>
              </a:rPr>
              <a:t>他板块涨</a:t>
            </a:r>
            <a:r>
              <a:rPr dirty="0" sz="900" spc="10" b="1">
                <a:solidFill>
                  <a:srgbClr val="4D4D4F"/>
                </a:solidFill>
                <a:latin typeface="微软雅黑"/>
                <a:cs typeface="微软雅黑"/>
              </a:rPr>
              <a:t>跌</a:t>
            </a:r>
            <a:r>
              <a:rPr dirty="0" sz="900" b="1">
                <a:solidFill>
                  <a:srgbClr val="4D4D4F"/>
                </a:solidFill>
                <a:latin typeface="微软雅黑"/>
                <a:cs typeface="微软雅黑"/>
              </a:rPr>
              <a:t>幅比较</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p:nvPr/>
        </p:nvSpPr>
        <p:spPr>
          <a:xfrm>
            <a:off x="2164333" y="7503541"/>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sp>
        <p:nvSpPr>
          <p:cNvPr id="5" name="object 5"/>
          <p:cNvSpPr/>
          <p:nvPr/>
        </p:nvSpPr>
        <p:spPr>
          <a:xfrm>
            <a:off x="2164333" y="9293097"/>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grpSp>
        <p:nvGrpSpPr>
          <p:cNvPr id="6" name="object 6"/>
          <p:cNvGrpSpPr/>
          <p:nvPr/>
        </p:nvGrpSpPr>
        <p:grpSpPr>
          <a:xfrm>
            <a:off x="2596007" y="7791386"/>
            <a:ext cx="4043045" cy="1342390"/>
            <a:chOff x="2596007" y="7791386"/>
            <a:chExt cx="4043045" cy="1342390"/>
          </a:xfrm>
        </p:grpSpPr>
        <p:sp>
          <p:nvSpPr>
            <p:cNvPr id="7" name="object 7"/>
            <p:cNvSpPr/>
            <p:nvPr/>
          </p:nvSpPr>
          <p:spPr>
            <a:xfrm>
              <a:off x="2596007" y="7796148"/>
              <a:ext cx="4037965" cy="1332865"/>
            </a:xfrm>
            <a:custGeom>
              <a:avLst/>
              <a:gdLst/>
              <a:ahLst/>
              <a:cxnLst/>
              <a:rect l="l" t="t" r="r" b="b"/>
              <a:pathLst>
                <a:path w="4037965" h="1332865">
                  <a:moveTo>
                    <a:pt x="35813" y="1332737"/>
                  </a:moveTo>
                  <a:lnTo>
                    <a:pt x="35813" y="0"/>
                  </a:lnTo>
                </a:path>
                <a:path w="4037965" h="1332865">
                  <a:moveTo>
                    <a:pt x="0" y="1332737"/>
                  </a:moveTo>
                  <a:lnTo>
                    <a:pt x="35813" y="1332737"/>
                  </a:lnTo>
                </a:path>
                <a:path w="4037965" h="1332865">
                  <a:moveTo>
                    <a:pt x="0" y="1065910"/>
                  </a:moveTo>
                  <a:lnTo>
                    <a:pt x="35813" y="1065910"/>
                  </a:lnTo>
                </a:path>
                <a:path w="4037965" h="1332865">
                  <a:moveTo>
                    <a:pt x="0" y="799210"/>
                  </a:moveTo>
                  <a:lnTo>
                    <a:pt x="35813" y="799210"/>
                  </a:lnTo>
                </a:path>
                <a:path w="4037965" h="1332865">
                  <a:moveTo>
                    <a:pt x="0" y="532510"/>
                  </a:moveTo>
                  <a:lnTo>
                    <a:pt x="35813" y="532510"/>
                  </a:lnTo>
                </a:path>
                <a:path w="4037965" h="1332865">
                  <a:moveTo>
                    <a:pt x="0" y="265810"/>
                  </a:moveTo>
                  <a:lnTo>
                    <a:pt x="35813" y="265810"/>
                  </a:lnTo>
                </a:path>
                <a:path w="4037965" h="1332865">
                  <a:moveTo>
                    <a:pt x="0" y="0"/>
                  </a:moveTo>
                  <a:lnTo>
                    <a:pt x="35813" y="0"/>
                  </a:lnTo>
                </a:path>
                <a:path w="4037965" h="1332865">
                  <a:moveTo>
                    <a:pt x="35813" y="799591"/>
                  </a:moveTo>
                  <a:lnTo>
                    <a:pt x="4037838" y="799591"/>
                  </a:lnTo>
                </a:path>
                <a:path w="4037965" h="1332865">
                  <a:moveTo>
                    <a:pt x="35813" y="763777"/>
                  </a:moveTo>
                  <a:lnTo>
                    <a:pt x="35813" y="799591"/>
                  </a:lnTo>
                </a:path>
                <a:path w="4037965" h="1332865">
                  <a:moveTo>
                    <a:pt x="1035684" y="763777"/>
                  </a:moveTo>
                  <a:lnTo>
                    <a:pt x="1035684" y="799591"/>
                  </a:lnTo>
                </a:path>
                <a:path w="4037965" h="1332865">
                  <a:moveTo>
                    <a:pt x="2036953" y="763777"/>
                  </a:moveTo>
                  <a:lnTo>
                    <a:pt x="2036953" y="799591"/>
                  </a:lnTo>
                </a:path>
                <a:path w="4037965" h="1332865">
                  <a:moveTo>
                    <a:pt x="3036697" y="763777"/>
                  </a:moveTo>
                  <a:lnTo>
                    <a:pt x="3036697" y="799591"/>
                  </a:lnTo>
                </a:path>
                <a:path w="4037965" h="1332865">
                  <a:moveTo>
                    <a:pt x="4037838" y="763777"/>
                  </a:moveTo>
                  <a:lnTo>
                    <a:pt x="4037838" y="799591"/>
                  </a:lnTo>
                </a:path>
              </a:pathLst>
            </a:custGeom>
            <a:ln w="9525">
              <a:solidFill>
                <a:srgbClr val="7E7E7E"/>
              </a:solidFill>
            </a:ln>
          </p:spPr>
          <p:txBody>
            <a:bodyPr wrap="square" lIns="0" tIns="0" rIns="0" bIns="0" rtlCol="0"/>
            <a:lstStyle/>
            <a:p/>
          </p:txBody>
        </p:sp>
        <p:sp>
          <p:nvSpPr>
            <p:cNvPr id="8" name="object 8"/>
            <p:cNvSpPr/>
            <p:nvPr/>
          </p:nvSpPr>
          <p:spPr>
            <a:xfrm>
              <a:off x="3132074" y="8377808"/>
              <a:ext cx="3001645" cy="226060"/>
            </a:xfrm>
            <a:custGeom>
              <a:avLst/>
              <a:gdLst/>
              <a:ahLst/>
              <a:cxnLst/>
              <a:rect l="l" t="t" r="r" b="b"/>
              <a:pathLst>
                <a:path w="3001645" h="226059">
                  <a:moveTo>
                    <a:pt x="0" y="225806"/>
                  </a:moveTo>
                  <a:lnTo>
                    <a:pt x="1001013" y="197738"/>
                  </a:lnTo>
                  <a:lnTo>
                    <a:pt x="2000758" y="223647"/>
                  </a:lnTo>
                  <a:lnTo>
                    <a:pt x="3001517" y="0"/>
                  </a:lnTo>
                </a:path>
              </a:pathLst>
            </a:custGeom>
            <a:ln w="19050">
              <a:solidFill>
                <a:srgbClr val="7E7E7E"/>
              </a:solidFill>
            </a:ln>
          </p:spPr>
          <p:txBody>
            <a:bodyPr wrap="square" lIns="0" tIns="0" rIns="0" bIns="0" rtlCol="0"/>
            <a:lstStyle/>
            <a:p/>
          </p:txBody>
        </p:sp>
        <p:sp>
          <p:nvSpPr>
            <p:cNvPr id="9" name="object 9"/>
            <p:cNvSpPr/>
            <p:nvPr/>
          </p:nvSpPr>
          <p:spPr>
            <a:xfrm>
              <a:off x="3132074" y="8008238"/>
              <a:ext cx="3001645" cy="608965"/>
            </a:xfrm>
            <a:custGeom>
              <a:avLst/>
              <a:gdLst/>
              <a:ahLst/>
              <a:cxnLst/>
              <a:rect l="l" t="t" r="r" b="b"/>
              <a:pathLst>
                <a:path w="3001645" h="608965">
                  <a:moveTo>
                    <a:pt x="0" y="608838"/>
                  </a:moveTo>
                  <a:lnTo>
                    <a:pt x="1001013" y="451485"/>
                  </a:lnTo>
                  <a:lnTo>
                    <a:pt x="2000758" y="411861"/>
                  </a:lnTo>
                  <a:lnTo>
                    <a:pt x="3001517" y="0"/>
                  </a:lnTo>
                </a:path>
              </a:pathLst>
            </a:custGeom>
            <a:ln w="19050">
              <a:solidFill>
                <a:srgbClr val="C6000F"/>
              </a:solidFill>
            </a:ln>
          </p:spPr>
          <p:txBody>
            <a:bodyPr wrap="square" lIns="0" tIns="0" rIns="0" bIns="0" rtlCol="0"/>
            <a:lstStyle/>
            <a:p/>
          </p:txBody>
        </p:sp>
        <p:sp>
          <p:nvSpPr>
            <p:cNvPr id="10" name="object 10"/>
            <p:cNvSpPr/>
            <p:nvPr/>
          </p:nvSpPr>
          <p:spPr>
            <a:xfrm>
              <a:off x="3132074" y="7900669"/>
              <a:ext cx="3001645" cy="796290"/>
            </a:xfrm>
            <a:custGeom>
              <a:avLst/>
              <a:gdLst/>
              <a:ahLst/>
              <a:cxnLst/>
              <a:rect l="l" t="t" r="r" b="b"/>
              <a:pathLst>
                <a:path w="3001645" h="796290">
                  <a:moveTo>
                    <a:pt x="0" y="795781"/>
                  </a:moveTo>
                  <a:lnTo>
                    <a:pt x="1001013" y="574293"/>
                  </a:lnTo>
                  <a:lnTo>
                    <a:pt x="2000758" y="514857"/>
                  </a:lnTo>
                  <a:lnTo>
                    <a:pt x="3001517" y="0"/>
                  </a:lnTo>
                </a:path>
              </a:pathLst>
            </a:custGeom>
            <a:ln w="19050">
              <a:solidFill>
                <a:srgbClr val="F6B089"/>
              </a:solidFill>
            </a:ln>
          </p:spPr>
          <p:txBody>
            <a:bodyPr wrap="square" lIns="0" tIns="0" rIns="0" bIns="0" rtlCol="0"/>
            <a:lstStyle/>
            <a:p/>
          </p:txBody>
        </p:sp>
        <p:sp>
          <p:nvSpPr>
            <p:cNvPr id="11" name="object 11"/>
            <p:cNvSpPr/>
            <p:nvPr/>
          </p:nvSpPr>
          <p:spPr>
            <a:xfrm>
              <a:off x="3132074" y="8258809"/>
              <a:ext cx="3001645" cy="584835"/>
            </a:xfrm>
            <a:custGeom>
              <a:avLst/>
              <a:gdLst/>
              <a:ahLst/>
              <a:cxnLst/>
              <a:rect l="l" t="t" r="r" b="b"/>
              <a:pathLst>
                <a:path w="3001645" h="584834">
                  <a:moveTo>
                    <a:pt x="0" y="584835"/>
                  </a:moveTo>
                  <a:lnTo>
                    <a:pt x="1001013" y="475234"/>
                  </a:lnTo>
                  <a:lnTo>
                    <a:pt x="2000758" y="379222"/>
                  </a:lnTo>
                  <a:lnTo>
                    <a:pt x="3001517" y="0"/>
                  </a:lnTo>
                </a:path>
              </a:pathLst>
            </a:custGeom>
            <a:ln w="19050">
              <a:solidFill>
                <a:srgbClr val="DA8137"/>
              </a:solidFill>
            </a:ln>
          </p:spPr>
          <p:txBody>
            <a:bodyPr wrap="square" lIns="0" tIns="0" rIns="0" bIns="0" rtlCol="0"/>
            <a:lstStyle/>
            <a:p/>
          </p:txBody>
        </p:sp>
      </p:grpSp>
      <p:sp>
        <p:nvSpPr>
          <p:cNvPr id="12" name="object 12"/>
          <p:cNvSpPr txBox="1"/>
          <p:nvPr/>
        </p:nvSpPr>
        <p:spPr>
          <a:xfrm>
            <a:off x="1988566" y="8781668"/>
            <a:ext cx="5037455" cy="1351280"/>
          </a:xfrm>
          <a:prstGeom prst="rect">
            <a:avLst/>
          </a:prstGeom>
        </p:spPr>
        <p:txBody>
          <a:bodyPr wrap="square" lIns="0" tIns="12700" rIns="0" bIns="0" rtlCol="0" vert="horz">
            <a:spAutoFit/>
          </a:bodyPr>
          <a:lstStyle/>
          <a:p>
            <a:pPr marL="262890">
              <a:lnSpc>
                <a:spcPct val="100000"/>
              </a:lnSpc>
              <a:spcBef>
                <a:spcPts val="100"/>
              </a:spcBef>
            </a:pPr>
            <a:r>
              <a:rPr dirty="0" sz="800">
                <a:solidFill>
                  <a:srgbClr val="404040"/>
                </a:solidFill>
                <a:latin typeface="微软雅黑"/>
                <a:cs typeface="微软雅黑"/>
              </a:rPr>
              <a:t>-2.0%</a:t>
            </a:r>
            <a:endParaRPr sz="800">
              <a:latin typeface="微软雅黑"/>
              <a:cs typeface="微软雅黑"/>
            </a:endParaRPr>
          </a:p>
          <a:p>
            <a:pPr>
              <a:lnSpc>
                <a:spcPct val="100000"/>
              </a:lnSpc>
              <a:spcBef>
                <a:spcPts val="35"/>
              </a:spcBef>
            </a:pPr>
            <a:endParaRPr sz="600">
              <a:latin typeface="微软雅黑"/>
              <a:cs typeface="微软雅黑"/>
            </a:endParaRPr>
          </a:p>
          <a:p>
            <a:pPr marL="262890">
              <a:lnSpc>
                <a:spcPct val="100000"/>
              </a:lnSpc>
            </a:pPr>
            <a:r>
              <a:rPr dirty="0" sz="800">
                <a:solidFill>
                  <a:srgbClr val="404040"/>
                </a:solidFill>
                <a:latin typeface="微软雅黑"/>
                <a:cs typeface="微软雅黑"/>
              </a:rPr>
              <a:t>-4.0%</a:t>
            </a:r>
            <a:endParaRPr sz="800">
              <a:latin typeface="微软雅黑"/>
              <a:cs typeface="微软雅黑"/>
            </a:endParaRPr>
          </a:p>
          <a:p>
            <a:pPr>
              <a:lnSpc>
                <a:spcPct val="100000"/>
              </a:lnSpc>
              <a:spcBef>
                <a:spcPts val="20"/>
              </a:spcBef>
            </a:pPr>
            <a:endParaRPr sz="650">
              <a:latin typeface="微软雅黑"/>
              <a:cs typeface="微软雅黑"/>
            </a:endParaRPr>
          </a:p>
          <a:p>
            <a:pPr marL="243840">
              <a:lnSpc>
                <a:spcPct val="100000"/>
              </a:lnSpc>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Calibri"/>
                <a:cs typeface="Calibri"/>
              </a:rPr>
              <a:t>Wind</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a:p>
            <a:pPr>
              <a:lnSpc>
                <a:spcPct val="100000"/>
              </a:lnSpc>
              <a:spcBef>
                <a:spcPts val="15"/>
              </a:spcBef>
            </a:pPr>
            <a:endParaRPr sz="850">
              <a:latin typeface="宋体"/>
              <a:cs typeface="宋体"/>
            </a:endParaRPr>
          </a:p>
          <a:p>
            <a:pPr marL="12700" marR="5080">
              <a:lnSpc>
                <a:spcPct val="117000"/>
              </a:lnSpc>
            </a:pPr>
            <a:r>
              <a:rPr dirty="0" sz="1000" spc="5" b="1">
                <a:solidFill>
                  <a:srgbClr val="4D4D4F"/>
                </a:solidFill>
                <a:latin typeface="微软雅黑"/>
                <a:cs typeface="微软雅黑"/>
              </a:rPr>
              <a:t>医药生</a:t>
            </a:r>
            <a:r>
              <a:rPr dirty="0" sz="1000" spc="-5" b="1">
                <a:solidFill>
                  <a:srgbClr val="4D4D4F"/>
                </a:solidFill>
                <a:latin typeface="微软雅黑"/>
                <a:cs typeface="微软雅黑"/>
              </a:rPr>
              <a:t>物</a:t>
            </a:r>
            <a:r>
              <a:rPr dirty="0" sz="1000" spc="5" b="1">
                <a:solidFill>
                  <a:srgbClr val="4D4D4F"/>
                </a:solidFill>
                <a:latin typeface="微软雅黑"/>
                <a:cs typeface="微软雅黑"/>
              </a:rPr>
              <a:t>估</a:t>
            </a:r>
            <a:r>
              <a:rPr dirty="0" sz="1000" spc="10" b="1">
                <a:solidFill>
                  <a:srgbClr val="4D4D4F"/>
                </a:solidFill>
                <a:latin typeface="微软雅黑"/>
                <a:cs typeface="微软雅黑"/>
              </a:rPr>
              <a:t>值</a:t>
            </a:r>
            <a:r>
              <a:rPr dirty="0" sz="1000" spc="-5" b="1">
                <a:solidFill>
                  <a:srgbClr val="4D4D4F"/>
                </a:solidFill>
                <a:latin typeface="微软雅黑"/>
                <a:cs typeface="微软雅黑"/>
              </a:rPr>
              <a:t>相对</a:t>
            </a:r>
            <a:r>
              <a:rPr dirty="0" sz="1000" spc="20" b="1">
                <a:solidFill>
                  <a:srgbClr val="4D4D4F"/>
                </a:solidFill>
                <a:latin typeface="微软雅黑"/>
                <a:cs typeface="微软雅黑"/>
              </a:rPr>
              <a:t> </a:t>
            </a:r>
            <a:r>
              <a:rPr dirty="0" sz="1000" spc="-5" b="1">
                <a:solidFill>
                  <a:srgbClr val="4D4D4F"/>
                </a:solidFill>
                <a:latin typeface="等线"/>
                <a:cs typeface="等线"/>
              </a:rPr>
              <a:t>A</a:t>
            </a:r>
            <a:r>
              <a:rPr dirty="0" sz="1000" spc="20" b="1">
                <a:solidFill>
                  <a:srgbClr val="4D4D4F"/>
                </a:solidFill>
                <a:latin typeface="等线"/>
                <a:cs typeface="等线"/>
              </a:rPr>
              <a:t> </a:t>
            </a:r>
            <a:r>
              <a:rPr dirty="0" sz="1000" spc="5" b="1">
                <a:solidFill>
                  <a:srgbClr val="4D4D4F"/>
                </a:solidFill>
                <a:latin typeface="微软雅黑"/>
                <a:cs typeface="微软雅黑"/>
              </a:rPr>
              <a:t>股</a:t>
            </a:r>
            <a:r>
              <a:rPr dirty="0" sz="1000" spc="-5" b="1">
                <a:solidFill>
                  <a:srgbClr val="4D4D4F"/>
                </a:solidFill>
                <a:latin typeface="微软雅黑"/>
                <a:cs typeface="微软雅黑"/>
              </a:rPr>
              <a:t>溢</a:t>
            </a:r>
            <a:r>
              <a:rPr dirty="0" sz="1000" spc="5" b="1">
                <a:solidFill>
                  <a:srgbClr val="4D4D4F"/>
                </a:solidFill>
                <a:latin typeface="微软雅黑"/>
                <a:cs typeface="微软雅黑"/>
              </a:rPr>
              <a:t>价上升。</a:t>
            </a:r>
            <a:r>
              <a:rPr dirty="0" sz="1000" spc="-5">
                <a:solidFill>
                  <a:srgbClr val="4D4D4F"/>
                </a:solidFill>
                <a:latin typeface="宋体"/>
                <a:cs typeface="宋体"/>
              </a:rPr>
              <a:t>全部</a:t>
            </a:r>
            <a:r>
              <a:rPr dirty="0" sz="1000" spc="-204">
                <a:solidFill>
                  <a:srgbClr val="4D4D4F"/>
                </a:solidFill>
                <a:latin typeface="宋体"/>
                <a:cs typeface="宋体"/>
              </a:rPr>
              <a:t> </a:t>
            </a:r>
            <a:r>
              <a:rPr dirty="0" sz="1000" spc="-5">
                <a:solidFill>
                  <a:srgbClr val="4D4D4F"/>
                </a:solidFill>
                <a:latin typeface="等线"/>
                <a:cs typeface="等线"/>
              </a:rPr>
              <a:t>A</a:t>
            </a:r>
            <a:r>
              <a:rPr dirty="0" sz="1000" spc="20">
                <a:solidFill>
                  <a:srgbClr val="4D4D4F"/>
                </a:solidFill>
                <a:latin typeface="等线"/>
                <a:cs typeface="等线"/>
              </a:rPr>
              <a:t> </a:t>
            </a:r>
            <a:r>
              <a:rPr dirty="0" sz="1000" spc="-5">
                <a:solidFill>
                  <a:srgbClr val="4D4D4F"/>
                </a:solidFill>
                <a:latin typeface="宋体"/>
                <a:cs typeface="宋体"/>
              </a:rPr>
              <a:t>股估</a:t>
            </a:r>
            <a:r>
              <a:rPr dirty="0" sz="1000" spc="5">
                <a:solidFill>
                  <a:srgbClr val="4D4D4F"/>
                </a:solidFill>
                <a:latin typeface="宋体"/>
                <a:cs typeface="宋体"/>
              </a:rPr>
              <a:t>值</a:t>
            </a:r>
            <a:r>
              <a:rPr dirty="0" sz="1000" spc="-5">
                <a:solidFill>
                  <a:srgbClr val="4D4D4F"/>
                </a:solidFill>
                <a:latin typeface="宋体"/>
                <a:cs typeface="宋体"/>
              </a:rPr>
              <a:t>为</a:t>
            </a:r>
            <a:r>
              <a:rPr dirty="0" sz="1000" spc="-200">
                <a:solidFill>
                  <a:srgbClr val="4D4D4F"/>
                </a:solidFill>
                <a:latin typeface="宋体"/>
                <a:cs typeface="宋体"/>
              </a:rPr>
              <a:t> </a:t>
            </a:r>
            <a:r>
              <a:rPr dirty="0" sz="1000" spc="-5">
                <a:solidFill>
                  <a:srgbClr val="4D4D4F"/>
                </a:solidFill>
                <a:latin typeface="等线"/>
                <a:cs typeface="等线"/>
              </a:rPr>
              <a:t>15.64</a:t>
            </a:r>
            <a:r>
              <a:rPr dirty="0" sz="1000" spc="25">
                <a:solidFill>
                  <a:srgbClr val="4D4D4F"/>
                </a:solidFill>
                <a:latin typeface="等线"/>
                <a:cs typeface="等线"/>
              </a:rPr>
              <a:t> </a:t>
            </a:r>
            <a:r>
              <a:rPr dirty="0" sz="1000" spc="-5">
                <a:solidFill>
                  <a:srgbClr val="4D4D4F"/>
                </a:solidFill>
                <a:latin typeface="宋体"/>
                <a:cs typeface="宋体"/>
              </a:rPr>
              <a:t>倍，</a:t>
            </a:r>
            <a:r>
              <a:rPr dirty="0" sz="1000" spc="5">
                <a:solidFill>
                  <a:srgbClr val="4D4D4F"/>
                </a:solidFill>
                <a:latin typeface="宋体"/>
                <a:cs typeface="宋体"/>
              </a:rPr>
              <a:t>医</a:t>
            </a:r>
            <a:r>
              <a:rPr dirty="0" sz="1000" spc="-5">
                <a:solidFill>
                  <a:srgbClr val="4D4D4F"/>
                </a:solidFill>
                <a:latin typeface="宋体"/>
                <a:cs typeface="宋体"/>
              </a:rPr>
              <a:t>药生</a:t>
            </a:r>
            <a:r>
              <a:rPr dirty="0" sz="1000" spc="5">
                <a:solidFill>
                  <a:srgbClr val="4D4D4F"/>
                </a:solidFill>
                <a:latin typeface="宋体"/>
                <a:cs typeface="宋体"/>
              </a:rPr>
              <a:t>物</a:t>
            </a:r>
            <a:r>
              <a:rPr dirty="0" sz="1000" spc="-5">
                <a:solidFill>
                  <a:srgbClr val="4D4D4F"/>
                </a:solidFill>
                <a:latin typeface="宋体"/>
                <a:cs typeface="宋体"/>
              </a:rPr>
              <a:t>估</a:t>
            </a:r>
            <a:r>
              <a:rPr dirty="0" sz="1000" spc="5">
                <a:solidFill>
                  <a:srgbClr val="4D4D4F"/>
                </a:solidFill>
                <a:latin typeface="宋体"/>
                <a:cs typeface="宋体"/>
              </a:rPr>
              <a:t>值</a:t>
            </a:r>
            <a:r>
              <a:rPr dirty="0" sz="1000" spc="-5">
                <a:solidFill>
                  <a:srgbClr val="4D4D4F"/>
                </a:solidFill>
                <a:latin typeface="宋体"/>
                <a:cs typeface="宋体"/>
              </a:rPr>
              <a:t>为</a:t>
            </a:r>
            <a:r>
              <a:rPr dirty="0" sz="1000" spc="-200">
                <a:solidFill>
                  <a:srgbClr val="4D4D4F"/>
                </a:solidFill>
                <a:latin typeface="宋体"/>
                <a:cs typeface="宋体"/>
              </a:rPr>
              <a:t> </a:t>
            </a:r>
            <a:r>
              <a:rPr dirty="0" sz="1000" spc="-5">
                <a:solidFill>
                  <a:srgbClr val="4D4D4F"/>
                </a:solidFill>
                <a:latin typeface="等线"/>
                <a:cs typeface="等线"/>
              </a:rPr>
              <a:t>50.62</a:t>
            </a:r>
            <a:r>
              <a:rPr dirty="0" sz="1000" spc="25">
                <a:solidFill>
                  <a:srgbClr val="4D4D4F"/>
                </a:solidFill>
                <a:latin typeface="等线"/>
                <a:cs typeface="等线"/>
              </a:rPr>
              <a:t> </a:t>
            </a:r>
            <a:r>
              <a:rPr dirty="0" sz="1000" spc="-5">
                <a:solidFill>
                  <a:srgbClr val="4D4D4F"/>
                </a:solidFill>
                <a:latin typeface="宋体"/>
                <a:cs typeface="宋体"/>
              </a:rPr>
              <a:t>倍，  对全部</a:t>
            </a:r>
            <a:r>
              <a:rPr dirty="0" sz="1000" spc="-254">
                <a:solidFill>
                  <a:srgbClr val="4D4D4F"/>
                </a:solidFill>
                <a:latin typeface="宋体"/>
                <a:cs typeface="宋体"/>
              </a:rPr>
              <a:t> </a:t>
            </a:r>
            <a:r>
              <a:rPr dirty="0" sz="1000" spc="-5">
                <a:solidFill>
                  <a:srgbClr val="4D4D4F"/>
                </a:solidFill>
                <a:latin typeface="等线"/>
                <a:cs typeface="等线"/>
              </a:rPr>
              <a:t>A</a:t>
            </a:r>
            <a:r>
              <a:rPr dirty="0" sz="1000" spc="-25">
                <a:solidFill>
                  <a:srgbClr val="4D4D4F"/>
                </a:solidFill>
                <a:latin typeface="等线"/>
                <a:cs typeface="等线"/>
              </a:rPr>
              <a:t> </a:t>
            </a:r>
            <a:r>
              <a:rPr dirty="0" sz="1000" spc="-5">
                <a:solidFill>
                  <a:srgbClr val="4D4D4F"/>
                </a:solidFill>
                <a:latin typeface="宋体"/>
                <a:cs typeface="宋体"/>
              </a:rPr>
              <a:t>股</a:t>
            </a:r>
            <a:r>
              <a:rPr dirty="0" sz="1000" spc="5">
                <a:solidFill>
                  <a:srgbClr val="4D4D4F"/>
                </a:solidFill>
                <a:latin typeface="宋体"/>
                <a:cs typeface="宋体"/>
              </a:rPr>
              <a:t>溢</a:t>
            </a:r>
            <a:r>
              <a:rPr dirty="0" sz="1000" spc="-5">
                <a:solidFill>
                  <a:srgbClr val="4D4D4F"/>
                </a:solidFill>
                <a:latin typeface="宋体"/>
                <a:cs typeface="宋体"/>
              </a:rPr>
              <a:t>价率为</a:t>
            </a:r>
            <a:r>
              <a:rPr dirty="0" sz="1000" spc="-254">
                <a:solidFill>
                  <a:srgbClr val="4D4D4F"/>
                </a:solidFill>
                <a:latin typeface="宋体"/>
                <a:cs typeface="宋体"/>
              </a:rPr>
              <a:t> </a:t>
            </a:r>
            <a:r>
              <a:rPr dirty="0" sz="1000" spc="-5">
                <a:solidFill>
                  <a:srgbClr val="4D4D4F"/>
                </a:solidFill>
                <a:latin typeface="等线"/>
                <a:cs typeface="等线"/>
              </a:rPr>
              <a:t>223.59%</a:t>
            </a:r>
            <a:r>
              <a:rPr dirty="0" sz="1000" spc="-405">
                <a:solidFill>
                  <a:srgbClr val="4D4D4F"/>
                </a:solidFill>
                <a:latin typeface="宋体"/>
                <a:cs typeface="宋体"/>
              </a:rPr>
              <a:t>。</a:t>
            </a:r>
            <a:r>
              <a:rPr dirty="0" sz="1000" spc="-5">
                <a:solidFill>
                  <a:srgbClr val="4D4D4F"/>
                </a:solidFill>
                <a:latin typeface="宋体"/>
                <a:cs typeface="宋体"/>
              </a:rPr>
              <a:t>各子行</a:t>
            </a:r>
            <a:r>
              <a:rPr dirty="0" sz="1000" spc="5">
                <a:solidFill>
                  <a:srgbClr val="4D4D4F"/>
                </a:solidFill>
                <a:latin typeface="宋体"/>
                <a:cs typeface="宋体"/>
              </a:rPr>
              <a:t>业</a:t>
            </a:r>
            <a:r>
              <a:rPr dirty="0" sz="1000" spc="-5">
                <a:solidFill>
                  <a:srgbClr val="4D4D4F"/>
                </a:solidFill>
                <a:latin typeface="宋体"/>
                <a:cs typeface="宋体"/>
              </a:rPr>
              <a:t>分板</a:t>
            </a:r>
            <a:r>
              <a:rPr dirty="0" sz="1000" spc="5">
                <a:solidFill>
                  <a:srgbClr val="4D4D4F"/>
                </a:solidFill>
                <a:latin typeface="宋体"/>
                <a:cs typeface="宋体"/>
              </a:rPr>
              <a:t>块</a:t>
            </a:r>
            <a:r>
              <a:rPr dirty="0" sz="1000" spc="-5">
                <a:solidFill>
                  <a:srgbClr val="4D4D4F"/>
                </a:solidFill>
                <a:latin typeface="宋体"/>
                <a:cs typeface="宋体"/>
              </a:rPr>
              <a:t>具体</a:t>
            </a:r>
            <a:r>
              <a:rPr dirty="0" sz="1000" spc="5">
                <a:solidFill>
                  <a:srgbClr val="4D4D4F"/>
                </a:solidFill>
                <a:latin typeface="宋体"/>
                <a:cs typeface="宋体"/>
              </a:rPr>
              <a:t>表现</a:t>
            </a:r>
            <a:r>
              <a:rPr dirty="0" sz="1000" spc="-5">
                <a:solidFill>
                  <a:srgbClr val="4D4D4F"/>
                </a:solidFill>
                <a:latin typeface="宋体"/>
                <a:cs typeface="宋体"/>
              </a:rPr>
              <a:t>为</a:t>
            </a:r>
            <a:r>
              <a:rPr dirty="0" sz="1000" spc="-405">
                <a:solidFill>
                  <a:srgbClr val="4D4D4F"/>
                </a:solidFill>
                <a:latin typeface="宋体"/>
                <a:cs typeface="宋体"/>
              </a:rPr>
              <a:t>：</a:t>
            </a:r>
            <a:r>
              <a:rPr dirty="0" sz="1000" spc="-5">
                <a:solidFill>
                  <a:srgbClr val="4D4D4F"/>
                </a:solidFill>
                <a:latin typeface="宋体"/>
                <a:cs typeface="宋体"/>
              </a:rPr>
              <a:t>化</a:t>
            </a:r>
            <a:r>
              <a:rPr dirty="0" sz="1000" spc="5">
                <a:solidFill>
                  <a:srgbClr val="4D4D4F"/>
                </a:solidFill>
                <a:latin typeface="宋体"/>
                <a:cs typeface="宋体"/>
              </a:rPr>
              <a:t>学</a:t>
            </a:r>
            <a:r>
              <a:rPr dirty="0" sz="1000" spc="-5">
                <a:solidFill>
                  <a:srgbClr val="4D4D4F"/>
                </a:solidFill>
                <a:latin typeface="宋体"/>
                <a:cs typeface="宋体"/>
              </a:rPr>
              <a:t>制药</a:t>
            </a:r>
            <a:r>
              <a:rPr dirty="0" sz="1000" spc="-240">
                <a:solidFill>
                  <a:srgbClr val="4D4D4F"/>
                </a:solidFill>
                <a:latin typeface="宋体"/>
                <a:cs typeface="宋体"/>
              </a:rPr>
              <a:t> </a:t>
            </a:r>
            <a:r>
              <a:rPr dirty="0" sz="1000" spc="-5">
                <a:solidFill>
                  <a:srgbClr val="4D4D4F"/>
                </a:solidFill>
                <a:latin typeface="等线"/>
                <a:cs typeface="等线"/>
              </a:rPr>
              <a:t>15.64</a:t>
            </a:r>
            <a:r>
              <a:rPr dirty="0" sz="1000" spc="-20">
                <a:solidFill>
                  <a:srgbClr val="4D4D4F"/>
                </a:solidFill>
                <a:latin typeface="等线"/>
                <a:cs typeface="等线"/>
              </a:rPr>
              <a:t> </a:t>
            </a:r>
            <a:r>
              <a:rPr dirty="0" sz="1000" spc="-5">
                <a:solidFill>
                  <a:srgbClr val="4D4D4F"/>
                </a:solidFill>
                <a:latin typeface="宋体"/>
                <a:cs typeface="宋体"/>
              </a:rPr>
              <a:t>倍</a:t>
            </a:r>
            <a:r>
              <a:rPr dirty="0" sz="1000" spc="-390">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药</a:t>
            </a:r>
            <a:r>
              <a:rPr dirty="0" sz="1000" spc="-254">
                <a:solidFill>
                  <a:srgbClr val="4D4D4F"/>
                </a:solidFill>
                <a:latin typeface="宋体"/>
                <a:cs typeface="宋体"/>
              </a:rPr>
              <a:t> </a:t>
            </a:r>
            <a:r>
              <a:rPr dirty="0" sz="1000" spc="-5">
                <a:solidFill>
                  <a:srgbClr val="4D4D4F"/>
                </a:solidFill>
                <a:latin typeface="等线"/>
                <a:cs typeface="等线"/>
              </a:rPr>
              <a:t>39.13  </a:t>
            </a:r>
            <a:r>
              <a:rPr dirty="0" sz="1000" spc="-5">
                <a:solidFill>
                  <a:srgbClr val="4D4D4F"/>
                </a:solidFill>
                <a:latin typeface="宋体"/>
                <a:cs typeface="宋体"/>
              </a:rPr>
              <a:t>倍，生</a:t>
            </a:r>
            <a:r>
              <a:rPr dirty="0" sz="1000" spc="5">
                <a:solidFill>
                  <a:srgbClr val="4D4D4F"/>
                </a:solidFill>
                <a:latin typeface="宋体"/>
                <a:cs typeface="宋体"/>
              </a:rPr>
              <a:t>物</a:t>
            </a:r>
            <a:r>
              <a:rPr dirty="0" sz="1000" spc="-5">
                <a:solidFill>
                  <a:srgbClr val="4D4D4F"/>
                </a:solidFill>
                <a:latin typeface="宋体"/>
                <a:cs typeface="宋体"/>
              </a:rPr>
              <a:t>制品</a:t>
            </a:r>
            <a:r>
              <a:rPr dirty="0" sz="1000" spc="-250">
                <a:solidFill>
                  <a:srgbClr val="4D4D4F"/>
                </a:solidFill>
                <a:latin typeface="宋体"/>
                <a:cs typeface="宋体"/>
              </a:rPr>
              <a:t> </a:t>
            </a:r>
            <a:r>
              <a:rPr dirty="0" sz="1000" spc="-5">
                <a:solidFill>
                  <a:srgbClr val="4D4D4F"/>
                </a:solidFill>
                <a:latin typeface="等线"/>
                <a:cs typeface="等线"/>
              </a:rPr>
              <a:t>72.52</a:t>
            </a:r>
            <a:r>
              <a:rPr dirty="0" sz="1000" spc="-25">
                <a:solidFill>
                  <a:srgbClr val="4D4D4F"/>
                </a:solidFill>
                <a:latin typeface="等线"/>
                <a:cs typeface="等线"/>
              </a:rPr>
              <a:t> </a:t>
            </a:r>
            <a:r>
              <a:rPr dirty="0" sz="1000" spc="-5">
                <a:solidFill>
                  <a:srgbClr val="4D4D4F"/>
                </a:solidFill>
                <a:latin typeface="宋体"/>
                <a:cs typeface="宋体"/>
              </a:rPr>
              <a:t>倍</a:t>
            </a:r>
            <a:r>
              <a:rPr dirty="0" sz="1000" spc="5">
                <a:solidFill>
                  <a:srgbClr val="4D4D4F"/>
                </a:solidFill>
                <a:latin typeface="宋体"/>
                <a:cs typeface="宋体"/>
              </a:rPr>
              <a:t>，医</a:t>
            </a:r>
            <a:r>
              <a:rPr dirty="0" sz="1000" spc="-5">
                <a:solidFill>
                  <a:srgbClr val="4D4D4F"/>
                </a:solidFill>
                <a:latin typeface="宋体"/>
                <a:cs typeface="宋体"/>
              </a:rPr>
              <a:t>药商业</a:t>
            </a:r>
            <a:r>
              <a:rPr dirty="0" sz="1000" spc="-250">
                <a:solidFill>
                  <a:srgbClr val="4D4D4F"/>
                </a:solidFill>
                <a:latin typeface="宋体"/>
                <a:cs typeface="宋体"/>
              </a:rPr>
              <a:t> </a:t>
            </a:r>
            <a:r>
              <a:rPr dirty="0" sz="1000" spc="-5">
                <a:solidFill>
                  <a:srgbClr val="4D4D4F"/>
                </a:solidFill>
                <a:latin typeface="等线"/>
                <a:cs typeface="等线"/>
              </a:rPr>
              <a:t>19.56</a:t>
            </a:r>
            <a:r>
              <a:rPr dirty="0" sz="1000" spc="-20">
                <a:solidFill>
                  <a:srgbClr val="4D4D4F"/>
                </a:solidFill>
                <a:latin typeface="等线"/>
                <a:cs typeface="等线"/>
              </a:rPr>
              <a:t> </a:t>
            </a:r>
            <a:r>
              <a:rPr dirty="0" sz="1000" spc="-5">
                <a:solidFill>
                  <a:srgbClr val="4D4D4F"/>
                </a:solidFill>
                <a:latin typeface="宋体"/>
                <a:cs typeface="宋体"/>
              </a:rPr>
              <a:t>倍</a:t>
            </a:r>
            <a:r>
              <a:rPr dirty="0" sz="1000" spc="5">
                <a:solidFill>
                  <a:srgbClr val="4D4D4F"/>
                </a:solidFill>
                <a:latin typeface="宋体"/>
                <a:cs typeface="宋体"/>
              </a:rPr>
              <a:t>，</a:t>
            </a:r>
            <a:r>
              <a:rPr dirty="0" sz="1000" spc="-5">
                <a:solidFill>
                  <a:srgbClr val="4D4D4F"/>
                </a:solidFill>
                <a:latin typeface="宋体"/>
                <a:cs typeface="宋体"/>
              </a:rPr>
              <a:t>医疗器械</a:t>
            </a:r>
            <a:r>
              <a:rPr dirty="0" sz="1000" spc="-240">
                <a:solidFill>
                  <a:srgbClr val="4D4D4F"/>
                </a:solidFill>
                <a:latin typeface="宋体"/>
                <a:cs typeface="宋体"/>
              </a:rPr>
              <a:t> </a:t>
            </a:r>
            <a:r>
              <a:rPr dirty="0" sz="1000" spc="-5">
                <a:solidFill>
                  <a:srgbClr val="4D4D4F"/>
                </a:solidFill>
                <a:latin typeface="等线"/>
                <a:cs typeface="等线"/>
              </a:rPr>
              <a:t>46.74</a:t>
            </a:r>
            <a:r>
              <a:rPr dirty="0" sz="1000" spc="-20">
                <a:solidFill>
                  <a:srgbClr val="4D4D4F"/>
                </a:solidFill>
                <a:latin typeface="等线"/>
                <a:cs typeface="等线"/>
              </a:rPr>
              <a:t> </a:t>
            </a:r>
            <a:r>
              <a:rPr dirty="0" sz="1000" spc="-5">
                <a:solidFill>
                  <a:srgbClr val="4D4D4F"/>
                </a:solidFill>
                <a:latin typeface="宋体"/>
                <a:cs typeface="宋体"/>
              </a:rPr>
              <a:t>倍，医疗</a:t>
            </a:r>
            <a:r>
              <a:rPr dirty="0" sz="1000" spc="5">
                <a:solidFill>
                  <a:srgbClr val="4D4D4F"/>
                </a:solidFill>
                <a:latin typeface="宋体"/>
                <a:cs typeface="宋体"/>
              </a:rPr>
              <a:t>服</a:t>
            </a:r>
            <a:r>
              <a:rPr dirty="0" sz="1000" spc="-5">
                <a:solidFill>
                  <a:srgbClr val="4D4D4F"/>
                </a:solidFill>
                <a:latin typeface="宋体"/>
                <a:cs typeface="宋体"/>
              </a:rPr>
              <a:t>务</a:t>
            </a:r>
            <a:r>
              <a:rPr dirty="0" sz="1000" spc="-250">
                <a:solidFill>
                  <a:srgbClr val="4D4D4F"/>
                </a:solidFill>
                <a:latin typeface="宋体"/>
                <a:cs typeface="宋体"/>
              </a:rPr>
              <a:t> </a:t>
            </a:r>
            <a:r>
              <a:rPr dirty="0" sz="1000" spc="-5">
                <a:solidFill>
                  <a:srgbClr val="4D4D4F"/>
                </a:solidFill>
                <a:latin typeface="等线"/>
                <a:cs typeface="等线"/>
              </a:rPr>
              <a:t>137.63</a:t>
            </a:r>
            <a:r>
              <a:rPr dirty="0" sz="1000" spc="-20">
                <a:solidFill>
                  <a:srgbClr val="4D4D4F"/>
                </a:solidFill>
                <a:latin typeface="等线"/>
                <a:cs typeface="等线"/>
              </a:rPr>
              <a:t> </a:t>
            </a:r>
            <a:r>
              <a:rPr dirty="0" sz="1000" spc="-5">
                <a:solidFill>
                  <a:srgbClr val="4D4D4F"/>
                </a:solidFill>
                <a:latin typeface="宋体"/>
                <a:cs typeface="宋体"/>
              </a:rPr>
              <a:t>倍。</a:t>
            </a:r>
            <a:endParaRPr sz="1000">
              <a:latin typeface="宋体"/>
              <a:cs typeface="宋体"/>
            </a:endParaRPr>
          </a:p>
        </p:txBody>
      </p:sp>
      <p:sp>
        <p:nvSpPr>
          <p:cNvPr id="13" name="object 13"/>
          <p:cNvSpPr txBox="1"/>
          <p:nvPr/>
        </p:nvSpPr>
        <p:spPr>
          <a:xfrm>
            <a:off x="2282698" y="7715503"/>
            <a:ext cx="259715" cy="947419"/>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404040"/>
                </a:solidFill>
                <a:latin typeface="微软雅黑"/>
                <a:cs typeface="微软雅黑"/>
              </a:rPr>
              <a:t>6</a:t>
            </a:r>
            <a:r>
              <a:rPr dirty="0" sz="800">
                <a:solidFill>
                  <a:srgbClr val="404040"/>
                </a:solidFill>
                <a:latin typeface="微软雅黑"/>
                <a:cs typeface="微软雅黑"/>
              </a:rPr>
              <a:t>.</a:t>
            </a:r>
            <a:r>
              <a:rPr dirty="0" sz="800" spc="-5">
                <a:solidFill>
                  <a:srgbClr val="404040"/>
                </a:solidFill>
                <a:latin typeface="微软雅黑"/>
                <a:cs typeface="微软雅黑"/>
              </a:rPr>
              <a:t>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35"/>
              </a:spcBef>
            </a:pPr>
            <a:endParaRPr sz="600">
              <a:latin typeface="微软雅黑"/>
              <a:cs typeface="微软雅黑"/>
            </a:endParaRPr>
          </a:p>
          <a:p>
            <a:pPr marL="12700">
              <a:lnSpc>
                <a:spcPct val="100000"/>
              </a:lnSpc>
            </a:pPr>
            <a:r>
              <a:rPr dirty="0" sz="800" spc="-5">
                <a:solidFill>
                  <a:srgbClr val="404040"/>
                </a:solidFill>
                <a:latin typeface="微软雅黑"/>
                <a:cs typeface="微软雅黑"/>
              </a:rPr>
              <a:t>4</a:t>
            </a:r>
            <a:r>
              <a:rPr dirty="0" sz="800">
                <a:solidFill>
                  <a:srgbClr val="404040"/>
                </a:solidFill>
                <a:latin typeface="微软雅黑"/>
                <a:cs typeface="微软雅黑"/>
              </a:rPr>
              <a:t>.</a:t>
            </a:r>
            <a:r>
              <a:rPr dirty="0" sz="800" spc="-5">
                <a:solidFill>
                  <a:srgbClr val="404040"/>
                </a:solidFill>
                <a:latin typeface="微软雅黑"/>
                <a:cs typeface="微软雅黑"/>
              </a:rPr>
              <a:t>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35"/>
              </a:spcBef>
            </a:pPr>
            <a:endParaRPr sz="600">
              <a:latin typeface="微软雅黑"/>
              <a:cs typeface="微软雅黑"/>
            </a:endParaRPr>
          </a:p>
          <a:p>
            <a:pPr marL="12700">
              <a:lnSpc>
                <a:spcPct val="100000"/>
              </a:lnSpc>
            </a:pPr>
            <a:r>
              <a:rPr dirty="0" sz="800" spc="-5">
                <a:solidFill>
                  <a:srgbClr val="404040"/>
                </a:solidFill>
                <a:latin typeface="微软雅黑"/>
                <a:cs typeface="微软雅黑"/>
              </a:rPr>
              <a:t>2</a:t>
            </a:r>
            <a:r>
              <a:rPr dirty="0" sz="800">
                <a:solidFill>
                  <a:srgbClr val="404040"/>
                </a:solidFill>
                <a:latin typeface="微软雅黑"/>
                <a:cs typeface="微软雅黑"/>
              </a:rPr>
              <a:t>.</a:t>
            </a:r>
            <a:r>
              <a:rPr dirty="0" sz="800" spc="-5">
                <a:solidFill>
                  <a:srgbClr val="404040"/>
                </a:solidFill>
                <a:latin typeface="微软雅黑"/>
                <a:cs typeface="微软雅黑"/>
              </a:rPr>
              <a:t>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30"/>
              </a:spcBef>
            </a:pPr>
            <a:endParaRPr sz="600">
              <a:latin typeface="微软雅黑"/>
              <a:cs typeface="微软雅黑"/>
            </a:endParaRPr>
          </a:p>
          <a:p>
            <a:pPr marL="12700">
              <a:lnSpc>
                <a:spcPct val="100000"/>
              </a:lnSpc>
            </a:pPr>
            <a:r>
              <a:rPr dirty="0" sz="800" spc="-5">
                <a:solidFill>
                  <a:srgbClr val="404040"/>
                </a:solidFill>
                <a:latin typeface="微软雅黑"/>
                <a:cs typeface="微软雅黑"/>
              </a:rPr>
              <a:t>0</a:t>
            </a:r>
            <a:r>
              <a:rPr dirty="0" sz="800">
                <a:solidFill>
                  <a:srgbClr val="404040"/>
                </a:solidFill>
                <a:latin typeface="微软雅黑"/>
                <a:cs typeface="微软雅黑"/>
              </a:rPr>
              <a:t>.</a:t>
            </a:r>
            <a:r>
              <a:rPr dirty="0" sz="800" spc="-5">
                <a:solidFill>
                  <a:srgbClr val="404040"/>
                </a:solidFill>
                <a:latin typeface="微软雅黑"/>
                <a:cs typeface="微软雅黑"/>
              </a:rPr>
              <a:t>0</a:t>
            </a:r>
            <a:r>
              <a:rPr dirty="0" sz="800">
                <a:solidFill>
                  <a:srgbClr val="404040"/>
                </a:solidFill>
                <a:latin typeface="微软雅黑"/>
                <a:cs typeface="微软雅黑"/>
              </a:rPr>
              <a:t>%</a:t>
            </a:r>
            <a:endParaRPr sz="800">
              <a:latin typeface="微软雅黑"/>
              <a:cs typeface="微软雅黑"/>
            </a:endParaRPr>
          </a:p>
        </p:txBody>
      </p:sp>
      <p:sp>
        <p:nvSpPr>
          <p:cNvPr id="14" name="object 14"/>
          <p:cNvSpPr txBox="1"/>
          <p:nvPr/>
        </p:nvSpPr>
        <p:spPr>
          <a:xfrm>
            <a:off x="2837814" y="8661907"/>
            <a:ext cx="589915"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404040"/>
                </a:solidFill>
                <a:latin typeface="微软雅黑"/>
                <a:cs typeface="微软雅黑"/>
              </a:rPr>
              <a:t>2020-09-28</a:t>
            </a:r>
            <a:endParaRPr sz="800">
              <a:latin typeface="微软雅黑"/>
              <a:cs typeface="微软雅黑"/>
            </a:endParaRPr>
          </a:p>
        </p:txBody>
      </p:sp>
      <p:sp>
        <p:nvSpPr>
          <p:cNvPr id="15" name="object 15"/>
          <p:cNvSpPr txBox="1"/>
          <p:nvPr/>
        </p:nvSpPr>
        <p:spPr>
          <a:xfrm>
            <a:off x="3838447" y="8661907"/>
            <a:ext cx="589915"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404040"/>
                </a:solidFill>
                <a:latin typeface="微软雅黑"/>
                <a:cs typeface="微软雅黑"/>
              </a:rPr>
              <a:t>2020-09-29</a:t>
            </a:r>
            <a:endParaRPr sz="800">
              <a:latin typeface="微软雅黑"/>
              <a:cs typeface="微软雅黑"/>
            </a:endParaRPr>
          </a:p>
        </p:txBody>
      </p:sp>
      <p:sp>
        <p:nvSpPr>
          <p:cNvPr id="16" name="object 16"/>
          <p:cNvSpPr txBox="1"/>
          <p:nvPr/>
        </p:nvSpPr>
        <p:spPr>
          <a:xfrm>
            <a:off x="4839080" y="8661907"/>
            <a:ext cx="589915"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404040"/>
                </a:solidFill>
                <a:latin typeface="微软雅黑"/>
                <a:cs typeface="微软雅黑"/>
              </a:rPr>
              <a:t>2020-09-30</a:t>
            </a:r>
            <a:endParaRPr sz="800">
              <a:latin typeface="微软雅黑"/>
              <a:cs typeface="微软雅黑"/>
            </a:endParaRPr>
          </a:p>
        </p:txBody>
      </p:sp>
      <p:sp>
        <p:nvSpPr>
          <p:cNvPr id="17" name="object 17"/>
          <p:cNvSpPr txBox="1"/>
          <p:nvPr/>
        </p:nvSpPr>
        <p:spPr>
          <a:xfrm>
            <a:off x="5839714" y="8661907"/>
            <a:ext cx="589915" cy="147955"/>
          </a:xfrm>
          <a:prstGeom prst="rect">
            <a:avLst/>
          </a:prstGeom>
        </p:spPr>
        <p:txBody>
          <a:bodyPr wrap="square" lIns="0" tIns="12700" rIns="0" bIns="0" rtlCol="0" vert="horz">
            <a:spAutoFit/>
          </a:bodyPr>
          <a:lstStyle/>
          <a:p>
            <a:pPr marL="12700">
              <a:lnSpc>
                <a:spcPct val="100000"/>
              </a:lnSpc>
              <a:spcBef>
                <a:spcPts val="100"/>
              </a:spcBef>
            </a:pPr>
            <a:r>
              <a:rPr dirty="0" sz="800" spc="-5">
                <a:solidFill>
                  <a:srgbClr val="404040"/>
                </a:solidFill>
                <a:latin typeface="微软雅黑"/>
                <a:cs typeface="微软雅黑"/>
              </a:rPr>
              <a:t>2020-10-09</a:t>
            </a:r>
            <a:endParaRPr sz="800">
              <a:latin typeface="微软雅黑"/>
              <a:cs typeface="微软雅黑"/>
            </a:endParaRPr>
          </a:p>
        </p:txBody>
      </p:sp>
      <p:sp>
        <p:nvSpPr>
          <p:cNvPr id="18" name="object 18"/>
          <p:cNvSpPr/>
          <p:nvPr/>
        </p:nvSpPr>
        <p:spPr>
          <a:xfrm>
            <a:off x="2816351" y="7694676"/>
            <a:ext cx="243840" cy="0"/>
          </a:xfrm>
          <a:custGeom>
            <a:avLst/>
            <a:gdLst/>
            <a:ahLst/>
            <a:cxnLst/>
            <a:rect l="l" t="t" r="r" b="b"/>
            <a:pathLst>
              <a:path w="243839" h="0">
                <a:moveTo>
                  <a:pt x="0" y="0"/>
                </a:moveTo>
                <a:lnTo>
                  <a:pt x="243840" y="0"/>
                </a:lnTo>
              </a:path>
            </a:pathLst>
          </a:custGeom>
          <a:ln w="19050">
            <a:solidFill>
              <a:srgbClr val="7E7E7E"/>
            </a:solidFill>
          </a:ln>
        </p:spPr>
        <p:txBody>
          <a:bodyPr wrap="square" lIns="0" tIns="0" rIns="0" bIns="0" rtlCol="0"/>
          <a:lstStyle/>
          <a:p/>
        </p:txBody>
      </p:sp>
      <p:sp>
        <p:nvSpPr>
          <p:cNvPr id="19" name="object 19"/>
          <p:cNvSpPr/>
          <p:nvPr/>
        </p:nvSpPr>
        <p:spPr>
          <a:xfrm>
            <a:off x="3652139" y="7694676"/>
            <a:ext cx="243840" cy="0"/>
          </a:xfrm>
          <a:custGeom>
            <a:avLst/>
            <a:gdLst/>
            <a:ahLst/>
            <a:cxnLst/>
            <a:rect l="l" t="t" r="r" b="b"/>
            <a:pathLst>
              <a:path w="243839" h="0">
                <a:moveTo>
                  <a:pt x="0" y="0"/>
                </a:moveTo>
                <a:lnTo>
                  <a:pt x="243839" y="0"/>
                </a:lnTo>
              </a:path>
            </a:pathLst>
          </a:custGeom>
          <a:ln w="19050">
            <a:solidFill>
              <a:srgbClr val="C6000F"/>
            </a:solidFill>
          </a:ln>
        </p:spPr>
        <p:txBody>
          <a:bodyPr wrap="square" lIns="0" tIns="0" rIns="0" bIns="0" rtlCol="0"/>
          <a:lstStyle/>
          <a:p/>
        </p:txBody>
      </p:sp>
      <p:sp>
        <p:nvSpPr>
          <p:cNvPr id="20" name="object 20"/>
          <p:cNvSpPr txBox="1"/>
          <p:nvPr/>
        </p:nvSpPr>
        <p:spPr>
          <a:xfrm>
            <a:off x="3073654" y="7613395"/>
            <a:ext cx="1270000" cy="147955"/>
          </a:xfrm>
          <a:prstGeom prst="rect">
            <a:avLst/>
          </a:prstGeom>
        </p:spPr>
        <p:txBody>
          <a:bodyPr wrap="square" lIns="0" tIns="12700" rIns="0" bIns="0" rtlCol="0" vert="horz">
            <a:spAutoFit/>
          </a:bodyPr>
          <a:lstStyle/>
          <a:p>
            <a:pPr marL="12700">
              <a:lnSpc>
                <a:spcPct val="100000"/>
              </a:lnSpc>
              <a:spcBef>
                <a:spcPts val="100"/>
              </a:spcBef>
              <a:tabLst>
                <a:tab pos="848360" algn="l"/>
              </a:tabLst>
            </a:pPr>
            <a:r>
              <a:rPr dirty="0" sz="800">
                <a:solidFill>
                  <a:srgbClr val="404040"/>
                </a:solidFill>
                <a:latin typeface="微软雅黑"/>
                <a:cs typeface="微软雅黑"/>
              </a:rPr>
              <a:t>上证综指</a:t>
            </a:r>
            <a:r>
              <a:rPr dirty="0" sz="800">
                <a:solidFill>
                  <a:srgbClr val="404040"/>
                </a:solidFill>
                <a:latin typeface="微软雅黑"/>
                <a:cs typeface="微软雅黑"/>
              </a:rPr>
              <a:t>	</a:t>
            </a:r>
            <a:r>
              <a:rPr dirty="0" sz="800">
                <a:solidFill>
                  <a:srgbClr val="404040"/>
                </a:solidFill>
                <a:latin typeface="微软雅黑"/>
                <a:cs typeface="微软雅黑"/>
              </a:rPr>
              <a:t>中小板指</a:t>
            </a:r>
            <a:endParaRPr sz="800">
              <a:latin typeface="微软雅黑"/>
              <a:cs typeface="微软雅黑"/>
            </a:endParaRPr>
          </a:p>
        </p:txBody>
      </p:sp>
      <p:sp>
        <p:nvSpPr>
          <p:cNvPr id="21" name="object 21"/>
          <p:cNvSpPr/>
          <p:nvPr/>
        </p:nvSpPr>
        <p:spPr>
          <a:xfrm>
            <a:off x="4488053" y="7694676"/>
            <a:ext cx="243840" cy="0"/>
          </a:xfrm>
          <a:custGeom>
            <a:avLst/>
            <a:gdLst/>
            <a:ahLst/>
            <a:cxnLst/>
            <a:rect l="l" t="t" r="r" b="b"/>
            <a:pathLst>
              <a:path w="243839" h="0">
                <a:moveTo>
                  <a:pt x="0" y="0"/>
                </a:moveTo>
                <a:lnTo>
                  <a:pt x="243839" y="0"/>
                </a:lnTo>
              </a:path>
            </a:pathLst>
          </a:custGeom>
          <a:ln w="19050">
            <a:solidFill>
              <a:srgbClr val="F6B089"/>
            </a:solidFill>
          </a:ln>
        </p:spPr>
        <p:txBody>
          <a:bodyPr wrap="square" lIns="0" tIns="0" rIns="0" bIns="0" rtlCol="0"/>
          <a:lstStyle/>
          <a:p/>
        </p:txBody>
      </p:sp>
      <p:sp>
        <p:nvSpPr>
          <p:cNvPr id="22" name="object 22"/>
          <p:cNvSpPr txBox="1"/>
          <p:nvPr/>
        </p:nvSpPr>
        <p:spPr>
          <a:xfrm>
            <a:off x="4745863" y="7613395"/>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创业板指</a:t>
            </a:r>
            <a:endParaRPr sz="800">
              <a:latin typeface="微软雅黑"/>
              <a:cs typeface="微软雅黑"/>
            </a:endParaRPr>
          </a:p>
        </p:txBody>
      </p:sp>
      <p:sp>
        <p:nvSpPr>
          <p:cNvPr id="23" name="object 23"/>
          <p:cNvSpPr/>
          <p:nvPr/>
        </p:nvSpPr>
        <p:spPr>
          <a:xfrm>
            <a:off x="5323840" y="7694676"/>
            <a:ext cx="243840" cy="0"/>
          </a:xfrm>
          <a:custGeom>
            <a:avLst/>
            <a:gdLst/>
            <a:ahLst/>
            <a:cxnLst/>
            <a:rect l="l" t="t" r="r" b="b"/>
            <a:pathLst>
              <a:path w="243839" h="0">
                <a:moveTo>
                  <a:pt x="0" y="0"/>
                </a:moveTo>
                <a:lnTo>
                  <a:pt x="243839" y="0"/>
                </a:lnTo>
              </a:path>
            </a:pathLst>
          </a:custGeom>
          <a:ln w="19050">
            <a:solidFill>
              <a:srgbClr val="DA8137"/>
            </a:solidFill>
          </a:ln>
        </p:spPr>
        <p:txBody>
          <a:bodyPr wrap="square" lIns="0" tIns="0" rIns="0" bIns="0" rtlCol="0"/>
          <a:lstStyle/>
          <a:p/>
        </p:txBody>
      </p:sp>
      <p:sp>
        <p:nvSpPr>
          <p:cNvPr id="24" name="object 24"/>
          <p:cNvSpPr txBox="1"/>
          <p:nvPr/>
        </p:nvSpPr>
        <p:spPr>
          <a:xfrm>
            <a:off x="5581650" y="7613395"/>
            <a:ext cx="70612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医药生物</a:t>
            </a:r>
            <a:r>
              <a:rPr dirty="0" sz="800" spc="-5">
                <a:solidFill>
                  <a:srgbClr val="404040"/>
                </a:solidFill>
                <a:latin typeface="微软雅黑"/>
                <a:cs typeface="微软雅黑"/>
              </a:rPr>
              <a:t>(</a:t>
            </a:r>
            <a:r>
              <a:rPr dirty="0" sz="800">
                <a:solidFill>
                  <a:srgbClr val="404040"/>
                </a:solidFill>
                <a:latin typeface="微软雅黑"/>
                <a:cs typeface="微软雅黑"/>
              </a:rPr>
              <a:t>申万)</a:t>
            </a:r>
            <a:endParaRPr sz="800">
              <a:latin typeface="微软雅黑"/>
              <a:cs typeface="微软雅黑"/>
            </a:endParaRPr>
          </a:p>
        </p:txBody>
      </p:sp>
      <p:sp>
        <p:nvSpPr>
          <p:cNvPr id="25" name="object 25"/>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26" name="object 26"/>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sp>
        <p:nvSpPr>
          <p:cNvPr id="5" name="object 5"/>
          <p:cNvSpPr txBox="1"/>
          <p:nvPr/>
        </p:nvSpPr>
        <p:spPr>
          <a:xfrm>
            <a:off x="1988566" y="3383559"/>
            <a:ext cx="4975225" cy="561340"/>
          </a:xfrm>
          <a:prstGeom prst="rect">
            <a:avLst/>
          </a:prstGeom>
        </p:spPr>
        <p:txBody>
          <a:bodyPr wrap="square" lIns="0" tIns="12700" rIns="0" bIns="0" rtlCol="0" vert="horz">
            <a:spAutoFit/>
          </a:bodyPr>
          <a:lstStyle/>
          <a:p>
            <a:pPr algn="just" marL="12700" marR="5080">
              <a:lnSpc>
                <a:spcPct val="117100"/>
              </a:lnSpc>
              <a:spcBef>
                <a:spcPts val="100"/>
              </a:spcBef>
            </a:pPr>
            <a:r>
              <a:rPr dirty="0" sz="1000" spc="5" b="1">
                <a:solidFill>
                  <a:srgbClr val="4D4D4F"/>
                </a:solidFill>
                <a:latin typeface="微软雅黑"/>
                <a:cs typeface="微软雅黑"/>
              </a:rPr>
              <a:t>本周医</a:t>
            </a:r>
            <a:r>
              <a:rPr dirty="0" sz="1000" spc="-5" b="1">
                <a:solidFill>
                  <a:srgbClr val="4D4D4F"/>
                </a:solidFill>
                <a:latin typeface="微软雅黑"/>
                <a:cs typeface="微软雅黑"/>
              </a:rPr>
              <a:t>药</a:t>
            </a:r>
            <a:r>
              <a:rPr dirty="0" sz="1000" spc="5" b="1">
                <a:solidFill>
                  <a:srgbClr val="4D4D4F"/>
                </a:solidFill>
                <a:latin typeface="微软雅黑"/>
                <a:cs typeface="微软雅黑"/>
              </a:rPr>
              <a:t>生物</a:t>
            </a:r>
            <a:r>
              <a:rPr dirty="0" sz="1000" spc="-5" b="1">
                <a:solidFill>
                  <a:srgbClr val="4D4D4F"/>
                </a:solidFill>
                <a:latin typeface="微软雅黑"/>
                <a:cs typeface="微软雅黑"/>
              </a:rPr>
              <a:t>除</a:t>
            </a:r>
            <a:r>
              <a:rPr dirty="0" sz="1000" spc="5" b="1">
                <a:solidFill>
                  <a:srgbClr val="4D4D4F"/>
                </a:solidFill>
                <a:latin typeface="微软雅黑"/>
                <a:cs typeface="微软雅黑"/>
              </a:rPr>
              <a:t>医药</a:t>
            </a:r>
            <a:r>
              <a:rPr dirty="0" sz="1000" spc="-5" b="1">
                <a:solidFill>
                  <a:srgbClr val="4D4D4F"/>
                </a:solidFill>
                <a:latin typeface="微软雅黑"/>
                <a:cs typeface="微软雅黑"/>
              </a:rPr>
              <a:t>商</a:t>
            </a:r>
            <a:r>
              <a:rPr dirty="0" sz="1000" spc="5" b="1">
                <a:solidFill>
                  <a:srgbClr val="4D4D4F"/>
                </a:solidFill>
                <a:latin typeface="微软雅黑"/>
                <a:cs typeface="微软雅黑"/>
              </a:rPr>
              <a:t>业</a:t>
            </a:r>
            <a:r>
              <a:rPr dirty="0" sz="1000" spc="-5" b="1">
                <a:solidFill>
                  <a:srgbClr val="4D4D4F"/>
                </a:solidFill>
                <a:latin typeface="微软雅黑"/>
                <a:cs typeface="微软雅黑"/>
              </a:rPr>
              <a:t>板</a:t>
            </a:r>
            <a:r>
              <a:rPr dirty="0" sz="1000" spc="5" b="1">
                <a:solidFill>
                  <a:srgbClr val="4D4D4F"/>
                </a:solidFill>
                <a:latin typeface="微软雅黑"/>
                <a:cs typeface="微软雅黑"/>
              </a:rPr>
              <a:t>块外其</a:t>
            </a:r>
            <a:r>
              <a:rPr dirty="0" sz="1000" spc="-5" b="1">
                <a:solidFill>
                  <a:srgbClr val="4D4D4F"/>
                </a:solidFill>
                <a:latin typeface="微软雅黑"/>
                <a:cs typeface="微软雅黑"/>
              </a:rPr>
              <a:t>余</a:t>
            </a:r>
            <a:r>
              <a:rPr dirty="0" sz="1000" spc="5" b="1">
                <a:solidFill>
                  <a:srgbClr val="4D4D4F"/>
                </a:solidFill>
                <a:latin typeface="微软雅黑"/>
                <a:cs typeface="微软雅黑"/>
              </a:rPr>
              <a:t>板块</a:t>
            </a:r>
            <a:r>
              <a:rPr dirty="0" sz="1000" spc="-5" b="1">
                <a:solidFill>
                  <a:srgbClr val="4D4D4F"/>
                </a:solidFill>
                <a:latin typeface="微软雅黑"/>
                <a:cs typeface="微软雅黑"/>
              </a:rPr>
              <a:t>均</a:t>
            </a:r>
            <a:r>
              <a:rPr dirty="0" sz="1000" spc="5" b="1">
                <a:solidFill>
                  <a:srgbClr val="4D4D4F"/>
                </a:solidFill>
                <a:latin typeface="微软雅黑"/>
                <a:cs typeface="微软雅黑"/>
              </a:rPr>
              <a:t>有所</a:t>
            </a:r>
            <a:r>
              <a:rPr dirty="0" sz="1000" spc="-5" b="1">
                <a:solidFill>
                  <a:srgbClr val="4D4D4F"/>
                </a:solidFill>
                <a:latin typeface="微软雅黑"/>
                <a:cs typeface="微软雅黑"/>
              </a:rPr>
              <a:t>上</a:t>
            </a:r>
            <a:r>
              <a:rPr dirty="0" sz="1000" spc="25" b="1">
                <a:solidFill>
                  <a:srgbClr val="4D4D4F"/>
                </a:solidFill>
                <a:latin typeface="微软雅黑"/>
                <a:cs typeface="微软雅黑"/>
              </a:rPr>
              <a:t>涨</a:t>
            </a:r>
            <a:r>
              <a:rPr dirty="0" sz="1000" spc="-80" b="1">
                <a:solidFill>
                  <a:srgbClr val="4D4D4F"/>
                </a:solidFill>
                <a:latin typeface="微软雅黑"/>
                <a:cs typeface="微软雅黑"/>
              </a:rPr>
              <a:t>。</a:t>
            </a:r>
            <a:r>
              <a:rPr dirty="0" sz="1000" spc="-5">
                <a:solidFill>
                  <a:srgbClr val="4D4D4F"/>
                </a:solidFill>
                <a:latin typeface="宋体"/>
                <a:cs typeface="宋体"/>
              </a:rPr>
              <a:t>本周医</a:t>
            </a:r>
            <a:r>
              <a:rPr dirty="0" sz="1000" spc="5">
                <a:solidFill>
                  <a:srgbClr val="4D4D4F"/>
                </a:solidFill>
                <a:latin typeface="宋体"/>
                <a:cs typeface="宋体"/>
              </a:rPr>
              <a:t>疗</a:t>
            </a:r>
            <a:r>
              <a:rPr dirty="0" sz="1000" spc="-5">
                <a:solidFill>
                  <a:srgbClr val="4D4D4F"/>
                </a:solidFill>
                <a:latin typeface="宋体"/>
                <a:cs typeface="宋体"/>
              </a:rPr>
              <a:t>服务</a:t>
            </a:r>
            <a:r>
              <a:rPr dirty="0" sz="1000" spc="5">
                <a:solidFill>
                  <a:srgbClr val="4D4D4F"/>
                </a:solidFill>
                <a:latin typeface="宋体"/>
                <a:cs typeface="宋体"/>
              </a:rPr>
              <a:t>板</a:t>
            </a:r>
            <a:r>
              <a:rPr dirty="0" sz="1000" spc="-5">
                <a:solidFill>
                  <a:srgbClr val="4D4D4F"/>
                </a:solidFill>
                <a:latin typeface="宋体"/>
                <a:cs typeface="宋体"/>
              </a:rPr>
              <a:t>块涨</a:t>
            </a:r>
            <a:r>
              <a:rPr dirty="0" sz="1000" spc="5">
                <a:solidFill>
                  <a:srgbClr val="4D4D4F"/>
                </a:solidFill>
                <a:latin typeface="宋体"/>
                <a:cs typeface="宋体"/>
              </a:rPr>
              <a:t>幅</a:t>
            </a:r>
            <a:r>
              <a:rPr dirty="0" sz="1000" spc="-5">
                <a:solidFill>
                  <a:srgbClr val="4D4D4F"/>
                </a:solidFill>
                <a:latin typeface="宋体"/>
                <a:cs typeface="宋体"/>
              </a:rPr>
              <a:t>最</a:t>
            </a:r>
            <a:r>
              <a:rPr dirty="0" sz="1000" spc="5">
                <a:solidFill>
                  <a:srgbClr val="4D4D4F"/>
                </a:solidFill>
                <a:latin typeface="宋体"/>
                <a:cs typeface="宋体"/>
              </a:rPr>
              <a:t>大</a:t>
            </a:r>
            <a:r>
              <a:rPr dirty="0" sz="1000" spc="-80">
                <a:solidFill>
                  <a:srgbClr val="4D4D4F"/>
                </a:solidFill>
                <a:latin typeface="宋体"/>
                <a:cs typeface="宋体"/>
              </a:rPr>
              <a:t>，</a:t>
            </a:r>
            <a:r>
              <a:rPr dirty="0" sz="1000" spc="-5">
                <a:solidFill>
                  <a:srgbClr val="4D4D4F"/>
                </a:solidFill>
                <a:latin typeface="宋体"/>
                <a:cs typeface="宋体"/>
              </a:rPr>
              <a:t>上涨  </a:t>
            </a:r>
            <a:r>
              <a:rPr dirty="0" sz="1000" spc="-5">
                <a:solidFill>
                  <a:srgbClr val="4D4D4F"/>
                </a:solidFill>
                <a:latin typeface="等线"/>
                <a:cs typeface="等线"/>
              </a:rPr>
              <a:t>6.77%</a:t>
            </a:r>
            <a:r>
              <a:rPr dirty="0" sz="1000" spc="-5">
                <a:solidFill>
                  <a:srgbClr val="4D4D4F"/>
                </a:solidFill>
                <a:latin typeface="宋体"/>
                <a:cs typeface="宋体"/>
              </a:rPr>
              <a:t>；医疗器</a:t>
            </a:r>
            <a:r>
              <a:rPr dirty="0" sz="1000" spc="5">
                <a:solidFill>
                  <a:srgbClr val="4D4D4F"/>
                </a:solidFill>
                <a:latin typeface="宋体"/>
                <a:cs typeface="宋体"/>
              </a:rPr>
              <a:t>械</a:t>
            </a:r>
            <a:r>
              <a:rPr dirty="0" sz="1000" spc="-5">
                <a:solidFill>
                  <a:srgbClr val="4D4D4F"/>
                </a:solidFill>
                <a:latin typeface="宋体"/>
                <a:cs typeface="宋体"/>
              </a:rPr>
              <a:t>板块</a:t>
            </a:r>
            <a:r>
              <a:rPr dirty="0" sz="1000" spc="5">
                <a:solidFill>
                  <a:srgbClr val="4D4D4F"/>
                </a:solidFill>
                <a:latin typeface="宋体"/>
                <a:cs typeface="宋体"/>
              </a:rPr>
              <a:t>上</a:t>
            </a:r>
            <a:r>
              <a:rPr dirty="0" sz="1000" spc="-5">
                <a:solidFill>
                  <a:srgbClr val="4D4D4F"/>
                </a:solidFill>
                <a:latin typeface="宋体"/>
                <a:cs typeface="宋体"/>
              </a:rPr>
              <a:t>涨</a:t>
            </a:r>
            <a:r>
              <a:rPr dirty="0" sz="1000" spc="-250">
                <a:solidFill>
                  <a:srgbClr val="4D4D4F"/>
                </a:solidFill>
                <a:latin typeface="宋体"/>
                <a:cs typeface="宋体"/>
              </a:rPr>
              <a:t> </a:t>
            </a:r>
            <a:r>
              <a:rPr dirty="0" sz="1000" spc="-5">
                <a:solidFill>
                  <a:srgbClr val="4D4D4F"/>
                </a:solidFill>
                <a:latin typeface="等线"/>
                <a:cs typeface="等线"/>
              </a:rPr>
              <a:t>3.78%</a:t>
            </a:r>
            <a:r>
              <a:rPr dirty="0" sz="1000" spc="-5">
                <a:solidFill>
                  <a:srgbClr val="4D4D4F"/>
                </a:solidFill>
                <a:latin typeface="宋体"/>
                <a:cs typeface="宋体"/>
              </a:rPr>
              <a:t>，生物制</a:t>
            </a:r>
            <a:r>
              <a:rPr dirty="0" sz="1000" spc="5">
                <a:solidFill>
                  <a:srgbClr val="4D4D4F"/>
                </a:solidFill>
                <a:latin typeface="宋体"/>
                <a:cs typeface="宋体"/>
              </a:rPr>
              <a:t>品</a:t>
            </a:r>
            <a:r>
              <a:rPr dirty="0" sz="1000" spc="-5">
                <a:solidFill>
                  <a:srgbClr val="4D4D4F"/>
                </a:solidFill>
                <a:latin typeface="宋体"/>
                <a:cs typeface="宋体"/>
              </a:rPr>
              <a:t>板块</a:t>
            </a:r>
            <a:r>
              <a:rPr dirty="0" sz="1000" spc="5">
                <a:solidFill>
                  <a:srgbClr val="4D4D4F"/>
                </a:solidFill>
                <a:latin typeface="宋体"/>
                <a:cs typeface="宋体"/>
              </a:rPr>
              <a:t>上</a:t>
            </a:r>
            <a:r>
              <a:rPr dirty="0" sz="1000" spc="-5">
                <a:solidFill>
                  <a:srgbClr val="4D4D4F"/>
                </a:solidFill>
                <a:latin typeface="宋体"/>
                <a:cs typeface="宋体"/>
              </a:rPr>
              <a:t>涨</a:t>
            </a:r>
            <a:r>
              <a:rPr dirty="0" sz="1000" spc="-250">
                <a:solidFill>
                  <a:srgbClr val="4D4D4F"/>
                </a:solidFill>
                <a:latin typeface="宋体"/>
                <a:cs typeface="宋体"/>
              </a:rPr>
              <a:t> </a:t>
            </a:r>
            <a:r>
              <a:rPr dirty="0" sz="1000">
                <a:solidFill>
                  <a:srgbClr val="4D4D4F"/>
                </a:solidFill>
                <a:latin typeface="等线"/>
                <a:cs typeface="等线"/>
              </a:rPr>
              <a:t>1.84%</a:t>
            </a:r>
            <a:r>
              <a:rPr dirty="0" sz="1000">
                <a:solidFill>
                  <a:srgbClr val="4D4D4F"/>
                </a:solidFill>
                <a:latin typeface="宋体"/>
                <a:cs typeface="宋体"/>
              </a:rPr>
              <a:t>，</a:t>
            </a:r>
            <a:r>
              <a:rPr dirty="0" sz="1000" spc="-5">
                <a:solidFill>
                  <a:srgbClr val="4D4D4F"/>
                </a:solidFill>
                <a:latin typeface="宋体"/>
                <a:cs typeface="宋体"/>
              </a:rPr>
              <a:t>化学制</a:t>
            </a:r>
            <a:r>
              <a:rPr dirty="0" sz="1000" spc="5">
                <a:solidFill>
                  <a:srgbClr val="4D4D4F"/>
                </a:solidFill>
                <a:latin typeface="宋体"/>
                <a:cs typeface="宋体"/>
              </a:rPr>
              <a:t>药</a:t>
            </a:r>
            <a:r>
              <a:rPr dirty="0" sz="1000" spc="-5">
                <a:solidFill>
                  <a:srgbClr val="4D4D4F"/>
                </a:solidFill>
                <a:latin typeface="宋体"/>
                <a:cs typeface="宋体"/>
              </a:rPr>
              <a:t>板块</a:t>
            </a:r>
            <a:r>
              <a:rPr dirty="0" sz="1000" spc="5">
                <a:solidFill>
                  <a:srgbClr val="4D4D4F"/>
                </a:solidFill>
                <a:latin typeface="宋体"/>
                <a:cs typeface="宋体"/>
              </a:rPr>
              <a:t>上</a:t>
            </a:r>
            <a:r>
              <a:rPr dirty="0" sz="1000" spc="-5">
                <a:solidFill>
                  <a:srgbClr val="4D4D4F"/>
                </a:solidFill>
                <a:latin typeface="宋体"/>
                <a:cs typeface="宋体"/>
              </a:rPr>
              <a:t>涨</a:t>
            </a:r>
            <a:r>
              <a:rPr dirty="0" sz="1000" spc="-254">
                <a:solidFill>
                  <a:srgbClr val="4D4D4F"/>
                </a:solidFill>
                <a:latin typeface="宋体"/>
                <a:cs typeface="宋体"/>
              </a:rPr>
              <a:t> </a:t>
            </a:r>
            <a:r>
              <a:rPr dirty="0" sz="1000" spc="-5">
                <a:solidFill>
                  <a:srgbClr val="4D4D4F"/>
                </a:solidFill>
                <a:latin typeface="等线"/>
                <a:cs typeface="等线"/>
              </a:rPr>
              <a:t>1.49%</a:t>
            </a:r>
            <a:r>
              <a:rPr dirty="0" sz="1000" spc="-5">
                <a:solidFill>
                  <a:srgbClr val="4D4D4F"/>
                </a:solidFill>
                <a:latin typeface="宋体"/>
                <a:cs typeface="宋体"/>
              </a:rPr>
              <a:t>，中 药板块</a:t>
            </a:r>
            <a:r>
              <a:rPr dirty="0" sz="1000" spc="5">
                <a:solidFill>
                  <a:srgbClr val="4D4D4F"/>
                </a:solidFill>
                <a:latin typeface="宋体"/>
                <a:cs typeface="宋体"/>
              </a:rPr>
              <a:t>上</a:t>
            </a:r>
            <a:r>
              <a:rPr dirty="0" sz="1000" spc="-5">
                <a:solidFill>
                  <a:srgbClr val="4D4D4F"/>
                </a:solidFill>
                <a:latin typeface="宋体"/>
                <a:cs typeface="宋体"/>
              </a:rPr>
              <a:t>涨</a:t>
            </a:r>
            <a:r>
              <a:rPr dirty="0" sz="1000" spc="-250">
                <a:solidFill>
                  <a:srgbClr val="4D4D4F"/>
                </a:solidFill>
                <a:latin typeface="宋体"/>
                <a:cs typeface="宋体"/>
              </a:rPr>
              <a:t> </a:t>
            </a:r>
            <a:r>
              <a:rPr dirty="0" sz="1000" spc="-5">
                <a:solidFill>
                  <a:srgbClr val="4D4D4F"/>
                </a:solidFill>
                <a:latin typeface="等线"/>
                <a:cs typeface="等线"/>
              </a:rPr>
              <a:t>1.3%</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商</a:t>
            </a:r>
            <a:r>
              <a:rPr dirty="0" sz="1000" spc="5">
                <a:solidFill>
                  <a:srgbClr val="4D4D4F"/>
                </a:solidFill>
                <a:latin typeface="宋体"/>
                <a:cs typeface="宋体"/>
              </a:rPr>
              <a:t>业</a:t>
            </a:r>
            <a:r>
              <a:rPr dirty="0" sz="1000" spc="-5">
                <a:solidFill>
                  <a:srgbClr val="4D4D4F"/>
                </a:solidFill>
                <a:latin typeface="宋体"/>
                <a:cs typeface="宋体"/>
              </a:rPr>
              <a:t>板块下</a:t>
            </a:r>
            <a:r>
              <a:rPr dirty="0" sz="1000" spc="5">
                <a:solidFill>
                  <a:srgbClr val="4D4D4F"/>
                </a:solidFill>
                <a:latin typeface="宋体"/>
                <a:cs typeface="宋体"/>
              </a:rPr>
              <a:t>跌</a:t>
            </a:r>
            <a:r>
              <a:rPr dirty="0" sz="1000" spc="-5">
                <a:solidFill>
                  <a:srgbClr val="4D4D4F"/>
                </a:solidFill>
                <a:latin typeface="宋体"/>
                <a:cs typeface="宋体"/>
              </a:rPr>
              <a:t>幅度</a:t>
            </a:r>
            <a:r>
              <a:rPr dirty="0" sz="1000" spc="5">
                <a:solidFill>
                  <a:srgbClr val="4D4D4F"/>
                </a:solidFill>
                <a:latin typeface="宋体"/>
                <a:cs typeface="宋体"/>
              </a:rPr>
              <a:t>最</a:t>
            </a:r>
            <a:r>
              <a:rPr dirty="0" sz="1000" spc="-5">
                <a:solidFill>
                  <a:srgbClr val="4D4D4F"/>
                </a:solidFill>
                <a:latin typeface="宋体"/>
                <a:cs typeface="宋体"/>
              </a:rPr>
              <a:t>大，</a:t>
            </a:r>
            <a:r>
              <a:rPr dirty="0" sz="1000" spc="5">
                <a:solidFill>
                  <a:srgbClr val="4D4D4F"/>
                </a:solidFill>
                <a:latin typeface="宋体"/>
                <a:cs typeface="宋体"/>
              </a:rPr>
              <a:t>下</a:t>
            </a:r>
            <a:r>
              <a:rPr dirty="0" sz="1000" spc="-5">
                <a:solidFill>
                  <a:srgbClr val="4D4D4F"/>
                </a:solidFill>
                <a:latin typeface="宋体"/>
                <a:cs typeface="宋体"/>
              </a:rPr>
              <a:t>跌</a:t>
            </a:r>
            <a:r>
              <a:rPr dirty="0" sz="1000" spc="-245">
                <a:solidFill>
                  <a:srgbClr val="4D4D4F"/>
                </a:solidFill>
                <a:latin typeface="宋体"/>
                <a:cs typeface="宋体"/>
              </a:rPr>
              <a:t> </a:t>
            </a:r>
            <a:r>
              <a:rPr dirty="0" sz="1000">
                <a:solidFill>
                  <a:srgbClr val="4D4D4F"/>
                </a:solidFill>
                <a:latin typeface="等线"/>
                <a:cs typeface="等线"/>
              </a:rPr>
              <a:t>0.86%</a:t>
            </a:r>
            <a:r>
              <a:rPr dirty="0" sz="1000" spc="-5">
                <a:solidFill>
                  <a:srgbClr val="4D4D4F"/>
                </a:solidFill>
                <a:latin typeface="宋体"/>
                <a:cs typeface="宋体"/>
              </a:rPr>
              <a:t>。</a:t>
            </a:r>
            <a:endParaRPr sz="1000">
              <a:latin typeface="宋体"/>
              <a:cs typeface="宋体"/>
            </a:endParaRPr>
          </a:p>
        </p:txBody>
      </p:sp>
      <p:grpSp>
        <p:nvGrpSpPr>
          <p:cNvPr id="6" name="object 6"/>
          <p:cNvGrpSpPr/>
          <p:nvPr/>
        </p:nvGrpSpPr>
        <p:grpSpPr>
          <a:xfrm>
            <a:off x="2381630" y="1257109"/>
            <a:ext cx="4166235" cy="1781810"/>
            <a:chOff x="2381630" y="1257109"/>
            <a:chExt cx="4166235" cy="1781810"/>
          </a:xfrm>
        </p:grpSpPr>
        <p:sp>
          <p:nvSpPr>
            <p:cNvPr id="7" name="object 7"/>
            <p:cNvSpPr/>
            <p:nvPr/>
          </p:nvSpPr>
          <p:spPr>
            <a:xfrm>
              <a:off x="2670809" y="1358899"/>
              <a:ext cx="3836035" cy="1285240"/>
            </a:xfrm>
            <a:custGeom>
              <a:avLst/>
              <a:gdLst/>
              <a:ahLst/>
              <a:cxnLst/>
              <a:rect l="l" t="t" r="r" b="b"/>
              <a:pathLst>
                <a:path w="3836034" h="1285239">
                  <a:moveTo>
                    <a:pt x="3694938" y="0"/>
                  </a:moveTo>
                  <a:lnTo>
                    <a:pt x="3691890" y="21843"/>
                  </a:lnTo>
                  <a:lnTo>
                    <a:pt x="3690366" y="2031"/>
                  </a:lnTo>
                  <a:lnTo>
                    <a:pt x="3681222" y="41655"/>
                  </a:lnTo>
                  <a:lnTo>
                    <a:pt x="3676650" y="88900"/>
                  </a:lnTo>
                  <a:lnTo>
                    <a:pt x="3675126" y="82803"/>
                  </a:lnTo>
                  <a:lnTo>
                    <a:pt x="3672078" y="105663"/>
                  </a:lnTo>
                  <a:lnTo>
                    <a:pt x="3665981" y="72135"/>
                  </a:lnTo>
                  <a:lnTo>
                    <a:pt x="3664457" y="113283"/>
                  </a:lnTo>
                  <a:lnTo>
                    <a:pt x="3661410" y="148335"/>
                  </a:lnTo>
                  <a:lnTo>
                    <a:pt x="3659886" y="192531"/>
                  </a:lnTo>
                  <a:lnTo>
                    <a:pt x="3656838" y="160527"/>
                  </a:lnTo>
                  <a:lnTo>
                    <a:pt x="3650741" y="177291"/>
                  </a:lnTo>
                  <a:lnTo>
                    <a:pt x="3647693" y="140715"/>
                  </a:lnTo>
                  <a:lnTo>
                    <a:pt x="3646169" y="172719"/>
                  </a:lnTo>
                  <a:lnTo>
                    <a:pt x="3644645" y="181863"/>
                  </a:lnTo>
                  <a:lnTo>
                    <a:pt x="3635502" y="264159"/>
                  </a:lnTo>
                  <a:lnTo>
                    <a:pt x="3632454" y="294639"/>
                  </a:lnTo>
                  <a:lnTo>
                    <a:pt x="3630929" y="277875"/>
                  </a:lnTo>
                  <a:lnTo>
                    <a:pt x="3627881" y="303783"/>
                  </a:lnTo>
                  <a:lnTo>
                    <a:pt x="3626357" y="233679"/>
                  </a:lnTo>
                  <a:lnTo>
                    <a:pt x="3620262" y="221487"/>
                  </a:lnTo>
                  <a:lnTo>
                    <a:pt x="3617214" y="186435"/>
                  </a:lnTo>
                  <a:lnTo>
                    <a:pt x="3615690" y="148335"/>
                  </a:lnTo>
                  <a:lnTo>
                    <a:pt x="3612641" y="166624"/>
                  </a:lnTo>
                  <a:lnTo>
                    <a:pt x="3611117" y="189483"/>
                  </a:lnTo>
                  <a:lnTo>
                    <a:pt x="3600450" y="171195"/>
                  </a:lnTo>
                  <a:lnTo>
                    <a:pt x="3597402" y="195579"/>
                  </a:lnTo>
                  <a:lnTo>
                    <a:pt x="3588257" y="213867"/>
                  </a:lnTo>
                  <a:lnTo>
                    <a:pt x="3586734" y="178815"/>
                  </a:lnTo>
                  <a:lnTo>
                    <a:pt x="3583686" y="210819"/>
                  </a:lnTo>
                  <a:lnTo>
                    <a:pt x="3582162" y="219963"/>
                  </a:lnTo>
                  <a:lnTo>
                    <a:pt x="3580638" y="255015"/>
                  </a:lnTo>
                  <a:lnTo>
                    <a:pt x="3573017" y="255015"/>
                  </a:lnTo>
                  <a:lnTo>
                    <a:pt x="3573017" y="274827"/>
                  </a:lnTo>
                  <a:lnTo>
                    <a:pt x="3571493" y="261111"/>
                  </a:lnTo>
                  <a:lnTo>
                    <a:pt x="3566922" y="305307"/>
                  </a:lnTo>
                  <a:lnTo>
                    <a:pt x="3563874" y="290067"/>
                  </a:lnTo>
                  <a:lnTo>
                    <a:pt x="3557778" y="293115"/>
                  </a:lnTo>
                  <a:lnTo>
                    <a:pt x="3556254" y="303783"/>
                  </a:lnTo>
                  <a:lnTo>
                    <a:pt x="3553205" y="311403"/>
                  </a:lnTo>
                  <a:lnTo>
                    <a:pt x="3551681" y="293115"/>
                  </a:lnTo>
                  <a:lnTo>
                    <a:pt x="3548634" y="290067"/>
                  </a:lnTo>
                  <a:lnTo>
                    <a:pt x="3542538" y="315975"/>
                  </a:lnTo>
                  <a:lnTo>
                    <a:pt x="3541014" y="293115"/>
                  </a:lnTo>
                  <a:lnTo>
                    <a:pt x="3537966" y="273303"/>
                  </a:lnTo>
                  <a:lnTo>
                    <a:pt x="3536441" y="315975"/>
                  </a:lnTo>
                  <a:lnTo>
                    <a:pt x="3533393" y="308355"/>
                  </a:lnTo>
                  <a:lnTo>
                    <a:pt x="3527298" y="299211"/>
                  </a:lnTo>
                  <a:lnTo>
                    <a:pt x="3524250" y="315975"/>
                  </a:lnTo>
                  <a:lnTo>
                    <a:pt x="3522726" y="308355"/>
                  </a:lnTo>
                  <a:lnTo>
                    <a:pt x="3521202" y="308355"/>
                  </a:lnTo>
                  <a:lnTo>
                    <a:pt x="3518154" y="320548"/>
                  </a:lnTo>
                  <a:lnTo>
                    <a:pt x="3512057" y="320548"/>
                  </a:lnTo>
                  <a:lnTo>
                    <a:pt x="3509010" y="322072"/>
                  </a:lnTo>
                  <a:lnTo>
                    <a:pt x="3507486" y="337311"/>
                  </a:lnTo>
                  <a:lnTo>
                    <a:pt x="3504438" y="355600"/>
                  </a:lnTo>
                  <a:lnTo>
                    <a:pt x="3502914" y="341883"/>
                  </a:lnTo>
                  <a:lnTo>
                    <a:pt x="3496817" y="338835"/>
                  </a:lnTo>
                  <a:lnTo>
                    <a:pt x="3493769" y="346455"/>
                  </a:lnTo>
                  <a:lnTo>
                    <a:pt x="3492245" y="411987"/>
                  </a:lnTo>
                  <a:lnTo>
                    <a:pt x="3478529" y="340359"/>
                  </a:lnTo>
                  <a:lnTo>
                    <a:pt x="3477005" y="317500"/>
                  </a:lnTo>
                  <a:lnTo>
                    <a:pt x="3473957" y="308355"/>
                  </a:lnTo>
                  <a:lnTo>
                    <a:pt x="3472434" y="315975"/>
                  </a:lnTo>
                  <a:lnTo>
                    <a:pt x="3464814" y="285495"/>
                  </a:lnTo>
                  <a:lnTo>
                    <a:pt x="3463290" y="294639"/>
                  </a:lnTo>
                  <a:lnTo>
                    <a:pt x="3460241" y="308355"/>
                  </a:lnTo>
                  <a:lnTo>
                    <a:pt x="3458717" y="309879"/>
                  </a:lnTo>
                  <a:lnTo>
                    <a:pt x="3457193" y="323595"/>
                  </a:lnTo>
                  <a:lnTo>
                    <a:pt x="3449574" y="297687"/>
                  </a:lnTo>
                  <a:lnTo>
                    <a:pt x="3448050" y="305307"/>
                  </a:lnTo>
                  <a:lnTo>
                    <a:pt x="3443478" y="314451"/>
                  </a:lnTo>
                  <a:lnTo>
                    <a:pt x="3440429" y="334263"/>
                  </a:lnTo>
                  <a:lnTo>
                    <a:pt x="3434334" y="328167"/>
                  </a:lnTo>
                  <a:lnTo>
                    <a:pt x="3432810" y="341883"/>
                  </a:lnTo>
                  <a:lnTo>
                    <a:pt x="3429762" y="349503"/>
                  </a:lnTo>
                  <a:lnTo>
                    <a:pt x="3428238" y="361695"/>
                  </a:lnTo>
                  <a:lnTo>
                    <a:pt x="3419093" y="387603"/>
                  </a:lnTo>
                  <a:lnTo>
                    <a:pt x="3417569" y="381507"/>
                  </a:lnTo>
                  <a:lnTo>
                    <a:pt x="3414522" y="361695"/>
                  </a:lnTo>
                  <a:lnTo>
                    <a:pt x="3412998" y="372363"/>
                  </a:lnTo>
                  <a:lnTo>
                    <a:pt x="3409950" y="366267"/>
                  </a:lnTo>
                  <a:lnTo>
                    <a:pt x="3403854" y="370839"/>
                  </a:lnTo>
                  <a:lnTo>
                    <a:pt x="3399281" y="427227"/>
                  </a:lnTo>
                  <a:lnTo>
                    <a:pt x="3397757" y="419607"/>
                  </a:lnTo>
                  <a:lnTo>
                    <a:pt x="3394710" y="456183"/>
                  </a:lnTo>
                  <a:lnTo>
                    <a:pt x="3388614" y="468375"/>
                  </a:lnTo>
                  <a:lnTo>
                    <a:pt x="3385566" y="465327"/>
                  </a:lnTo>
                  <a:lnTo>
                    <a:pt x="3384041" y="477519"/>
                  </a:lnTo>
                  <a:lnTo>
                    <a:pt x="3380993" y="472948"/>
                  </a:lnTo>
                  <a:lnTo>
                    <a:pt x="3379469" y="482091"/>
                  </a:lnTo>
                  <a:lnTo>
                    <a:pt x="3373374" y="471424"/>
                  </a:lnTo>
                  <a:lnTo>
                    <a:pt x="3370326" y="451611"/>
                  </a:lnTo>
                  <a:lnTo>
                    <a:pt x="3368802" y="450087"/>
                  </a:lnTo>
                  <a:lnTo>
                    <a:pt x="3365754" y="425703"/>
                  </a:lnTo>
                  <a:lnTo>
                    <a:pt x="3364229" y="419607"/>
                  </a:lnTo>
                  <a:lnTo>
                    <a:pt x="3356610" y="445515"/>
                  </a:lnTo>
                  <a:lnTo>
                    <a:pt x="3355086" y="448563"/>
                  </a:lnTo>
                  <a:lnTo>
                    <a:pt x="3353562" y="436372"/>
                  </a:lnTo>
                  <a:lnTo>
                    <a:pt x="3350514" y="454659"/>
                  </a:lnTo>
                  <a:lnTo>
                    <a:pt x="3348990" y="443991"/>
                  </a:lnTo>
                  <a:lnTo>
                    <a:pt x="3341369" y="453135"/>
                  </a:lnTo>
                  <a:lnTo>
                    <a:pt x="3339845" y="456183"/>
                  </a:lnTo>
                  <a:lnTo>
                    <a:pt x="3336798" y="428751"/>
                  </a:lnTo>
                  <a:lnTo>
                    <a:pt x="3335274" y="453135"/>
                  </a:lnTo>
                  <a:lnTo>
                    <a:pt x="3333750" y="468375"/>
                  </a:lnTo>
                  <a:lnTo>
                    <a:pt x="3326129" y="471424"/>
                  </a:lnTo>
                  <a:lnTo>
                    <a:pt x="3321557" y="434848"/>
                  </a:lnTo>
                  <a:lnTo>
                    <a:pt x="3320034" y="436372"/>
                  </a:lnTo>
                  <a:lnTo>
                    <a:pt x="3316986" y="433324"/>
                  </a:lnTo>
                  <a:lnTo>
                    <a:pt x="3310890" y="430275"/>
                  </a:lnTo>
                  <a:lnTo>
                    <a:pt x="3309366" y="421131"/>
                  </a:lnTo>
                  <a:lnTo>
                    <a:pt x="3306317" y="422655"/>
                  </a:lnTo>
                  <a:lnTo>
                    <a:pt x="3304793" y="415035"/>
                  </a:lnTo>
                  <a:lnTo>
                    <a:pt x="3301745" y="390651"/>
                  </a:lnTo>
                  <a:lnTo>
                    <a:pt x="3295650" y="355600"/>
                  </a:lnTo>
                  <a:lnTo>
                    <a:pt x="3291078" y="418083"/>
                  </a:lnTo>
                  <a:lnTo>
                    <a:pt x="3286505" y="501903"/>
                  </a:lnTo>
                  <a:lnTo>
                    <a:pt x="3262122" y="512572"/>
                  </a:lnTo>
                  <a:lnTo>
                    <a:pt x="3260598" y="489711"/>
                  </a:lnTo>
                  <a:lnTo>
                    <a:pt x="3257550" y="529335"/>
                  </a:lnTo>
                  <a:lnTo>
                    <a:pt x="3256026" y="544576"/>
                  </a:lnTo>
                  <a:lnTo>
                    <a:pt x="3249929" y="552195"/>
                  </a:lnTo>
                  <a:lnTo>
                    <a:pt x="3246881" y="559815"/>
                  </a:lnTo>
                  <a:lnTo>
                    <a:pt x="3245357" y="570483"/>
                  </a:lnTo>
                  <a:lnTo>
                    <a:pt x="3240786" y="565911"/>
                  </a:lnTo>
                  <a:lnTo>
                    <a:pt x="3233166" y="570483"/>
                  </a:lnTo>
                  <a:lnTo>
                    <a:pt x="3231641" y="588772"/>
                  </a:lnTo>
                  <a:lnTo>
                    <a:pt x="3230117" y="590295"/>
                  </a:lnTo>
                  <a:lnTo>
                    <a:pt x="3227069" y="600963"/>
                  </a:lnTo>
                  <a:lnTo>
                    <a:pt x="3225545" y="594867"/>
                  </a:lnTo>
                  <a:lnTo>
                    <a:pt x="3217926" y="593343"/>
                  </a:lnTo>
                  <a:lnTo>
                    <a:pt x="3216402" y="582676"/>
                  </a:lnTo>
                  <a:lnTo>
                    <a:pt x="3211829" y="605535"/>
                  </a:lnTo>
                  <a:lnTo>
                    <a:pt x="3210305" y="597915"/>
                  </a:lnTo>
                  <a:lnTo>
                    <a:pt x="3201162" y="588772"/>
                  </a:lnTo>
                  <a:lnTo>
                    <a:pt x="3198114" y="590295"/>
                  </a:lnTo>
                  <a:lnTo>
                    <a:pt x="3196590" y="597915"/>
                  </a:lnTo>
                  <a:lnTo>
                    <a:pt x="3193541" y="600963"/>
                  </a:lnTo>
                  <a:lnTo>
                    <a:pt x="3187445" y="594867"/>
                  </a:lnTo>
                  <a:lnTo>
                    <a:pt x="3185922" y="600963"/>
                  </a:lnTo>
                  <a:lnTo>
                    <a:pt x="3182874" y="593343"/>
                  </a:lnTo>
                  <a:lnTo>
                    <a:pt x="3181350" y="588772"/>
                  </a:lnTo>
                  <a:lnTo>
                    <a:pt x="3178302" y="591819"/>
                  </a:lnTo>
                  <a:lnTo>
                    <a:pt x="3172205" y="587248"/>
                  </a:lnTo>
                  <a:lnTo>
                    <a:pt x="3170681" y="597915"/>
                  </a:lnTo>
                  <a:lnTo>
                    <a:pt x="3167634" y="591819"/>
                  </a:lnTo>
                  <a:lnTo>
                    <a:pt x="3166110" y="600963"/>
                  </a:lnTo>
                  <a:lnTo>
                    <a:pt x="3163062" y="584200"/>
                  </a:lnTo>
                  <a:lnTo>
                    <a:pt x="3156966" y="587248"/>
                  </a:lnTo>
                  <a:lnTo>
                    <a:pt x="3153917" y="591819"/>
                  </a:lnTo>
                  <a:lnTo>
                    <a:pt x="3152393" y="597915"/>
                  </a:lnTo>
                  <a:lnTo>
                    <a:pt x="3150869" y="594867"/>
                  </a:lnTo>
                  <a:lnTo>
                    <a:pt x="3147822" y="581151"/>
                  </a:lnTo>
                  <a:lnTo>
                    <a:pt x="3141726" y="567435"/>
                  </a:lnTo>
                  <a:lnTo>
                    <a:pt x="3138678" y="573531"/>
                  </a:lnTo>
                  <a:lnTo>
                    <a:pt x="3137154" y="567435"/>
                  </a:lnTo>
                  <a:lnTo>
                    <a:pt x="3134105" y="573531"/>
                  </a:lnTo>
                  <a:lnTo>
                    <a:pt x="3132581" y="555243"/>
                  </a:lnTo>
                  <a:lnTo>
                    <a:pt x="3126486" y="526287"/>
                  </a:lnTo>
                  <a:lnTo>
                    <a:pt x="3123438" y="515619"/>
                  </a:lnTo>
                  <a:lnTo>
                    <a:pt x="3118866" y="536955"/>
                  </a:lnTo>
                  <a:lnTo>
                    <a:pt x="3117341" y="538479"/>
                  </a:lnTo>
                  <a:lnTo>
                    <a:pt x="3109722" y="535431"/>
                  </a:lnTo>
                  <a:lnTo>
                    <a:pt x="3108198" y="546100"/>
                  </a:lnTo>
                  <a:lnTo>
                    <a:pt x="3106674" y="559815"/>
                  </a:lnTo>
                  <a:lnTo>
                    <a:pt x="3103626" y="562863"/>
                  </a:lnTo>
                  <a:lnTo>
                    <a:pt x="3102102" y="556767"/>
                  </a:lnTo>
                  <a:lnTo>
                    <a:pt x="3094481" y="559815"/>
                  </a:lnTo>
                  <a:lnTo>
                    <a:pt x="3092957" y="570483"/>
                  </a:lnTo>
                  <a:lnTo>
                    <a:pt x="3089910" y="567435"/>
                  </a:lnTo>
                  <a:lnTo>
                    <a:pt x="3088386" y="564387"/>
                  </a:lnTo>
                  <a:lnTo>
                    <a:pt x="3086862" y="570483"/>
                  </a:lnTo>
                  <a:lnTo>
                    <a:pt x="3079241" y="547624"/>
                  </a:lnTo>
                  <a:lnTo>
                    <a:pt x="3077717" y="555243"/>
                  </a:lnTo>
                  <a:lnTo>
                    <a:pt x="3074669" y="556767"/>
                  </a:lnTo>
                  <a:lnTo>
                    <a:pt x="3073145" y="565911"/>
                  </a:lnTo>
                  <a:lnTo>
                    <a:pt x="3070098" y="575055"/>
                  </a:lnTo>
                  <a:lnTo>
                    <a:pt x="3064002" y="588772"/>
                  </a:lnTo>
                  <a:lnTo>
                    <a:pt x="3062478" y="581151"/>
                  </a:lnTo>
                  <a:lnTo>
                    <a:pt x="3059429" y="570483"/>
                  </a:lnTo>
                  <a:lnTo>
                    <a:pt x="3057905" y="582676"/>
                  </a:lnTo>
                  <a:lnTo>
                    <a:pt x="3054857" y="567435"/>
                  </a:lnTo>
                  <a:lnTo>
                    <a:pt x="3048762" y="578103"/>
                  </a:lnTo>
                  <a:lnTo>
                    <a:pt x="3047238" y="587248"/>
                  </a:lnTo>
                  <a:lnTo>
                    <a:pt x="3042666" y="600963"/>
                  </a:lnTo>
                  <a:lnTo>
                    <a:pt x="3039617" y="597915"/>
                  </a:lnTo>
                  <a:lnTo>
                    <a:pt x="3033522" y="593343"/>
                  </a:lnTo>
                  <a:lnTo>
                    <a:pt x="3030474" y="613155"/>
                  </a:lnTo>
                  <a:lnTo>
                    <a:pt x="3028950" y="607059"/>
                  </a:lnTo>
                  <a:lnTo>
                    <a:pt x="3025902" y="610107"/>
                  </a:lnTo>
                  <a:lnTo>
                    <a:pt x="3009138" y="616203"/>
                  </a:lnTo>
                  <a:lnTo>
                    <a:pt x="3003041" y="619251"/>
                  </a:lnTo>
                  <a:lnTo>
                    <a:pt x="2999993" y="605535"/>
                  </a:lnTo>
                  <a:lnTo>
                    <a:pt x="2998469" y="600963"/>
                  </a:lnTo>
                  <a:lnTo>
                    <a:pt x="2995422" y="607059"/>
                  </a:lnTo>
                  <a:lnTo>
                    <a:pt x="2993898" y="602487"/>
                  </a:lnTo>
                  <a:lnTo>
                    <a:pt x="2986278" y="607059"/>
                  </a:lnTo>
                  <a:lnTo>
                    <a:pt x="2983229" y="616203"/>
                  </a:lnTo>
                  <a:lnTo>
                    <a:pt x="2980181" y="617727"/>
                  </a:lnTo>
                  <a:lnTo>
                    <a:pt x="2978657" y="619251"/>
                  </a:lnTo>
                  <a:lnTo>
                    <a:pt x="2969514" y="616203"/>
                  </a:lnTo>
                  <a:lnTo>
                    <a:pt x="2966466" y="600963"/>
                  </a:lnTo>
                  <a:lnTo>
                    <a:pt x="2964941" y="616203"/>
                  </a:lnTo>
                  <a:lnTo>
                    <a:pt x="2963417" y="616203"/>
                  </a:lnTo>
                  <a:lnTo>
                    <a:pt x="2955798" y="619251"/>
                  </a:lnTo>
                  <a:lnTo>
                    <a:pt x="2954274" y="611631"/>
                  </a:lnTo>
                  <a:lnTo>
                    <a:pt x="2951226" y="602487"/>
                  </a:lnTo>
                  <a:lnTo>
                    <a:pt x="2949702" y="594867"/>
                  </a:lnTo>
                  <a:lnTo>
                    <a:pt x="2946654" y="622300"/>
                  </a:lnTo>
                  <a:lnTo>
                    <a:pt x="2940557" y="619251"/>
                  </a:lnTo>
                  <a:lnTo>
                    <a:pt x="2939034" y="622300"/>
                  </a:lnTo>
                  <a:lnTo>
                    <a:pt x="2935986" y="611631"/>
                  </a:lnTo>
                  <a:lnTo>
                    <a:pt x="2934462" y="613155"/>
                  </a:lnTo>
                  <a:lnTo>
                    <a:pt x="2931414" y="634491"/>
                  </a:lnTo>
                  <a:lnTo>
                    <a:pt x="2925317" y="654303"/>
                  </a:lnTo>
                  <a:lnTo>
                    <a:pt x="2923793" y="660400"/>
                  </a:lnTo>
                  <a:lnTo>
                    <a:pt x="2920745" y="655827"/>
                  </a:lnTo>
                  <a:lnTo>
                    <a:pt x="2919222" y="654303"/>
                  </a:lnTo>
                  <a:lnTo>
                    <a:pt x="2916174" y="657351"/>
                  </a:lnTo>
                  <a:lnTo>
                    <a:pt x="2910078" y="668019"/>
                  </a:lnTo>
                  <a:lnTo>
                    <a:pt x="2907029" y="674115"/>
                  </a:lnTo>
                  <a:lnTo>
                    <a:pt x="2905505" y="686307"/>
                  </a:lnTo>
                  <a:lnTo>
                    <a:pt x="2902457" y="690879"/>
                  </a:lnTo>
                  <a:lnTo>
                    <a:pt x="2900934" y="690879"/>
                  </a:lnTo>
                  <a:lnTo>
                    <a:pt x="2894838" y="693927"/>
                  </a:lnTo>
                  <a:lnTo>
                    <a:pt x="2891790" y="698500"/>
                  </a:lnTo>
                  <a:lnTo>
                    <a:pt x="2890266" y="706119"/>
                  </a:lnTo>
                  <a:lnTo>
                    <a:pt x="2887217" y="704595"/>
                  </a:lnTo>
                  <a:lnTo>
                    <a:pt x="2885693" y="703072"/>
                  </a:lnTo>
                  <a:lnTo>
                    <a:pt x="2876550" y="707643"/>
                  </a:lnTo>
                  <a:lnTo>
                    <a:pt x="2875026" y="707643"/>
                  </a:lnTo>
                  <a:lnTo>
                    <a:pt x="2871978" y="710691"/>
                  </a:lnTo>
                  <a:lnTo>
                    <a:pt x="2870454" y="706119"/>
                  </a:lnTo>
                  <a:lnTo>
                    <a:pt x="2862834" y="709167"/>
                  </a:lnTo>
                  <a:lnTo>
                    <a:pt x="2859786" y="709167"/>
                  </a:lnTo>
                  <a:lnTo>
                    <a:pt x="2856738" y="712215"/>
                  </a:lnTo>
                  <a:lnTo>
                    <a:pt x="2855214" y="710691"/>
                  </a:lnTo>
                  <a:lnTo>
                    <a:pt x="2847593" y="704595"/>
                  </a:lnTo>
                  <a:lnTo>
                    <a:pt x="2846069" y="698500"/>
                  </a:lnTo>
                  <a:lnTo>
                    <a:pt x="2843022" y="695451"/>
                  </a:lnTo>
                  <a:lnTo>
                    <a:pt x="2841498" y="695451"/>
                  </a:lnTo>
                  <a:lnTo>
                    <a:pt x="2839974" y="693927"/>
                  </a:lnTo>
                  <a:lnTo>
                    <a:pt x="2832354" y="693927"/>
                  </a:lnTo>
                  <a:lnTo>
                    <a:pt x="2830829" y="695451"/>
                  </a:lnTo>
                  <a:lnTo>
                    <a:pt x="2827781" y="703072"/>
                  </a:lnTo>
                  <a:lnTo>
                    <a:pt x="2826257" y="706119"/>
                  </a:lnTo>
                  <a:lnTo>
                    <a:pt x="2823210" y="696976"/>
                  </a:lnTo>
                  <a:lnTo>
                    <a:pt x="2817114" y="707643"/>
                  </a:lnTo>
                  <a:lnTo>
                    <a:pt x="2815590" y="698500"/>
                  </a:lnTo>
                  <a:lnTo>
                    <a:pt x="2812541" y="696976"/>
                  </a:lnTo>
                  <a:lnTo>
                    <a:pt x="2811017" y="707643"/>
                  </a:lnTo>
                  <a:lnTo>
                    <a:pt x="2807969" y="713739"/>
                  </a:lnTo>
                  <a:lnTo>
                    <a:pt x="2801874" y="709167"/>
                  </a:lnTo>
                  <a:lnTo>
                    <a:pt x="2800350" y="712215"/>
                  </a:lnTo>
                  <a:lnTo>
                    <a:pt x="2797302" y="724407"/>
                  </a:lnTo>
                  <a:lnTo>
                    <a:pt x="2795778" y="727455"/>
                  </a:lnTo>
                  <a:lnTo>
                    <a:pt x="2792729" y="727455"/>
                  </a:lnTo>
                  <a:lnTo>
                    <a:pt x="2786634" y="733551"/>
                  </a:lnTo>
                  <a:lnTo>
                    <a:pt x="2783586" y="725931"/>
                  </a:lnTo>
                  <a:lnTo>
                    <a:pt x="2782062" y="728979"/>
                  </a:lnTo>
                  <a:lnTo>
                    <a:pt x="2779014" y="732027"/>
                  </a:lnTo>
                  <a:lnTo>
                    <a:pt x="2777490" y="736600"/>
                  </a:lnTo>
                  <a:lnTo>
                    <a:pt x="2771393" y="735076"/>
                  </a:lnTo>
                  <a:lnTo>
                    <a:pt x="2768345" y="741172"/>
                  </a:lnTo>
                  <a:lnTo>
                    <a:pt x="2766822" y="741172"/>
                  </a:lnTo>
                  <a:lnTo>
                    <a:pt x="2763774" y="750315"/>
                  </a:lnTo>
                  <a:lnTo>
                    <a:pt x="2762250" y="748791"/>
                  </a:lnTo>
                  <a:lnTo>
                    <a:pt x="2753105" y="741172"/>
                  </a:lnTo>
                  <a:lnTo>
                    <a:pt x="2751581" y="716787"/>
                  </a:lnTo>
                  <a:lnTo>
                    <a:pt x="2748534" y="709167"/>
                  </a:lnTo>
                  <a:lnTo>
                    <a:pt x="2747010" y="703072"/>
                  </a:lnTo>
                  <a:lnTo>
                    <a:pt x="2739390" y="706119"/>
                  </a:lnTo>
                  <a:lnTo>
                    <a:pt x="2737866" y="696976"/>
                  </a:lnTo>
                  <a:lnTo>
                    <a:pt x="2736341" y="689355"/>
                  </a:lnTo>
                  <a:lnTo>
                    <a:pt x="2733293" y="689355"/>
                  </a:lnTo>
                  <a:lnTo>
                    <a:pt x="2731769" y="693927"/>
                  </a:lnTo>
                  <a:lnTo>
                    <a:pt x="2724150" y="689355"/>
                  </a:lnTo>
                  <a:lnTo>
                    <a:pt x="2722626" y="678687"/>
                  </a:lnTo>
                  <a:lnTo>
                    <a:pt x="2719578" y="677163"/>
                  </a:lnTo>
                  <a:lnTo>
                    <a:pt x="2718054" y="683259"/>
                  </a:lnTo>
                  <a:lnTo>
                    <a:pt x="2716529" y="669543"/>
                  </a:lnTo>
                  <a:lnTo>
                    <a:pt x="2708910" y="663448"/>
                  </a:lnTo>
                  <a:lnTo>
                    <a:pt x="2707386" y="637539"/>
                  </a:lnTo>
                  <a:lnTo>
                    <a:pt x="2704338" y="645159"/>
                  </a:lnTo>
                  <a:lnTo>
                    <a:pt x="2702814" y="640587"/>
                  </a:lnTo>
                  <a:lnTo>
                    <a:pt x="2699766" y="648207"/>
                  </a:lnTo>
                  <a:lnTo>
                    <a:pt x="2693669" y="649731"/>
                  </a:lnTo>
                  <a:lnTo>
                    <a:pt x="2692145" y="637539"/>
                  </a:lnTo>
                  <a:lnTo>
                    <a:pt x="2689098" y="643635"/>
                  </a:lnTo>
                  <a:lnTo>
                    <a:pt x="2687574" y="660400"/>
                  </a:lnTo>
                  <a:lnTo>
                    <a:pt x="2684526" y="645159"/>
                  </a:lnTo>
                  <a:lnTo>
                    <a:pt x="2672334" y="722883"/>
                  </a:lnTo>
                  <a:lnTo>
                    <a:pt x="2669286" y="738124"/>
                  </a:lnTo>
                  <a:lnTo>
                    <a:pt x="2663190" y="724407"/>
                  </a:lnTo>
                  <a:lnTo>
                    <a:pt x="2658617" y="738124"/>
                  </a:lnTo>
                  <a:lnTo>
                    <a:pt x="2655569" y="732027"/>
                  </a:lnTo>
                  <a:lnTo>
                    <a:pt x="2654045" y="741172"/>
                  </a:lnTo>
                  <a:lnTo>
                    <a:pt x="2644902" y="736600"/>
                  </a:lnTo>
                  <a:lnTo>
                    <a:pt x="2643378" y="738124"/>
                  </a:lnTo>
                  <a:lnTo>
                    <a:pt x="2640329" y="735076"/>
                  </a:lnTo>
                  <a:lnTo>
                    <a:pt x="2638805" y="727455"/>
                  </a:lnTo>
                  <a:lnTo>
                    <a:pt x="2632710" y="715263"/>
                  </a:lnTo>
                  <a:lnTo>
                    <a:pt x="2629662" y="701548"/>
                  </a:lnTo>
                  <a:lnTo>
                    <a:pt x="2628138" y="716787"/>
                  </a:lnTo>
                  <a:lnTo>
                    <a:pt x="2625090" y="732027"/>
                  </a:lnTo>
                  <a:lnTo>
                    <a:pt x="2623566" y="721359"/>
                  </a:lnTo>
                  <a:lnTo>
                    <a:pt x="2612898" y="722883"/>
                  </a:lnTo>
                  <a:lnTo>
                    <a:pt x="2609850" y="725931"/>
                  </a:lnTo>
                  <a:lnTo>
                    <a:pt x="2608326" y="724407"/>
                  </a:lnTo>
                  <a:lnTo>
                    <a:pt x="2600705" y="741172"/>
                  </a:lnTo>
                  <a:lnTo>
                    <a:pt x="2599181" y="719835"/>
                  </a:lnTo>
                  <a:lnTo>
                    <a:pt x="2596134" y="739648"/>
                  </a:lnTo>
                  <a:lnTo>
                    <a:pt x="2594610" y="733551"/>
                  </a:lnTo>
                  <a:lnTo>
                    <a:pt x="2585466" y="742695"/>
                  </a:lnTo>
                  <a:lnTo>
                    <a:pt x="2583941" y="748791"/>
                  </a:lnTo>
                  <a:lnTo>
                    <a:pt x="2580893" y="748791"/>
                  </a:lnTo>
                  <a:lnTo>
                    <a:pt x="2579369" y="745743"/>
                  </a:lnTo>
                  <a:lnTo>
                    <a:pt x="2576322" y="760983"/>
                  </a:lnTo>
                  <a:lnTo>
                    <a:pt x="2570226" y="768603"/>
                  </a:lnTo>
                  <a:lnTo>
                    <a:pt x="2568702" y="765555"/>
                  </a:lnTo>
                  <a:lnTo>
                    <a:pt x="2565654" y="773176"/>
                  </a:lnTo>
                  <a:lnTo>
                    <a:pt x="2564129" y="771651"/>
                  </a:lnTo>
                  <a:lnTo>
                    <a:pt x="2561081" y="791463"/>
                  </a:lnTo>
                  <a:lnTo>
                    <a:pt x="2554986" y="805179"/>
                  </a:lnTo>
                  <a:lnTo>
                    <a:pt x="2553462" y="803655"/>
                  </a:lnTo>
                  <a:lnTo>
                    <a:pt x="2550414" y="799083"/>
                  </a:lnTo>
                  <a:lnTo>
                    <a:pt x="2548890" y="803655"/>
                  </a:lnTo>
                  <a:lnTo>
                    <a:pt x="2545841" y="809751"/>
                  </a:lnTo>
                  <a:lnTo>
                    <a:pt x="2539745" y="794511"/>
                  </a:lnTo>
                  <a:lnTo>
                    <a:pt x="2536698" y="821943"/>
                  </a:lnTo>
                  <a:lnTo>
                    <a:pt x="2535174" y="811276"/>
                  </a:lnTo>
                  <a:lnTo>
                    <a:pt x="2532126" y="828039"/>
                  </a:lnTo>
                  <a:lnTo>
                    <a:pt x="2530602" y="814324"/>
                  </a:lnTo>
                  <a:lnTo>
                    <a:pt x="2524505" y="811276"/>
                  </a:lnTo>
                  <a:lnTo>
                    <a:pt x="2521457" y="811276"/>
                  </a:lnTo>
                  <a:lnTo>
                    <a:pt x="2519934" y="803655"/>
                  </a:lnTo>
                  <a:lnTo>
                    <a:pt x="2516886" y="797559"/>
                  </a:lnTo>
                  <a:lnTo>
                    <a:pt x="2515362" y="802131"/>
                  </a:lnTo>
                  <a:lnTo>
                    <a:pt x="2509266" y="808227"/>
                  </a:lnTo>
                  <a:lnTo>
                    <a:pt x="2506217" y="814324"/>
                  </a:lnTo>
                  <a:lnTo>
                    <a:pt x="2504693" y="809751"/>
                  </a:lnTo>
                  <a:lnTo>
                    <a:pt x="2501645" y="828039"/>
                  </a:lnTo>
                  <a:lnTo>
                    <a:pt x="2500122" y="838707"/>
                  </a:lnTo>
                  <a:lnTo>
                    <a:pt x="2477262" y="855472"/>
                  </a:lnTo>
                  <a:lnTo>
                    <a:pt x="2475738" y="847851"/>
                  </a:lnTo>
                  <a:lnTo>
                    <a:pt x="2472690" y="843279"/>
                  </a:lnTo>
                  <a:lnTo>
                    <a:pt x="2471166" y="841755"/>
                  </a:lnTo>
                  <a:lnTo>
                    <a:pt x="2469641" y="828039"/>
                  </a:lnTo>
                  <a:lnTo>
                    <a:pt x="2462022" y="820419"/>
                  </a:lnTo>
                  <a:lnTo>
                    <a:pt x="2460498" y="821943"/>
                  </a:lnTo>
                  <a:lnTo>
                    <a:pt x="2457450" y="817372"/>
                  </a:lnTo>
                  <a:lnTo>
                    <a:pt x="2455926" y="812800"/>
                  </a:lnTo>
                  <a:lnTo>
                    <a:pt x="2452878" y="812800"/>
                  </a:lnTo>
                  <a:lnTo>
                    <a:pt x="2446781" y="818895"/>
                  </a:lnTo>
                  <a:lnTo>
                    <a:pt x="2445257" y="815848"/>
                  </a:lnTo>
                  <a:lnTo>
                    <a:pt x="2442210" y="823467"/>
                  </a:lnTo>
                  <a:lnTo>
                    <a:pt x="2440686" y="831087"/>
                  </a:lnTo>
                  <a:lnTo>
                    <a:pt x="2437638" y="823467"/>
                  </a:lnTo>
                  <a:lnTo>
                    <a:pt x="2431541" y="818895"/>
                  </a:lnTo>
                  <a:lnTo>
                    <a:pt x="2428493" y="815848"/>
                  </a:lnTo>
                  <a:lnTo>
                    <a:pt x="2425445" y="818895"/>
                  </a:lnTo>
                  <a:lnTo>
                    <a:pt x="2422398" y="818895"/>
                  </a:lnTo>
                  <a:lnTo>
                    <a:pt x="2416302" y="826515"/>
                  </a:lnTo>
                  <a:lnTo>
                    <a:pt x="2413254" y="809751"/>
                  </a:lnTo>
                  <a:lnTo>
                    <a:pt x="2411729" y="794511"/>
                  </a:lnTo>
                  <a:lnTo>
                    <a:pt x="2401062" y="794511"/>
                  </a:lnTo>
                  <a:lnTo>
                    <a:pt x="2398014" y="789939"/>
                  </a:lnTo>
                  <a:lnTo>
                    <a:pt x="2396490" y="788415"/>
                  </a:lnTo>
                  <a:lnTo>
                    <a:pt x="2393441" y="794511"/>
                  </a:lnTo>
                  <a:lnTo>
                    <a:pt x="2391917" y="803655"/>
                  </a:lnTo>
                  <a:lnTo>
                    <a:pt x="2385822" y="796035"/>
                  </a:lnTo>
                  <a:lnTo>
                    <a:pt x="2382774" y="797559"/>
                  </a:lnTo>
                  <a:lnTo>
                    <a:pt x="2381250" y="783843"/>
                  </a:lnTo>
                  <a:lnTo>
                    <a:pt x="2378202" y="785367"/>
                  </a:lnTo>
                  <a:lnTo>
                    <a:pt x="2376678" y="770127"/>
                  </a:lnTo>
                  <a:lnTo>
                    <a:pt x="2369057" y="759459"/>
                  </a:lnTo>
                  <a:lnTo>
                    <a:pt x="2367534" y="757935"/>
                  </a:lnTo>
                  <a:lnTo>
                    <a:pt x="2366010" y="747267"/>
                  </a:lnTo>
                  <a:lnTo>
                    <a:pt x="2362962" y="751839"/>
                  </a:lnTo>
                  <a:lnTo>
                    <a:pt x="2361438" y="744219"/>
                  </a:lnTo>
                  <a:lnTo>
                    <a:pt x="2353817" y="712215"/>
                  </a:lnTo>
                  <a:lnTo>
                    <a:pt x="2352293" y="692403"/>
                  </a:lnTo>
                  <a:lnTo>
                    <a:pt x="2349245" y="703072"/>
                  </a:lnTo>
                  <a:lnTo>
                    <a:pt x="2347722" y="709167"/>
                  </a:lnTo>
                  <a:lnTo>
                    <a:pt x="2346198" y="724407"/>
                  </a:lnTo>
                  <a:lnTo>
                    <a:pt x="2323338" y="719835"/>
                  </a:lnTo>
                  <a:lnTo>
                    <a:pt x="2318766" y="741172"/>
                  </a:lnTo>
                  <a:lnTo>
                    <a:pt x="2317241" y="741172"/>
                  </a:lnTo>
                  <a:lnTo>
                    <a:pt x="2314193" y="735076"/>
                  </a:lnTo>
                  <a:lnTo>
                    <a:pt x="2308098" y="727455"/>
                  </a:lnTo>
                  <a:lnTo>
                    <a:pt x="2305050" y="722883"/>
                  </a:lnTo>
                  <a:lnTo>
                    <a:pt x="2302002" y="735076"/>
                  </a:lnTo>
                  <a:lnTo>
                    <a:pt x="2298954" y="744219"/>
                  </a:lnTo>
                  <a:lnTo>
                    <a:pt x="2292857" y="753363"/>
                  </a:lnTo>
                  <a:lnTo>
                    <a:pt x="2289810" y="754887"/>
                  </a:lnTo>
                  <a:lnTo>
                    <a:pt x="2288286" y="757935"/>
                  </a:lnTo>
                  <a:lnTo>
                    <a:pt x="2285238" y="762507"/>
                  </a:lnTo>
                  <a:lnTo>
                    <a:pt x="2283714" y="762507"/>
                  </a:lnTo>
                  <a:lnTo>
                    <a:pt x="2277617" y="777748"/>
                  </a:lnTo>
                  <a:lnTo>
                    <a:pt x="2274569" y="808227"/>
                  </a:lnTo>
                  <a:lnTo>
                    <a:pt x="2273045" y="828039"/>
                  </a:lnTo>
                  <a:lnTo>
                    <a:pt x="2269998" y="834135"/>
                  </a:lnTo>
                  <a:lnTo>
                    <a:pt x="2268474" y="838707"/>
                  </a:lnTo>
                  <a:lnTo>
                    <a:pt x="2262378" y="834135"/>
                  </a:lnTo>
                  <a:lnTo>
                    <a:pt x="2259329" y="824991"/>
                  </a:lnTo>
                  <a:lnTo>
                    <a:pt x="2257805" y="814324"/>
                  </a:lnTo>
                  <a:lnTo>
                    <a:pt x="2254757" y="823467"/>
                  </a:lnTo>
                  <a:lnTo>
                    <a:pt x="2253234" y="834135"/>
                  </a:lnTo>
                  <a:lnTo>
                    <a:pt x="2245614" y="831087"/>
                  </a:lnTo>
                  <a:lnTo>
                    <a:pt x="2244090" y="824991"/>
                  </a:lnTo>
                  <a:lnTo>
                    <a:pt x="2239517" y="799083"/>
                  </a:lnTo>
                  <a:lnTo>
                    <a:pt x="2237993" y="802131"/>
                  </a:lnTo>
                  <a:lnTo>
                    <a:pt x="2230374" y="794511"/>
                  </a:lnTo>
                  <a:lnTo>
                    <a:pt x="2228850" y="791463"/>
                  </a:lnTo>
                  <a:lnTo>
                    <a:pt x="2225802" y="782319"/>
                  </a:lnTo>
                  <a:lnTo>
                    <a:pt x="2224278" y="779272"/>
                  </a:lnTo>
                  <a:lnTo>
                    <a:pt x="2222754" y="788415"/>
                  </a:lnTo>
                  <a:lnTo>
                    <a:pt x="2184654" y="783843"/>
                  </a:lnTo>
                  <a:lnTo>
                    <a:pt x="2181605" y="779272"/>
                  </a:lnTo>
                  <a:lnTo>
                    <a:pt x="2180081" y="782319"/>
                  </a:lnTo>
                  <a:lnTo>
                    <a:pt x="2178557" y="783843"/>
                  </a:lnTo>
                  <a:lnTo>
                    <a:pt x="2175510" y="773176"/>
                  </a:lnTo>
                  <a:lnTo>
                    <a:pt x="2169414" y="762507"/>
                  </a:lnTo>
                  <a:lnTo>
                    <a:pt x="2166366" y="739648"/>
                  </a:lnTo>
                  <a:lnTo>
                    <a:pt x="2164841" y="724407"/>
                  </a:lnTo>
                  <a:lnTo>
                    <a:pt x="2161793" y="730503"/>
                  </a:lnTo>
                  <a:lnTo>
                    <a:pt x="2160269" y="725931"/>
                  </a:lnTo>
                  <a:lnTo>
                    <a:pt x="2154174" y="735076"/>
                  </a:lnTo>
                  <a:lnTo>
                    <a:pt x="2151126" y="728979"/>
                  </a:lnTo>
                  <a:lnTo>
                    <a:pt x="2149602" y="733551"/>
                  </a:lnTo>
                  <a:lnTo>
                    <a:pt x="2146554" y="732027"/>
                  </a:lnTo>
                  <a:lnTo>
                    <a:pt x="2145029" y="693927"/>
                  </a:lnTo>
                  <a:lnTo>
                    <a:pt x="2138934" y="684783"/>
                  </a:lnTo>
                  <a:lnTo>
                    <a:pt x="2135886" y="683259"/>
                  </a:lnTo>
                  <a:lnTo>
                    <a:pt x="2134362" y="687831"/>
                  </a:lnTo>
                  <a:lnTo>
                    <a:pt x="2131314" y="687831"/>
                  </a:lnTo>
                  <a:lnTo>
                    <a:pt x="2129790" y="706119"/>
                  </a:lnTo>
                  <a:lnTo>
                    <a:pt x="2122169" y="704595"/>
                  </a:lnTo>
                  <a:lnTo>
                    <a:pt x="2120645" y="712215"/>
                  </a:lnTo>
                  <a:lnTo>
                    <a:pt x="2119122" y="718311"/>
                  </a:lnTo>
                  <a:lnTo>
                    <a:pt x="2116074" y="738124"/>
                  </a:lnTo>
                  <a:lnTo>
                    <a:pt x="2114550" y="716787"/>
                  </a:lnTo>
                  <a:lnTo>
                    <a:pt x="2106929" y="700024"/>
                  </a:lnTo>
                  <a:lnTo>
                    <a:pt x="2105405" y="700024"/>
                  </a:lnTo>
                  <a:lnTo>
                    <a:pt x="2102357" y="690879"/>
                  </a:lnTo>
                  <a:lnTo>
                    <a:pt x="2100834" y="689355"/>
                  </a:lnTo>
                  <a:lnTo>
                    <a:pt x="2099310" y="701548"/>
                  </a:lnTo>
                  <a:lnTo>
                    <a:pt x="2091689" y="721359"/>
                  </a:lnTo>
                  <a:lnTo>
                    <a:pt x="2090165" y="732027"/>
                  </a:lnTo>
                  <a:lnTo>
                    <a:pt x="2087117" y="722883"/>
                  </a:lnTo>
                  <a:lnTo>
                    <a:pt x="2085593" y="719835"/>
                  </a:lnTo>
                  <a:lnTo>
                    <a:pt x="2082545" y="695451"/>
                  </a:lnTo>
                  <a:lnTo>
                    <a:pt x="2076450" y="677163"/>
                  </a:lnTo>
                  <a:lnTo>
                    <a:pt x="2074926" y="692403"/>
                  </a:lnTo>
                  <a:lnTo>
                    <a:pt x="2071877" y="693927"/>
                  </a:lnTo>
                  <a:lnTo>
                    <a:pt x="2070353" y="693927"/>
                  </a:lnTo>
                  <a:lnTo>
                    <a:pt x="2067305" y="663448"/>
                  </a:lnTo>
                  <a:lnTo>
                    <a:pt x="2061210" y="660400"/>
                  </a:lnTo>
                  <a:lnTo>
                    <a:pt x="2058162" y="660400"/>
                  </a:lnTo>
                  <a:lnTo>
                    <a:pt x="2056638" y="671067"/>
                  </a:lnTo>
                  <a:lnTo>
                    <a:pt x="2055114" y="671067"/>
                  </a:lnTo>
                  <a:lnTo>
                    <a:pt x="2052065" y="776224"/>
                  </a:lnTo>
                  <a:lnTo>
                    <a:pt x="2045969" y="768603"/>
                  </a:lnTo>
                  <a:lnTo>
                    <a:pt x="2042922" y="754887"/>
                  </a:lnTo>
                  <a:lnTo>
                    <a:pt x="2041398" y="754887"/>
                  </a:lnTo>
                  <a:lnTo>
                    <a:pt x="2038350" y="748791"/>
                  </a:lnTo>
                  <a:lnTo>
                    <a:pt x="2036826" y="754887"/>
                  </a:lnTo>
                  <a:lnTo>
                    <a:pt x="2030729" y="770127"/>
                  </a:lnTo>
                  <a:lnTo>
                    <a:pt x="2027681" y="771651"/>
                  </a:lnTo>
                  <a:lnTo>
                    <a:pt x="2026157" y="780795"/>
                  </a:lnTo>
                  <a:lnTo>
                    <a:pt x="2023110" y="783843"/>
                  </a:lnTo>
                  <a:lnTo>
                    <a:pt x="2021586" y="786891"/>
                  </a:lnTo>
                  <a:lnTo>
                    <a:pt x="2015489" y="786891"/>
                  </a:lnTo>
                  <a:lnTo>
                    <a:pt x="2012441" y="774700"/>
                  </a:lnTo>
                  <a:lnTo>
                    <a:pt x="2010917" y="765555"/>
                  </a:lnTo>
                  <a:lnTo>
                    <a:pt x="2007869" y="756411"/>
                  </a:lnTo>
                  <a:lnTo>
                    <a:pt x="2006345" y="774700"/>
                  </a:lnTo>
                  <a:lnTo>
                    <a:pt x="1998726" y="783843"/>
                  </a:lnTo>
                  <a:lnTo>
                    <a:pt x="1997202" y="779272"/>
                  </a:lnTo>
                  <a:lnTo>
                    <a:pt x="1995677" y="768603"/>
                  </a:lnTo>
                  <a:lnTo>
                    <a:pt x="1992629" y="770127"/>
                  </a:lnTo>
                  <a:lnTo>
                    <a:pt x="1991105" y="779272"/>
                  </a:lnTo>
                  <a:lnTo>
                    <a:pt x="1983486" y="780795"/>
                  </a:lnTo>
                  <a:lnTo>
                    <a:pt x="1981962" y="785367"/>
                  </a:lnTo>
                  <a:lnTo>
                    <a:pt x="1978914" y="803655"/>
                  </a:lnTo>
                  <a:lnTo>
                    <a:pt x="1977389" y="805179"/>
                  </a:lnTo>
                  <a:lnTo>
                    <a:pt x="1968245" y="797559"/>
                  </a:lnTo>
                  <a:lnTo>
                    <a:pt x="1966722" y="792987"/>
                  </a:lnTo>
                  <a:lnTo>
                    <a:pt x="1963674" y="785367"/>
                  </a:lnTo>
                  <a:lnTo>
                    <a:pt x="1962150" y="789939"/>
                  </a:lnTo>
                  <a:lnTo>
                    <a:pt x="1959102" y="771651"/>
                  </a:lnTo>
                  <a:lnTo>
                    <a:pt x="1953005" y="776224"/>
                  </a:lnTo>
                  <a:lnTo>
                    <a:pt x="1951481" y="767079"/>
                  </a:lnTo>
                  <a:lnTo>
                    <a:pt x="1948434" y="773176"/>
                  </a:lnTo>
                  <a:lnTo>
                    <a:pt x="1946910" y="788415"/>
                  </a:lnTo>
                  <a:lnTo>
                    <a:pt x="1943862" y="800607"/>
                  </a:lnTo>
                  <a:lnTo>
                    <a:pt x="1937765" y="779272"/>
                  </a:lnTo>
                  <a:lnTo>
                    <a:pt x="1933193" y="792987"/>
                  </a:lnTo>
                  <a:lnTo>
                    <a:pt x="1931669" y="767079"/>
                  </a:lnTo>
                  <a:lnTo>
                    <a:pt x="1928622" y="776224"/>
                  </a:lnTo>
                  <a:lnTo>
                    <a:pt x="1922526" y="786891"/>
                  </a:lnTo>
                  <a:lnTo>
                    <a:pt x="1919477" y="796035"/>
                  </a:lnTo>
                  <a:lnTo>
                    <a:pt x="1914905" y="818895"/>
                  </a:lnTo>
                  <a:lnTo>
                    <a:pt x="1913381" y="811276"/>
                  </a:lnTo>
                  <a:lnTo>
                    <a:pt x="1907286" y="805179"/>
                  </a:lnTo>
                  <a:lnTo>
                    <a:pt x="1904238" y="797559"/>
                  </a:lnTo>
                  <a:lnTo>
                    <a:pt x="1902714" y="814324"/>
                  </a:lnTo>
                  <a:lnTo>
                    <a:pt x="1899665" y="828039"/>
                  </a:lnTo>
                  <a:lnTo>
                    <a:pt x="1892045" y="811276"/>
                  </a:lnTo>
                  <a:lnTo>
                    <a:pt x="1888998" y="823467"/>
                  </a:lnTo>
                  <a:lnTo>
                    <a:pt x="1887474" y="826515"/>
                  </a:lnTo>
                  <a:lnTo>
                    <a:pt x="1884426" y="815848"/>
                  </a:lnTo>
                  <a:lnTo>
                    <a:pt x="1882902" y="820419"/>
                  </a:lnTo>
                  <a:lnTo>
                    <a:pt x="1875281" y="835659"/>
                  </a:lnTo>
                  <a:lnTo>
                    <a:pt x="1873757" y="828039"/>
                  </a:lnTo>
                  <a:lnTo>
                    <a:pt x="1872234" y="818895"/>
                  </a:lnTo>
                  <a:lnTo>
                    <a:pt x="1860041" y="834135"/>
                  </a:lnTo>
                  <a:lnTo>
                    <a:pt x="1858517" y="829563"/>
                  </a:lnTo>
                  <a:lnTo>
                    <a:pt x="1855469" y="843279"/>
                  </a:lnTo>
                  <a:lnTo>
                    <a:pt x="1853945" y="841755"/>
                  </a:lnTo>
                  <a:lnTo>
                    <a:pt x="1852422" y="823467"/>
                  </a:lnTo>
                  <a:lnTo>
                    <a:pt x="1844802" y="824991"/>
                  </a:lnTo>
                  <a:lnTo>
                    <a:pt x="1843277" y="824991"/>
                  </a:lnTo>
                  <a:lnTo>
                    <a:pt x="1840229" y="823467"/>
                  </a:lnTo>
                  <a:lnTo>
                    <a:pt x="1838705" y="815848"/>
                  </a:lnTo>
                  <a:lnTo>
                    <a:pt x="1835657" y="834135"/>
                  </a:lnTo>
                  <a:lnTo>
                    <a:pt x="1829562" y="821943"/>
                  </a:lnTo>
                  <a:lnTo>
                    <a:pt x="1828038" y="834135"/>
                  </a:lnTo>
                  <a:lnTo>
                    <a:pt x="1824989" y="828039"/>
                  </a:lnTo>
                  <a:lnTo>
                    <a:pt x="1823465" y="823467"/>
                  </a:lnTo>
                  <a:lnTo>
                    <a:pt x="1820417" y="824991"/>
                  </a:lnTo>
                  <a:lnTo>
                    <a:pt x="1809750" y="826515"/>
                  </a:lnTo>
                  <a:lnTo>
                    <a:pt x="1808226" y="834135"/>
                  </a:lnTo>
                  <a:lnTo>
                    <a:pt x="1805177" y="834135"/>
                  </a:lnTo>
                  <a:lnTo>
                    <a:pt x="1799081" y="855472"/>
                  </a:lnTo>
                  <a:lnTo>
                    <a:pt x="1796034" y="840231"/>
                  </a:lnTo>
                  <a:lnTo>
                    <a:pt x="1791462" y="849376"/>
                  </a:lnTo>
                  <a:lnTo>
                    <a:pt x="1789938" y="872235"/>
                  </a:lnTo>
                  <a:lnTo>
                    <a:pt x="1783841" y="875283"/>
                  </a:lnTo>
                  <a:lnTo>
                    <a:pt x="1780793" y="873759"/>
                  </a:lnTo>
                  <a:lnTo>
                    <a:pt x="1779269" y="872235"/>
                  </a:lnTo>
                  <a:lnTo>
                    <a:pt x="1776222" y="890524"/>
                  </a:lnTo>
                  <a:lnTo>
                    <a:pt x="1774698" y="902715"/>
                  </a:lnTo>
                  <a:lnTo>
                    <a:pt x="1765553" y="907287"/>
                  </a:lnTo>
                  <a:lnTo>
                    <a:pt x="1764029" y="905763"/>
                  </a:lnTo>
                  <a:lnTo>
                    <a:pt x="1760981" y="901191"/>
                  </a:lnTo>
                  <a:lnTo>
                    <a:pt x="1759457" y="902715"/>
                  </a:lnTo>
                  <a:lnTo>
                    <a:pt x="1751838" y="901191"/>
                  </a:lnTo>
                  <a:lnTo>
                    <a:pt x="1750314" y="916431"/>
                  </a:lnTo>
                  <a:lnTo>
                    <a:pt x="1748789" y="916431"/>
                  </a:lnTo>
                  <a:lnTo>
                    <a:pt x="1745741" y="922527"/>
                  </a:lnTo>
                  <a:lnTo>
                    <a:pt x="1744217" y="928624"/>
                  </a:lnTo>
                  <a:lnTo>
                    <a:pt x="1736598" y="928624"/>
                  </a:lnTo>
                  <a:lnTo>
                    <a:pt x="1735074" y="933195"/>
                  </a:lnTo>
                  <a:lnTo>
                    <a:pt x="1732026" y="924051"/>
                  </a:lnTo>
                  <a:lnTo>
                    <a:pt x="1730502" y="922527"/>
                  </a:lnTo>
                  <a:lnTo>
                    <a:pt x="1728977" y="928624"/>
                  </a:lnTo>
                  <a:lnTo>
                    <a:pt x="1721357" y="924051"/>
                  </a:lnTo>
                  <a:lnTo>
                    <a:pt x="1719834" y="919479"/>
                  </a:lnTo>
                  <a:lnTo>
                    <a:pt x="1701545" y="919479"/>
                  </a:lnTo>
                  <a:lnTo>
                    <a:pt x="1700022" y="917955"/>
                  </a:lnTo>
                  <a:lnTo>
                    <a:pt x="1696974" y="928624"/>
                  </a:lnTo>
                  <a:lnTo>
                    <a:pt x="1690877" y="936243"/>
                  </a:lnTo>
                  <a:lnTo>
                    <a:pt x="1686305" y="962151"/>
                  </a:lnTo>
                  <a:lnTo>
                    <a:pt x="1684781" y="957579"/>
                  </a:lnTo>
                  <a:lnTo>
                    <a:pt x="1681734" y="946911"/>
                  </a:lnTo>
                  <a:lnTo>
                    <a:pt x="1675638" y="953007"/>
                  </a:lnTo>
                  <a:lnTo>
                    <a:pt x="1675638" y="948435"/>
                  </a:lnTo>
                  <a:lnTo>
                    <a:pt x="1672589" y="939291"/>
                  </a:lnTo>
                  <a:lnTo>
                    <a:pt x="1671065" y="936243"/>
                  </a:lnTo>
                  <a:lnTo>
                    <a:pt x="1668017" y="942339"/>
                  </a:lnTo>
                  <a:lnTo>
                    <a:pt x="1666493" y="930148"/>
                  </a:lnTo>
                  <a:lnTo>
                    <a:pt x="1660398" y="927100"/>
                  </a:lnTo>
                  <a:lnTo>
                    <a:pt x="1657350" y="924051"/>
                  </a:lnTo>
                  <a:lnTo>
                    <a:pt x="1655826" y="927100"/>
                  </a:lnTo>
                  <a:lnTo>
                    <a:pt x="1652777" y="919479"/>
                  </a:lnTo>
                  <a:lnTo>
                    <a:pt x="1651253" y="922527"/>
                  </a:lnTo>
                  <a:lnTo>
                    <a:pt x="1645157" y="917955"/>
                  </a:lnTo>
                  <a:lnTo>
                    <a:pt x="1640586" y="904239"/>
                  </a:lnTo>
                  <a:lnTo>
                    <a:pt x="1637538" y="904239"/>
                  </a:lnTo>
                  <a:lnTo>
                    <a:pt x="1636014" y="901191"/>
                  </a:lnTo>
                  <a:lnTo>
                    <a:pt x="1628393" y="904239"/>
                  </a:lnTo>
                  <a:lnTo>
                    <a:pt x="1626869" y="904239"/>
                  </a:lnTo>
                  <a:lnTo>
                    <a:pt x="1625345" y="895095"/>
                  </a:lnTo>
                  <a:lnTo>
                    <a:pt x="1622298" y="905763"/>
                  </a:lnTo>
                  <a:lnTo>
                    <a:pt x="1620774" y="904239"/>
                  </a:lnTo>
                  <a:lnTo>
                    <a:pt x="1613153" y="902715"/>
                  </a:lnTo>
                  <a:lnTo>
                    <a:pt x="1611629" y="904239"/>
                  </a:lnTo>
                  <a:lnTo>
                    <a:pt x="1608581" y="901191"/>
                  </a:lnTo>
                  <a:lnTo>
                    <a:pt x="1607057" y="895095"/>
                  </a:lnTo>
                  <a:lnTo>
                    <a:pt x="1597914" y="899667"/>
                  </a:lnTo>
                  <a:lnTo>
                    <a:pt x="1596389" y="896619"/>
                  </a:lnTo>
                  <a:lnTo>
                    <a:pt x="1593341" y="892048"/>
                  </a:lnTo>
                  <a:lnTo>
                    <a:pt x="1591817" y="887476"/>
                  </a:lnTo>
                  <a:lnTo>
                    <a:pt x="1588769" y="892048"/>
                  </a:lnTo>
                  <a:lnTo>
                    <a:pt x="1582674" y="895095"/>
                  </a:lnTo>
                  <a:lnTo>
                    <a:pt x="1581150" y="899667"/>
                  </a:lnTo>
                  <a:lnTo>
                    <a:pt x="1578102" y="899667"/>
                  </a:lnTo>
                  <a:lnTo>
                    <a:pt x="1576577" y="898143"/>
                  </a:lnTo>
                  <a:lnTo>
                    <a:pt x="1573529" y="893572"/>
                  </a:lnTo>
                  <a:lnTo>
                    <a:pt x="1567434" y="892048"/>
                  </a:lnTo>
                  <a:lnTo>
                    <a:pt x="1564386" y="895095"/>
                  </a:lnTo>
                  <a:lnTo>
                    <a:pt x="1562862" y="893572"/>
                  </a:lnTo>
                  <a:lnTo>
                    <a:pt x="1561338" y="898143"/>
                  </a:lnTo>
                  <a:lnTo>
                    <a:pt x="1558289" y="904239"/>
                  </a:lnTo>
                  <a:lnTo>
                    <a:pt x="1552193" y="907287"/>
                  </a:lnTo>
                  <a:lnTo>
                    <a:pt x="1549145" y="910335"/>
                  </a:lnTo>
                  <a:lnTo>
                    <a:pt x="1547622" y="914907"/>
                  </a:lnTo>
                  <a:lnTo>
                    <a:pt x="1544574" y="908811"/>
                  </a:lnTo>
                  <a:lnTo>
                    <a:pt x="1543050" y="907287"/>
                  </a:lnTo>
                  <a:lnTo>
                    <a:pt x="1533905" y="916431"/>
                  </a:lnTo>
                  <a:lnTo>
                    <a:pt x="1532381" y="908811"/>
                  </a:lnTo>
                  <a:lnTo>
                    <a:pt x="1529334" y="913383"/>
                  </a:lnTo>
                  <a:lnTo>
                    <a:pt x="1527810" y="911859"/>
                  </a:lnTo>
                  <a:lnTo>
                    <a:pt x="1521714" y="908811"/>
                  </a:lnTo>
                  <a:lnTo>
                    <a:pt x="1518665" y="904239"/>
                  </a:lnTo>
                  <a:lnTo>
                    <a:pt x="1517141" y="895095"/>
                  </a:lnTo>
                  <a:lnTo>
                    <a:pt x="1514093" y="890524"/>
                  </a:lnTo>
                  <a:lnTo>
                    <a:pt x="1512569" y="890524"/>
                  </a:lnTo>
                  <a:lnTo>
                    <a:pt x="1504950" y="879855"/>
                  </a:lnTo>
                  <a:lnTo>
                    <a:pt x="1503426" y="887476"/>
                  </a:lnTo>
                  <a:lnTo>
                    <a:pt x="1501902" y="893572"/>
                  </a:lnTo>
                  <a:lnTo>
                    <a:pt x="1498853" y="889000"/>
                  </a:lnTo>
                  <a:lnTo>
                    <a:pt x="1497329" y="889000"/>
                  </a:lnTo>
                  <a:lnTo>
                    <a:pt x="1489710" y="890524"/>
                  </a:lnTo>
                  <a:lnTo>
                    <a:pt x="1488186" y="890524"/>
                  </a:lnTo>
                  <a:lnTo>
                    <a:pt x="1485138" y="884427"/>
                  </a:lnTo>
                  <a:lnTo>
                    <a:pt x="1483614" y="878331"/>
                  </a:lnTo>
                  <a:lnTo>
                    <a:pt x="1482089" y="893572"/>
                  </a:lnTo>
                  <a:lnTo>
                    <a:pt x="1474469" y="896619"/>
                  </a:lnTo>
                  <a:lnTo>
                    <a:pt x="1472945" y="899667"/>
                  </a:lnTo>
                  <a:lnTo>
                    <a:pt x="1469898" y="896619"/>
                  </a:lnTo>
                  <a:lnTo>
                    <a:pt x="1468374" y="892048"/>
                  </a:lnTo>
                  <a:lnTo>
                    <a:pt x="1465326" y="887476"/>
                  </a:lnTo>
                  <a:lnTo>
                    <a:pt x="1459229" y="882903"/>
                  </a:lnTo>
                  <a:lnTo>
                    <a:pt x="1457705" y="849376"/>
                  </a:lnTo>
                  <a:lnTo>
                    <a:pt x="1454657" y="858519"/>
                  </a:lnTo>
                  <a:lnTo>
                    <a:pt x="1453134" y="855472"/>
                  </a:lnTo>
                  <a:lnTo>
                    <a:pt x="1450086" y="863091"/>
                  </a:lnTo>
                  <a:lnTo>
                    <a:pt x="1443989" y="860043"/>
                  </a:lnTo>
                  <a:lnTo>
                    <a:pt x="1440941" y="867663"/>
                  </a:lnTo>
                  <a:lnTo>
                    <a:pt x="1439417" y="872235"/>
                  </a:lnTo>
                  <a:lnTo>
                    <a:pt x="1437893" y="873759"/>
                  </a:lnTo>
                  <a:lnTo>
                    <a:pt x="1434845" y="867663"/>
                  </a:lnTo>
                  <a:lnTo>
                    <a:pt x="1428750" y="869187"/>
                  </a:lnTo>
                  <a:lnTo>
                    <a:pt x="1425702" y="870711"/>
                  </a:lnTo>
                  <a:lnTo>
                    <a:pt x="1424177" y="873759"/>
                  </a:lnTo>
                  <a:lnTo>
                    <a:pt x="1421129" y="889000"/>
                  </a:lnTo>
                  <a:lnTo>
                    <a:pt x="1419605" y="890524"/>
                  </a:lnTo>
                  <a:lnTo>
                    <a:pt x="1398269" y="890524"/>
                  </a:lnTo>
                  <a:lnTo>
                    <a:pt x="1393698" y="895095"/>
                  </a:lnTo>
                  <a:lnTo>
                    <a:pt x="1390650" y="890524"/>
                  </a:lnTo>
                  <a:lnTo>
                    <a:pt x="1389126" y="899667"/>
                  </a:lnTo>
                  <a:lnTo>
                    <a:pt x="1381505" y="899667"/>
                  </a:lnTo>
                  <a:lnTo>
                    <a:pt x="1379981" y="896619"/>
                  </a:lnTo>
                  <a:lnTo>
                    <a:pt x="1373886" y="896619"/>
                  </a:lnTo>
                  <a:lnTo>
                    <a:pt x="1366265" y="898143"/>
                  </a:lnTo>
                  <a:lnTo>
                    <a:pt x="1364741" y="902715"/>
                  </a:lnTo>
                  <a:lnTo>
                    <a:pt x="1361693" y="904239"/>
                  </a:lnTo>
                  <a:lnTo>
                    <a:pt x="1360169" y="901191"/>
                  </a:lnTo>
                  <a:lnTo>
                    <a:pt x="1358645" y="895095"/>
                  </a:lnTo>
                  <a:lnTo>
                    <a:pt x="1351026" y="901191"/>
                  </a:lnTo>
                  <a:lnTo>
                    <a:pt x="1349502" y="907287"/>
                  </a:lnTo>
                  <a:lnTo>
                    <a:pt x="1346453" y="905763"/>
                  </a:lnTo>
                  <a:lnTo>
                    <a:pt x="1344929" y="907287"/>
                  </a:lnTo>
                  <a:lnTo>
                    <a:pt x="1341881" y="905763"/>
                  </a:lnTo>
                  <a:lnTo>
                    <a:pt x="1335786" y="904239"/>
                  </a:lnTo>
                  <a:lnTo>
                    <a:pt x="1334262" y="913383"/>
                  </a:lnTo>
                  <a:lnTo>
                    <a:pt x="1331214" y="910335"/>
                  </a:lnTo>
                  <a:lnTo>
                    <a:pt x="1329689" y="899667"/>
                  </a:lnTo>
                  <a:lnTo>
                    <a:pt x="1326641" y="901191"/>
                  </a:lnTo>
                  <a:lnTo>
                    <a:pt x="1320545" y="895095"/>
                  </a:lnTo>
                  <a:lnTo>
                    <a:pt x="1317498" y="890524"/>
                  </a:lnTo>
                  <a:lnTo>
                    <a:pt x="1315974" y="884427"/>
                  </a:lnTo>
                  <a:lnTo>
                    <a:pt x="1314450" y="884427"/>
                  </a:lnTo>
                  <a:lnTo>
                    <a:pt x="1311402" y="882903"/>
                  </a:lnTo>
                  <a:lnTo>
                    <a:pt x="1305305" y="882903"/>
                  </a:lnTo>
                  <a:lnTo>
                    <a:pt x="1302257" y="881379"/>
                  </a:lnTo>
                  <a:lnTo>
                    <a:pt x="1300734" y="882903"/>
                  </a:lnTo>
                  <a:lnTo>
                    <a:pt x="1297686" y="876807"/>
                  </a:lnTo>
                  <a:lnTo>
                    <a:pt x="1296162" y="876807"/>
                  </a:lnTo>
                  <a:lnTo>
                    <a:pt x="1290065" y="884427"/>
                  </a:lnTo>
                  <a:lnTo>
                    <a:pt x="1287017" y="884427"/>
                  </a:lnTo>
                  <a:lnTo>
                    <a:pt x="1285493" y="895095"/>
                  </a:lnTo>
                  <a:lnTo>
                    <a:pt x="1282445" y="895095"/>
                  </a:lnTo>
                  <a:lnTo>
                    <a:pt x="1280922" y="901191"/>
                  </a:lnTo>
                  <a:lnTo>
                    <a:pt x="1274826" y="902715"/>
                  </a:lnTo>
                  <a:lnTo>
                    <a:pt x="1271777" y="902715"/>
                  </a:lnTo>
                  <a:lnTo>
                    <a:pt x="1270253" y="899667"/>
                  </a:lnTo>
                  <a:lnTo>
                    <a:pt x="1267205" y="898143"/>
                  </a:lnTo>
                  <a:lnTo>
                    <a:pt x="1265681" y="896619"/>
                  </a:lnTo>
                  <a:lnTo>
                    <a:pt x="1258062" y="895095"/>
                  </a:lnTo>
                  <a:lnTo>
                    <a:pt x="1256538" y="899667"/>
                  </a:lnTo>
                  <a:lnTo>
                    <a:pt x="1255014" y="893572"/>
                  </a:lnTo>
                  <a:lnTo>
                    <a:pt x="1251965" y="895095"/>
                  </a:lnTo>
                  <a:lnTo>
                    <a:pt x="1250441" y="893572"/>
                  </a:lnTo>
                  <a:lnTo>
                    <a:pt x="1242822" y="892048"/>
                  </a:lnTo>
                  <a:lnTo>
                    <a:pt x="1241298" y="889000"/>
                  </a:lnTo>
                  <a:lnTo>
                    <a:pt x="1238250" y="885951"/>
                  </a:lnTo>
                  <a:lnTo>
                    <a:pt x="1236726" y="881379"/>
                  </a:lnTo>
                  <a:lnTo>
                    <a:pt x="1235202" y="869187"/>
                  </a:lnTo>
                  <a:lnTo>
                    <a:pt x="1227581" y="864615"/>
                  </a:lnTo>
                  <a:lnTo>
                    <a:pt x="1226057" y="864615"/>
                  </a:lnTo>
                  <a:lnTo>
                    <a:pt x="1223010" y="860043"/>
                  </a:lnTo>
                  <a:lnTo>
                    <a:pt x="1221486" y="860043"/>
                  </a:lnTo>
                  <a:lnTo>
                    <a:pt x="1218438" y="855472"/>
                  </a:lnTo>
                  <a:lnTo>
                    <a:pt x="1212341" y="850900"/>
                  </a:lnTo>
                  <a:lnTo>
                    <a:pt x="1210817" y="844803"/>
                  </a:lnTo>
                  <a:lnTo>
                    <a:pt x="1207769" y="843279"/>
                  </a:lnTo>
                  <a:lnTo>
                    <a:pt x="1206245" y="838707"/>
                  </a:lnTo>
                  <a:lnTo>
                    <a:pt x="1203198" y="832611"/>
                  </a:lnTo>
                  <a:lnTo>
                    <a:pt x="1197102" y="837183"/>
                  </a:lnTo>
                  <a:lnTo>
                    <a:pt x="1194053" y="835659"/>
                  </a:lnTo>
                  <a:lnTo>
                    <a:pt x="1192529" y="834135"/>
                  </a:lnTo>
                  <a:lnTo>
                    <a:pt x="1187957" y="838707"/>
                  </a:lnTo>
                  <a:lnTo>
                    <a:pt x="1181862" y="838707"/>
                  </a:lnTo>
                  <a:lnTo>
                    <a:pt x="1178814" y="832611"/>
                  </a:lnTo>
                  <a:lnTo>
                    <a:pt x="1177289" y="835659"/>
                  </a:lnTo>
                  <a:lnTo>
                    <a:pt x="1172717" y="831087"/>
                  </a:lnTo>
                  <a:lnTo>
                    <a:pt x="1166622" y="831087"/>
                  </a:lnTo>
                  <a:lnTo>
                    <a:pt x="1163574" y="832611"/>
                  </a:lnTo>
                  <a:lnTo>
                    <a:pt x="1159002" y="832611"/>
                  </a:lnTo>
                  <a:lnTo>
                    <a:pt x="1157477" y="834135"/>
                  </a:lnTo>
                  <a:lnTo>
                    <a:pt x="1151381" y="832611"/>
                  </a:lnTo>
                  <a:lnTo>
                    <a:pt x="1148334" y="837183"/>
                  </a:lnTo>
                  <a:lnTo>
                    <a:pt x="1146810" y="838707"/>
                  </a:lnTo>
                  <a:lnTo>
                    <a:pt x="1143762" y="838707"/>
                  </a:lnTo>
                  <a:lnTo>
                    <a:pt x="1142238" y="841755"/>
                  </a:lnTo>
                  <a:lnTo>
                    <a:pt x="1134617" y="841755"/>
                  </a:lnTo>
                  <a:lnTo>
                    <a:pt x="1133093" y="843279"/>
                  </a:lnTo>
                  <a:lnTo>
                    <a:pt x="1131569" y="841755"/>
                  </a:lnTo>
                  <a:lnTo>
                    <a:pt x="1119377" y="841755"/>
                  </a:lnTo>
                  <a:lnTo>
                    <a:pt x="1117853" y="834135"/>
                  </a:lnTo>
                  <a:lnTo>
                    <a:pt x="1114805" y="834135"/>
                  </a:lnTo>
                  <a:lnTo>
                    <a:pt x="1113281" y="832611"/>
                  </a:lnTo>
                  <a:lnTo>
                    <a:pt x="1111757" y="832611"/>
                  </a:lnTo>
                  <a:lnTo>
                    <a:pt x="1104138" y="834135"/>
                  </a:lnTo>
                  <a:lnTo>
                    <a:pt x="1102614" y="835659"/>
                  </a:lnTo>
                  <a:lnTo>
                    <a:pt x="1099565" y="834135"/>
                  </a:lnTo>
                  <a:lnTo>
                    <a:pt x="1098041" y="840231"/>
                  </a:lnTo>
                  <a:lnTo>
                    <a:pt x="1094993" y="843279"/>
                  </a:lnTo>
                  <a:lnTo>
                    <a:pt x="1088898" y="841755"/>
                  </a:lnTo>
                  <a:lnTo>
                    <a:pt x="1087374" y="838707"/>
                  </a:lnTo>
                  <a:lnTo>
                    <a:pt x="1084326" y="837183"/>
                  </a:lnTo>
                  <a:lnTo>
                    <a:pt x="1082802" y="835659"/>
                  </a:lnTo>
                  <a:lnTo>
                    <a:pt x="1079753" y="835659"/>
                  </a:lnTo>
                  <a:lnTo>
                    <a:pt x="1073657" y="837183"/>
                  </a:lnTo>
                  <a:lnTo>
                    <a:pt x="1070610" y="835659"/>
                  </a:lnTo>
                  <a:lnTo>
                    <a:pt x="1069086" y="837183"/>
                  </a:lnTo>
                  <a:lnTo>
                    <a:pt x="1067562" y="860043"/>
                  </a:lnTo>
                  <a:lnTo>
                    <a:pt x="1058417" y="869187"/>
                  </a:lnTo>
                  <a:lnTo>
                    <a:pt x="1055369" y="870711"/>
                  </a:lnTo>
                  <a:lnTo>
                    <a:pt x="1053845" y="864615"/>
                  </a:lnTo>
                  <a:lnTo>
                    <a:pt x="1050798" y="863091"/>
                  </a:lnTo>
                  <a:lnTo>
                    <a:pt x="1049274" y="863091"/>
                  </a:lnTo>
                  <a:lnTo>
                    <a:pt x="1043177" y="861567"/>
                  </a:lnTo>
                  <a:lnTo>
                    <a:pt x="1040129" y="867663"/>
                  </a:lnTo>
                  <a:lnTo>
                    <a:pt x="1034034" y="873759"/>
                  </a:lnTo>
                  <a:lnTo>
                    <a:pt x="1027938" y="878331"/>
                  </a:lnTo>
                  <a:lnTo>
                    <a:pt x="1024889" y="881379"/>
                  </a:lnTo>
                  <a:lnTo>
                    <a:pt x="1023365" y="881379"/>
                  </a:lnTo>
                  <a:lnTo>
                    <a:pt x="1018793" y="867663"/>
                  </a:lnTo>
                  <a:lnTo>
                    <a:pt x="1011174" y="864615"/>
                  </a:lnTo>
                  <a:lnTo>
                    <a:pt x="1009650" y="863091"/>
                  </a:lnTo>
                  <a:lnTo>
                    <a:pt x="1008126" y="856995"/>
                  </a:lnTo>
                  <a:lnTo>
                    <a:pt x="995934" y="860043"/>
                  </a:lnTo>
                  <a:lnTo>
                    <a:pt x="994410" y="853948"/>
                  </a:lnTo>
                  <a:lnTo>
                    <a:pt x="991362" y="847851"/>
                  </a:lnTo>
                  <a:lnTo>
                    <a:pt x="989838" y="849376"/>
                  </a:lnTo>
                  <a:lnTo>
                    <a:pt x="986789" y="849376"/>
                  </a:lnTo>
                  <a:lnTo>
                    <a:pt x="980693" y="846327"/>
                  </a:lnTo>
                  <a:lnTo>
                    <a:pt x="979169" y="847851"/>
                  </a:lnTo>
                  <a:lnTo>
                    <a:pt x="976122" y="853948"/>
                  </a:lnTo>
                  <a:lnTo>
                    <a:pt x="974598" y="852424"/>
                  </a:lnTo>
                  <a:lnTo>
                    <a:pt x="971550" y="856995"/>
                  </a:lnTo>
                  <a:lnTo>
                    <a:pt x="965453" y="856995"/>
                  </a:lnTo>
                  <a:lnTo>
                    <a:pt x="963929" y="853948"/>
                  </a:lnTo>
                  <a:lnTo>
                    <a:pt x="959357" y="853948"/>
                  </a:lnTo>
                  <a:lnTo>
                    <a:pt x="956310" y="852424"/>
                  </a:lnTo>
                  <a:lnTo>
                    <a:pt x="950213" y="853948"/>
                  </a:lnTo>
                  <a:lnTo>
                    <a:pt x="947165" y="856995"/>
                  </a:lnTo>
                  <a:lnTo>
                    <a:pt x="945641" y="855472"/>
                  </a:lnTo>
                  <a:lnTo>
                    <a:pt x="944117" y="856995"/>
                  </a:lnTo>
                  <a:lnTo>
                    <a:pt x="941069" y="856995"/>
                  </a:lnTo>
                  <a:lnTo>
                    <a:pt x="934974" y="860043"/>
                  </a:lnTo>
                  <a:lnTo>
                    <a:pt x="931926" y="860043"/>
                  </a:lnTo>
                  <a:lnTo>
                    <a:pt x="930401" y="858519"/>
                  </a:lnTo>
                  <a:lnTo>
                    <a:pt x="927353" y="852424"/>
                  </a:lnTo>
                  <a:lnTo>
                    <a:pt x="925829" y="855472"/>
                  </a:lnTo>
                  <a:lnTo>
                    <a:pt x="919734" y="855472"/>
                  </a:lnTo>
                  <a:lnTo>
                    <a:pt x="916686" y="867663"/>
                  </a:lnTo>
                  <a:lnTo>
                    <a:pt x="915162" y="866139"/>
                  </a:lnTo>
                  <a:lnTo>
                    <a:pt x="912113" y="866139"/>
                  </a:lnTo>
                  <a:lnTo>
                    <a:pt x="910589" y="861567"/>
                  </a:lnTo>
                  <a:lnTo>
                    <a:pt x="904493" y="863091"/>
                  </a:lnTo>
                  <a:lnTo>
                    <a:pt x="901445" y="863091"/>
                  </a:lnTo>
                  <a:lnTo>
                    <a:pt x="899922" y="860043"/>
                  </a:lnTo>
                  <a:lnTo>
                    <a:pt x="896874" y="858519"/>
                  </a:lnTo>
                  <a:lnTo>
                    <a:pt x="895350" y="856995"/>
                  </a:lnTo>
                  <a:lnTo>
                    <a:pt x="887729" y="852424"/>
                  </a:lnTo>
                  <a:lnTo>
                    <a:pt x="886205" y="850900"/>
                  </a:lnTo>
                  <a:lnTo>
                    <a:pt x="884681" y="847851"/>
                  </a:lnTo>
                  <a:lnTo>
                    <a:pt x="880110" y="847851"/>
                  </a:lnTo>
                  <a:lnTo>
                    <a:pt x="872489" y="849376"/>
                  </a:lnTo>
                  <a:lnTo>
                    <a:pt x="855726" y="847851"/>
                  </a:lnTo>
                  <a:lnTo>
                    <a:pt x="852677" y="849376"/>
                  </a:lnTo>
                  <a:lnTo>
                    <a:pt x="851153" y="844803"/>
                  </a:lnTo>
                  <a:lnTo>
                    <a:pt x="848105" y="840231"/>
                  </a:lnTo>
                  <a:lnTo>
                    <a:pt x="842010" y="844803"/>
                  </a:lnTo>
                  <a:lnTo>
                    <a:pt x="840486" y="844803"/>
                  </a:lnTo>
                  <a:lnTo>
                    <a:pt x="837438" y="841755"/>
                  </a:lnTo>
                  <a:lnTo>
                    <a:pt x="835913" y="843279"/>
                  </a:lnTo>
                  <a:lnTo>
                    <a:pt x="832865" y="831087"/>
                  </a:lnTo>
                  <a:lnTo>
                    <a:pt x="826769" y="828039"/>
                  </a:lnTo>
                  <a:lnTo>
                    <a:pt x="823722" y="824991"/>
                  </a:lnTo>
                  <a:lnTo>
                    <a:pt x="817626" y="824991"/>
                  </a:lnTo>
                  <a:lnTo>
                    <a:pt x="808481" y="820419"/>
                  </a:lnTo>
                  <a:lnTo>
                    <a:pt x="806957" y="817372"/>
                  </a:lnTo>
                  <a:lnTo>
                    <a:pt x="803910" y="814324"/>
                  </a:lnTo>
                  <a:lnTo>
                    <a:pt x="796289" y="817372"/>
                  </a:lnTo>
                  <a:lnTo>
                    <a:pt x="793241" y="815848"/>
                  </a:lnTo>
                  <a:lnTo>
                    <a:pt x="791717" y="815848"/>
                  </a:lnTo>
                  <a:lnTo>
                    <a:pt x="788669" y="817372"/>
                  </a:lnTo>
                  <a:lnTo>
                    <a:pt x="787145" y="818895"/>
                  </a:lnTo>
                  <a:lnTo>
                    <a:pt x="781050" y="820419"/>
                  </a:lnTo>
                  <a:lnTo>
                    <a:pt x="778001" y="818895"/>
                  </a:lnTo>
                  <a:lnTo>
                    <a:pt x="776477" y="815848"/>
                  </a:lnTo>
                  <a:lnTo>
                    <a:pt x="771905" y="820419"/>
                  </a:lnTo>
                  <a:lnTo>
                    <a:pt x="764286" y="824991"/>
                  </a:lnTo>
                  <a:lnTo>
                    <a:pt x="762762" y="829563"/>
                  </a:lnTo>
                  <a:lnTo>
                    <a:pt x="761238" y="828039"/>
                  </a:lnTo>
                  <a:lnTo>
                    <a:pt x="758189" y="828039"/>
                  </a:lnTo>
                  <a:lnTo>
                    <a:pt x="756665" y="818895"/>
                  </a:lnTo>
                  <a:lnTo>
                    <a:pt x="749045" y="809751"/>
                  </a:lnTo>
                  <a:lnTo>
                    <a:pt x="747522" y="806703"/>
                  </a:lnTo>
                  <a:lnTo>
                    <a:pt x="744474" y="808227"/>
                  </a:lnTo>
                  <a:lnTo>
                    <a:pt x="742950" y="811276"/>
                  </a:lnTo>
                  <a:lnTo>
                    <a:pt x="739901" y="815848"/>
                  </a:lnTo>
                  <a:lnTo>
                    <a:pt x="733805" y="812800"/>
                  </a:lnTo>
                  <a:lnTo>
                    <a:pt x="732281" y="811276"/>
                  </a:lnTo>
                  <a:lnTo>
                    <a:pt x="729234" y="815848"/>
                  </a:lnTo>
                  <a:lnTo>
                    <a:pt x="727710" y="809751"/>
                  </a:lnTo>
                  <a:lnTo>
                    <a:pt x="724662" y="808227"/>
                  </a:lnTo>
                  <a:lnTo>
                    <a:pt x="718565" y="808227"/>
                  </a:lnTo>
                  <a:lnTo>
                    <a:pt x="717041" y="811276"/>
                  </a:lnTo>
                  <a:lnTo>
                    <a:pt x="713993" y="809751"/>
                  </a:lnTo>
                  <a:lnTo>
                    <a:pt x="712469" y="808227"/>
                  </a:lnTo>
                  <a:lnTo>
                    <a:pt x="709422" y="797559"/>
                  </a:lnTo>
                  <a:lnTo>
                    <a:pt x="703326" y="800607"/>
                  </a:lnTo>
                  <a:lnTo>
                    <a:pt x="700277" y="800607"/>
                  </a:lnTo>
                  <a:lnTo>
                    <a:pt x="698753" y="802131"/>
                  </a:lnTo>
                  <a:lnTo>
                    <a:pt x="697229" y="805179"/>
                  </a:lnTo>
                  <a:lnTo>
                    <a:pt x="694181" y="800607"/>
                  </a:lnTo>
                  <a:lnTo>
                    <a:pt x="688086" y="794511"/>
                  </a:lnTo>
                  <a:lnTo>
                    <a:pt x="685038" y="792987"/>
                  </a:lnTo>
                  <a:lnTo>
                    <a:pt x="683513" y="792987"/>
                  </a:lnTo>
                  <a:lnTo>
                    <a:pt x="680465" y="797559"/>
                  </a:lnTo>
                  <a:lnTo>
                    <a:pt x="678941" y="800607"/>
                  </a:lnTo>
                  <a:lnTo>
                    <a:pt x="672845" y="794511"/>
                  </a:lnTo>
                  <a:lnTo>
                    <a:pt x="669798" y="785367"/>
                  </a:lnTo>
                  <a:lnTo>
                    <a:pt x="668274" y="788415"/>
                  </a:lnTo>
                  <a:lnTo>
                    <a:pt x="665226" y="789939"/>
                  </a:lnTo>
                  <a:lnTo>
                    <a:pt x="663701" y="791463"/>
                  </a:lnTo>
                  <a:lnTo>
                    <a:pt x="657605" y="783843"/>
                  </a:lnTo>
                  <a:lnTo>
                    <a:pt x="654557" y="779272"/>
                  </a:lnTo>
                  <a:lnTo>
                    <a:pt x="653034" y="780795"/>
                  </a:lnTo>
                  <a:lnTo>
                    <a:pt x="649986" y="776224"/>
                  </a:lnTo>
                  <a:lnTo>
                    <a:pt x="648462" y="767079"/>
                  </a:lnTo>
                  <a:lnTo>
                    <a:pt x="640841" y="760983"/>
                  </a:lnTo>
                  <a:lnTo>
                    <a:pt x="639317" y="756411"/>
                  </a:lnTo>
                  <a:lnTo>
                    <a:pt x="637793" y="754887"/>
                  </a:lnTo>
                  <a:lnTo>
                    <a:pt x="634745" y="753363"/>
                  </a:lnTo>
                  <a:lnTo>
                    <a:pt x="633222" y="756411"/>
                  </a:lnTo>
                  <a:lnTo>
                    <a:pt x="625601" y="754887"/>
                  </a:lnTo>
                  <a:lnTo>
                    <a:pt x="624077" y="753363"/>
                  </a:lnTo>
                  <a:lnTo>
                    <a:pt x="621029" y="756411"/>
                  </a:lnTo>
                  <a:lnTo>
                    <a:pt x="619505" y="753363"/>
                  </a:lnTo>
                  <a:lnTo>
                    <a:pt x="616457" y="759459"/>
                  </a:lnTo>
                  <a:lnTo>
                    <a:pt x="595122" y="762507"/>
                  </a:lnTo>
                  <a:lnTo>
                    <a:pt x="593598" y="762507"/>
                  </a:lnTo>
                  <a:lnTo>
                    <a:pt x="590550" y="764031"/>
                  </a:lnTo>
                  <a:lnTo>
                    <a:pt x="589026" y="764031"/>
                  </a:lnTo>
                  <a:lnTo>
                    <a:pt x="585977" y="762507"/>
                  </a:lnTo>
                  <a:lnTo>
                    <a:pt x="579882" y="765555"/>
                  </a:lnTo>
                  <a:lnTo>
                    <a:pt x="576833" y="764031"/>
                  </a:lnTo>
                  <a:lnTo>
                    <a:pt x="575309" y="764031"/>
                  </a:lnTo>
                  <a:lnTo>
                    <a:pt x="573785" y="765555"/>
                  </a:lnTo>
                  <a:lnTo>
                    <a:pt x="570738" y="765555"/>
                  </a:lnTo>
                  <a:lnTo>
                    <a:pt x="560069" y="768603"/>
                  </a:lnTo>
                  <a:lnTo>
                    <a:pt x="557021" y="768603"/>
                  </a:lnTo>
                  <a:lnTo>
                    <a:pt x="555497" y="767079"/>
                  </a:lnTo>
                  <a:lnTo>
                    <a:pt x="549401" y="767079"/>
                  </a:lnTo>
                  <a:lnTo>
                    <a:pt x="546353" y="770127"/>
                  </a:lnTo>
                  <a:lnTo>
                    <a:pt x="541782" y="770127"/>
                  </a:lnTo>
                  <a:lnTo>
                    <a:pt x="540257" y="768603"/>
                  </a:lnTo>
                  <a:lnTo>
                    <a:pt x="534162" y="767079"/>
                  </a:lnTo>
                  <a:lnTo>
                    <a:pt x="531113" y="764031"/>
                  </a:lnTo>
                  <a:lnTo>
                    <a:pt x="529589" y="764031"/>
                  </a:lnTo>
                  <a:lnTo>
                    <a:pt x="526541" y="771651"/>
                  </a:lnTo>
                  <a:lnTo>
                    <a:pt x="525017" y="760983"/>
                  </a:lnTo>
                  <a:lnTo>
                    <a:pt x="517397" y="759459"/>
                  </a:lnTo>
                  <a:lnTo>
                    <a:pt x="515873" y="764031"/>
                  </a:lnTo>
                  <a:lnTo>
                    <a:pt x="514350" y="764031"/>
                  </a:lnTo>
                  <a:lnTo>
                    <a:pt x="511301" y="767079"/>
                  </a:lnTo>
                  <a:lnTo>
                    <a:pt x="509777" y="770127"/>
                  </a:lnTo>
                  <a:lnTo>
                    <a:pt x="502157" y="771651"/>
                  </a:lnTo>
                  <a:lnTo>
                    <a:pt x="500633" y="765555"/>
                  </a:lnTo>
                  <a:lnTo>
                    <a:pt x="497585" y="768603"/>
                  </a:lnTo>
                  <a:lnTo>
                    <a:pt x="496062" y="768603"/>
                  </a:lnTo>
                  <a:lnTo>
                    <a:pt x="493013" y="762507"/>
                  </a:lnTo>
                  <a:lnTo>
                    <a:pt x="486917" y="754887"/>
                  </a:lnTo>
                  <a:lnTo>
                    <a:pt x="485394" y="750315"/>
                  </a:lnTo>
                  <a:lnTo>
                    <a:pt x="482345" y="750315"/>
                  </a:lnTo>
                  <a:lnTo>
                    <a:pt x="480821" y="751839"/>
                  </a:lnTo>
                  <a:lnTo>
                    <a:pt x="471677" y="747267"/>
                  </a:lnTo>
                  <a:lnTo>
                    <a:pt x="470153" y="745743"/>
                  </a:lnTo>
                  <a:lnTo>
                    <a:pt x="467106" y="747267"/>
                  </a:lnTo>
                  <a:lnTo>
                    <a:pt x="465581" y="747267"/>
                  </a:lnTo>
                  <a:lnTo>
                    <a:pt x="462533" y="730503"/>
                  </a:lnTo>
                  <a:lnTo>
                    <a:pt x="456438" y="730503"/>
                  </a:lnTo>
                  <a:lnTo>
                    <a:pt x="453389" y="735076"/>
                  </a:lnTo>
                  <a:lnTo>
                    <a:pt x="451865" y="735076"/>
                  </a:lnTo>
                  <a:lnTo>
                    <a:pt x="450341" y="739648"/>
                  </a:lnTo>
                  <a:lnTo>
                    <a:pt x="447294" y="741172"/>
                  </a:lnTo>
                  <a:lnTo>
                    <a:pt x="441197" y="738124"/>
                  </a:lnTo>
                  <a:lnTo>
                    <a:pt x="438150" y="738124"/>
                  </a:lnTo>
                  <a:lnTo>
                    <a:pt x="436625" y="741172"/>
                  </a:lnTo>
                  <a:lnTo>
                    <a:pt x="425957" y="741172"/>
                  </a:lnTo>
                  <a:lnTo>
                    <a:pt x="422909" y="742695"/>
                  </a:lnTo>
                  <a:lnTo>
                    <a:pt x="421385" y="739648"/>
                  </a:lnTo>
                  <a:lnTo>
                    <a:pt x="418338" y="745743"/>
                  </a:lnTo>
                  <a:lnTo>
                    <a:pt x="416813" y="744219"/>
                  </a:lnTo>
                  <a:lnTo>
                    <a:pt x="410717" y="745743"/>
                  </a:lnTo>
                  <a:lnTo>
                    <a:pt x="407669" y="756411"/>
                  </a:lnTo>
                  <a:lnTo>
                    <a:pt x="406145" y="765555"/>
                  </a:lnTo>
                  <a:lnTo>
                    <a:pt x="403097" y="760983"/>
                  </a:lnTo>
                  <a:lnTo>
                    <a:pt x="401573" y="759459"/>
                  </a:lnTo>
                  <a:lnTo>
                    <a:pt x="393953" y="756411"/>
                  </a:lnTo>
                  <a:lnTo>
                    <a:pt x="392429" y="760983"/>
                  </a:lnTo>
                  <a:lnTo>
                    <a:pt x="389381" y="756411"/>
                  </a:lnTo>
                  <a:lnTo>
                    <a:pt x="387857" y="768603"/>
                  </a:lnTo>
                  <a:lnTo>
                    <a:pt x="386333" y="771651"/>
                  </a:lnTo>
                  <a:lnTo>
                    <a:pt x="378713" y="773176"/>
                  </a:lnTo>
                  <a:lnTo>
                    <a:pt x="374141" y="777748"/>
                  </a:lnTo>
                  <a:lnTo>
                    <a:pt x="372617" y="774700"/>
                  </a:lnTo>
                  <a:lnTo>
                    <a:pt x="369569" y="773176"/>
                  </a:lnTo>
                  <a:lnTo>
                    <a:pt x="363473" y="782319"/>
                  </a:lnTo>
                  <a:lnTo>
                    <a:pt x="361950" y="779272"/>
                  </a:lnTo>
                  <a:lnTo>
                    <a:pt x="358901" y="780795"/>
                  </a:lnTo>
                  <a:lnTo>
                    <a:pt x="357377" y="779272"/>
                  </a:lnTo>
                  <a:lnTo>
                    <a:pt x="354329" y="774700"/>
                  </a:lnTo>
                  <a:lnTo>
                    <a:pt x="343662" y="771651"/>
                  </a:lnTo>
                  <a:lnTo>
                    <a:pt x="339089" y="767079"/>
                  </a:lnTo>
                  <a:lnTo>
                    <a:pt x="332994" y="773176"/>
                  </a:lnTo>
                  <a:lnTo>
                    <a:pt x="328421" y="773176"/>
                  </a:lnTo>
                  <a:lnTo>
                    <a:pt x="326897" y="774700"/>
                  </a:lnTo>
                  <a:lnTo>
                    <a:pt x="323850" y="771651"/>
                  </a:lnTo>
                  <a:lnTo>
                    <a:pt x="317753" y="768603"/>
                  </a:lnTo>
                  <a:lnTo>
                    <a:pt x="314706" y="768603"/>
                  </a:lnTo>
                  <a:lnTo>
                    <a:pt x="313181" y="765555"/>
                  </a:lnTo>
                  <a:lnTo>
                    <a:pt x="310133" y="764031"/>
                  </a:lnTo>
                  <a:lnTo>
                    <a:pt x="302513" y="764031"/>
                  </a:lnTo>
                  <a:lnTo>
                    <a:pt x="299465" y="760983"/>
                  </a:lnTo>
                  <a:lnTo>
                    <a:pt x="297941" y="753363"/>
                  </a:lnTo>
                  <a:lnTo>
                    <a:pt x="294894" y="757935"/>
                  </a:lnTo>
                  <a:lnTo>
                    <a:pt x="293369" y="760983"/>
                  </a:lnTo>
                  <a:lnTo>
                    <a:pt x="287273" y="759459"/>
                  </a:lnTo>
                  <a:lnTo>
                    <a:pt x="284225" y="756411"/>
                  </a:lnTo>
                  <a:lnTo>
                    <a:pt x="282701" y="768603"/>
                  </a:lnTo>
                  <a:lnTo>
                    <a:pt x="279653" y="767079"/>
                  </a:lnTo>
                  <a:lnTo>
                    <a:pt x="278129" y="767079"/>
                  </a:lnTo>
                  <a:lnTo>
                    <a:pt x="270509" y="762507"/>
                  </a:lnTo>
                  <a:lnTo>
                    <a:pt x="268985" y="760983"/>
                  </a:lnTo>
                  <a:lnTo>
                    <a:pt x="265938" y="764031"/>
                  </a:lnTo>
                  <a:lnTo>
                    <a:pt x="264413" y="759459"/>
                  </a:lnTo>
                  <a:lnTo>
                    <a:pt x="255269" y="756411"/>
                  </a:lnTo>
                  <a:lnTo>
                    <a:pt x="250697" y="751839"/>
                  </a:lnTo>
                  <a:lnTo>
                    <a:pt x="249173" y="753363"/>
                  </a:lnTo>
                  <a:lnTo>
                    <a:pt x="246125" y="753363"/>
                  </a:lnTo>
                  <a:lnTo>
                    <a:pt x="240029" y="756411"/>
                  </a:lnTo>
                  <a:lnTo>
                    <a:pt x="238506" y="754887"/>
                  </a:lnTo>
                  <a:lnTo>
                    <a:pt x="235457" y="728979"/>
                  </a:lnTo>
                  <a:lnTo>
                    <a:pt x="233933" y="725931"/>
                  </a:lnTo>
                  <a:lnTo>
                    <a:pt x="230885" y="724407"/>
                  </a:lnTo>
                  <a:lnTo>
                    <a:pt x="224789" y="715263"/>
                  </a:lnTo>
                  <a:lnTo>
                    <a:pt x="223265" y="721359"/>
                  </a:lnTo>
                  <a:lnTo>
                    <a:pt x="220217" y="715263"/>
                  </a:lnTo>
                  <a:lnTo>
                    <a:pt x="218694" y="713739"/>
                  </a:lnTo>
                  <a:lnTo>
                    <a:pt x="215645" y="724407"/>
                  </a:lnTo>
                  <a:lnTo>
                    <a:pt x="206501" y="728979"/>
                  </a:lnTo>
                  <a:lnTo>
                    <a:pt x="204977" y="733551"/>
                  </a:lnTo>
                  <a:lnTo>
                    <a:pt x="203453" y="742695"/>
                  </a:lnTo>
                  <a:lnTo>
                    <a:pt x="194309" y="738124"/>
                  </a:lnTo>
                  <a:lnTo>
                    <a:pt x="191262" y="735076"/>
                  </a:lnTo>
                  <a:lnTo>
                    <a:pt x="189737" y="742695"/>
                  </a:lnTo>
                  <a:lnTo>
                    <a:pt x="186689" y="748791"/>
                  </a:lnTo>
                  <a:lnTo>
                    <a:pt x="185165" y="754887"/>
                  </a:lnTo>
                  <a:lnTo>
                    <a:pt x="179069" y="753363"/>
                  </a:lnTo>
                  <a:lnTo>
                    <a:pt x="176021" y="747267"/>
                  </a:lnTo>
                  <a:lnTo>
                    <a:pt x="174497" y="742695"/>
                  </a:lnTo>
                  <a:lnTo>
                    <a:pt x="171450" y="744219"/>
                  </a:lnTo>
                  <a:lnTo>
                    <a:pt x="169925" y="739648"/>
                  </a:lnTo>
                  <a:lnTo>
                    <a:pt x="163829" y="741172"/>
                  </a:lnTo>
                  <a:lnTo>
                    <a:pt x="160781" y="748791"/>
                  </a:lnTo>
                  <a:lnTo>
                    <a:pt x="159257" y="742695"/>
                  </a:lnTo>
                  <a:lnTo>
                    <a:pt x="156209" y="741172"/>
                  </a:lnTo>
                  <a:lnTo>
                    <a:pt x="154685" y="748791"/>
                  </a:lnTo>
                  <a:lnTo>
                    <a:pt x="147065" y="745743"/>
                  </a:lnTo>
                  <a:lnTo>
                    <a:pt x="145541" y="744219"/>
                  </a:lnTo>
                  <a:lnTo>
                    <a:pt x="142494" y="748791"/>
                  </a:lnTo>
                  <a:lnTo>
                    <a:pt x="140969" y="751839"/>
                  </a:lnTo>
                  <a:lnTo>
                    <a:pt x="139445" y="753363"/>
                  </a:lnTo>
                  <a:lnTo>
                    <a:pt x="131825" y="735076"/>
                  </a:lnTo>
                  <a:lnTo>
                    <a:pt x="127253" y="730503"/>
                  </a:lnTo>
                  <a:lnTo>
                    <a:pt x="125729" y="727455"/>
                  </a:lnTo>
                  <a:lnTo>
                    <a:pt x="122681" y="700024"/>
                  </a:lnTo>
                  <a:lnTo>
                    <a:pt x="116585" y="698500"/>
                  </a:lnTo>
                  <a:lnTo>
                    <a:pt x="115062" y="690879"/>
                  </a:lnTo>
                  <a:lnTo>
                    <a:pt x="112013" y="686307"/>
                  </a:lnTo>
                  <a:lnTo>
                    <a:pt x="110489" y="687831"/>
                  </a:lnTo>
                  <a:lnTo>
                    <a:pt x="107441" y="678687"/>
                  </a:lnTo>
                  <a:lnTo>
                    <a:pt x="101345" y="681735"/>
                  </a:lnTo>
                  <a:lnTo>
                    <a:pt x="99821" y="678687"/>
                  </a:lnTo>
                  <a:lnTo>
                    <a:pt x="96773" y="669543"/>
                  </a:lnTo>
                  <a:lnTo>
                    <a:pt x="95250" y="666495"/>
                  </a:lnTo>
                  <a:lnTo>
                    <a:pt x="92201" y="675639"/>
                  </a:lnTo>
                  <a:lnTo>
                    <a:pt x="70865" y="681735"/>
                  </a:lnTo>
                  <a:lnTo>
                    <a:pt x="67817" y="684783"/>
                  </a:lnTo>
                  <a:lnTo>
                    <a:pt x="66293" y="687831"/>
                  </a:lnTo>
                  <a:lnTo>
                    <a:pt x="63245" y="690879"/>
                  </a:lnTo>
                  <a:lnTo>
                    <a:pt x="61721" y="693927"/>
                  </a:lnTo>
                  <a:lnTo>
                    <a:pt x="55625" y="695451"/>
                  </a:lnTo>
                  <a:lnTo>
                    <a:pt x="52577" y="695451"/>
                  </a:lnTo>
                  <a:lnTo>
                    <a:pt x="51053" y="696976"/>
                  </a:lnTo>
                  <a:lnTo>
                    <a:pt x="48006" y="695451"/>
                  </a:lnTo>
                  <a:lnTo>
                    <a:pt x="46481" y="696976"/>
                  </a:lnTo>
                  <a:lnTo>
                    <a:pt x="40385" y="692403"/>
                  </a:lnTo>
                  <a:lnTo>
                    <a:pt x="37337" y="695451"/>
                  </a:lnTo>
                  <a:lnTo>
                    <a:pt x="32765" y="695451"/>
                  </a:lnTo>
                  <a:lnTo>
                    <a:pt x="31241" y="701548"/>
                  </a:lnTo>
                  <a:lnTo>
                    <a:pt x="23621" y="704595"/>
                  </a:lnTo>
                  <a:lnTo>
                    <a:pt x="22097" y="715263"/>
                  </a:lnTo>
                  <a:lnTo>
                    <a:pt x="19050" y="710691"/>
                  </a:lnTo>
                  <a:lnTo>
                    <a:pt x="17525" y="721359"/>
                  </a:lnTo>
                  <a:lnTo>
                    <a:pt x="16001" y="712215"/>
                  </a:lnTo>
                  <a:lnTo>
                    <a:pt x="8381" y="710691"/>
                  </a:lnTo>
                  <a:lnTo>
                    <a:pt x="6857" y="703072"/>
                  </a:lnTo>
                  <a:lnTo>
                    <a:pt x="3809" y="700024"/>
                  </a:lnTo>
                  <a:lnTo>
                    <a:pt x="2285" y="503427"/>
                  </a:lnTo>
                  <a:lnTo>
                    <a:pt x="0" y="1284731"/>
                  </a:lnTo>
                  <a:lnTo>
                    <a:pt x="3835654" y="1284731"/>
                  </a:lnTo>
                  <a:lnTo>
                    <a:pt x="3835654" y="424179"/>
                  </a:lnTo>
                  <a:lnTo>
                    <a:pt x="3815334" y="434848"/>
                  </a:lnTo>
                  <a:lnTo>
                    <a:pt x="3813810" y="440943"/>
                  </a:lnTo>
                  <a:lnTo>
                    <a:pt x="3810762" y="415035"/>
                  </a:lnTo>
                  <a:lnTo>
                    <a:pt x="3804666" y="416559"/>
                  </a:lnTo>
                  <a:lnTo>
                    <a:pt x="3803141" y="413511"/>
                  </a:lnTo>
                  <a:lnTo>
                    <a:pt x="3800093" y="443991"/>
                  </a:lnTo>
                  <a:lnTo>
                    <a:pt x="3798569" y="462279"/>
                  </a:lnTo>
                  <a:lnTo>
                    <a:pt x="3795522" y="466851"/>
                  </a:lnTo>
                  <a:lnTo>
                    <a:pt x="3789426" y="457707"/>
                  </a:lnTo>
                  <a:lnTo>
                    <a:pt x="3787902" y="445515"/>
                  </a:lnTo>
                  <a:lnTo>
                    <a:pt x="3784854" y="425703"/>
                  </a:lnTo>
                  <a:lnTo>
                    <a:pt x="3783329" y="433324"/>
                  </a:lnTo>
                  <a:lnTo>
                    <a:pt x="3780281" y="424179"/>
                  </a:lnTo>
                  <a:lnTo>
                    <a:pt x="3774186" y="439419"/>
                  </a:lnTo>
                  <a:lnTo>
                    <a:pt x="3771138" y="434848"/>
                  </a:lnTo>
                  <a:lnTo>
                    <a:pt x="3769614" y="399795"/>
                  </a:lnTo>
                  <a:lnTo>
                    <a:pt x="3768090" y="393700"/>
                  </a:lnTo>
                  <a:lnTo>
                    <a:pt x="3765041" y="373887"/>
                  </a:lnTo>
                  <a:lnTo>
                    <a:pt x="3758945" y="366267"/>
                  </a:lnTo>
                  <a:lnTo>
                    <a:pt x="3755898" y="370839"/>
                  </a:lnTo>
                  <a:lnTo>
                    <a:pt x="3754374" y="376935"/>
                  </a:lnTo>
                  <a:lnTo>
                    <a:pt x="3749802" y="140715"/>
                  </a:lnTo>
                  <a:lnTo>
                    <a:pt x="3743705" y="123951"/>
                  </a:lnTo>
                  <a:lnTo>
                    <a:pt x="3740657" y="133095"/>
                  </a:lnTo>
                  <a:lnTo>
                    <a:pt x="3739134" y="140715"/>
                  </a:lnTo>
                  <a:lnTo>
                    <a:pt x="3736086" y="149859"/>
                  </a:lnTo>
                  <a:lnTo>
                    <a:pt x="3734562" y="151383"/>
                  </a:lnTo>
                  <a:lnTo>
                    <a:pt x="3726941" y="155955"/>
                  </a:lnTo>
                  <a:lnTo>
                    <a:pt x="3725417" y="165100"/>
                  </a:lnTo>
                  <a:lnTo>
                    <a:pt x="3723893" y="140715"/>
                  </a:lnTo>
                  <a:lnTo>
                    <a:pt x="3720845" y="154431"/>
                  </a:lnTo>
                  <a:lnTo>
                    <a:pt x="3719322" y="140715"/>
                  </a:lnTo>
                  <a:lnTo>
                    <a:pt x="3711702" y="130048"/>
                  </a:lnTo>
                  <a:lnTo>
                    <a:pt x="3707129" y="72135"/>
                  </a:lnTo>
                  <a:lnTo>
                    <a:pt x="3705605" y="66039"/>
                  </a:lnTo>
                  <a:lnTo>
                    <a:pt x="3704081" y="49275"/>
                  </a:lnTo>
                  <a:lnTo>
                    <a:pt x="3696462" y="43179"/>
                  </a:lnTo>
                  <a:lnTo>
                    <a:pt x="3694938" y="0"/>
                  </a:lnTo>
                  <a:close/>
                </a:path>
              </a:pathLst>
            </a:custGeom>
            <a:solidFill>
              <a:srgbClr val="B1B1B1"/>
            </a:solidFill>
          </p:spPr>
          <p:txBody>
            <a:bodyPr wrap="square" lIns="0" tIns="0" rIns="0" bIns="0" rtlCol="0"/>
            <a:lstStyle/>
            <a:p/>
          </p:txBody>
        </p:sp>
        <p:sp>
          <p:nvSpPr>
            <p:cNvPr id="8" name="object 8"/>
            <p:cNvSpPr/>
            <p:nvPr/>
          </p:nvSpPr>
          <p:spPr>
            <a:xfrm>
              <a:off x="2670809" y="1358899"/>
              <a:ext cx="3836035" cy="1285240"/>
            </a:xfrm>
            <a:custGeom>
              <a:avLst/>
              <a:gdLst/>
              <a:ahLst/>
              <a:cxnLst/>
              <a:rect l="l" t="t" r="r" b="b"/>
              <a:pathLst>
                <a:path w="3836034" h="1285239">
                  <a:moveTo>
                    <a:pt x="0" y="1284731"/>
                  </a:moveTo>
                  <a:lnTo>
                    <a:pt x="2285" y="503427"/>
                  </a:lnTo>
                  <a:lnTo>
                    <a:pt x="3809" y="700024"/>
                  </a:lnTo>
                  <a:lnTo>
                    <a:pt x="6857" y="703072"/>
                  </a:lnTo>
                  <a:lnTo>
                    <a:pt x="8381" y="710691"/>
                  </a:lnTo>
                  <a:lnTo>
                    <a:pt x="16001" y="712215"/>
                  </a:lnTo>
                  <a:lnTo>
                    <a:pt x="17525" y="721359"/>
                  </a:lnTo>
                  <a:lnTo>
                    <a:pt x="19050" y="710691"/>
                  </a:lnTo>
                  <a:lnTo>
                    <a:pt x="22097" y="715263"/>
                  </a:lnTo>
                  <a:lnTo>
                    <a:pt x="23621" y="704595"/>
                  </a:lnTo>
                  <a:lnTo>
                    <a:pt x="31241" y="701548"/>
                  </a:lnTo>
                  <a:lnTo>
                    <a:pt x="32765" y="695451"/>
                  </a:lnTo>
                  <a:lnTo>
                    <a:pt x="35813" y="695451"/>
                  </a:lnTo>
                  <a:lnTo>
                    <a:pt x="37337" y="695451"/>
                  </a:lnTo>
                  <a:lnTo>
                    <a:pt x="40385" y="692403"/>
                  </a:lnTo>
                  <a:lnTo>
                    <a:pt x="46481" y="696976"/>
                  </a:lnTo>
                  <a:lnTo>
                    <a:pt x="48006" y="695451"/>
                  </a:lnTo>
                  <a:lnTo>
                    <a:pt x="51053" y="696976"/>
                  </a:lnTo>
                  <a:lnTo>
                    <a:pt x="52577" y="695451"/>
                  </a:lnTo>
                  <a:lnTo>
                    <a:pt x="55625" y="695451"/>
                  </a:lnTo>
                  <a:lnTo>
                    <a:pt x="61721" y="693927"/>
                  </a:lnTo>
                  <a:lnTo>
                    <a:pt x="63245" y="690879"/>
                  </a:lnTo>
                  <a:lnTo>
                    <a:pt x="66293" y="687831"/>
                  </a:lnTo>
                  <a:lnTo>
                    <a:pt x="67817" y="684783"/>
                  </a:lnTo>
                  <a:lnTo>
                    <a:pt x="70865" y="681735"/>
                  </a:lnTo>
                  <a:lnTo>
                    <a:pt x="92201" y="675639"/>
                  </a:lnTo>
                  <a:lnTo>
                    <a:pt x="95250" y="666495"/>
                  </a:lnTo>
                  <a:lnTo>
                    <a:pt x="96773" y="669543"/>
                  </a:lnTo>
                  <a:lnTo>
                    <a:pt x="99821" y="678687"/>
                  </a:lnTo>
                  <a:lnTo>
                    <a:pt x="101345" y="681735"/>
                  </a:lnTo>
                  <a:lnTo>
                    <a:pt x="107441" y="678687"/>
                  </a:lnTo>
                  <a:lnTo>
                    <a:pt x="110489" y="687831"/>
                  </a:lnTo>
                  <a:lnTo>
                    <a:pt x="112013" y="686307"/>
                  </a:lnTo>
                  <a:lnTo>
                    <a:pt x="115062" y="690879"/>
                  </a:lnTo>
                  <a:lnTo>
                    <a:pt x="116585" y="698500"/>
                  </a:lnTo>
                  <a:lnTo>
                    <a:pt x="122681" y="700024"/>
                  </a:lnTo>
                  <a:lnTo>
                    <a:pt x="125729" y="727455"/>
                  </a:lnTo>
                  <a:lnTo>
                    <a:pt x="127253" y="730503"/>
                  </a:lnTo>
                  <a:lnTo>
                    <a:pt x="130301" y="733551"/>
                  </a:lnTo>
                  <a:lnTo>
                    <a:pt x="131825" y="735076"/>
                  </a:lnTo>
                  <a:lnTo>
                    <a:pt x="139445" y="753363"/>
                  </a:lnTo>
                  <a:lnTo>
                    <a:pt x="140969" y="751839"/>
                  </a:lnTo>
                  <a:lnTo>
                    <a:pt x="142494" y="748791"/>
                  </a:lnTo>
                  <a:lnTo>
                    <a:pt x="145541" y="744219"/>
                  </a:lnTo>
                  <a:lnTo>
                    <a:pt x="147065" y="745743"/>
                  </a:lnTo>
                  <a:lnTo>
                    <a:pt x="154685" y="748791"/>
                  </a:lnTo>
                  <a:lnTo>
                    <a:pt x="156209" y="741172"/>
                  </a:lnTo>
                  <a:lnTo>
                    <a:pt x="159257" y="742695"/>
                  </a:lnTo>
                  <a:lnTo>
                    <a:pt x="160781" y="748791"/>
                  </a:lnTo>
                  <a:lnTo>
                    <a:pt x="163829" y="741172"/>
                  </a:lnTo>
                  <a:lnTo>
                    <a:pt x="169925" y="739648"/>
                  </a:lnTo>
                  <a:lnTo>
                    <a:pt x="171450" y="744219"/>
                  </a:lnTo>
                  <a:lnTo>
                    <a:pt x="174497" y="742695"/>
                  </a:lnTo>
                  <a:lnTo>
                    <a:pt x="176021" y="747267"/>
                  </a:lnTo>
                  <a:lnTo>
                    <a:pt x="179069" y="753363"/>
                  </a:lnTo>
                  <a:lnTo>
                    <a:pt x="185165" y="754887"/>
                  </a:lnTo>
                  <a:lnTo>
                    <a:pt x="186689" y="748791"/>
                  </a:lnTo>
                  <a:lnTo>
                    <a:pt x="189737" y="742695"/>
                  </a:lnTo>
                  <a:lnTo>
                    <a:pt x="191262" y="735076"/>
                  </a:lnTo>
                  <a:lnTo>
                    <a:pt x="194309" y="738124"/>
                  </a:lnTo>
                  <a:lnTo>
                    <a:pt x="203453" y="742695"/>
                  </a:lnTo>
                  <a:lnTo>
                    <a:pt x="204977" y="733551"/>
                  </a:lnTo>
                  <a:lnTo>
                    <a:pt x="206501" y="728979"/>
                  </a:lnTo>
                  <a:lnTo>
                    <a:pt x="209550" y="727455"/>
                  </a:lnTo>
                  <a:lnTo>
                    <a:pt x="215645" y="724407"/>
                  </a:lnTo>
                  <a:lnTo>
                    <a:pt x="218694" y="713739"/>
                  </a:lnTo>
                  <a:lnTo>
                    <a:pt x="220217" y="715263"/>
                  </a:lnTo>
                  <a:lnTo>
                    <a:pt x="223265" y="721359"/>
                  </a:lnTo>
                  <a:lnTo>
                    <a:pt x="224789" y="715263"/>
                  </a:lnTo>
                  <a:lnTo>
                    <a:pt x="230885" y="724407"/>
                  </a:lnTo>
                  <a:lnTo>
                    <a:pt x="233933" y="725931"/>
                  </a:lnTo>
                  <a:lnTo>
                    <a:pt x="235457" y="728979"/>
                  </a:lnTo>
                  <a:lnTo>
                    <a:pt x="238506" y="754887"/>
                  </a:lnTo>
                  <a:lnTo>
                    <a:pt x="240029" y="756411"/>
                  </a:lnTo>
                  <a:lnTo>
                    <a:pt x="246125" y="753363"/>
                  </a:lnTo>
                  <a:lnTo>
                    <a:pt x="249173" y="753363"/>
                  </a:lnTo>
                  <a:lnTo>
                    <a:pt x="250697" y="751839"/>
                  </a:lnTo>
                  <a:lnTo>
                    <a:pt x="253745" y="754887"/>
                  </a:lnTo>
                  <a:lnTo>
                    <a:pt x="255269" y="756411"/>
                  </a:lnTo>
                  <a:lnTo>
                    <a:pt x="264413" y="759459"/>
                  </a:lnTo>
                  <a:lnTo>
                    <a:pt x="265938" y="764031"/>
                  </a:lnTo>
                  <a:lnTo>
                    <a:pt x="268985" y="760983"/>
                  </a:lnTo>
                  <a:lnTo>
                    <a:pt x="270509" y="762507"/>
                  </a:lnTo>
                  <a:lnTo>
                    <a:pt x="278129" y="767079"/>
                  </a:lnTo>
                  <a:lnTo>
                    <a:pt x="279653" y="767079"/>
                  </a:lnTo>
                  <a:lnTo>
                    <a:pt x="282701" y="768603"/>
                  </a:lnTo>
                  <a:lnTo>
                    <a:pt x="284225" y="756411"/>
                  </a:lnTo>
                  <a:lnTo>
                    <a:pt x="287273" y="759459"/>
                  </a:lnTo>
                  <a:lnTo>
                    <a:pt x="293369" y="760983"/>
                  </a:lnTo>
                  <a:lnTo>
                    <a:pt x="294894" y="757935"/>
                  </a:lnTo>
                  <a:lnTo>
                    <a:pt x="297941" y="753363"/>
                  </a:lnTo>
                  <a:lnTo>
                    <a:pt x="299465" y="760983"/>
                  </a:lnTo>
                  <a:lnTo>
                    <a:pt x="302513" y="764031"/>
                  </a:lnTo>
                  <a:lnTo>
                    <a:pt x="308609" y="764031"/>
                  </a:lnTo>
                  <a:lnTo>
                    <a:pt x="310133" y="764031"/>
                  </a:lnTo>
                  <a:lnTo>
                    <a:pt x="313181" y="765555"/>
                  </a:lnTo>
                  <a:lnTo>
                    <a:pt x="314706" y="768603"/>
                  </a:lnTo>
                  <a:lnTo>
                    <a:pt x="317753" y="768603"/>
                  </a:lnTo>
                  <a:lnTo>
                    <a:pt x="323850" y="771651"/>
                  </a:lnTo>
                  <a:lnTo>
                    <a:pt x="326897" y="774700"/>
                  </a:lnTo>
                  <a:lnTo>
                    <a:pt x="328421" y="773176"/>
                  </a:lnTo>
                  <a:lnTo>
                    <a:pt x="329945" y="773176"/>
                  </a:lnTo>
                  <a:lnTo>
                    <a:pt x="332994" y="773176"/>
                  </a:lnTo>
                  <a:lnTo>
                    <a:pt x="339089" y="767079"/>
                  </a:lnTo>
                  <a:lnTo>
                    <a:pt x="342138" y="770127"/>
                  </a:lnTo>
                  <a:lnTo>
                    <a:pt x="343662" y="771651"/>
                  </a:lnTo>
                  <a:lnTo>
                    <a:pt x="354329" y="774700"/>
                  </a:lnTo>
                  <a:lnTo>
                    <a:pt x="357377" y="779272"/>
                  </a:lnTo>
                  <a:lnTo>
                    <a:pt x="358901" y="780795"/>
                  </a:lnTo>
                  <a:lnTo>
                    <a:pt x="361950" y="779272"/>
                  </a:lnTo>
                  <a:lnTo>
                    <a:pt x="363473" y="782319"/>
                  </a:lnTo>
                  <a:lnTo>
                    <a:pt x="369569" y="773176"/>
                  </a:lnTo>
                  <a:lnTo>
                    <a:pt x="372617" y="774700"/>
                  </a:lnTo>
                  <a:lnTo>
                    <a:pt x="374141" y="777748"/>
                  </a:lnTo>
                  <a:lnTo>
                    <a:pt x="377189" y="774700"/>
                  </a:lnTo>
                  <a:lnTo>
                    <a:pt x="378713" y="773176"/>
                  </a:lnTo>
                  <a:lnTo>
                    <a:pt x="386333" y="771651"/>
                  </a:lnTo>
                  <a:lnTo>
                    <a:pt x="387857" y="768603"/>
                  </a:lnTo>
                  <a:lnTo>
                    <a:pt x="389381" y="756411"/>
                  </a:lnTo>
                  <a:lnTo>
                    <a:pt x="392429" y="760983"/>
                  </a:lnTo>
                  <a:lnTo>
                    <a:pt x="393953" y="756411"/>
                  </a:lnTo>
                  <a:lnTo>
                    <a:pt x="401573" y="759459"/>
                  </a:lnTo>
                  <a:lnTo>
                    <a:pt x="403097" y="760983"/>
                  </a:lnTo>
                  <a:lnTo>
                    <a:pt x="406145" y="765555"/>
                  </a:lnTo>
                  <a:lnTo>
                    <a:pt x="407669" y="756411"/>
                  </a:lnTo>
                  <a:lnTo>
                    <a:pt x="410717" y="745743"/>
                  </a:lnTo>
                  <a:lnTo>
                    <a:pt x="416813" y="744219"/>
                  </a:lnTo>
                  <a:lnTo>
                    <a:pt x="418338" y="745743"/>
                  </a:lnTo>
                  <a:lnTo>
                    <a:pt x="421385" y="739648"/>
                  </a:lnTo>
                  <a:lnTo>
                    <a:pt x="422909" y="742695"/>
                  </a:lnTo>
                  <a:lnTo>
                    <a:pt x="425957" y="741172"/>
                  </a:lnTo>
                  <a:lnTo>
                    <a:pt x="432053" y="741172"/>
                  </a:lnTo>
                  <a:lnTo>
                    <a:pt x="433577" y="741172"/>
                  </a:lnTo>
                  <a:lnTo>
                    <a:pt x="436625" y="741172"/>
                  </a:lnTo>
                  <a:lnTo>
                    <a:pt x="438150" y="738124"/>
                  </a:lnTo>
                  <a:lnTo>
                    <a:pt x="441197" y="738124"/>
                  </a:lnTo>
                  <a:lnTo>
                    <a:pt x="447294" y="741172"/>
                  </a:lnTo>
                  <a:lnTo>
                    <a:pt x="450341" y="739648"/>
                  </a:lnTo>
                  <a:lnTo>
                    <a:pt x="451865" y="735076"/>
                  </a:lnTo>
                  <a:lnTo>
                    <a:pt x="453389" y="735076"/>
                  </a:lnTo>
                  <a:lnTo>
                    <a:pt x="456438" y="730503"/>
                  </a:lnTo>
                  <a:lnTo>
                    <a:pt x="462533" y="730503"/>
                  </a:lnTo>
                  <a:lnTo>
                    <a:pt x="465581" y="747267"/>
                  </a:lnTo>
                  <a:lnTo>
                    <a:pt x="467106" y="747267"/>
                  </a:lnTo>
                  <a:lnTo>
                    <a:pt x="470153" y="745743"/>
                  </a:lnTo>
                  <a:lnTo>
                    <a:pt x="471677" y="747267"/>
                  </a:lnTo>
                  <a:lnTo>
                    <a:pt x="477773" y="750315"/>
                  </a:lnTo>
                  <a:lnTo>
                    <a:pt x="480821" y="751839"/>
                  </a:lnTo>
                  <a:lnTo>
                    <a:pt x="482345" y="750315"/>
                  </a:lnTo>
                  <a:lnTo>
                    <a:pt x="485394" y="750315"/>
                  </a:lnTo>
                  <a:lnTo>
                    <a:pt x="486917" y="754887"/>
                  </a:lnTo>
                  <a:lnTo>
                    <a:pt x="493013" y="762507"/>
                  </a:lnTo>
                  <a:lnTo>
                    <a:pt x="496062" y="768603"/>
                  </a:lnTo>
                  <a:lnTo>
                    <a:pt x="497585" y="768603"/>
                  </a:lnTo>
                  <a:lnTo>
                    <a:pt x="500633" y="765555"/>
                  </a:lnTo>
                  <a:lnTo>
                    <a:pt x="502157" y="771651"/>
                  </a:lnTo>
                  <a:lnTo>
                    <a:pt x="509777" y="770127"/>
                  </a:lnTo>
                  <a:lnTo>
                    <a:pt x="511301" y="767079"/>
                  </a:lnTo>
                  <a:lnTo>
                    <a:pt x="514350" y="764031"/>
                  </a:lnTo>
                  <a:lnTo>
                    <a:pt x="515873" y="764031"/>
                  </a:lnTo>
                  <a:lnTo>
                    <a:pt x="517397" y="759459"/>
                  </a:lnTo>
                  <a:lnTo>
                    <a:pt x="525017" y="760983"/>
                  </a:lnTo>
                  <a:lnTo>
                    <a:pt x="526541" y="771651"/>
                  </a:lnTo>
                  <a:lnTo>
                    <a:pt x="529589" y="764031"/>
                  </a:lnTo>
                  <a:lnTo>
                    <a:pt x="531113" y="764031"/>
                  </a:lnTo>
                  <a:lnTo>
                    <a:pt x="534162" y="767079"/>
                  </a:lnTo>
                  <a:lnTo>
                    <a:pt x="540257" y="768603"/>
                  </a:lnTo>
                  <a:lnTo>
                    <a:pt x="541782" y="770127"/>
                  </a:lnTo>
                  <a:lnTo>
                    <a:pt x="544829" y="770127"/>
                  </a:lnTo>
                  <a:lnTo>
                    <a:pt x="546353" y="770127"/>
                  </a:lnTo>
                  <a:lnTo>
                    <a:pt x="549401" y="767079"/>
                  </a:lnTo>
                  <a:lnTo>
                    <a:pt x="555497" y="767079"/>
                  </a:lnTo>
                  <a:lnTo>
                    <a:pt x="557021" y="768603"/>
                  </a:lnTo>
                  <a:lnTo>
                    <a:pt x="560069" y="768603"/>
                  </a:lnTo>
                  <a:lnTo>
                    <a:pt x="570738" y="765555"/>
                  </a:lnTo>
                  <a:lnTo>
                    <a:pt x="573785" y="765555"/>
                  </a:lnTo>
                  <a:lnTo>
                    <a:pt x="575309" y="764031"/>
                  </a:lnTo>
                  <a:lnTo>
                    <a:pt x="576833" y="764031"/>
                  </a:lnTo>
                  <a:lnTo>
                    <a:pt x="579882" y="765555"/>
                  </a:lnTo>
                  <a:lnTo>
                    <a:pt x="585977" y="762507"/>
                  </a:lnTo>
                  <a:lnTo>
                    <a:pt x="589026" y="764031"/>
                  </a:lnTo>
                  <a:lnTo>
                    <a:pt x="590550" y="764031"/>
                  </a:lnTo>
                  <a:lnTo>
                    <a:pt x="593598" y="762507"/>
                  </a:lnTo>
                  <a:lnTo>
                    <a:pt x="595122" y="762507"/>
                  </a:lnTo>
                  <a:lnTo>
                    <a:pt x="616457" y="759459"/>
                  </a:lnTo>
                  <a:lnTo>
                    <a:pt x="619505" y="753363"/>
                  </a:lnTo>
                  <a:lnTo>
                    <a:pt x="621029" y="756411"/>
                  </a:lnTo>
                  <a:lnTo>
                    <a:pt x="624077" y="753363"/>
                  </a:lnTo>
                  <a:lnTo>
                    <a:pt x="625601" y="754887"/>
                  </a:lnTo>
                  <a:lnTo>
                    <a:pt x="633222" y="756411"/>
                  </a:lnTo>
                  <a:lnTo>
                    <a:pt x="634745" y="753363"/>
                  </a:lnTo>
                  <a:lnTo>
                    <a:pt x="637793" y="754887"/>
                  </a:lnTo>
                  <a:lnTo>
                    <a:pt x="639317" y="756411"/>
                  </a:lnTo>
                  <a:lnTo>
                    <a:pt x="640841" y="760983"/>
                  </a:lnTo>
                  <a:lnTo>
                    <a:pt x="648462" y="767079"/>
                  </a:lnTo>
                  <a:lnTo>
                    <a:pt x="649986" y="776224"/>
                  </a:lnTo>
                  <a:lnTo>
                    <a:pt x="653034" y="780795"/>
                  </a:lnTo>
                  <a:lnTo>
                    <a:pt x="654557" y="779272"/>
                  </a:lnTo>
                  <a:lnTo>
                    <a:pt x="657605" y="783843"/>
                  </a:lnTo>
                  <a:lnTo>
                    <a:pt x="663701" y="791463"/>
                  </a:lnTo>
                  <a:lnTo>
                    <a:pt x="665226" y="789939"/>
                  </a:lnTo>
                  <a:lnTo>
                    <a:pt x="668274" y="788415"/>
                  </a:lnTo>
                  <a:lnTo>
                    <a:pt x="669798" y="785367"/>
                  </a:lnTo>
                  <a:lnTo>
                    <a:pt x="672845" y="794511"/>
                  </a:lnTo>
                  <a:lnTo>
                    <a:pt x="678941" y="800607"/>
                  </a:lnTo>
                  <a:lnTo>
                    <a:pt x="680465" y="797559"/>
                  </a:lnTo>
                  <a:lnTo>
                    <a:pt x="683513" y="792987"/>
                  </a:lnTo>
                  <a:lnTo>
                    <a:pt x="685038" y="792987"/>
                  </a:lnTo>
                  <a:lnTo>
                    <a:pt x="688086" y="794511"/>
                  </a:lnTo>
                  <a:lnTo>
                    <a:pt x="694181" y="800607"/>
                  </a:lnTo>
                  <a:lnTo>
                    <a:pt x="697229" y="805179"/>
                  </a:lnTo>
                  <a:lnTo>
                    <a:pt x="698753" y="802131"/>
                  </a:lnTo>
                  <a:lnTo>
                    <a:pt x="700277" y="800607"/>
                  </a:lnTo>
                  <a:lnTo>
                    <a:pt x="703326" y="800607"/>
                  </a:lnTo>
                  <a:lnTo>
                    <a:pt x="709422" y="797559"/>
                  </a:lnTo>
                  <a:lnTo>
                    <a:pt x="712469" y="808227"/>
                  </a:lnTo>
                  <a:lnTo>
                    <a:pt x="713993" y="809751"/>
                  </a:lnTo>
                  <a:lnTo>
                    <a:pt x="717041" y="811276"/>
                  </a:lnTo>
                  <a:lnTo>
                    <a:pt x="718565" y="808227"/>
                  </a:lnTo>
                  <a:lnTo>
                    <a:pt x="724662" y="808227"/>
                  </a:lnTo>
                  <a:lnTo>
                    <a:pt x="727710" y="809751"/>
                  </a:lnTo>
                  <a:lnTo>
                    <a:pt x="729234" y="815848"/>
                  </a:lnTo>
                  <a:lnTo>
                    <a:pt x="732281" y="811276"/>
                  </a:lnTo>
                  <a:lnTo>
                    <a:pt x="733805" y="812800"/>
                  </a:lnTo>
                  <a:lnTo>
                    <a:pt x="739901" y="815848"/>
                  </a:lnTo>
                  <a:lnTo>
                    <a:pt x="742950" y="811276"/>
                  </a:lnTo>
                  <a:lnTo>
                    <a:pt x="744474" y="808227"/>
                  </a:lnTo>
                  <a:lnTo>
                    <a:pt x="747522" y="806703"/>
                  </a:lnTo>
                  <a:lnTo>
                    <a:pt x="749045" y="809751"/>
                  </a:lnTo>
                  <a:lnTo>
                    <a:pt x="756665" y="818895"/>
                  </a:lnTo>
                  <a:lnTo>
                    <a:pt x="758189" y="828039"/>
                  </a:lnTo>
                  <a:lnTo>
                    <a:pt x="761238" y="828039"/>
                  </a:lnTo>
                  <a:lnTo>
                    <a:pt x="762762" y="829563"/>
                  </a:lnTo>
                  <a:lnTo>
                    <a:pt x="764286" y="824991"/>
                  </a:lnTo>
                  <a:lnTo>
                    <a:pt x="771905" y="820419"/>
                  </a:lnTo>
                  <a:lnTo>
                    <a:pt x="773429" y="818895"/>
                  </a:lnTo>
                  <a:lnTo>
                    <a:pt x="776477" y="815848"/>
                  </a:lnTo>
                  <a:lnTo>
                    <a:pt x="778001" y="818895"/>
                  </a:lnTo>
                  <a:lnTo>
                    <a:pt x="781050" y="820419"/>
                  </a:lnTo>
                  <a:lnTo>
                    <a:pt x="787145" y="818895"/>
                  </a:lnTo>
                  <a:lnTo>
                    <a:pt x="788669" y="817372"/>
                  </a:lnTo>
                  <a:lnTo>
                    <a:pt x="791717" y="815848"/>
                  </a:lnTo>
                  <a:lnTo>
                    <a:pt x="793241" y="815848"/>
                  </a:lnTo>
                  <a:lnTo>
                    <a:pt x="796289" y="817372"/>
                  </a:lnTo>
                  <a:lnTo>
                    <a:pt x="803910" y="814324"/>
                  </a:lnTo>
                  <a:lnTo>
                    <a:pt x="806957" y="817372"/>
                  </a:lnTo>
                  <a:lnTo>
                    <a:pt x="808481" y="820419"/>
                  </a:lnTo>
                  <a:lnTo>
                    <a:pt x="811529" y="821943"/>
                  </a:lnTo>
                  <a:lnTo>
                    <a:pt x="817626" y="824991"/>
                  </a:lnTo>
                  <a:lnTo>
                    <a:pt x="820674" y="824991"/>
                  </a:lnTo>
                  <a:lnTo>
                    <a:pt x="822198" y="824991"/>
                  </a:lnTo>
                  <a:lnTo>
                    <a:pt x="823722" y="824991"/>
                  </a:lnTo>
                  <a:lnTo>
                    <a:pt x="826769" y="828039"/>
                  </a:lnTo>
                  <a:lnTo>
                    <a:pt x="832865" y="831087"/>
                  </a:lnTo>
                  <a:lnTo>
                    <a:pt x="835913" y="843279"/>
                  </a:lnTo>
                  <a:lnTo>
                    <a:pt x="837438" y="841755"/>
                  </a:lnTo>
                  <a:lnTo>
                    <a:pt x="840486" y="844803"/>
                  </a:lnTo>
                  <a:lnTo>
                    <a:pt x="842010" y="844803"/>
                  </a:lnTo>
                  <a:lnTo>
                    <a:pt x="848105" y="840231"/>
                  </a:lnTo>
                  <a:lnTo>
                    <a:pt x="851153" y="844803"/>
                  </a:lnTo>
                  <a:lnTo>
                    <a:pt x="852677" y="849376"/>
                  </a:lnTo>
                  <a:lnTo>
                    <a:pt x="855726" y="847851"/>
                  </a:lnTo>
                  <a:lnTo>
                    <a:pt x="872489" y="849376"/>
                  </a:lnTo>
                  <a:lnTo>
                    <a:pt x="880110" y="847851"/>
                  </a:lnTo>
                  <a:lnTo>
                    <a:pt x="881634" y="847851"/>
                  </a:lnTo>
                  <a:lnTo>
                    <a:pt x="884681" y="847851"/>
                  </a:lnTo>
                  <a:lnTo>
                    <a:pt x="886205" y="850900"/>
                  </a:lnTo>
                  <a:lnTo>
                    <a:pt x="887729" y="852424"/>
                  </a:lnTo>
                  <a:lnTo>
                    <a:pt x="895350" y="856995"/>
                  </a:lnTo>
                  <a:lnTo>
                    <a:pt x="896874" y="858519"/>
                  </a:lnTo>
                  <a:lnTo>
                    <a:pt x="899922" y="860043"/>
                  </a:lnTo>
                  <a:lnTo>
                    <a:pt x="901445" y="863091"/>
                  </a:lnTo>
                  <a:lnTo>
                    <a:pt x="904493" y="863091"/>
                  </a:lnTo>
                  <a:lnTo>
                    <a:pt x="910589" y="861567"/>
                  </a:lnTo>
                  <a:lnTo>
                    <a:pt x="912113" y="866139"/>
                  </a:lnTo>
                  <a:lnTo>
                    <a:pt x="915162" y="866139"/>
                  </a:lnTo>
                  <a:lnTo>
                    <a:pt x="916686" y="867663"/>
                  </a:lnTo>
                  <a:lnTo>
                    <a:pt x="919734" y="855472"/>
                  </a:lnTo>
                  <a:lnTo>
                    <a:pt x="925829" y="855472"/>
                  </a:lnTo>
                  <a:lnTo>
                    <a:pt x="927353" y="852424"/>
                  </a:lnTo>
                  <a:lnTo>
                    <a:pt x="930401" y="858519"/>
                  </a:lnTo>
                  <a:lnTo>
                    <a:pt x="931926" y="860043"/>
                  </a:lnTo>
                  <a:lnTo>
                    <a:pt x="934974" y="860043"/>
                  </a:lnTo>
                  <a:lnTo>
                    <a:pt x="941069" y="856995"/>
                  </a:lnTo>
                  <a:lnTo>
                    <a:pt x="944117" y="856995"/>
                  </a:lnTo>
                  <a:lnTo>
                    <a:pt x="945641" y="855472"/>
                  </a:lnTo>
                  <a:lnTo>
                    <a:pt x="947165" y="856995"/>
                  </a:lnTo>
                  <a:lnTo>
                    <a:pt x="950213" y="853948"/>
                  </a:lnTo>
                  <a:lnTo>
                    <a:pt x="956310" y="852424"/>
                  </a:lnTo>
                  <a:lnTo>
                    <a:pt x="959357" y="853948"/>
                  </a:lnTo>
                  <a:lnTo>
                    <a:pt x="960881" y="853948"/>
                  </a:lnTo>
                  <a:lnTo>
                    <a:pt x="963929" y="853948"/>
                  </a:lnTo>
                  <a:lnTo>
                    <a:pt x="965453" y="856995"/>
                  </a:lnTo>
                  <a:lnTo>
                    <a:pt x="971550" y="856995"/>
                  </a:lnTo>
                  <a:lnTo>
                    <a:pt x="974598" y="852424"/>
                  </a:lnTo>
                  <a:lnTo>
                    <a:pt x="976122" y="853948"/>
                  </a:lnTo>
                  <a:lnTo>
                    <a:pt x="979169" y="847851"/>
                  </a:lnTo>
                  <a:lnTo>
                    <a:pt x="980693" y="846327"/>
                  </a:lnTo>
                  <a:lnTo>
                    <a:pt x="986789" y="849376"/>
                  </a:lnTo>
                  <a:lnTo>
                    <a:pt x="989838" y="849376"/>
                  </a:lnTo>
                  <a:lnTo>
                    <a:pt x="991362" y="847851"/>
                  </a:lnTo>
                  <a:lnTo>
                    <a:pt x="994410" y="853948"/>
                  </a:lnTo>
                  <a:lnTo>
                    <a:pt x="995934" y="860043"/>
                  </a:lnTo>
                  <a:lnTo>
                    <a:pt x="1008126" y="856995"/>
                  </a:lnTo>
                  <a:lnTo>
                    <a:pt x="1009650" y="863091"/>
                  </a:lnTo>
                  <a:lnTo>
                    <a:pt x="1011174" y="864615"/>
                  </a:lnTo>
                  <a:lnTo>
                    <a:pt x="1018793" y="867663"/>
                  </a:lnTo>
                  <a:lnTo>
                    <a:pt x="1020317" y="872235"/>
                  </a:lnTo>
                  <a:lnTo>
                    <a:pt x="1023365" y="881379"/>
                  </a:lnTo>
                  <a:lnTo>
                    <a:pt x="1024889" y="881379"/>
                  </a:lnTo>
                  <a:lnTo>
                    <a:pt x="1027938" y="878331"/>
                  </a:lnTo>
                  <a:lnTo>
                    <a:pt x="1034034" y="873759"/>
                  </a:lnTo>
                  <a:lnTo>
                    <a:pt x="1035557" y="872235"/>
                  </a:lnTo>
                  <a:lnTo>
                    <a:pt x="1038605" y="869187"/>
                  </a:lnTo>
                  <a:lnTo>
                    <a:pt x="1040129" y="867663"/>
                  </a:lnTo>
                  <a:lnTo>
                    <a:pt x="1043177" y="861567"/>
                  </a:lnTo>
                  <a:lnTo>
                    <a:pt x="1049274" y="863091"/>
                  </a:lnTo>
                  <a:lnTo>
                    <a:pt x="1050798" y="863091"/>
                  </a:lnTo>
                  <a:lnTo>
                    <a:pt x="1053845" y="864615"/>
                  </a:lnTo>
                  <a:lnTo>
                    <a:pt x="1055369" y="870711"/>
                  </a:lnTo>
                  <a:lnTo>
                    <a:pt x="1058417" y="869187"/>
                  </a:lnTo>
                  <a:lnTo>
                    <a:pt x="1067562" y="860043"/>
                  </a:lnTo>
                  <a:lnTo>
                    <a:pt x="1069086" y="837183"/>
                  </a:lnTo>
                  <a:lnTo>
                    <a:pt x="1070610" y="835659"/>
                  </a:lnTo>
                  <a:lnTo>
                    <a:pt x="1073657" y="837183"/>
                  </a:lnTo>
                  <a:lnTo>
                    <a:pt x="1079753" y="835659"/>
                  </a:lnTo>
                  <a:lnTo>
                    <a:pt x="1082802" y="835659"/>
                  </a:lnTo>
                  <a:lnTo>
                    <a:pt x="1084326" y="837183"/>
                  </a:lnTo>
                  <a:lnTo>
                    <a:pt x="1087374" y="838707"/>
                  </a:lnTo>
                  <a:lnTo>
                    <a:pt x="1088898" y="841755"/>
                  </a:lnTo>
                  <a:lnTo>
                    <a:pt x="1094993" y="843279"/>
                  </a:lnTo>
                  <a:lnTo>
                    <a:pt x="1098041" y="840231"/>
                  </a:lnTo>
                  <a:lnTo>
                    <a:pt x="1099565" y="834135"/>
                  </a:lnTo>
                  <a:lnTo>
                    <a:pt x="1102614" y="835659"/>
                  </a:lnTo>
                  <a:lnTo>
                    <a:pt x="1104138" y="834135"/>
                  </a:lnTo>
                  <a:lnTo>
                    <a:pt x="1111757" y="832611"/>
                  </a:lnTo>
                  <a:lnTo>
                    <a:pt x="1113281" y="832611"/>
                  </a:lnTo>
                  <a:lnTo>
                    <a:pt x="1114805" y="834135"/>
                  </a:lnTo>
                  <a:lnTo>
                    <a:pt x="1117853" y="834135"/>
                  </a:lnTo>
                  <a:lnTo>
                    <a:pt x="1119377" y="841755"/>
                  </a:lnTo>
                  <a:lnTo>
                    <a:pt x="1131569" y="841755"/>
                  </a:lnTo>
                  <a:lnTo>
                    <a:pt x="1133093" y="843279"/>
                  </a:lnTo>
                  <a:lnTo>
                    <a:pt x="1134617" y="841755"/>
                  </a:lnTo>
                  <a:lnTo>
                    <a:pt x="1142238" y="841755"/>
                  </a:lnTo>
                  <a:lnTo>
                    <a:pt x="1143762" y="838707"/>
                  </a:lnTo>
                  <a:lnTo>
                    <a:pt x="1146810" y="838707"/>
                  </a:lnTo>
                  <a:lnTo>
                    <a:pt x="1148334" y="837183"/>
                  </a:lnTo>
                  <a:lnTo>
                    <a:pt x="1151381" y="832611"/>
                  </a:lnTo>
                  <a:lnTo>
                    <a:pt x="1157477" y="834135"/>
                  </a:lnTo>
                  <a:lnTo>
                    <a:pt x="1159002" y="832611"/>
                  </a:lnTo>
                  <a:lnTo>
                    <a:pt x="1162050" y="832611"/>
                  </a:lnTo>
                  <a:lnTo>
                    <a:pt x="1163574" y="832611"/>
                  </a:lnTo>
                  <a:lnTo>
                    <a:pt x="1166622" y="831087"/>
                  </a:lnTo>
                  <a:lnTo>
                    <a:pt x="1172717" y="831087"/>
                  </a:lnTo>
                  <a:lnTo>
                    <a:pt x="1174241" y="832611"/>
                  </a:lnTo>
                  <a:lnTo>
                    <a:pt x="1177289" y="835659"/>
                  </a:lnTo>
                  <a:lnTo>
                    <a:pt x="1178814" y="832611"/>
                  </a:lnTo>
                  <a:lnTo>
                    <a:pt x="1181862" y="838707"/>
                  </a:lnTo>
                  <a:lnTo>
                    <a:pt x="1187957" y="838707"/>
                  </a:lnTo>
                  <a:lnTo>
                    <a:pt x="1191005" y="835659"/>
                  </a:lnTo>
                  <a:lnTo>
                    <a:pt x="1192529" y="834135"/>
                  </a:lnTo>
                  <a:lnTo>
                    <a:pt x="1194053" y="835659"/>
                  </a:lnTo>
                  <a:lnTo>
                    <a:pt x="1197102" y="837183"/>
                  </a:lnTo>
                  <a:lnTo>
                    <a:pt x="1203198" y="832611"/>
                  </a:lnTo>
                  <a:lnTo>
                    <a:pt x="1206245" y="838707"/>
                  </a:lnTo>
                  <a:lnTo>
                    <a:pt x="1207769" y="843279"/>
                  </a:lnTo>
                  <a:lnTo>
                    <a:pt x="1210817" y="844803"/>
                  </a:lnTo>
                  <a:lnTo>
                    <a:pt x="1212341" y="850900"/>
                  </a:lnTo>
                  <a:lnTo>
                    <a:pt x="1218438" y="855472"/>
                  </a:lnTo>
                  <a:lnTo>
                    <a:pt x="1221486" y="860043"/>
                  </a:lnTo>
                  <a:lnTo>
                    <a:pt x="1223010" y="860043"/>
                  </a:lnTo>
                  <a:lnTo>
                    <a:pt x="1226057" y="864615"/>
                  </a:lnTo>
                  <a:lnTo>
                    <a:pt x="1227581" y="864615"/>
                  </a:lnTo>
                  <a:lnTo>
                    <a:pt x="1235202" y="869187"/>
                  </a:lnTo>
                  <a:lnTo>
                    <a:pt x="1236726" y="881379"/>
                  </a:lnTo>
                  <a:lnTo>
                    <a:pt x="1238250" y="885951"/>
                  </a:lnTo>
                  <a:lnTo>
                    <a:pt x="1241298" y="889000"/>
                  </a:lnTo>
                  <a:lnTo>
                    <a:pt x="1242822" y="892048"/>
                  </a:lnTo>
                  <a:lnTo>
                    <a:pt x="1250441" y="893572"/>
                  </a:lnTo>
                  <a:lnTo>
                    <a:pt x="1251965" y="895095"/>
                  </a:lnTo>
                  <a:lnTo>
                    <a:pt x="1255014" y="893572"/>
                  </a:lnTo>
                  <a:lnTo>
                    <a:pt x="1256538" y="899667"/>
                  </a:lnTo>
                  <a:lnTo>
                    <a:pt x="1258062" y="895095"/>
                  </a:lnTo>
                  <a:lnTo>
                    <a:pt x="1265681" y="896619"/>
                  </a:lnTo>
                  <a:lnTo>
                    <a:pt x="1267205" y="898143"/>
                  </a:lnTo>
                  <a:lnTo>
                    <a:pt x="1270253" y="899667"/>
                  </a:lnTo>
                  <a:lnTo>
                    <a:pt x="1271777" y="902715"/>
                  </a:lnTo>
                  <a:lnTo>
                    <a:pt x="1274826" y="902715"/>
                  </a:lnTo>
                  <a:lnTo>
                    <a:pt x="1280922" y="901191"/>
                  </a:lnTo>
                  <a:lnTo>
                    <a:pt x="1282445" y="895095"/>
                  </a:lnTo>
                  <a:lnTo>
                    <a:pt x="1285493" y="895095"/>
                  </a:lnTo>
                  <a:lnTo>
                    <a:pt x="1287017" y="884427"/>
                  </a:lnTo>
                  <a:lnTo>
                    <a:pt x="1290065" y="884427"/>
                  </a:lnTo>
                  <a:lnTo>
                    <a:pt x="1296162" y="876807"/>
                  </a:lnTo>
                  <a:lnTo>
                    <a:pt x="1297686" y="876807"/>
                  </a:lnTo>
                  <a:lnTo>
                    <a:pt x="1300734" y="882903"/>
                  </a:lnTo>
                  <a:lnTo>
                    <a:pt x="1302257" y="881379"/>
                  </a:lnTo>
                  <a:lnTo>
                    <a:pt x="1305305" y="882903"/>
                  </a:lnTo>
                  <a:lnTo>
                    <a:pt x="1311402" y="882903"/>
                  </a:lnTo>
                  <a:lnTo>
                    <a:pt x="1314450" y="884427"/>
                  </a:lnTo>
                  <a:lnTo>
                    <a:pt x="1315974" y="884427"/>
                  </a:lnTo>
                  <a:lnTo>
                    <a:pt x="1317498" y="890524"/>
                  </a:lnTo>
                  <a:lnTo>
                    <a:pt x="1320545" y="895095"/>
                  </a:lnTo>
                  <a:lnTo>
                    <a:pt x="1326641" y="901191"/>
                  </a:lnTo>
                  <a:lnTo>
                    <a:pt x="1329689" y="899667"/>
                  </a:lnTo>
                  <a:lnTo>
                    <a:pt x="1331214" y="910335"/>
                  </a:lnTo>
                  <a:lnTo>
                    <a:pt x="1334262" y="913383"/>
                  </a:lnTo>
                  <a:lnTo>
                    <a:pt x="1335786" y="904239"/>
                  </a:lnTo>
                  <a:lnTo>
                    <a:pt x="1341881" y="905763"/>
                  </a:lnTo>
                  <a:lnTo>
                    <a:pt x="1344929" y="907287"/>
                  </a:lnTo>
                  <a:lnTo>
                    <a:pt x="1346453" y="905763"/>
                  </a:lnTo>
                  <a:lnTo>
                    <a:pt x="1349502" y="907287"/>
                  </a:lnTo>
                  <a:lnTo>
                    <a:pt x="1351026" y="901191"/>
                  </a:lnTo>
                  <a:lnTo>
                    <a:pt x="1358645" y="895095"/>
                  </a:lnTo>
                  <a:lnTo>
                    <a:pt x="1360169" y="901191"/>
                  </a:lnTo>
                  <a:lnTo>
                    <a:pt x="1361693" y="904239"/>
                  </a:lnTo>
                  <a:lnTo>
                    <a:pt x="1364741" y="902715"/>
                  </a:lnTo>
                  <a:lnTo>
                    <a:pt x="1366265" y="898143"/>
                  </a:lnTo>
                  <a:lnTo>
                    <a:pt x="1373886" y="896619"/>
                  </a:lnTo>
                  <a:lnTo>
                    <a:pt x="1375410" y="896619"/>
                  </a:lnTo>
                  <a:lnTo>
                    <a:pt x="1378457" y="896619"/>
                  </a:lnTo>
                  <a:lnTo>
                    <a:pt x="1379981" y="896619"/>
                  </a:lnTo>
                  <a:lnTo>
                    <a:pt x="1381505" y="899667"/>
                  </a:lnTo>
                  <a:lnTo>
                    <a:pt x="1389126" y="899667"/>
                  </a:lnTo>
                  <a:lnTo>
                    <a:pt x="1390650" y="890524"/>
                  </a:lnTo>
                  <a:lnTo>
                    <a:pt x="1393698" y="895095"/>
                  </a:lnTo>
                  <a:lnTo>
                    <a:pt x="1395222" y="893572"/>
                  </a:lnTo>
                  <a:lnTo>
                    <a:pt x="1398269" y="890524"/>
                  </a:lnTo>
                  <a:lnTo>
                    <a:pt x="1419605" y="890524"/>
                  </a:lnTo>
                  <a:lnTo>
                    <a:pt x="1421129" y="889000"/>
                  </a:lnTo>
                  <a:lnTo>
                    <a:pt x="1424177" y="873759"/>
                  </a:lnTo>
                  <a:lnTo>
                    <a:pt x="1425702" y="870711"/>
                  </a:lnTo>
                  <a:lnTo>
                    <a:pt x="1428750" y="869187"/>
                  </a:lnTo>
                  <a:lnTo>
                    <a:pt x="1434845" y="867663"/>
                  </a:lnTo>
                  <a:lnTo>
                    <a:pt x="1437893" y="873759"/>
                  </a:lnTo>
                  <a:lnTo>
                    <a:pt x="1439417" y="872235"/>
                  </a:lnTo>
                  <a:lnTo>
                    <a:pt x="1440941" y="867663"/>
                  </a:lnTo>
                  <a:lnTo>
                    <a:pt x="1443989" y="860043"/>
                  </a:lnTo>
                  <a:lnTo>
                    <a:pt x="1450086" y="863091"/>
                  </a:lnTo>
                  <a:lnTo>
                    <a:pt x="1453134" y="855472"/>
                  </a:lnTo>
                  <a:lnTo>
                    <a:pt x="1454657" y="858519"/>
                  </a:lnTo>
                  <a:lnTo>
                    <a:pt x="1457705" y="849376"/>
                  </a:lnTo>
                  <a:lnTo>
                    <a:pt x="1459229" y="882903"/>
                  </a:lnTo>
                  <a:lnTo>
                    <a:pt x="1465326" y="887476"/>
                  </a:lnTo>
                  <a:lnTo>
                    <a:pt x="1468374" y="892048"/>
                  </a:lnTo>
                  <a:lnTo>
                    <a:pt x="1469898" y="896619"/>
                  </a:lnTo>
                  <a:lnTo>
                    <a:pt x="1472945" y="899667"/>
                  </a:lnTo>
                  <a:lnTo>
                    <a:pt x="1474469" y="896619"/>
                  </a:lnTo>
                  <a:lnTo>
                    <a:pt x="1482089" y="893572"/>
                  </a:lnTo>
                  <a:lnTo>
                    <a:pt x="1483614" y="878331"/>
                  </a:lnTo>
                  <a:lnTo>
                    <a:pt x="1485138" y="884427"/>
                  </a:lnTo>
                  <a:lnTo>
                    <a:pt x="1488186" y="890524"/>
                  </a:lnTo>
                  <a:lnTo>
                    <a:pt x="1489710" y="890524"/>
                  </a:lnTo>
                  <a:lnTo>
                    <a:pt x="1497329" y="889000"/>
                  </a:lnTo>
                  <a:lnTo>
                    <a:pt x="1498853" y="889000"/>
                  </a:lnTo>
                  <a:lnTo>
                    <a:pt x="1501902" y="893572"/>
                  </a:lnTo>
                  <a:lnTo>
                    <a:pt x="1503426" y="887476"/>
                  </a:lnTo>
                  <a:lnTo>
                    <a:pt x="1504950" y="879855"/>
                  </a:lnTo>
                  <a:lnTo>
                    <a:pt x="1512569" y="890524"/>
                  </a:lnTo>
                  <a:lnTo>
                    <a:pt x="1514093" y="890524"/>
                  </a:lnTo>
                  <a:lnTo>
                    <a:pt x="1517141" y="895095"/>
                  </a:lnTo>
                  <a:lnTo>
                    <a:pt x="1518665" y="904239"/>
                  </a:lnTo>
                  <a:lnTo>
                    <a:pt x="1521714" y="908811"/>
                  </a:lnTo>
                  <a:lnTo>
                    <a:pt x="1527810" y="911859"/>
                  </a:lnTo>
                  <a:lnTo>
                    <a:pt x="1529334" y="913383"/>
                  </a:lnTo>
                  <a:lnTo>
                    <a:pt x="1532381" y="908811"/>
                  </a:lnTo>
                  <a:lnTo>
                    <a:pt x="1533905" y="916431"/>
                  </a:lnTo>
                  <a:lnTo>
                    <a:pt x="1536953" y="913383"/>
                  </a:lnTo>
                  <a:lnTo>
                    <a:pt x="1543050" y="907287"/>
                  </a:lnTo>
                  <a:lnTo>
                    <a:pt x="1544574" y="908811"/>
                  </a:lnTo>
                  <a:lnTo>
                    <a:pt x="1547622" y="914907"/>
                  </a:lnTo>
                  <a:lnTo>
                    <a:pt x="1549145" y="910335"/>
                  </a:lnTo>
                  <a:lnTo>
                    <a:pt x="1552193" y="907287"/>
                  </a:lnTo>
                  <a:lnTo>
                    <a:pt x="1558289" y="904239"/>
                  </a:lnTo>
                  <a:lnTo>
                    <a:pt x="1561338" y="898143"/>
                  </a:lnTo>
                  <a:lnTo>
                    <a:pt x="1562862" y="893572"/>
                  </a:lnTo>
                  <a:lnTo>
                    <a:pt x="1564386" y="895095"/>
                  </a:lnTo>
                  <a:lnTo>
                    <a:pt x="1567434" y="892048"/>
                  </a:lnTo>
                  <a:lnTo>
                    <a:pt x="1573529" y="893572"/>
                  </a:lnTo>
                  <a:lnTo>
                    <a:pt x="1576577" y="898143"/>
                  </a:lnTo>
                  <a:lnTo>
                    <a:pt x="1578102" y="899667"/>
                  </a:lnTo>
                  <a:lnTo>
                    <a:pt x="1581150" y="899667"/>
                  </a:lnTo>
                  <a:lnTo>
                    <a:pt x="1582674" y="895095"/>
                  </a:lnTo>
                  <a:lnTo>
                    <a:pt x="1588769" y="892048"/>
                  </a:lnTo>
                  <a:lnTo>
                    <a:pt x="1591817" y="887476"/>
                  </a:lnTo>
                  <a:lnTo>
                    <a:pt x="1593341" y="892048"/>
                  </a:lnTo>
                  <a:lnTo>
                    <a:pt x="1596389" y="896619"/>
                  </a:lnTo>
                  <a:lnTo>
                    <a:pt x="1597914" y="899667"/>
                  </a:lnTo>
                  <a:lnTo>
                    <a:pt x="1607057" y="895095"/>
                  </a:lnTo>
                  <a:lnTo>
                    <a:pt x="1608581" y="901191"/>
                  </a:lnTo>
                  <a:lnTo>
                    <a:pt x="1611629" y="904239"/>
                  </a:lnTo>
                  <a:lnTo>
                    <a:pt x="1613153" y="902715"/>
                  </a:lnTo>
                  <a:lnTo>
                    <a:pt x="1620774" y="904239"/>
                  </a:lnTo>
                  <a:lnTo>
                    <a:pt x="1622298" y="905763"/>
                  </a:lnTo>
                  <a:lnTo>
                    <a:pt x="1625345" y="895095"/>
                  </a:lnTo>
                  <a:lnTo>
                    <a:pt x="1626869" y="904239"/>
                  </a:lnTo>
                  <a:lnTo>
                    <a:pt x="1628393" y="904239"/>
                  </a:lnTo>
                  <a:lnTo>
                    <a:pt x="1636014" y="901191"/>
                  </a:lnTo>
                  <a:lnTo>
                    <a:pt x="1637538" y="904239"/>
                  </a:lnTo>
                  <a:lnTo>
                    <a:pt x="1640586" y="904239"/>
                  </a:lnTo>
                  <a:lnTo>
                    <a:pt x="1642110" y="908811"/>
                  </a:lnTo>
                  <a:lnTo>
                    <a:pt x="1645157" y="917955"/>
                  </a:lnTo>
                  <a:lnTo>
                    <a:pt x="1651253" y="922527"/>
                  </a:lnTo>
                  <a:lnTo>
                    <a:pt x="1652777" y="919479"/>
                  </a:lnTo>
                  <a:lnTo>
                    <a:pt x="1655826" y="927100"/>
                  </a:lnTo>
                  <a:lnTo>
                    <a:pt x="1657350" y="924051"/>
                  </a:lnTo>
                  <a:lnTo>
                    <a:pt x="1660398" y="927100"/>
                  </a:lnTo>
                  <a:lnTo>
                    <a:pt x="1666493" y="930148"/>
                  </a:lnTo>
                  <a:lnTo>
                    <a:pt x="1668017" y="942339"/>
                  </a:lnTo>
                  <a:lnTo>
                    <a:pt x="1671065" y="936243"/>
                  </a:lnTo>
                  <a:lnTo>
                    <a:pt x="1672589" y="939291"/>
                  </a:lnTo>
                  <a:lnTo>
                    <a:pt x="1675638" y="948435"/>
                  </a:lnTo>
                  <a:lnTo>
                    <a:pt x="1675638" y="953007"/>
                  </a:lnTo>
                  <a:lnTo>
                    <a:pt x="1681734" y="946911"/>
                  </a:lnTo>
                  <a:lnTo>
                    <a:pt x="1684781" y="957579"/>
                  </a:lnTo>
                  <a:lnTo>
                    <a:pt x="1686305" y="962151"/>
                  </a:lnTo>
                  <a:lnTo>
                    <a:pt x="1687829" y="953007"/>
                  </a:lnTo>
                  <a:lnTo>
                    <a:pt x="1690877" y="936243"/>
                  </a:lnTo>
                  <a:lnTo>
                    <a:pt x="1696974" y="928624"/>
                  </a:lnTo>
                  <a:lnTo>
                    <a:pt x="1700022" y="917955"/>
                  </a:lnTo>
                  <a:lnTo>
                    <a:pt x="1701545" y="919479"/>
                  </a:lnTo>
                  <a:lnTo>
                    <a:pt x="1719834" y="919479"/>
                  </a:lnTo>
                  <a:lnTo>
                    <a:pt x="1721357" y="924051"/>
                  </a:lnTo>
                  <a:lnTo>
                    <a:pt x="1728977" y="928624"/>
                  </a:lnTo>
                  <a:lnTo>
                    <a:pt x="1730502" y="922527"/>
                  </a:lnTo>
                  <a:lnTo>
                    <a:pt x="1732026" y="924051"/>
                  </a:lnTo>
                  <a:lnTo>
                    <a:pt x="1735074" y="933195"/>
                  </a:lnTo>
                  <a:lnTo>
                    <a:pt x="1736598" y="928624"/>
                  </a:lnTo>
                  <a:lnTo>
                    <a:pt x="1744217" y="928624"/>
                  </a:lnTo>
                  <a:lnTo>
                    <a:pt x="1745741" y="922527"/>
                  </a:lnTo>
                  <a:lnTo>
                    <a:pt x="1748789" y="916431"/>
                  </a:lnTo>
                  <a:lnTo>
                    <a:pt x="1750314" y="916431"/>
                  </a:lnTo>
                  <a:lnTo>
                    <a:pt x="1751838" y="901191"/>
                  </a:lnTo>
                  <a:lnTo>
                    <a:pt x="1759457" y="902715"/>
                  </a:lnTo>
                  <a:lnTo>
                    <a:pt x="1760981" y="901191"/>
                  </a:lnTo>
                  <a:lnTo>
                    <a:pt x="1764029" y="905763"/>
                  </a:lnTo>
                  <a:lnTo>
                    <a:pt x="1765553" y="907287"/>
                  </a:lnTo>
                  <a:lnTo>
                    <a:pt x="1768602" y="905763"/>
                  </a:lnTo>
                  <a:lnTo>
                    <a:pt x="1774698" y="902715"/>
                  </a:lnTo>
                  <a:lnTo>
                    <a:pt x="1776222" y="890524"/>
                  </a:lnTo>
                  <a:lnTo>
                    <a:pt x="1779269" y="872235"/>
                  </a:lnTo>
                  <a:lnTo>
                    <a:pt x="1780793" y="873759"/>
                  </a:lnTo>
                  <a:lnTo>
                    <a:pt x="1783841" y="875283"/>
                  </a:lnTo>
                  <a:lnTo>
                    <a:pt x="1789938" y="872235"/>
                  </a:lnTo>
                  <a:lnTo>
                    <a:pt x="1791462" y="849376"/>
                  </a:lnTo>
                  <a:lnTo>
                    <a:pt x="1794510" y="843279"/>
                  </a:lnTo>
                  <a:lnTo>
                    <a:pt x="1796034" y="840231"/>
                  </a:lnTo>
                  <a:lnTo>
                    <a:pt x="1799081" y="855472"/>
                  </a:lnTo>
                  <a:lnTo>
                    <a:pt x="1805177" y="834135"/>
                  </a:lnTo>
                  <a:lnTo>
                    <a:pt x="1808226" y="834135"/>
                  </a:lnTo>
                  <a:lnTo>
                    <a:pt x="1809750" y="826515"/>
                  </a:lnTo>
                  <a:lnTo>
                    <a:pt x="1820417" y="824991"/>
                  </a:lnTo>
                  <a:lnTo>
                    <a:pt x="1823465" y="823467"/>
                  </a:lnTo>
                  <a:lnTo>
                    <a:pt x="1824989" y="828039"/>
                  </a:lnTo>
                  <a:lnTo>
                    <a:pt x="1828038" y="834135"/>
                  </a:lnTo>
                  <a:lnTo>
                    <a:pt x="1829562" y="821943"/>
                  </a:lnTo>
                  <a:lnTo>
                    <a:pt x="1835657" y="834135"/>
                  </a:lnTo>
                  <a:lnTo>
                    <a:pt x="1838705" y="815848"/>
                  </a:lnTo>
                  <a:lnTo>
                    <a:pt x="1840229" y="823467"/>
                  </a:lnTo>
                  <a:lnTo>
                    <a:pt x="1843277" y="824991"/>
                  </a:lnTo>
                  <a:lnTo>
                    <a:pt x="1844802" y="824991"/>
                  </a:lnTo>
                  <a:lnTo>
                    <a:pt x="1852422" y="823467"/>
                  </a:lnTo>
                  <a:lnTo>
                    <a:pt x="1853945" y="841755"/>
                  </a:lnTo>
                  <a:lnTo>
                    <a:pt x="1855469" y="843279"/>
                  </a:lnTo>
                  <a:lnTo>
                    <a:pt x="1858517" y="829563"/>
                  </a:lnTo>
                  <a:lnTo>
                    <a:pt x="1860041" y="834135"/>
                  </a:lnTo>
                  <a:lnTo>
                    <a:pt x="1872234" y="818895"/>
                  </a:lnTo>
                  <a:lnTo>
                    <a:pt x="1873757" y="828039"/>
                  </a:lnTo>
                  <a:lnTo>
                    <a:pt x="1875281" y="835659"/>
                  </a:lnTo>
                  <a:lnTo>
                    <a:pt x="1882902" y="820419"/>
                  </a:lnTo>
                  <a:lnTo>
                    <a:pt x="1884426" y="815848"/>
                  </a:lnTo>
                  <a:lnTo>
                    <a:pt x="1887474" y="826515"/>
                  </a:lnTo>
                  <a:lnTo>
                    <a:pt x="1888998" y="823467"/>
                  </a:lnTo>
                  <a:lnTo>
                    <a:pt x="1892045" y="811276"/>
                  </a:lnTo>
                  <a:lnTo>
                    <a:pt x="1898141" y="824991"/>
                  </a:lnTo>
                  <a:lnTo>
                    <a:pt x="1899665" y="828039"/>
                  </a:lnTo>
                  <a:lnTo>
                    <a:pt x="1902714" y="814324"/>
                  </a:lnTo>
                  <a:lnTo>
                    <a:pt x="1904238" y="797559"/>
                  </a:lnTo>
                  <a:lnTo>
                    <a:pt x="1907286" y="805179"/>
                  </a:lnTo>
                  <a:lnTo>
                    <a:pt x="1913381" y="811276"/>
                  </a:lnTo>
                  <a:lnTo>
                    <a:pt x="1914905" y="818895"/>
                  </a:lnTo>
                  <a:lnTo>
                    <a:pt x="1917953" y="803655"/>
                  </a:lnTo>
                  <a:lnTo>
                    <a:pt x="1919477" y="796035"/>
                  </a:lnTo>
                  <a:lnTo>
                    <a:pt x="1922526" y="786891"/>
                  </a:lnTo>
                  <a:lnTo>
                    <a:pt x="1928622" y="776224"/>
                  </a:lnTo>
                  <a:lnTo>
                    <a:pt x="1931669" y="767079"/>
                  </a:lnTo>
                  <a:lnTo>
                    <a:pt x="1933193" y="792987"/>
                  </a:lnTo>
                  <a:lnTo>
                    <a:pt x="1934717" y="788415"/>
                  </a:lnTo>
                  <a:lnTo>
                    <a:pt x="1937765" y="779272"/>
                  </a:lnTo>
                  <a:lnTo>
                    <a:pt x="1943862" y="800607"/>
                  </a:lnTo>
                  <a:lnTo>
                    <a:pt x="1946910" y="788415"/>
                  </a:lnTo>
                  <a:lnTo>
                    <a:pt x="1948434" y="773176"/>
                  </a:lnTo>
                  <a:lnTo>
                    <a:pt x="1951481" y="767079"/>
                  </a:lnTo>
                  <a:lnTo>
                    <a:pt x="1953005" y="776224"/>
                  </a:lnTo>
                  <a:lnTo>
                    <a:pt x="1959102" y="771651"/>
                  </a:lnTo>
                  <a:lnTo>
                    <a:pt x="1962150" y="789939"/>
                  </a:lnTo>
                  <a:lnTo>
                    <a:pt x="1963674" y="785367"/>
                  </a:lnTo>
                  <a:lnTo>
                    <a:pt x="1966722" y="792987"/>
                  </a:lnTo>
                  <a:lnTo>
                    <a:pt x="1968245" y="797559"/>
                  </a:lnTo>
                  <a:lnTo>
                    <a:pt x="1977389" y="805179"/>
                  </a:lnTo>
                  <a:lnTo>
                    <a:pt x="1978914" y="803655"/>
                  </a:lnTo>
                  <a:lnTo>
                    <a:pt x="1981962" y="785367"/>
                  </a:lnTo>
                  <a:lnTo>
                    <a:pt x="1983486" y="780795"/>
                  </a:lnTo>
                  <a:lnTo>
                    <a:pt x="1991105" y="779272"/>
                  </a:lnTo>
                  <a:lnTo>
                    <a:pt x="1992629" y="770127"/>
                  </a:lnTo>
                  <a:lnTo>
                    <a:pt x="1995677" y="768603"/>
                  </a:lnTo>
                  <a:lnTo>
                    <a:pt x="1997202" y="779272"/>
                  </a:lnTo>
                  <a:lnTo>
                    <a:pt x="1998726" y="783843"/>
                  </a:lnTo>
                  <a:lnTo>
                    <a:pt x="2006345" y="774700"/>
                  </a:lnTo>
                  <a:lnTo>
                    <a:pt x="2007869" y="756411"/>
                  </a:lnTo>
                  <a:lnTo>
                    <a:pt x="2010917" y="765555"/>
                  </a:lnTo>
                  <a:lnTo>
                    <a:pt x="2012441" y="774700"/>
                  </a:lnTo>
                  <a:lnTo>
                    <a:pt x="2015489" y="786891"/>
                  </a:lnTo>
                  <a:lnTo>
                    <a:pt x="2021586" y="786891"/>
                  </a:lnTo>
                  <a:lnTo>
                    <a:pt x="2023110" y="783843"/>
                  </a:lnTo>
                  <a:lnTo>
                    <a:pt x="2026157" y="780795"/>
                  </a:lnTo>
                  <a:lnTo>
                    <a:pt x="2027681" y="771651"/>
                  </a:lnTo>
                  <a:lnTo>
                    <a:pt x="2030729" y="770127"/>
                  </a:lnTo>
                  <a:lnTo>
                    <a:pt x="2036826" y="754887"/>
                  </a:lnTo>
                  <a:lnTo>
                    <a:pt x="2038350" y="748791"/>
                  </a:lnTo>
                  <a:lnTo>
                    <a:pt x="2041398" y="754887"/>
                  </a:lnTo>
                  <a:lnTo>
                    <a:pt x="2042922" y="754887"/>
                  </a:lnTo>
                  <a:lnTo>
                    <a:pt x="2045969" y="768603"/>
                  </a:lnTo>
                  <a:lnTo>
                    <a:pt x="2052065" y="776224"/>
                  </a:lnTo>
                  <a:lnTo>
                    <a:pt x="2055114" y="671067"/>
                  </a:lnTo>
                  <a:lnTo>
                    <a:pt x="2056638" y="671067"/>
                  </a:lnTo>
                  <a:lnTo>
                    <a:pt x="2058162" y="660400"/>
                  </a:lnTo>
                  <a:lnTo>
                    <a:pt x="2061210" y="660400"/>
                  </a:lnTo>
                  <a:lnTo>
                    <a:pt x="2067305" y="663448"/>
                  </a:lnTo>
                  <a:lnTo>
                    <a:pt x="2070353" y="693927"/>
                  </a:lnTo>
                  <a:lnTo>
                    <a:pt x="2071877" y="693927"/>
                  </a:lnTo>
                  <a:lnTo>
                    <a:pt x="2074926" y="692403"/>
                  </a:lnTo>
                  <a:lnTo>
                    <a:pt x="2076450" y="677163"/>
                  </a:lnTo>
                  <a:lnTo>
                    <a:pt x="2082545" y="695451"/>
                  </a:lnTo>
                  <a:lnTo>
                    <a:pt x="2085593" y="719835"/>
                  </a:lnTo>
                  <a:lnTo>
                    <a:pt x="2087117" y="722883"/>
                  </a:lnTo>
                  <a:lnTo>
                    <a:pt x="2090165" y="732027"/>
                  </a:lnTo>
                  <a:lnTo>
                    <a:pt x="2091689" y="721359"/>
                  </a:lnTo>
                  <a:lnTo>
                    <a:pt x="2099310" y="701548"/>
                  </a:lnTo>
                  <a:lnTo>
                    <a:pt x="2100834" y="689355"/>
                  </a:lnTo>
                  <a:lnTo>
                    <a:pt x="2102357" y="690879"/>
                  </a:lnTo>
                  <a:lnTo>
                    <a:pt x="2105405" y="700024"/>
                  </a:lnTo>
                  <a:lnTo>
                    <a:pt x="2106929" y="700024"/>
                  </a:lnTo>
                  <a:lnTo>
                    <a:pt x="2114550" y="716787"/>
                  </a:lnTo>
                  <a:lnTo>
                    <a:pt x="2116074" y="738124"/>
                  </a:lnTo>
                  <a:lnTo>
                    <a:pt x="2119122" y="718311"/>
                  </a:lnTo>
                  <a:lnTo>
                    <a:pt x="2120645" y="712215"/>
                  </a:lnTo>
                  <a:lnTo>
                    <a:pt x="2122169" y="704595"/>
                  </a:lnTo>
                  <a:lnTo>
                    <a:pt x="2129790" y="706119"/>
                  </a:lnTo>
                  <a:lnTo>
                    <a:pt x="2131314" y="687831"/>
                  </a:lnTo>
                  <a:lnTo>
                    <a:pt x="2134362" y="687831"/>
                  </a:lnTo>
                  <a:lnTo>
                    <a:pt x="2135886" y="683259"/>
                  </a:lnTo>
                  <a:lnTo>
                    <a:pt x="2138934" y="684783"/>
                  </a:lnTo>
                  <a:lnTo>
                    <a:pt x="2145029" y="693927"/>
                  </a:lnTo>
                  <a:lnTo>
                    <a:pt x="2146554" y="732027"/>
                  </a:lnTo>
                  <a:lnTo>
                    <a:pt x="2149602" y="733551"/>
                  </a:lnTo>
                  <a:lnTo>
                    <a:pt x="2151126" y="728979"/>
                  </a:lnTo>
                  <a:lnTo>
                    <a:pt x="2154174" y="735076"/>
                  </a:lnTo>
                  <a:lnTo>
                    <a:pt x="2160269" y="725931"/>
                  </a:lnTo>
                  <a:lnTo>
                    <a:pt x="2161793" y="730503"/>
                  </a:lnTo>
                  <a:lnTo>
                    <a:pt x="2164841" y="724407"/>
                  </a:lnTo>
                  <a:lnTo>
                    <a:pt x="2166366" y="739648"/>
                  </a:lnTo>
                  <a:lnTo>
                    <a:pt x="2169414" y="762507"/>
                  </a:lnTo>
                  <a:lnTo>
                    <a:pt x="2175510" y="773176"/>
                  </a:lnTo>
                  <a:lnTo>
                    <a:pt x="2178557" y="783843"/>
                  </a:lnTo>
                  <a:lnTo>
                    <a:pt x="2180081" y="782319"/>
                  </a:lnTo>
                  <a:lnTo>
                    <a:pt x="2181605" y="779272"/>
                  </a:lnTo>
                  <a:lnTo>
                    <a:pt x="2184654" y="783843"/>
                  </a:lnTo>
                  <a:lnTo>
                    <a:pt x="2222754" y="788415"/>
                  </a:lnTo>
                  <a:lnTo>
                    <a:pt x="2224278" y="779272"/>
                  </a:lnTo>
                  <a:lnTo>
                    <a:pt x="2225802" y="782319"/>
                  </a:lnTo>
                  <a:lnTo>
                    <a:pt x="2228850" y="791463"/>
                  </a:lnTo>
                  <a:lnTo>
                    <a:pt x="2230374" y="794511"/>
                  </a:lnTo>
                  <a:lnTo>
                    <a:pt x="2237993" y="802131"/>
                  </a:lnTo>
                  <a:lnTo>
                    <a:pt x="2239517" y="799083"/>
                  </a:lnTo>
                  <a:lnTo>
                    <a:pt x="2242566" y="815848"/>
                  </a:lnTo>
                  <a:lnTo>
                    <a:pt x="2244090" y="824991"/>
                  </a:lnTo>
                  <a:lnTo>
                    <a:pt x="2245614" y="831087"/>
                  </a:lnTo>
                  <a:lnTo>
                    <a:pt x="2253234" y="834135"/>
                  </a:lnTo>
                  <a:lnTo>
                    <a:pt x="2254757" y="823467"/>
                  </a:lnTo>
                  <a:lnTo>
                    <a:pt x="2257805" y="814324"/>
                  </a:lnTo>
                  <a:lnTo>
                    <a:pt x="2259329" y="824991"/>
                  </a:lnTo>
                  <a:lnTo>
                    <a:pt x="2262378" y="834135"/>
                  </a:lnTo>
                  <a:lnTo>
                    <a:pt x="2268474" y="838707"/>
                  </a:lnTo>
                  <a:lnTo>
                    <a:pt x="2269998" y="834135"/>
                  </a:lnTo>
                  <a:lnTo>
                    <a:pt x="2273045" y="828039"/>
                  </a:lnTo>
                  <a:lnTo>
                    <a:pt x="2274569" y="808227"/>
                  </a:lnTo>
                  <a:lnTo>
                    <a:pt x="2277617" y="777748"/>
                  </a:lnTo>
                  <a:lnTo>
                    <a:pt x="2283714" y="762507"/>
                  </a:lnTo>
                  <a:lnTo>
                    <a:pt x="2285238" y="762507"/>
                  </a:lnTo>
                  <a:lnTo>
                    <a:pt x="2288286" y="757935"/>
                  </a:lnTo>
                  <a:lnTo>
                    <a:pt x="2289810" y="754887"/>
                  </a:lnTo>
                  <a:lnTo>
                    <a:pt x="2292857" y="753363"/>
                  </a:lnTo>
                  <a:lnTo>
                    <a:pt x="2298954" y="744219"/>
                  </a:lnTo>
                  <a:lnTo>
                    <a:pt x="2302002" y="735076"/>
                  </a:lnTo>
                  <a:lnTo>
                    <a:pt x="2303526" y="728979"/>
                  </a:lnTo>
                  <a:lnTo>
                    <a:pt x="2305050" y="722883"/>
                  </a:lnTo>
                  <a:lnTo>
                    <a:pt x="2308098" y="727455"/>
                  </a:lnTo>
                  <a:lnTo>
                    <a:pt x="2314193" y="735076"/>
                  </a:lnTo>
                  <a:lnTo>
                    <a:pt x="2317241" y="741172"/>
                  </a:lnTo>
                  <a:lnTo>
                    <a:pt x="2318766" y="741172"/>
                  </a:lnTo>
                  <a:lnTo>
                    <a:pt x="2321814" y="727455"/>
                  </a:lnTo>
                  <a:lnTo>
                    <a:pt x="2323338" y="719835"/>
                  </a:lnTo>
                  <a:lnTo>
                    <a:pt x="2346198" y="724407"/>
                  </a:lnTo>
                  <a:lnTo>
                    <a:pt x="2347722" y="709167"/>
                  </a:lnTo>
                  <a:lnTo>
                    <a:pt x="2349245" y="703072"/>
                  </a:lnTo>
                  <a:lnTo>
                    <a:pt x="2352293" y="692403"/>
                  </a:lnTo>
                  <a:lnTo>
                    <a:pt x="2353817" y="712215"/>
                  </a:lnTo>
                  <a:lnTo>
                    <a:pt x="2361438" y="744219"/>
                  </a:lnTo>
                  <a:lnTo>
                    <a:pt x="2362962" y="751839"/>
                  </a:lnTo>
                  <a:lnTo>
                    <a:pt x="2366010" y="747267"/>
                  </a:lnTo>
                  <a:lnTo>
                    <a:pt x="2367534" y="757935"/>
                  </a:lnTo>
                  <a:lnTo>
                    <a:pt x="2369057" y="759459"/>
                  </a:lnTo>
                  <a:lnTo>
                    <a:pt x="2376678" y="770127"/>
                  </a:lnTo>
                  <a:lnTo>
                    <a:pt x="2378202" y="785367"/>
                  </a:lnTo>
                  <a:lnTo>
                    <a:pt x="2381250" y="783843"/>
                  </a:lnTo>
                  <a:lnTo>
                    <a:pt x="2382774" y="797559"/>
                  </a:lnTo>
                  <a:lnTo>
                    <a:pt x="2385822" y="796035"/>
                  </a:lnTo>
                  <a:lnTo>
                    <a:pt x="2391917" y="803655"/>
                  </a:lnTo>
                  <a:lnTo>
                    <a:pt x="2393441" y="794511"/>
                  </a:lnTo>
                  <a:lnTo>
                    <a:pt x="2396490" y="788415"/>
                  </a:lnTo>
                  <a:lnTo>
                    <a:pt x="2398014" y="789939"/>
                  </a:lnTo>
                  <a:lnTo>
                    <a:pt x="2401062" y="794511"/>
                  </a:lnTo>
                  <a:lnTo>
                    <a:pt x="2411729" y="794511"/>
                  </a:lnTo>
                  <a:lnTo>
                    <a:pt x="2413254" y="809751"/>
                  </a:lnTo>
                  <a:lnTo>
                    <a:pt x="2416302" y="826515"/>
                  </a:lnTo>
                  <a:lnTo>
                    <a:pt x="2422398" y="818895"/>
                  </a:lnTo>
                  <a:lnTo>
                    <a:pt x="2425445" y="818895"/>
                  </a:lnTo>
                  <a:lnTo>
                    <a:pt x="2426969" y="817372"/>
                  </a:lnTo>
                  <a:lnTo>
                    <a:pt x="2428493" y="815848"/>
                  </a:lnTo>
                  <a:lnTo>
                    <a:pt x="2431541" y="818895"/>
                  </a:lnTo>
                  <a:lnTo>
                    <a:pt x="2437638" y="823467"/>
                  </a:lnTo>
                  <a:lnTo>
                    <a:pt x="2440686" y="831087"/>
                  </a:lnTo>
                  <a:lnTo>
                    <a:pt x="2442210" y="823467"/>
                  </a:lnTo>
                  <a:lnTo>
                    <a:pt x="2445257" y="815848"/>
                  </a:lnTo>
                  <a:lnTo>
                    <a:pt x="2446781" y="818895"/>
                  </a:lnTo>
                  <a:lnTo>
                    <a:pt x="2452878" y="812800"/>
                  </a:lnTo>
                  <a:lnTo>
                    <a:pt x="2455926" y="812800"/>
                  </a:lnTo>
                  <a:lnTo>
                    <a:pt x="2457450" y="817372"/>
                  </a:lnTo>
                  <a:lnTo>
                    <a:pt x="2460498" y="821943"/>
                  </a:lnTo>
                  <a:lnTo>
                    <a:pt x="2462022" y="820419"/>
                  </a:lnTo>
                  <a:lnTo>
                    <a:pt x="2469641" y="828039"/>
                  </a:lnTo>
                  <a:lnTo>
                    <a:pt x="2471166" y="841755"/>
                  </a:lnTo>
                  <a:lnTo>
                    <a:pt x="2472690" y="843279"/>
                  </a:lnTo>
                  <a:lnTo>
                    <a:pt x="2475738" y="847851"/>
                  </a:lnTo>
                  <a:lnTo>
                    <a:pt x="2477262" y="855472"/>
                  </a:lnTo>
                  <a:lnTo>
                    <a:pt x="2500122" y="838707"/>
                  </a:lnTo>
                  <a:lnTo>
                    <a:pt x="2501645" y="828039"/>
                  </a:lnTo>
                  <a:lnTo>
                    <a:pt x="2504693" y="809751"/>
                  </a:lnTo>
                  <a:lnTo>
                    <a:pt x="2506217" y="814324"/>
                  </a:lnTo>
                  <a:lnTo>
                    <a:pt x="2509266" y="808227"/>
                  </a:lnTo>
                  <a:lnTo>
                    <a:pt x="2515362" y="802131"/>
                  </a:lnTo>
                  <a:lnTo>
                    <a:pt x="2516886" y="797559"/>
                  </a:lnTo>
                  <a:lnTo>
                    <a:pt x="2519934" y="803655"/>
                  </a:lnTo>
                  <a:lnTo>
                    <a:pt x="2521457" y="811276"/>
                  </a:lnTo>
                  <a:lnTo>
                    <a:pt x="2524505" y="811276"/>
                  </a:lnTo>
                  <a:lnTo>
                    <a:pt x="2530602" y="814324"/>
                  </a:lnTo>
                  <a:lnTo>
                    <a:pt x="2532126" y="828039"/>
                  </a:lnTo>
                  <a:lnTo>
                    <a:pt x="2535174" y="811276"/>
                  </a:lnTo>
                  <a:lnTo>
                    <a:pt x="2536698" y="821943"/>
                  </a:lnTo>
                  <a:lnTo>
                    <a:pt x="2539745" y="794511"/>
                  </a:lnTo>
                  <a:lnTo>
                    <a:pt x="2545841" y="809751"/>
                  </a:lnTo>
                  <a:lnTo>
                    <a:pt x="2548890" y="803655"/>
                  </a:lnTo>
                  <a:lnTo>
                    <a:pt x="2550414" y="799083"/>
                  </a:lnTo>
                  <a:lnTo>
                    <a:pt x="2553462" y="803655"/>
                  </a:lnTo>
                  <a:lnTo>
                    <a:pt x="2554986" y="805179"/>
                  </a:lnTo>
                  <a:lnTo>
                    <a:pt x="2561081" y="791463"/>
                  </a:lnTo>
                  <a:lnTo>
                    <a:pt x="2564129" y="771651"/>
                  </a:lnTo>
                  <a:lnTo>
                    <a:pt x="2565654" y="773176"/>
                  </a:lnTo>
                  <a:lnTo>
                    <a:pt x="2568702" y="765555"/>
                  </a:lnTo>
                  <a:lnTo>
                    <a:pt x="2570226" y="768603"/>
                  </a:lnTo>
                  <a:lnTo>
                    <a:pt x="2576322" y="760983"/>
                  </a:lnTo>
                  <a:lnTo>
                    <a:pt x="2579369" y="745743"/>
                  </a:lnTo>
                  <a:lnTo>
                    <a:pt x="2580893" y="748791"/>
                  </a:lnTo>
                  <a:lnTo>
                    <a:pt x="2583941" y="748791"/>
                  </a:lnTo>
                  <a:lnTo>
                    <a:pt x="2585466" y="742695"/>
                  </a:lnTo>
                  <a:lnTo>
                    <a:pt x="2593086" y="735076"/>
                  </a:lnTo>
                  <a:lnTo>
                    <a:pt x="2594610" y="733551"/>
                  </a:lnTo>
                  <a:lnTo>
                    <a:pt x="2596134" y="739648"/>
                  </a:lnTo>
                  <a:lnTo>
                    <a:pt x="2599181" y="719835"/>
                  </a:lnTo>
                  <a:lnTo>
                    <a:pt x="2600705" y="741172"/>
                  </a:lnTo>
                  <a:lnTo>
                    <a:pt x="2608326" y="724407"/>
                  </a:lnTo>
                  <a:lnTo>
                    <a:pt x="2609850" y="725931"/>
                  </a:lnTo>
                  <a:lnTo>
                    <a:pt x="2612898" y="722883"/>
                  </a:lnTo>
                  <a:lnTo>
                    <a:pt x="2623566" y="721359"/>
                  </a:lnTo>
                  <a:lnTo>
                    <a:pt x="2625090" y="732027"/>
                  </a:lnTo>
                  <a:lnTo>
                    <a:pt x="2628138" y="716787"/>
                  </a:lnTo>
                  <a:lnTo>
                    <a:pt x="2629662" y="701548"/>
                  </a:lnTo>
                  <a:lnTo>
                    <a:pt x="2632710" y="715263"/>
                  </a:lnTo>
                  <a:lnTo>
                    <a:pt x="2638805" y="727455"/>
                  </a:lnTo>
                  <a:lnTo>
                    <a:pt x="2640329" y="735076"/>
                  </a:lnTo>
                  <a:lnTo>
                    <a:pt x="2643378" y="738124"/>
                  </a:lnTo>
                  <a:lnTo>
                    <a:pt x="2644902" y="736600"/>
                  </a:lnTo>
                  <a:lnTo>
                    <a:pt x="2647950" y="738124"/>
                  </a:lnTo>
                  <a:lnTo>
                    <a:pt x="2654045" y="741172"/>
                  </a:lnTo>
                  <a:lnTo>
                    <a:pt x="2655569" y="732027"/>
                  </a:lnTo>
                  <a:lnTo>
                    <a:pt x="2658617" y="738124"/>
                  </a:lnTo>
                  <a:lnTo>
                    <a:pt x="2660141" y="733551"/>
                  </a:lnTo>
                  <a:lnTo>
                    <a:pt x="2663190" y="724407"/>
                  </a:lnTo>
                  <a:lnTo>
                    <a:pt x="2669286" y="738124"/>
                  </a:lnTo>
                  <a:lnTo>
                    <a:pt x="2672334" y="722883"/>
                  </a:lnTo>
                  <a:lnTo>
                    <a:pt x="2684526" y="645159"/>
                  </a:lnTo>
                  <a:lnTo>
                    <a:pt x="2687574" y="660400"/>
                  </a:lnTo>
                  <a:lnTo>
                    <a:pt x="2689098" y="643635"/>
                  </a:lnTo>
                  <a:lnTo>
                    <a:pt x="2692145" y="637539"/>
                  </a:lnTo>
                  <a:lnTo>
                    <a:pt x="2693669" y="649731"/>
                  </a:lnTo>
                  <a:lnTo>
                    <a:pt x="2699766" y="648207"/>
                  </a:lnTo>
                  <a:lnTo>
                    <a:pt x="2702814" y="640587"/>
                  </a:lnTo>
                  <a:lnTo>
                    <a:pt x="2704338" y="645159"/>
                  </a:lnTo>
                  <a:lnTo>
                    <a:pt x="2707386" y="637539"/>
                  </a:lnTo>
                  <a:lnTo>
                    <a:pt x="2708910" y="663448"/>
                  </a:lnTo>
                  <a:lnTo>
                    <a:pt x="2716529" y="669543"/>
                  </a:lnTo>
                  <a:lnTo>
                    <a:pt x="2718054" y="683259"/>
                  </a:lnTo>
                  <a:lnTo>
                    <a:pt x="2719578" y="677163"/>
                  </a:lnTo>
                  <a:lnTo>
                    <a:pt x="2722626" y="678687"/>
                  </a:lnTo>
                  <a:lnTo>
                    <a:pt x="2724150" y="689355"/>
                  </a:lnTo>
                  <a:lnTo>
                    <a:pt x="2731769" y="693927"/>
                  </a:lnTo>
                  <a:lnTo>
                    <a:pt x="2733293" y="689355"/>
                  </a:lnTo>
                  <a:lnTo>
                    <a:pt x="2736341" y="689355"/>
                  </a:lnTo>
                  <a:lnTo>
                    <a:pt x="2737866" y="696976"/>
                  </a:lnTo>
                  <a:lnTo>
                    <a:pt x="2739390" y="706119"/>
                  </a:lnTo>
                  <a:lnTo>
                    <a:pt x="2747010" y="703072"/>
                  </a:lnTo>
                  <a:lnTo>
                    <a:pt x="2748534" y="709167"/>
                  </a:lnTo>
                  <a:lnTo>
                    <a:pt x="2751581" y="716787"/>
                  </a:lnTo>
                  <a:lnTo>
                    <a:pt x="2753105" y="741172"/>
                  </a:lnTo>
                  <a:lnTo>
                    <a:pt x="2762250" y="748791"/>
                  </a:lnTo>
                  <a:lnTo>
                    <a:pt x="2763774" y="750315"/>
                  </a:lnTo>
                  <a:lnTo>
                    <a:pt x="2766822" y="741172"/>
                  </a:lnTo>
                  <a:lnTo>
                    <a:pt x="2768345" y="741172"/>
                  </a:lnTo>
                  <a:lnTo>
                    <a:pt x="2771393" y="735076"/>
                  </a:lnTo>
                  <a:lnTo>
                    <a:pt x="2777490" y="736600"/>
                  </a:lnTo>
                  <a:lnTo>
                    <a:pt x="2779014" y="732027"/>
                  </a:lnTo>
                  <a:lnTo>
                    <a:pt x="2782062" y="728979"/>
                  </a:lnTo>
                  <a:lnTo>
                    <a:pt x="2783586" y="725931"/>
                  </a:lnTo>
                  <a:lnTo>
                    <a:pt x="2786634" y="733551"/>
                  </a:lnTo>
                  <a:lnTo>
                    <a:pt x="2792729" y="727455"/>
                  </a:lnTo>
                  <a:lnTo>
                    <a:pt x="2795778" y="727455"/>
                  </a:lnTo>
                  <a:lnTo>
                    <a:pt x="2797302" y="724407"/>
                  </a:lnTo>
                  <a:lnTo>
                    <a:pt x="2800350" y="712215"/>
                  </a:lnTo>
                  <a:lnTo>
                    <a:pt x="2801874" y="709167"/>
                  </a:lnTo>
                  <a:lnTo>
                    <a:pt x="2807969" y="713739"/>
                  </a:lnTo>
                  <a:lnTo>
                    <a:pt x="2811017" y="707643"/>
                  </a:lnTo>
                  <a:lnTo>
                    <a:pt x="2812541" y="696976"/>
                  </a:lnTo>
                  <a:lnTo>
                    <a:pt x="2815590" y="698500"/>
                  </a:lnTo>
                  <a:lnTo>
                    <a:pt x="2817114" y="707643"/>
                  </a:lnTo>
                  <a:lnTo>
                    <a:pt x="2823210" y="696976"/>
                  </a:lnTo>
                  <a:lnTo>
                    <a:pt x="2826257" y="706119"/>
                  </a:lnTo>
                  <a:lnTo>
                    <a:pt x="2827781" y="703072"/>
                  </a:lnTo>
                  <a:lnTo>
                    <a:pt x="2830829" y="695451"/>
                  </a:lnTo>
                  <a:lnTo>
                    <a:pt x="2832354" y="693927"/>
                  </a:lnTo>
                  <a:lnTo>
                    <a:pt x="2839974" y="693927"/>
                  </a:lnTo>
                  <a:lnTo>
                    <a:pt x="2841498" y="695451"/>
                  </a:lnTo>
                  <a:lnTo>
                    <a:pt x="2843022" y="695451"/>
                  </a:lnTo>
                  <a:lnTo>
                    <a:pt x="2846069" y="698500"/>
                  </a:lnTo>
                  <a:lnTo>
                    <a:pt x="2847593" y="704595"/>
                  </a:lnTo>
                  <a:lnTo>
                    <a:pt x="2855214" y="710691"/>
                  </a:lnTo>
                  <a:lnTo>
                    <a:pt x="2856738" y="712215"/>
                  </a:lnTo>
                  <a:lnTo>
                    <a:pt x="2859786" y="709167"/>
                  </a:lnTo>
                  <a:lnTo>
                    <a:pt x="2861310" y="709167"/>
                  </a:lnTo>
                  <a:lnTo>
                    <a:pt x="2862834" y="709167"/>
                  </a:lnTo>
                  <a:lnTo>
                    <a:pt x="2870454" y="706119"/>
                  </a:lnTo>
                  <a:lnTo>
                    <a:pt x="2871978" y="710691"/>
                  </a:lnTo>
                  <a:lnTo>
                    <a:pt x="2875026" y="707643"/>
                  </a:lnTo>
                  <a:lnTo>
                    <a:pt x="2876550" y="707643"/>
                  </a:lnTo>
                  <a:lnTo>
                    <a:pt x="2879598" y="706119"/>
                  </a:lnTo>
                  <a:lnTo>
                    <a:pt x="2885693" y="703072"/>
                  </a:lnTo>
                  <a:lnTo>
                    <a:pt x="2887217" y="704595"/>
                  </a:lnTo>
                  <a:lnTo>
                    <a:pt x="2890266" y="706119"/>
                  </a:lnTo>
                  <a:lnTo>
                    <a:pt x="2891790" y="698500"/>
                  </a:lnTo>
                  <a:lnTo>
                    <a:pt x="2894838" y="693927"/>
                  </a:lnTo>
                  <a:lnTo>
                    <a:pt x="2900934" y="690879"/>
                  </a:lnTo>
                  <a:lnTo>
                    <a:pt x="2902457" y="690879"/>
                  </a:lnTo>
                  <a:lnTo>
                    <a:pt x="2905505" y="686307"/>
                  </a:lnTo>
                  <a:lnTo>
                    <a:pt x="2907029" y="674115"/>
                  </a:lnTo>
                  <a:lnTo>
                    <a:pt x="2910078" y="668019"/>
                  </a:lnTo>
                  <a:lnTo>
                    <a:pt x="2916174" y="657351"/>
                  </a:lnTo>
                  <a:lnTo>
                    <a:pt x="2919222" y="654303"/>
                  </a:lnTo>
                  <a:lnTo>
                    <a:pt x="2920745" y="655827"/>
                  </a:lnTo>
                  <a:lnTo>
                    <a:pt x="2923793" y="660400"/>
                  </a:lnTo>
                  <a:lnTo>
                    <a:pt x="2925317" y="654303"/>
                  </a:lnTo>
                  <a:lnTo>
                    <a:pt x="2931414" y="634491"/>
                  </a:lnTo>
                  <a:lnTo>
                    <a:pt x="2934462" y="613155"/>
                  </a:lnTo>
                  <a:lnTo>
                    <a:pt x="2935986" y="611631"/>
                  </a:lnTo>
                  <a:lnTo>
                    <a:pt x="2939034" y="622300"/>
                  </a:lnTo>
                  <a:lnTo>
                    <a:pt x="2940557" y="619251"/>
                  </a:lnTo>
                  <a:lnTo>
                    <a:pt x="2946654" y="622300"/>
                  </a:lnTo>
                  <a:lnTo>
                    <a:pt x="2949702" y="594867"/>
                  </a:lnTo>
                  <a:lnTo>
                    <a:pt x="2951226" y="602487"/>
                  </a:lnTo>
                  <a:lnTo>
                    <a:pt x="2954274" y="611631"/>
                  </a:lnTo>
                  <a:lnTo>
                    <a:pt x="2955798" y="619251"/>
                  </a:lnTo>
                  <a:lnTo>
                    <a:pt x="2963417" y="616203"/>
                  </a:lnTo>
                  <a:lnTo>
                    <a:pt x="2964941" y="616203"/>
                  </a:lnTo>
                  <a:lnTo>
                    <a:pt x="2966466" y="600963"/>
                  </a:lnTo>
                  <a:lnTo>
                    <a:pt x="2969514" y="616203"/>
                  </a:lnTo>
                  <a:lnTo>
                    <a:pt x="2978657" y="619251"/>
                  </a:lnTo>
                  <a:lnTo>
                    <a:pt x="2980181" y="617727"/>
                  </a:lnTo>
                  <a:lnTo>
                    <a:pt x="2983229" y="616203"/>
                  </a:lnTo>
                  <a:lnTo>
                    <a:pt x="2984754" y="611631"/>
                  </a:lnTo>
                  <a:lnTo>
                    <a:pt x="2986278" y="607059"/>
                  </a:lnTo>
                  <a:lnTo>
                    <a:pt x="2993898" y="602487"/>
                  </a:lnTo>
                  <a:lnTo>
                    <a:pt x="2995422" y="607059"/>
                  </a:lnTo>
                  <a:lnTo>
                    <a:pt x="2998469" y="600963"/>
                  </a:lnTo>
                  <a:lnTo>
                    <a:pt x="2999993" y="605535"/>
                  </a:lnTo>
                  <a:lnTo>
                    <a:pt x="3003041" y="619251"/>
                  </a:lnTo>
                  <a:lnTo>
                    <a:pt x="3009138" y="616203"/>
                  </a:lnTo>
                  <a:lnTo>
                    <a:pt x="3025902" y="610107"/>
                  </a:lnTo>
                  <a:lnTo>
                    <a:pt x="3028950" y="607059"/>
                  </a:lnTo>
                  <a:lnTo>
                    <a:pt x="3030474" y="613155"/>
                  </a:lnTo>
                  <a:lnTo>
                    <a:pt x="3033522" y="593343"/>
                  </a:lnTo>
                  <a:lnTo>
                    <a:pt x="3039617" y="597915"/>
                  </a:lnTo>
                  <a:lnTo>
                    <a:pt x="3042666" y="600963"/>
                  </a:lnTo>
                  <a:lnTo>
                    <a:pt x="3044190" y="596391"/>
                  </a:lnTo>
                  <a:lnTo>
                    <a:pt x="3047238" y="587248"/>
                  </a:lnTo>
                  <a:lnTo>
                    <a:pt x="3048762" y="578103"/>
                  </a:lnTo>
                  <a:lnTo>
                    <a:pt x="3054857" y="567435"/>
                  </a:lnTo>
                  <a:lnTo>
                    <a:pt x="3057905" y="582676"/>
                  </a:lnTo>
                  <a:lnTo>
                    <a:pt x="3059429" y="570483"/>
                  </a:lnTo>
                  <a:lnTo>
                    <a:pt x="3062478" y="581151"/>
                  </a:lnTo>
                  <a:lnTo>
                    <a:pt x="3064002" y="588772"/>
                  </a:lnTo>
                  <a:lnTo>
                    <a:pt x="3070098" y="575055"/>
                  </a:lnTo>
                  <a:lnTo>
                    <a:pt x="3073145" y="565911"/>
                  </a:lnTo>
                  <a:lnTo>
                    <a:pt x="3074669" y="556767"/>
                  </a:lnTo>
                  <a:lnTo>
                    <a:pt x="3077717" y="555243"/>
                  </a:lnTo>
                  <a:lnTo>
                    <a:pt x="3079241" y="547624"/>
                  </a:lnTo>
                  <a:lnTo>
                    <a:pt x="3086862" y="570483"/>
                  </a:lnTo>
                  <a:lnTo>
                    <a:pt x="3088386" y="564387"/>
                  </a:lnTo>
                  <a:lnTo>
                    <a:pt x="3089910" y="567435"/>
                  </a:lnTo>
                  <a:lnTo>
                    <a:pt x="3092957" y="570483"/>
                  </a:lnTo>
                  <a:lnTo>
                    <a:pt x="3094481" y="559815"/>
                  </a:lnTo>
                  <a:lnTo>
                    <a:pt x="3102102" y="556767"/>
                  </a:lnTo>
                  <a:lnTo>
                    <a:pt x="3103626" y="562863"/>
                  </a:lnTo>
                  <a:lnTo>
                    <a:pt x="3106674" y="559815"/>
                  </a:lnTo>
                  <a:lnTo>
                    <a:pt x="3108198" y="546100"/>
                  </a:lnTo>
                  <a:lnTo>
                    <a:pt x="3109722" y="535431"/>
                  </a:lnTo>
                  <a:lnTo>
                    <a:pt x="3117341" y="538479"/>
                  </a:lnTo>
                  <a:lnTo>
                    <a:pt x="3118866" y="536955"/>
                  </a:lnTo>
                  <a:lnTo>
                    <a:pt x="3121914" y="523239"/>
                  </a:lnTo>
                  <a:lnTo>
                    <a:pt x="3123438" y="515619"/>
                  </a:lnTo>
                  <a:lnTo>
                    <a:pt x="3126486" y="526287"/>
                  </a:lnTo>
                  <a:lnTo>
                    <a:pt x="3132581" y="555243"/>
                  </a:lnTo>
                  <a:lnTo>
                    <a:pt x="3134105" y="573531"/>
                  </a:lnTo>
                  <a:lnTo>
                    <a:pt x="3137154" y="567435"/>
                  </a:lnTo>
                  <a:lnTo>
                    <a:pt x="3138678" y="573531"/>
                  </a:lnTo>
                  <a:lnTo>
                    <a:pt x="3141726" y="567435"/>
                  </a:lnTo>
                  <a:lnTo>
                    <a:pt x="3147822" y="581151"/>
                  </a:lnTo>
                  <a:lnTo>
                    <a:pt x="3150869" y="594867"/>
                  </a:lnTo>
                  <a:lnTo>
                    <a:pt x="3152393" y="597915"/>
                  </a:lnTo>
                  <a:lnTo>
                    <a:pt x="3153917" y="591819"/>
                  </a:lnTo>
                  <a:lnTo>
                    <a:pt x="3156966" y="587248"/>
                  </a:lnTo>
                  <a:lnTo>
                    <a:pt x="3163062" y="584200"/>
                  </a:lnTo>
                  <a:lnTo>
                    <a:pt x="3166110" y="600963"/>
                  </a:lnTo>
                  <a:lnTo>
                    <a:pt x="3167634" y="591819"/>
                  </a:lnTo>
                  <a:lnTo>
                    <a:pt x="3170681" y="597915"/>
                  </a:lnTo>
                  <a:lnTo>
                    <a:pt x="3172205" y="587248"/>
                  </a:lnTo>
                  <a:lnTo>
                    <a:pt x="3178302" y="591819"/>
                  </a:lnTo>
                  <a:lnTo>
                    <a:pt x="3181350" y="588772"/>
                  </a:lnTo>
                  <a:lnTo>
                    <a:pt x="3182874" y="593343"/>
                  </a:lnTo>
                  <a:lnTo>
                    <a:pt x="3185922" y="600963"/>
                  </a:lnTo>
                  <a:lnTo>
                    <a:pt x="3187445" y="594867"/>
                  </a:lnTo>
                  <a:lnTo>
                    <a:pt x="3193541" y="600963"/>
                  </a:lnTo>
                  <a:lnTo>
                    <a:pt x="3196590" y="597915"/>
                  </a:lnTo>
                  <a:lnTo>
                    <a:pt x="3198114" y="590295"/>
                  </a:lnTo>
                  <a:lnTo>
                    <a:pt x="3201162" y="588772"/>
                  </a:lnTo>
                  <a:lnTo>
                    <a:pt x="3202686" y="590295"/>
                  </a:lnTo>
                  <a:lnTo>
                    <a:pt x="3210305" y="597915"/>
                  </a:lnTo>
                  <a:lnTo>
                    <a:pt x="3211829" y="605535"/>
                  </a:lnTo>
                  <a:lnTo>
                    <a:pt x="3216402" y="582676"/>
                  </a:lnTo>
                  <a:lnTo>
                    <a:pt x="3217926" y="593343"/>
                  </a:lnTo>
                  <a:lnTo>
                    <a:pt x="3225545" y="594867"/>
                  </a:lnTo>
                  <a:lnTo>
                    <a:pt x="3227069" y="600963"/>
                  </a:lnTo>
                  <a:lnTo>
                    <a:pt x="3230117" y="590295"/>
                  </a:lnTo>
                  <a:lnTo>
                    <a:pt x="3231641" y="588772"/>
                  </a:lnTo>
                  <a:lnTo>
                    <a:pt x="3233166" y="570483"/>
                  </a:lnTo>
                  <a:lnTo>
                    <a:pt x="3240786" y="565911"/>
                  </a:lnTo>
                  <a:lnTo>
                    <a:pt x="3242310" y="567435"/>
                  </a:lnTo>
                  <a:lnTo>
                    <a:pt x="3245357" y="570483"/>
                  </a:lnTo>
                  <a:lnTo>
                    <a:pt x="3246881" y="559815"/>
                  </a:lnTo>
                  <a:lnTo>
                    <a:pt x="3249929" y="552195"/>
                  </a:lnTo>
                  <a:lnTo>
                    <a:pt x="3256026" y="544576"/>
                  </a:lnTo>
                  <a:lnTo>
                    <a:pt x="3257550" y="529335"/>
                  </a:lnTo>
                  <a:lnTo>
                    <a:pt x="3260598" y="489711"/>
                  </a:lnTo>
                  <a:lnTo>
                    <a:pt x="3262122" y="512572"/>
                  </a:lnTo>
                  <a:lnTo>
                    <a:pt x="3286505" y="501903"/>
                  </a:lnTo>
                  <a:lnTo>
                    <a:pt x="3289554" y="445515"/>
                  </a:lnTo>
                  <a:lnTo>
                    <a:pt x="3291078" y="418083"/>
                  </a:lnTo>
                  <a:lnTo>
                    <a:pt x="3294126" y="376935"/>
                  </a:lnTo>
                  <a:lnTo>
                    <a:pt x="3295650" y="355600"/>
                  </a:lnTo>
                  <a:lnTo>
                    <a:pt x="3301745" y="390651"/>
                  </a:lnTo>
                  <a:lnTo>
                    <a:pt x="3304793" y="415035"/>
                  </a:lnTo>
                  <a:lnTo>
                    <a:pt x="3306317" y="422655"/>
                  </a:lnTo>
                  <a:lnTo>
                    <a:pt x="3309366" y="421131"/>
                  </a:lnTo>
                  <a:lnTo>
                    <a:pt x="3310890" y="430275"/>
                  </a:lnTo>
                  <a:lnTo>
                    <a:pt x="3316986" y="433324"/>
                  </a:lnTo>
                  <a:lnTo>
                    <a:pt x="3320034" y="436372"/>
                  </a:lnTo>
                  <a:lnTo>
                    <a:pt x="3321557" y="434848"/>
                  </a:lnTo>
                  <a:lnTo>
                    <a:pt x="3324605" y="459231"/>
                  </a:lnTo>
                  <a:lnTo>
                    <a:pt x="3326129" y="471424"/>
                  </a:lnTo>
                  <a:lnTo>
                    <a:pt x="3333750" y="468375"/>
                  </a:lnTo>
                  <a:lnTo>
                    <a:pt x="3335274" y="453135"/>
                  </a:lnTo>
                  <a:lnTo>
                    <a:pt x="3336798" y="428751"/>
                  </a:lnTo>
                  <a:lnTo>
                    <a:pt x="3339845" y="456183"/>
                  </a:lnTo>
                  <a:lnTo>
                    <a:pt x="3341369" y="453135"/>
                  </a:lnTo>
                  <a:lnTo>
                    <a:pt x="3348990" y="443991"/>
                  </a:lnTo>
                  <a:lnTo>
                    <a:pt x="3350514" y="454659"/>
                  </a:lnTo>
                  <a:lnTo>
                    <a:pt x="3353562" y="436372"/>
                  </a:lnTo>
                  <a:lnTo>
                    <a:pt x="3355086" y="448563"/>
                  </a:lnTo>
                  <a:lnTo>
                    <a:pt x="3356610" y="445515"/>
                  </a:lnTo>
                  <a:lnTo>
                    <a:pt x="3364229" y="419607"/>
                  </a:lnTo>
                  <a:lnTo>
                    <a:pt x="3365754" y="425703"/>
                  </a:lnTo>
                  <a:lnTo>
                    <a:pt x="3368802" y="450087"/>
                  </a:lnTo>
                  <a:lnTo>
                    <a:pt x="3370326" y="451611"/>
                  </a:lnTo>
                  <a:lnTo>
                    <a:pt x="3373374" y="471424"/>
                  </a:lnTo>
                  <a:lnTo>
                    <a:pt x="3379469" y="482091"/>
                  </a:lnTo>
                  <a:lnTo>
                    <a:pt x="3380993" y="472948"/>
                  </a:lnTo>
                  <a:lnTo>
                    <a:pt x="3384041" y="477519"/>
                  </a:lnTo>
                  <a:lnTo>
                    <a:pt x="3385566" y="465327"/>
                  </a:lnTo>
                  <a:lnTo>
                    <a:pt x="3388614" y="468375"/>
                  </a:lnTo>
                  <a:lnTo>
                    <a:pt x="3394710" y="456183"/>
                  </a:lnTo>
                  <a:lnTo>
                    <a:pt x="3397757" y="419607"/>
                  </a:lnTo>
                  <a:lnTo>
                    <a:pt x="3399281" y="427227"/>
                  </a:lnTo>
                  <a:lnTo>
                    <a:pt x="3400805" y="408939"/>
                  </a:lnTo>
                  <a:lnTo>
                    <a:pt x="3403854" y="370839"/>
                  </a:lnTo>
                  <a:lnTo>
                    <a:pt x="3409950" y="366267"/>
                  </a:lnTo>
                  <a:lnTo>
                    <a:pt x="3412998" y="372363"/>
                  </a:lnTo>
                  <a:lnTo>
                    <a:pt x="3414522" y="361695"/>
                  </a:lnTo>
                  <a:lnTo>
                    <a:pt x="3417569" y="381507"/>
                  </a:lnTo>
                  <a:lnTo>
                    <a:pt x="3419093" y="387603"/>
                  </a:lnTo>
                  <a:lnTo>
                    <a:pt x="3428238" y="361695"/>
                  </a:lnTo>
                  <a:lnTo>
                    <a:pt x="3429762" y="349503"/>
                  </a:lnTo>
                  <a:lnTo>
                    <a:pt x="3432810" y="341883"/>
                  </a:lnTo>
                  <a:lnTo>
                    <a:pt x="3434334" y="328167"/>
                  </a:lnTo>
                  <a:lnTo>
                    <a:pt x="3440429" y="334263"/>
                  </a:lnTo>
                  <a:lnTo>
                    <a:pt x="3443478" y="314451"/>
                  </a:lnTo>
                  <a:lnTo>
                    <a:pt x="3445002" y="311403"/>
                  </a:lnTo>
                  <a:lnTo>
                    <a:pt x="3448050" y="305307"/>
                  </a:lnTo>
                  <a:lnTo>
                    <a:pt x="3449574" y="297687"/>
                  </a:lnTo>
                  <a:lnTo>
                    <a:pt x="3457193" y="323595"/>
                  </a:lnTo>
                  <a:lnTo>
                    <a:pt x="3458717" y="309879"/>
                  </a:lnTo>
                  <a:lnTo>
                    <a:pt x="3460241" y="308355"/>
                  </a:lnTo>
                  <a:lnTo>
                    <a:pt x="3463290" y="294639"/>
                  </a:lnTo>
                  <a:lnTo>
                    <a:pt x="3464814" y="285495"/>
                  </a:lnTo>
                  <a:lnTo>
                    <a:pt x="3472434" y="315975"/>
                  </a:lnTo>
                  <a:lnTo>
                    <a:pt x="3473957" y="308355"/>
                  </a:lnTo>
                  <a:lnTo>
                    <a:pt x="3477005" y="317500"/>
                  </a:lnTo>
                  <a:lnTo>
                    <a:pt x="3478529" y="340359"/>
                  </a:lnTo>
                  <a:lnTo>
                    <a:pt x="3492245" y="411987"/>
                  </a:lnTo>
                  <a:lnTo>
                    <a:pt x="3493769" y="346455"/>
                  </a:lnTo>
                  <a:lnTo>
                    <a:pt x="3496817" y="338835"/>
                  </a:lnTo>
                  <a:lnTo>
                    <a:pt x="3502914" y="341883"/>
                  </a:lnTo>
                  <a:lnTo>
                    <a:pt x="3504438" y="355600"/>
                  </a:lnTo>
                  <a:lnTo>
                    <a:pt x="3507486" y="337311"/>
                  </a:lnTo>
                  <a:lnTo>
                    <a:pt x="3509010" y="322072"/>
                  </a:lnTo>
                  <a:lnTo>
                    <a:pt x="3512057" y="320548"/>
                  </a:lnTo>
                  <a:lnTo>
                    <a:pt x="3518154" y="320548"/>
                  </a:lnTo>
                  <a:lnTo>
                    <a:pt x="3521202" y="308355"/>
                  </a:lnTo>
                  <a:lnTo>
                    <a:pt x="3522726" y="308355"/>
                  </a:lnTo>
                  <a:lnTo>
                    <a:pt x="3524250" y="315975"/>
                  </a:lnTo>
                  <a:lnTo>
                    <a:pt x="3527298" y="299211"/>
                  </a:lnTo>
                  <a:lnTo>
                    <a:pt x="3533393" y="308355"/>
                  </a:lnTo>
                  <a:lnTo>
                    <a:pt x="3536441" y="315975"/>
                  </a:lnTo>
                  <a:lnTo>
                    <a:pt x="3537966" y="273303"/>
                  </a:lnTo>
                  <a:lnTo>
                    <a:pt x="3541014" y="293115"/>
                  </a:lnTo>
                  <a:lnTo>
                    <a:pt x="3542538" y="315975"/>
                  </a:lnTo>
                  <a:lnTo>
                    <a:pt x="3548634" y="290067"/>
                  </a:lnTo>
                  <a:lnTo>
                    <a:pt x="3551681" y="293115"/>
                  </a:lnTo>
                  <a:lnTo>
                    <a:pt x="3553205" y="311403"/>
                  </a:lnTo>
                  <a:lnTo>
                    <a:pt x="3556254" y="303783"/>
                  </a:lnTo>
                  <a:lnTo>
                    <a:pt x="3557778" y="293115"/>
                  </a:lnTo>
                  <a:lnTo>
                    <a:pt x="3563874" y="290067"/>
                  </a:lnTo>
                  <a:lnTo>
                    <a:pt x="3566922" y="305307"/>
                  </a:lnTo>
                  <a:lnTo>
                    <a:pt x="3568445" y="290067"/>
                  </a:lnTo>
                  <a:lnTo>
                    <a:pt x="3571493" y="261111"/>
                  </a:lnTo>
                  <a:lnTo>
                    <a:pt x="3573017" y="274827"/>
                  </a:lnTo>
                  <a:lnTo>
                    <a:pt x="3573017" y="255015"/>
                  </a:lnTo>
                  <a:lnTo>
                    <a:pt x="3580638" y="255015"/>
                  </a:lnTo>
                  <a:lnTo>
                    <a:pt x="3582162" y="219963"/>
                  </a:lnTo>
                  <a:lnTo>
                    <a:pt x="3583686" y="210819"/>
                  </a:lnTo>
                  <a:lnTo>
                    <a:pt x="3586734" y="178815"/>
                  </a:lnTo>
                  <a:lnTo>
                    <a:pt x="3588257" y="213867"/>
                  </a:lnTo>
                  <a:lnTo>
                    <a:pt x="3595878" y="198627"/>
                  </a:lnTo>
                  <a:lnTo>
                    <a:pt x="3597402" y="195579"/>
                  </a:lnTo>
                  <a:lnTo>
                    <a:pt x="3600450" y="171195"/>
                  </a:lnTo>
                  <a:lnTo>
                    <a:pt x="3611117" y="189483"/>
                  </a:lnTo>
                  <a:lnTo>
                    <a:pt x="3612641" y="166624"/>
                  </a:lnTo>
                  <a:lnTo>
                    <a:pt x="3615690" y="148335"/>
                  </a:lnTo>
                  <a:lnTo>
                    <a:pt x="3617214" y="186435"/>
                  </a:lnTo>
                  <a:lnTo>
                    <a:pt x="3620262" y="221487"/>
                  </a:lnTo>
                  <a:lnTo>
                    <a:pt x="3626357" y="233679"/>
                  </a:lnTo>
                  <a:lnTo>
                    <a:pt x="3627881" y="303783"/>
                  </a:lnTo>
                  <a:lnTo>
                    <a:pt x="3630929" y="277875"/>
                  </a:lnTo>
                  <a:lnTo>
                    <a:pt x="3632454" y="294639"/>
                  </a:lnTo>
                  <a:lnTo>
                    <a:pt x="3635502" y="264159"/>
                  </a:lnTo>
                  <a:lnTo>
                    <a:pt x="3641598" y="209295"/>
                  </a:lnTo>
                  <a:lnTo>
                    <a:pt x="3644645" y="181863"/>
                  </a:lnTo>
                  <a:lnTo>
                    <a:pt x="3646169" y="172719"/>
                  </a:lnTo>
                  <a:lnTo>
                    <a:pt x="3647693" y="140715"/>
                  </a:lnTo>
                  <a:lnTo>
                    <a:pt x="3650741" y="177291"/>
                  </a:lnTo>
                  <a:lnTo>
                    <a:pt x="3656838" y="160527"/>
                  </a:lnTo>
                  <a:lnTo>
                    <a:pt x="3659886" y="192531"/>
                  </a:lnTo>
                  <a:lnTo>
                    <a:pt x="3661410" y="148335"/>
                  </a:lnTo>
                  <a:lnTo>
                    <a:pt x="3664457" y="113283"/>
                  </a:lnTo>
                  <a:lnTo>
                    <a:pt x="3665981" y="72135"/>
                  </a:lnTo>
                  <a:lnTo>
                    <a:pt x="3672078" y="105663"/>
                  </a:lnTo>
                  <a:lnTo>
                    <a:pt x="3675126" y="82803"/>
                  </a:lnTo>
                  <a:lnTo>
                    <a:pt x="3676650" y="88900"/>
                  </a:lnTo>
                  <a:lnTo>
                    <a:pt x="3679698" y="58419"/>
                  </a:lnTo>
                  <a:lnTo>
                    <a:pt x="3681222" y="41655"/>
                  </a:lnTo>
                  <a:lnTo>
                    <a:pt x="3687317" y="15748"/>
                  </a:lnTo>
                  <a:lnTo>
                    <a:pt x="3690366" y="2031"/>
                  </a:lnTo>
                  <a:lnTo>
                    <a:pt x="3691890" y="21843"/>
                  </a:lnTo>
                  <a:lnTo>
                    <a:pt x="3694938" y="0"/>
                  </a:lnTo>
                  <a:lnTo>
                    <a:pt x="3696462" y="43179"/>
                  </a:lnTo>
                  <a:lnTo>
                    <a:pt x="3704081" y="49275"/>
                  </a:lnTo>
                  <a:lnTo>
                    <a:pt x="3705605" y="66039"/>
                  </a:lnTo>
                  <a:lnTo>
                    <a:pt x="3707129" y="72135"/>
                  </a:lnTo>
                  <a:lnTo>
                    <a:pt x="3710178" y="110235"/>
                  </a:lnTo>
                  <a:lnTo>
                    <a:pt x="3711702" y="130048"/>
                  </a:lnTo>
                  <a:lnTo>
                    <a:pt x="3719322" y="140715"/>
                  </a:lnTo>
                  <a:lnTo>
                    <a:pt x="3720845" y="154431"/>
                  </a:lnTo>
                  <a:lnTo>
                    <a:pt x="3723893" y="140715"/>
                  </a:lnTo>
                  <a:lnTo>
                    <a:pt x="3725417" y="165100"/>
                  </a:lnTo>
                  <a:lnTo>
                    <a:pt x="3726941" y="155955"/>
                  </a:lnTo>
                  <a:lnTo>
                    <a:pt x="3734562" y="151383"/>
                  </a:lnTo>
                  <a:lnTo>
                    <a:pt x="3736086" y="149859"/>
                  </a:lnTo>
                  <a:lnTo>
                    <a:pt x="3739134" y="140715"/>
                  </a:lnTo>
                  <a:lnTo>
                    <a:pt x="3740657" y="133095"/>
                  </a:lnTo>
                  <a:lnTo>
                    <a:pt x="3743705" y="123951"/>
                  </a:lnTo>
                  <a:lnTo>
                    <a:pt x="3749802" y="140715"/>
                  </a:lnTo>
                  <a:lnTo>
                    <a:pt x="3751326" y="216915"/>
                  </a:lnTo>
                  <a:lnTo>
                    <a:pt x="3754374" y="376935"/>
                  </a:lnTo>
                  <a:lnTo>
                    <a:pt x="3755898" y="370839"/>
                  </a:lnTo>
                  <a:lnTo>
                    <a:pt x="3758945" y="366267"/>
                  </a:lnTo>
                  <a:lnTo>
                    <a:pt x="3765041" y="373887"/>
                  </a:lnTo>
                  <a:lnTo>
                    <a:pt x="3768090" y="393700"/>
                  </a:lnTo>
                  <a:lnTo>
                    <a:pt x="3769614" y="399795"/>
                  </a:lnTo>
                  <a:lnTo>
                    <a:pt x="3771138" y="434848"/>
                  </a:lnTo>
                  <a:lnTo>
                    <a:pt x="3774186" y="439419"/>
                  </a:lnTo>
                  <a:lnTo>
                    <a:pt x="3780281" y="424179"/>
                  </a:lnTo>
                  <a:lnTo>
                    <a:pt x="3783329" y="433324"/>
                  </a:lnTo>
                  <a:lnTo>
                    <a:pt x="3784854" y="425703"/>
                  </a:lnTo>
                  <a:lnTo>
                    <a:pt x="3787902" y="445515"/>
                  </a:lnTo>
                  <a:lnTo>
                    <a:pt x="3789426" y="457707"/>
                  </a:lnTo>
                  <a:lnTo>
                    <a:pt x="3795522" y="466851"/>
                  </a:lnTo>
                  <a:lnTo>
                    <a:pt x="3798569" y="462279"/>
                  </a:lnTo>
                  <a:lnTo>
                    <a:pt x="3800093" y="443991"/>
                  </a:lnTo>
                  <a:lnTo>
                    <a:pt x="3803141" y="413511"/>
                  </a:lnTo>
                  <a:lnTo>
                    <a:pt x="3804666" y="416559"/>
                  </a:lnTo>
                  <a:lnTo>
                    <a:pt x="3810762" y="415035"/>
                  </a:lnTo>
                  <a:lnTo>
                    <a:pt x="3813810" y="440943"/>
                  </a:lnTo>
                  <a:lnTo>
                    <a:pt x="3815334" y="434848"/>
                  </a:lnTo>
                  <a:lnTo>
                    <a:pt x="3835654" y="424179"/>
                  </a:lnTo>
                  <a:lnTo>
                    <a:pt x="3835654" y="1284731"/>
                  </a:lnTo>
                  <a:lnTo>
                    <a:pt x="3815334" y="1284731"/>
                  </a:lnTo>
                  <a:lnTo>
                    <a:pt x="3813810" y="1284731"/>
                  </a:lnTo>
                  <a:lnTo>
                    <a:pt x="2285" y="1284731"/>
                  </a:lnTo>
                  <a:lnTo>
                    <a:pt x="0" y="1284731"/>
                  </a:lnTo>
                  <a:close/>
                </a:path>
              </a:pathLst>
            </a:custGeom>
            <a:ln w="9525">
              <a:solidFill>
                <a:srgbClr val="B1B1B1"/>
              </a:solidFill>
            </a:ln>
          </p:spPr>
          <p:txBody>
            <a:bodyPr wrap="square" lIns="0" tIns="0" rIns="0" bIns="0" rtlCol="0"/>
            <a:lstStyle/>
            <a:p/>
          </p:txBody>
        </p:sp>
        <p:sp>
          <p:nvSpPr>
            <p:cNvPr id="9" name="object 9"/>
            <p:cNvSpPr/>
            <p:nvPr/>
          </p:nvSpPr>
          <p:spPr>
            <a:xfrm>
              <a:off x="2629280" y="1261871"/>
              <a:ext cx="3918585" cy="1381760"/>
            </a:xfrm>
            <a:custGeom>
              <a:avLst/>
              <a:gdLst/>
              <a:ahLst/>
              <a:cxnLst/>
              <a:rect l="l" t="t" r="r" b="b"/>
              <a:pathLst>
                <a:path w="3918584" h="1381760">
                  <a:moveTo>
                    <a:pt x="3878326" y="1381759"/>
                  </a:moveTo>
                  <a:lnTo>
                    <a:pt x="3878326" y="0"/>
                  </a:lnTo>
                </a:path>
                <a:path w="3918584" h="1381760">
                  <a:moveTo>
                    <a:pt x="3878326" y="1381759"/>
                  </a:moveTo>
                  <a:lnTo>
                    <a:pt x="3918585" y="1381759"/>
                  </a:lnTo>
                </a:path>
                <a:path w="3918584" h="1381760">
                  <a:moveTo>
                    <a:pt x="3878326" y="1036319"/>
                  </a:moveTo>
                  <a:lnTo>
                    <a:pt x="3918585" y="1036319"/>
                  </a:lnTo>
                </a:path>
                <a:path w="3918584" h="1381760">
                  <a:moveTo>
                    <a:pt x="3878326" y="690371"/>
                  </a:moveTo>
                  <a:lnTo>
                    <a:pt x="3918585" y="690371"/>
                  </a:lnTo>
                </a:path>
                <a:path w="3918584" h="1381760">
                  <a:moveTo>
                    <a:pt x="3878326" y="345947"/>
                  </a:moveTo>
                  <a:lnTo>
                    <a:pt x="3918585" y="345947"/>
                  </a:lnTo>
                </a:path>
                <a:path w="3918584" h="1381760">
                  <a:moveTo>
                    <a:pt x="3878326" y="0"/>
                  </a:moveTo>
                  <a:lnTo>
                    <a:pt x="3918585" y="0"/>
                  </a:lnTo>
                </a:path>
                <a:path w="3918584" h="1381760">
                  <a:moveTo>
                    <a:pt x="40386" y="1381759"/>
                  </a:moveTo>
                  <a:lnTo>
                    <a:pt x="40386" y="0"/>
                  </a:lnTo>
                </a:path>
                <a:path w="3918584" h="1381760">
                  <a:moveTo>
                    <a:pt x="0" y="1381759"/>
                  </a:moveTo>
                  <a:lnTo>
                    <a:pt x="40386" y="1381759"/>
                  </a:lnTo>
                </a:path>
                <a:path w="3918584" h="1381760">
                  <a:moveTo>
                    <a:pt x="0" y="1184147"/>
                  </a:moveTo>
                  <a:lnTo>
                    <a:pt x="40386" y="1184147"/>
                  </a:lnTo>
                </a:path>
                <a:path w="3918584" h="1381760">
                  <a:moveTo>
                    <a:pt x="0" y="987551"/>
                  </a:moveTo>
                  <a:lnTo>
                    <a:pt x="40386" y="987551"/>
                  </a:lnTo>
                </a:path>
                <a:path w="3918584" h="1381760">
                  <a:moveTo>
                    <a:pt x="0" y="789431"/>
                  </a:moveTo>
                  <a:lnTo>
                    <a:pt x="40386" y="789431"/>
                  </a:lnTo>
                </a:path>
                <a:path w="3918584" h="1381760">
                  <a:moveTo>
                    <a:pt x="0" y="592835"/>
                  </a:moveTo>
                  <a:lnTo>
                    <a:pt x="40386" y="592835"/>
                  </a:lnTo>
                </a:path>
                <a:path w="3918584" h="1381760">
                  <a:moveTo>
                    <a:pt x="0" y="394715"/>
                  </a:moveTo>
                  <a:lnTo>
                    <a:pt x="40386" y="394715"/>
                  </a:lnTo>
                </a:path>
                <a:path w="3918584" h="1381760">
                  <a:moveTo>
                    <a:pt x="0" y="198119"/>
                  </a:moveTo>
                  <a:lnTo>
                    <a:pt x="40386" y="198119"/>
                  </a:lnTo>
                </a:path>
                <a:path w="3918584" h="1381760">
                  <a:moveTo>
                    <a:pt x="0" y="0"/>
                  </a:moveTo>
                  <a:lnTo>
                    <a:pt x="40386" y="0"/>
                  </a:lnTo>
                </a:path>
              </a:pathLst>
            </a:custGeom>
            <a:ln w="9525">
              <a:solidFill>
                <a:srgbClr val="7E7E7E"/>
              </a:solidFill>
            </a:ln>
          </p:spPr>
          <p:txBody>
            <a:bodyPr wrap="square" lIns="0" tIns="0" rIns="0" bIns="0" rtlCol="0"/>
            <a:lstStyle/>
            <a:p/>
          </p:txBody>
        </p:sp>
        <p:sp>
          <p:nvSpPr>
            <p:cNvPr id="10" name="object 10"/>
            <p:cNvSpPr/>
            <p:nvPr/>
          </p:nvSpPr>
          <p:spPr>
            <a:xfrm>
              <a:off x="2669666" y="2643631"/>
              <a:ext cx="3837940" cy="40640"/>
            </a:xfrm>
            <a:custGeom>
              <a:avLst/>
              <a:gdLst/>
              <a:ahLst/>
              <a:cxnLst/>
              <a:rect l="l" t="t" r="r" b="b"/>
              <a:pathLst>
                <a:path w="3837940" h="40639">
                  <a:moveTo>
                    <a:pt x="0" y="0"/>
                  </a:moveTo>
                  <a:lnTo>
                    <a:pt x="3837939" y="0"/>
                  </a:lnTo>
                </a:path>
                <a:path w="3837940" h="40639">
                  <a:moveTo>
                    <a:pt x="0" y="0"/>
                  </a:moveTo>
                  <a:lnTo>
                    <a:pt x="0" y="40385"/>
                  </a:lnTo>
                </a:path>
                <a:path w="3837940" h="40639">
                  <a:moveTo>
                    <a:pt x="401193" y="0"/>
                  </a:moveTo>
                  <a:lnTo>
                    <a:pt x="401193" y="40385"/>
                  </a:lnTo>
                </a:path>
                <a:path w="3837940" h="40639">
                  <a:moveTo>
                    <a:pt x="806577" y="0"/>
                  </a:moveTo>
                  <a:lnTo>
                    <a:pt x="806577" y="40385"/>
                  </a:lnTo>
                </a:path>
                <a:path w="3837940" h="40639">
                  <a:moveTo>
                    <a:pt x="1205865" y="0"/>
                  </a:moveTo>
                  <a:lnTo>
                    <a:pt x="1205865" y="40385"/>
                  </a:lnTo>
                </a:path>
                <a:path w="3837940" h="40639">
                  <a:moveTo>
                    <a:pt x="1611248" y="0"/>
                  </a:moveTo>
                  <a:lnTo>
                    <a:pt x="1611248" y="40385"/>
                  </a:lnTo>
                </a:path>
                <a:path w="3837940" h="40639">
                  <a:moveTo>
                    <a:pt x="2010536" y="0"/>
                  </a:moveTo>
                  <a:lnTo>
                    <a:pt x="2010536" y="40385"/>
                  </a:lnTo>
                </a:path>
                <a:path w="3837940" h="40639">
                  <a:moveTo>
                    <a:pt x="2415921" y="0"/>
                  </a:moveTo>
                  <a:lnTo>
                    <a:pt x="2415921" y="40385"/>
                  </a:lnTo>
                </a:path>
                <a:path w="3837940" h="40639">
                  <a:moveTo>
                    <a:pt x="2815209" y="0"/>
                  </a:moveTo>
                  <a:lnTo>
                    <a:pt x="2815209" y="40385"/>
                  </a:lnTo>
                </a:path>
                <a:path w="3837940" h="40639">
                  <a:moveTo>
                    <a:pt x="3220593" y="0"/>
                  </a:moveTo>
                  <a:lnTo>
                    <a:pt x="3220593" y="40385"/>
                  </a:lnTo>
                </a:path>
                <a:path w="3837940" h="40639">
                  <a:moveTo>
                    <a:pt x="3621912" y="0"/>
                  </a:moveTo>
                  <a:lnTo>
                    <a:pt x="3621912" y="40385"/>
                  </a:lnTo>
                </a:path>
              </a:pathLst>
            </a:custGeom>
            <a:ln w="9525">
              <a:solidFill>
                <a:srgbClr val="7E7E7E"/>
              </a:solidFill>
            </a:ln>
          </p:spPr>
          <p:txBody>
            <a:bodyPr wrap="square" lIns="0" tIns="0" rIns="0" bIns="0" rtlCol="0"/>
            <a:lstStyle/>
            <a:p/>
          </p:txBody>
        </p:sp>
        <p:pic>
          <p:nvPicPr>
            <p:cNvPr id="11" name="object 11"/>
            <p:cNvPicPr/>
            <p:nvPr/>
          </p:nvPicPr>
          <p:blipFill>
            <a:blip r:embed="rId3" cstate="print"/>
            <a:stretch>
              <a:fillRect/>
            </a:stretch>
          </p:blipFill>
          <p:spPr>
            <a:xfrm>
              <a:off x="2658109" y="1534413"/>
              <a:ext cx="3861054" cy="716279"/>
            </a:xfrm>
            <a:prstGeom prst="rect">
              <a:avLst/>
            </a:prstGeom>
          </p:spPr>
        </p:pic>
        <p:pic>
          <p:nvPicPr>
            <p:cNvPr id="12" name="object 12"/>
            <p:cNvPicPr/>
            <p:nvPr/>
          </p:nvPicPr>
          <p:blipFill>
            <a:blip r:embed="rId4" cstate="print"/>
            <a:stretch>
              <a:fillRect/>
            </a:stretch>
          </p:blipFill>
          <p:spPr>
            <a:xfrm>
              <a:off x="2658109" y="2284475"/>
              <a:ext cx="3861054" cy="184911"/>
            </a:xfrm>
            <a:prstGeom prst="rect">
              <a:avLst/>
            </a:prstGeom>
          </p:spPr>
        </p:pic>
        <p:sp>
          <p:nvSpPr>
            <p:cNvPr id="13" name="object 13"/>
            <p:cNvSpPr/>
            <p:nvPr/>
          </p:nvSpPr>
          <p:spPr>
            <a:xfrm>
              <a:off x="2381631" y="2714243"/>
              <a:ext cx="3915410" cy="324485"/>
            </a:xfrm>
            <a:custGeom>
              <a:avLst/>
              <a:gdLst/>
              <a:ahLst/>
              <a:cxnLst/>
              <a:rect l="l" t="t" r="r" b="b"/>
              <a:pathLst>
                <a:path w="3915410" h="324485">
                  <a:moveTo>
                    <a:pt x="90678" y="287401"/>
                  </a:moveTo>
                  <a:lnTo>
                    <a:pt x="83820" y="280416"/>
                  </a:lnTo>
                  <a:lnTo>
                    <a:pt x="55753" y="308483"/>
                  </a:lnTo>
                  <a:lnTo>
                    <a:pt x="55626" y="308356"/>
                  </a:lnTo>
                  <a:lnTo>
                    <a:pt x="55994" y="280416"/>
                  </a:lnTo>
                  <a:lnTo>
                    <a:pt x="55854" y="272846"/>
                  </a:lnTo>
                  <a:lnTo>
                    <a:pt x="55397" y="265811"/>
                  </a:lnTo>
                  <a:lnTo>
                    <a:pt x="48755" y="244348"/>
                  </a:lnTo>
                  <a:lnTo>
                    <a:pt x="40513" y="236093"/>
                  </a:lnTo>
                  <a:lnTo>
                    <a:pt x="34925" y="233680"/>
                  </a:lnTo>
                  <a:lnTo>
                    <a:pt x="28702" y="233807"/>
                  </a:lnTo>
                  <a:lnTo>
                    <a:pt x="22606" y="234061"/>
                  </a:lnTo>
                  <a:lnTo>
                    <a:pt x="16764" y="236982"/>
                  </a:lnTo>
                  <a:lnTo>
                    <a:pt x="11303" y="242443"/>
                  </a:lnTo>
                  <a:lnTo>
                    <a:pt x="4826" y="248793"/>
                  </a:lnTo>
                  <a:lnTo>
                    <a:pt x="1143" y="256286"/>
                  </a:lnTo>
                  <a:lnTo>
                    <a:pt x="0" y="264795"/>
                  </a:lnTo>
                  <a:lnTo>
                    <a:pt x="7874" y="272669"/>
                  </a:lnTo>
                  <a:lnTo>
                    <a:pt x="8255" y="263144"/>
                  </a:lnTo>
                  <a:lnTo>
                    <a:pt x="11049" y="255524"/>
                  </a:lnTo>
                  <a:lnTo>
                    <a:pt x="16510" y="250190"/>
                  </a:lnTo>
                  <a:lnTo>
                    <a:pt x="20193" y="246507"/>
                  </a:lnTo>
                  <a:lnTo>
                    <a:pt x="24003" y="244602"/>
                  </a:lnTo>
                  <a:lnTo>
                    <a:pt x="46863" y="272542"/>
                  </a:lnTo>
                  <a:lnTo>
                    <a:pt x="46736" y="317754"/>
                  </a:lnTo>
                  <a:lnTo>
                    <a:pt x="53467" y="324485"/>
                  </a:lnTo>
                  <a:lnTo>
                    <a:pt x="69519" y="308483"/>
                  </a:lnTo>
                  <a:lnTo>
                    <a:pt x="90678" y="287401"/>
                  </a:lnTo>
                  <a:close/>
                </a:path>
                <a:path w="3915410" h="324485">
                  <a:moveTo>
                    <a:pt x="128574" y="242265"/>
                  </a:moveTo>
                  <a:lnTo>
                    <a:pt x="128016" y="235712"/>
                  </a:lnTo>
                  <a:lnTo>
                    <a:pt x="125869" y="228765"/>
                  </a:lnTo>
                  <a:lnTo>
                    <a:pt x="122123" y="221589"/>
                  </a:lnTo>
                  <a:lnTo>
                    <a:pt x="118973" y="217233"/>
                  </a:lnTo>
                  <a:lnTo>
                    <a:pt x="118973" y="245224"/>
                  </a:lnTo>
                  <a:lnTo>
                    <a:pt x="115189" y="252095"/>
                  </a:lnTo>
                  <a:lnTo>
                    <a:pt x="108254" y="255981"/>
                  </a:lnTo>
                  <a:lnTo>
                    <a:pt x="99834" y="255257"/>
                  </a:lnTo>
                  <a:lnTo>
                    <a:pt x="89916" y="249936"/>
                  </a:lnTo>
                  <a:lnTo>
                    <a:pt x="78486" y="240030"/>
                  </a:lnTo>
                  <a:lnTo>
                    <a:pt x="67906" y="227914"/>
                  </a:lnTo>
                  <a:lnTo>
                    <a:pt x="62128" y="217462"/>
                  </a:lnTo>
                  <a:lnTo>
                    <a:pt x="61150" y="208673"/>
                  </a:lnTo>
                  <a:lnTo>
                    <a:pt x="65024" y="201549"/>
                  </a:lnTo>
                  <a:lnTo>
                    <a:pt x="71869" y="197904"/>
                  </a:lnTo>
                  <a:lnTo>
                    <a:pt x="80429" y="198970"/>
                  </a:lnTo>
                  <a:lnTo>
                    <a:pt x="112687" y="226745"/>
                  </a:lnTo>
                  <a:lnTo>
                    <a:pt x="118973" y="245224"/>
                  </a:lnTo>
                  <a:lnTo>
                    <a:pt x="118973" y="217233"/>
                  </a:lnTo>
                  <a:lnTo>
                    <a:pt x="81445" y="187921"/>
                  </a:lnTo>
                  <a:lnTo>
                    <a:pt x="69507" y="188099"/>
                  </a:lnTo>
                  <a:lnTo>
                    <a:pt x="59055" y="194564"/>
                  </a:lnTo>
                  <a:lnTo>
                    <a:pt x="54813" y="199923"/>
                  </a:lnTo>
                  <a:lnTo>
                    <a:pt x="52197" y="205701"/>
                  </a:lnTo>
                  <a:lnTo>
                    <a:pt x="51193" y="211874"/>
                  </a:lnTo>
                  <a:lnTo>
                    <a:pt x="51816" y="218440"/>
                  </a:lnTo>
                  <a:lnTo>
                    <a:pt x="78282" y="254965"/>
                  </a:lnTo>
                  <a:lnTo>
                    <a:pt x="107315" y="267589"/>
                  </a:lnTo>
                  <a:lnTo>
                    <a:pt x="114681" y="265430"/>
                  </a:lnTo>
                  <a:lnTo>
                    <a:pt x="120904" y="259207"/>
                  </a:lnTo>
                  <a:lnTo>
                    <a:pt x="123482" y="255981"/>
                  </a:lnTo>
                  <a:lnTo>
                    <a:pt x="125044" y="254025"/>
                  </a:lnTo>
                  <a:lnTo>
                    <a:pt x="127596" y="248373"/>
                  </a:lnTo>
                  <a:lnTo>
                    <a:pt x="128574" y="242265"/>
                  </a:lnTo>
                  <a:close/>
                </a:path>
                <a:path w="3915410" h="324485">
                  <a:moveTo>
                    <a:pt x="186690" y="191389"/>
                  </a:moveTo>
                  <a:lnTo>
                    <a:pt x="179959" y="184658"/>
                  </a:lnTo>
                  <a:lnTo>
                    <a:pt x="166370" y="198374"/>
                  </a:lnTo>
                  <a:lnTo>
                    <a:pt x="127635" y="159639"/>
                  </a:lnTo>
                  <a:lnTo>
                    <a:pt x="110617" y="142621"/>
                  </a:lnTo>
                  <a:lnTo>
                    <a:pt x="95123" y="170688"/>
                  </a:lnTo>
                  <a:lnTo>
                    <a:pt x="102235" y="177800"/>
                  </a:lnTo>
                  <a:lnTo>
                    <a:pt x="112268" y="159639"/>
                  </a:lnTo>
                  <a:lnTo>
                    <a:pt x="158623" y="205994"/>
                  </a:lnTo>
                  <a:lnTo>
                    <a:pt x="144907" y="219710"/>
                  </a:lnTo>
                  <a:lnTo>
                    <a:pt x="151638" y="226441"/>
                  </a:lnTo>
                  <a:lnTo>
                    <a:pt x="179705" y="198374"/>
                  </a:lnTo>
                  <a:lnTo>
                    <a:pt x="186690" y="191389"/>
                  </a:lnTo>
                  <a:close/>
                </a:path>
                <a:path w="3915410" h="324485">
                  <a:moveTo>
                    <a:pt x="225552" y="150622"/>
                  </a:moveTo>
                  <a:lnTo>
                    <a:pt x="225425" y="143129"/>
                  </a:lnTo>
                  <a:lnTo>
                    <a:pt x="225171" y="135636"/>
                  </a:lnTo>
                  <a:lnTo>
                    <a:pt x="222123" y="129032"/>
                  </a:lnTo>
                  <a:lnTo>
                    <a:pt x="217639" y="124460"/>
                  </a:lnTo>
                  <a:lnTo>
                    <a:pt x="216154" y="122936"/>
                  </a:lnTo>
                  <a:lnTo>
                    <a:pt x="215900" y="122694"/>
                  </a:lnTo>
                  <a:lnTo>
                    <a:pt x="215900" y="148971"/>
                  </a:lnTo>
                  <a:lnTo>
                    <a:pt x="214376" y="152908"/>
                  </a:lnTo>
                  <a:lnTo>
                    <a:pt x="207391" y="159893"/>
                  </a:lnTo>
                  <a:lnTo>
                    <a:pt x="203200" y="161290"/>
                  </a:lnTo>
                  <a:lnTo>
                    <a:pt x="193167" y="159766"/>
                  </a:lnTo>
                  <a:lnTo>
                    <a:pt x="179451" y="141732"/>
                  </a:lnTo>
                  <a:lnTo>
                    <a:pt x="179197" y="137287"/>
                  </a:lnTo>
                  <a:lnTo>
                    <a:pt x="180848" y="133223"/>
                  </a:lnTo>
                  <a:lnTo>
                    <a:pt x="187960" y="126111"/>
                  </a:lnTo>
                  <a:lnTo>
                    <a:pt x="191897" y="124460"/>
                  </a:lnTo>
                  <a:lnTo>
                    <a:pt x="200660" y="125222"/>
                  </a:lnTo>
                  <a:lnTo>
                    <a:pt x="204851" y="127508"/>
                  </a:lnTo>
                  <a:lnTo>
                    <a:pt x="212979" y="135636"/>
                  </a:lnTo>
                  <a:lnTo>
                    <a:pt x="215138" y="139827"/>
                  </a:lnTo>
                  <a:lnTo>
                    <a:pt x="215900" y="148971"/>
                  </a:lnTo>
                  <a:lnTo>
                    <a:pt x="215900" y="122694"/>
                  </a:lnTo>
                  <a:lnTo>
                    <a:pt x="210439" y="117348"/>
                  </a:lnTo>
                  <a:lnTo>
                    <a:pt x="204216" y="114300"/>
                  </a:lnTo>
                  <a:lnTo>
                    <a:pt x="197612" y="114046"/>
                  </a:lnTo>
                  <a:lnTo>
                    <a:pt x="191008" y="113665"/>
                  </a:lnTo>
                  <a:lnTo>
                    <a:pt x="185039" y="116205"/>
                  </a:lnTo>
                  <a:lnTo>
                    <a:pt x="179832" y="121539"/>
                  </a:lnTo>
                  <a:lnTo>
                    <a:pt x="173482" y="127889"/>
                  </a:lnTo>
                  <a:lnTo>
                    <a:pt x="171704" y="135255"/>
                  </a:lnTo>
                  <a:lnTo>
                    <a:pt x="174371" y="143764"/>
                  </a:lnTo>
                  <a:lnTo>
                    <a:pt x="174117" y="143891"/>
                  </a:lnTo>
                  <a:lnTo>
                    <a:pt x="158750" y="112395"/>
                  </a:lnTo>
                  <a:lnTo>
                    <a:pt x="160782" y="105791"/>
                  </a:lnTo>
                  <a:lnTo>
                    <a:pt x="169545" y="97028"/>
                  </a:lnTo>
                  <a:lnTo>
                    <a:pt x="173609" y="94615"/>
                  </a:lnTo>
                  <a:lnTo>
                    <a:pt x="178435" y="92964"/>
                  </a:lnTo>
                  <a:lnTo>
                    <a:pt x="171323" y="85852"/>
                  </a:lnTo>
                  <a:lnTo>
                    <a:pt x="150279" y="113665"/>
                  </a:lnTo>
                  <a:lnTo>
                    <a:pt x="150279" y="116205"/>
                  </a:lnTo>
                  <a:lnTo>
                    <a:pt x="169291" y="154940"/>
                  </a:lnTo>
                  <a:lnTo>
                    <a:pt x="203708" y="171577"/>
                  </a:lnTo>
                  <a:lnTo>
                    <a:pt x="210947" y="169164"/>
                  </a:lnTo>
                  <a:lnTo>
                    <a:pt x="218808" y="161290"/>
                  </a:lnTo>
                  <a:lnTo>
                    <a:pt x="222885" y="157226"/>
                  </a:lnTo>
                  <a:lnTo>
                    <a:pt x="225552" y="150622"/>
                  </a:lnTo>
                  <a:close/>
                </a:path>
                <a:path w="3915410" h="324485">
                  <a:moveTo>
                    <a:pt x="255016" y="143256"/>
                  </a:moveTo>
                  <a:lnTo>
                    <a:pt x="213106" y="42672"/>
                  </a:lnTo>
                  <a:lnTo>
                    <a:pt x="205867" y="49911"/>
                  </a:lnTo>
                  <a:lnTo>
                    <a:pt x="247777" y="150495"/>
                  </a:lnTo>
                  <a:lnTo>
                    <a:pt x="255016" y="143256"/>
                  </a:lnTo>
                  <a:close/>
                </a:path>
                <a:path w="3915410" h="324485">
                  <a:moveTo>
                    <a:pt x="315976" y="62103"/>
                  </a:moveTo>
                  <a:lnTo>
                    <a:pt x="309245" y="55372"/>
                  </a:lnTo>
                  <a:lnTo>
                    <a:pt x="295656" y="69088"/>
                  </a:lnTo>
                  <a:lnTo>
                    <a:pt x="256921" y="30353"/>
                  </a:lnTo>
                  <a:lnTo>
                    <a:pt x="239903" y="13335"/>
                  </a:lnTo>
                  <a:lnTo>
                    <a:pt x="224409" y="41275"/>
                  </a:lnTo>
                  <a:lnTo>
                    <a:pt x="231521" y="48387"/>
                  </a:lnTo>
                  <a:lnTo>
                    <a:pt x="241554" y="30353"/>
                  </a:lnTo>
                  <a:lnTo>
                    <a:pt x="287909" y="76708"/>
                  </a:lnTo>
                  <a:lnTo>
                    <a:pt x="274193" y="90424"/>
                  </a:lnTo>
                  <a:lnTo>
                    <a:pt x="280924" y="97155"/>
                  </a:lnTo>
                  <a:lnTo>
                    <a:pt x="308991" y="69088"/>
                  </a:lnTo>
                  <a:lnTo>
                    <a:pt x="315976" y="62103"/>
                  </a:lnTo>
                  <a:close/>
                </a:path>
                <a:path w="3915410" h="324485">
                  <a:moveTo>
                    <a:pt x="491871" y="287401"/>
                  </a:moveTo>
                  <a:lnTo>
                    <a:pt x="485013" y="280416"/>
                  </a:lnTo>
                  <a:lnTo>
                    <a:pt x="456946" y="308483"/>
                  </a:lnTo>
                  <a:lnTo>
                    <a:pt x="456819" y="308356"/>
                  </a:lnTo>
                  <a:lnTo>
                    <a:pt x="457187" y="280416"/>
                  </a:lnTo>
                  <a:lnTo>
                    <a:pt x="457047" y="272846"/>
                  </a:lnTo>
                  <a:lnTo>
                    <a:pt x="456590" y="265811"/>
                  </a:lnTo>
                  <a:lnTo>
                    <a:pt x="449973" y="244348"/>
                  </a:lnTo>
                  <a:lnTo>
                    <a:pt x="446786" y="241046"/>
                  </a:lnTo>
                  <a:lnTo>
                    <a:pt x="441706" y="236093"/>
                  </a:lnTo>
                  <a:lnTo>
                    <a:pt x="436118" y="233680"/>
                  </a:lnTo>
                  <a:lnTo>
                    <a:pt x="430022" y="233807"/>
                  </a:lnTo>
                  <a:lnTo>
                    <a:pt x="401193" y="264795"/>
                  </a:lnTo>
                  <a:lnTo>
                    <a:pt x="409067" y="272669"/>
                  </a:lnTo>
                  <a:lnTo>
                    <a:pt x="409448" y="263144"/>
                  </a:lnTo>
                  <a:lnTo>
                    <a:pt x="412242" y="255524"/>
                  </a:lnTo>
                  <a:lnTo>
                    <a:pt x="417703" y="250190"/>
                  </a:lnTo>
                  <a:lnTo>
                    <a:pt x="421386" y="246507"/>
                  </a:lnTo>
                  <a:lnTo>
                    <a:pt x="425196" y="244602"/>
                  </a:lnTo>
                  <a:lnTo>
                    <a:pt x="448056" y="272542"/>
                  </a:lnTo>
                  <a:lnTo>
                    <a:pt x="448056" y="317754"/>
                  </a:lnTo>
                  <a:lnTo>
                    <a:pt x="454660" y="324485"/>
                  </a:lnTo>
                  <a:lnTo>
                    <a:pt x="470712" y="308483"/>
                  </a:lnTo>
                  <a:lnTo>
                    <a:pt x="491871" y="287401"/>
                  </a:lnTo>
                  <a:close/>
                </a:path>
                <a:path w="3915410" h="324485">
                  <a:moveTo>
                    <a:pt x="529818" y="242265"/>
                  </a:moveTo>
                  <a:lnTo>
                    <a:pt x="529209" y="235712"/>
                  </a:lnTo>
                  <a:lnTo>
                    <a:pt x="527062" y="228765"/>
                  </a:lnTo>
                  <a:lnTo>
                    <a:pt x="523316" y="221589"/>
                  </a:lnTo>
                  <a:lnTo>
                    <a:pt x="520166" y="217233"/>
                  </a:lnTo>
                  <a:lnTo>
                    <a:pt x="520166" y="245224"/>
                  </a:lnTo>
                  <a:lnTo>
                    <a:pt x="516382" y="252095"/>
                  </a:lnTo>
                  <a:lnTo>
                    <a:pt x="509447" y="255981"/>
                  </a:lnTo>
                  <a:lnTo>
                    <a:pt x="501027" y="255257"/>
                  </a:lnTo>
                  <a:lnTo>
                    <a:pt x="491109" y="249936"/>
                  </a:lnTo>
                  <a:lnTo>
                    <a:pt x="479679" y="240030"/>
                  </a:lnTo>
                  <a:lnTo>
                    <a:pt x="469125" y="227914"/>
                  </a:lnTo>
                  <a:lnTo>
                    <a:pt x="463384" y="217462"/>
                  </a:lnTo>
                  <a:lnTo>
                    <a:pt x="462457" y="208673"/>
                  </a:lnTo>
                  <a:lnTo>
                    <a:pt x="466344" y="201549"/>
                  </a:lnTo>
                  <a:lnTo>
                    <a:pt x="473125" y="197904"/>
                  </a:lnTo>
                  <a:lnTo>
                    <a:pt x="481647" y="198970"/>
                  </a:lnTo>
                  <a:lnTo>
                    <a:pt x="513880" y="226745"/>
                  </a:lnTo>
                  <a:lnTo>
                    <a:pt x="520166" y="245224"/>
                  </a:lnTo>
                  <a:lnTo>
                    <a:pt x="520166" y="217233"/>
                  </a:lnTo>
                  <a:lnTo>
                    <a:pt x="482638" y="187921"/>
                  </a:lnTo>
                  <a:lnTo>
                    <a:pt x="470700" y="188099"/>
                  </a:lnTo>
                  <a:lnTo>
                    <a:pt x="460248" y="194564"/>
                  </a:lnTo>
                  <a:lnTo>
                    <a:pt x="456006" y="199923"/>
                  </a:lnTo>
                  <a:lnTo>
                    <a:pt x="453390" y="205701"/>
                  </a:lnTo>
                  <a:lnTo>
                    <a:pt x="452386" y="211874"/>
                  </a:lnTo>
                  <a:lnTo>
                    <a:pt x="453009" y="218440"/>
                  </a:lnTo>
                  <a:lnTo>
                    <a:pt x="479488" y="254965"/>
                  </a:lnTo>
                  <a:lnTo>
                    <a:pt x="508508" y="267589"/>
                  </a:lnTo>
                  <a:lnTo>
                    <a:pt x="515874" y="265430"/>
                  </a:lnTo>
                  <a:lnTo>
                    <a:pt x="522097" y="259207"/>
                  </a:lnTo>
                  <a:lnTo>
                    <a:pt x="524687" y="255981"/>
                  </a:lnTo>
                  <a:lnTo>
                    <a:pt x="526249" y="254025"/>
                  </a:lnTo>
                  <a:lnTo>
                    <a:pt x="528840" y="248373"/>
                  </a:lnTo>
                  <a:lnTo>
                    <a:pt x="529818" y="242265"/>
                  </a:lnTo>
                  <a:close/>
                </a:path>
                <a:path w="3915410" h="324485">
                  <a:moveTo>
                    <a:pt x="587883" y="191389"/>
                  </a:moveTo>
                  <a:lnTo>
                    <a:pt x="581152" y="184658"/>
                  </a:lnTo>
                  <a:lnTo>
                    <a:pt x="567563" y="198374"/>
                  </a:lnTo>
                  <a:lnTo>
                    <a:pt x="528828" y="159639"/>
                  </a:lnTo>
                  <a:lnTo>
                    <a:pt x="511810" y="142621"/>
                  </a:lnTo>
                  <a:lnTo>
                    <a:pt x="496316" y="170688"/>
                  </a:lnTo>
                  <a:lnTo>
                    <a:pt x="503428" y="177800"/>
                  </a:lnTo>
                  <a:lnTo>
                    <a:pt x="513461" y="159639"/>
                  </a:lnTo>
                  <a:lnTo>
                    <a:pt x="559816" y="205994"/>
                  </a:lnTo>
                  <a:lnTo>
                    <a:pt x="546100" y="219710"/>
                  </a:lnTo>
                  <a:lnTo>
                    <a:pt x="552831" y="226441"/>
                  </a:lnTo>
                  <a:lnTo>
                    <a:pt x="580898" y="198374"/>
                  </a:lnTo>
                  <a:lnTo>
                    <a:pt x="587883" y="191389"/>
                  </a:lnTo>
                  <a:close/>
                </a:path>
                <a:path w="3915410" h="324485">
                  <a:moveTo>
                    <a:pt x="626745" y="150622"/>
                  </a:moveTo>
                  <a:lnTo>
                    <a:pt x="626618" y="143129"/>
                  </a:lnTo>
                  <a:lnTo>
                    <a:pt x="626364" y="135636"/>
                  </a:lnTo>
                  <a:lnTo>
                    <a:pt x="623316" y="129032"/>
                  </a:lnTo>
                  <a:lnTo>
                    <a:pt x="618832" y="124460"/>
                  </a:lnTo>
                  <a:lnTo>
                    <a:pt x="617347" y="122936"/>
                  </a:lnTo>
                  <a:lnTo>
                    <a:pt x="617093" y="122694"/>
                  </a:lnTo>
                  <a:lnTo>
                    <a:pt x="617093" y="148971"/>
                  </a:lnTo>
                  <a:lnTo>
                    <a:pt x="615569" y="152908"/>
                  </a:lnTo>
                  <a:lnTo>
                    <a:pt x="608584" y="159893"/>
                  </a:lnTo>
                  <a:lnTo>
                    <a:pt x="604393" y="161290"/>
                  </a:lnTo>
                  <a:lnTo>
                    <a:pt x="594360" y="159766"/>
                  </a:lnTo>
                  <a:lnTo>
                    <a:pt x="589788" y="157480"/>
                  </a:lnTo>
                  <a:lnTo>
                    <a:pt x="585851" y="153416"/>
                  </a:lnTo>
                  <a:lnTo>
                    <a:pt x="582549" y="150241"/>
                  </a:lnTo>
                  <a:lnTo>
                    <a:pt x="580771" y="146304"/>
                  </a:lnTo>
                  <a:lnTo>
                    <a:pt x="580694" y="143891"/>
                  </a:lnTo>
                  <a:lnTo>
                    <a:pt x="580644" y="141732"/>
                  </a:lnTo>
                  <a:lnTo>
                    <a:pt x="580390" y="137287"/>
                  </a:lnTo>
                  <a:lnTo>
                    <a:pt x="582041" y="133223"/>
                  </a:lnTo>
                  <a:lnTo>
                    <a:pt x="589153" y="126111"/>
                  </a:lnTo>
                  <a:lnTo>
                    <a:pt x="593217" y="124460"/>
                  </a:lnTo>
                  <a:lnTo>
                    <a:pt x="601853" y="125222"/>
                  </a:lnTo>
                  <a:lnTo>
                    <a:pt x="606044" y="127508"/>
                  </a:lnTo>
                  <a:lnTo>
                    <a:pt x="614172" y="135636"/>
                  </a:lnTo>
                  <a:lnTo>
                    <a:pt x="616331" y="139827"/>
                  </a:lnTo>
                  <a:lnTo>
                    <a:pt x="617093" y="148971"/>
                  </a:lnTo>
                  <a:lnTo>
                    <a:pt x="617093" y="122694"/>
                  </a:lnTo>
                  <a:lnTo>
                    <a:pt x="611632" y="117348"/>
                  </a:lnTo>
                  <a:lnTo>
                    <a:pt x="605409" y="114300"/>
                  </a:lnTo>
                  <a:lnTo>
                    <a:pt x="598805" y="114046"/>
                  </a:lnTo>
                  <a:lnTo>
                    <a:pt x="592201" y="113665"/>
                  </a:lnTo>
                  <a:lnTo>
                    <a:pt x="586359" y="116205"/>
                  </a:lnTo>
                  <a:lnTo>
                    <a:pt x="574675" y="127889"/>
                  </a:lnTo>
                  <a:lnTo>
                    <a:pt x="572897" y="135255"/>
                  </a:lnTo>
                  <a:lnTo>
                    <a:pt x="575564" y="143764"/>
                  </a:lnTo>
                  <a:lnTo>
                    <a:pt x="575310" y="143891"/>
                  </a:lnTo>
                  <a:lnTo>
                    <a:pt x="559943" y="112395"/>
                  </a:lnTo>
                  <a:lnTo>
                    <a:pt x="561975" y="105791"/>
                  </a:lnTo>
                  <a:lnTo>
                    <a:pt x="570738" y="97028"/>
                  </a:lnTo>
                  <a:lnTo>
                    <a:pt x="574802" y="94615"/>
                  </a:lnTo>
                  <a:lnTo>
                    <a:pt x="579628" y="92964"/>
                  </a:lnTo>
                  <a:lnTo>
                    <a:pt x="572516" y="85852"/>
                  </a:lnTo>
                  <a:lnTo>
                    <a:pt x="551472" y="113665"/>
                  </a:lnTo>
                  <a:lnTo>
                    <a:pt x="551472" y="116205"/>
                  </a:lnTo>
                  <a:lnTo>
                    <a:pt x="570484" y="154940"/>
                  </a:lnTo>
                  <a:lnTo>
                    <a:pt x="604901" y="171577"/>
                  </a:lnTo>
                  <a:lnTo>
                    <a:pt x="612140" y="169164"/>
                  </a:lnTo>
                  <a:lnTo>
                    <a:pt x="620001" y="161290"/>
                  </a:lnTo>
                  <a:lnTo>
                    <a:pt x="624078" y="157226"/>
                  </a:lnTo>
                  <a:lnTo>
                    <a:pt x="626745" y="150622"/>
                  </a:lnTo>
                  <a:close/>
                </a:path>
                <a:path w="3915410" h="324485">
                  <a:moveTo>
                    <a:pt x="656209" y="143256"/>
                  </a:moveTo>
                  <a:lnTo>
                    <a:pt x="614299" y="42672"/>
                  </a:lnTo>
                  <a:lnTo>
                    <a:pt x="607060" y="49911"/>
                  </a:lnTo>
                  <a:lnTo>
                    <a:pt x="648970" y="150495"/>
                  </a:lnTo>
                  <a:lnTo>
                    <a:pt x="656209" y="143256"/>
                  </a:lnTo>
                  <a:close/>
                </a:path>
                <a:path w="3915410" h="324485">
                  <a:moveTo>
                    <a:pt x="694182" y="84963"/>
                  </a:moveTo>
                  <a:lnTo>
                    <a:pt x="665226" y="16002"/>
                  </a:lnTo>
                  <a:lnTo>
                    <a:pt x="659638" y="2667"/>
                  </a:lnTo>
                  <a:lnTo>
                    <a:pt x="656971" y="0"/>
                  </a:lnTo>
                  <a:lnTo>
                    <a:pt x="617220" y="39751"/>
                  </a:lnTo>
                  <a:lnTo>
                    <a:pt x="624078" y="46482"/>
                  </a:lnTo>
                  <a:lnTo>
                    <a:pt x="654685" y="16002"/>
                  </a:lnTo>
                  <a:lnTo>
                    <a:pt x="686181" y="93091"/>
                  </a:lnTo>
                  <a:lnTo>
                    <a:pt x="694182" y="84963"/>
                  </a:lnTo>
                  <a:close/>
                </a:path>
                <a:path w="3915410" h="324485">
                  <a:moveTo>
                    <a:pt x="897509" y="287401"/>
                  </a:moveTo>
                  <a:lnTo>
                    <a:pt x="890651" y="280416"/>
                  </a:lnTo>
                  <a:lnTo>
                    <a:pt x="862584" y="308483"/>
                  </a:lnTo>
                  <a:lnTo>
                    <a:pt x="862457" y="308356"/>
                  </a:lnTo>
                  <a:lnTo>
                    <a:pt x="862647" y="287401"/>
                  </a:lnTo>
                  <a:lnTo>
                    <a:pt x="862609" y="272542"/>
                  </a:lnTo>
                  <a:lnTo>
                    <a:pt x="862215" y="265811"/>
                  </a:lnTo>
                  <a:lnTo>
                    <a:pt x="855586" y="244348"/>
                  </a:lnTo>
                  <a:lnTo>
                    <a:pt x="847344" y="236093"/>
                  </a:lnTo>
                  <a:lnTo>
                    <a:pt x="841756" y="233680"/>
                  </a:lnTo>
                  <a:lnTo>
                    <a:pt x="835533" y="233807"/>
                  </a:lnTo>
                  <a:lnTo>
                    <a:pt x="829437" y="234061"/>
                  </a:lnTo>
                  <a:lnTo>
                    <a:pt x="823595" y="236982"/>
                  </a:lnTo>
                  <a:lnTo>
                    <a:pt x="818134" y="242443"/>
                  </a:lnTo>
                  <a:lnTo>
                    <a:pt x="811657" y="248793"/>
                  </a:lnTo>
                  <a:lnTo>
                    <a:pt x="807974" y="256286"/>
                  </a:lnTo>
                  <a:lnTo>
                    <a:pt x="806831" y="264795"/>
                  </a:lnTo>
                  <a:lnTo>
                    <a:pt x="814705" y="272669"/>
                  </a:lnTo>
                  <a:lnTo>
                    <a:pt x="814959" y="263144"/>
                  </a:lnTo>
                  <a:lnTo>
                    <a:pt x="817880" y="255524"/>
                  </a:lnTo>
                  <a:lnTo>
                    <a:pt x="823341" y="250190"/>
                  </a:lnTo>
                  <a:lnTo>
                    <a:pt x="827024" y="246507"/>
                  </a:lnTo>
                  <a:lnTo>
                    <a:pt x="830834" y="244602"/>
                  </a:lnTo>
                  <a:lnTo>
                    <a:pt x="853694" y="272542"/>
                  </a:lnTo>
                  <a:lnTo>
                    <a:pt x="853567" y="317754"/>
                  </a:lnTo>
                  <a:lnTo>
                    <a:pt x="860298" y="324485"/>
                  </a:lnTo>
                  <a:lnTo>
                    <a:pt x="876350" y="308483"/>
                  </a:lnTo>
                  <a:lnTo>
                    <a:pt x="897509" y="287401"/>
                  </a:lnTo>
                  <a:close/>
                </a:path>
                <a:path w="3915410" h="324485">
                  <a:moveTo>
                    <a:pt x="935405" y="242265"/>
                  </a:moveTo>
                  <a:lnTo>
                    <a:pt x="934847" y="235712"/>
                  </a:lnTo>
                  <a:lnTo>
                    <a:pt x="932700" y="228765"/>
                  </a:lnTo>
                  <a:lnTo>
                    <a:pt x="928954" y="221589"/>
                  </a:lnTo>
                  <a:lnTo>
                    <a:pt x="925804" y="217233"/>
                  </a:lnTo>
                  <a:lnTo>
                    <a:pt x="925804" y="245224"/>
                  </a:lnTo>
                  <a:lnTo>
                    <a:pt x="922020" y="252095"/>
                  </a:lnTo>
                  <a:lnTo>
                    <a:pt x="915085" y="255981"/>
                  </a:lnTo>
                  <a:lnTo>
                    <a:pt x="906665" y="255257"/>
                  </a:lnTo>
                  <a:lnTo>
                    <a:pt x="896747" y="249936"/>
                  </a:lnTo>
                  <a:lnTo>
                    <a:pt x="885317" y="240030"/>
                  </a:lnTo>
                  <a:lnTo>
                    <a:pt x="874737" y="227914"/>
                  </a:lnTo>
                  <a:lnTo>
                    <a:pt x="868959" y="217462"/>
                  </a:lnTo>
                  <a:lnTo>
                    <a:pt x="867981" y="208673"/>
                  </a:lnTo>
                  <a:lnTo>
                    <a:pt x="871855" y="201549"/>
                  </a:lnTo>
                  <a:lnTo>
                    <a:pt x="878687" y="197904"/>
                  </a:lnTo>
                  <a:lnTo>
                    <a:pt x="887222" y="198970"/>
                  </a:lnTo>
                  <a:lnTo>
                    <a:pt x="919518" y="226745"/>
                  </a:lnTo>
                  <a:lnTo>
                    <a:pt x="925804" y="245224"/>
                  </a:lnTo>
                  <a:lnTo>
                    <a:pt x="925804" y="217233"/>
                  </a:lnTo>
                  <a:lnTo>
                    <a:pt x="888276" y="187921"/>
                  </a:lnTo>
                  <a:lnTo>
                    <a:pt x="876338" y="188099"/>
                  </a:lnTo>
                  <a:lnTo>
                    <a:pt x="865886" y="194564"/>
                  </a:lnTo>
                  <a:lnTo>
                    <a:pt x="861644" y="199923"/>
                  </a:lnTo>
                  <a:lnTo>
                    <a:pt x="859028" y="205701"/>
                  </a:lnTo>
                  <a:lnTo>
                    <a:pt x="858024" y="211874"/>
                  </a:lnTo>
                  <a:lnTo>
                    <a:pt x="858647" y="218440"/>
                  </a:lnTo>
                  <a:lnTo>
                    <a:pt x="885113" y="254965"/>
                  </a:lnTo>
                  <a:lnTo>
                    <a:pt x="914146" y="267589"/>
                  </a:lnTo>
                  <a:lnTo>
                    <a:pt x="921499" y="265430"/>
                  </a:lnTo>
                  <a:lnTo>
                    <a:pt x="927722" y="259207"/>
                  </a:lnTo>
                  <a:lnTo>
                    <a:pt x="930313" y="255981"/>
                  </a:lnTo>
                  <a:lnTo>
                    <a:pt x="931875" y="254025"/>
                  </a:lnTo>
                  <a:lnTo>
                    <a:pt x="934427" y="248373"/>
                  </a:lnTo>
                  <a:lnTo>
                    <a:pt x="935405" y="242265"/>
                  </a:lnTo>
                  <a:close/>
                </a:path>
                <a:path w="3915410" h="324485">
                  <a:moveTo>
                    <a:pt x="993521" y="191389"/>
                  </a:moveTo>
                  <a:lnTo>
                    <a:pt x="986790" y="184658"/>
                  </a:lnTo>
                  <a:lnTo>
                    <a:pt x="973201" y="198374"/>
                  </a:lnTo>
                  <a:lnTo>
                    <a:pt x="934466" y="159639"/>
                  </a:lnTo>
                  <a:lnTo>
                    <a:pt x="917435" y="142621"/>
                  </a:lnTo>
                  <a:lnTo>
                    <a:pt x="901954" y="170688"/>
                  </a:lnTo>
                  <a:lnTo>
                    <a:pt x="909066" y="177800"/>
                  </a:lnTo>
                  <a:lnTo>
                    <a:pt x="919086" y="159639"/>
                  </a:lnTo>
                  <a:lnTo>
                    <a:pt x="965454" y="205994"/>
                  </a:lnTo>
                  <a:lnTo>
                    <a:pt x="951738" y="219710"/>
                  </a:lnTo>
                  <a:lnTo>
                    <a:pt x="958469" y="226441"/>
                  </a:lnTo>
                  <a:lnTo>
                    <a:pt x="986536" y="198374"/>
                  </a:lnTo>
                  <a:lnTo>
                    <a:pt x="993521" y="191389"/>
                  </a:lnTo>
                  <a:close/>
                </a:path>
                <a:path w="3915410" h="324485">
                  <a:moveTo>
                    <a:pt x="1017905" y="166878"/>
                  </a:moveTo>
                  <a:lnTo>
                    <a:pt x="988949" y="97917"/>
                  </a:lnTo>
                  <a:lnTo>
                    <a:pt x="983361" y="84582"/>
                  </a:lnTo>
                  <a:lnTo>
                    <a:pt x="980694" y="81915"/>
                  </a:lnTo>
                  <a:lnTo>
                    <a:pt x="940943" y="121666"/>
                  </a:lnTo>
                  <a:lnTo>
                    <a:pt x="947801" y="128397"/>
                  </a:lnTo>
                  <a:lnTo>
                    <a:pt x="978281" y="97917"/>
                  </a:lnTo>
                  <a:lnTo>
                    <a:pt x="1009904" y="174879"/>
                  </a:lnTo>
                  <a:lnTo>
                    <a:pt x="1017905" y="166878"/>
                  </a:lnTo>
                  <a:close/>
                </a:path>
                <a:path w="3915410" h="324485">
                  <a:moveTo>
                    <a:pt x="1061847" y="143256"/>
                  </a:moveTo>
                  <a:lnTo>
                    <a:pt x="1019937" y="42672"/>
                  </a:lnTo>
                  <a:lnTo>
                    <a:pt x="1012698" y="49911"/>
                  </a:lnTo>
                  <a:lnTo>
                    <a:pt x="1054608" y="150495"/>
                  </a:lnTo>
                  <a:lnTo>
                    <a:pt x="1061847" y="143256"/>
                  </a:lnTo>
                  <a:close/>
                </a:path>
                <a:path w="3915410" h="324485">
                  <a:moveTo>
                    <a:pt x="1122807" y="62103"/>
                  </a:moveTo>
                  <a:lnTo>
                    <a:pt x="1116076" y="55372"/>
                  </a:lnTo>
                  <a:lnTo>
                    <a:pt x="1102487" y="69088"/>
                  </a:lnTo>
                  <a:lnTo>
                    <a:pt x="1063752" y="30353"/>
                  </a:lnTo>
                  <a:lnTo>
                    <a:pt x="1046734" y="13335"/>
                  </a:lnTo>
                  <a:lnTo>
                    <a:pt x="1031240" y="41275"/>
                  </a:lnTo>
                  <a:lnTo>
                    <a:pt x="1038352" y="48387"/>
                  </a:lnTo>
                  <a:lnTo>
                    <a:pt x="1048385" y="30353"/>
                  </a:lnTo>
                  <a:lnTo>
                    <a:pt x="1094740" y="76708"/>
                  </a:lnTo>
                  <a:lnTo>
                    <a:pt x="1081024" y="90424"/>
                  </a:lnTo>
                  <a:lnTo>
                    <a:pt x="1087755" y="97155"/>
                  </a:lnTo>
                  <a:lnTo>
                    <a:pt x="1115822" y="69088"/>
                  </a:lnTo>
                  <a:lnTo>
                    <a:pt x="1122807" y="62103"/>
                  </a:lnTo>
                  <a:close/>
                </a:path>
                <a:path w="3915410" h="324485">
                  <a:moveTo>
                    <a:pt x="1296543" y="287401"/>
                  </a:moveTo>
                  <a:lnTo>
                    <a:pt x="1289685" y="280416"/>
                  </a:lnTo>
                  <a:lnTo>
                    <a:pt x="1261618" y="308483"/>
                  </a:lnTo>
                  <a:lnTo>
                    <a:pt x="1261491" y="308356"/>
                  </a:lnTo>
                  <a:lnTo>
                    <a:pt x="1261681" y="287401"/>
                  </a:lnTo>
                  <a:lnTo>
                    <a:pt x="1261643" y="272542"/>
                  </a:lnTo>
                  <a:lnTo>
                    <a:pt x="1261249" y="265811"/>
                  </a:lnTo>
                  <a:lnTo>
                    <a:pt x="1254620" y="244348"/>
                  </a:lnTo>
                  <a:lnTo>
                    <a:pt x="1246378" y="236093"/>
                  </a:lnTo>
                  <a:lnTo>
                    <a:pt x="1240790" y="233680"/>
                  </a:lnTo>
                  <a:lnTo>
                    <a:pt x="1234567" y="233807"/>
                  </a:lnTo>
                  <a:lnTo>
                    <a:pt x="1228471" y="234061"/>
                  </a:lnTo>
                  <a:lnTo>
                    <a:pt x="1222629" y="236982"/>
                  </a:lnTo>
                  <a:lnTo>
                    <a:pt x="1217168" y="242443"/>
                  </a:lnTo>
                  <a:lnTo>
                    <a:pt x="1210691" y="248793"/>
                  </a:lnTo>
                  <a:lnTo>
                    <a:pt x="1207008" y="256286"/>
                  </a:lnTo>
                  <a:lnTo>
                    <a:pt x="1205865" y="264795"/>
                  </a:lnTo>
                  <a:lnTo>
                    <a:pt x="1213739" y="272669"/>
                  </a:lnTo>
                  <a:lnTo>
                    <a:pt x="1213993" y="263144"/>
                  </a:lnTo>
                  <a:lnTo>
                    <a:pt x="1216914" y="255524"/>
                  </a:lnTo>
                  <a:lnTo>
                    <a:pt x="1222375" y="250190"/>
                  </a:lnTo>
                  <a:lnTo>
                    <a:pt x="1226058" y="246507"/>
                  </a:lnTo>
                  <a:lnTo>
                    <a:pt x="1229741" y="244602"/>
                  </a:lnTo>
                  <a:lnTo>
                    <a:pt x="1250823" y="260858"/>
                  </a:lnTo>
                  <a:lnTo>
                    <a:pt x="1252093" y="265430"/>
                  </a:lnTo>
                  <a:lnTo>
                    <a:pt x="1252601" y="272542"/>
                  </a:lnTo>
                  <a:lnTo>
                    <a:pt x="1252601" y="317754"/>
                  </a:lnTo>
                  <a:lnTo>
                    <a:pt x="1259332" y="324485"/>
                  </a:lnTo>
                  <a:lnTo>
                    <a:pt x="1275384" y="308483"/>
                  </a:lnTo>
                  <a:lnTo>
                    <a:pt x="1296543" y="287401"/>
                  </a:lnTo>
                  <a:close/>
                </a:path>
                <a:path w="3915410" h="324485">
                  <a:moveTo>
                    <a:pt x="1334427" y="242265"/>
                  </a:moveTo>
                  <a:lnTo>
                    <a:pt x="1333881" y="235712"/>
                  </a:lnTo>
                  <a:lnTo>
                    <a:pt x="1331734" y="228765"/>
                  </a:lnTo>
                  <a:lnTo>
                    <a:pt x="1327988" y="221589"/>
                  </a:lnTo>
                  <a:lnTo>
                    <a:pt x="1324838" y="217233"/>
                  </a:lnTo>
                  <a:lnTo>
                    <a:pt x="1324838" y="245224"/>
                  </a:lnTo>
                  <a:lnTo>
                    <a:pt x="1321054" y="252095"/>
                  </a:lnTo>
                  <a:lnTo>
                    <a:pt x="1314119" y="255981"/>
                  </a:lnTo>
                  <a:lnTo>
                    <a:pt x="1305699" y="255257"/>
                  </a:lnTo>
                  <a:lnTo>
                    <a:pt x="1295781" y="249936"/>
                  </a:lnTo>
                  <a:lnTo>
                    <a:pt x="1284351" y="240030"/>
                  </a:lnTo>
                  <a:lnTo>
                    <a:pt x="1273721" y="227914"/>
                  </a:lnTo>
                  <a:lnTo>
                    <a:pt x="1267942" y="217462"/>
                  </a:lnTo>
                  <a:lnTo>
                    <a:pt x="1267002" y="208673"/>
                  </a:lnTo>
                  <a:lnTo>
                    <a:pt x="1270889" y="201549"/>
                  </a:lnTo>
                  <a:lnTo>
                    <a:pt x="1277721" y="197904"/>
                  </a:lnTo>
                  <a:lnTo>
                    <a:pt x="1286256" y="198970"/>
                  </a:lnTo>
                  <a:lnTo>
                    <a:pt x="1318552" y="226745"/>
                  </a:lnTo>
                  <a:lnTo>
                    <a:pt x="1324838" y="245224"/>
                  </a:lnTo>
                  <a:lnTo>
                    <a:pt x="1324838" y="217233"/>
                  </a:lnTo>
                  <a:lnTo>
                    <a:pt x="1287310" y="187921"/>
                  </a:lnTo>
                  <a:lnTo>
                    <a:pt x="1275372" y="188099"/>
                  </a:lnTo>
                  <a:lnTo>
                    <a:pt x="1264920" y="194564"/>
                  </a:lnTo>
                  <a:lnTo>
                    <a:pt x="1260678" y="199923"/>
                  </a:lnTo>
                  <a:lnTo>
                    <a:pt x="1258062" y="205701"/>
                  </a:lnTo>
                  <a:lnTo>
                    <a:pt x="1257058" y="211874"/>
                  </a:lnTo>
                  <a:lnTo>
                    <a:pt x="1257681" y="218440"/>
                  </a:lnTo>
                  <a:lnTo>
                    <a:pt x="1284033" y="254965"/>
                  </a:lnTo>
                  <a:lnTo>
                    <a:pt x="1313053" y="267589"/>
                  </a:lnTo>
                  <a:lnTo>
                    <a:pt x="1320546" y="265430"/>
                  </a:lnTo>
                  <a:lnTo>
                    <a:pt x="1326769" y="259207"/>
                  </a:lnTo>
                  <a:lnTo>
                    <a:pt x="1329309" y="255981"/>
                  </a:lnTo>
                  <a:lnTo>
                    <a:pt x="1330858" y="254025"/>
                  </a:lnTo>
                  <a:lnTo>
                    <a:pt x="1333411" y="248373"/>
                  </a:lnTo>
                  <a:lnTo>
                    <a:pt x="1334427" y="242265"/>
                  </a:lnTo>
                  <a:close/>
                </a:path>
                <a:path w="3915410" h="324485">
                  <a:moveTo>
                    <a:pt x="1392428" y="191389"/>
                  </a:moveTo>
                  <a:lnTo>
                    <a:pt x="1385824" y="184658"/>
                  </a:lnTo>
                  <a:lnTo>
                    <a:pt x="1372108" y="198374"/>
                  </a:lnTo>
                  <a:lnTo>
                    <a:pt x="1333373" y="159639"/>
                  </a:lnTo>
                  <a:lnTo>
                    <a:pt x="1316355" y="142621"/>
                  </a:lnTo>
                  <a:lnTo>
                    <a:pt x="1300988" y="170688"/>
                  </a:lnTo>
                  <a:lnTo>
                    <a:pt x="1308100" y="177800"/>
                  </a:lnTo>
                  <a:lnTo>
                    <a:pt x="1318006" y="159639"/>
                  </a:lnTo>
                  <a:lnTo>
                    <a:pt x="1364488" y="205994"/>
                  </a:lnTo>
                  <a:lnTo>
                    <a:pt x="1350772" y="219710"/>
                  </a:lnTo>
                  <a:lnTo>
                    <a:pt x="1357376" y="226441"/>
                  </a:lnTo>
                  <a:lnTo>
                    <a:pt x="1385443" y="198374"/>
                  </a:lnTo>
                  <a:lnTo>
                    <a:pt x="1392428" y="191389"/>
                  </a:lnTo>
                  <a:close/>
                </a:path>
                <a:path w="3915410" h="324485">
                  <a:moveTo>
                    <a:pt x="1416939" y="166878"/>
                  </a:moveTo>
                  <a:lnTo>
                    <a:pt x="1387983" y="97917"/>
                  </a:lnTo>
                  <a:lnTo>
                    <a:pt x="1382395" y="84582"/>
                  </a:lnTo>
                  <a:lnTo>
                    <a:pt x="1379728" y="81915"/>
                  </a:lnTo>
                  <a:lnTo>
                    <a:pt x="1339977" y="121666"/>
                  </a:lnTo>
                  <a:lnTo>
                    <a:pt x="1346835" y="128397"/>
                  </a:lnTo>
                  <a:lnTo>
                    <a:pt x="1377315" y="97917"/>
                  </a:lnTo>
                  <a:lnTo>
                    <a:pt x="1408938" y="174879"/>
                  </a:lnTo>
                  <a:lnTo>
                    <a:pt x="1416939" y="166878"/>
                  </a:lnTo>
                  <a:close/>
                </a:path>
                <a:path w="3915410" h="324485">
                  <a:moveTo>
                    <a:pt x="1460881" y="143256"/>
                  </a:moveTo>
                  <a:lnTo>
                    <a:pt x="1418971" y="42672"/>
                  </a:lnTo>
                  <a:lnTo>
                    <a:pt x="1411732" y="49911"/>
                  </a:lnTo>
                  <a:lnTo>
                    <a:pt x="1453642" y="150495"/>
                  </a:lnTo>
                  <a:lnTo>
                    <a:pt x="1460881" y="143256"/>
                  </a:lnTo>
                  <a:close/>
                </a:path>
                <a:path w="3915410" h="324485">
                  <a:moveTo>
                    <a:pt x="1498854" y="84963"/>
                  </a:moveTo>
                  <a:lnTo>
                    <a:pt x="1469898" y="16002"/>
                  </a:lnTo>
                  <a:lnTo>
                    <a:pt x="1464310" y="2667"/>
                  </a:lnTo>
                  <a:lnTo>
                    <a:pt x="1461643" y="0"/>
                  </a:lnTo>
                  <a:lnTo>
                    <a:pt x="1421892" y="39751"/>
                  </a:lnTo>
                  <a:lnTo>
                    <a:pt x="1428750" y="46482"/>
                  </a:lnTo>
                  <a:lnTo>
                    <a:pt x="1459230" y="16002"/>
                  </a:lnTo>
                  <a:lnTo>
                    <a:pt x="1490853" y="93091"/>
                  </a:lnTo>
                  <a:lnTo>
                    <a:pt x="1498854" y="84963"/>
                  </a:lnTo>
                  <a:close/>
                </a:path>
                <a:path w="3915410" h="324485">
                  <a:moveTo>
                    <a:pt x="1702181" y="287401"/>
                  </a:moveTo>
                  <a:lnTo>
                    <a:pt x="1695196" y="280416"/>
                  </a:lnTo>
                  <a:lnTo>
                    <a:pt x="1667256" y="308483"/>
                  </a:lnTo>
                  <a:lnTo>
                    <a:pt x="1667129" y="308356"/>
                  </a:lnTo>
                  <a:lnTo>
                    <a:pt x="1667319" y="287401"/>
                  </a:lnTo>
                  <a:lnTo>
                    <a:pt x="1667268" y="272542"/>
                  </a:lnTo>
                  <a:lnTo>
                    <a:pt x="1666836" y="265811"/>
                  </a:lnTo>
                  <a:lnTo>
                    <a:pt x="1660258" y="244348"/>
                  </a:lnTo>
                  <a:lnTo>
                    <a:pt x="1652016" y="236093"/>
                  </a:lnTo>
                  <a:lnTo>
                    <a:pt x="1646301" y="233680"/>
                  </a:lnTo>
                  <a:lnTo>
                    <a:pt x="1640205" y="233807"/>
                  </a:lnTo>
                  <a:lnTo>
                    <a:pt x="1634109" y="234061"/>
                  </a:lnTo>
                  <a:lnTo>
                    <a:pt x="1611503" y="264795"/>
                  </a:lnTo>
                  <a:lnTo>
                    <a:pt x="1619377" y="272669"/>
                  </a:lnTo>
                  <a:lnTo>
                    <a:pt x="1619631" y="263144"/>
                  </a:lnTo>
                  <a:lnTo>
                    <a:pt x="1622552" y="255524"/>
                  </a:lnTo>
                  <a:lnTo>
                    <a:pt x="1628013" y="250190"/>
                  </a:lnTo>
                  <a:lnTo>
                    <a:pt x="1631696" y="246507"/>
                  </a:lnTo>
                  <a:lnTo>
                    <a:pt x="1635379" y="244602"/>
                  </a:lnTo>
                  <a:lnTo>
                    <a:pt x="1656461" y="260858"/>
                  </a:lnTo>
                  <a:lnTo>
                    <a:pt x="1657731" y="265430"/>
                  </a:lnTo>
                  <a:lnTo>
                    <a:pt x="1658239" y="272542"/>
                  </a:lnTo>
                  <a:lnTo>
                    <a:pt x="1658239" y="317754"/>
                  </a:lnTo>
                  <a:lnTo>
                    <a:pt x="1664970" y="324485"/>
                  </a:lnTo>
                  <a:lnTo>
                    <a:pt x="1681022" y="308483"/>
                  </a:lnTo>
                  <a:lnTo>
                    <a:pt x="1702181" y="287401"/>
                  </a:lnTo>
                  <a:close/>
                </a:path>
                <a:path w="3915410" h="324485">
                  <a:moveTo>
                    <a:pt x="1740065" y="242265"/>
                  </a:moveTo>
                  <a:lnTo>
                    <a:pt x="1739519" y="235712"/>
                  </a:lnTo>
                  <a:lnTo>
                    <a:pt x="1737321" y="228765"/>
                  </a:lnTo>
                  <a:lnTo>
                    <a:pt x="1733562" y="221589"/>
                  </a:lnTo>
                  <a:lnTo>
                    <a:pt x="1730400" y="217233"/>
                  </a:lnTo>
                  <a:lnTo>
                    <a:pt x="1730400" y="245224"/>
                  </a:lnTo>
                  <a:lnTo>
                    <a:pt x="1726692" y="252095"/>
                  </a:lnTo>
                  <a:lnTo>
                    <a:pt x="1719757" y="255981"/>
                  </a:lnTo>
                  <a:lnTo>
                    <a:pt x="1711337" y="255257"/>
                  </a:lnTo>
                  <a:lnTo>
                    <a:pt x="1701419" y="249936"/>
                  </a:lnTo>
                  <a:lnTo>
                    <a:pt x="1689989" y="240030"/>
                  </a:lnTo>
                  <a:lnTo>
                    <a:pt x="1679359" y="227914"/>
                  </a:lnTo>
                  <a:lnTo>
                    <a:pt x="1673580" y="217462"/>
                  </a:lnTo>
                  <a:lnTo>
                    <a:pt x="1672640" y="208673"/>
                  </a:lnTo>
                  <a:lnTo>
                    <a:pt x="1676527" y="201549"/>
                  </a:lnTo>
                  <a:lnTo>
                    <a:pt x="1683359" y="197904"/>
                  </a:lnTo>
                  <a:lnTo>
                    <a:pt x="1691894" y="198970"/>
                  </a:lnTo>
                  <a:lnTo>
                    <a:pt x="1724113" y="226745"/>
                  </a:lnTo>
                  <a:lnTo>
                    <a:pt x="1730400" y="245224"/>
                  </a:lnTo>
                  <a:lnTo>
                    <a:pt x="1730400" y="217233"/>
                  </a:lnTo>
                  <a:lnTo>
                    <a:pt x="1692935" y="187921"/>
                  </a:lnTo>
                  <a:lnTo>
                    <a:pt x="1681010" y="188099"/>
                  </a:lnTo>
                  <a:lnTo>
                    <a:pt x="1670558" y="194564"/>
                  </a:lnTo>
                  <a:lnTo>
                    <a:pt x="1666240" y="199923"/>
                  </a:lnTo>
                  <a:lnTo>
                    <a:pt x="1663598" y="205701"/>
                  </a:lnTo>
                  <a:lnTo>
                    <a:pt x="1662620" y="211874"/>
                  </a:lnTo>
                  <a:lnTo>
                    <a:pt x="1663319" y="218440"/>
                  </a:lnTo>
                  <a:lnTo>
                    <a:pt x="1689671" y="254965"/>
                  </a:lnTo>
                  <a:lnTo>
                    <a:pt x="1718691" y="267589"/>
                  </a:lnTo>
                  <a:lnTo>
                    <a:pt x="1726184" y="265430"/>
                  </a:lnTo>
                  <a:lnTo>
                    <a:pt x="1732280" y="259207"/>
                  </a:lnTo>
                  <a:lnTo>
                    <a:pt x="1734870" y="255981"/>
                  </a:lnTo>
                  <a:lnTo>
                    <a:pt x="1736445" y="254025"/>
                  </a:lnTo>
                  <a:lnTo>
                    <a:pt x="1739036" y="248373"/>
                  </a:lnTo>
                  <a:lnTo>
                    <a:pt x="1740065" y="242265"/>
                  </a:lnTo>
                  <a:close/>
                </a:path>
                <a:path w="3915410" h="324485">
                  <a:moveTo>
                    <a:pt x="1798066" y="191389"/>
                  </a:moveTo>
                  <a:lnTo>
                    <a:pt x="1791462" y="184658"/>
                  </a:lnTo>
                  <a:lnTo>
                    <a:pt x="1777746" y="198374"/>
                  </a:lnTo>
                  <a:lnTo>
                    <a:pt x="1739011" y="159639"/>
                  </a:lnTo>
                  <a:lnTo>
                    <a:pt x="1721993" y="142621"/>
                  </a:lnTo>
                  <a:lnTo>
                    <a:pt x="1706626" y="170688"/>
                  </a:lnTo>
                  <a:lnTo>
                    <a:pt x="1713738" y="177800"/>
                  </a:lnTo>
                  <a:lnTo>
                    <a:pt x="1723644" y="159639"/>
                  </a:lnTo>
                  <a:lnTo>
                    <a:pt x="1770126" y="205994"/>
                  </a:lnTo>
                  <a:lnTo>
                    <a:pt x="1756410" y="219710"/>
                  </a:lnTo>
                  <a:lnTo>
                    <a:pt x="1763014" y="226441"/>
                  </a:lnTo>
                  <a:lnTo>
                    <a:pt x="1791081" y="198374"/>
                  </a:lnTo>
                  <a:lnTo>
                    <a:pt x="1798066" y="191389"/>
                  </a:lnTo>
                  <a:close/>
                </a:path>
                <a:path w="3915410" h="324485">
                  <a:moveTo>
                    <a:pt x="1837944" y="138430"/>
                  </a:moveTo>
                  <a:lnTo>
                    <a:pt x="1835785" y="132588"/>
                  </a:lnTo>
                  <a:lnTo>
                    <a:pt x="1834197" y="131000"/>
                  </a:lnTo>
                  <a:lnTo>
                    <a:pt x="1830705" y="127508"/>
                  </a:lnTo>
                  <a:lnTo>
                    <a:pt x="1827530" y="125196"/>
                  </a:lnTo>
                  <a:lnTo>
                    <a:pt x="1827530" y="141986"/>
                  </a:lnTo>
                  <a:lnTo>
                    <a:pt x="1827276" y="146050"/>
                  </a:lnTo>
                  <a:lnTo>
                    <a:pt x="1806067" y="163322"/>
                  </a:lnTo>
                  <a:lnTo>
                    <a:pt x="1802511" y="162052"/>
                  </a:lnTo>
                  <a:lnTo>
                    <a:pt x="1799590" y="159131"/>
                  </a:lnTo>
                  <a:lnTo>
                    <a:pt x="1796275" y="154393"/>
                  </a:lnTo>
                  <a:lnTo>
                    <a:pt x="1794891" y="148742"/>
                  </a:lnTo>
                  <a:lnTo>
                    <a:pt x="1795399" y="142151"/>
                  </a:lnTo>
                  <a:lnTo>
                    <a:pt x="1797037" y="137033"/>
                  </a:lnTo>
                  <a:lnTo>
                    <a:pt x="1797812" y="134620"/>
                  </a:lnTo>
                  <a:lnTo>
                    <a:pt x="1805686" y="131762"/>
                  </a:lnTo>
                  <a:lnTo>
                    <a:pt x="1812010" y="131064"/>
                  </a:lnTo>
                  <a:lnTo>
                    <a:pt x="1812582" y="131000"/>
                  </a:lnTo>
                  <a:lnTo>
                    <a:pt x="1818500" y="132334"/>
                  </a:lnTo>
                  <a:lnTo>
                    <a:pt x="1823466" y="135763"/>
                  </a:lnTo>
                  <a:lnTo>
                    <a:pt x="1826260" y="138557"/>
                  </a:lnTo>
                  <a:lnTo>
                    <a:pt x="1827530" y="141986"/>
                  </a:lnTo>
                  <a:lnTo>
                    <a:pt x="1827530" y="125196"/>
                  </a:lnTo>
                  <a:lnTo>
                    <a:pt x="1826526" y="124460"/>
                  </a:lnTo>
                  <a:lnTo>
                    <a:pt x="1824482" y="122961"/>
                  </a:lnTo>
                  <a:lnTo>
                    <a:pt x="1817446" y="120942"/>
                  </a:lnTo>
                  <a:lnTo>
                    <a:pt x="1809572" y="121437"/>
                  </a:lnTo>
                  <a:lnTo>
                    <a:pt x="1800860" y="124460"/>
                  </a:lnTo>
                  <a:lnTo>
                    <a:pt x="1800733" y="124333"/>
                  </a:lnTo>
                  <a:lnTo>
                    <a:pt x="1802676" y="116293"/>
                  </a:lnTo>
                  <a:lnTo>
                    <a:pt x="1802625" y="109093"/>
                  </a:lnTo>
                  <a:lnTo>
                    <a:pt x="1800580" y="102768"/>
                  </a:lnTo>
                  <a:lnTo>
                    <a:pt x="1799920" y="101854"/>
                  </a:lnTo>
                  <a:lnTo>
                    <a:pt x="1796542" y="97282"/>
                  </a:lnTo>
                  <a:lnTo>
                    <a:pt x="1795145" y="95846"/>
                  </a:lnTo>
                  <a:lnTo>
                    <a:pt x="1795145" y="118110"/>
                  </a:lnTo>
                  <a:lnTo>
                    <a:pt x="1791335" y="127254"/>
                  </a:lnTo>
                  <a:lnTo>
                    <a:pt x="1782318" y="131064"/>
                  </a:lnTo>
                  <a:lnTo>
                    <a:pt x="1775206" y="130302"/>
                  </a:lnTo>
                  <a:lnTo>
                    <a:pt x="1767586" y="122682"/>
                  </a:lnTo>
                  <a:lnTo>
                    <a:pt x="1766443" y="119634"/>
                  </a:lnTo>
                  <a:lnTo>
                    <a:pt x="1766951" y="112522"/>
                  </a:lnTo>
                  <a:lnTo>
                    <a:pt x="1768475" y="109347"/>
                  </a:lnTo>
                  <a:lnTo>
                    <a:pt x="1771269" y="106680"/>
                  </a:lnTo>
                  <a:lnTo>
                    <a:pt x="1774190" y="103759"/>
                  </a:lnTo>
                  <a:lnTo>
                    <a:pt x="1777238" y="102235"/>
                  </a:lnTo>
                  <a:lnTo>
                    <a:pt x="1780540" y="101981"/>
                  </a:lnTo>
                  <a:lnTo>
                    <a:pt x="1783842" y="101854"/>
                  </a:lnTo>
                  <a:lnTo>
                    <a:pt x="1786890" y="103251"/>
                  </a:lnTo>
                  <a:lnTo>
                    <a:pt x="1794637" y="110998"/>
                  </a:lnTo>
                  <a:lnTo>
                    <a:pt x="1795145" y="118110"/>
                  </a:lnTo>
                  <a:lnTo>
                    <a:pt x="1795145" y="95846"/>
                  </a:lnTo>
                  <a:lnTo>
                    <a:pt x="1792351" y="92964"/>
                  </a:lnTo>
                  <a:lnTo>
                    <a:pt x="1787271" y="91186"/>
                  </a:lnTo>
                  <a:lnTo>
                    <a:pt x="1775714" y="92202"/>
                  </a:lnTo>
                  <a:lnTo>
                    <a:pt x="1756029" y="123317"/>
                  </a:lnTo>
                  <a:lnTo>
                    <a:pt x="1757934" y="128651"/>
                  </a:lnTo>
                  <a:lnTo>
                    <a:pt x="1762506" y="133223"/>
                  </a:lnTo>
                  <a:lnTo>
                    <a:pt x="1767687" y="137033"/>
                  </a:lnTo>
                  <a:lnTo>
                    <a:pt x="1773707" y="138938"/>
                  </a:lnTo>
                  <a:lnTo>
                    <a:pt x="1780540" y="138938"/>
                  </a:lnTo>
                  <a:lnTo>
                    <a:pt x="1788160" y="137033"/>
                  </a:lnTo>
                  <a:lnTo>
                    <a:pt x="1788287" y="137160"/>
                  </a:lnTo>
                  <a:lnTo>
                    <a:pt x="1785594" y="145973"/>
                  </a:lnTo>
                  <a:lnTo>
                    <a:pt x="1785340" y="153924"/>
                  </a:lnTo>
                  <a:lnTo>
                    <a:pt x="1787550" y="161023"/>
                  </a:lnTo>
                  <a:lnTo>
                    <a:pt x="1792224" y="167259"/>
                  </a:lnTo>
                  <a:lnTo>
                    <a:pt x="1796923" y="171958"/>
                  </a:lnTo>
                  <a:lnTo>
                    <a:pt x="1802511" y="174117"/>
                  </a:lnTo>
                  <a:lnTo>
                    <a:pt x="1815211" y="173355"/>
                  </a:lnTo>
                  <a:lnTo>
                    <a:pt x="1821053" y="170434"/>
                  </a:lnTo>
                  <a:lnTo>
                    <a:pt x="1826514" y="164973"/>
                  </a:lnTo>
                  <a:lnTo>
                    <a:pt x="1828190" y="163322"/>
                  </a:lnTo>
                  <a:lnTo>
                    <a:pt x="1833118" y="158496"/>
                  </a:lnTo>
                  <a:lnTo>
                    <a:pt x="1836674" y="151765"/>
                  </a:lnTo>
                  <a:lnTo>
                    <a:pt x="1837944" y="138430"/>
                  </a:lnTo>
                  <a:close/>
                </a:path>
                <a:path w="3915410" h="324485">
                  <a:moveTo>
                    <a:pt x="1866519" y="143256"/>
                  </a:moveTo>
                  <a:lnTo>
                    <a:pt x="1824482" y="42672"/>
                  </a:lnTo>
                  <a:lnTo>
                    <a:pt x="1817370" y="49911"/>
                  </a:lnTo>
                  <a:lnTo>
                    <a:pt x="1859280" y="150495"/>
                  </a:lnTo>
                  <a:lnTo>
                    <a:pt x="1866519" y="143256"/>
                  </a:lnTo>
                  <a:close/>
                </a:path>
                <a:path w="3915410" h="324485">
                  <a:moveTo>
                    <a:pt x="1927479" y="62103"/>
                  </a:moveTo>
                  <a:lnTo>
                    <a:pt x="1920748" y="55372"/>
                  </a:lnTo>
                  <a:lnTo>
                    <a:pt x="1907032" y="69088"/>
                  </a:lnTo>
                  <a:lnTo>
                    <a:pt x="1868297" y="30353"/>
                  </a:lnTo>
                  <a:lnTo>
                    <a:pt x="1851279" y="13335"/>
                  </a:lnTo>
                  <a:lnTo>
                    <a:pt x="1835912" y="41275"/>
                  </a:lnTo>
                  <a:lnTo>
                    <a:pt x="1843024" y="48387"/>
                  </a:lnTo>
                  <a:lnTo>
                    <a:pt x="1852930" y="30353"/>
                  </a:lnTo>
                  <a:lnTo>
                    <a:pt x="1899412" y="76708"/>
                  </a:lnTo>
                  <a:lnTo>
                    <a:pt x="1885696" y="90424"/>
                  </a:lnTo>
                  <a:lnTo>
                    <a:pt x="1892427" y="97155"/>
                  </a:lnTo>
                  <a:lnTo>
                    <a:pt x="1920494" y="69088"/>
                  </a:lnTo>
                  <a:lnTo>
                    <a:pt x="1927479" y="62103"/>
                  </a:lnTo>
                  <a:close/>
                </a:path>
                <a:path w="3915410" h="324485">
                  <a:moveTo>
                    <a:pt x="2101088" y="287401"/>
                  </a:moveTo>
                  <a:lnTo>
                    <a:pt x="2094230" y="280416"/>
                  </a:lnTo>
                  <a:lnTo>
                    <a:pt x="2066290" y="308483"/>
                  </a:lnTo>
                  <a:lnTo>
                    <a:pt x="2066036" y="308356"/>
                  </a:lnTo>
                  <a:lnTo>
                    <a:pt x="2066404" y="280416"/>
                  </a:lnTo>
                  <a:lnTo>
                    <a:pt x="2066264" y="272846"/>
                  </a:lnTo>
                  <a:lnTo>
                    <a:pt x="2065820" y="265811"/>
                  </a:lnTo>
                  <a:lnTo>
                    <a:pt x="2059292" y="244348"/>
                  </a:lnTo>
                  <a:lnTo>
                    <a:pt x="2056003" y="241046"/>
                  </a:lnTo>
                  <a:lnTo>
                    <a:pt x="2050923" y="236093"/>
                  </a:lnTo>
                  <a:lnTo>
                    <a:pt x="2045335" y="233680"/>
                  </a:lnTo>
                  <a:lnTo>
                    <a:pt x="2039239" y="233807"/>
                  </a:lnTo>
                  <a:lnTo>
                    <a:pt x="2010537" y="264795"/>
                  </a:lnTo>
                  <a:lnTo>
                    <a:pt x="2018284" y="272669"/>
                  </a:lnTo>
                  <a:lnTo>
                    <a:pt x="2018665" y="263144"/>
                  </a:lnTo>
                  <a:lnTo>
                    <a:pt x="2021586" y="255524"/>
                  </a:lnTo>
                  <a:lnTo>
                    <a:pt x="2030603" y="246507"/>
                  </a:lnTo>
                  <a:lnTo>
                    <a:pt x="2034413" y="244602"/>
                  </a:lnTo>
                  <a:lnTo>
                    <a:pt x="2042033" y="244348"/>
                  </a:lnTo>
                  <a:lnTo>
                    <a:pt x="2045589" y="246126"/>
                  </a:lnTo>
                  <a:lnTo>
                    <a:pt x="2057273" y="272542"/>
                  </a:lnTo>
                  <a:lnTo>
                    <a:pt x="2057273" y="317754"/>
                  </a:lnTo>
                  <a:lnTo>
                    <a:pt x="2064004" y="324485"/>
                  </a:lnTo>
                  <a:lnTo>
                    <a:pt x="2080006" y="308483"/>
                  </a:lnTo>
                  <a:lnTo>
                    <a:pt x="2101088" y="287401"/>
                  </a:lnTo>
                  <a:close/>
                </a:path>
                <a:path w="3915410" h="324485">
                  <a:moveTo>
                    <a:pt x="2139035" y="242265"/>
                  </a:moveTo>
                  <a:lnTo>
                    <a:pt x="2138426" y="235712"/>
                  </a:lnTo>
                  <a:lnTo>
                    <a:pt x="2136279" y="228765"/>
                  </a:lnTo>
                  <a:lnTo>
                    <a:pt x="2132533" y="221589"/>
                  </a:lnTo>
                  <a:lnTo>
                    <a:pt x="2129383" y="217233"/>
                  </a:lnTo>
                  <a:lnTo>
                    <a:pt x="2129383" y="245224"/>
                  </a:lnTo>
                  <a:lnTo>
                    <a:pt x="2125599" y="252095"/>
                  </a:lnTo>
                  <a:lnTo>
                    <a:pt x="2118715" y="255981"/>
                  </a:lnTo>
                  <a:lnTo>
                    <a:pt x="2110295" y="255257"/>
                  </a:lnTo>
                  <a:lnTo>
                    <a:pt x="2100338" y="249936"/>
                  </a:lnTo>
                  <a:lnTo>
                    <a:pt x="2088896" y="240030"/>
                  </a:lnTo>
                  <a:lnTo>
                    <a:pt x="2078342" y="227914"/>
                  </a:lnTo>
                  <a:lnTo>
                    <a:pt x="2072601" y="217462"/>
                  </a:lnTo>
                  <a:lnTo>
                    <a:pt x="2071674" y="208673"/>
                  </a:lnTo>
                  <a:lnTo>
                    <a:pt x="2075561" y="201549"/>
                  </a:lnTo>
                  <a:lnTo>
                    <a:pt x="2082342" y="197904"/>
                  </a:lnTo>
                  <a:lnTo>
                    <a:pt x="2090851" y="198970"/>
                  </a:lnTo>
                  <a:lnTo>
                    <a:pt x="2123097" y="226745"/>
                  </a:lnTo>
                  <a:lnTo>
                    <a:pt x="2129383" y="245224"/>
                  </a:lnTo>
                  <a:lnTo>
                    <a:pt x="2129383" y="217233"/>
                  </a:lnTo>
                  <a:lnTo>
                    <a:pt x="2091969" y="187921"/>
                  </a:lnTo>
                  <a:lnTo>
                    <a:pt x="2080044" y="188099"/>
                  </a:lnTo>
                  <a:lnTo>
                    <a:pt x="2069592" y="194564"/>
                  </a:lnTo>
                  <a:lnTo>
                    <a:pt x="2065274" y="199923"/>
                  </a:lnTo>
                  <a:lnTo>
                    <a:pt x="2062632" y="205701"/>
                  </a:lnTo>
                  <a:lnTo>
                    <a:pt x="2061654" y="211874"/>
                  </a:lnTo>
                  <a:lnTo>
                    <a:pt x="2062353" y="218440"/>
                  </a:lnTo>
                  <a:lnTo>
                    <a:pt x="2088705" y="254965"/>
                  </a:lnTo>
                  <a:lnTo>
                    <a:pt x="2117725" y="267589"/>
                  </a:lnTo>
                  <a:lnTo>
                    <a:pt x="2125091" y="265430"/>
                  </a:lnTo>
                  <a:lnTo>
                    <a:pt x="2131314" y="259207"/>
                  </a:lnTo>
                  <a:lnTo>
                    <a:pt x="2133904" y="255981"/>
                  </a:lnTo>
                  <a:lnTo>
                    <a:pt x="2135467" y="254025"/>
                  </a:lnTo>
                  <a:lnTo>
                    <a:pt x="2138057" y="248373"/>
                  </a:lnTo>
                  <a:lnTo>
                    <a:pt x="2139035" y="242265"/>
                  </a:lnTo>
                  <a:close/>
                </a:path>
                <a:path w="3915410" h="324485">
                  <a:moveTo>
                    <a:pt x="2197100" y="191389"/>
                  </a:moveTo>
                  <a:lnTo>
                    <a:pt x="2190496" y="184658"/>
                  </a:lnTo>
                  <a:lnTo>
                    <a:pt x="2176780" y="198374"/>
                  </a:lnTo>
                  <a:lnTo>
                    <a:pt x="2138045" y="159639"/>
                  </a:lnTo>
                  <a:lnTo>
                    <a:pt x="2121027" y="142621"/>
                  </a:lnTo>
                  <a:lnTo>
                    <a:pt x="2105533" y="170688"/>
                  </a:lnTo>
                  <a:lnTo>
                    <a:pt x="2112645" y="177800"/>
                  </a:lnTo>
                  <a:lnTo>
                    <a:pt x="2122678" y="159639"/>
                  </a:lnTo>
                  <a:lnTo>
                    <a:pt x="2169033" y="205994"/>
                  </a:lnTo>
                  <a:lnTo>
                    <a:pt x="2155444" y="219710"/>
                  </a:lnTo>
                  <a:lnTo>
                    <a:pt x="2162048" y="226441"/>
                  </a:lnTo>
                  <a:lnTo>
                    <a:pt x="2190115" y="198374"/>
                  </a:lnTo>
                  <a:lnTo>
                    <a:pt x="2197100" y="191389"/>
                  </a:lnTo>
                  <a:close/>
                </a:path>
                <a:path w="3915410" h="324485">
                  <a:moveTo>
                    <a:pt x="2236978" y="138430"/>
                  </a:moveTo>
                  <a:lnTo>
                    <a:pt x="2234819" y="132588"/>
                  </a:lnTo>
                  <a:lnTo>
                    <a:pt x="2233231" y="131000"/>
                  </a:lnTo>
                  <a:lnTo>
                    <a:pt x="2229739" y="127508"/>
                  </a:lnTo>
                  <a:lnTo>
                    <a:pt x="2226564" y="125196"/>
                  </a:lnTo>
                  <a:lnTo>
                    <a:pt x="2226564" y="141986"/>
                  </a:lnTo>
                  <a:lnTo>
                    <a:pt x="2226183" y="146050"/>
                  </a:lnTo>
                  <a:lnTo>
                    <a:pt x="2225929" y="150114"/>
                  </a:lnTo>
                  <a:lnTo>
                    <a:pt x="2224151" y="153797"/>
                  </a:lnTo>
                  <a:lnTo>
                    <a:pt x="2220595" y="157226"/>
                  </a:lnTo>
                  <a:lnTo>
                    <a:pt x="2217039" y="160782"/>
                  </a:lnTo>
                  <a:lnTo>
                    <a:pt x="2213229" y="162687"/>
                  </a:lnTo>
                  <a:lnTo>
                    <a:pt x="2209165" y="163068"/>
                  </a:lnTo>
                  <a:lnTo>
                    <a:pt x="2205101" y="163322"/>
                  </a:lnTo>
                  <a:lnTo>
                    <a:pt x="2201545" y="162052"/>
                  </a:lnTo>
                  <a:lnTo>
                    <a:pt x="2198624" y="159131"/>
                  </a:lnTo>
                  <a:lnTo>
                    <a:pt x="2195284" y="154393"/>
                  </a:lnTo>
                  <a:lnTo>
                    <a:pt x="2193874" y="148742"/>
                  </a:lnTo>
                  <a:lnTo>
                    <a:pt x="2194382" y="142151"/>
                  </a:lnTo>
                  <a:lnTo>
                    <a:pt x="2196058" y="137033"/>
                  </a:lnTo>
                  <a:lnTo>
                    <a:pt x="2196846" y="134620"/>
                  </a:lnTo>
                  <a:lnTo>
                    <a:pt x="2204720" y="131762"/>
                  </a:lnTo>
                  <a:lnTo>
                    <a:pt x="2211032" y="131064"/>
                  </a:lnTo>
                  <a:lnTo>
                    <a:pt x="2211603" y="131000"/>
                  </a:lnTo>
                  <a:lnTo>
                    <a:pt x="2217483" y="132334"/>
                  </a:lnTo>
                  <a:lnTo>
                    <a:pt x="2222373" y="135763"/>
                  </a:lnTo>
                  <a:lnTo>
                    <a:pt x="2225294" y="138557"/>
                  </a:lnTo>
                  <a:lnTo>
                    <a:pt x="2226564" y="141986"/>
                  </a:lnTo>
                  <a:lnTo>
                    <a:pt x="2226564" y="125196"/>
                  </a:lnTo>
                  <a:lnTo>
                    <a:pt x="2225560" y="124460"/>
                  </a:lnTo>
                  <a:lnTo>
                    <a:pt x="2223516" y="122961"/>
                  </a:lnTo>
                  <a:lnTo>
                    <a:pt x="2216480" y="120942"/>
                  </a:lnTo>
                  <a:lnTo>
                    <a:pt x="2208606" y="121437"/>
                  </a:lnTo>
                  <a:lnTo>
                    <a:pt x="2199894" y="124460"/>
                  </a:lnTo>
                  <a:lnTo>
                    <a:pt x="2199767" y="124333"/>
                  </a:lnTo>
                  <a:lnTo>
                    <a:pt x="2201710" y="116293"/>
                  </a:lnTo>
                  <a:lnTo>
                    <a:pt x="2201646" y="109093"/>
                  </a:lnTo>
                  <a:lnTo>
                    <a:pt x="2199563" y="102768"/>
                  </a:lnTo>
                  <a:lnTo>
                    <a:pt x="2198878" y="101854"/>
                  </a:lnTo>
                  <a:lnTo>
                    <a:pt x="2195449" y="97282"/>
                  </a:lnTo>
                  <a:lnTo>
                    <a:pt x="2194179" y="95973"/>
                  </a:lnTo>
                  <a:lnTo>
                    <a:pt x="2194179" y="118110"/>
                  </a:lnTo>
                  <a:lnTo>
                    <a:pt x="2190369" y="127254"/>
                  </a:lnTo>
                  <a:lnTo>
                    <a:pt x="2181352" y="131064"/>
                  </a:lnTo>
                  <a:lnTo>
                    <a:pt x="2174240" y="130302"/>
                  </a:lnTo>
                  <a:lnTo>
                    <a:pt x="2166620" y="122682"/>
                  </a:lnTo>
                  <a:lnTo>
                    <a:pt x="2165477" y="119634"/>
                  </a:lnTo>
                  <a:lnTo>
                    <a:pt x="2165985" y="112522"/>
                  </a:lnTo>
                  <a:lnTo>
                    <a:pt x="2167509" y="109347"/>
                  </a:lnTo>
                  <a:lnTo>
                    <a:pt x="2170303" y="106680"/>
                  </a:lnTo>
                  <a:lnTo>
                    <a:pt x="2173224" y="103759"/>
                  </a:lnTo>
                  <a:lnTo>
                    <a:pt x="2176272" y="102235"/>
                  </a:lnTo>
                  <a:lnTo>
                    <a:pt x="2179574" y="101981"/>
                  </a:lnTo>
                  <a:lnTo>
                    <a:pt x="2182876" y="101854"/>
                  </a:lnTo>
                  <a:lnTo>
                    <a:pt x="2185924" y="103251"/>
                  </a:lnTo>
                  <a:lnTo>
                    <a:pt x="2188591" y="105918"/>
                  </a:lnTo>
                  <a:lnTo>
                    <a:pt x="2193544" y="110998"/>
                  </a:lnTo>
                  <a:lnTo>
                    <a:pt x="2194179" y="118110"/>
                  </a:lnTo>
                  <a:lnTo>
                    <a:pt x="2194179" y="95973"/>
                  </a:lnTo>
                  <a:lnTo>
                    <a:pt x="2191258" y="92964"/>
                  </a:lnTo>
                  <a:lnTo>
                    <a:pt x="2186305" y="91186"/>
                  </a:lnTo>
                  <a:lnTo>
                    <a:pt x="2174621" y="92202"/>
                  </a:lnTo>
                  <a:lnTo>
                    <a:pt x="2169287" y="94869"/>
                  </a:lnTo>
                  <a:lnTo>
                    <a:pt x="2159127" y="105029"/>
                  </a:lnTo>
                  <a:lnTo>
                    <a:pt x="2156206" y="110871"/>
                  </a:lnTo>
                  <a:lnTo>
                    <a:pt x="2154936" y="123317"/>
                  </a:lnTo>
                  <a:lnTo>
                    <a:pt x="2156968" y="128651"/>
                  </a:lnTo>
                  <a:lnTo>
                    <a:pt x="2161413" y="133223"/>
                  </a:lnTo>
                  <a:lnTo>
                    <a:pt x="2166645" y="137033"/>
                  </a:lnTo>
                  <a:lnTo>
                    <a:pt x="2172678" y="138938"/>
                  </a:lnTo>
                  <a:lnTo>
                    <a:pt x="2179510" y="138938"/>
                  </a:lnTo>
                  <a:lnTo>
                    <a:pt x="2187194" y="137033"/>
                  </a:lnTo>
                  <a:lnTo>
                    <a:pt x="2187321" y="137160"/>
                  </a:lnTo>
                  <a:lnTo>
                    <a:pt x="2184628" y="145973"/>
                  </a:lnTo>
                  <a:lnTo>
                    <a:pt x="2184374" y="153924"/>
                  </a:lnTo>
                  <a:lnTo>
                    <a:pt x="2186584" y="161023"/>
                  </a:lnTo>
                  <a:lnTo>
                    <a:pt x="2191258" y="167259"/>
                  </a:lnTo>
                  <a:lnTo>
                    <a:pt x="2195957" y="171958"/>
                  </a:lnTo>
                  <a:lnTo>
                    <a:pt x="2201545" y="174117"/>
                  </a:lnTo>
                  <a:lnTo>
                    <a:pt x="2214245" y="173355"/>
                  </a:lnTo>
                  <a:lnTo>
                    <a:pt x="2220087" y="170434"/>
                  </a:lnTo>
                  <a:lnTo>
                    <a:pt x="2227199" y="163322"/>
                  </a:lnTo>
                  <a:lnTo>
                    <a:pt x="2232025" y="158496"/>
                  </a:lnTo>
                  <a:lnTo>
                    <a:pt x="2235708" y="151765"/>
                  </a:lnTo>
                  <a:lnTo>
                    <a:pt x="2236978" y="138430"/>
                  </a:lnTo>
                  <a:close/>
                </a:path>
                <a:path w="3915410" h="324485">
                  <a:moveTo>
                    <a:pt x="2265553" y="143256"/>
                  </a:moveTo>
                  <a:lnTo>
                    <a:pt x="2223516" y="42672"/>
                  </a:lnTo>
                  <a:lnTo>
                    <a:pt x="2216277" y="49911"/>
                  </a:lnTo>
                  <a:lnTo>
                    <a:pt x="2258314" y="150495"/>
                  </a:lnTo>
                  <a:lnTo>
                    <a:pt x="2265553" y="143256"/>
                  </a:lnTo>
                  <a:close/>
                </a:path>
                <a:path w="3915410" h="324485">
                  <a:moveTo>
                    <a:pt x="2303399" y="84963"/>
                  </a:moveTo>
                  <a:lnTo>
                    <a:pt x="2274557" y="16002"/>
                  </a:lnTo>
                  <a:lnTo>
                    <a:pt x="2268982" y="2667"/>
                  </a:lnTo>
                  <a:lnTo>
                    <a:pt x="2266188" y="0"/>
                  </a:lnTo>
                  <a:lnTo>
                    <a:pt x="2226437" y="39751"/>
                  </a:lnTo>
                  <a:lnTo>
                    <a:pt x="2233295" y="46482"/>
                  </a:lnTo>
                  <a:lnTo>
                    <a:pt x="2263902" y="16002"/>
                  </a:lnTo>
                  <a:lnTo>
                    <a:pt x="2295398" y="93091"/>
                  </a:lnTo>
                  <a:lnTo>
                    <a:pt x="2303399" y="84963"/>
                  </a:lnTo>
                  <a:close/>
                </a:path>
                <a:path w="3915410" h="324485">
                  <a:moveTo>
                    <a:pt x="2506726" y="287401"/>
                  </a:moveTo>
                  <a:lnTo>
                    <a:pt x="2499868" y="280416"/>
                  </a:lnTo>
                  <a:lnTo>
                    <a:pt x="2471801" y="308483"/>
                  </a:lnTo>
                  <a:lnTo>
                    <a:pt x="2471674" y="308356"/>
                  </a:lnTo>
                  <a:lnTo>
                    <a:pt x="2472042" y="280416"/>
                  </a:lnTo>
                  <a:lnTo>
                    <a:pt x="2471902" y="272846"/>
                  </a:lnTo>
                  <a:lnTo>
                    <a:pt x="2471445" y="265811"/>
                  </a:lnTo>
                  <a:lnTo>
                    <a:pt x="2464930" y="244348"/>
                  </a:lnTo>
                  <a:lnTo>
                    <a:pt x="2461641" y="241046"/>
                  </a:lnTo>
                  <a:lnTo>
                    <a:pt x="2456561" y="236093"/>
                  </a:lnTo>
                  <a:lnTo>
                    <a:pt x="2450973" y="233680"/>
                  </a:lnTo>
                  <a:lnTo>
                    <a:pt x="2444877" y="233807"/>
                  </a:lnTo>
                  <a:lnTo>
                    <a:pt x="2416048" y="264795"/>
                  </a:lnTo>
                  <a:lnTo>
                    <a:pt x="2423922" y="272669"/>
                  </a:lnTo>
                  <a:lnTo>
                    <a:pt x="2424303" y="263144"/>
                  </a:lnTo>
                  <a:lnTo>
                    <a:pt x="2427097" y="255524"/>
                  </a:lnTo>
                  <a:lnTo>
                    <a:pt x="2432558" y="250190"/>
                  </a:lnTo>
                  <a:lnTo>
                    <a:pt x="2436241" y="246507"/>
                  </a:lnTo>
                  <a:lnTo>
                    <a:pt x="2440051" y="244602"/>
                  </a:lnTo>
                  <a:lnTo>
                    <a:pt x="2462911" y="272542"/>
                  </a:lnTo>
                  <a:lnTo>
                    <a:pt x="2462911" y="317754"/>
                  </a:lnTo>
                  <a:lnTo>
                    <a:pt x="2469515" y="324485"/>
                  </a:lnTo>
                  <a:lnTo>
                    <a:pt x="2485567" y="308483"/>
                  </a:lnTo>
                  <a:lnTo>
                    <a:pt x="2506726" y="287401"/>
                  </a:lnTo>
                  <a:close/>
                </a:path>
                <a:path w="3915410" h="324485">
                  <a:moveTo>
                    <a:pt x="2544673" y="242265"/>
                  </a:moveTo>
                  <a:lnTo>
                    <a:pt x="2544064" y="235712"/>
                  </a:lnTo>
                  <a:lnTo>
                    <a:pt x="2541917" y="228765"/>
                  </a:lnTo>
                  <a:lnTo>
                    <a:pt x="2538171" y="221589"/>
                  </a:lnTo>
                  <a:lnTo>
                    <a:pt x="2535021" y="217233"/>
                  </a:lnTo>
                  <a:lnTo>
                    <a:pt x="2535021" y="245224"/>
                  </a:lnTo>
                  <a:lnTo>
                    <a:pt x="2531237" y="252095"/>
                  </a:lnTo>
                  <a:lnTo>
                    <a:pt x="2524302" y="255981"/>
                  </a:lnTo>
                  <a:lnTo>
                    <a:pt x="2515882" y="255257"/>
                  </a:lnTo>
                  <a:lnTo>
                    <a:pt x="2505964" y="249936"/>
                  </a:lnTo>
                  <a:lnTo>
                    <a:pt x="2494534" y="240030"/>
                  </a:lnTo>
                  <a:lnTo>
                    <a:pt x="2483980" y="227914"/>
                  </a:lnTo>
                  <a:lnTo>
                    <a:pt x="2478240" y="217462"/>
                  </a:lnTo>
                  <a:lnTo>
                    <a:pt x="2477312" y="208673"/>
                  </a:lnTo>
                  <a:lnTo>
                    <a:pt x="2481199" y="201549"/>
                  </a:lnTo>
                  <a:lnTo>
                    <a:pt x="2487980" y="197904"/>
                  </a:lnTo>
                  <a:lnTo>
                    <a:pt x="2496489" y="198970"/>
                  </a:lnTo>
                  <a:lnTo>
                    <a:pt x="2528735" y="226745"/>
                  </a:lnTo>
                  <a:lnTo>
                    <a:pt x="2535021" y="245224"/>
                  </a:lnTo>
                  <a:lnTo>
                    <a:pt x="2535021" y="217233"/>
                  </a:lnTo>
                  <a:lnTo>
                    <a:pt x="2497544" y="187921"/>
                  </a:lnTo>
                  <a:lnTo>
                    <a:pt x="2485567" y="188099"/>
                  </a:lnTo>
                  <a:lnTo>
                    <a:pt x="2475103" y="194564"/>
                  </a:lnTo>
                  <a:lnTo>
                    <a:pt x="2470861" y="199923"/>
                  </a:lnTo>
                  <a:lnTo>
                    <a:pt x="2468245" y="205701"/>
                  </a:lnTo>
                  <a:lnTo>
                    <a:pt x="2467241" y="211874"/>
                  </a:lnTo>
                  <a:lnTo>
                    <a:pt x="2467864" y="218440"/>
                  </a:lnTo>
                  <a:lnTo>
                    <a:pt x="2494343" y="254965"/>
                  </a:lnTo>
                  <a:lnTo>
                    <a:pt x="2523363" y="267589"/>
                  </a:lnTo>
                  <a:lnTo>
                    <a:pt x="2530729" y="265430"/>
                  </a:lnTo>
                  <a:lnTo>
                    <a:pt x="2536952" y="259207"/>
                  </a:lnTo>
                  <a:lnTo>
                    <a:pt x="2539542" y="255981"/>
                  </a:lnTo>
                  <a:lnTo>
                    <a:pt x="2541105" y="254025"/>
                  </a:lnTo>
                  <a:lnTo>
                    <a:pt x="2543695" y="248373"/>
                  </a:lnTo>
                  <a:lnTo>
                    <a:pt x="2544673" y="242265"/>
                  </a:lnTo>
                  <a:close/>
                </a:path>
                <a:path w="3915410" h="324485">
                  <a:moveTo>
                    <a:pt x="2602738" y="191389"/>
                  </a:moveTo>
                  <a:lnTo>
                    <a:pt x="2596007" y="184658"/>
                  </a:lnTo>
                  <a:lnTo>
                    <a:pt x="2582418" y="198374"/>
                  </a:lnTo>
                  <a:lnTo>
                    <a:pt x="2543683" y="159639"/>
                  </a:lnTo>
                  <a:lnTo>
                    <a:pt x="2526665" y="142621"/>
                  </a:lnTo>
                  <a:lnTo>
                    <a:pt x="2511171" y="170688"/>
                  </a:lnTo>
                  <a:lnTo>
                    <a:pt x="2518283" y="177800"/>
                  </a:lnTo>
                  <a:lnTo>
                    <a:pt x="2528316" y="159639"/>
                  </a:lnTo>
                  <a:lnTo>
                    <a:pt x="2574671" y="205994"/>
                  </a:lnTo>
                  <a:lnTo>
                    <a:pt x="2560955" y="219710"/>
                  </a:lnTo>
                  <a:lnTo>
                    <a:pt x="2567686" y="226441"/>
                  </a:lnTo>
                  <a:lnTo>
                    <a:pt x="2595753" y="198374"/>
                  </a:lnTo>
                  <a:lnTo>
                    <a:pt x="2602738" y="191389"/>
                  </a:lnTo>
                  <a:close/>
                </a:path>
                <a:path w="3915410" h="324485">
                  <a:moveTo>
                    <a:pt x="2636405" y="149733"/>
                  </a:moveTo>
                  <a:lnTo>
                    <a:pt x="2616708" y="109093"/>
                  </a:lnTo>
                  <a:lnTo>
                    <a:pt x="2606891" y="100888"/>
                  </a:lnTo>
                  <a:lnTo>
                    <a:pt x="2606891" y="126707"/>
                  </a:lnTo>
                  <a:lnTo>
                    <a:pt x="2605278" y="130429"/>
                  </a:lnTo>
                  <a:lnTo>
                    <a:pt x="2598420" y="137287"/>
                  </a:lnTo>
                  <a:lnTo>
                    <a:pt x="2594229" y="139065"/>
                  </a:lnTo>
                  <a:lnTo>
                    <a:pt x="2589784" y="138684"/>
                  </a:lnTo>
                  <a:lnTo>
                    <a:pt x="2585212" y="138430"/>
                  </a:lnTo>
                  <a:lnTo>
                    <a:pt x="2580894" y="136271"/>
                  </a:lnTo>
                  <a:lnTo>
                    <a:pt x="2576830" y="132080"/>
                  </a:lnTo>
                  <a:lnTo>
                    <a:pt x="2573020" y="128397"/>
                  </a:lnTo>
                  <a:lnTo>
                    <a:pt x="2570988" y="124079"/>
                  </a:lnTo>
                  <a:lnTo>
                    <a:pt x="2570607" y="119507"/>
                  </a:lnTo>
                  <a:lnTo>
                    <a:pt x="2570353" y="114808"/>
                  </a:lnTo>
                  <a:lnTo>
                    <a:pt x="2571750" y="110871"/>
                  </a:lnTo>
                  <a:lnTo>
                    <a:pt x="2578608" y="104013"/>
                  </a:lnTo>
                  <a:lnTo>
                    <a:pt x="2582926" y="102616"/>
                  </a:lnTo>
                  <a:lnTo>
                    <a:pt x="2588006" y="103251"/>
                  </a:lnTo>
                  <a:lnTo>
                    <a:pt x="2593086" y="104013"/>
                  </a:lnTo>
                  <a:lnTo>
                    <a:pt x="2597785" y="106553"/>
                  </a:lnTo>
                  <a:lnTo>
                    <a:pt x="2602103" y="110998"/>
                  </a:lnTo>
                  <a:lnTo>
                    <a:pt x="2605278" y="114046"/>
                  </a:lnTo>
                  <a:lnTo>
                    <a:pt x="2606802" y="117856"/>
                  </a:lnTo>
                  <a:lnTo>
                    <a:pt x="2606891" y="126707"/>
                  </a:lnTo>
                  <a:lnTo>
                    <a:pt x="2606891" y="100888"/>
                  </a:lnTo>
                  <a:lnTo>
                    <a:pt x="2603347" y="98386"/>
                  </a:lnTo>
                  <a:lnTo>
                    <a:pt x="2596934" y="95186"/>
                  </a:lnTo>
                  <a:lnTo>
                    <a:pt x="2590673" y="93472"/>
                  </a:lnTo>
                  <a:lnTo>
                    <a:pt x="2582545" y="92075"/>
                  </a:lnTo>
                  <a:lnTo>
                    <a:pt x="2575306" y="94488"/>
                  </a:lnTo>
                  <a:lnTo>
                    <a:pt x="2563368" y="106426"/>
                  </a:lnTo>
                  <a:lnTo>
                    <a:pt x="2560574" y="113030"/>
                  </a:lnTo>
                  <a:lnTo>
                    <a:pt x="2560637" y="117500"/>
                  </a:lnTo>
                  <a:lnTo>
                    <a:pt x="2581910" y="149479"/>
                  </a:lnTo>
                  <a:lnTo>
                    <a:pt x="2595626" y="149733"/>
                  </a:lnTo>
                  <a:lnTo>
                    <a:pt x="2601722" y="147320"/>
                  </a:lnTo>
                  <a:lnTo>
                    <a:pt x="2606802" y="142113"/>
                  </a:lnTo>
                  <a:lnTo>
                    <a:pt x="2609850" y="139065"/>
                  </a:lnTo>
                  <a:lnTo>
                    <a:pt x="2613152" y="135763"/>
                  </a:lnTo>
                  <a:lnTo>
                    <a:pt x="2615057" y="128778"/>
                  </a:lnTo>
                  <a:lnTo>
                    <a:pt x="2612644" y="120904"/>
                  </a:lnTo>
                  <a:lnTo>
                    <a:pt x="2612898" y="120904"/>
                  </a:lnTo>
                  <a:lnTo>
                    <a:pt x="2628011" y="151003"/>
                  </a:lnTo>
                  <a:lnTo>
                    <a:pt x="2625979" y="157480"/>
                  </a:lnTo>
                  <a:lnTo>
                    <a:pt x="2620518" y="162941"/>
                  </a:lnTo>
                  <a:lnTo>
                    <a:pt x="2616581" y="166751"/>
                  </a:lnTo>
                  <a:lnTo>
                    <a:pt x="2612009" y="169418"/>
                  </a:lnTo>
                  <a:lnTo>
                    <a:pt x="2606675" y="170815"/>
                  </a:lnTo>
                  <a:lnTo>
                    <a:pt x="2613914" y="178054"/>
                  </a:lnTo>
                  <a:lnTo>
                    <a:pt x="2635021" y="156527"/>
                  </a:lnTo>
                  <a:lnTo>
                    <a:pt x="2636405" y="149733"/>
                  </a:lnTo>
                  <a:close/>
                </a:path>
                <a:path w="3915410" h="324485">
                  <a:moveTo>
                    <a:pt x="2671064" y="143256"/>
                  </a:moveTo>
                  <a:lnTo>
                    <a:pt x="2629154" y="42672"/>
                  </a:lnTo>
                  <a:lnTo>
                    <a:pt x="2621915" y="49911"/>
                  </a:lnTo>
                  <a:lnTo>
                    <a:pt x="2663952" y="150495"/>
                  </a:lnTo>
                  <a:lnTo>
                    <a:pt x="2671064" y="143256"/>
                  </a:lnTo>
                  <a:close/>
                </a:path>
                <a:path w="3915410" h="324485">
                  <a:moveTo>
                    <a:pt x="2732024" y="62103"/>
                  </a:moveTo>
                  <a:lnTo>
                    <a:pt x="2725420" y="55372"/>
                  </a:lnTo>
                  <a:lnTo>
                    <a:pt x="2711704" y="69088"/>
                  </a:lnTo>
                  <a:lnTo>
                    <a:pt x="2672969" y="30353"/>
                  </a:lnTo>
                  <a:lnTo>
                    <a:pt x="2655951" y="13335"/>
                  </a:lnTo>
                  <a:lnTo>
                    <a:pt x="2640584" y="41275"/>
                  </a:lnTo>
                  <a:lnTo>
                    <a:pt x="2647569" y="48387"/>
                  </a:lnTo>
                  <a:lnTo>
                    <a:pt x="2657602" y="30353"/>
                  </a:lnTo>
                  <a:lnTo>
                    <a:pt x="2703957" y="76708"/>
                  </a:lnTo>
                  <a:lnTo>
                    <a:pt x="2690368" y="90424"/>
                  </a:lnTo>
                  <a:lnTo>
                    <a:pt x="2696972" y="97155"/>
                  </a:lnTo>
                  <a:lnTo>
                    <a:pt x="2725039" y="69088"/>
                  </a:lnTo>
                  <a:lnTo>
                    <a:pt x="2732024" y="62103"/>
                  </a:lnTo>
                  <a:close/>
                </a:path>
                <a:path w="3915410" h="324485">
                  <a:moveTo>
                    <a:pt x="2905760" y="287401"/>
                  </a:moveTo>
                  <a:lnTo>
                    <a:pt x="2898902" y="280416"/>
                  </a:lnTo>
                  <a:lnTo>
                    <a:pt x="2870835" y="308483"/>
                  </a:lnTo>
                  <a:lnTo>
                    <a:pt x="2870708" y="308356"/>
                  </a:lnTo>
                  <a:lnTo>
                    <a:pt x="2870898" y="287401"/>
                  </a:lnTo>
                  <a:lnTo>
                    <a:pt x="2870860" y="272542"/>
                  </a:lnTo>
                  <a:lnTo>
                    <a:pt x="2870466" y="265811"/>
                  </a:lnTo>
                  <a:lnTo>
                    <a:pt x="2863837" y="244348"/>
                  </a:lnTo>
                  <a:lnTo>
                    <a:pt x="2855595" y="236093"/>
                  </a:lnTo>
                  <a:lnTo>
                    <a:pt x="2850007" y="233680"/>
                  </a:lnTo>
                  <a:lnTo>
                    <a:pt x="2843784" y="233807"/>
                  </a:lnTo>
                  <a:lnTo>
                    <a:pt x="2837688" y="234061"/>
                  </a:lnTo>
                  <a:lnTo>
                    <a:pt x="2831846" y="236982"/>
                  </a:lnTo>
                  <a:lnTo>
                    <a:pt x="2826385" y="242443"/>
                  </a:lnTo>
                  <a:lnTo>
                    <a:pt x="2819908" y="248793"/>
                  </a:lnTo>
                  <a:lnTo>
                    <a:pt x="2816225" y="256286"/>
                  </a:lnTo>
                  <a:lnTo>
                    <a:pt x="2815082" y="264795"/>
                  </a:lnTo>
                  <a:lnTo>
                    <a:pt x="2822956" y="272669"/>
                  </a:lnTo>
                  <a:lnTo>
                    <a:pt x="2823210" y="263144"/>
                  </a:lnTo>
                  <a:lnTo>
                    <a:pt x="2826131" y="255524"/>
                  </a:lnTo>
                  <a:lnTo>
                    <a:pt x="2831592" y="250190"/>
                  </a:lnTo>
                  <a:lnTo>
                    <a:pt x="2835275" y="246507"/>
                  </a:lnTo>
                  <a:lnTo>
                    <a:pt x="2839085" y="244602"/>
                  </a:lnTo>
                  <a:lnTo>
                    <a:pt x="2861945" y="272542"/>
                  </a:lnTo>
                  <a:lnTo>
                    <a:pt x="2861818" y="317754"/>
                  </a:lnTo>
                  <a:lnTo>
                    <a:pt x="2868549" y="324485"/>
                  </a:lnTo>
                  <a:lnTo>
                    <a:pt x="2884601" y="308483"/>
                  </a:lnTo>
                  <a:lnTo>
                    <a:pt x="2905760" y="287401"/>
                  </a:lnTo>
                  <a:close/>
                </a:path>
                <a:path w="3915410" h="324485">
                  <a:moveTo>
                    <a:pt x="2943656" y="242265"/>
                  </a:moveTo>
                  <a:lnTo>
                    <a:pt x="2943098" y="235712"/>
                  </a:lnTo>
                  <a:lnTo>
                    <a:pt x="2940951" y="228765"/>
                  </a:lnTo>
                  <a:lnTo>
                    <a:pt x="2937205" y="221589"/>
                  </a:lnTo>
                  <a:lnTo>
                    <a:pt x="2934055" y="217233"/>
                  </a:lnTo>
                  <a:lnTo>
                    <a:pt x="2934055" y="245224"/>
                  </a:lnTo>
                  <a:lnTo>
                    <a:pt x="2930271" y="252095"/>
                  </a:lnTo>
                  <a:lnTo>
                    <a:pt x="2923336" y="255981"/>
                  </a:lnTo>
                  <a:lnTo>
                    <a:pt x="2914916" y="255257"/>
                  </a:lnTo>
                  <a:lnTo>
                    <a:pt x="2904998" y="249936"/>
                  </a:lnTo>
                  <a:lnTo>
                    <a:pt x="2893568" y="240030"/>
                  </a:lnTo>
                  <a:lnTo>
                    <a:pt x="2882989" y="227914"/>
                  </a:lnTo>
                  <a:lnTo>
                    <a:pt x="2877210" y="217462"/>
                  </a:lnTo>
                  <a:lnTo>
                    <a:pt x="2876232" y="208673"/>
                  </a:lnTo>
                  <a:lnTo>
                    <a:pt x="2880106" y="201549"/>
                  </a:lnTo>
                  <a:lnTo>
                    <a:pt x="2886938" y="197904"/>
                  </a:lnTo>
                  <a:lnTo>
                    <a:pt x="2895473" y="198970"/>
                  </a:lnTo>
                  <a:lnTo>
                    <a:pt x="2927769" y="226745"/>
                  </a:lnTo>
                  <a:lnTo>
                    <a:pt x="2934055" y="245224"/>
                  </a:lnTo>
                  <a:lnTo>
                    <a:pt x="2934055" y="217233"/>
                  </a:lnTo>
                  <a:lnTo>
                    <a:pt x="2896527" y="187921"/>
                  </a:lnTo>
                  <a:lnTo>
                    <a:pt x="2884589" y="188099"/>
                  </a:lnTo>
                  <a:lnTo>
                    <a:pt x="2874137" y="194564"/>
                  </a:lnTo>
                  <a:lnTo>
                    <a:pt x="2869895" y="199923"/>
                  </a:lnTo>
                  <a:lnTo>
                    <a:pt x="2867279" y="205701"/>
                  </a:lnTo>
                  <a:lnTo>
                    <a:pt x="2866275" y="211874"/>
                  </a:lnTo>
                  <a:lnTo>
                    <a:pt x="2866898" y="218440"/>
                  </a:lnTo>
                  <a:lnTo>
                    <a:pt x="2893364" y="254965"/>
                  </a:lnTo>
                  <a:lnTo>
                    <a:pt x="2922397" y="267589"/>
                  </a:lnTo>
                  <a:lnTo>
                    <a:pt x="2929763" y="265430"/>
                  </a:lnTo>
                  <a:lnTo>
                    <a:pt x="2935986" y="259207"/>
                  </a:lnTo>
                  <a:lnTo>
                    <a:pt x="2938564" y="255981"/>
                  </a:lnTo>
                  <a:lnTo>
                    <a:pt x="2940126" y="254025"/>
                  </a:lnTo>
                  <a:lnTo>
                    <a:pt x="2942679" y="248373"/>
                  </a:lnTo>
                  <a:lnTo>
                    <a:pt x="2943656" y="242265"/>
                  </a:lnTo>
                  <a:close/>
                </a:path>
                <a:path w="3915410" h="324485">
                  <a:moveTo>
                    <a:pt x="3001772" y="191389"/>
                  </a:moveTo>
                  <a:lnTo>
                    <a:pt x="2995041" y="184658"/>
                  </a:lnTo>
                  <a:lnTo>
                    <a:pt x="2981452" y="198374"/>
                  </a:lnTo>
                  <a:lnTo>
                    <a:pt x="2942717" y="159639"/>
                  </a:lnTo>
                  <a:lnTo>
                    <a:pt x="2925699" y="142621"/>
                  </a:lnTo>
                  <a:lnTo>
                    <a:pt x="2910205" y="170688"/>
                  </a:lnTo>
                  <a:lnTo>
                    <a:pt x="2917317" y="177800"/>
                  </a:lnTo>
                  <a:lnTo>
                    <a:pt x="2927350" y="159639"/>
                  </a:lnTo>
                  <a:lnTo>
                    <a:pt x="2973705" y="205994"/>
                  </a:lnTo>
                  <a:lnTo>
                    <a:pt x="2959989" y="219710"/>
                  </a:lnTo>
                  <a:lnTo>
                    <a:pt x="2966720" y="226441"/>
                  </a:lnTo>
                  <a:lnTo>
                    <a:pt x="2994787" y="198374"/>
                  </a:lnTo>
                  <a:lnTo>
                    <a:pt x="3001772" y="191389"/>
                  </a:lnTo>
                  <a:close/>
                </a:path>
                <a:path w="3915410" h="324485">
                  <a:moveTo>
                    <a:pt x="3035338" y="149733"/>
                  </a:moveTo>
                  <a:lnTo>
                    <a:pt x="3015615" y="109093"/>
                  </a:lnTo>
                  <a:lnTo>
                    <a:pt x="3005798" y="100850"/>
                  </a:lnTo>
                  <a:lnTo>
                    <a:pt x="3005798" y="126707"/>
                  </a:lnTo>
                  <a:lnTo>
                    <a:pt x="3004312" y="130429"/>
                  </a:lnTo>
                  <a:lnTo>
                    <a:pt x="3001137" y="133604"/>
                  </a:lnTo>
                  <a:lnTo>
                    <a:pt x="2997327" y="137287"/>
                  </a:lnTo>
                  <a:lnTo>
                    <a:pt x="2993263" y="139065"/>
                  </a:lnTo>
                  <a:lnTo>
                    <a:pt x="2988691" y="138684"/>
                  </a:lnTo>
                  <a:lnTo>
                    <a:pt x="2984246" y="138430"/>
                  </a:lnTo>
                  <a:lnTo>
                    <a:pt x="2979928" y="136271"/>
                  </a:lnTo>
                  <a:lnTo>
                    <a:pt x="2975864" y="132080"/>
                  </a:lnTo>
                  <a:lnTo>
                    <a:pt x="2972054" y="128397"/>
                  </a:lnTo>
                  <a:lnTo>
                    <a:pt x="2970022" y="124079"/>
                  </a:lnTo>
                  <a:lnTo>
                    <a:pt x="2969260" y="114808"/>
                  </a:lnTo>
                  <a:lnTo>
                    <a:pt x="2970784" y="110871"/>
                  </a:lnTo>
                  <a:lnTo>
                    <a:pt x="2977642" y="104013"/>
                  </a:lnTo>
                  <a:lnTo>
                    <a:pt x="2981960" y="102616"/>
                  </a:lnTo>
                  <a:lnTo>
                    <a:pt x="2987040" y="103251"/>
                  </a:lnTo>
                  <a:lnTo>
                    <a:pt x="2991993" y="104013"/>
                  </a:lnTo>
                  <a:lnTo>
                    <a:pt x="2996819" y="106553"/>
                  </a:lnTo>
                  <a:lnTo>
                    <a:pt x="3001137" y="110998"/>
                  </a:lnTo>
                  <a:lnTo>
                    <a:pt x="3004312" y="114046"/>
                  </a:lnTo>
                  <a:lnTo>
                    <a:pt x="3005683" y="117500"/>
                  </a:lnTo>
                  <a:lnTo>
                    <a:pt x="3005798" y="126707"/>
                  </a:lnTo>
                  <a:lnTo>
                    <a:pt x="3005798" y="100850"/>
                  </a:lnTo>
                  <a:lnTo>
                    <a:pt x="3002318" y="98386"/>
                  </a:lnTo>
                  <a:lnTo>
                    <a:pt x="2995904" y="95186"/>
                  </a:lnTo>
                  <a:lnTo>
                    <a:pt x="2989707" y="93472"/>
                  </a:lnTo>
                  <a:lnTo>
                    <a:pt x="2981452" y="92075"/>
                  </a:lnTo>
                  <a:lnTo>
                    <a:pt x="2974340" y="94488"/>
                  </a:lnTo>
                  <a:lnTo>
                    <a:pt x="2968244" y="100457"/>
                  </a:lnTo>
                  <a:lnTo>
                    <a:pt x="2962402" y="106426"/>
                  </a:lnTo>
                  <a:lnTo>
                    <a:pt x="2959608" y="113030"/>
                  </a:lnTo>
                  <a:lnTo>
                    <a:pt x="2959862" y="128143"/>
                  </a:lnTo>
                  <a:lnTo>
                    <a:pt x="2994660" y="149733"/>
                  </a:lnTo>
                  <a:lnTo>
                    <a:pt x="3000629" y="147320"/>
                  </a:lnTo>
                  <a:lnTo>
                    <a:pt x="3008884" y="139065"/>
                  </a:lnTo>
                  <a:lnTo>
                    <a:pt x="3012186" y="135763"/>
                  </a:lnTo>
                  <a:lnTo>
                    <a:pt x="3014091" y="128778"/>
                  </a:lnTo>
                  <a:lnTo>
                    <a:pt x="3011678" y="120904"/>
                  </a:lnTo>
                  <a:lnTo>
                    <a:pt x="3011805" y="120904"/>
                  </a:lnTo>
                  <a:lnTo>
                    <a:pt x="3027045" y="151003"/>
                  </a:lnTo>
                  <a:lnTo>
                    <a:pt x="3024886" y="157480"/>
                  </a:lnTo>
                  <a:lnTo>
                    <a:pt x="3015615" y="166751"/>
                  </a:lnTo>
                  <a:lnTo>
                    <a:pt x="3010916" y="169418"/>
                  </a:lnTo>
                  <a:lnTo>
                    <a:pt x="3005709" y="170815"/>
                  </a:lnTo>
                  <a:lnTo>
                    <a:pt x="3012821" y="178054"/>
                  </a:lnTo>
                  <a:lnTo>
                    <a:pt x="3033992" y="156527"/>
                  </a:lnTo>
                  <a:lnTo>
                    <a:pt x="3035338" y="149733"/>
                  </a:lnTo>
                  <a:close/>
                </a:path>
                <a:path w="3915410" h="324485">
                  <a:moveTo>
                    <a:pt x="3070098" y="143256"/>
                  </a:moveTo>
                  <a:lnTo>
                    <a:pt x="3028188" y="42672"/>
                  </a:lnTo>
                  <a:lnTo>
                    <a:pt x="3020949" y="49911"/>
                  </a:lnTo>
                  <a:lnTo>
                    <a:pt x="3062859" y="150495"/>
                  </a:lnTo>
                  <a:lnTo>
                    <a:pt x="3070098" y="143256"/>
                  </a:lnTo>
                  <a:close/>
                </a:path>
                <a:path w="3915410" h="324485">
                  <a:moveTo>
                    <a:pt x="3108071" y="84963"/>
                  </a:moveTo>
                  <a:lnTo>
                    <a:pt x="3079115" y="16002"/>
                  </a:lnTo>
                  <a:lnTo>
                    <a:pt x="3073527" y="2667"/>
                  </a:lnTo>
                  <a:lnTo>
                    <a:pt x="3070860" y="0"/>
                  </a:lnTo>
                  <a:lnTo>
                    <a:pt x="3031109" y="39751"/>
                  </a:lnTo>
                  <a:lnTo>
                    <a:pt x="3037967" y="46482"/>
                  </a:lnTo>
                  <a:lnTo>
                    <a:pt x="3068447" y="16002"/>
                  </a:lnTo>
                  <a:lnTo>
                    <a:pt x="3100070" y="93091"/>
                  </a:lnTo>
                  <a:lnTo>
                    <a:pt x="3108071" y="84963"/>
                  </a:lnTo>
                  <a:close/>
                </a:path>
                <a:path w="3915410" h="324485">
                  <a:moveTo>
                    <a:pt x="3311398" y="287401"/>
                  </a:moveTo>
                  <a:lnTo>
                    <a:pt x="3304540" y="280416"/>
                  </a:lnTo>
                  <a:lnTo>
                    <a:pt x="3276473" y="308483"/>
                  </a:lnTo>
                  <a:lnTo>
                    <a:pt x="3276346" y="308356"/>
                  </a:lnTo>
                  <a:lnTo>
                    <a:pt x="3276536" y="287401"/>
                  </a:lnTo>
                  <a:lnTo>
                    <a:pt x="3276498" y="272542"/>
                  </a:lnTo>
                  <a:lnTo>
                    <a:pt x="3276104" y="265811"/>
                  </a:lnTo>
                  <a:lnTo>
                    <a:pt x="3269475" y="244348"/>
                  </a:lnTo>
                  <a:lnTo>
                    <a:pt x="3261233" y="236093"/>
                  </a:lnTo>
                  <a:lnTo>
                    <a:pt x="3255645" y="233680"/>
                  </a:lnTo>
                  <a:lnTo>
                    <a:pt x="3249422" y="233807"/>
                  </a:lnTo>
                  <a:lnTo>
                    <a:pt x="3243326" y="234061"/>
                  </a:lnTo>
                  <a:lnTo>
                    <a:pt x="3237484" y="236982"/>
                  </a:lnTo>
                  <a:lnTo>
                    <a:pt x="3232023" y="242443"/>
                  </a:lnTo>
                  <a:lnTo>
                    <a:pt x="3225546" y="248793"/>
                  </a:lnTo>
                  <a:lnTo>
                    <a:pt x="3221863" y="256286"/>
                  </a:lnTo>
                  <a:lnTo>
                    <a:pt x="3220720" y="264795"/>
                  </a:lnTo>
                  <a:lnTo>
                    <a:pt x="3228594" y="272669"/>
                  </a:lnTo>
                  <a:lnTo>
                    <a:pt x="3228848" y="263144"/>
                  </a:lnTo>
                  <a:lnTo>
                    <a:pt x="3231769" y="255524"/>
                  </a:lnTo>
                  <a:lnTo>
                    <a:pt x="3237230" y="250190"/>
                  </a:lnTo>
                  <a:lnTo>
                    <a:pt x="3240913" y="246507"/>
                  </a:lnTo>
                  <a:lnTo>
                    <a:pt x="3244596" y="244602"/>
                  </a:lnTo>
                  <a:lnTo>
                    <a:pt x="3265678" y="260858"/>
                  </a:lnTo>
                  <a:lnTo>
                    <a:pt x="3266948" y="265430"/>
                  </a:lnTo>
                  <a:lnTo>
                    <a:pt x="3267583" y="272542"/>
                  </a:lnTo>
                  <a:lnTo>
                    <a:pt x="3267456" y="317754"/>
                  </a:lnTo>
                  <a:lnTo>
                    <a:pt x="3274187" y="324485"/>
                  </a:lnTo>
                  <a:lnTo>
                    <a:pt x="3290239" y="308483"/>
                  </a:lnTo>
                  <a:lnTo>
                    <a:pt x="3311398" y="287401"/>
                  </a:lnTo>
                  <a:close/>
                </a:path>
                <a:path w="3915410" h="324485">
                  <a:moveTo>
                    <a:pt x="3349282" y="242265"/>
                  </a:moveTo>
                  <a:lnTo>
                    <a:pt x="3348736" y="235712"/>
                  </a:lnTo>
                  <a:lnTo>
                    <a:pt x="3346589" y="228765"/>
                  </a:lnTo>
                  <a:lnTo>
                    <a:pt x="3342843" y="221589"/>
                  </a:lnTo>
                  <a:lnTo>
                    <a:pt x="3339693" y="217233"/>
                  </a:lnTo>
                  <a:lnTo>
                    <a:pt x="3339693" y="245224"/>
                  </a:lnTo>
                  <a:lnTo>
                    <a:pt x="3335909" y="252095"/>
                  </a:lnTo>
                  <a:lnTo>
                    <a:pt x="3328974" y="255981"/>
                  </a:lnTo>
                  <a:lnTo>
                    <a:pt x="3320554" y="255257"/>
                  </a:lnTo>
                  <a:lnTo>
                    <a:pt x="3310636" y="249936"/>
                  </a:lnTo>
                  <a:lnTo>
                    <a:pt x="3299206" y="240030"/>
                  </a:lnTo>
                  <a:lnTo>
                    <a:pt x="3288576" y="227914"/>
                  </a:lnTo>
                  <a:lnTo>
                    <a:pt x="3282797" y="217462"/>
                  </a:lnTo>
                  <a:lnTo>
                    <a:pt x="3281857" y="208673"/>
                  </a:lnTo>
                  <a:lnTo>
                    <a:pt x="3285744" y="201549"/>
                  </a:lnTo>
                  <a:lnTo>
                    <a:pt x="3292576" y="197904"/>
                  </a:lnTo>
                  <a:lnTo>
                    <a:pt x="3301111" y="198970"/>
                  </a:lnTo>
                  <a:lnTo>
                    <a:pt x="3333407" y="226745"/>
                  </a:lnTo>
                  <a:lnTo>
                    <a:pt x="3339693" y="245224"/>
                  </a:lnTo>
                  <a:lnTo>
                    <a:pt x="3339693" y="217233"/>
                  </a:lnTo>
                  <a:lnTo>
                    <a:pt x="3302165" y="187921"/>
                  </a:lnTo>
                  <a:lnTo>
                    <a:pt x="3290227" y="188099"/>
                  </a:lnTo>
                  <a:lnTo>
                    <a:pt x="3279775" y="194564"/>
                  </a:lnTo>
                  <a:lnTo>
                    <a:pt x="3275533" y="199923"/>
                  </a:lnTo>
                  <a:lnTo>
                    <a:pt x="3272917" y="205701"/>
                  </a:lnTo>
                  <a:lnTo>
                    <a:pt x="3271913" y="211874"/>
                  </a:lnTo>
                  <a:lnTo>
                    <a:pt x="3272536" y="218440"/>
                  </a:lnTo>
                  <a:lnTo>
                    <a:pt x="3298939" y="254965"/>
                  </a:lnTo>
                  <a:lnTo>
                    <a:pt x="3327908" y="267589"/>
                  </a:lnTo>
                  <a:lnTo>
                    <a:pt x="3335401" y="265430"/>
                  </a:lnTo>
                  <a:lnTo>
                    <a:pt x="3341624" y="259207"/>
                  </a:lnTo>
                  <a:lnTo>
                    <a:pt x="3344164" y="255981"/>
                  </a:lnTo>
                  <a:lnTo>
                    <a:pt x="3345713" y="254025"/>
                  </a:lnTo>
                  <a:lnTo>
                    <a:pt x="3348266" y="248373"/>
                  </a:lnTo>
                  <a:lnTo>
                    <a:pt x="3349282" y="242265"/>
                  </a:lnTo>
                  <a:close/>
                </a:path>
                <a:path w="3915410" h="324485">
                  <a:moveTo>
                    <a:pt x="3406140" y="192532"/>
                  </a:moveTo>
                  <a:lnTo>
                    <a:pt x="3399282" y="185674"/>
                  </a:lnTo>
                  <a:lnTo>
                    <a:pt x="3371342" y="213614"/>
                  </a:lnTo>
                  <a:lnTo>
                    <a:pt x="3371456" y="185674"/>
                  </a:lnTo>
                  <a:lnTo>
                    <a:pt x="3364458" y="149606"/>
                  </a:lnTo>
                  <a:lnTo>
                    <a:pt x="3361055" y="146304"/>
                  </a:lnTo>
                  <a:lnTo>
                    <a:pt x="3355975" y="141224"/>
                  </a:lnTo>
                  <a:lnTo>
                    <a:pt x="3350387" y="138811"/>
                  </a:lnTo>
                  <a:lnTo>
                    <a:pt x="3344291" y="139065"/>
                  </a:lnTo>
                  <a:lnTo>
                    <a:pt x="3338068" y="139192"/>
                  </a:lnTo>
                  <a:lnTo>
                    <a:pt x="3315589" y="169926"/>
                  </a:lnTo>
                  <a:lnTo>
                    <a:pt x="3323463" y="177800"/>
                  </a:lnTo>
                  <a:lnTo>
                    <a:pt x="3323717" y="168275"/>
                  </a:lnTo>
                  <a:lnTo>
                    <a:pt x="3326638" y="160782"/>
                  </a:lnTo>
                  <a:lnTo>
                    <a:pt x="3335782" y="151638"/>
                  </a:lnTo>
                  <a:lnTo>
                    <a:pt x="3339465" y="149733"/>
                  </a:lnTo>
                  <a:lnTo>
                    <a:pt x="3343275" y="149606"/>
                  </a:lnTo>
                  <a:lnTo>
                    <a:pt x="3347085" y="149606"/>
                  </a:lnTo>
                  <a:lnTo>
                    <a:pt x="3350768" y="151257"/>
                  </a:lnTo>
                  <a:lnTo>
                    <a:pt x="3357245" y="157734"/>
                  </a:lnTo>
                  <a:lnTo>
                    <a:pt x="3359404" y="161544"/>
                  </a:lnTo>
                  <a:lnTo>
                    <a:pt x="3360547" y="165989"/>
                  </a:lnTo>
                  <a:lnTo>
                    <a:pt x="3361817" y="170561"/>
                  </a:lnTo>
                  <a:lnTo>
                    <a:pt x="3362325" y="177673"/>
                  </a:lnTo>
                  <a:lnTo>
                    <a:pt x="3362325" y="223012"/>
                  </a:lnTo>
                  <a:lnTo>
                    <a:pt x="3369056" y="229743"/>
                  </a:lnTo>
                  <a:lnTo>
                    <a:pt x="3385121" y="213614"/>
                  </a:lnTo>
                  <a:lnTo>
                    <a:pt x="3406140" y="192532"/>
                  </a:lnTo>
                  <a:close/>
                </a:path>
                <a:path w="3915410" h="324485">
                  <a:moveTo>
                    <a:pt x="3444125" y="147574"/>
                  </a:moveTo>
                  <a:lnTo>
                    <a:pt x="3434410" y="122288"/>
                  </a:lnTo>
                  <a:lnTo>
                    <a:pt x="3434410" y="149606"/>
                  </a:lnTo>
                  <a:lnTo>
                    <a:pt x="3434410" y="150495"/>
                  </a:lnTo>
                  <a:lnTo>
                    <a:pt x="3430778" y="157226"/>
                  </a:lnTo>
                  <a:lnTo>
                    <a:pt x="3423818" y="161137"/>
                  </a:lnTo>
                  <a:lnTo>
                    <a:pt x="3415373" y="160451"/>
                  </a:lnTo>
                  <a:lnTo>
                    <a:pt x="3383445" y="133096"/>
                  </a:lnTo>
                  <a:lnTo>
                    <a:pt x="3376726" y="113804"/>
                  </a:lnTo>
                  <a:lnTo>
                    <a:pt x="3380613" y="106680"/>
                  </a:lnTo>
                  <a:lnTo>
                    <a:pt x="3387445" y="103047"/>
                  </a:lnTo>
                  <a:lnTo>
                    <a:pt x="3395954" y="104114"/>
                  </a:lnTo>
                  <a:lnTo>
                    <a:pt x="3428149" y="131978"/>
                  </a:lnTo>
                  <a:lnTo>
                    <a:pt x="3434410" y="149606"/>
                  </a:lnTo>
                  <a:lnTo>
                    <a:pt x="3434410" y="122288"/>
                  </a:lnTo>
                  <a:lnTo>
                    <a:pt x="3432289" y="119367"/>
                  </a:lnTo>
                  <a:lnTo>
                    <a:pt x="3425317" y="111760"/>
                  </a:lnTo>
                  <a:lnTo>
                    <a:pt x="3414941" y="103047"/>
                  </a:lnTo>
                  <a:lnTo>
                    <a:pt x="3410432" y="99237"/>
                  </a:lnTo>
                  <a:lnTo>
                    <a:pt x="3397021" y="93078"/>
                  </a:lnTo>
                  <a:lnTo>
                    <a:pt x="3385096" y="93281"/>
                  </a:lnTo>
                  <a:lnTo>
                    <a:pt x="3374644" y="99822"/>
                  </a:lnTo>
                  <a:lnTo>
                    <a:pt x="3370326" y="105117"/>
                  </a:lnTo>
                  <a:lnTo>
                    <a:pt x="3367684" y="110858"/>
                  </a:lnTo>
                  <a:lnTo>
                    <a:pt x="3366706" y="117068"/>
                  </a:lnTo>
                  <a:lnTo>
                    <a:pt x="3367405" y="123698"/>
                  </a:lnTo>
                  <a:lnTo>
                    <a:pt x="3393757" y="160210"/>
                  </a:lnTo>
                  <a:lnTo>
                    <a:pt x="3422777" y="172720"/>
                  </a:lnTo>
                  <a:lnTo>
                    <a:pt x="3430143" y="170561"/>
                  </a:lnTo>
                  <a:lnTo>
                    <a:pt x="3436366" y="164338"/>
                  </a:lnTo>
                  <a:lnTo>
                    <a:pt x="3438944" y="161137"/>
                  </a:lnTo>
                  <a:lnTo>
                    <a:pt x="3440531" y="159169"/>
                  </a:lnTo>
                  <a:lnTo>
                    <a:pt x="3443122" y="153543"/>
                  </a:lnTo>
                  <a:lnTo>
                    <a:pt x="3444125" y="147574"/>
                  </a:lnTo>
                  <a:close/>
                </a:path>
                <a:path w="3915410" h="324485">
                  <a:moveTo>
                    <a:pt x="3475736" y="143256"/>
                  </a:moveTo>
                  <a:lnTo>
                    <a:pt x="3433826" y="42672"/>
                  </a:lnTo>
                  <a:lnTo>
                    <a:pt x="3426587" y="49911"/>
                  </a:lnTo>
                  <a:lnTo>
                    <a:pt x="3468497" y="150495"/>
                  </a:lnTo>
                  <a:lnTo>
                    <a:pt x="3475736" y="143256"/>
                  </a:lnTo>
                  <a:close/>
                </a:path>
                <a:path w="3915410" h="324485">
                  <a:moveTo>
                    <a:pt x="3536696" y="62103"/>
                  </a:moveTo>
                  <a:lnTo>
                    <a:pt x="3529965" y="55372"/>
                  </a:lnTo>
                  <a:lnTo>
                    <a:pt x="3516376" y="69088"/>
                  </a:lnTo>
                  <a:lnTo>
                    <a:pt x="3477641" y="30353"/>
                  </a:lnTo>
                  <a:lnTo>
                    <a:pt x="3460623" y="13335"/>
                  </a:lnTo>
                  <a:lnTo>
                    <a:pt x="3445129" y="41275"/>
                  </a:lnTo>
                  <a:lnTo>
                    <a:pt x="3452241" y="48387"/>
                  </a:lnTo>
                  <a:lnTo>
                    <a:pt x="3462274" y="30353"/>
                  </a:lnTo>
                  <a:lnTo>
                    <a:pt x="3508629" y="76708"/>
                  </a:lnTo>
                  <a:lnTo>
                    <a:pt x="3494913" y="90424"/>
                  </a:lnTo>
                  <a:lnTo>
                    <a:pt x="3501644" y="97155"/>
                  </a:lnTo>
                  <a:lnTo>
                    <a:pt x="3529711" y="69088"/>
                  </a:lnTo>
                  <a:lnTo>
                    <a:pt x="3536696" y="62103"/>
                  </a:lnTo>
                  <a:close/>
                </a:path>
                <a:path w="3915410" h="324485">
                  <a:moveTo>
                    <a:pt x="3712591" y="287401"/>
                  </a:moveTo>
                  <a:lnTo>
                    <a:pt x="3705733" y="280416"/>
                  </a:lnTo>
                  <a:lnTo>
                    <a:pt x="3677666" y="308483"/>
                  </a:lnTo>
                  <a:lnTo>
                    <a:pt x="3677539" y="308356"/>
                  </a:lnTo>
                  <a:lnTo>
                    <a:pt x="3677729" y="287401"/>
                  </a:lnTo>
                  <a:lnTo>
                    <a:pt x="3677691" y="272542"/>
                  </a:lnTo>
                  <a:lnTo>
                    <a:pt x="3677297" y="265811"/>
                  </a:lnTo>
                  <a:lnTo>
                    <a:pt x="3670668" y="244348"/>
                  </a:lnTo>
                  <a:lnTo>
                    <a:pt x="3662426" y="236093"/>
                  </a:lnTo>
                  <a:lnTo>
                    <a:pt x="3656838" y="233680"/>
                  </a:lnTo>
                  <a:lnTo>
                    <a:pt x="3650615" y="233807"/>
                  </a:lnTo>
                  <a:lnTo>
                    <a:pt x="3644519" y="234061"/>
                  </a:lnTo>
                  <a:lnTo>
                    <a:pt x="3638677" y="236982"/>
                  </a:lnTo>
                  <a:lnTo>
                    <a:pt x="3633216" y="242443"/>
                  </a:lnTo>
                  <a:lnTo>
                    <a:pt x="3626739" y="248793"/>
                  </a:lnTo>
                  <a:lnTo>
                    <a:pt x="3623056" y="256286"/>
                  </a:lnTo>
                  <a:lnTo>
                    <a:pt x="3621913" y="264795"/>
                  </a:lnTo>
                  <a:lnTo>
                    <a:pt x="3629787" y="272669"/>
                  </a:lnTo>
                  <a:lnTo>
                    <a:pt x="3630041" y="263144"/>
                  </a:lnTo>
                  <a:lnTo>
                    <a:pt x="3632962" y="255524"/>
                  </a:lnTo>
                  <a:lnTo>
                    <a:pt x="3638423" y="250190"/>
                  </a:lnTo>
                  <a:lnTo>
                    <a:pt x="3642106" y="246507"/>
                  </a:lnTo>
                  <a:lnTo>
                    <a:pt x="3645916" y="244602"/>
                  </a:lnTo>
                  <a:lnTo>
                    <a:pt x="3668776" y="272542"/>
                  </a:lnTo>
                  <a:lnTo>
                    <a:pt x="3668750" y="287401"/>
                  </a:lnTo>
                  <a:lnTo>
                    <a:pt x="3668649" y="317754"/>
                  </a:lnTo>
                  <a:lnTo>
                    <a:pt x="3675380" y="324485"/>
                  </a:lnTo>
                  <a:lnTo>
                    <a:pt x="3691432" y="308483"/>
                  </a:lnTo>
                  <a:lnTo>
                    <a:pt x="3712591" y="287401"/>
                  </a:lnTo>
                  <a:close/>
                </a:path>
                <a:path w="3915410" h="324485">
                  <a:moveTo>
                    <a:pt x="3750487" y="242265"/>
                  </a:moveTo>
                  <a:lnTo>
                    <a:pt x="3749929" y="235712"/>
                  </a:lnTo>
                  <a:lnTo>
                    <a:pt x="3747782" y="228765"/>
                  </a:lnTo>
                  <a:lnTo>
                    <a:pt x="3744036" y="221589"/>
                  </a:lnTo>
                  <a:lnTo>
                    <a:pt x="3740886" y="217233"/>
                  </a:lnTo>
                  <a:lnTo>
                    <a:pt x="3740886" y="245224"/>
                  </a:lnTo>
                  <a:lnTo>
                    <a:pt x="3737102" y="252095"/>
                  </a:lnTo>
                  <a:lnTo>
                    <a:pt x="3730167" y="255981"/>
                  </a:lnTo>
                  <a:lnTo>
                    <a:pt x="3721747" y="255257"/>
                  </a:lnTo>
                  <a:lnTo>
                    <a:pt x="3711829" y="249936"/>
                  </a:lnTo>
                  <a:lnTo>
                    <a:pt x="3700399" y="240030"/>
                  </a:lnTo>
                  <a:lnTo>
                    <a:pt x="3689820" y="227914"/>
                  </a:lnTo>
                  <a:lnTo>
                    <a:pt x="3684041" y="217462"/>
                  </a:lnTo>
                  <a:lnTo>
                    <a:pt x="3683063" y="208673"/>
                  </a:lnTo>
                  <a:lnTo>
                    <a:pt x="3686937" y="201549"/>
                  </a:lnTo>
                  <a:lnTo>
                    <a:pt x="3693769" y="197904"/>
                  </a:lnTo>
                  <a:lnTo>
                    <a:pt x="3702304" y="198970"/>
                  </a:lnTo>
                  <a:lnTo>
                    <a:pt x="3734600" y="226745"/>
                  </a:lnTo>
                  <a:lnTo>
                    <a:pt x="3740886" y="245224"/>
                  </a:lnTo>
                  <a:lnTo>
                    <a:pt x="3740886" y="217233"/>
                  </a:lnTo>
                  <a:lnTo>
                    <a:pt x="3703358" y="187921"/>
                  </a:lnTo>
                  <a:lnTo>
                    <a:pt x="3691420" y="188099"/>
                  </a:lnTo>
                  <a:lnTo>
                    <a:pt x="3680968" y="194564"/>
                  </a:lnTo>
                  <a:lnTo>
                    <a:pt x="3676726" y="199923"/>
                  </a:lnTo>
                  <a:lnTo>
                    <a:pt x="3674110" y="205701"/>
                  </a:lnTo>
                  <a:lnTo>
                    <a:pt x="3673106" y="211874"/>
                  </a:lnTo>
                  <a:lnTo>
                    <a:pt x="3673729" y="218440"/>
                  </a:lnTo>
                  <a:lnTo>
                    <a:pt x="3700195" y="254965"/>
                  </a:lnTo>
                  <a:lnTo>
                    <a:pt x="3729228" y="267589"/>
                  </a:lnTo>
                  <a:lnTo>
                    <a:pt x="3736594" y="265430"/>
                  </a:lnTo>
                  <a:lnTo>
                    <a:pt x="3742817" y="259207"/>
                  </a:lnTo>
                  <a:lnTo>
                    <a:pt x="3745395" y="255981"/>
                  </a:lnTo>
                  <a:lnTo>
                    <a:pt x="3746957" y="254025"/>
                  </a:lnTo>
                  <a:lnTo>
                    <a:pt x="3749510" y="248373"/>
                  </a:lnTo>
                  <a:lnTo>
                    <a:pt x="3750487" y="242265"/>
                  </a:lnTo>
                  <a:close/>
                </a:path>
                <a:path w="3915410" h="324485">
                  <a:moveTo>
                    <a:pt x="3807460" y="192532"/>
                  </a:moveTo>
                  <a:lnTo>
                    <a:pt x="3800602" y="185674"/>
                  </a:lnTo>
                  <a:lnTo>
                    <a:pt x="3772535" y="213614"/>
                  </a:lnTo>
                  <a:lnTo>
                    <a:pt x="3772547" y="177673"/>
                  </a:lnTo>
                  <a:lnTo>
                    <a:pt x="3765651" y="149606"/>
                  </a:lnTo>
                  <a:lnTo>
                    <a:pt x="3762248" y="146304"/>
                  </a:lnTo>
                  <a:lnTo>
                    <a:pt x="3757295" y="141224"/>
                  </a:lnTo>
                  <a:lnTo>
                    <a:pt x="3751707" y="138811"/>
                  </a:lnTo>
                  <a:lnTo>
                    <a:pt x="3745484" y="139065"/>
                  </a:lnTo>
                  <a:lnTo>
                    <a:pt x="3739388" y="139192"/>
                  </a:lnTo>
                  <a:lnTo>
                    <a:pt x="3716782" y="169926"/>
                  </a:lnTo>
                  <a:lnTo>
                    <a:pt x="3724656" y="177800"/>
                  </a:lnTo>
                  <a:lnTo>
                    <a:pt x="3724910" y="168275"/>
                  </a:lnTo>
                  <a:lnTo>
                    <a:pt x="3727831" y="160782"/>
                  </a:lnTo>
                  <a:lnTo>
                    <a:pt x="3736975" y="151638"/>
                  </a:lnTo>
                  <a:lnTo>
                    <a:pt x="3740658" y="149733"/>
                  </a:lnTo>
                  <a:lnTo>
                    <a:pt x="3744468" y="149606"/>
                  </a:lnTo>
                  <a:lnTo>
                    <a:pt x="3748278" y="149606"/>
                  </a:lnTo>
                  <a:lnTo>
                    <a:pt x="3751961" y="151257"/>
                  </a:lnTo>
                  <a:lnTo>
                    <a:pt x="3758438" y="157734"/>
                  </a:lnTo>
                  <a:lnTo>
                    <a:pt x="3760597" y="161544"/>
                  </a:lnTo>
                  <a:lnTo>
                    <a:pt x="3761740" y="165989"/>
                  </a:lnTo>
                  <a:lnTo>
                    <a:pt x="3763010" y="170561"/>
                  </a:lnTo>
                  <a:lnTo>
                    <a:pt x="3763518" y="177673"/>
                  </a:lnTo>
                  <a:lnTo>
                    <a:pt x="3763518" y="223012"/>
                  </a:lnTo>
                  <a:lnTo>
                    <a:pt x="3770249" y="229743"/>
                  </a:lnTo>
                  <a:lnTo>
                    <a:pt x="3786365" y="213614"/>
                  </a:lnTo>
                  <a:lnTo>
                    <a:pt x="3807460" y="192532"/>
                  </a:lnTo>
                  <a:close/>
                </a:path>
                <a:path w="3915410" h="324485">
                  <a:moveTo>
                    <a:pt x="3845318" y="147574"/>
                  </a:moveTo>
                  <a:lnTo>
                    <a:pt x="3835679" y="122389"/>
                  </a:lnTo>
                  <a:lnTo>
                    <a:pt x="3835679" y="149606"/>
                  </a:lnTo>
                  <a:lnTo>
                    <a:pt x="3835679" y="150495"/>
                  </a:lnTo>
                  <a:lnTo>
                    <a:pt x="3831971" y="157226"/>
                  </a:lnTo>
                  <a:lnTo>
                    <a:pt x="3825036" y="161137"/>
                  </a:lnTo>
                  <a:lnTo>
                    <a:pt x="3816616" y="160451"/>
                  </a:lnTo>
                  <a:lnTo>
                    <a:pt x="3784638" y="133096"/>
                  </a:lnTo>
                  <a:lnTo>
                    <a:pt x="3777919" y="113804"/>
                  </a:lnTo>
                  <a:lnTo>
                    <a:pt x="3781806" y="106680"/>
                  </a:lnTo>
                  <a:lnTo>
                    <a:pt x="3788638" y="103047"/>
                  </a:lnTo>
                  <a:lnTo>
                    <a:pt x="3797173" y="104114"/>
                  </a:lnTo>
                  <a:lnTo>
                    <a:pt x="3829469" y="131978"/>
                  </a:lnTo>
                  <a:lnTo>
                    <a:pt x="3835679" y="149606"/>
                  </a:lnTo>
                  <a:lnTo>
                    <a:pt x="3835679" y="122389"/>
                  </a:lnTo>
                  <a:lnTo>
                    <a:pt x="3833482" y="119367"/>
                  </a:lnTo>
                  <a:lnTo>
                    <a:pt x="3826510" y="111760"/>
                  </a:lnTo>
                  <a:lnTo>
                    <a:pt x="3816134" y="103047"/>
                  </a:lnTo>
                  <a:lnTo>
                    <a:pt x="3811625" y="99237"/>
                  </a:lnTo>
                  <a:lnTo>
                    <a:pt x="3798214" y="93078"/>
                  </a:lnTo>
                  <a:lnTo>
                    <a:pt x="3786289" y="93281"/>
                  </a:lnTo>
                  <a:lnTo>
                    <a:pt x="3775837" y="99822"/>
                  </a:lnTo>
                  <a:lnTo>
                    <a:pt x="3771519" y="105117"/>
                  </a:lnTo>
                  <a:lnTo>
                    <a:pt x="3768877" y="110858"/>
                  </a:lnTo>
                  <a:lnTo>
                    <a:pt x="3767899" y="117068"/>
                  </a:lnTo>
                  <a:lnTo>
                    <a:pt x="3768598" y="123698"/>
                  </a:lnTo>
                  <a:lnTo>
                    <a:pt x="3794950" y="160210"/>
                  </a:lnTo>
                  <a:lnTo>
                    <a:pt x="3823970" y="172720"/>
                  </a:lnTo>
                  <a:lnTo>
                    <a:pt x="3831463" y="170561"/>
                  </a:lnTo>
                  <a:lnTo>
                    <a:pt x="3837559" y="164338"/>
                  </a:lnTo>
                  <a:lnTo>
                    <a:pt x="3840137" y="161137"/>
                  </a:lnTo>
                  <a:lnTo>
                    <a:pt x="3841724" y="159169"/>
                  </a:lnTo>
                  <a:lnTo>
                    <a:pt x="3844315" y="153543"/>
                  </a:lnTo>
                  <a:lnTo>
                    <a:pt x="3845318" y="147574"/>
                  </a:lnTo>
                  <a:close/>
                </a:path>
                <a:path w="3915410" h="324485">
                  <a:moveTo>
                    <a:pt x="3876929" y="143256"/>
                  </a:moveTo>
                  <a:lnTo>
                    <a:pt x="3835019" y="42672"/>
                  </a:lnTo>
                  <a:lnTo>
                    <a:pt x="3827780" y="49911"/>
                  </a:lnTo>
                  <a:lnTo>
                    <a:pt x="3869690" y="150495"/>
                  </a:lnTo>
                  <a:lnTo>
                    <a:pt x="3876929" y="143256"/>
                  </a:lnTo>
                  <a:close/>
                </a:path>
                <a:path w="3915410" h="324485">
                  <a:moveTo>
                    <a:pt x="3914902" y="84963"/>
                  </a:moveTo>
                  <a:lnTo>
                    <a:pt x="3885946" y="16002"/>
                  </a:lnTo>
                  <a:lnTo>
                    <a:pt x="3880358" y="2667"/>
                  </a:lnTo>
                  <a:lnTo>
                    <a:pt x="3877691" y="0"/>
                  </a:lnTo>
                  <a:lnTo>
                    <a:pt x="3837940" y="39751"/>
                  </a:lnTo>
                  <a:lnTo>
                    <a:pt x="3844798" y="46482"/>
                  </a:lnTo>
                  <a:lnTo>
                    <a:pt x="3875278" y="16002"/>
                  </a:lnTo>
                  <a:lnTo>
                    <a:pt x="3906901" y="93091"/>
                  </a:lnTo>
                  <a:lnTo>
                    <a:pt x="3914902" y="84963"/>
                  </a:lnTo>
                  <a:close/>
                </a:path>
              </a:pathLst>
            </a:custGeom>
            <a:solidFill>
              <a:srgbClr val="404040"/>
            </a:solidFill>
          </p:spPr>
          <p:txBody>
            <a:bodyPr wrap="square" lIns="0" tIns="0" rIns="0" bIns="0" rtlCol="0"/>
            <a:lstStyle/>
            <a:p/>
          </p:txBody>
        </p:sp>
      </p:grpSp>
      <p:grpSp>
        <p:nvGrpSpPr>
          <p:cNvPr id="14" name="object 14"/>
          <p:cNvGrpSpPr/>
          <p:nvPr/>
        </p:nvGrpSpPr>
        <p:grpSpPr>
          <a:xfrm>
            <a:off x="2978340" y="1048118"/>
            <a:ext cx="253365" cy="77470"/>
            <a:chOff x="2978340" y="1048118"/>
            <a:chExt cx="253365" cy="77470"/>
          </a:xfrm>
        </p:grpSpPr>
        <p:sp>
          <p:nvSpPr>
            <p:cNvPr id="15" name="object 15"/>
            <p:cNvSpPr/>
            <p:nvPr/>
          </p:nvSpPr>
          <p:spPr>
            <a:xfrm>
              <a:off x="2983102" y="1052880"/>
              <a:ext cx="243840" cy="67945"/>
            </a:xfrm>
            <a:custGeom>
              <a:avLst/>
              <a:gdLst/>
              <a:ahLst/>
              <a:cxnLst/>
              <a:rect l="l" t="t" r="r" b="b"/>
              <a:pathLst>
                <a:path w="243839" h="67944">
                  <a:moveTo>
                    <a:pt x="243839" y="0"/>
                  </a:moveTo>
                  <a:lnTo>
                    <a:pt x="0" y="0"/>
                  </a:lnTo>
                  <a:lnTo>
                    <a:pt x="0" y="67894"/>
                  </a:lnTo>
                  <a:lnTo>
                    <a:pt x="243839" y="67894"/>
                  </a:lnTo>
                  <a:lnTo>
                    <a:pt x="243839" y="0"/>
                  </a:lnTo>
                  <a:close/>
                </a:path>
              </a:pathLst>
            </a:custGeom>
            <a:solidFill>
              <a:srgbClr val="B1B1B1"/>
            </a:solidFill>
          </p:spPr>
          <p:txBody>
            <a:bodyPr wrap="square" lIns="0" tIns="0" rIns="0" bIns="0" rtlCol="0"/>
            <a:lstStyle/>
            <a:p/>
          </p:txBody>
        </p:sp>
        <p:sp>
          <p:nvSpPr>
            <p:cNvPr id="16" name="object 16"/>
            <p:cNvSpPr/>
            <p:nvPr/>
          </p:nvSpPr>
          <p:spPr>
            <a:xfrm>
              <a:off x="2983102" y="1052880"/>
              <a:ext cx="243840" cy="67945"/>
            </a:xfrm>
            <a:custGeom>
              <a:avLst/>
              <a:gdLst/>
              <a:ahLst/>
              <a:cxnLst/>
              <a:rect l="l" t="t" r="r" b="b"/>
              <a:pathLst>
                <a:path w="243839" h="67944">
                  <a:moveTo>
                    <a:pt x="0" y="67894"/>
                  </a:moveTo>
                  <a:lnTo>
                    <a:pt x="243839" y="67894"/>
                  </a:lnTo>
                  <a:lnTo>
                    <a:pt x="243839" y="0"/>
                  </a:lnTo>
                  <a:lnTo>
                    <a:pt x="0" y="0"/>
                  </a:lnTo>
                  <a:lnTo>
                    <a:pt x="0" y="67894"/>
                  </a:lnTo>
                  <a:close/>
                </a:path>
              </a:pathLst>
            </a:custGeom>
            <a:ln w="9525">
              <a:solidFill>
                <a:srgbClr val="B1B1B1"/>
              </a:solidFill>
            </a:ln>
          </p:spPr>
          <p:txBody>
            <a:bodyPr wrap="square" lIns="0" tIns="0" rIns="0" bIns="0" rtlCol="0"/>
            <a:lstStyle/>
            <a:p/>
          </p:txBody>
        </p:sp>
      </p:grpSp>
      <p:sp>
        <p:nvSpPr>
          <p:cNvPr id="17" name="object 17"/>
          <p:cNvSpPr/>
          <p:nvPr/>
        </p:nvSpPr>
        <p:spPr>
          <a:xfrm>
            <a:off x="4278248" y="1086738"/>
            <a:ext cx="243840" cy="0"/>
          </a:xfrm>
          <a:custGeom>
            <a:avLst/>
            <a:gdLst/>
            <a:ahLst/>
            <a:cxnLst/>
            <a:rect l="l" t="t" r="r" b="b"/>
            <a:pathLst>
              <a:path w="243839" h="0">
                <a:moveTo>
                  <a:pt x="0" y="0"/>
                </a:moveTo>
                <a:lnTo>
                  <a:pt x="243839" y="0"/>
                </a:lnTo>
              </a:path>
            </a:pathLst>
          </a:custGeom>
          <a:ln w="25400">
            <a:solidFill>
              <a:srgbClr val="F5821F"/>
            </a:solidFill>
          </a:ln>
        </p:spPr>
        <p:txBody>
          <a:bodyPr wrap="square" lIns="0" tIns="0" rIns="0" bIns="0" rtlCol="0"/>
          <a:lstStyle/>
          <a:p/>
        </p:txBody>
      </p:sp>
      <p:sp>
        <p:nvSpPr>
          <p:cNvPr id="18" name="object 18"/>
          <p:cNvSpPr/>
          <p:nvPr/>
        </p:nvSpPr>
        <p:spPr>
          <a:xfrm>
            <a:off x="5527040" y="1086738"/>
            <a:ext cx="243840" cy="0"/>
          </a:xfrm>
          <a:custGeom>
            <a:avLst/>
            <a:gdLst/>
            <a:ahLst/>
            <a:cxnLst/>
            <a:rect l="l" t="t" r="r" b="b"/>
            <a:pathLst>
              <a:path w="243839" h="0">
                <a:moveTo>
                  <a:pt x="0" y="0"/>
                </a:moveTo>
                <a:lnTo>
                  <a:pt x="243839" y="0"/>
                </a:lnTo>
              </a:path>
            </a:pathLst>
          </a:custGeom>
          <a:ln w="25400">
            <a:solidFill>
              <a:srgbClr val="C00000"/>
            </a:solidFill>
          </a:ln>
        </p:spPr>
        <p:txBody>
          <a:bodyPr wrap="square" lIns="0" tIns="0" rIns="0" bIns="0" rtlCol="0"/>
          <a:lstStyle/>
          <a:p/>
        </p:txBody>
      </p:sp>
      <p:graphicFrame>
        <p:nvGraphicFramePr>
          <p:cNvPr id="19" name="object 19"/>
          <p:cNvGraphicFramePr>
            <a:graphicFrameLocks noGrp="1"/>
          </p:cNvGraphicFramePr>
          <p:nvPr/>
        </p:nvGraphicFramePr>
        <p:xfrm>
          <a:off x="594359" y="626363"/>
          <a:ext cx="6373495" cy="2634615"/>
        </p:xfrm>
        <a:graphic>
          <a:graphicData uri="http://schemas.openxmlformats.org/drawingml/2006/table">
            <a:tbl>
              <a:tblPr firstRow="1" bandRow="1">
                <a:tableStyleId>{2D5ABB26-0587-4C30-8999-92F81FD0307C}</a:tableStyleId>
              </a:tblPr>
              <a:tblGrid>
                <a:gridCol w="1569720"/>
                <a:gridCol w="4716145"/>
                <a:gridCol w="86995"/>
              </a:tblGrid>
              <a:tr h="284987">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spcBef>
                          <a:spcPts val="40"/>
                        </a:spcBef>
                      </a:pPr>
                      <a:endParaRPr sz="750">
                        <a:latin typeface="Times New Roman"/>
                        <a:cs typeface="Times New Roman"/>
                      </a:endParaRPr>
                    </a:p>
                    <a:p>
                      <a:pPr marL="69850">
                        <a:lnSpc>
                          <a:spcPct val="100000"/>
                        </a:lnSpc>
                      </a:pPr>
                      <a:r>
                        <a:rPr dirty="0" sz="800" b="1">
                          <a:solidFill>
                            <a:srgbClr val="4D4D4F"/>
                          </a:solidFill>
                          <a:latin typeface="微软雅黑"/>
                          <a:cs typeface="微软雅黑"/>
                        </a:rPr>
                        <a:t>图</a:t>
                      </a:r>
                      <a:r>
                        <a:rPr dirty="0" sz="800" spc="-35" b="1">
                          <a:solidFill>
                            <a:srgbClr val="4D4D4F"/>
                          </a:solidFill>
                          <a:latin typeface="微软雅黑"/>
                          <a:cs typeface="微软雅黑"/>
                        </a:rPr>
                        <a:t> </a:t>
                      </a:r>
                      <a:r>
                        <a:rPr dirty="0" sz="800" spc="-5" b="1">
                          <a:solidFill>
                            <a:srgbClr val="4D4D4F"/>
                          </a:solidFill>
                          <a:latin typeface="Calibri"/>
                          <a:cs typeface="Calibri"/>
                        </a:rPr>
                        <a:t>18</a:t>
                      </a:r>
                      <a:r>
                        <a:rPr dirty="0" sz="800" spc="-5" b="1">
                          <a:solidFill>
                            <a:srgbClr val="4D4D4F"/>
                          </a:solidFill>
                          <a:latin typeface="微软雅黑"/>
                          <a:cs typeface="微软雅黑"/>
                        </a:rPr>
                        <a:t>：</a:t>
                      </a:r>
                      <a:r>
                        <a:rPr dirty="0" sz="800" b="1">
                          <a:solidFill>
                            <a:srgbClr val="4D4D4F"/>
                          </a:solidFill>
                          <a:latin typeface="微软雅黑"/>
                          <a:cs typeface="微软雅黑"/>
                        </a:rPr>
                        <a:t>医药板块</a:t>
                      </a:r>
                      <a:r>
                        <a:rPr dirty="0" sz="800" spc="-35" b="1">
                          <a:solidFill>
                            <a:srgbClr val="4D4D4F"/>
                          </a:solidFill>
                          <a:latin typeface="微软雅黑"/>
                          <a:cs typeface="微软雅黑"/>
                        </a:rPr>
                        <a:t> </a:t>
                      </a:r>
                      <a:r>
                        <a:rPr dirty="0" sz="800" spc="-5" b="1">
                          <a:solidFill>
                            <a:srgbClr val="4D4D4F"/>
                          </a:solidFill>
                          <a:latin typeface="Calibri"/>
                          <a:cs typeface="Calibri"/>
                        </a:rPr>
                        <a:t>PE</a:t>
                      </a:r>
                      <a:r>
                        <a:rPr dirty="0" sz="800" spc="15" b="1">
                          <a:solidFill>
                            <a:srgbClr val="4D4D4F"/>
                          </a:solidFill>
                          <a:latin typeface="Calibri"/>
                          <a:cs typeface="Calibri"/>
                        </a:rPr>
                        <a:t> </a:t>
                      </a:r>
                      <a:r>
                        <a:rPr dirty="0" sz="800" b="1">
                          <a:solidFill>
                            <a:srgbClr val="4D4D4F"/>
                          </a:solidFill>
                          <a:latin typeface="微软雅黑"/>
                          <a:cs typeface="微软雅黑"/>
                        </a:rPr>
                        <a:t>及相对</a:t>
                      </a:r>
                      <a:r>
                        <a:rPr dirty="0" sz="800" spc="-35" b="1">
                          <a:solidFill>
                            <a:srgbClr val="4D4D4F"/>
                          </a:solidFill>
                          <a:latin typeface="微软雅黑"/>
                          <a:cs typeface="微软雅黑"/>
                        </a:rPr>
                        <a:t> </a:t>
                      </a:r>
                      <a:r>
                        <a:rPr dirty="0" sz="800" b="1">
                          <a:solidFill>
                            <a:srgbClr val="4D4D4F"/>
                          </a:solidFill>
                          <a:latin typeface="Calibri"/>
                          <a:cs typeface="Calibri"/>
                        </a:rPr>
                        <a:t>A</a:t>
                      </a:r>
                      <a:r>
                        <a:rPr dirty="0" sz="800" spc="15" b="1">
                          <a:solidFill>
                            <a:srgbClr val="4D4D4F"/>
                          </a:solidFill>
                          <a:latin typeface="Calibri"/>
                          <a:cs typeface="Calibri"/>
                        </a:rPr>
                        <a:t> </a:t>
                      </a:r>
                      <a:r>
                        <a:rPr dirty="0" sz="800" b="1">
                          <a:solidFill>
                            <a:srgbClr val="4D4D4F"/>
                          </a:solidFill>
                          <a:latin typeface="微软雅黑"/>
                          <a:cs typeface="微软雅黑"/>
                        </a:rPr>
                        <a:t>股溢价率（</a:t>
                      </a:r>
                      <a:r>
                        <a:rPr dirty="0" sz="800" b="1">
                          <a:solidFill>
                            <a:srgbClr val="4D4D4F"/>
                          </a:solidFill>
                          <a:latin typeface="Calibri"/>
                          <a:cs typeface="Calibri"/>
                        </a:rPr>
                        <a:t>TTM</a:t>
                      </a:r>
                      <a:r>
                        <a:rPr dirty="0" sz="800" b="1">
                          <a:solidFill>
                            <a:srgbClr val="4D4D4F"/>
                          </a:solidFill>
                          <a:latin typeface="微软雅黑"/>
                          <a:cs typeface="微软雅黑"/>
                        </a:rPr>
                        <a:t>，整体法，剔除负值）</a:t>
                      </a:r>
                      <a:endParaRPr sz="800">
                        <a:latin typeface="微软雅黑"/>
                        <a:cs typeface="微软雅黑"/>
                      </a:endParaRPr>
                    </a:p>
                  </a:txBody>
                  <a:tcPr marL="0" marR="0" marB="0" marT="5080">
                    <a:lnT w="19050">
                      <a:solidFill>
                        <a:srgbClr val="F5821F"/>
                      </a:solidFill>
                      <a:prstDash val="solid"/>
                    </a:lnT>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r>
              <a:tr h="81496">
                <a:tc>
                  <a:txBody>
                    <a:bodyPr/>
                    <a:lstStyle/>
                    <a:p>
                      <a:pPr>
                        <a:lnSpc>
                          <a:spcPct val="100000"/>
                        </a:lnSpc>
                      </a:pPr>
                      <a:endParaRPr sz="300">
                        <a:latin typeface="Times New Roman"/>
                        <a:cs typeface="Times New Roman"/>
                      </a:endParaRPr>
                    </a:p>
                  </a:txBody>
                  <a:tcPr marL="0" marR="0" marB="0" marT="0"/>
                </a:tc>
                <a:tc>
                  <a:txBody>
                    <a:bodyPr/>
                    <a:lstStyle/>
                    <a:p>
                      <a:pPr>
                        <a:lnSpc>
                          <a:spcPct val="100000"/>
                        </a:lnSpc>
                      </a:pPr>
                      <a:endParaRPr sz="300">
                        <a:latin typeface="Times New Roman"/>
                        <a:cs typeface="Times New Roman"/>
                      </a:endParaRPr>
                    </a:p>
                  </a:txBody>
                  <a:tcPr marL="0" marR="0" marB="0" marT="0">
                    <a:lnT w="6350">
                      <a:solidFill>
                        <a:srgbClr val="F5821F"/>
                      </a:solidFill>
                      <a:prstDash val="solid"/>
                    </a:lnT>
                  </a:tcPr>
                </a:tc>
                <a:tc>
                  <a:txBody>
                    <a:bodyPr/>
                    <a:lstStyle/>
                    <a:p>
                      <a:pPr>
                        <a:lnSpc>
                          <a:spcPct val="100000"/>
                        </a:lnSpc>
                      </a:pPr>
                      <a:endParaRPr sz="300">
                        <a:latin typeface="Times New Roman"/>
                        <a:cs typeface="Times New Roman"/>
                      </a:endParaRPr>
                    </a:p>
                  </a:txBody>
                  <a:tcPr marL="0" marR="0" marB="0" marT="0"/>
                </a:tc>
              </a:tr>
              <a:tr h="84835">
                <a:tc>
                  <a:txBody>
                    <a:bodyPr/>
                    <a:lstStyle/>
                    <a:p>
                      <a:pPr>
                        <a:lnSpc>
                          <a:spcPct val="100000"/>
                        </a:lnSpc>
                      </a:pPr>
                      <a:endParaRPr sz="400">
                        <a:latin typeface="Times New Roman"/>
                        <a:cs typeface="Times New Roman"/>
                      </a:endParaRPr>
                    </a:p>
                  </a:txBody>
                  <a:tcPr marL="0" marR="0" marB="0" marT="0"/>
                </a:tc>
                <a:tc>
                  <a:txBody>
                    <a:bodyPr/>
                    <a:lstStyle/>
                    <a:p>
                      <a:pPr marL="1089025">
                        <a:lnSpc>
                          <a:spcPts val="515"/>
                        </a:lnSpc>
                        <a:spcBef>
                          <a:spcPts val="50"/>
                        </a:spcBef>
                        <a:tabLst>
                          <a:tab pos="2383790" algn="l"/>
                          <a:tab pos="3632835" algn="l"/>
                        </a:tabLst>
                      </a:pPr>
                      <a:r>
                        <a:rPr dirty="0" sz="900">
                          <a:solidFill>
                            <a:srgbClr val="404040"/>
                          </a:solidFill>
                          <a:latin typeface="微软雅黑"/>
                          <a:cs typeface="微软雅黑"/>
                        </a:rPr>
                        <a:t>溢价率（左）	</a:t>
                      </a:r>
                      <a:r>
                        <a:rPr dirty="0" sz="900" spc="-5">
                          <a:solidFill>
                            <a:srgbClr val="404040"/>
                          </a:solidFill>
                          <a:latin typeface="微软雅黑"/>
                          <a:cs typeface="微软雅黑"/>
                        </a:rPr>
                        <a:t>SW</a:t>
                      </a:r>
                      <a:r>
                        <a:rPr dirty="0" sz="900">
                          <a:solidFill>
                            <a:srgbClr val="404040"/>
                          </a:solidFill>
                          <a:latin typeface="微软雅黑"/>
                          <a:cs typeface="微软雅黑"/>
                        </a:rPr>
                        <a:t>医药生物	全部A股</a:t>
                      </a:r>
                      <a:endParaRPr sz="900">
                        <a:latin typeface="微软雅黑"/>
                        <a:cs typeface="微软雅黑"/>
                      </a:endParaRPr>
                    </a:p>
                  </a:txBody>
                  <a:tcPr marL="0" marR="0" marB="0" marT="6350"/>
                </a:tc>
                <a:tc>
                  <a:txBody>
                    <a:bodyPr/>
                    <a:lstStyle/>
                    <a:p>
                      <a:pPr>
                        <a:lnSpc>
                          <a:spcPct val="100000"/>
                        </a:lnSpc>
                      </a:pPr>
                      <a:endParaRPr sz="400">
                        <a:latin typeface="Times New Roman"/>
                        <a:cs typeface="Times New Roman"/>
                      </a:endParaRPr>
                    </a:p>
                  </a:txBody>
                  <a:tcPr marL="0" marR="0" marB="0" marT="0"/>
                </a:tc>
              </a:tr>
              <a:tr h="2020862">
                <a:tc>
                  <a:txBody>
                    <a:bodyPr/>
                    <a:lstStyle/>
                    <a:p>
                      <a:pPr>
                        <a:lnSpc>
                          <a:spcPct val="100000"/>
                        </a:lnSpc>
                      </a:pPr>
                      <a:endParaRPr sz="900">
                        <a:latin typeface="Times New Roman"/>
                        <a:cs typeface="Times New Roman"/>
                      </a:endParaRPr>
                    </a:p>
                  </a:txBody>
                  <a:tcPr marL="0" marR="0" marB="0" marT="0"/>
                </a:tc>
                <a:tc>
                  <a:txBody>
                    <a:bodyPr/>
                    <a:lstStyle/>
                    <a:p>
                      <a:pPr marL="86995">
                        <a:lnSpc>
                          <a:spcPct val="100000"/>
                        </a:lnSpc>
                        <a:spcBef>
                          <a:spcPts val="760"/>
                        </a:spcBef>
                        <a:tabLst>
                          <a:tab pos="4459605" algn="l"/>
                        </a:tabLst>
                      </a:pPr>
                      <a:r>
                        <a:rPr dirty="0" sz="900">
                          <a:solidFill>
                            <a:srgbClr val="404040"/>
                          </a:solidFill>
                          <a:latin typeface="微软雅黑"/>
                          <a:cs typeface="微软雅黑"/>
                        </a:rPr>
                        <a:t>350%	80</a:t>
                      </a:r>
                      <a:endParaRPr sz="900">
                        <a:latin typeface="微软雅黑"/>
                        <a:cs typeface="微软雅黑"/>
                      </a:endParaRPr>
                    </a:p>
                    <a:p>
                      <a:pPr marL="86995">
                        <a:lnSpc>
                          <a:spcPct val="100000"/>
                        </a:lnSpc>
                        <a:spcBef>
                          <a:spcPts val="475"/>
                        </a:spcBef>
                      </a:pPr>
                      <a:r>
                        <a:rPr dirty="0" sz="900">
                          <a:solidFill>
                            <a:srgbClr val="404040"/>
                          </a:solidFill>
                          <a:latin typeface="微软雅黑"/>
                          <a:cs typeface="微软雅黑"/>
                        </a:rPr>
                        <a:t>300%</a:t>
                      </a:r>
                      <a:endParaRPr sz="900">
                        <a:latin typeface="微软雅黑"/>
                        <a:cs typeface="微软雅黑"/>
                      </a:endParaRPr>
                    </a:p>
                    <a:p>
                      <a:pPr marL="86995">
                        <a:lnSpc>
                          <a:spcPct val="100000"/>
                        </a:lnSpc>
                        <a:spcBef>
                          <a:spcPts val="475"/>
                        </a:spcBef>
                        <a:tabLst>
                          <a:tab pos="4459605" algn="l"/>
                        </a:tabLst>
                      </a:pPr>
                      <a:r>
                        <a:rPr dirty="0" sz="900">
                          <a:solidFill>
                            <a:srgbClr val="404040"/>
                          </a:solidFill>
                          <a:latin typeface="微软雅黑"/>
                          <a:cs typeface="微软雅黑"/>
                        </a:rPr>
                        <a:t>250%	</a:t>
                      </a:r>
                      <a:r>
                        <a:rPr dirty="0" baseline="24691" sz="1350">
                          <a:solidFill>
                            <a:srgbClr val="404040"/>
                          </a:solidFill>
                          <a:latin typeface="微软雅黑"/>
                          <a:cs typeface="微软雅黑"/>
                        </a:rPr>
                        <a:t>60</a:t>
                      </a:r>
                      <a:endParaRPr baseline="24691" sz="1350">
                        <a:latin typeface="微软雅黑"/>
                        <a:cs typeface="微软雅黑"/>
                      </a:endParaRPr>
                    </a:p>
                    <a:p>
                      <a:pPr marL="86995">
                        <a:lnSpc>
                          <a:spcPct val="100000"/>
                        </a:lnSpc>
                        <a:spcBef>
                          <a:spcPts val="475"/>
                        </a:spcBef>
                        <a:tabLst>
                          <a:tab pos="4459605" algn="l"/>
                        </a:tabLst>
                      </a:pPr>
                      <a:r>
                        <a:rPr dirty="0" sz="900">
                          <a:solidFill>
                            <a:srgbClr val="404040"/>
                          </a:solidFill>
                          <a:latin typeface="微软雅黑"/>
                          <a:cs typeface="微软雅黑"/>
                        </a:rPr>
                        <a:t>200%	</a:t>
                      </a:r>
                      <a:r>
                        <a:rPr dirty="0" baseline="-49382" sz="1350">
                          <a:solidFill>
                            <a:srgbClr val="404040"/>
                          </a:solidFill>
                          <a:latin typeface="微软雅黑"/>
                          <a:cs typeface="微软雅黑"/>
                        </a:rPr>
                        <a:t>40</a:t>
                      </a:r>
                      <a:endParaRPr baseline="-49382" sz="1350">
                        <a:latin typeface="微软雅黑"/>
                        <a:cs typeface="微软雅黑"/>
                      </a:endParaRPr>
                    </a:p>
                    <a:p>
                      <a:pPr marL="86995">
                        <a:lnSpc>
                          <a:spcPct val="100000"/>
                        </a:lnSpc>
                        <a:spcBef>
                          <a:spcPts val="475"/>
                        </a:spcBef>
                      </a:pPr>
                      <a:r>
                        <a:rPr dirty="0" sz="900">
                          <a:solidFill>
                            <a:srgbClr val="404040"/>
                          </a:solidFill>
                          <a:latin typeface="微软雅黑"/>
                          <a:cs typeface="微软雅黑"/>
                        </a:rPr>
                        <a:t>150%</a:t>
                      </a:r>
                      <a:endParaRPr sz="900">
                        <a:latin typeface="微软雅黑"/>
                        <a:cs typeface="微软雅黑"/>
                      </a:endParaRPr>
                    </a:p>
                    <a:p>
                      <a:pPr marL="86995">
                        <a:lnSpc>
                          <a:spcPct val="100000"/>
                        </a:lnSpc>
                        <a:spcBef>
                          <a:spcPts val="475"/>
                        </a:spcBef>
                        <a:tabLst>
                          <a:tab pos="4459605" algn="l"/>
                        </a:tabLst>
                      </a:pPr>
                      <a:r>
                        <a:rPr dirty="0" sz="900">
                          <a:solidFill>
                            <a:srgbClr val="404040"/>
                          </a:solidFill>
                          <a:latin typeface="微软雅黑"/>
                          <a:cs typeface="微软雅黑"/>
                        </a:rPr>
                        <a:t>100%	</a:t>
                      </a:r>
                      <a:r>
                        <a:rPr dirty="0" baseline="-24691" sz="1350">
                          <a:solidFill>
                            <a:srgbClr val="404040"/>
                          </a:solidFill>
                          <a:latin typeface="微软雅黑"/>
                          <a:cs typeface="微软雅黑"/>
                        </a:rPr>
                        <a:t>20</a:t>
                      </a:r>
                      <a:endParaRPr baseline="-24691" sz="1350">
                        <a:latin typeface="微软雅黑"/>
                        <a:cs typeface="微软雅黑"/>
                      </a:endParaRPr>
                    </a:p>
                    <a:p>
                      <a:pPr marL="154305">
                        <a:lnSpc>
                          <a:spcPct val="100000"/>
                        </a:lnSpc>
                        <a:spcBef>
                          <a:spcPts val="470"/>
                        </a:spcBef>
                      </a:pPr>
                      <a:r>
                        <a:rPr dirty="0" sz="900">
                          <a:solidFill>
                            <a:srgbClr val="404040"/>
                          </a:solidFill>
                          <a:latin typeface="微软雅黑"/>
                          <a:cs typeface="微软雅黑"/>
                        </a:rPr>
                        <a:t>50%</a:t>
                      </a:r>
                      <a:endParaRPr sz="900">
                        <a:latin typeface="微软雅黑"/>
                        <a:cs typeface="微软雅黑"/>
                      </a:endParaRPr>
                    </a:p>
                    <a:p>
                      <a:pPr marL="220979">
                        <a:lnSpc>
                          <a:spcPct val="100000"/>
                        </a:lnSpc>
                        <a:spcBef>
                          <a:spcPts val="475"/>
                        </a:spcBef>
                        <a:tabLst>
                          <a:tab pos="4459605" algn="l"/>
                        </a:tabLst>
                      </a:pPr>
                      <a:r>
                        <a:rPr dirty="0" sz="900">
                          <a:solidFill>
                            <a:srgbClr val="404040"/>
                          </a:solidFill>
                          <a:latin typeface="微软雅黑"/>
                          <a:cs typeface="微软雅黑"/>
                        </a:rPr>
                        <a:t>0%	0</a:t>
                      </a:r>
                      <a:endParaRPr sz="900">
                        <a:latin typeface="微软雅黑"/>
                        <a:cs typeface="微软雅黑"/>
                      </a:endParaRPr>
                    </a:p>
                  </a:txBody>
                  <a:tcPr marL="0" marR="0" marB="0" marT="96520">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tc>
              </a:tr>
              <a:tr h="153162">
                <a:tc>
                  <a:txBody>
                    <a:bodyPr/>
                    <a:lstStyle/>
                    <a:p>
                      <a:pPr>
                        <a:lnSpc>
                          <a:spcPct val="100000"/>
                        </a:lnSpc>
                      </a:pPr>
                      <a:endParaRPr sz="800">
                        <a:latin typeface="Times New Roman"/>
                        <a:cs typeface="Times New Roman"/>
                      </a:endParaRPr>
                    </a:p>
                  </a:txBody>
                  <a:tcPr marL="0" marR="0" marB="0" marT="0"/>
                </a:tc>
                <a:tc>
                  <a:txBody>
                    <a:bodyPr/>
                    <a:lstStyle/>
                    <a:p>
                      <a:pPr marL="68580">
                        <a:lnSpc>
                          <a:spcPts val="775"/>
                        </a:lnSpc>
                        <a:spcBef>
                          <a:spcPts val="33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04040"/>
                          </a:solidFill>
                          <a:latin typeface="Calibri"/>
                          <a:cs typeface="Calibri"/>
                        </a:rPr>
                        <a:t>Wind</a:t>
                      </a:r>
                      <a:r>
                        <a:rPr dirty="0" sz="700" spc="-5">
                          <a:solidFill>
                            <a:srgbClr val="404040"/>
                          </a:solidFill>
                          <a:latin typeface="宋体"/>
                          <a:cs typeface="宋体"/>
                        </a:rPr>
                        <a:t>，</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a:txBody>
                  <a:tcPr marL="0" marR="0" marB="0" marT="41910">
                    <a:lnT w="6350">
                      <a:solidFill>
                        <a:srgbClr val="F5821F"/>
                      </a:solidFill>
                      <a:prstDash val="solid"/>
                    </a:lnT>
                  </a:tcPr>
                </a:tc>
                <a:tc>
                  <a:txBody>
                    <a:bodyPr/>
                    <a:lstStyle/>
                    <a:p>
                      <a:pPr>
                        <a:lnSpc>
                          <a:spcPct val="100000"/>
                        </a:lnSpc>
                      </a:pPr>
                      <a:endParaRPr sz="800">
                        <a:latin typeface="Times New Roman"/>
                        <a:cs typeface="Times New Roman"/>
                      </a:endParaRPr>
                    </a:p>
                  </a:txBody>
                  <a:tcPr marL="0" marR="0" marB="0" marT="0"/>
                </a:tc>
              </a:tr>
            </a:tbl>
          </a:graphicData>
        </a:graphic>
      </p:graphicFrame>
      <p:sp>
        <p:nvSpPr>
          <p:cNvPr id="20" name="object 20"/>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3" name="object 3"/>
          <p:cNvSpPr/>
          <p:nvPr/>
        </p:nvSpPr>
        <p:spPr>
          <a:xfrm>
            <a:off x="2164333" y="917447"/>
            <a:ext cx="4716145" cy="6350"/>
          </a:xfrm>
          <a:custGeom>
            <a:avLst/>
            <a:gdLst/>
            <a:ahLst/>
            <a:cxnLst/>
            <a:rect l="l" t="t" r="r" b="b"/>
            <a:pathLst>
              <a:path w="4716145" h="6350">
                <a:moveTo>
                  <a:pt x="4716145" y="0"/>
                </a:moveTo>
                <a:lnTo>
                  <a:pt x="0" y="0"/>
                </a:lnTo>
                <a:lnTo>
                  <a:pt x="0" y="6096"/>
                </a:lnTo>
                <a:lnTo>
                  <a:pt x="4716145" y="6096"/>
                </a:lnTo>
                <a:lnTo>
                  <a:pt x="4716145" y="0"/>
                </a:lnTo>
                <a:close/>
              </a:path>
            </a:pathLst>
          </a:custGeom>
          <a:solidFill>
            <a:srgbClr val="F5821F"/>
          </a:solidFill>
        </p:spPr>
        <p:txBody>
          <a:bodyPr wrap="square" lIns="0" tIns="0" rIns="0" bIns="0" rtlCol="0"/>
          <a:lstStyle/>
          <a:p/>
        </p:txBody>
      </p:sp>
      <p:sp>
        <p:nvSpPr>
          <p:cNvPr id="4" name="object 4"/>
          <p:cNvSpPr txBox="1"/>
          <p:nvPr/>
        </p:nvSpPr>
        <p:spPr>
          <a:xfrm>
            <a:off x="1988566" y="3335782"/>
            <a:ext cx="4975225" cy="2056764"/>
          </a:xfrm>
          <a:prstGeom prst="rect">
            <a:avLst/>
          </a:prstGeom>
        </p:spPr>
        <p:txBody>
          <a:bodyPr wrap="square" lIns="0" tIns="12065" rIns="0" bIns="0" rtlCol="0" vert="horz">
            <a:spAutoFit/>
          </a:bodyPr>
          <a:lstStyle/>
          <a:p>
            <a:pPr marL="24384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04040"/>
                </a:solidFill>
                <a:latin typeface="Calibri"/>
                <a:cs typeface="Calibri"/>
              </a:rPr>
              <a:t>Wind</a:t>
            </a:r>
            <a:r>
              <a:rPr dirty="0" sz="700" spc="-5">
                <a:solidFill>
                  <a:srgbClr val="404040"/>
                </a:solidFill>
                <a:latin typeface="宋体"/>
                <a:cs typeface="宋体"/>
              </a:rPr>
              <a:t>，</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a:p>
            <a:pPr>
              <a:lnSpc>
                <a:spcPct val="100000"/>
              </a:lnSpc>
              <a:spcBef>
                <a:spcPts val="15"/>
              </a:spcBef>
            </a:pPr>
            <a:endParaRPr sz="850">
              <a:latin typeface="宋体"/>
              <a:cs typeface="宋体"/>
            </a:endParaRPr>
          </a:p>
          <a:p>
            <a:pPr algn="just" marL="12700" marR="6350">
              <a:lnSpc>
                <a:spcPct val="117000"/>
              </a:lnSpc>
            </a:pPr>
            <a:r>
              <a:rPr dirty="0" sz="1000" spc="5" b="1">
                <a:solidFill>
                  <a:srgbClr val="4D4D4F"/>
                </a:solidFill>
                <a:latin typeface="微软雅黑"/>
                <a:cs typeface="微软雅黑"/>
              </a:rPr>
              <a:t>本周医</a:t>
            </a:r>
            <a:r>
              <a:rPr dirty="0" sz="1000" spc="-5" b="1">
                <a:solidFill>
                  <a:srgbClr val="4D4D4F"/>
                </a:solidFill>
                <a:latin typeface="微软雅黑"/>
                <a:cs typeface="微软雅黑"/>
              </a:rPr>
              <a:t>疗</a:t>
            </a:r>
            <a:r>
              <a:rPr dirty="0" sz="1000" spc="5" b="1">
                <a:solidFill>
                  <a:srgbClr val="4D4D4F"/>
                </a:solidFill>
                <a:latin typeface="微软雅黑"/>
                <a:cs typeface="微软雅黑"/>
              </a:rPr>
              <a:t>器械</a:t>
            </a:r>
            <a:r>
              <a:rPr dirty="0" sz="1000" spc="-65" b="1">
                <a:solidFill>
                  <a:srgbClr val="4D4D4F"/>
                </a:solidFill>
                <a:latin typeface="微软雅黑"/>
                <a:cs typeface="微软雅黑"/>
              </a:rPr>
              <a:t>、</a:t>
            </a:r>
            <a:r>
              <a:rPr dirty="0" sz="1000" spc="5" b="1">
                <a:solidFill>
                  <a:srgbClr val="4D4D4F"/>
                </a:solidFill>
                <a:latin typeface="微软雅黑"/>
                <a:cs typeface="微软雅黑"/>
              </a:rPr>
              <a:t>生物</a:t>
            </a:r>
            <a:r>
              <a:rPr dirty="0" sz="1000" spc="-5" b="1">
                <a:solidFill>
                  <a:srgbClr val="4D4D4F"/>
                </a:solidFill>
                <a:latin typeface="微软雅黑"/>
                <a:cs typeface="微软雅黑"/>
              </a:rPr>
              <a:t>制</a:t>
            </a:r>
            <a:r>
              <a:rPr dirty="0" sz="1000" spc="5" b="1">
                <a:solidFill>
                  <a:srgbClr val="4D4D4F"/>
                </a:solidFill>
                <a:latin typeface="微软雅黑"/>
                <a:cs typeface="微软雅黑"/>
              </a:rPr>
              <a:t>品</a:t>
            </a:r>
            <a:r>
              <a:rPr dirty="0" sz="1000" spc="-5" b="1">
                <a:solidFill>
                  <a:srgbClr val="4D4D4F"/>
                </a:solidFill>
                <a:latin typeface="微软雅黑"/>
                <a:cs typeface="微软雅黑"/>
              </a:rPr>
              <a:t>和</a:t>
            </a:r>
            <a:r>
              <a:rPr dirty="0" sz="1000" spc="5" b="1">
                <a:solidFill>
                  <a:srgbClr val="4D4D4F"/>
                </a:solidFill>
                <a:latin typeface="微软雅黑"/>
                <a:cs typeface="微软雅黑"/>
              </a:rPr>
              <a:t>医药商业交易</a:t>
            </a:r>
            <a:r>
              <a:rPr dirty="0" sz="1000" spc="-5" b="1">
                <a:solidFill>
                  <a:srgbClr val="4D4D4F"/>
                </a:solidFill>
                <a:latin typeface="微软雅黑"/>
                <a:cs typeface="微软雅黑"/>
              </a:rPr>
              <a:t>量</a:t>
            </a:r>
            <a:r>
              <a:rPr dirty="0" sz="1000" spc="5" b="1">
                <a:solidFill>
                  <a:srgbClr val="4D4D4F"/>
                </a:solidFill>
                <a:latin typeface="微软雅黑"/>
                <a:cs typeface="微软雅黑"/>
              </a:rPr>
              <a:t>和交</a:t>
            </a:r>
            <a:r>
              <a:rPr dirty="0" sz="1000" spc="-5" b="1">
                <a:solidFill>
                  <a:srgbClr val="4D4D4F"/>
                </a:solidFill>
                <a:latin typeface="微软雅黑"/>
                <a:cs typeface="微软雅黑"/>
              </a:rPr>
              <a:t>易</a:t>
            </a:r>
            <a:r>
              <a:rPr dirty="0" sz="1000" spc="5" b="1">
                <a:solidFill>
                  <a:srgbClr val="4D4D4F"/>
                </a:solidFill>
                <a:latin typeface="微软雅黑"/>
                <a:cs typeface="微软雅黑"/>
              </a:rPr>
              <a:t>金</a:t>
            </a:r>
            <a:r>
              <a:rPr dirty="0" sz="1000" b="1">
                <a:solidFill>
                  <a:srgbClr val="4D4D4F"/>
                </a:solidFill>
                <a:latin typeface="微软雅黑"/>
                <a:cs typeface="微软雅黑"/>
              </a:rPr>
              <a:t>额</a:t>
            </a:r>
            <a:r>
              <a:rPr dirty="0" sz="1000" spc="5" b="1">
                <a:solidFill>
                  <a:srgbClr val="4D4D4F"/>
                </a:solidFill>
                <a:latin typeface="微软雅黑"/>
                <a:cs typeface="微软雅黑"/>
              </a:rPr>
              <a:t>上升</a:t>
            </a:r>
            <a:r>
              <a:rPr dirty="0" sz="1000" spc="-55" b="1">
                <a:solidFill>
                  <a:srgbClr val="4D4D4F"/>
                </a:solidFill>
                <a:latin typeface="微软雅黑"/>
                <a:cs typeface="微软雅黑"/>
              </a:rPr>
              <a:t>，</a:t>
            </a:r>
            <a:r>
              <a:rPr dirty="0" sz="1000" spc="-5" b="1">
                <a:solidFill>
                  <a:srgbClr val="4D4D4F"/>
                </a:solidFill>
                <a:latin typeface="微软雅黑"/>
                <a:cs typeface="微软雅黑"/>
              </a:rPr>
              <a:t>其</a:t>
            </a:r>
            <a:r>
              <a:rPr dirty="0" sz="1000" spc="5" b="1">
                <a:solidFill>
                  <a:srgbClr val="4D4D4F"/>
                </a:solidFill>
                <a:latin typeface="微软雅黑"/>
                <a:cs typeface="微软雅黑"/>
              </a:rPr>
              <a:t>余板</a:t>
            </a:r>
            <a:r>
              <a:rPr dirty="0" sz="1000" b="1">
                <a:solidFill>
                  <a:srgbClr val="4D4D4F"/>
                </a:solidFill>
                <a:latin typeface="微软雅黑"/>
                <a:cs typeface="微软雅黑"/>
              </a:rPr>
              <a:t>块</a:t>
            </a:r>
            <a:r>
              <a:rPr dirty="0" sz="1000" spc="5" b="1">
                <a:solidFill>
                  <a:srgbClr val="4D4D4F"/>
                </a:solidFill>
                <a:latin typeface="微软雅黑"/>
                <a:cs typeface="微软雅黑"/>
              </a:rPr>
              <a:t>均下</a:t>
            </a:r>
            <a:r>
              <a:rPr dirty="0" sz="1000" spc="-5" b="1">
                <a:solidFill>
                  <a:srgbClr val="4D4D4F"/>
                </a:solidFill>
                <a:latin typeface="微软雅黑"/>
                <a:cs typeface="微软雅黑"/>
              </a:rPr>
              <a:t>降</a:t>
            </a:r>
            <a:r>
              <a:rPr dirty="0" sz="1000" spc="-55" b="1">
                <a:solidFill>
                  <a:srgbClr val="4D4D4F"/>
                </a:solidFill>
                <a:latin typeface="微软雅黑"/>
                <a:cs typeface="微软雅黑"/>
              </a:rPr>
              <a:t>。</a:t>
            </a:r>
            <a:r>
              <a:rPr dirty="0" sz="1000" spc="-5">
                <a:solidFill>
                  <a:srgbClr val="4D4D4F"/>
                </a:solidFill>
                <a:latin typeface="宋体"/>
                <a:cs typeface="宋体"/>
              </a:rPr>
              <a:t>从交易量 </a:t>
            </a:r>
            <a:r>
              <a:rPr dirty="0" sz="1000" spc="-5">
                <a:solidFill>
                  <a:srgbClr val="4D4D4F"/>
                </a:solidFill>
                <a:latin typeface="宋体"/>
                <a:cs typeface="宋体"/>
              </a:rPr>
              <a:t>来看</a:t>
            </a:r>
            <a:r>
              <a:rPr dirty="0" sz="1000" spc="-45">
                <a:solidFill>
                  <a:srgbClr val="4D4D4F"/>
                </a:solidFill>
                <a:latin typeface="宋体"/>
                <a:cs typeface="宋体"/>
              </a:rPr>
              <a:t>，</a:t>
            </a:r>
            <a:r>
              <a:rPr dirty="0" sz="1000" spc="-5">
                <a:solidFill>
                  <a:srgbClr val="4D4D4F"/>
                </a:solidFill>
                <a:latin typeface="宋体"/>
                <a:cs typeface="宋体"/>
              </a:rPr>
              <a:t>本</a:t>
            </a:r>
            <a:r>
              <a:rPr dirty="0" sz="1000" spc="5">
                <a:solidFill>
                  <a:srgbClr val="4D4D4F"/>
                </a:solidFill>
                <a:latin typeface="宋体"/>
                <a:cs typeface="宋体"/>
              </a:rPr>
              <a:t>周</a:t>
            </a:r>
            <a:r>
              <a:rPr dirty="0" sz="1000" spc="-5">
                <a:solidFill>
                  <a:srgbClr val="4D4D4F"/>
                </a:solidFill>
                <a:latin typeface="宋体"/>
                <a:cs typeface="宋体"/>
              </a:rPr>
              <a:t>医疗</a:t>
            </a:r>
            <a:r>
              <a:rPr dirty="0" sz="1000" spc="5">
                <a:solidFill>
                  <a:srgbClr val="4D4D4F"/>
                </a:solidFill>
                <a:latin typeface="宋体"/>
                <a:cs typeface="宋体"/>
              </a:rPr>
              <a:t>器</a:t>
            </a:r>
            <a:r>
              <a:rPr dirty="0" sz="1000" spc="-5">
                <a:solidFill>
                  <a:srgbClr val="4D4D4F"/>
                </a:solidFill>
                <a:latin typeface="宋体"/>
                <a:cs typeface="宋体"/>
              </a:rPr>
              <a:t>械板</a:t>
            </a:r>
            <a:r>
              <a:rPr dirty="0" sz="1000" spc="5">
                <a:solidFill>
                  <a:srgbClr val="4D4D4F"/>
                </a:solidFill>
                <a:latin typeface="宋体"/>
                <a:cs typeface="宋体"/>
              </a:rPr>
              <a:t>块交</a:t>
            </a:r>
            <a:r>
              <a:rPr dirty="0" sz="1000" spc="-5">
                <a:solidFill>
                  <a:srgbClr val="4D4D4F"/>
                </a:solidFill>
                <a:latin typeface="宋体"/>
                <a:cs typeface="宋体"/>
              </a:rPr>
              <a:t>易</a:t>
            </a:r>
            <a:r>
              <a:rPr dirty="0" sz="1000">
                <a:solidFill>
                  <a:srgbClr val="4D4D4F"/>
                </a:solidFill>
                <a:latin typeface="宋体"/>
                <a:cs typeface="宋体"/>
              </a:rPr>
              <a:t>量</a:t>
            </a:r>
            <a:r>
              <a:rPr dirty="0" sz="1000" spc="-5">
                <a:solidFill>
                  <a:srgbClr val="4D4D4F"/>
                </a:solidFill>
                <a:latin typeface="宋体"/>
                <a:cs typeface="宋体"/>
              </a:rPr>
              <a:t>上</a:t>
            </a:r>
            <a:r>
              <a:rPr dirty="0" sz="1000" spc="5">
                <a:solidFill>
                  <a:srgbClr val="4D4D4F"/>
                </a:solidFill>
                <a:latin typeface="宋体"/>
                <a:cs typeface="宋体"/>
              </a:rPr>
              <a:t>升</a:t>
            </a:r>
            <a:r>
              <a:rPr dirty="0" sz="1000" spc="-5">
                <a:solidFill>
                  <a:srgbClr val="4D4D4F"/>
                </a:solidFill>
                <a:latin typeface="宋体"/>
                <a:cs typeface="宋体"/>
              </a:rPr>
              <a:t>幅度</a:t>
            </a:r>
            <a:r>
              <a:rPr dirty="0" sz="1000" spc="5">
                <a:solidFill>
                  <a:srgbClr val="4D4D4F"/>
                </a:solidFill>
                <a:latin typeface="宋体"/>
                <a:cs typeface="宋体"/>
              </a:rPr>
              <a:t>最</a:t>
            </a:r>
            <a:r>
              <a:rPr dirty="0" sz="1000" spc="-5">
                <a:solidFill>
                  <a:srgbClr val="4D4D4F"/>
                </a:solidFill>
                <a:latin typeface="宋体"/>
                <a:cs typeface="宋体"/>
              </a:rPr>
              <a:t>大</a:t>
            </a:r>
            <a:r>
              <a:rPr dirty="0" sz="1000" spc="-45">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比上</a:t>
            </a:r>
            <a:r>
              <a:rPr dirty="0" sz="1000" spc="-5">
                <a:solidFill>
                  <a:srgbClr val="4D4D4F"/>
                </a:solidFill>
                <a:latin typeface="宋体"/>
                <a:cs typeface="宋体"/>
              </a:rPr>
              <a:t>升</a:t>
            </a:r>
            <a:r>
              <a:rPr dirty="0" sz="1000" spc="-290">
                <a:solidFill>
                  <a:srgbClr val="4D4D4F"/>
                </a:solidFill>
                <a:latin typeface="宋体"/>
                <a:cs typeface="宋体"/>
              </a:rPr>
              <a:t> </a:t>
            </a:r>
            <a:r>
              <a:rPr dirty="0" sz="1000" spc="-10">
                <a:solidFill>
                  <a:srgbClr val="4D4D4F"/>
                </a:solidFill>
                <a:latin typeface="等线"/>
                <a:cs typeface="等线"/>
              </a:rPr>
              <a:t>48.28%</a:t>
            </a:r>
            <a:r>
              <a:rPr dirty="0" sz="1000" spc="-10">
                <a:solidFill>
                  <a:srgbClr val="4D4D4F"/>
                </a:solidFill>
                <a:latin typeface="宋体"/>
                <a:cs typeface="宋体"/>
              </a:rPr>
              <a:t>，</a:t>
            </a:r>
            <a:r>
              <a:rPr dirty="0" sz="1000" spc="-5">
                <a:solidFill>
                  <a:srgbClr val="4D4D4F"/>
                </a:solidFill>
                <a:latin typeface="宋体"/>
                <a:cs typeface="宋体"/>
              </a:rPr>
              <a:t>中药板块</a:t>
            </a:r>
            <a:r>
              <a:rPr dirty="0" sz="1000" spc="5">
                <a:solidFill>
                  <a:srgbClr val="4D4D4F"/>
                </a:solidFill>
                <a:latin typeface="宋体"/>
                <a:cs typeface="宋体"/>
              </a:rPr>
              <a:t>交</a:t>
            </a:r>
            <a:r>
              <a:rPr dirty="0" sz="1000" spc="-5">
                <a:solidFill>
                  <a:srgbClr val="4D4D4F"/>
                </a:solidFill>
                <a:latin typeface="宋体"/>
                <a:cs typeface="宋体"/>
              </a:rPr>
              <a:t>易</a:t>
            </a:r>
            <a:r>
              <a:rPr dirty="0" sz="1000" spc="5">
                <a:solidFill>
                  <a:srgbClr val="4D4D4F"/>
                </a:solidFill>
                <a:latin typeface="宋体"/>
                <a:cs typeface="宋体"/>
              </a:rPr>
              <a:t>量</a:t>
            </a:r>
            <a:r>
              <a:rPr dirty="0" sz="1000" spc="-5">
                <a:solidFill>
                  <a:srgbClr val="4D4D4F"/>
                </a:solidFill>
                <a:latin typeface="宋体"/>
                <a:cs typeface="宋体"/>
              </a:rPr>
              <a:t>下跌幅 度</a:t>
            </a:r>
            <a:r>
              <a:rPr dirty="0" sz="1000" spc="5">
                <a:solidFill>
                  <a:srgbClr val="4D4D4F"/>
                </a:solidFill>
                <a:latin typeface="宋体"/>
                <a:cs typeface="宋体"/>
              </a:rPr>
              <a:t>最大</a:t>
            </a:r>
            <a:r>
              <a:rPr dirty="0" sz="1000" spc="-5">
                <a:solidFill>
                  <a:srgbClr val="4D4D4F"/>
                </a:solidFill>
                <a:latin typeface="宋体"/>
                <a:cs typeface="宋体"/>
              </a:rPr>
              <a:t>，</a:t>
            </a:r>
            <a:r>
              <a:rPr dirty="0" sz="1000" spc="5">
                <a:solidFill>
                  <a:srgbClr val="4D4D4F"/>
                </a:solidFill>
                <a:latin typeface="宋体"/>
                <a:cs typeface="宋体"/>
              </a:rPr>
              <a:t>同比</a:t>
            </a:r>
            <a:r>
              <a:rPr dirty="0" sz="1000" spc="-5">
                <a:solidFill>
                  <a:srgbClr val="4D4D4F"/>
                </a:solidFill>
                <a:latin typeface="宋体"/>
                <a:cs typeface="宋体"/>
              </a:rPr>
              <a:t>下跌</a:t>
            </a:r>
            <a:r>
              <a:rPr dirty="0" sz="1000" spc="-45">
                <a:solidFill>
                  <a:srgbClr val="4D4D4F"/>
                </a:solidFill>
                <a:latin typeface="宋体"/>
                <a:cs typeface="宋体"/>
              </a:rPr>
              <a:t> </a:t>
            </a:r>
            <a:r>
              <a:rPr dirty="0" sz="1000">
                <a:solidFill>
                  <a:srgbClr val="4D4D4F"/>
                </a:solidFill>
                <a:latin typeface="等线"/>
                <a:cs typeface="等线"/>
              </a:rPr>
              <a:t>4.06%</a:t>
            </a:r>
            <a:r>
              <a:rPr dirty="0" sz="1000" spc="5">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交易</a:t>
            </a:r>
            <a:r>
              <a:rPr dirty="0" sz="1000" spc="-5">
                <a:solidFill>
                  <a:srgbClr val="4D4D4F"/>
                </a:solidFill>
                <a:latin typeface="宋体"/>
                <a:cs typeface="宋体"/>
              </a:rPr>
              <a:t>额</a:t>
            </a:r>
            <a:r>
              <a:rPr dirty="0" sz="1000" spc="5">
                <a:solidFill>
                  <a:srgbClr val="4D4D4F"/>
                </a:solidFill>
                <a:latin typeface="宋体"/>
                <a:cs typeface="宋体"/>
              </a:rPr>
              <a:t>来看，</a:t>
            </a:r>
            <a:r>
              <a:rPr dirty="0" sz="1000" spc="-5">
                <a:solidFill>
                  <a:srgbClr val="4D4D4F"/>
                </a:solidFill>
                <a:latin typeface="宋体"/>
                <a:cs typeface="宋体"/>
              </a:rPr>
              <a:t>本</a:t>
            </a:r>
            <a:r>
              <a:rPr dirty="0" sz="1000" spc="5">
                <a:solidFill>
                  <a:srgbClr val="4D4D4F"/>
                </a:solidFill>
                <a:latin typeface="宋体"/>
                <a:cs typeface="宋体"/>
              </a:rPr>
              <a:t>周医</a:t>
            </a:r>
            <a:r>
              <a:rPr dirty="0" sz="1000" spc="-5">
                <a:solidFill>
                  <a:srgbClr val="4D4D4F"/>
                </a:solidFill>
                <a:latin typeface="宋体"/>
                <a:cs typeface="宋体"/>
              </a:rPr>
              <a:t>疗</a:t>
            </a:r>
            <a:r>
              <a:rPr dirty="0" sz="1000" spc="5">
                <a:solidFill>
                  <a:srgbClr val="4D4D4F"/>
                </a:solidFill>
                <a:latin typeface="宋体"/>
                <a:cs typeface="宋体"/>
              </a:rPr>
              <a:t>器</a:t>
            </a:r>
            <a:r>
              <a:rPr dirty="0" sz="1000" spc="-5">
                <a:solidFill>
                  <a:srgbClr val="4D4D4F"/>
                </a:solidFill>
                <a:latin typeface="宋体"/>
                <a:cs typeface="宋体"/>
              </a:rPr>
              <a:t>械</a:t>
            </a:r>
            <a:r>
              <a:rPr dirty="0" sz="1000" spc="5">
                <a:solidFill>
                  <a:srgbClr val="4D4D4F"/>
                </a:solidFill>
                <a:latin typeface="宋体"/>
                <a:cs typeface="宋体"/>
              </a:rPr>
              <a:t>板块</a:t>
            </a:r>
            <a:r>
              <a:rPr dirty="0" sz="1000" spc="-5">
                <a:solidFill>
                  <a:srgbClr val="4D4D4F"/>
                </a:solidFill>
                <a:latin typeface="宋体"/>
                <a:cs typeface="宋体"/>
              </a:rPr>
              <a:t>交</a:t>
            </a:r>
            <a:r>
              <a:rPr dirty="0" sz="1000" spc="5">
                <a:solidFill>
                  <a:srgbClr val="4D4D4F"/>
                </a:solidFill>
                <a:latin typeface="宋体"/>
                <a:cs typeface="宋体"/>
              </a:rPr>
              <a:t>易额上</a:t>
            </a:r>
            <a:r>
              <a:rPr dirty="0" sz="1000" spc="-5">
                <a:solidFill>
                  <a:srgbClr val="4D4D4F"/>
                </a:solidFill>
                <a:latin typeface="宋体"/>
                <a:cs typeface="宋体"/>
              </a:rPr>
              <a:t>涨</a:t>
            </a:r>
            <a:r>
              <a:rPr dirty="0" sz="1000" spc="5">
                <a:solidFill>
                  <a:srgbClr val="4D4D4F"/>
                </a:solidFill>
                <a:latin typeface="宋体"/>
                <a:cs typeface="宋体"/>
              </a:rPr>
              <a:t>幅度</a:t>
            </a:r>
            <a:r>
              <a:rPr dirty="0" sz="1000" spc="-5">
                <a:solidFill>
                  <a:srgbClr val="4D4D4F"/>
                </a:solidFill>
                <a:latin typeface="宋体"/>
                <a:cs typeface="宋体"/>
              </a:rPr>
              <a:t>最</a:t>
            </a:r>
            <a:r>
              <a:rPr dirty="0" sz="1000" spc="5">
                <a:solidFill>
                  <a:srgbClr val="4D4D4F"/>
                </a:solidFill>
                <a:latin typeface="宋体"/>
                <a:cs typeface="宋体"/>
              </a:rPr>
              <a:t>大</a:t>
            </a:r>
            <a:r>
              <a:rPr dirty="0" sz="1000" spc="-5">
                <a:solidFill>
                  <a:srgbClr val="4D4D4F"/>
                </a:solidFill>
                <a:latin typeface="宋体"/>
                <a:cs typeface="宋体"/>
              </a:rPr>
              <a:t>，</a:t>
            </a:r>
            <a:r>
              <a:rPr dirty="0" sz="1000" spc="5">
                <a:solidFill>
                  <a:srgbClr val="4D4D4F"/>
                </a:solidFill>
                <a:latin typeface="宋体"/>
                <a:cs typeface="宋体"/>
              </a:rPr>
              <a:t>同</a:t>
            </a:r>
            <a:r>
              <a:rPr dirty="0" sz="1000" spc="-5">
                <a:solidFill>
                  <a:srgbClr val="4D4D4F"/>
                </a:solidFill>
                <a:latin typeface="宋体"/>
                <a:cs typeface="宋体"/>
              </a:rPr>
              <a:t>比 上涨</a:t>
            </a:r>
            <a:r>
              <a:rPr dirty="0" sz="1000" spc="-254">
                <a:solidFill>
                  <a:srgbClr val="4D4D4F"/>
                </a:solidFill>
                <a:latin typeface="宋体"/>
                <a:cs typeface="宋体"/>
              </a:rPr>
              <a:t> </a:t>
            </a:r>
            <a:r>
              <a:rPr dirty="0" sz="1000" spc="-5">
                <a:solidFill>
                  <a:srgbClr val="4D4D4F"/>
                </a:solidFill>
                <a:latin typeface="等线"/>
                <a:cs typeface="等线"/>
              </a:rPr>
              <a:t>46.89%</a:t>
            </a:r>
            <a:r>
              <a:rPr dirty="0" sz="1000" spc="-5">
                <a:solidFill>
                  <a:srgbClr val="4D4D4F"/>
                </a:solidFill>
                <a:latin typeface="宋体"/>
                <a:cs typeface="宋体"/>
              </a:rPr>
              <a:t>，中药</a:t>
            </a:r>
            <a:r>
              <a:rPr dirty="0" sz="1000" spc="5">
                <a:solidFill>
                  <a:srgbClr val="4D4D4F"/>
                </a:solidFill>
                <a:latin typeface="宋体"/>
                <a:cs typeface="宋体"/>
              </a:rPr>
              <a:t>板</a:t>
            </a:r>
            <a:r>
              <a:rPr dirty="0" sz="1000" spc="-5">
                <a:solidFill>
                  <a:srgbClr val="4D4D4F"/>
                </a:solidFill>
                <a:latin typeface="宋体"/>
                <a:cs typeface="宋体"/>
              </a:rPr>
              <a:t>块交</a:t>
            </a:r>
            <a:r>
              <a:rPr dirty="0" sz="1000" spc="5">
                <a:solidFill>
                  <a:srgbClr val="4D4D4F"/>
                </a:solidFill>
                <a:latin typeface="宋体"/>
                <a:cs typeface="宋体"/>
              </a:rPr>
              <a:t>易</a:t>
            </a:r>
            <a:r>
              <a:rPr dirty="0" sz="1000" spc="-5">
                <a:solidFill>
                  <a:srgbClr val="4D4D4F"/>
                </a:solidFill>
                <a:latin typeface="宋体"/>
                <a:cs typeface="宋体"/>
              </a:rPr>
              <a:t>额下跌</a:t>
            </a:r>
            <a:r>
              <a:rPr dirty="0" sz="1000" spc="5">
                <a:solidFill>
                  <a:srgbClr val="4D4D4F"/>
                </a:solidFill>
                <a:latin typeface="宋体"/>
                <a:cs typeface="宋体"/>
              </a:rPr>
              <a:t>幅</a:t>
            </a:r>
            <a:r>
              <a:rPr dirty="0" sz="1000" spc="-5">
                <a:solidFill>
                  <a:srgbClr val="4D4D4F"/>
                </a:solidFill>
                <a:latin typeface="宋体"/>
                <a:cs typeface="宋体"/>
              </a:rPr>
              <a:t>度最</a:t>
            </a:r>
            <a:r>
              <a:rPr dirty="0" sz="1000" spc="5">
                <a:solidFill>
                  <a:srgbClr val="4D4D4F"/>
                </a:solidFill>
                <a:latin typeface="宋体"/>
                <a:cs typeface="宋体"/>
              </a:rPr>
              <a:t>大</a:t>
            </a:r>
            <a:r>
              <a:rPr dirty="0" sz="1000" spc="-5">
                <a:solidFill>
                  <a:srgbClr val="4D4D4F"/>
                </a:solidFill>
                <a:latin typeface="宋体"/>
                <a:cs typeface="宋体"/>
              </a:rPr>
              <a:t>，同</a:t>
            </a:r>
            <a:r>
              <a:rPr dirty="0" sz="1000" spc="5">
                <a:solidFill>
                  <a:srgbClr val="4D4D4F"/>
                </a:solidFill>
                <a:latin typeface="宋体"/>
                <a:cs typeface="宋体"/>
              </a:rPr>
              <a:t>比</a:t>
            </a:r>
            <a:r>
              <a:rPr dirty="0" sz="1000" spc="-5">
                <a:solidFill>
                  <a:srgbClr val="4D4D4F"/>
                </a:solidFill>
                <a:latin typeface="宋体"/>
                <a:cs typeface="宋体"/>
              </a:rPr>
              <a:t>下跌</a:t>
            </a:r>
            <a:r>
              <a:rPr dirty="0" sz="1000" spc="-229">
                <a:solidFill>
                  <a:srgbClr val="4D4D4F"/>
                </a:solidFill>
                <a:latin typeface="宋体"/>
                <a:cs typeface="宋体"/>
              </a:rPr>
              <a:t> </a:t>
            </a:r>
            <a:r>
              <a:rPr dirty="0" sz="1000" spc="-5">
                <a:solidFill>
                  <a:srgbClr val="4D4D4F"/>
                </a:solidFill>
                <a:latin typeface="等线"/>
                <a:cs typeface="等线"/>
              </a:rPr>
              <a:t>3.09%</a:t>
            </a:r>
            <a:r>
              <a:rPr dirty="0" sz="1000" spc="-5">
                <a:solidFill>
                  <a:srgbClr val="4D4D4F"/>
                </a:solidFill>
                <a:latin typeface="宋体"/>
                <a:cs typeface="宋体"/>
              </a:rPr>
              <a:t>。</a:t>
            </a:r>
            <a:endParaRPr sz="1000">
              <a:latin typeface="宋体"/>
              <a:cs typeface="宋体"/>
            </a:endParaRPr>
          </a:p>
          <a:p>
            <a:pPr algn="just" marL="12700" marR="5080">
              <a:lnSpc>
                <a:spcPct val="116700"/>
              </a:lnSpc>
              <a:spcBef>
                <a:spcPts val="775"/>
              </a:spcBef>
            </a:pPr>
            <a:r>
              <a:rPr dirty="0" sz="1000" spc="5" b="1">
                <a:solidFill>
                  <a:srgbClr val="4D4D4F"/>
                </a:solidFill>
                <a:latin typeface="微软雅黑"/>
                <a:cs typeface="微软雅黑"/>
              </a:rPr>
              <a:t>本周仅</a:t>
            </a:r>
            <a:r>
              <a:rPr dirty="0" sz="1000" spc="-5" b="1">
                <a:solidFill>
                  <a:srgbClr val="4D4D4F"/>
                </a:solidFill>
                <a:latin typeface="微软雅黑"/>
                <a:cs typeface="微软雅黑"/>
              </a:rPr>
              <a:t>四</a:t>
            </a:r>
            <a:r>
              <a:rPr dirty="0" sz="1000" spc="5" b="1">
                <a:solidFill>
                  <a:srgbClr val="4D4D4F"/>
                </a:solidFill>
                <a:latin typeface="微软雅黑"/>
                <a:cs typeface="微软雅黑"/>
              </a:rPr>
              <a:t>个交</a:t>
            </a:r>
            <a:r>
              <a:rPr dirty="0" sz="1000" spc="-5" b="1">
                <a:solidFill>
                  <a:srgbClr val="4D4D4F"/>
                </a:solidFill>
                <a:latin typeface="微软雅黑"/>
                <a:cs typeface="微软雅黑"/>
              </a:rPr>
              <a:t>易</a:t>
            </a:r>
            <a:r>
              <a:rPr dirty="0" sz="1000" spc="5" b="1">
                <a:solidFill>
                  <a:srgbClr val="4D4D4F"/>
                </a:solidFill>
                <a:latin typeface="微软雅黑"/>
                <a:cs typeface="微软雅黑"/>
              </a:rPr>
              <a:t>日</a:t>
            </a:r>
            <a:r>
              <a:rPr dirty="0" sz="1000" spc="-45" b="1">
                <a:solidFill>
                  <a:srgbClr val="4D4D4F"/>
                </a:solidFill>
                <a:latin typeface="微软雅黑"/>
                <a:cs typeface="微软雅黑"/>
              </a:rPr>
              <a:t>，</a:t>
            </a:r>
            <a:r>
              <a:rPr dirty="0" sz="1000" spc="-5" b="1">
                <a:solidFill>
                  <a:srgbClr val="4D4D4F"/>
                </a:solidFill>
                <a:latin typeface="微软雅黑"/>
                <a:cs typeface="微软雅黑"/>
              </a:rPr>
              <a:t>医</a:t>
            </a:r>
            <a:r>
              <a:rPr dirty="0" sz="1000" spc="5" b="1">
                <a:solidFill>
                  <a:srgbClr val="4D4D4F"/>
                </a:solidFill>
                <a:latin typeface="微软雅黑"/>
                <a:cs typeface="微软雅黑"/>
              </a:rPr>
              <a:t>药</a:t>
            </a:r>
            <a:r>
              <a:rPr dirty="0" sz="1000" spc="-5" b="1">
                <a:solidFill>
                  <a:srgbClr val="4D4D4F"/>
                </a:solidFill>
                <a:latin typeface="微软雅黑"/>
                <a:cs typeface="微软雅黑"/>
              </a:rPr>
              <a:t>生</a:t>
            </a:r>
            <a:r>
              <a:rPr dirty="0" sz="1000" spc="5" b="1">
                <a:solidFill>
                  <a:srgbClr val="4D4D4F"/>
                </a:solidFill>
                <a:latin typeface="微软雅黑"/>
                <a:cs typeface="微软雅黑"/>
              </a:rPr>
              <a:t>物各版</a:t>
            </a:r>
            <a:r>
              <a:rPr dirty="0" sz="1000" spc="-5" b="1">
                <a:solidFill>
                  <a:srgbClr val="4D4D4F"/>
                </a:solidFill>
                <a:latin typeface="微软雅黑"/>
                <a:cs typeface="微软雅黑"/>
              </a:rPr>
              <a:t>块</a:t>
            </a:r>
            <a:r>
              <a:rPr dirty="0" sz="1000" spc="5" b="1">
                <a:solidFill>
                  <a:srgbClr val="4D4D4F"/>
                </a:solidFill>
                <a:latin typeface="微软雅黑"/>
                <a:cs typeface="微软雅黑"/>
              </a:rPr>
              <a:t>交易</a:t>
            </a:r>
            <a:r>
              <a:rPr dirty="0" sz="1000" spc="-5" b="1">
                <a:solidFill>
                  <a:srgbClr val="4D4D4F"/>
                </a:solidFill>
                <a:latin typeface="微软雅黑"/>
                <a:cs typeface="微软雅黑"/>
              </a:rPr>
              <a:t>量</a:t>
            </a:r>
            <a:r>
              <a:rPr dirty="0" sz="1000" spc="5" b="1">
                <a:solidFill>
                  <a:srgbClr val="4D4D4F"/>
                </a:solidFill>
                <a:latin typeface="微软雅黑"/>
                <a:cs typeface="微软雅黑"/>
              </a:rPr>
              <a:t>有所</a:t>
            </a:r>
            <a:r>
              <a:rPr dirty="0" sz="1000" spc="-5" b="1">
                <a:solidFill>
                  <a:srgbClr val="4D4D4F"/>
                </a:solidFill>
                <a:latin typeface="微软雅黑"/>
                <a:cs typeface="微软雅黑"/>
              </a:rPr>
              <a:t>下</a:t>
            </a:r>
            <a:r>
              <a:rPr dirty="0" sz="1000" spc="20" b="1">
                <a:solidFill>
                  <a:srgbClr val="4D4D4F"/>
                </a:solidFill>
                <a:latin typeface="微软雅黑"/>
                <a:cs typeface="微软雅黑"/>
              </a:rPr>
              <a:t>降</a:t>
            </a:r>
            <a:r>
              <a:rPr dirty="0" sz="1000" spc="-55" b="1">
                <a:solidFill>
                  <a:srgbClr val="4D4D4F"/>
                </a:solidFill>
                <a:latin typeface="微软雅黑"/>
                <a:cs typeface="微软雅黑"/>
              </a:rPr>
              <a:t>。</a:t>
            </a:r>
            <a:r>
              <a:rPr dirty="0" sz="1000" spc="-5">
                <a:solidFill>
                  <a:srgbClr val="4D4D4F"/>
                </a:solidFill>
                <a:latin typeface="宋体"/>
                <a:cs typeface="宋体"/>
              </a:rPr>
              <a:t>从交易</a:t>
            </a:r>
            <a:r>
              <a:rPr dirty="0" sz="1000" spc="5">
                <a:solidFill>
                  <a:srgbClr val="4D4D4F"/>
                </a:solidFill>
                <a:latin typeface="宋体"/>
                <a:cs typeface="宋体"/>
              </a:rPr>
              <a:t>量</a:t>
            </a:r>
            <a:r>
              <a:rPr dirty="0" sz="1000" spc="-5">
                <a:solidFill>
                  <a:srgbClr val="4D4D4F"/>
                </a:solidFill>
                <a:latin typeface="宋体"/>
                <a:cs typeface="宋体"/>
              </a:rPr>
              <a:t>来</a:t>
            </a:r>
            <a:r>
              <a:rPr dirty="0" sz="1000" spc="5">
                <a:solidFill>
                  <a:srgbClr val="4D4D4F"/>
                </a:solidFill>
                <a:latin typeface="宋体"/>
                <a:cs typeface="宋体"/>
              </a:rPr>
              <a:t>看</a:t>
            </a:r>
            <a:r>
              <a:rPr dirty="0" sz="1000" spc="-55">
                <a:solidFill>
                  <a:srgbClr val="4D4D4F"/>
                </a:solidFill>
                <a:latin typeface="宋体"/>
                <a:cs typeface="宋体"/>
              </a:rPr>
              <a:t>，</a:t>
            </a:r>
            <a:r>
              <a:rPr dirty="0" sz="1000" spc="-5">
                <a:solidFill>
                  <a:srgbClr val="4D4D4F"/>
                </a:solidFill>
                <a:latin typeface="宋体"/>
                <a:cs typeface="宋体"/>
              </a:rPr>
              <a:t>本</a:t>
            </a:r>
            <a:r>
              <a:rPr dirty="0" sz="1000" spc="5">
                <a:solidFill>
                  <a:srgbClr val="4D4D4F"/>
                </a:solidFill>
                <a:latin typeface="宋体"/>
                <a:cs typeface="宋体"/>
              </a:rPr>
              <a:t>周</a:t>
            </a:r>
            <a:r>
              <a:rPr dirty="0" sz="1000" spc="-5">
                <a:solidFill>
                  <a:srgbClr val="4D4D4F"/>
                </a:solidFill>
                <a:latin typeface="宋体"/>
                <a:cs typeface="宋体"/>
              </a:rPr>
              <a:t>医疗</a:t>
            </a:r>
            <a:r>
              <a:rPr dirty="0" sz="1000" spc="5">
                <a:solidFill>
                  <a:srgbClr val="4D4D4F"/>
                </a:solidFill>
                <a:latin typeface="宋体"/>
                <a:cs typeface="宋体"/>
              </a:rPr>
              <a:t>服</a:t>
            </a:r>
            <a:r>
              <a:rPr dirty="0" sz="1000" spc="-5">
                <a:solidFill>
                  <a:srgbClr val="4D4D4F"/>
                </a:solidFill>
                <a:latin typeface="宋体"/>
                <a:cs typeface="宋体"/>
              </a:rPr>
              <a:t>务板块 </a:t>
            </a:r>
            <a:r>
              <a:rPr dirty="0" sz="1000" spc="-5">
                <a:solidFill>
                  <a:srgbClr val="4D4D4F"/>
                </a:solidFill>
                <a:latin typeface="宋体"/>
                <a:cs typeface="宋体"/>
              </a:rPr>
              <a:t>交易量</a:t>
            </a:r>
            <a:r>
              <a:rPr dirty="0" sz="1000" spc="5">
                <a:solidFill>
                  <a:srgbClr val="4D4D4F"/>
                </a:solidFill>
                <a:latin typeface="宋体"/>
                <a:cs typeface="宋体"/>
              </a:rPr>
              <a:t>下</a:t>
            </a:r>
            <a:r>
              <a:rPr dirty="0" sz="1000" spc="-5">
                <a:solidFill>
                  <a:srgbClr val="4D4D4F"/>
                </a:solidFill>
                <a:latin typeface="宋体"/>
                <a:cs typeface="宋体"/>
              </a:rPr>
              <a:t>跌幅</a:t>
            </a:r>
            <a:r>
              <a:rPr dirty="0" sz="1000" spc="5">
                <a:solidFill>
                  <a:srgbClr val="4D4D4F"/>
                </a:solidFill>
                <a:latin typeface="宋体"/>
                <a:cs typeface="宋体"/>
              </a:rPr>
              <a:t>度</a:t>
            </a:r>
            <a:r>
              <a:rPr dirty="0" sz="1000" spc="-5">
                <a:solidFill>
                  <a:srgbClr val="4D4D4F"/>
                </a:solidFill>
                <a:latin typeface="宋体"/>
                <a:cs typeface="宋体"/>
              </a:rPr>
              <a:t>最小</a:t>
            </a:r>
            <a:r>
              <a:rPr dirty="0" sz="1000" spc="-405">
                <a:solidFill>
                  <a:srgbClr val="4D4D4F"/>
                </a:solidFill>
                <a:latin typeface="宋体"/>
                <a:cs typeface="宋体"/>
              </a:rPr>
              <a:t>，</a:t>
            </a:r>
            <a:r>
              <a:rPr dirty="0" sz="1000" spc="5">
                <a:solidFill>
                  <a:srgbClr val="4D4D4F"/>
                </a:solidFill>
                <a:latin typeface="宋体"/>
                <a:cs typeface="宋体"/>
              </a:rPr>
              <a:t>同比</a:t>
            </a:r>
            <a:r>
              <a:rPr dirty="0" sz="1000" spc="-5">
                <a:solidFill>
                  <a:srgbClr val="4D4D4F"/>
                </a:solidFill>
                <a:latin typeface="宋体"/>
                <a:cs typeface="宋体"/>
              </a:rPr>
              <a:t>下跌</a:t>
            </a:r>
            <a:r>
              <a:rPr dirty="0" sz="1000" spc="-265">
                <a:solidFill>
                  <a:srgbClr val="4D4D4F"/>
                </a:solidFill>
                <a:latin typeface="宋体"/>
                <a:cs typeface="宋体"/>
              </a:rPr>
              <a:t> </a:t>
            </a:r>
            <a:r>
              <a:rPr dirty="0" sz="1000" spc="-60">
                <a:solidFill>
                  <a:srgbClr val="4D4D4F"/>
                </a:solidFill>
                <a:latin typeface="等线"/>
                <a:cs typeface="等线"/>
              </a:rPr>
              <a:t>28.09%</a:t>
            </a:r>
            <a:r>
              <a:rPr dirty="0" sz="1000" spc="-60">
                <a:solidFill>
                  <a:srgbClr val="4D4D4F"/>
                </a:solidFill>
                <a:latin typeface="宋体"/>
                <a:cs typeface="宋体"/>
              </a:rPr>
              <a:t>，</a:t>
            </a:r>
            <a:r>
              <a:rPr dirty="0" sz="1000" spc="-5">
                <a:solidFill>
                  <a:srgbClr val="4D4D4F"/>
                </a:solidFill>
                <a:latin typeface="宋体"/>
                <a:cs typeface="宋体"/>
              </a:rPr>
              <a:t>中药板</a:t>
            </a:r>
            <a:r>
              <a:rPr dirty="0" sz="1000" spc="5">
                <a:solidFill>
                  <a:srgbClr val="4D4D4F"/>
                </a:solidFill>
                <a:latin typeface="宋体"/>
                <a:cs typeface="宋体"/>
              </a:rPr>
              <a:t>块</a:t>
            </a:r>
            <a:r>
              <a:rPr dirty="0" sz="1000" spc="-5">
                <a:solidFill>
                  <a:srgbClr val="4D4D4F"/>
                </a:solidFill>
                <a:latin typeface="宋体"/>
                <a:cs typeface="宋体"/>
              </a:rPr>
              <a:t>交</a:t>
            </a:r>
            <a:r>
              <a:rPr dirty="0" sz="1000" spc="5">
                <a:solidFill>
                  <a:srgbClr val="4D4D4F"/>
                </a:solidFill>
                <a:latin typeface="宋体"/>
                <a:cs typeface="宋体"/>
              </a:rPr>
              <a:t>易</a:t>
            </a:r>
            <a:r>
              <a:rPr dirty="0" sz="1000" spc="-5">
                <a:solidFill>
                  <a:srgbClr val="4D4D4F"/>
                </a:solidFill>
                <a:latin typeface="宋体"/>
                <a:cs typeface="宋体"/>
              </a:rPr>
              <a:t>量下跌</a:t>
            </a:r>
            <a:r>
              <a:rPr dirty="0" sz="1000" spc="5">
                <a:solidFill>
                  <a:srgbClr val="4D4D4F"/>
                </a:solidFill>
                <a:latin typeface="宋体"/>
                <a:cs typeface="宋体"/>
              </a:rPr>
              <a:t>幅</a:t>
            </a:r>
            <a:r>
              <a:rPr dirty="0" sz="1000" spc="-5">
                <a:solidFill>
                  <a:srgbClr val="4D4D4F"/>
                </a:solidFill>
                <a:latin typeface="宋体"/>
                <a:cs typeface="宋体"/>
              </a:rPr>
              <a:t>度最大</a:t>
            </a:r>
            <a:r>
              <a:rPr dirty="0" sz="1000" spc="-390">
                <a:solidFill>
                  <a:srgbClr val="4D4D4F"/>
                </a:solidFill>
                <a:latin typeface="宋体"/>
                <a:cs typeface="宋体"/>
              </a:rPr>
              <a:t>，</a:t>
            </a:r>
            <a:r>
              <a:rPr dirty="0" sz="1000" spc="-5">
                <a:solidFill>
                  <a:srgbClr val="4D4D4F"/>
                </a:solidFill>
                <a:latin typeface="宋体"/>
                <a:cs typeface="宋体"/>
              </a:rPr>
              <a:t>同比</a:t>
            </a:r>
            <a:r>
              <a:rPr dirty="0" sz="1000" spc="5">
                <a:solidFill>
                  <a:srgbClr val="4D4D4F"/>
                </a:solidFill>
                <a:latin typeface="宋体"/>
                <a:cs typeface="宋体"/>
              </a:rPr>
              <a:t>下</a:t>
            </a:r>
            <a:r>
              <a:rPr dirty="0" sz="1000" spc="-5">
                <a:solidFill>
                  <a:srgbClr val="4D4D4F"/>
                </a:solidFill>
                <a:latin typeface="宋体"/>
                <a:cs typeface="宋体"/>
              </a:rPr>
              <a:t>跌</a:t>
            </a:r>
            <a:r>
              <a:rPr dirty="0" sz="1000" spc="-250">
                <a:solidFill>
                  <a:srgbClr val="4D4D4F"/>
                </a:solidFill>
                <a:latin typeface="宋体"/>
                <a:cs typeface="宋体"/>
              </a:rPr>
              <a:t> </a:t>
            </a:r>
            <a:r>
              <a:rPr dirty="0" sz="1000" spc="-5">
                <a:solidFill>
                  <a:srgbClr val="4D4D4F"/>
                </a:solidFill>
                <a:latin typeface="等线"/>
                <a:cs typeface="等线"/>
              </a:rPr>
              <a:t>39.38%</a:t>
            </a:r>
            <a:r>
              <a:rPr dirty="0" sz="1000" spc="-5">
                <a:solidFill>
                  <a:srgbClr val="4D4D4F"/>
                </a:solidFill>
                <a:latin typeface="宋体"/>
                <a:cs typeface="宋体"/>
              </a:rPr>
              <a:t>。 从交易</a:t>
            </a:r>
            <a:r>
              <a:rPr dirty="0" sz="1000" spc="5">
                <a:solidFill>
                  <a:srgbClr val="4D4D4F"/>
                </a:solidFill>
                <a:latin typeface="宋体"/>
                <a:cs typeface="宋体"/>
              </a:rPr>
              <a:t>额</a:t>
            </a:r>
            <a:r>
              <a:rPr dirty="0" sz="1000" spc="-5">
                <a:solidFill>
                  <a:srgbClr val="4D4D4F"/>
                </a:solidFill>
                <a:latin typeface="宋体"/>
                <a:cs typeface="宋体"/>
              </a:rPr>
              <a:t>来看</a:t>
            </a:r>
            <a:r>
              <a:rPr dirty="0" sz="1000" spc="-45">
                <a:solidFill>
                  <a:srgbClr val="4D4D4F"/>
                </a:solidFill>
                <a:latin typeface="宋体"/>
                <a:cs typeface="宋体"/>
              </a:rPr>
              <a:t>，</a:t>
            </a:r>
            <a:r>
              <a:rPr dirty="0" sz="1000" spc="5">
                <a:solidFill>
                  <a:srgbClr val="4D4D4F"/>
                </a:solidFill>
                <a:latin typeface="宋体"/>
                <a:cs typeface="宋体"/>
              </a:rPr>
              <a:t>本</a:t>
            </a:r>
            <a:r>
              <a:rPr dirty="0" sz="1000" spc="-5">
                <a:solidFill>
                  <a:srgbClr val="4D4D4F"/>
                </a:solidFill>
                <a:latin typeface="宋体"/>
                <a:cs typeface="宋体"/>
              </a:rPr>
              <a:t>周医</a:t>
            </a:r>
            <a:r>
              <a:rPr dirty="0" sz="1000" spc="5">
                <a:solidFill>
                  <a:srgbClr val="4D4D4F"/>
                </a:solidFill>
                <a:latin typeface="宋体"/>
                <a:cs typeface="宋体"/>
              </a:rPr>
              <a:t>疗服</a:t>
            </a:r>
            <a:r>
              <a:rPr dirty="0" sz="1000" spc="-5">
                <a:solidFill>
                  <a:srgbClr val="4D4D4F"/>
                </a:solidFill>
                <a:latin typeface="宋体"/>
                <a:cs typeface="宋体"/>
              </a:rPr>
              <a:t>务板块</a:t>
            </a:r>
            <a:r>
              <a:rPr dirty="0" sz="1000" spc="5">
                <a:solidFill>
                  <a:srgbClr val="4D4D4F"/>
                </a:solidFill>
                <a:latin typeface="宋体"/>
                <a:cs typeface="宋体"/>
              </a:rPr>
              <a:t>交</a:t>
            </a:r>
            <a:r>
              <a:rPr dirty="0" sz="1000" spc="-5">
                <a:solidFill>
                  <a:srgbClr val="4D4D4F"/>
                </a:solidFill>
                <a:latin typeface="宋体"/>
                <a:cs typeface="宋体"/>
              </a:rPr>
              <a:t>易</a:t>
            </a:r>
            <a:r>
              <a:rPr dirty="0" sz="1000" spc="5">
                <a:solidFill>
                  <a:srgbClr val="4D4D4F"/>
                </a:solidFill>
                <a:latin typeface="宋体"/>
                <a:cs typeface="宋体"/>
              </a:rPr>
              <a:t>额下</a:t>
            </a:r>
            <a:r>
              <a:rPr dirty="0" sz="1000" spc="-5">
                <a:solidFill>
                  <a:srgbClr val="4D4D4F"/>
                </a:solidFill>
                <a:latin typeface="宋体"/>
                <a:cs typeface="宋体"/>
              </a:rPr>
              <a:t>跌幅</a:t>
            </a:r>
            <a:r>
              <a:rPr dirty="0" sz="1000" spc="5">
                <a:solidFill>
                  <a:srgbClr val="4D4D4F"/>
                </a:solidFill>
                <a:latin typeface="宋体"/>
                <a:cs typeface="宋体"/>
              </a:rPr>
              <a:t>度</a:t>
            </a:r>
            <a:r>
              <a:rPr dirty="0" sz="1000" spc="-5">
                <a:solidFill>
                  <a:srgbClr val="4D4D4F"/>
                </a:solidFill>
                <a:latin typeface="宋体"/>
                <a:cs typeface="宋体"/>
              </a:rPr>
              <a:t>最</a:t>
            </a:r>
            <a:r>
              <a:rPr dirty="0" sz="1000" spc="5">
                <a:solidFill>
                  <a:srgbClr val="4D4D4F"/>
                </a:solidFill>
                <a:latin typeface="宋体"/>
                <a:cs typeface="宋体"/>
              </a:rPr>
              <a:t>小</a:t>
            </a:r>
            <a:r>
              <a:rPr dirty="0" sz="1000" spc="-45">
                <a:solidFill>
                  <a:srgbClr val="4D4D4F"/>
                </a:solidFill>
                <a:latin typeface="宋体"/>
                <a:cs typeface="宋体"/>
              </a:rPr>
              <a:t>，</a:t>
            </a:r>
            <a:r>
              <a:rPr dirty="0" sz="1000" spc="-5">
                <a:solidFill>
                  <a:srgbClr val="4D4D4F"/>
                </a:solidFill>
                <a:latin typeface="宋体"/>
                <a:cs typeface="宋体"/>
              </a:rPr>
              <a:t>同</a:t>
            </a:r>
            <a:r>
              <a:rPr dirty="0" sz="1000" spc="-10">
                <a:solidFill>
                  <a:srgbClr val="4D4D4F"/>
                </a:solidFill>
                <a:latin typeface="宋体"/>
                <a:cs typeface="宋体"/>
              </a:rPr>
              <a:t>比</a:t>
            </a:r>
            <a:r>
              <a:rPr dirty="0" sz="1000" spc="-5">
                <a:solidFill>
                  <a:srgbClr val="4D4D4F"/>
                </a:solidFill>
                <a:latin typeface="宋体"/>
                <a:cs typeface="宋体"/>
              </a:rPr>
              <a:t>下跌</a:t>
            </a:r>
            <a:r>
              <a:rPr dirty="0" sz="1000" spc="-290">
                <a:solidFill>
                  <a:srgbClr val="4D4D4F"/>
                </a:solidFill>
                <a:latin typeface="宋体"/>
                <a:cs typeface="宋体"/>
              </a:rPr>
              <a:t> </a:t>
            </a:r>
            <a:r>
              <a:rPr dirty="0" sz="1000" spc="-10">
                <a:solidFill>
                  <a:srgbClr val="4D4D4F"/>
                </a:solidFill>
                <a:latin typeface="等线"/>
                <a:cs typeface="等线"/>
              </a:rPr>
              <a:t>19.55%</a:t>
            </a:r>
            <a:r>
              <a:rPr dirty="0" sz="1000" spc="-10">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药板</a:t>
            </a:r>
            <a:r>
              <a:rPr dirty="0" sz="1000" spc="-5">
                <a:solidFill>
                  <a:srgbClr val="4D4D4F"/>
                </a:solidFill>
                <a:latin typeface="宋体"/>
                <a:cs typeface="宋体"/>
              </a:rPr>
              <a:t>块交易 额下跌</a:t>
            </a:r>
            <a:r>
              <a:rPr dirty="0" sz="1000" spc="5">
                <a:solidFill>
                  <a:srgbClr val="4D4D4F"/>
                </a:solidFill>
                <a:latin typeface="宋体"/>
                <a:cs typeface="宋体"/>
              </a:rPr>
              <a:t>幅</a:t>
            </a:r>
            <a:r>
              <a:rPr dirty="0" sz="1000" spc="-5">
                <a:solidFill>
                  <a:srgbClr val="4D4D4F"/>
                </a:solidFill>
                <a:latin typeface="宋体"/>
                <a:cs typeface="宋体"/>
              </a:rPr>
              <a:t>度最</a:t>
            </a:r>
            <a:r>
              <a:rPr dirty="0" sz="1000" spc="5">
                <a:solidFill>
                  <a:srgbClr val="4D4D4F"/>
                </a:solidFill>
                <a:latin typeface="宋体"/>
                <a:cs typeface="宋体"/>
              </a:rPr>
              <a:t>大</a:t>
            </a:r>
            <a:r>
              <a:rPr dirty="0" sz="1000" spc="-5">
                <a:solidFill>
                  <a:srgbClr val="4D4D4F"/>
                </a:solidFill>
                <a:latin typeface="宋体"/>
                <a:cs typeface="宋体"/>
              </a:rPr>
              <a:t>，同</a:t>
            </a:r>
            <a:r>
              <a:rPr dirty="0" sz="1000" spc="5">
                <a:solidFill>
                  <a:srgbClr val="4D4D4F"/>
                </a:solidFill>
                <a:latin typeface="宋体"/>
                <a:cs typeface="宋体"/>
              </a:rPr>
              <a:t>比</a:t>
            </a:r>
            <a:r>
              <a:rPr dirty="0" sz="1000" spc="-5">
                <a:solidFill>
                  <a:srgbClr val="4D4D4F"/>
                </a:solidFill>
                <a:latin typeface="宋体"/>
                <a:cs typeface="宋体"/>
              </a:rPr>
              <a:t>下跌</a:t>
            </a:r>
            <a:r>
              <a:rPr dirty="0" sz="1000" spc="-235">
                <a:solidFill>
                  <a:srgbClr val="4D4D4F"/>
                </a:solidFill>
                <a:latin typeface="宋体"/>
                <a:cs typeface="宋体"/>
              </a:rPr>
              <a:t> </a:t>
            </a:r>
            <a:r>
              <a:rPr dirty="0" sz="1000" spc="-5">
                <a:solidFill>
                  <a:srgbClr val="4D4D4F"/>
                </a:solidFill>
                <a:latin typeface="等线"/>
                <a:cs typeface="等线"/>
              </a:rPr>
              <a:t>40.12%</a:t>
            </a:r>
            <a:r>
              <a:rPr dirty="0" sz="1000" spc="-5">
                <a:solidFill>
                  <a:srgbClr val="4D4D4F"/>
                </a:solidFill>
                <a:latin typeface="宋体"/>
                <a:cs typeface="宋体"/>
              </a:rPr>
              <a:t>。</a:t>
            </a:r>
            <a:endParaRPr sz="1000">
              <a:latin typeface="宋体"/>
              <a:cs typeface="宋体"/>
            </a:endParaRPr>
          </a:p>
          <a:p>
            <a:pPr>
              <a:lnSpc>
                <a:spcPct val="100000"/>
              </a:lnSpc>
              <a:spcBef>
                <a:spcPts val="10"/>
              </a:spcBef>
            </a:pPr>
            <a:endParaRPr sz="850">
              <a:latin typeface="宋体"/>
              <a:cs typeface="宋体"/>
            </a:endParaRPr>
          </a:p>
          <a:p>
            <a:pPr marL="245745">
              <a:lnSpc>
                <a:spcPct val="100000"/>
              </a:lnSpc>
            </a:pPr>
            <a:r>
              <a:rPr dirty="0" sz="800" b="1">
                <a:solidFill>
                  <a:srgbClr val="4D4D4F"/>
                </a:solidFill>
                <a:latin typeface="微软雅黑"/>
                <a:cs typeface="微软雅黑"/>
              </a:rPr>
              <a:t>图</a:t>
            </a:r>
            <a:r>
              <a:rPr dirty="0" sz="800" spc="-40" b="1">
                <a:solidFill>
                  <a:srgbClr val="4D4D4F"/>
                </a:solidFill>
                <a:latin typeface="微软雅黑"/>
                <a:cs typeface="微软雅黑"/>
              </a:rPr>
              <a:t> </a:t>
            </a:r>
            <a:r>
              <a:rPr dirty="0" sz="800" spc="-5" b="1">
                <a:solidFill>
                  <a:srgbClr val="4D4D4F"/>
                </a:solidFill>
                <a:latin typeface="Calibri"/>
                <a:cs typeface="Calibri"/>
              </a:rPr>
              <a:t>20</a:t>
            </a:r>
            <a:r>
              <a:rPr dirty="0" sz="800" spc="-5" b="1">
                <a:solidFill>
                  <a:srgbClr val="4D4D4F"/>
                </a:solidFill>
                <a:latin typeface="微软雅黑"/>
                <a:cs typeface="微软雅黑"/>
              </a:rPr>
              <a:t>：</a:t>
            </a:r>
            <a:r>
              <a:rPr dirty="0" sz="800" b="1">
                <a:solidFill>
                  <a:srgbClr val="4D4D4F"/>
                </a:solidFill>
                <a:latin typeface="微软雅黑"/>
                <a:cs typeface="微软雅黑"/>
              </a:rPr>
              <a:t>医药各板块交易量和交易</a:t>
            </a:r>
            <a:r>
              <a:rPr dirty="0" sz="800" spc="-15" b="1">
                <a:solidFill>
                  <a:srgbClr val="4D4D4F"/>
                </a:solidFill>
                <a:latin typeface="微软雅黑"/>
                <a:cs typeface="微软雅黑"/>
              </a:rPr>
              <a:t>金</a:t>
            </a:r>
            <a:r>
              <a:rPr dirty="0" sz="800" b="1">
                <a:solidFill>
                  <a:srgbClr val="4D4D4F"/>
                </a:solidFill>
                <a:latin typeface="微软雅黑"/>
                <a:cs typeface="微软雅黑"/>
              </a:rPr>
              <a:t>额变化</a:t>
            </a:r>
            <a:endParaRPr sz="800">
              <a:latin typeface="微软雅黑"/>
              <a:cs typeface="微软雅黑"/>
            </a:endParaRPr>
          </a:p>
        </p:txBody>
      </p:sp>
      <p:sp>
        <p:nvSpPr>
          <p:cNvPr id="5" name="object 5"/>
          <p:cNvSpPr/>
          <p:nvPr/>
        </p:nvSpPr>
        <p:spPr>
          <a:xfrm>
            <a:off x="2164333" y="3302761"/>
            <a:ext cx="4716145" cy="6350"/>
          </a:xfrm>
          <a:custGeom>
            <a:avLst/>
            <a:gdLst/>
            <a:ahLst/>
            <a:cxnLst/>
            <a:rect l="l" t="t" r="r" b="b"/>
            <a:pathLst>
              <a:path w="4716145" h="6350">
                <a:moveTo>
                  <a:pt x="4716145" y="0"/>
                </a:moveTo>
                <a:lnTo>
                  <a:pt x="0" y="0"/>
                </a:lnTo>
                <a:lnTo>
                  <a:pt x="0" y="6096"/>
                </a:lnTo>
                <a:lnTo>
                  <a:pt x="4716145" y="6096"/>
                </a:lnTo>
                <a:lnTo>
                  <a:pt x="4716145" y="0"/>
                </a:lnTo>
                <a:close/>
              </a:path>
            </a:pathLst>
          </a:custGeom>
          <a:solidFill>
            <a:srgbClr val="F5821F"/>
          </a:solidFill>
        </p:spPr>
        <p:txBody>
          <a:bodyPr wrap="square" lIns="0" tIns="0" rIns="0" bIns="0" rtlCol="0"/>
          <a:lstStyle/>
          <a:p/>
        </p:txBody>
      </p:sp>
      <p:sp>
        <p:nvSpPr>
          <p:cNvPr id="6" name="object 6"/>
          <p:cNvSpPr/>
          <p:nvPr/>
        </p:nvSpPr>
        <p:spPr>
          <a:xfrm>
            <a:off x="2164333" y="5424550"/>
            <a:ext cx="4716145" cy="6350"/>
          </a:xfrm>
          <a:custGeom>
            <a:avLst/>
            <a:gdLst/>
            <a:ahLst/>
            <a:cxnLst/>
            <a:rect l="l" t="t" r="r" b="b"/>
            <a:pathLst>
              <a:path w="4716145" h="6350">
                <a:moveTo>
                  <a:pt x="4716145" y="0"/>
                </a:moveTo>
                <a:lnTo>
                  <a:pt x="0" y="0"/>
                </a:lnTo>
                <a:lnTo>
                  <a:pt x="0" y="6096"/>
                </a:lnTo>
                <a:lnTo>
                  <a:pt x="4716145" y="6096"/>
                </a:lnTo>
                <a:lnTo>
                  <a:pt x="4716145" y="0"/>
                </a:lnTo>
                <a:close/>
              </a:path>
            </a:pathLst>
          </a:custGeom>
          <a:solidFill>
            <a:srgbClr val="F5821F"/>
          </a:solidFill>
        </p:spPr>
        <p:txBody>
          <a:bodyPr wrap="square" lIns="0" tIns="0" rIns="0" bIns="0" rtlCol="0"/>
          <a:lstStyle/>
          <a:p/>
        </p:txBody>
      </p:sp>
      <p:sp>
        <p:nvSpPr>
          <p:cNvPr id="7" name="object 7"/>
          <p:cNvSpPr txBox="1"/>
          <p:nvPr/>
        </p:nvSpPr>
        <p:spPr>
          <a:xfrm>
            <a:off x="599948" y="7841360"/>
            <a:ext cx="2993390" cy="337185"/>
          </a:xfrm>
          <a:prstGeom prst="rect">
            <a:avLst/>
          </a:prstGeom>
        </p:spPr>
        <p:txBody>
          <a:bodyPr wrap="square" lIns="0" tIns="12065" rIns="0" bIns="0" rtlCol="0" vert="horz">
            <a:spAutoFit/>
          </a:bodyPr>
          <a:lstStyle/>
          <a:p>
            <a:pPr marL="1632585">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04040"/>
                </a:solidFill>
                <a:latin typeface="Calibri"/>
                <a:cs typeface="Calibri"/>
              </a:rPr>
              <a:t>Wind</a:t>
            </a:r>
            <a:r>
              <a:rPr dirty="0" sz="700" spc="-5">
                <a:solidFill>
                  <a:srgbClr val="404040"/>
                </a:solidFill>
                <a:latin typeface="宋体"/>
                <a:cs typeface="宋体"/>
              </a:rPr>
              <a:t>，</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a:p>
            <a:pPr marL="12700">
              <a:lnSpc>
                <a:spcPct val="100000"/>
              </a:lnSpc>
              <a:spcBef>
                <a:spcPts val="655"/>
              </a:spcBef>
            </a:pPr>
            <a:r>
              <a:rPr dirty="0" sz="800" b="1">
                <a:solidFill>
                  <a:srgbClr val="4D4D4F"/>
                </a:solidFill>
                <a:latin typeface="微软雅黑"/>
                <a:cs typeface="微软雅黑"/>
              </a:rPr>
              <a:t>表</a:t>
            </a:r>
            <a:r>
              <a:rPr dirty="0" sz="800" spc="-30" b="1">
                <a:solidFill>
                  <a:srgbClr val="4D4D4F"/>
                </a:solidFill>
                <a:latin typeface="微软雅黑"/>
                <a:cs typeface="微软雅黑"/>
              </a:rPr>
              <a:t> </a:t>
            </a:r>
            <a:r>
              <a:rPr dirty="0" sz="800" spc="-5" b="1">
                <a:solidFill>
                  <a:srgbClr val="4D4D4F"/>
                </a:solidFill>
                <a:latin typeface="等线"/>
                <a:cs typeface="等线"/>
              </a:rPr>
              <a:t>4</a:t>
            </a:r>
            <a:r>
              <a:rPr dirty="0" sz="800" spc="-5" b="1">
                <a:solidFill>
                  <a:srgbClr val="4D4D4F"/>
                </a:solidFill>
                <a:latin typeface="微软雅黑"/>
                <a:cs typeface="微软雅黑"/>
              </a:rPr>
              <a:t>：</a:t>
            </a:r>
            <a:r>
              <a:rPr dirty="0" sz="800" b="1">
                <a:solidFill>
                  <a:srgbClr val="4D4D4F"/>
                </a:solidFill>
                <a:latin typeface="微软雅黑"/>
                <a:cs typeface="微软雅黑"/>
              </a:rPr>
              <a:t>个股区间涨幅前十</a:t>
            </a:r>
            <a:r>
              <a:rPr dirty="0" sz="800" spc="10" b="1">
                <a:solidFill>
                  <a:srgbClr val="4D4D4F"/>
                </a:solidFill>
                <a:latin typeface="微软雅黑"/>
                <a:cs typeface="微软雅黑"/>
              </a:rPr>
              <a:t>（%）</a:t>
            </a:r>
            <a:endParaRPr sz="800">
              <a:latin typeface="微软雅黑"/>
              <a:cs typeface="微软雅黑"/>
            </a:endParaRPr>
          </a:p>
        </p:txBody>
      </p:sp>
      <p:sp>
        <p:nvSpPr>
          <p:cNvPr id="8" name="object 8"/>
          <p:cNvSpPr/>
          <p:nvPr/>
        </p:nvSpPr>
        <p:spPr>
          <a:xfrm>
            <a:off x="2164333" y="7808341"/>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graphicFrame>
        <p:nvGraphicFramePr>
          <p:cNvPr id="9" name="object 9"/>
          <p:cNvGraphicFramePr>
            <a:graphicFrameLocks noGrp="1"/>
          </p:cNvGraphicFramePr>
          <p:nvPr/>
        </p:nvGraphicFramePr>
        <p:xfrm>
          <a:off x="544068" y="8210677"/>
          <a:ext cx="6350635" cy="1797685"/>
        </p:xfrm>
        <a:graphic>
          <a:graphicData uri="http://schemas.openxmlformats.org/drawingml/2006/table">
            <a:tbl>
              <a:tblPr firstRow="1" bandRow="1">
                <a:tableStyleId>{2D5ABB26-0587-4C30-8999-92F81FD0307C}</a:tableStyleId>
              </a:tblPr>
              <a:tblGrid>
                <a:gridCol w="751205"/>
                <a:gridCol w="1038859"/>
                <a:gridCol w="998219"/>
                <a:gridCol w="912494"/>
                <a:gridCol w="854710"/>
                <a:gridCol w="990600"/>
                <a:gridCol w="802004"/>
              </a:tblGrid>
              <a:tr h="206121">
                <a:tc>
                  <a:txBody>
                    <a:bodyPr/>
                    <a:lstStyle/>
                    <a:p>
                      <a:pPr marL="67945">
                        <a:lnSpc>
                          <a:spcPct val="100000"/>
                        </a:lnSpc>
                        <a:spcBef>
                          <a:spcPts val="315"/>
                        </a:spcBef>
                      </a:pPr>
                      <a:r>
                        <a:rPr dirty="0" sz="750" spc="5" b="1">
                          <a:solidFill>
                            <a:srgbClr val="4D4D4F"/>
                          </a:solidFill>
                          <a:latin typeface="微软雅黑"/>
                          <a:cs typeface="微软雅黑"/>
                        </a:rPr>
                        <a:t>代码</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c>
                  <a:txBody>
                    <a:bodyPr/>
                    <a:lstStyle/>
                    <a:p>
                      <a:pPr marL="243840">
                        <a:lnSpc>
                          <a:spcPct val="100000"/>
                        </a:lnSpc>
                        <a:spcBef>
                          <a:spcPts val="315"/>
                        </a:spcBef>
                      </a:pPr>
                      <a:r>
                        <a:rPr dirty="0" sz="750" spc="5" b="1">
                          <a:solidFill>
                            <a:srgbClr val="4D4D4F"/>
                          </a:solidFill>
                          <a:latin typeface="微软雅黑"/>
                          <a:cs typeface="微软雅黑"/>
                        </a:rPr>
                        <a:t>简称</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c>
                  <a:txBody>
                    <a:bodyPr/>
                    <a:lstStyle/>
                    <a:p>
                      <a:pPr algn="r" marR="309880">
                        <a:lnSpc>
                          <a:spcPct val="100000"/>
                        </a:lnSpc>
                        <a:spcBef>
                          <a:spcPts val="315"/>
                        </a:spcBef>
                      </a:pPr>
                      <a:r>
                        <a:rPr dirty="0" sz="750" b="1">
                          <a:solidFill>
                            <a:srgbClr val="4D4D4F"/>
                          </a:solidFill>
                          <a:latin typeface="等线"/>
                          <a:cs typeface="等线"/>
                        </a:rPr>
                        <a:t>1</a:t>
                      </a:r>
                      <a:r>
                        <a:rPr dirty="0" sz="750" spc="-35" b="1">
                          <a:solidFill>
                            <a:srgbClr val="4D4D4F"/>
                          </a:solidFill>
                          <a:latin typeface="等线"/>
                          <a:cs typeface="等线"/>
                        </a:rPr>
                        <a:t> </a:t>
                      </a:r>
                      <a:r>
                        <a:rPr dirty="0" sz="750" spc="5" b="1">
                          <a:solidFill>
                            <a:srgbClr val="4D4D4F"/>
                          </a:solidFill>
                          <a:latin typeface="微软雅黑"/>
                          <a:cs typeface="微软雅黑"/>
                        </a:rPr>
                        <a:t>周内</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c>
                  <a:txBody>
                    <a:bodyPr/>
                    <a:lstStyle/>
                    <a:p>
                      <a:pPr algn="r" marR="320675">
                        <a:lnSpc>
                          <a:spcPct val="100000"/>
                        </a:lnSpc>
                        <a:spcBef>
                          <a:spcPts val="315"/>
                        </a:spcBef>
                      </a:pPr>
                      <a:r>
                        <a:rPr dirty="0" sz="750" b="1">
                          <a:solidFill>
                            <a:srgbClr val="4D4D4F"/>
                          </a:solidFill>
                          <a:latin typeface="等线"/>
                          <a:cs typeface="等线"/>
                        </a:rPr>
                        <a:t>1</a:t>
                      </a:r>
                      <a:r>
                        <a:rPr dirty="0" sz="750" spc="-40" b="1">
                          <a:solidFill>
                            <a:srgbClr val="4D4D4F"/>
                          </a:solidFill>
                          <a:latin typeface="等线"/>
                          <a:cs typeface="等线"/>
                        </a:rPr>
                        <a:t> </a:t>
                      </a:r>
                      <a:r>
                        <a:rPr dirty="0" sz="750" spc="5" b="1">
                          <a:solidFill>
                            <a:srgbClr val="4D4D4F"/>
                          </a:solidFill>
                          <a:latin typeface="微软雅黑"/>
                          <a:cs typeface="微软雅黑"/>
                        </a:rPr>
                        <a:t>月内</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c>
                  <a:txBody>
                    <a:bodyPr/>
                    <a:lstStyle/>
                    <a:p>
                      <a:pPr algn="r" marR="248920">
                        <a:lnSpc>
                          <a:spcPct val="100000"/>
                        </a:lnSpc>
                        <a:spcBef>
                          <a:spcPts val="315"/>
                        </a:spcBef>
                      </a:pPr>
                      <a:r>
                        <a:rPr dirty="0" sz="750" b="1">
                          <a:solidFill>
                            <a:srgbClr val="4D4D4F"/>
                          </a:solidFill>
                          <a:latin typeface="等线"/>
                          <a:cs typeface="等线"/>
                        </a:rPr>
                        <a:t>6</a:t>
                      </a:r>
                      <a:r>
                        <a:rPr dirty="0" sz="750" spc="-40" b="1">
                          <a:solidFill>
                            <a:srgbClr val="4D4D4F"/>
                          </a:solidFill>
                          <a:latin typeface="等线"/>
                          <a:cs typeface="等线"/>
                        </a:rPr>
                        <a:t> </a:t>
                      </a:r>
                      <a:r>
                        <a:rPr dirty="0" sz="750" spc="5" b="1">
                          <a:solidFill>
                            <a:srgbClr val="4D4D4F"/>
                          </a:solidFill>
                          <a:latin typeface="微软雅黑"/>
                          <a:cs typeface="微软雅黑"/>
                        </a:rPr>
                        <a:t>月内</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c>
                  <a:txBody>
                    <a:bodyPr/>
                    <a:lstStyle/>
                    <a:p>
                      <a:pPr algn="r" marR="247650">
                        <a:lnSpc>
                          <a:spcPct val="100000"/>
                        </a:lnSpc>
                        <a:spcBef>
                          <a:spcPts val="315"/>
                        </a:spcBef>
                      </a:pPr>
                      <a:r>
                        <a:rPr dirty="0" sz="750" spc="5" b="1">
                          <a:solidFill>
                            <a:srgbClr val="4D4D4F"/>
                          </a:solidFill>
                          <a:latin typeface="微软雅黑"/>
                          <a:cs typeface="微软雅黑"/>
                        </a:rPr>
                        <a:t>年内最高价</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c>
                  <a:txBody>
                    <a:bodyPr/>
                    <a:lstStyle/>
                    <a:p>
                      <a:pPr algn="r" marR="59055">
                        <a:lnSpc>
                          <a:spcPct val="100000"/>
                        </a:lnSpc>
                        <a:spcBef>
                          <a:spcPts val="315"/>
                        </a:spcBef>
                      </a:pPr>
                      <a:r>
                        <a:rPr dirty="0" sz="750" spc="5" b="1">
                          <a:solidFill>
                            <a:srgbClr val="4D4D4F"/>
                          </a:solidFill>
                          <a:latin typeface="微软雅黑"/>
                          <a:cs typeface="微软雅黑"/>
                        </a:rPr>
                        <a:t>年内最低价</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tcPr>
                </a:tc>
              </a:tr>
              <a:tr h="201167">
                <a:tc>
                  <a:txBody>
                    <a:bodyPr/>
                    <a:lstStyle/>
                    <a:p>
                      <a:pPr marL="67945">
                        <a:lnSpc>
                          <a:spcPct val="100000"/>
                        </a:lnSpc>
                        <a:spcBef>
                          <a:spcPts val="270"/>
                        </a:spcBef>
                      </a:pPr>
                      <a:r>
                        <a:rPr dirty="0" sz="750" spc="-5">
                          <a:solidFill>
                            <a:srgbClr val="4D4D4F"/>
                          </a:solidFill>
                          <a:latin typeface="等线"/>
                          <a:cs typeface="等线"/>
                        </a:rPr>
                        <a:t>300318.SZ</a:t>
                      </a:r>
                      <a:endParaRPr sz="750">
                        <a:latin typeface="等线"/>
                        <a:cs typeface="等线"/>
                      </a:endParaRPr>
                    </a:p>
                  </a:txBody>
                  <a:tcPr marL="0" marR="0" marB="0" marT="34290">
                    <a:lnT w="6350">
                      <a:solidFill>
                        <a:srgbClr val="F5821F"/>
                      </a:solidFill>
                      <a:prstDash val="solid"/>
                    </a:lnT>
                  </a:tcPr>
                </a:tc>
                <a:tc>
                  <a:txBody>
                    <a:bodyPr/>
                    <a:lstStyle/>
                    <a:p>
                      <a:pPr marL="243840">
                        <a:lnSpc>
                          <a:spcPct val="100000"/>
                        </a:lnSpc>
                        <a:spcBef>
                          <a:spcPts val="305"/>
                        </a:spcBef>
                      </a:pPr>
                      <a:r>
                        <a:rPr dirty="0" sz="750" spc="5">
                          <a:solidFill>
                            <a:srgbClr val="4D4D4F"/>
                          </a:solidFill>
                          <a:latin typeface="宋体"/>
                          <a:cs typeface="宋体"/>
                        </a:rPr>
                        <a:t>博晖</a:t>
                      </a:r>
                      <a:r>
                        <a:rPr dirty="0" sz="750" spc="-10">
                          <a:solidFill>
                            <a:srgbClr val="4D4D4F"/>
                          </a:solidFill>
                          <a:latin typeface="宋体"/>
                          <a:cs typeface="宋体"/>
                        </a:rPr>
                        <a:t>创</a:t>
                      </a:r>
                      <a:r>
                        <a:rPr dirty="0" sz="750" spc="5">
                          <a:solidFill>
                            <a:srgbClr val="4D4D4F"/>
                          </a:solidFill>
                          <a:latin typeface="宋体"/>
                          <a:cs typeface="宋体"/>
                        </a:rPr>
                        <a:t>新</a:t>
                      </a:r>
                      <a:endParaRPr sz="750">
                        <a:latin typeface="宋体"/>
                        <a:cs typeface="宋体"/>
                      </a:endParaRPr>
                    </a:p>
                  </a:txBody>
                  <a:tcPr marL="0" marR="0" marB="0" marT="38735">
                    <a:lnT w="6350">
                      <a:solidFill>
                        <a:srgbClr val="F5821F"/>
                      </a:solidFill>
                      <a:prstDash val="solid"/>
                    </a:lnT>
                  </a:tcPr>
                </a:tc>
                <a:tc>
                  <a:txBody>
                    <a:bodyPr/>
                    <a:lstStyle/>
                    <a:p>
                      <a:pPr algn="r" marR="307975">
                        <a:lnSpc>
                          <a:spcPct val="100000"/>
                        </a:lnSpc>
                        <a:spcBef>
                          <a:spcPts val="270"/>
                        </a:spcBef>
                      </a:pPr>
                      <a:r>
                        <a:rPr dirty="0" sz="750" spc="-5">
                          <a:solidFill>
                            <a:srgbClr val="4D4D4F"/>
                          </a:solidFill>
                          <a:latin typeface="等线"/>
                          <a:cs typeface="等线"/>
                        </a:rPr>
                        <a:t>27.51</a:t>
                      </a:r>
                      <a:endParaRPr sz="750">
                        <a:latin typeface="等线"/>
                        <a:cs typeface="等线"/>
                      </a:endParaRPr>
                    </a:p>
                  </a:txBody>
                  <a:tcPr marL="0" marR="0" marB="0" marT="34290">
                    <a:lnT w="6350">
                      <a:solidFill>
                        <a:srgbClr val="F5821F"/>
                      </a:solidFill>
                      <a:prstDash val="solid"/>
                    </a:lnT>
                  </a:tcPr>
                </a:tc>
                <a:tc>
                  <a:txBody>
                    <a:bodyPr/>
                    <a:lstStyle/>
                    <a:p>
                      <a:pPr algn="r" marR="318770">
                        <a:lnSpc>
                          <a:spcPct val="100000"/>
                        </a:lnSpc>
                        <a:spcBef>
                          <a:spcPts val="270"/>
                        </a:spcBef>
                      </a:pPr>
                      <a:r>
                        <a:rPr dirty="0" sz="750" spc="-5">
                          <a:solidFill>
                            <a:srgbClr val="4D4D4F"/>
                          </a:solidFill>
                          <a:latin typeface="等线"/>
                          <a:cs typeface="等线"/>
                        </a:rPr>
                        <a:t>51.80</a:t>
                      </a:r>
                      <a:endParaRPr sz="750">
                        <a:latin typeface="等线"/>
                        <a:cs typeface="等线"/>
                      </a:endParaRPr>
                    </a:p>
                  </a:txBody>
                  <a:tcPr marL="0" marR="0" marB="0" marT="34290">
                    <a:lnT w="6350">
                      <a:solidFill>
                        <a:srgbClr val="F5821F"/>
                      </a:solidFill>
                      <a:prstDash val="solid"/>
                    </a:lnT>
                  </a:tcPr>
                </a:tc>
                <a:tc>
                  <a:txBody>
                    <a:bodyPr/>
                    <a:lstStyle/>
                    <a:p>
                      <a:pPr algn="r" marR="247015">
                        <a:lnSpc>
                          <a:spcPct val="100000"/>
                        </a:lnSpc>
                        <a:spcBef>
                          <a:spcPts val="270"/>
                        </a:spcBef>
                      </a:pPr>
                      <a:r>
                        <a:rPr dirty="0" sz="750" spc="-5">
                          <a:solidFill>
                            <a:srgbClr val="4D4D4F"/>
                          </a:solidFill>
                          <a:latin typeface="等线"/>
                          <a:cs typeface="等线"/>
                        </a:rPr>
                        <a:t>221.36</a:t>
                      </a:r>
                      <a:endParaRPr sz="750">
                        <a:latin typeface="等线"/>
                        <a:cs typeface="等线"/>
                      </a:endParaRPr>
                    </a:p>
                  </a:txBody>
                  <a:tcPr marL="0" marR="0" marB="0" marT="34290">
                    <a:lnT w="6350">
                      <a:solidFill>
                        <a:srgbClr val="F5821F"/>
                      </a:solidFill>
                      <a:prstDash val="solid"/>
                    </a:lnT>
                  </a:tcPr>
                </a:tc>
                <a:tc>
                  <a:txBody>
                    <a:bodyPr/>
                    <a:lstStyle/>
                    <a:p>
                      <a:pPr algn="r" marR="247650">
                        <a:lnSpc>
                          <a:spcPct val="100000"/>
                        </a:lnSpc>
                        <a:spcBef>
                          <a:spcPts val="270"/>
                        </a:spcBef>
                      </a:pPr>
                      <a:r>
                        <a:rPr dirty="0" sz="750" spc="-5">
                          <a:solidFill>
                            <a:srgbClr val="4D4D4F"/>
                          </a:solidFill>
                          <a:latin typeface="等线"/>
                          <a:cs typeface="等线"/>
                        </a:rPr>
                        <a:t>18.96</a:t>
                      </a:r>
                      <a:endParaRPr sz="750">
                        <a:latin typeface="等线"/>
                        <a:cs typeface="等线"/>
                      </a:endParaRPr>
                    </a:p>
                  </a:txBody>
                  <a:tcPr marL="0" marR="0" marB="0" marT="34290">
                    <a:lnT w="6350">
                      <a:solidFill>
                        <a:srgbClr val="F5821F"/>
                      </a:solidFill>
                      <a:prstDash val="solid"/>
                    </a:lnT>
                  </a:tcPr>
                </a:tc>
                <a:tc>
                  <a:txBody>
                    <a:bodyPr/>
                    <a:lstStyle/>
                    <a:p>
                      <a:pPr algn="r" marR="59055">
                        <a:lnSpc>
                          <a:spcPct val="100000"/>
                        </a:lnSpc>
                        <a:spcBef>
                          <a:spcPts val="270"/>
                        </a:spcBef>
                      </a:pPr>
                      <a:r>
                        <a:rPr dirty="0" sz="750">
                          <a:solidFill>
                            <a:srgbClr val="4D4D4F"/>
                          </a:solidFill>
                          <a:latin typeface="等线"/>
                          <a:cs typeface="等线"/>
                        </a:rPr>
                        <a:t>3.99</a:t>
                      </a:r>
                      <a:endParaRPr sz="750">
                        <a:latin typeface="等线"/>
                        <a:cs typeface="等线"/>
                      </a:endParaRPr>
                    </a:p>
                  </a:txBody>
                  <a:tcPr marL="0" marR="0" marB="0" marT="34290">
                    <a:lnT w="6350">
                      <a:solidFill>
                        <a:srgbClr val="F5821F"/>
                      </a:solidFill>
                      <a:prstDash val="solid"/>
                    </a:lnT>
                  </a:tcPr>
                </a:tc>
              </a:tr>
              <a:tr h="198120">
                <a:tc>
                  <a:txBody>
                    <a:bodyPr/>
                    <a:lstStyle/>
                    <a:p>
                      <a:pPr marL="67945">
                        <a:lnSpc>
                          <a:spcPct val="100000"/>
                        </a:lnSpc>
                        <a:spcBef>
                          <a:spcPts val="245"/>
                        </a:spcBef>
                      </a:pPr>
                      <a:r>
                        <a:rPr dirty="0" sz="750" spc="-5">
                          <a:solidFill>
                            <a:srgbClr val="4D4D4F"/>
                          </a:solidFill>
                          <a:latin typeface="等线"/>
                          <a:cs typeface="等线"/>
                        </a:rPr>
                        <a:t>600763.SH</a:t>
                      </a:r>
                      <a:endParaRPr sz="750">
                        <a:latin typeface="等线"/>
                        <a:cs typeface="等线"/>
                      </a:endParaRPr>
                    </a:p>
                  </a:txBody>
                  <a:tcPr marL="0" marR="0" marB="0" marT="31115">
                    <a:solidFill>
                      <a:srgbClr val="C8C9CA"/>
                    </a:solidFill>
                  </a:tcPr>
                </a:tc>
                <a:tc>
                  <a:txBody>
                    <a:bodyPr/>
                    <a:lstStyle/>
                    <a:p>
                      <a:pPr marL="243840">
                        <a:lnSpc>
                          <a:spcPct val="100000"/>
                        </a:lnSpc>
                        <a:spcBef>
                          <a:spcPts val="280"/>
                        </a:spcBef>
                      </a:pPr>
                      <a:r>
                        <a:rPr dirty="0" sz="750" spc="5">
                          <a:solidFill>
                            <a:srgbClr val="4D4D4F"/>
                          </a:solidFill>
                          <a:latin typeface="宋体"/>
                          <a:cs typeface="宋体"/>
                        </a:rPr>
                        <a:t>通策</a:t>
                      </a:r>
                      <a:r>
                        <a:rPr dirty="0" sz="750" spc="-10">
                          <a:solidFill>
                            <a:srgbClr val="4D4D4F"/>
                          </a:solidFill>
                          <a:latin typeface="宋体"/>
                          <a:cs typeface="宋体"/>
                        </a:rPr>
                        <a:t>医</a:t>
                      </a:r>
                      <a:r>
                        <a:rPr dirty="0" sz="750" spc="5">
                          <a:solidFill>
                            <a:srgbClr val="4D4D4F"/>
                          </a:solidFill>
                          <a:latin typeface="宋体"/>
                          <a:cs typeface="宋体"/>
                        </a:rPr>
                        <a:t>疗</a:t>
                      </a:r>
                      <a:endParaRPr sz="750">
                        <a:latin typeface="宋体"/>
                        <a:cs typeface="宋体"/>
                      </a:endParaRPr>
                    </a:p>
                  </a:txBody>
                  <a:tcPr marL="0" marR="0" marB="0" marT="35560">
                    <a:solidFill>
                      <a:srgbClr val="C8C9CA"/>
                    </a:solidFill>
                  </a:tcPr>
                </a:tc>
                <a:tc>
                  <a:txBody>
                    <a:bodyPr/>
                    <a:lstStyle/>
                    <a:p>
                      <a:pPr algn="r" marR="307975">
                        <a:lnSpc>
                          <a:spcPct val="100000"/>
                        </a:lnSpc>
                        <a:spcBef>
                          <a:spcPts val="245"/>
                        </a:spcBef>
                      </a:pPr>
                      <a:r>
                        <a:rPr dirty="0" sz="750" spc="-5">
                          <a:solidFill>
                            <a:srgbClr val="4D4D4F"/>
                          </a:solidFill>
                          <a:latin typeface="等线"/>
                          <a:cs typeface="等线"/>
                        </a:rPr>
                        <a:t>12.61</a:t>
                      </a:r>
                      <a:endParaRPr sz="750">
                        <a:latin typeface="等线"/>
                        <a:cs typeface="等线"/>
                      </a:endParaRPr>
                    </a:p>
                  </a:txBody>
                  <a:tcPr marL="0" marR="0" marB="0" marT="31115">
                    <a:solidFill>
                      <a:srgbClr val="C8C9CA"/>
                    </a:solidFill>
                  </a:tcPr>
                </a:tc>
                <a:tc>
                  <a:txBody>
                    <a:bodyPr/>
                    <a:lstStyle/>
                    <a:p>
                      <a:pPr algn="r" marR="318770">
                        <a:lnSpc>
                          <a:spcPct val="100000"/>
                        </a:lnSpc>
                        <a:spcBef>
                          <a:spcPts val="245"/>
                        </a:spcBef>
                      </a:pPr>
                      <a:r>
                        <a:rPr dirty="0" sz="750" spc="-5">
                          <a:solidFill>
                            <a:srgbClr val="4D4D4F"/>
                          </a:solidFill>
                          <a:latin typeface="等线"/>
                          <a:cs typeface="等线"/>
                        </a:rPr>
                        <a:t>15.10</a:t>
                      </a:r>
                      <a:endParaRPr sz="750">
                        <a:latin typeface="等线"/>
                        <a:cs typeface="等线"/>
                      </a:endParaRPr>
                    </a:p>
                  </a:txBody>
                  <a:tcPr marL="0" marR="0" marB="0" marT="31115">
                    <a:solidFill>
                      <a:srgbClr val="C8C9CA"/>
                    </a:solidFill>
                  </a:tcPr>
                </a:tc>
                <a:tc>
                  <a:txBody>
                    <a:bodyPr/>
                    <a:lstStyle/>
                    <a:p>
                      <a:pPr algn="r" marR="247015">
                        <a:lnSpc>
                          <a:spcPct val="100000"/>
                        </a:lnSpc>
                        <a:spcBef>
                          <a:spcPts val="245"/>
                        </a:spcBef>
                      </a:pPr>
                      <a:r>
                        <a:rPr dirty="0" sz="750" spc="-5">
                          <a:solidFill>
                            <a:srgbClr val="4D4D4F"/>
                          </a:solidFill>
                          <a:latin typeface="等线"/>
                          <a:cs typeface="等线"/>
                        </a:rPr>
                        <a:t>99.26</a:t>
                      </a:r>
                      <a:endParaRPr sz="750">
                        <a:latin typeface="等线"/>
                        <a:cs typeface="等线"/>
                      </a:endParaRPr>
                    </a:p>
                  </a:txBody>
                  <a:tcPr marL="0" marR="0" marB="0" marT="31115">
                    <a:solidFill>
                      <a:srgbClr val="C8C9CA"/>
                    </a:solidFill>
                  </a:tcPr>
                </a:tc>
                <a:tc>
                  <a:txBody>
                    <a:bodyPr/>
                    <a:lstStyle/>
                    <a:p>
                      <a:pPr algn="r" marR="247650">
                        <a:lnSpc>
                          <a:spcPct val="100000"/>
                        </a:lnSpc>
                        <a:spcBef>
                          <a:spcPts val="245"/>
                        </a:spcBef>
                      </a:pPr>
                      <a:r>
                        <a:rPr dirty="0" sz="750" spc="-5">
                          <a:solidFill>
                            <a:srgbClr val="4D4D4F"/>
                          </a:solidFill>
                          <a:latin typeface="等线"/>
                          <a:cs typeface="等线"/>
                        </a:rPr>
                        <a:t>241.00</a:t>
                      </a:r>
                      <a:endParaRPr sz="750">
                        <a:latin typeface="等线"/>
                        <a:cs typeface="等线"/>
                      </a:endParaRPr>
                    </a:p>
                  </a:txBody>
                  <a:tcPr marL="0" marR="0" marB="0" marT="31115">
                    <a:solidFill>
                      <a:srgbClr val="C8C9CA"/>
                    </a:solidFill>
                  </a:tcPr>
                </a:tc>
                <a:tc>
                  <a:txBody>
                    <a:bodyPr/>
                    <a:lstStyle/>
                    <a:p>
                      <a:pPr algn="r" marR="60325">
                        <a:lnSpc>
                          <a:spcPct val="100000"/>
                        </a:lnSpc>
                        <a:spcBef>
                          <a:spcPts val="245"/>
                        </a:spcBef>
                      </a:pPr>
                      <a:r>
                        <a:rPr dirty="0" sz="750" spc="-5">
                          <a:solidFill>
                            <a:srgbClr val="4D4D4F"/>
                          </a:solidFill>
                          <a:latin typeface="等线"/>
                          <a:cs typeface="等线"/>
                        </a:rPr>
                        <a:t>90.90</a:t>
                      </a:r>
                      <a:endParaRPr sz="750">
                        <a:latin typeface="等线"/>
                        <a:cs typeface="等线"/>
                      </a:endParaRPr>
                    </a:p>
                  </a:txBody>
                  <a:tcPr marL="0" marR="0" marB="0" marT="31115">
                    <a:solidFill>
                      <a:srgbClr val="C8C9CA"/>
                    </a:solidFill>
                  </a:tcPr>
                </a:tc>
              </a:tr>
              <a:tr h="198119">
                <a:tc>
                  <a:txBody>
                    <a:bodyPr/>
                    <a:lstStyle/>
                    <a:p>
                      <a:pPr marL="67945">
                        <a:lnSpc>
                          <a:spcPct val="100000"/>
                        </a:lnSpc>
                        <a:spcBef>
                          <a:spcPts val="245"/>
                        </a:spcBef>
                      </a:pPr>
                      <a:r>
                        <a:rPr dirty="0" sz="750" spc="-5">
                          <a:solidFill>
                            <a:srgbClr val="4D4D4F"/>
                          </a:solidFill>
                          <a:latin typeface="等线"/>
                          <a:cs typeface="等线"/>
                        </a:rPr>
                        <a:t>300725.SZ</a:t>
                      </a:r>
                      <a:endParaRPr sz="750">
                        <a:latin typeface="等线"/>
                        <a:cs typeface="等线"/>
                      </a:endParaRPr>
                    </a:p>
                  </a:txBody>
                  <a:tcPr marL="0" marR="0" marB="0" marT="31115"/>
                </a:tc>
                <a:tc>
                  <a:txBody>
                    <a:bodyPr/>
                    <a:lstStyle/>
                    <a:p>
                      <a:pPr marL="243840">
                        <a:lnSpc>
                          <a:spcPct val="100000"/>
                        </a:lnSpc>
                        <a:spcBef>
                          <a:spcPts val="280"/>
                        </a:spcBef>
                      </a:pPr>
                      <a:r>
                        <a:rPr dirty="0" sz="750" spc="5">
                          <a:solidFill>
                            <a:srgbClr val="4D4D4F"/>
                          </a:solidFill>
                          <a:latin typeface="宋体"/>
                          <a:cs typeface="宋体"/>
                        </a:rPr>
                        <a:t>药石</a:t>
                      </a:r>
                      <a:r>
                        <a:rPr dirty="0" sz="750" spc="-10">
                          <a:solidFill>
                            <a:srgbClr val="4D4D4F"/>
                          </a:solidFill>
                          <a:latin typeface="宋体"/>
                          <a:cs typeface="宋体"/>
                        </a:rPr>
                        <a:t>科</a:t>
                      </a:r>
                      <a:r>
                        <a:rPr dirty="0" sz="750" spc="5">
                          <a:solidFill>
                            <a:srgbClr val="4D4D4F"/>
                          </a:solidFill>
                          <a:latin typeface="宋体"/>
                          <a:cs typeface="宋体"/>
                        </a:rPr>
                        <a:t>技</a:t>
                      </a:r>
                      <a:endParaRPr sz="750">
                        <a:latin typeface="宋体"/>
                        <a:cs typeface="宋体"/>
                      </a:endParaRPr>
                    </a:p>
                  </a:txBody>
                  <a:tcPr marL="0" marR="0" marB="0" marT="35560"/>
                </a:tc>
                <a:tc>
                  <a:txBody>
                    <a:bodyPr/>
                    <a:lstStyle/>
                    <a:p>
                      <a:pPr algn="r" marR="307975">
                        <a:lnSpc>
                          <a:spcPct val="100000"/>
                        </a:lnSpc>
                        <a:spcBef>
                          <a:spcPts val="245"/>
                        </a:spcBef>
                      </a:pPr>
                      <a:r>
                        <a:rPr dirty="0" sz="750" spc="-5">
                          <a:solidFill>
                            <a:srgbClr val="4D4D4F"/>
                          </a:solidFill>
                          <a:latin typeface="等线"/>
                          <a:cs typeface="等线"/>
                        </a:rPr>
                        <a:t>12.09</a:t>
                      </a:r>
                      <a:endParaRPr sz="750">
                        <a:latin typeface="等线"/>
                        <a:cs typeface="等线"/>
                      </a:endParaRPr>
                    </a:p>
                  </a:txBody>
                  <a:tcPr marL="0" marR="0" marB="0" marT="31115"/>
                </a:tc>
                <a:tc>
                  <a:txBody>
                    <a:bodyPr/>
                    <a:lstStyle/>
                    <a:p>
                      <a:pPr algn="r" marR="318770">
                        <a:lnSpc>
                          <a:spcPct val="100000"/>
                        </a:lnSpc>
                        <a:spcBef>
                          <a:spcPts val="245"/>
                        </a:spcBef>
                      </a:pPr>
                      <a:r>
                        <a:rPr dirty="0" sz="750">
                          <a:solidFill>
                            <a:srgbClr val="4D4D4F"/>
                          </a:solidFill>
                          <a:latin typeface="等线"/>
                          <a:cs typeface="等线"/>
                        </a:rPr>
                        <a:t>6.12</a:t>
                      </a:r>
                      <a:endParaRPr sz="750">
                        <a:latin typeface="等线"/>
                        <a:cs typeface="等线"/>
                      </a:endParaRPr>
                    </a:p>
                  </a:txBody>
                  <a:tcPr marL="0" marR="0" marB="0" marT="31115"/>
                </a:tc>
                <a:tc>
                  <a:txBody>
                    <a:bodyPr/>
                    <a:lstStyle/>
                    <a:p>
                      <a:pPr algn="r" marR="247015">
                        <a:lnSpc>
                          <a:spcPct val="100000"/>
                        </a:lnSpc>
                        <a:spcBef>
                          <a:spcPts val="245"/>
                        </a:spcBef>
                      </a:pPr>
                      <a:r>
                        <a:rPr dirty="0" sz="750" spc="-5">
                          <a:solidFill>
                            <a:srgbClr val="4D4D4F"/>
                          </a:solidFill>
                          <a:latin typeface="等线"/>
                          <a:cs typeface="等线"/>
                        </a:rPr>
                        <a:t>62.83</a:t>
                      </a:r>
                      <a:endParaRPr sz="750">
                        <a:latin typeface="等线"/>
                        <a:cs typeface="等线"/>
                      </a:endParaRPr>
                    </a:p>
                  </a:txBody>
                  <a:tcPr marL="0" marR="0" marB="0" marT="31115"/>
                </a:tc>
                <a:tc>
                  <a:txBody>
                    <a:bodyPr/>
                    <a:lstStyle/>
                    <a:p>
                      <a:pPr algn="r" marR="247650">
                        <a:lnSpc>
                          <a:spcPct val="100000"/>
                        </a:lnSpc>
                        <a:spcBef>
                          <a:spcPts val="245"/>
                        </a:spcBef>
                      </a:pPr>
                      <a:r>
                        <a:rPr dirty="0" sz="750" spc="-5">
                          <a:solidFill>
                            <a:srgbClr val="4D4D4F"/>
                          </a:solidFill>
                          <a:latin typeface="等线"/>
                          <a:cs typeface="等线"/>
                        </a:rPr>
                        <a:t>140.54</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63.24</a:t>
                      </a:r>
                      <a:endParaRPr sz="750">
                        <a:latin typeface="等线"/>
                        <a:cs typeface="等线"/>
                      </a:endParaRPr>
                    </a:p>
                  </a:txBody>
                  <a:tcPr marL="0" marR="0" marB="0" marT="31115"/>
                </a:tc>
              </a:tr>
              <a:tr h="198120">
                <a:tc>
                  <a:txBody>
                    <a:bodyPr/>
                    <a:lstStyle/>
                    <a:p>
                      <a:pPr marL="67945">
                        <a:lnSpc>
                          <a:spcPct val="100000"/>
                        </a:lnSpc>
                        <a:spcBef>
                          <a:spcPts val="245"/>
                        </a:spcBef>
                      </a:pPr>
                      <a:r>
                        <a:rPr dirty="0" sz="750" spc="-5">
                          <a:solidFill>
                            <a:srgbClr val="4D4D4F"/>
                          </a:solidFill>
                          <a:latin typeface="等线"/>
                          <a:cs typeface="等线"/>
                        </a:rPr>
                        <a:t>002007.SZ</a:t>
                      </a:r>
                      <a:endParaRPr sz="750">
                        <a:latin typeface="等线"/>
                        <a:cs typeface="等线"/>
                      </a:endParaRPr>
                    </a:p>
                  </a:txBody>
                  <a:tcPr marL="0" marR="0" marB="0" marT="31115">
                    <a:solidFill>
                      <a:srgbClr val="C8C9CA"/>
                    </a:solidFill>
                  </a:tcPr>
                </a:tc>
                <a:tc>
                  <a:txBody>
                    <a:bodyPr/>
                    <a:lstStyle/>
                    <a:p>
                      <a:pPr marL="243840">
                        <a:lnSpc>
                          <a:spcPct val="100000"/>
                        </a:lnSpc>
                        <a:spcBef>
                          <a:spcPts val="280"/>
                        </a:spcBef>
                      </a:pPr>
                      <a:r>
                        <a:rPr dirty="0" sz="750" spc="5">
                          <a:solidFill>
                            <a:srgbClr val="4D4D4F"/>
                          </a:solidFill>
                          <a:latin typeface="宋体"/>
                          <a:cs typeface="宋体"/>
                        </a:rPr>
                        <a:t>华兰</a:t>
                      </a:r>
                      <a:r>
                        <a:rPr dirty="0" sz="750" spc="-10">
                          <a:solidFill>
                            <a:srgbClr val="4D4D4F"/>
                          </a:solidFill>
                          <a:latin typeface="宋体"/>
                          <a:cs typeface="宋体"/>
                        </a:rPr>
                        <a:t>生</a:t>
                      </a:r>
                      <a:r>
                        <a:rPr dirty="0" sz="750" spc="5">
                          <a:solidFill>
                            <a:srgbClr val="4D4D4F"/>
                          </a:solidFill>
                          <a:latin typeface="宋体"/>
                          <a:cs typeface="宋体"/>
                        </a:rPr>
                        <a:t>物</a:t>
                      </a:r>
                      <a:endParaRPr sz="750">
                        <a:latin typeface="宋体"/>
                        <a:cs typeface="宋体"/>
                      </a:endParaRPr>
                    </a:p>
                  </a:txBody>
                  <a:tcPr marL="0" marR="0" marB="0" marT="35560">
                    <a:solidFill>
                      <a:srgbClr val="C8C9CA"/>
                    </a:solidFill>
                  </a:tcPr>
                </a:tc>
                <a:tc>
                  <a:txBody>
                    <a:bodyPr/>
                    <a:lstStyle/>
                    <a:p>
                      <a:pPr algn="r" marR="307975">
                        <a:lnSpc>
                          <a:spcPct val="100000"/>
                        </a:lnSpc>
                        <a:spcBef>
                          <a:spcPts val="245"/>
                        </a:spcBef>
                      </a:pPr>
                      <a:r>
                        <a:rPr dirty="0" sz="750" spc="-5">
                          <a:solidFill>
                            <a:srgbClr val="4D4D4F"/>
                          </a:solidFill>
                          <a:latin typeface="等线"/>
                          <a:cs typeface="等线"/>
                        </a:rPr>
                        <a:t>11.65</a:t>
                      </a:r>
                      <a:endParaRPr sz="750">
                        <a:latin typeface="等线"/>
                        <a:cs typeface="等线"/>
                      </a:endParaRPr>
                    </a:p>
                  </a:txBody>
                  <a:tcPr marL="0" marR="0" marB="0" marT="31115">
                    <a:solidFill>
                      <a:srgbClr val="C8C9CA"/>
                    </a:solidFill>
                  </a:tcPr>
                </a:tc>
                <a:tc>
                  <a:txBody>
                    <a:bodyPr/>
                    <a:lstStyle/>
                    <a:p>
                      <a:pPr algn="r" marR="318770">
                        <a:lnSpc>
                          <a:spcPct val="100000"/>
                        </a:lnSpc>
                        <a:spcBef>
                          <a:spcPts val="245"/>
                        </a:spcBef>
                      </a:pPr>
                      <a:r>
                        <a:rPr dirty="0" sz="750" spc="-5">
                          <a:solidFill>
                            <a:srgbClr val="4D4D4F"/>
                          </a:solidFill>
                          <a:latin typeface="等线"/>
                          <a:cs typeface="等线"/>
                        </a:rPr>
                        <a:t>11.79</a:t>
                      </a:r>
                      <a:endParaRPr sz="750">
                        <a:latin typeface="等线"/>
                        <a:cs typeface="等线"/>
                      </a:endParaRPr>
                    </a:p>
                  </a:txBody>
                  <a:tcPr marL="0" marR="0" marB="0" marT="31115">
                    <a:solidFill>
                      <a:srgbClr val="C8C9CA"/>
                    </a:solidFill>
                  </a:tcPr>
                </a:tc>
                <a:tc>
                  <a:txBody>
                    <a:bodyPr/>
                    <a:lstStyle/>
                    <a:p>
                      <a:pPr algn="r" marR="247015">
                        <a:lnSpc>
                          <a:spcPct val="100000"/>
                        </a:lnSpc>
                        <a:spcBef>
                          <a:spcPts val="245"/>
                        </a:spcBef>
                      </a:pPr>
                      <a:r>
                        <a:rPr dirty="0" sz="750" spc="-5">
                          <a:solidFill>
                            <a:srgbClr val="4D4D4F"/>
                          </a:solidFill>
                          <a:latin typeface="等线"/>
                          <a:cs typeface="等线"/>
                        </a:rPr>
                        <a:t>65.15</a:t>
                      </a:r>
                      <a:endParaRPr sz="750">
                        <a:latin typeface="等线"/>
                        <a:cs typeface="等线"/>
                      </a:endParaRPr>
                    </a:p>
                  </a:txBody>
                  <a:tcPr marL="0" marR="0" marB="0" marT="31115">
                    <a:solidFill>
                      <a:srgbClr val="C8C9CA"/>
                    </a:solidFill>
                  </a:tcPr>
                </a:tc>
                <a:tc>
                  <a:txBody>
                    <a:bodyPr/>
                    <a:lstStyle/>
                    <a:p>
                      <a:pPr algn="r" marR="247650">
                        <a:lnSpc>
                          <a:spcPct val="100000"/>
                        </a:lnSpc>
                        <a:spcBef>
                          <a:spcPts val="245"/>
                        </a:spcBef>
                      </a:pPr>
                      <a:r>
                        <a:rPr dirty="0" sz="750" spc="-5">
                          <a:solidFill>
                            <a:srgbClr val="4D4D4F"/>
                          </a:solidFill>
                          <a:latin typeface="等线"/>
                          <a:cs typeface="等线"/>
                        </a:rPr>
                        <a:t>76.00</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24.17</a:t>
                      </a:r>
                      <a:endParaRPr sz="750">
                        <a:latin typeface="等线"/>
                        <a:cs typeface="等线"/>
                      </a:endParaRPr>
                    </a:p>
                  </a:txBody>
                  <a:tcPr marL="0" marR="0" marB="0" marT="31115">
                    <a:solidFill>
                      <a:srgbClr val="C8C9CA"/>
                    </a:solidFill>
                  </a:tcPr>
                </a:tc>
              </a:tr>
              <a:tr h="198069">
                <a:tc>
                  <a:txBody>
                    <a:bodyPr/>
                    <a:lstStyle/>
                    <a:p>
                      <a:pPr marL="67945">
                        <a:lnSpc>
                          <a:spcPct val="100000"/>
                        </a:lnSpc>
                        <a:spcBef>
                          <a:spcPts val="245"/>
                        </a:spcBef>
                      </a:pPr>
                      <a:r>
                        <a:rPr dirty="0" sz="750" spc="-5">
                          <a:solidFill>
                            <a:srgbClr val="4D4D4F"/>
                          </a:solidFill>
                          <a:latin typeface="等线"/>
                          <a:cs typeface="等线"/>
                        </a:rPr>
                        <a:t>300463.SZ</a:t>
                      </a:r>
                      <a:endParaRPr sz="750">
                        <a:latin typeface="等线"/>
                        <a:cs typeface="等线"/>
                      </a:endParaRPr>
                    </a:p>
                  </a:txBody>
                  <a:tcPr marL="0" marR="0" marB="0" marT="31115"/>
                </a:tc>
                <a:tc>
                  <a:txBody>
                    <a:bodyPr/>
                    <a:lstStyle/>
                    <a:p>
                      <a:pPr marL="243840">
                        <a:lnSpc>
                          <a:spcPct val="100000"/>
                        </a:lnSpc>
                        <a:spcBef>
                          <a:spcPts val="280"/>
                        </a:spcBef>
                      </a:pPr>
                      <a:r>
                        <a:rPr dirty="0" sz="750" spc="5">
                          <a:solidFill>
                            <a:srgbClr val="4D4D4F"/>
                          </a:solidFill>
                          <a:latin typeface="宋体"/>
                          <a:cs typeface="宋体"/>
                        </a:rPr>
                        <a:t>迈克</a:t>
                      </a:r>
                      <a:r>
                        <a:rPr dirty="0" sz="750" spc="-10">
                          <a:solidFill>
                            <a:srgbClr val="4D4D4F"/>
                          </a:solidFill>
                          <a:latin typeface="宋体"/>
                          <a:cs typeface="宋体"/>
                        </a:rPr>
                        <a:t>生</a:t>
                      </a:r>
                      <a:r>
                        <a:rPr dirty="0" sz="750" spc="5">
                          <a:solidFill>
                            <a:srgbClr val="4D4D4F"/>
                          </a:solidFill>
                          <a:latin typeface="宋体"/>
                          <a:cs typeface="宋体"/>
                        </a:rPr>
                        <a:t>物</a:t>
                      </a:r>
                      <a:endParaRPr sz="750">
                        <a:latin typeface="宋体"/>
                        <a:cs typeface="宋体"/>
                      </a:endParaRPr>
                    </a:p>
                  </a:txBody>
                  <a:tcPr marL="0" marR="0" marB="0" marT="35560"/>
                </a:tc>
                <a:tc>
                  <a:txBody>
                    <a:bodyPr/>
                    <a:lstStyle/>
                    <a:p>
                      <a:pPr algn="r" marR="307975">
                        <a:lnSpc>
                          <a:spcPct val="100000"/>
                        </a:lnSpc>
                        <a:spcBef>
                          <a:spcPts val="245"/>
                        </a:spcBef>
                      </a:pPr>
                      <a:r>
                        <a:rPr dirty="0" sz="750" spc="-5">
                          <a:solidFill>
                            <a:srgbClr val="4D4D4F"/>
                          </a:solidFill>
                          <a:latin typeface="等线"/>
                          <a:cs typeface="等线"/>
                        </a:rPr>
                        <a:t>10.68</a:t>
                      </a:r>
                      <a:endParaRPr sz="750">
                        <a:latin typeface="等线"/>
                        <a:cs typeface="等线"/>
                      </a:endParaRPr>
                    </a:p>
                  </a:txBody>
                  <a:tcPr marL="0" marR="0" marB="0" marT="31115"/>
                </a:tc>
                <a:tc>
                  <a:txBody>
                    <a:bodyPr/>
                    <a:lstStyle/>
                    <a:p>
                      <a:pPr algn="r" marR="318770">
                        <a:lnSpc>
                          <a:spcPct val="100000"/>
                        </a:lnSpc>
                        <a:spcBef>
                          <a:spcPts val="245"/>
                        </a:spcBef>
                      </a:pPr>
                      <a:r>
                        <a:rPr dirty="0" sz="750">
                          <a:solidFill>
                            <a:srgbClr val="4D4D4F"/>
                          </a:solidFill>
                          <a:latin typeface="等线"/>
                          <a:cs typeface="等线"/>
                        </a:rPr>
                        <a:t>8.41</a:t>
                      </a:r>
                      <a:endParaRPr sz="750">
                        <a:latin typeface="等线"/>
                        <a:cs typeface="等线"/>
                      </a:endParaRPr>
                    </a:p>
                  </a:txBody>
                  <a:tcPr marL="0" marR="0" marB="0" marT="31115"/>
                </a:tc>
                <a:tc>
                  <a:txBody>
                    <a:bodyPr/>
                    <a:lstStyle/>
                    <a:p>
                      <a:pPr algn="r" marR="247015">
                        <a:lnSpc>
                          <a:spcPct val="100000"/>
                        </a:lnSpc>
                        <a:spcBef>
                          <a:spcPts val="245"/>
                        </a:spcBef>
                      </a:pPr>
                      <a:r>
                        <a:rPr dirty="0" sz="750" spc="-5">
                          <a:solidFill>
                            <a:srgbClr val="4D4D4F"/>
                          </a:solidFill>
                          <a:latin typeface="等线"/>
                          <a:cs typeface="等线"/>
                        </a:rPr>
                        <a:t>88.38</a:t>
                      </a:r>
                      <a:endParaRPr sz="750">
                        <a:latin typeface="等线"/>
                        <a:cs typeface="等线"/>
                      </a:endParaRPr>
                    </a:p>
                  </a:txBody>
                  <a:tcPr marL="0" marR="0" marB="0" marT="31115"/>
                </a:tc>
                <a:tc>
                  <a:txBody>
                    <a:bodyPr/>
                    <a:lstStyle/>
                    <a:p>
                      <a:pPr algn="r" marR="247650">
                        <a:lnSpc>
                          <a:spcPct val="100000"/>
                        </a:lnSpc>
                        <a:spcBef>
                          <a:spcPts val="245"/>
                        </a:spcBef>
                      </a:pPr>
                      <a:r>
                        <a:rPr dirty="0" sz="750" spc="-5">
                          <a:solidFill>
                            <a:srgbClr val="4D4D4F"/>
                          </a:solidFill>
                          <a:latin typeface="等线"/>
                          <a:cs typeface="等线"/>
                        </a:rPr>
                        <a:t>65.24</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25.60</a:t>
                      </a:r>
                      <a:endParaRPr sz="750">
                        <a:latin typeface="等线"/>
                        <a:cs typeface="等线"/>
                      </a:endParaRPr>
                    </a:p>
                  </a:txBody>
                  <a:tcPr marL="0" marR="0" marB="0" marT="31115"/>
                </a:tc>
              </a:tr>
              <a:tr h="198119">
                <a:tc>
                  <a:txBody>
                    <a:bodyPr/>
                    <a:lstStyle/>
                    <a:p>
                      <a:pPr marL="67945">
                        <a:lnSpc>
                          <a:spcPct val="100000"/>
                        </a:lnSpc>
                        <a:spcBef>
                          <a:spcPts val="245"/>
                        </a:spcBef>
                      </a:pPr>
                      <a:r>
                        <a:rPr dirty="0" sz="750" spc="-5">
                          <a:solidFill>
                            <a:srgbClr val="4D4D4F"/>
                          </a:solidFill>
                          <a:latin typeface="等线"/>
                          <a:cs typeface="等线"/>
                        </a:rPr>
                        <a:t>300015.SZ</a:t>
                      </a:r>
                      <a:endParaRPr sz="750">
                        <a:latin typeface="等线"/>
                        <a:cs typeface="等线"/>
                      </a:endParaRPr>
                    </a:p>
                  </a:txBody>
                  <a:tcPr marL="0" marR="0" marB="0" marT="31115">
                    <a:solidFill>
                      <a:srgbClr val="C8C9CA"/>
                    </a:solidFill>
                  </a:tcPr>
                </a:tc>
                <a:tc>
                  <a:txBody>
                    <a:bodyPr/>
                    <a:lstStyle/>
                    <a:p>
                      <a:pPr marL="243840">
                        <a:lnSpc>
                          <a:spcPct val="100000"/>
                        </a:lnSpc>
                        <a:spcBef>
                          <a:spcPts val="280"/>
                        </a:spcBef>
                      </a:pPr>
                      <a:r>
                        <a:rPr dirty="0" sz="750" spc="5">
                          <a:solidFill>
                            <a:srgbClr val="4D4D4F"/>
                          </a:solidFill>
                          <a:latin typeface="宋体"/>
                          <a:cs typeface="宋体"/>
                        </a:rPr>
                        <a:t>爱尔</a:t>
                      </a:r>
                      <a:r>
                        <a:rPr dirty="0" sz="750" spc="-10">
                          <a:solidFill>
                            <a:srgbClr val="4D4D4F"/>
                          </a:solidFill>
                          <a:latin typeface="宋体"/>
                          <a:cs typeface="宋体"/>
                        </a:rPr>
                        <a:t>眼</a:t>
                      </a:r>
                      <a:r>
                        <a:rPr dirty="0" sz="750" spc="5">
                          <a:solidFill>
                            <a:srgbClr val="4D4D4F"/>
                          </a:solidFill>
                          <a:latin typeface="宋体"/>
                          <a:cs typeface="宋体"/>
                        </a:rPr>
                        <a:t>科</a:t>
                      </a:r>
                      <a:endParaRPr sz="750">
                        <a:latin typeface="宋体"/>
                        <a:cs typeface="宋体"/>
                      </a:endParaRPr>
                    </a:p>
                  </a:txBody>
                  <a:tcPr marL="0" marR="0" marB="0" marT="35560">
                    <a:solidFill>
                      <a:srgbClr val="C8C9CA"/>
                    </a:solidFill>
                  </a:tcPr>
                </a:tc>
                <a:tc>
                  <a:txBody>
                    <a:bodyPr/>
                    <a:lstStyle/>
                    <a:p>
                      <a:pPr algn="r" marR="307975">
                        <a:lnSpc>
                          <a:spcPct val="100000"/>
                        </a:lnSpc>
                        <a:spcBef>
                          <a:spcPts val="245"/>
                        </a:spcBef>
                      </a:pPr>
                      <a:r>
                        <a:rPr dirty="0" sz="750" spc="-5">
                          <a:solidFill>
                            <a:srgbClr val="4D4D4F"/>
                          </a:solidFill>
                          <a:latin typeface="等线"/>
                          <a:cs typeface="等线"/>
                        </a:rPr>
                        <a:t>10.65</a:t>
                      </a:r>
                      <a:endParaRPr sz="750">
                        <a:latin typeface="等线"/>
                        <a:cs typeface="等线"/>
                      </a:endParaRPr>
                    </a:p>
                  </a:txBody>
                  <a:tcPr marL="0" marR="0" marB="0" marT="31115">
                    <a:solidFill>
                      <a:srgbClr val="C8C9CA"/>
                    </a:solidFill>
                  </a:tcPr>
                </a:tc>
                <a:tc>
                  <a:txBody>
                    <a:bodyPr/>
                    <a:lstStyle/>
                    <a:p>
                      <a:pPr algn="r" marR="318770">
                        <a:lnSpc>
                          <a:spcPct val="100000"/>
                        </a:lnSpc>
                        <a:spcBef>
                          <a:spcPts val="245"/>
                        </a:spcBef>
                      </a:pPr>
                      <a:r>
                        <a:rPr dirty="0" sz="750">
                          <a:solidFill>
                            <a:srgbClr val="4D4D4F"/>
                          </a:solidFill>
                          <a:latin typeface="等线"/>
                          <a:cs typeface="等线"/>
                        </a:rPr>
                        <a:t>4.23</a:t>
                      </a:r>
                      <a:endParaRPr sz="750">
                        <a:latin typeface="等线"/>
                        <a:cs typeface="等线"/>
                      </a:endParaRPr>
                    </a:p>
                  </a:txBody>
                  <a:tcPr marL="0" marR="0" marB="0" marT="31115">
                    <a:solidFill>
                      <a:srgbClr val="C8C9CA"/>
                    </a:solidFill>
                  </a:tcPr>
                </a:tc>
                <a:tc>
                  <a:txBody>
                    <a:bodyPr/>
                    <a:lstStyle/>
                    <a:p>
                      <a:pPr algn="r" marR="247015">
                        <a:lnSpc>
                          <a:spcPct val="100000"/>
                        </a:lnSpc>
                        <a:spcBef>
                          <a:spcPts val="245"/>
                        </a:spcBef>
                      </a:pPr>
                      <a:r>
                        <a:rPr dirty="0" sz="750" spc="-5">
                          <a:solidFill>
                            <a:srgbClr val="4D4D4F"/>
                          </a:solidFill>
                          <a:latin typeface="等线"/>
                          <a:cs typeface="等线"/>
                        </a:rPr>
                        <a:t>65.61</a:t>
                      </a:r>
                      <a:endParaRPr sz="750">
                        <a:latin typeface="等线"/>
                        <a:cs typeface="等线"/>
                      </a:endParaRPr>
                    </a:p>
                  </a:txBody>
                  <a:tcPr marL="0" marR="0" marB="0" marT="31115">
                    <a:solidFill>
                      <a:srgbClr val="C8C9CA"/>
                    </a:solidFill>
                  </a:tcPr>
                </a:tc>
                <a:tc>
                  <a:txBody>
                    <a:bodyPr/>
                    <a:lstStyle/>
                    <a:p>
                      <a:pPr algn="r" marR="247650">
                        <a:lnSpc>
                          <a:spcPct val="100000"/>
                        </a:lnSpc>
                        <a:spcBef>
                          <a:spcPts val="245"/>
                        </a:spcBef>
                      </a:pPr>
                      <a:r>
                        <a:rPr dirty="0" sz="750" spc="-5">
                          <a:solidFill>
                            <a:srgbClr val="4D4D4F"/>
                          </a:solidFill>
                          <a:latin typeface="等线"/>
                          <a:cs typeface="等线"/>
                        </a:rPr>
                        <a:t>56.09</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26.23</a:t>
                      </a:r>
                      <a:endParaRPr sz="750">
                        <a:latin typeface="等线"/>
                        <a:cs typeface="等线"/>
                      </a:endParaRPr>
                    </a:p>
                  </a:txBody>
                  <a:tcPr marL="0" marR="0" marB="0" marT="31115">
                    <a:solidFill>
                      <a:srgbClr val="C8C9CA"/>
                    </a:solidFill>
                  </a:tcPr>
                </a:tc>
              </a:tr>
              <a:tr h="198119">
                <a:tc>
                  <a:txBody>
                    <a:bodyPr/>
                    <a:lstStyle/>
                    <a:p>
                      <a:pPr marL="67945">
                        <a:lnSpc>
                          <a:spcPct val="100000"/>
                        </a:lnSpc>
                        <a:spcBef>
                          <a:spcPts val="245"/>
                        </a:spcBef>
                      </a:pPr>
                      <a:r>
                        <a:rPr dirty="0" sz="750" spc="-5">
                          <a:solidFill>
                            <a:srgbClr val="4D4D4F"/>
                          </a:solidFill>
                          <a:latin typeface="等线"/>
                          <a:cs typeface="等线"/>
                        </a:rPr>
                        <a:t>300639.SZ</a:t>
                      </a:r>
                      <a:endParaRPr sz="750">
                        <a:latin typeface="等线"/>
                        <a:cs typeface="等线"/>
                      </a:endParaRPr>
                    </a:p>
                  </a:txBody>
                  <a:tcPr marL="0" marR="0" marB="0" marT="31115"/>
                </a:tc>
                <a:tc>
                  <a:txBody>
                    <a:bodyPr/>
                    <a:lstStyle/>
                    <a:p>
                      <a:pPr marL="243840">
                        <a:lnSpc>
                          <a:spcPct val="100000"/>
                        </a:lnSpc>
                        <a:spcBef>
                          <a:spcPts val="280"/>
                        </a:spcBef>
                      </a:pPr>
                      <a:r>
                        <a:rPr dirty="0" sz="750" spc="5">
                          <a:solidFill>
                            <a:srgbClr val="4D4D4F"/>
                          </a:solidFill>
                          <a:latin typeface="宋体"/>
                          <a:cs typeface="宋体"/>
                        </a:rPr>
                        <a:t>凯普</a:t>
                      </a:r>
                      <a:r>
                        <a:rPr dirty="0" sz="750" spc="-10">
                          <a:solidFill>
                            <a:srgbClr val="4D4D4F"/>
                          </a:solidFill>
                          <a:latin typeface="宋体"/>
                          <a:cs typeface="宋体"/>
                        </a:rPr>
                        <a:t>生</a:t>
                      </a:r>
                      <a:r>
                        <a:rPr dirty="0" sz="750" spc="5">
                          <a:solidFill>
                            <a:srgbClr val="4D4D4F"/>
                          </a:solidFill>
                          <a:latin typeface="宋体"/>
                          <a:cs typeface="宋体"/>
                        </a:rPr>
                        <a:t>物</a:t>
                      </a:r>
                      <a:endParaRPr sz="750">
                        <a:latin typeface="宋体"/>
                        <a:cs typeface="宋体"/>
                      </a:endParaRPr>
                    </a:p>
                  </a:txBody>
                  <a:tcPr marL="0" marR="0" marB="0" marT="35560"/>
                </a:tc>
                <a:tc>
                  <a:txBody>
                    <a:bodyPr/>
                    <a:lstStyle/>
                    <a:p>
                      <a:pPr algn="r" marR="307975">
                        <a:lnSpc>
                          <a:spcPct val="100000"/>
                        </a:lnSpc>
                        <a:spcBef>
                          <a:spcPts val="245"/>
                        </a:spcBef>
                      </a:pPr>
                      <a:r>
                        <a:rPr dirty="0" sz="750" spc="-5">
                          <a:solidFill>
                            <a:srgbClr val="4D4D4F"/>
                          </a:solidFill>
                          <a:latin typeface="等线"/>
                          <a:cs typeface="等线"/>
                        </a:rPr>
                        <a:t>10.11</a:t>
                      </a:r>
                      <a:endParaRPr sz="750">
                        <a:latin typeface="等线"/>
                        <a:cs typeface="等线"/>
                      </a:endParaRPr>
                    </a:p>
                  </a:txBody>
                  <a:tcPr marL="0" marR="0" marB="0" marT="31115"/>
                </a:tc>
                <a:tc>
                  <a:txBody>
                    <a:bodyPr/>
                    <a:lstStyle/>
                    <a:p>
                      <a:pPr algn="r" marR="318770">
                        <a:lnSpc>
                          <a:spcPct val="100000"/>
                        </a:lnSpc>
                        <a:spcBef>
                          <a:spcPts val="245"/>
                        </a:spcBef>
                      </a:pPr>
                      <a:r>
                        <a:rPr dirty="0" sz="750">
                          <a:solidFill>
                            <a:srgbClr val="4D4D4F"/>
                          </a:solidFill>
                          <a:latin typeface="等线"/>
                          <a:cs typeface="等线"/>
                        </a:rPr>
                        <a:t>9.15</a:t>
                      </a:r>
                      <a:endParaRPr sz="750">
                        <a:latin typeface="等线"/>
                        <a:cs typeface="等线"/>
                      </a:endParaRPr>
                    </a:p>
                  </a:txBody>
                  <a:tcPr marL="0" marR="0" marB="0" marT="31115"/>
                </a:tc>
                <a:tc>
                  <a:txBody>
                    <a:bodyPr/>
                    <a:lstStyle/>
                    <a:p>
                      <a:pPr algn="r" marR="247015">
                        <a:lnSpc>
                          <a:spcPct val="100000"/>
                        </a:lnSpc>
                        <a:spcBef>
                          <a:spcPts val="245"/>
                        </a:spcBef>
                      </a:pPr>
                      <a:r>
                        <a:rPr dirty="0" sz="750" spc="-5">
                          <a:solidFill>
                            <a:srgbClr val="4D4D4F"/>
                          </a:solidFill>
                          <a:latin typeface="等线"/>
                          <a:cs typeface="等线"/>
                        </a:rPr>
                        <a:t>69.40</a:t>
                      </a:r>
                      <a:endParaRPr sz="750">
                        <a:latin typeface="等线"/>
                        <a:cs typeface="等线"/>
                      </a:endParaRPr>
                    </a:p>
                  </a:txBody>
                  <a:tcPr marL="0" marR="0" marB="0" marT="31115"/>
                </a:tc>
                <a:tc>
                  <a:txBody>
                    <a:bodyPr/>
                    <a:lstStyle/>
                    <a:p>
                      <a:pPr algn="r" marR="247650">
                        <a:lnSpc>
                          <a:spcPct val="100000"/>
                        </a:lnSpc>
                        <a:spcBef>
                          <a:spcPts val="245"/>
                        </a:spcBef>
                      </a:pPr>
                      <a:r>
                        <a:rPr dirty="0" sz="750" spc="-5">
                          <a:solidFill>
                            <a:srgbClr val="4D4D4F"/>
                          </a:solidFill>
                          <a:latin typeface="等线"/>
                          <a:cs typeface="等线"/>
                        </a:rPr>
                        <a:t>60.55</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23.86</a:t>
                      </a:r>
                      <a:endParaRPr sz="750">
                        <a:latin typeface="等线"/>
                        <a:cs typeface="等线"/>
                      </a:endParaRPr>
                    </a:p>
                  </a:txBody>
                  <a:tcPr marL="0" marR="0" marB="0" marT="31115"/>
                </a:tc>
              </a:tr>
              <a:tr h="198119">
                <a:tc>
                  <a:txBody>
                    <a:bodyPr/>
                    <a:lstStyle/>
                    <a:p>
                      <a:pPr marL="67945">
                        <a:lnSpc>
                          <a:spcPct val="100000"/>
                        </a:lnSpc>
                        <a:spcBef>
                          <a:spcPts val="245"/>
                        </a:spcBef>
                      </a:pPr>
                      <a:r>
                        <a:rPr dirty="0" sz="750" spc="-5">
                          <a:solidFill>
                            <a:srgbClr val="4D4D4F"/>
                          </a:solidFill>
                          <a:latin typeface="等线"/>
                          <a:cs typeface="等线"/>
                        </a:rPr>
                        <a:t>300485.SZ</a:t>
                      </a:r>
                      <a:endParaRPr sz="750">
                        <a:latin typeface="等线"/>
                        <a:cs typeface="等线"/>
                      </a:endParaRPr>
                    </a:p>
                  </a:txBody>
                  <a:tcPr marL="0" marR="0" marB="0" marT="31115">
                    <a:solidFill>
                      <a:srgbClr val="C8C9CA"/>
                    </a:solidFill>
                  </a:tcPr>
                </a:tc>
                <a:tc>
                  <a:txBody>
                    <a:bodyPr/>
                    <a:lstStyle/>
                    <a:p>
                      <a:pPr marL="243840">
                        <a:lnSpc>
                          <a:spcPct val="100000"/>
                        </a:lnSpc>
                        <a:spcBef>
                          <a:spcPts val="280"/>
                        </a:spcBef>
                      </a:pPr>
                      <a:r>
                        <a:rPr dirty="0" sz="750" spc="5">
                          <a:solidFill>
                            <a:srgbClr val="4D4D4F"/>
                          </a:solidFill>
                          <a:latin typeface="宋体"/>
                          <a:cs typeface="宋体"/>
                        </a:rPr>
                        <a:t>赛升</a:t>
                      </a:r>
                      <a:r>
                        <a:rPr dirty="0" sz="750" spc="-10">
                          <a:solidFill>
                            <a:srgbClr val="4D4D4F"/>
                          </a:solidFill>
                          <a:latin typeface="宋体"/>
                          <a:cs typeface="宋体"/>
                        </a:rPr>
                        <a:t>药</a:t>
                      </a:r>
                      <a:r>
                        <a:rPr dirty="0" sz="750" spc="5">
                          <a:solidFill>
                            <a:srgbClr val="4D4D4F"/>
                          </a:solidFill>
                          <a:latin typeface="宋体"/>
                          <a:cs typeface="宋体"/>
                        </a:rPr>
                        <a:t>业</a:t>
                      </a:r>
                      <a:endParaRPr sz="750">
                        <a:latin typeface="宋体"/>
                        <a:cs typeface="宋体"/>
                      </a:endParaRPr>
                    </a:p>
                  </a:txBody>
                  <a:tcPr marL="0" marR="0" marB="0" marT="35560">
                    <a:solidFill>
                      <a:srgbClr val="C8C9CA"/>
                    </a:solidFill>
                  </a:tcPr>
                </a:tc>
                <a:tc>
                  <a:txBody>
                    <a:bodyPr/>
                    <a:lstStyle/>
                    <a:p>
                      <a:pPr algn="r" marR="307975">
                        <a:lnSpc>
                          <a:spcPct val="100000"/>
                        </a:lnSpc>
                        <a:spcBef>
                          <a:spcPts val="245"/>
                        </a:spcBef>
                      </a:pPr>
                      <a:r>
                        <a:rPr dirty="0" sz="750" spc="-5">
                          <a:solidFill>
                            <a:srgbClr val="4D4D4F"/>
                          </a:solidFill>
                          <a:latin typeface="等线"/>
                          <a:cs typeface="等线"/>
                        </a:rPr>
                        <a:t>10.09</a:t>
                      </a:r>
                      <a:endParaRPr sz="750">
                        <a:latin typeface="等线"/>
                        <a:cs typeface="等线"/>
                      </a:endParaRPr>
                    </a:p>
                  </a:txBody>
                  <a:tcPr marL="0" marR="0" marB="0" marT="31115">
                    <a:solidFill>
                      <a:srgbClr val="C8C9CA"/>
                    </a:solidFill>
                  </a:tcPr>
                </a:tc>
                <a:tc>
                  <a:txBody>
                    <a:bodyPr/>
                    <a:lstStyle/>
                    <a:p>
                      <a:pPr algn="r" marR="318770">
                        <a:lnSpc>
                          <a:spcPct val="100000"/>
                        </a:lnSpc>
                        <a:spcBef>
                          <a:spcPts val="245"/>
                        </a:spcBef>
                      </a:pPr>
                      <a:r>
                        <a:rPr dirty="0" sz="750" spc="-5">
                          <a:solidFill>
                            <a:srgbClr val="4D4D4F"/>
                          </a:solidFill>
                          <a:latin typeface="等线"/>
                          <a:cs typeface="等线"/>
                        </a:rPr>
                        <a:t>21.79</a:t>
                      </a:r>
                      <a:endParaRPr sz="750">
                        <a:latin typeface="等线"/>
                        <a:cs typeface="等线"/>
                      </a:endParaRPr>
                    </a:p>
                  </a:txBody>
                  <a:tcPr marL="0" marR="0" marB="0" marT="31115">
                    <a:solidFill>
                      <a:srgbClr val="C8C9CA"/>
                    </a:solidFill>
                  </a:tcPr>
                </a:tc>
                <a:tc>
                  <a:txBody>
                    <a:bodyPr/>
                    <a:lstStyle/>
                    <a:p>
                      <a:pPr algn="r" marR="247015">
                        <a:lnSpc>
                          <a:spcPct val="100000"/>
                        </a:lnSpc>
                        <a:spcBef>
                          <a:spcPts val="245"/>
                        </a:spcBef>
                      </a:pPr>
                      <a:r>
                        <a:rPr dirty="0" sz="750" spc="-5">
                          <a:solidFill>
                            <a:srgbClr val="4D4D4F"/>
                          </a:solidFill>
                          <a:latin typeface="等线"/>
                          <a:cs typeface="等线"/>
                        </a:rPr>
                        <a:t>85.02</a:t>
                      </a:r>
                      <a:endParaRPr sz="750">
                        <a:latin typeface="等线"/>
                        <a:cs typeface="等线"/>
                      </a:endParaRPr>
                    </a:p>
                  </a:txBody>
                  <a:tcPr marL="0" marR="0" marB="0" marT="31115">
                    <a:solidFill>
                      <a:srgbClr val="C8C9CA"/>
                    </a:solidFill>
                  </a:tcPr>
                </a:tc>
                <a:tc>
                  <a:txBody>
                    <a:bodyPr/>
                    <a:lstStyle/>
                    <a:p>
                      <a:pPr algn="r" marR="247650">
                        <a:lnSpc>
                          <a:spcPct val="100000"/>
                        </a:lnSpc>
                        <a:spcBef>
                          <a:spcPts val="245"/>
                        </a:spcBef>
                      </a:pPr>
                      <a:r>
                        <a:rPr dirty="0" sz="750" spc="-5">
                          <a:solidFill>
                            <a:srgbClr val="4D4D4F"/>
                          </a:solidFill>
                          <a:latin typeface="等线"/>
                          <a:cs typeface="等线"/>
                        </a:rPr>
                        <a:t>28.08</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a:solidFill>
                            <a:srgbClr val="4D4D4F"/>
                          </a:solidFill>
                          <a:latin typeface="等线"/>
                          <a:cs typeface="等线"/>
                        </a:rPr>
                        <a:t>8.43</a:t>
                      </a:r>
                      <a:endParaRPr sz="750">
                        <a:latin typeface="等线"/>
                        <a:cs typeface="等线"/>
                      </a:endParaRPr>
                    </a:p>
                  </a:txBody>
                  <a:tcPr marL="0" marR="0" marB="0" marT="31115">
                    <a:solidFill>
                      <a:srgbClr val="C8C9CA"/>
                    </a:solidFill>
                  </a:tcPr>
                </a:tc>
              </a:tr>
            </a:tbl>
          </a:graphicData>
        </a:graphic>
      </p:graphicFrame>
      <p:grpSp>
        <p:nvGrpSpPr>
          <p:cNvPr id="10" name="object 10"/>
          <p:cNvGrpSpPr/>
          <p:nvPr/>
        </p:nvGrpSpPr>
        <p:grpSpPr>
          <a:xfrm>
            <a:off x="2575432" y="1130617"/>
            <a:ext cx="4095750" cy="1776730"/>
            <a:chOff x="2575432" y="1130617"/>
            <a:chExt cx="4095750" cy="1776730"/>
          </a:xfrm>
        </p:grpSpPr>
        <p:sp>
          <p:nvSpPr>
            <p:cNvPr id="11" name="object 11"/>
            <p:cNvSpPr/>
            <p:nvPr/>
          </p:nvSpPr>
          <p:spPr>
            <a:xfrm>
              <a:off x="2843784" y="1353311"/>
              <a:ext cx="3595370" cy="1347470"/>
            </a:xfrm>
            <a:custGeom>
              <a:avLst/>
              <a:gdLst/>
              <a:ahLst/>
              <a:cxnLst/>
              <a:rect l="l" t="t" r="r" b="b"/>
              <a:pathLst>
                <a:path w="3595370" h="1347470">
                  <a:moveTo>
                    <a:pt x="211836" y="0"/>
                  </a:moveTo>
                  <a:lnTo>
                    <a:pt x="0" y="0"/>
                  </a:lnTo>
                  <a:lnTo>
                    <a:pt x="0" y="1196340"/>
                  </a:lnTo>
                  <a:lnTo>
                    <a:pt x="211836" y="1196340"/>
                  </a:lnTo>
                  <a:lnTo>
                    <a:pt x="211836" y="0"/>
                  </a:lnTo>
                  <a:close/>
                </a:path>
                <a:path w="3595370" h="1347470">
                  <a:moveTo>
                    <a:pt x="888492" y="527304"/>
                  </a:moveTo>
                  <a:lnTo>
                    <a:pt x="676656" y="527304"/>
                  </a:lnTo>
                  <a:lnTo>
                    <a:pt x="676656" y="1196340"/>
                  </a:lnTo>
                  <a:lnTo>
                    <a:pt x="888492" y="1196340"/>
                  </a:lnTo>
                  <a:lnTo>
                    <a:pt x="888492" y="527304"/>
                  </a:lnTo>
                  <a:close/>
                </a:path>
                <a:path w="3595370" h="1347470">
                  <a:moveTo>
                    <a:pt x="1565148" y="870204"/>
                  </a:moveTo>
                  <a:lnTo>
                    <a:pt x="1353312" y="870204"/>
                  </a:lnTo>
                  <a:lnTo>
                    <a:pt x="1353312" y="1196340"/>
                  </a:lnTo>
                  <a:lnTo>
                    <a:pt x="1565148" y="1196340"/>
                  </a:lnTo>
                  <a:lnTo>
                    <a:pt x="1565148" y="870204"/>
                  </a:lnTo>
                  <a:close/>
                </a:path>
                <a:path w="3595370" h="1347470">
                  <a:moveTo>
                    <a:pt x="2241804" y="932688"/>
                  </a:moveTo>
                  <a:lnTo>
                    <a:pt x="2029968" y="932688"/>
                  </a:lnTo>
                  <a:lnTo>
                    <a:pt x="2029968" y="1196340"/>
                  </a:lnTo>
                  <a:lnTo>
                    <a:pt x="2241804" y="1196340"/>
                  </a:lnTo>
                  <a:lnTo>
                    <a:pt x="2241804" y="932688"/>
                  </a:lnTo>
                  <a:close/>
                </a:path>
                <a:path w="3595370" h="1347470">
                  <a:moveTo>
                    <a:pt x="2918460" y="966216"/>
                  </a:moveTo>
                  <a:lnTo>
                    <a:pt x="2706624" y="966216"/>
                  </a:lnTo>
                  <a:lnTo>
                    <a:pt x="2706624" y="1196340"/>
                  </a:lnTo>
                  <a:lnTo>
                    <a:pt x="2918460" y="1196340"/>
                  </a:lnTo>
                  <a:lnTo>
                    <a:pt x="2918460" y="966216"/>
                  </a:lnTo>
                  <a:close/>
                </a:path>
                <a:path w="3595370" h="1347470">
                  <a:moveTo>
                    <a:pt x="3595116" y="1196340"/>
                  </a:moveTo>
                  <a:lnTo>
                    <a:pt x="3383280" y="1196340"/>
                  </a:lnTo>
                  <a:lnTo>
                    <a:pt x="3383280" y="1347216"/>
                  </a:lnTo>
                  <a:lnTo>
                    <a:pt x="3595116" y="1347216"/>
                  </a:lnTo>
                  <a:lnTo>
                    <a:pt x="3595116" y="1196340"/>
                  </a:lnTo>
                  <a:close/>
                </a:path>
              </a:pathLst>
            </a:custGeom>
            <a:solidFill>
              <a:srgbClr val="F5821F"/>
            </a:solidFill>
          </p:spPr>
          <p:txBody>
            <a:bodyPr wrap="square" lIns="0" tIns="0" rIns="0" bIns="0" rtlCol="0"/>
            <a:lstStyle/>
            <a:p/>
          </p:txBody>
        </p:sp>
        <p:sp>
          <p:nvSpPr>
            <p:cNvPr id="12" name="object 12"/>
            <p:cNvSpPr/>
            <p:nvPr/>
          </p:nvSpPr>
          <p:spPr>
            <a:xfrm>
              <a:off x="2575432" y="1135379"/>
              <a:ext cx="4095750" cy="1767205"/>
            </a:xfrm>
            <a:custGeom>
              <a:avLst/>
              <a:gdLst/>
              <a:ahLst/>
              <a:cxnLst/>
              <a:rect l="l" t="t" r="r" b="b"/>
              <a:pathLst>
                <a:path w="4095750" h="1767205">
                  <a:moveTo>
                    <a:pt x="35941" y="1766951"/>
                  </a:moveTo>
                  <a:lnTo>
                    <a:pt x="35941" y="0"/>
                  </a:lnTo>
                </a:path>
                <a:path w="4095750" h="1767205">
                  <a:moveTo>
                    <a:pt x="0" y="1766951"/>
                  </a:moveTo>
                  <a:lnTo>
                    <a:pt x="35941" y="1766951"/>
                  </a:lnTo>
                </a:path>
                <a:path w="4095750" h="1767205">
                  <a:moveTo>
                    <a:pt x="0" y="1589531"/>
                  </a:moveTo>
                  <a:lnTo>
                    <a:pt x="35941" y="1589531"/>
                  </a:lnTo>
                </a:path>
                <a:path w="4095750" h="1767205">
                  <a:moveTo>
                    <a:pt x="0" y="1414272"/>
                  </a:moveTo>
                  <a:lnTo>
                    <a:pt x="35941" y="1414272"/>
                  </a:lnTo>
                </a:path>
                <a:path w="4095750" h="1767205">
                  <a:moveTo>
                    <a:pt x="0" y="1237487"/>
                  </a:moveTo>
                  <a:lnTo>
                    <a:pt x="35941" y="1237487"/>
                  </a:lnTo>
                </a:path>
                <a:path w="4095750" h="1767205">
                  <a:moveTo>
                    <a:pt x="0" y="1060703"/>
                  </a:moveTo>
                  <a:lnTo>
                    <a:pt x="35941" y="1060703"/>
                  </a:lnTo>
                </a:path>
                <a:path w="4095750" h="1767205">
                  <a:moveTo>
                    <a:pt x="0" y="883920"/>
                  </a:moveTo>
                  <a:lnTo>
                    <a:pt x="35941" y="883920"/>
                  </a:lnTo>
                </a:path>
                <a:path w="4095750" h="1767205">
                  <a:moveTo>
                    <a:pt x="0" y="707135"/>
                  </a:moveTo>
                  <a:lnTo>
                    <a:pt x="35941" y="707135"/>
                  </a:lnTo>
                </a:path>
                <a:path w="4095750" h="1767205">
                  <a:moveTo>
                    <a:pt x="0" y="530351"/>
                  </a:moveTo>
                  <a:lnTo>
                    <a:pt x="35941" y="530351"/>
                  </a:lnTo>
                </a:path>
                <a:path w="4095750" h="1767205">
                  <a:moveTo>
                    <a:pt x="0" y="353568"/>
                  </a:moveTo>
                  <a:lnTo>
                    <a:pt x="35941" y="353568"/>
                  </a:lnTo>
                </a:path>
                <a:path w="4095750" h="1767205">
                  <a:moveTo>
                    <a:pt x="0" y="176783"/>
                  </a:moveTo>
                  <a:lnTo>
                    <a:pt x="35941" y="176783"/>
                  </a:lnTo>
                </a:path>
                <a:path w="4095750" h="1767205">
                  <a:moveTo>
                    <a:pt x="0" y="0"/>
                  </a:moveTo>
                  <a:lnTo>
                    <a:pt x="35941" y="0"/>
                  </a:lnTo>
                </a:path>
                <a:path w="4095750" h="1767205">
                  <a:moveTo>
                    <a:pt x="35941" y="1413509"/>
                  </a:moveTo>
                  <a:lnTo>
                    <a:pt x="4095242" y="1413509"/>
                  </a:lnTo>
                </a:path>
              </a:pathLst>
            </a:custGeom>
            <a:ln w="9525">
              <a:solidFill>
                <a:srgbClr val="7E7E7E"/>
              </a:solidFill>
            </a:ln>
          </p:spPr>
          <p:txBody>
            <a:bodyPr wrap="square" lIns="0" tIns="0" rIns="0" bIns="0" rtlCol="0"/>
            <a:lstStyle/>
            <a:p/>
          </p:txBody>
        </p:sp>
      </p:grpSp>
      <p:sp>
        <p:nvSpPr>
          <p:cNvPr id="13" name="object 13"/>
          <p:cNvSpPr txBox="1"/>
          <p:nvPr/>
        </p:nvSpPr>
        <p:spPr>
          <a:xfrm>
            <a:off x="599948" y="438403"/>
            <a:ext cx="2898775" cy="253047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0"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75"/>
              </a:spcBef>
            </a:pPr>
            <a:endParaRPr sz="650">
              <a:latin typeface="微软雅黑"/>
              <a:cs typeface="微软雅黑"/>
            </a:endParaRPr>
          </a:p>
          <a:p>
            <a:pPr marL="1634489">
              <a:lnSpc>
                <a:spcPct val="100000"/>
              </a:lnSpc>
            </a:pPr>
            <a:r>
              <a:rPr dirty="0" sz="800" b="1">
                <a:solidFill>
                  <a:srgbClr val="4D4D4F"/>
                </a:solidFill>
                <a:latin typeface="微软雅黑"/>
                <a:cs typeface="微软雅黑"/>
              </a:rPr>
              <a:t>图</a:t>
            </a:r>
            <a:r>
              <a:rPr dirty="0" sz="800" spc="-70" b="1">
                <a:solidFill>
                  <a:srgbClr val="4D4D4F"/>
                </a:solidFill>
                <a:latin typeface="微软雅黑"/>
                <a:cs typeface="微软雅黑"/>
              </a:rPr>
              <a:t> </a:t>
            </a:r>
            <a:r>
              <a:rPr dirty="0" sz="800" spc="-5" b="1">
                <a:solidFill>
                  <a:srgbClr val="4D4D4F"/>
                </a:solidFill>
                <a:latin typeface="Calibri"/>
                <a:cs typeface="Calibri"/>
              </a:rPr>
              <a:t>19</a:t>
            </a:r>
            <a:r>
              <a:rPr dirty="0" sz="800" spc="-5" b="1">
                <a:solidFill>
                  <a:srgbClr val="4D4D4F"/>
                </a:solidFill>
                <a:latin typeface="微软雅黑"/>
                <a:cs typeface="微软雅黑"/>
              </a:rPr>
              <a:t>：</a:t>
            </a:r>
            <a:r>
              <a:rPr dirty="0" sz="800" b="1">
                <a:solidFill>
                  <a:srgbClr val="4D4D4F"/>
                </a:solidFill>
                <a:latin typeface="微软雅黑"/>
                <a:cs typeface="微软雅黑"/>
              </a:rPr>
              <a:t>医药各板块周涨跌幅</a:t>
            </a:r>
            <a:endParaRPr sz="800">
              <a:latin typeface="微软雅黑"/>
              <a:cs typeface="微软雅黑"/>
            </a:endParaRPr>
          </a:p>
          <a:p>
            <a:pPr>
              <a:lnSpc>
                <a:spcPct val="100000"/>
              </a:lnSpc>
              <a:spcBef>
                <a:spcPts val="60"/>
              </a:spcBef>
            </a:pPr>
            <a:endParaRPr sz="800">
              <a:latin typeface="微软雅黑"/>
              <a:cs typeface="微软雅黑"/>
            </a:endParaRPr>
          </a:p>
          <a:p>
            <a:pPr algn="ctr" marL="768350">
              <a:lnSpc>
                <a:spcPct val="100000"/>
              </a:lnSpc>
            </a:pPr>
            <a:r>
              <a:rPr dirty="0" sz="800" spc="-5">
                <a:solidFill>
                  <a:srgbClr val="585858"/>
                </a:solidFill>
                <a:latin typeface="微软雅黑"/>
                <a:cs typeface="微软雅黑"/>
              </a:rPr>
              <a:t>8%</a:t>
            </a:r>
            <a:endParaRPr sz="800">
              <a:latin typeface="微软雅黑"/>
              <a:cs typeface="微软雅黑"/>
            </a:endParaRPr>
          </a:p>
          <a:p>
            <a:pPr algn="ctr" marL="768350">
              <a:lnSpc>
                <a:spcPct val="100000"/>
              </a:lnSpc>
              <a:spcBef>
                <a:spcPts val="434"/>
              </a:spcBef>
            </a:pPr>
            <a:r>
              <a:rPr dirty="0" sz="800" spc="-5">
                <a:solidFill>
                  <a:srgbClr val="585858"/>
                </a:solidFill>
                <a:latin typeface="微软雅黑"/>
                <a:cs typeface="微软雅黑"/>
              </a:rPr>
              <a:t>7%</a:t>
            </a:r>
            <a:endParaRPr sz="800">
              <a:latin typeface="微软雅黑"/>
              <a:cs typeface="微软雅黑"/>
            </a:endParaRPr>
          </a:p>
          <a:p>
            <a:pPr algn="ctr" marL="768350">
              <a:lnSpc>
                <a:spcPct val="100000"/>
              </a:lnSpc>
              <a:spcBef>
                <a:spcPts val="425"/>
              </a:spcBef>
            </a:pPr>
            <a:r>
              <a:rPr dirty="0" sz="800" spc="-5">
                <a:solidFill>
                  <a:srgbClr val="585858"/>
                </a:solidFill>
                <a:latin typeface="微软雅黑"/>
                <a:cs typeface="微软雅黑"/>
              </a:rPr>
              <a:t>6%</a:t>
            </a:r>
            <a:endParaRPr sz="800">
              <a:latin typeface="微软雅黑"/>
              <a:cs typeface="微软雅黑"/>
            </a:endParaRPr>
          </a:p>
          <a:p>
            <a:pPr algn="ctr" marL="768350">
              <a:lnSpc>
                <a:spcPct val="100000"/>
              </a:lnSpc>
              <a:spcBef>
                <a:spcPts val="434"/>
              </a:spcBef>
            </a:pPr>
            <a:r>
              <a:rPr dirty="0" sz="800" spc="-5">
                <a:solidFill>
                  <a:srgbClr val="585858"/>
                </a:solidFill>
                <a:latin typeface="微软雅黑"/>
                <a:cs typeface="微软雅黑"/>
              </a:rPr>
              <a:t>5%</a:t>
            </a:r>
            <a:endParaRPr sz="800">
              <a:latin typeface="微软雅黑"/>
              <a:cs typeface="微软雅黑"/>
            </a:endParaRPr>
          </a:p>
          <a:p>
            <a:pPr algn="ctr" marL="768350">
              <a:lnSpc>
                <a:spcPct val="100000"/>
              </a:lnSpc>
              <a:spcBef>
                <a:spcPts val="430"/>
              </a:spcBef>
            </a:pPr>
            <a:r>
              <a:rPr dirty="0" sz="800" spc="-5">
                <a:solidFill>
                  <a:srgbClr val="585858"/>
                </a:solidFill>
                <a:latin typeface="微软雅黑"/>
                <a:cs typeface="微软雅黑"/>
              </a:rPr>
              <a:t>4%</a:t>
            </a:r>
            <a:endParaRPr sz="800">
              <a:latin typeface="微软雅黑"/>
              <a:cs typeface="微软雅黑"/>
            </a:endParaRPr>
          </a:p>
          <a:p>
            <a:pPr algn="ctr" marL="768350">
              <a:lnSpc>
                <a:spcPct val="100000"/>
              </a:lnSpc>
              <a:spcBef>
                <a:spcPts val="434"/>
              </a:spcBef>
            </a:pPr>
            <a:r>
              <a:rPr dirty="0" sz="800" spc="-5">
                <a:solidFill>
                  <a:srgbClr val="585858"/>
                </a:solidFill>
                <a:latin typeface="微软雅黑"/>
                <a:cs typeface="微软雅黑"/>
              </a:rPr>
              <a:t>3%</a:t>
            </a:r>
            <a:endParaRPr sz="800">
              <a:latin typeface="微软雅黑"/>
              <a:cs typeface="微软雅黑"/>
            </a:endParaRPr>
          </a:p>
          <a:p>
            <a:pPr algn="ctr" marL="768350">
              <a:lnSpc>
                <a:spcPct val="100000"/>
              </a:lnSpc>
              <a:spcBef>
                <a:spcPts val="430"/>
              </a:spcBef>
            </a:pPr>
            <a:r>
              <a:rPr dirty="0" sz="800" spc="-5">
                <a:solidFill>
                  <a:srgbClr val="585858"/>
                </a:solidFill>
                <a:latin typeface="微软雅黑"/>
                <a:cs typeface="微软雅黑"/>
              </a:rPr>
              <a:t>2%</a:t>
            </a:r>
            <a:endParaRPr sz="800">
              <a:latin typeface="微软雅黑"/>
              <a:cs typeface="微软雅黑"/>
            </a:endParaRPr>
          </a:p>
          <a:p>
            <a:pPr algn="ctr" marL="768350">
              <a:lnSpc>
                <a:spcPct val="100000"/>
              </a:lnSpc>
              <a:spcBef>
                <a:spcPts val="430"/>
              </a:spcBef>
            </a:pPr>
            <a:r>
              <a:rPr dirty="0" sz="800" spc="-5">
                <a:solidFill>
                  <a:srgbClr val="585858"/>
                </a:solidFill>
                <a:latin typeface="微软雅黑"/>
                <a:cs typeface="微软雅黑"/>
              </a:rPr>
              <a:t>1%</a:t>
            </a:r>
            <a:endParaRPr sz="800">
              <a:latin typeface="微软雅黑"/>
              <a:cs typeface="微软雅黑"/>
            </a:endParaRPr>
          </a:p>
          <a:p>
            <a:pPr algn="ctr" marL="768350">
              <a:lnSpc>
                <a:spcPct val="100000"/>
              </a:lnSpc>
              <a:spcBef>
                <a:spcPts val="430"/>
              </a:spcBef>
            </a:pPr>
            <a:r>
              <a:rPr dirty="0" sz="800" spc="-5">
                <a:solidFill>
                  <a:srgbClr val="585858"/>
                </a:solidFill>
                <a:latin typeface="微软雅黑"/>
                <a:cs typeface="微软雅黑"/>
              </a:rPr>
              <a:t>0%</a:t>
            </a:r>
            <a:endParaRPr sz="800">
              <a:latin typeface="微软雅黑"/>
              <a:cs typeface="微软雅黑"/>
            </a:endParaRPr>
          </a:p>
          <a:p>
            <a:pPr algn="ctr" marL="725170">
              <a:lnSpc>
                <a:spcPct val="100000"/>
              </a:lnSpc>
              <a:spcBef>
                <a:spcPts val="434"/>
              </a:spcBef>
            </a:pPr>
            <a:r>
              <a:rPr dirty="0" sz="800">
                <a:solidFill>
                  <a:srgbClr val="585858"/>
                </a:solidFill>
                <a:latin typeface="微软雅黑"/>
                <a:cs typeface="微软雅黑"/>
              </a:rPr>
              <a:t>-1%</a:t>
            </a:r>
            <a:endParaRPr sz="800">
              <a:latin typeface="微软雅黑"/>
              <a:cs typeface="微软雅黑"/>
            </a:endParaRPr>
          </a:p>
          <a:p>
            <a:pPr algn="ctr" marL="725170">
              <a:lnSpc>
                <a:spcPct val="100000"/>
              </a:lnSpc>
              <a:spcBef>
                <a:spcPts val="430"/>
              </a:spcBef>
            </a:pPr>
            <a:r>
              <a:rPr dirty="0" sz="800">
                <a:solidFill>
                  <a:srgbClr val="585858"/>
                </a:solidFill>
                <a:latin typeface="微软雅黑"/>
                <a:cs typeface="微软雅黑"/>
              </a:rPr>
              <a:t>-2%</a:t>
            </a:r>
            <a:endParaRPr sz="800">
              <a:latin typeface="微软雅黑"/>
              <a:cs typeface="微软雅黑"/>
            </a:endParaRPr>
          </a:p>
        </p:txBody>
      </p:sp>
      <p:sp>
        <p:nvSpPr>
          <p:cNvPr id="14" name="object 14"/>
          <p:cNvSpPr txBox="1"/>
          <p:nvPr/>
        </p:nvSpPr>
        <p:spPr>
          <a:xfrm>
            <a:off x="2733294" y="2987420"/>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585858"/>
                </a:solidFill>
                <a:latin typeface="微软雅黑"/>
                <a:cs typeface="微软雅黑"/>
              </a:rPr>
              <a:t>医疗服务</a:t>
            </a:r>
            <a:endParaRPr sz="800">
              <a:latin typeface="微软雅黑"/>
              <a:cs typeface="微软雅黑"/>
            </a:endParaRPr>
          </a:p>
        </p:txBody>
      </p:sp>
      <p:sp>
        <p:nvSpPr>
          <p:cNvPr id="15" name="object 15"/>
          <p:cNvSpPr txBox="1"/>
          <p:nvPr/>
        </p:nvSpPr>
        <p:spPr>
          <a:xfrm>
            <a:off x="3409950" y="2987420"/>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585858"/>
                </a:solidFill>
                <a:latin typeface="微软雅黑"/>
                <a:cs typeface="微软雅黑"/>
              </a:rPr>
              <a:t>医疗器械</a:t>
            </a:r>
            <a:endParaRPr sz="800">
              <a:latin typeface="微软雅黑"/>
              <a:cs typeface="微软雅黑"/>
            </a:endParaRPr>
          </a:p>
        </p:txBody>
      </p:sp>
      <p:sp>
        <p:nvSpPr>
          <p:cNvPr id="16" name="object 16"/>
          <p:cNvSpPr txBox="1"/>
          <p:nvPr/>
        </p:nvSpPr>
        <p:spPr>
          <a:xfrm>
            <a:off x="4086605" y="2987420"/>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585858"/>
                </a:solidFill>
                <a:latin typeface="微软雅黑"/>
                <a:cs typeface="微软雅黑"/>
              </a:rPr>
              <a:t>生物制品</a:t>
            </a:r>
            <a:endParaRPr sz="800">
              <a:latin typeface="微软雅黑"/>
              <a:cs typeface="微软雅黑"/>
            </a:endParaRPr>
          </a:p>
        </p:txBody>
      </p:sp>
      <p:sp>
        <p:nvSpPr>
          <p:cNvPr id="17" name="object 17"/>
          <p:cNvSpPr txBox="1"/>
          <p:nvPr/>
        </p:nvSpPr>
        <p:spPr>
          <a:xfrm>
            <a:off x="4763261" y="2987420"/>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585858"/>
                </a:solidFill>
                <a:latin typeface="微软雅黑"/>
                <a:cs typeface="微软雅黑"/>
              </a:rPr>
              <a:t>化学制药</a:t>
            </a:r>
            <a:endParaRPr sz="800">
              <a:latin typeface="微软雅黑"/>
              <a:cs typeface="微软雅黑"/>
            </a:endParaRPr>
          </a:p>
        </p:txBody>
      </p:sp>
      <p:sp>
        <p:nvSpPr>
          <p:cNvPr id="18" name="object 18"/>
          <p:cNvSpPr txBox="1"/>
          <p:nvPr/>
        </p:nvSpPr>
        <p:spPr>
          <a:xfrm>
            <a:off x="5542026" y="2987420"/>
            <a:ext cx="22987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585858"/>
                </a:solidFill>
                <a:latin typeface="微软雅黑"/>
                <a:cs typeface="微软雅黑"/>
              </a:rPr>
              <a:t>中药</a:t>
            </a:r>
            <a:endParaRPr sz="800">
              <a:latin typeface="微软雅黑"/>
              <a:cs typeface="微软雅黑"/>
            </a:endParaRPr>
          </a:p>
        </p:txBody>
      </p:sp>
      <p:sp>
        <p:nvSpPr>
          <p:cNvPr id="19" name="object 19"/>
          <p:cNvSpPr txBox="1"/>
          <p:nvPr/>
        </p:nvSpPr>
        <p:spPr>
          <a:xfrm>
            <a:off x="6116573" y="2987420"/>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585858"/>
                </a:solidFill>
                <a:latin typeface="微软雅黑"/>
                <a:cs typeface="微软雅黑"/>
              </a:rPr>
              <a:t>医药商业</a:t>
            </a:r>
            <a:endParaRPr sz="800">
              <a:latin typeface="微软雅黑"/>
              <a:cs typeface="微软雅黑"/>
            </a:endParaRPr>
          </a:p>
        </p:txBody>
      </p:sp>
      <p:grpSp>
        <p:nvGrpSpPr>
          <p:cNvPr id="20" name="object 20"/>
          <p:cNvGrpSpPr/>
          <p:nvPr/>
        </p:nvGrpSpPr>
        <p:grpSpPr>
          <a:xfrm>
            <a:off x="2571495" y="5798629"/>
            <a:ext cx="4239260" cy="1630045"/>
            <a:chOff x="2571495" y="5798629"/>
            <a:chExt cx="4239260" cy="1630045"/>
          </a:xfrm>
        </p:grpSpPr>
        <p:sp>
          <p:nvSpPr>
            <p:cNvPr id="21" name="object 21"/>
            <p:cNvSpPr/>
            <p:nvPr/>
          </p:nvSpPr>
          <p:spPr>
            <a:xfrm>
              <a:off x="2756915" y="5803391"/>
              <a:ext cx="201295" cy="909955"/>
            </a:xfrm>
            <a:custGeom>
              <a:avLst/>
              <a:gdLst/>
              <a:ahLst/>
              <a:cxnLst/>
              <a:rect l="l" t="t" r="r" b="b"/>
              <a:pathLst>
                <a:path w="201294" h="909954">
                  <a:moveTo>
                    <a:pt x="201167" y="0"/>
                  </a:moveTo>
                  <a:lnTo>
                    <a:pt x="0" y="0"/>
                  </a:lnTo>
                  <a:lnTo>
                    <a:pt x="0" y="909827"/>
                  </a:lnTo>
                  <a:lnTo>
                    <a:pt x="201167" y="909827"/>
                  </a:lnTo>
                  <a:lnTo>
                    <a:pt x="201167" y="0"/>
                  </a:lnTo>
                  <a:close/>
                </a:path>
              </a:pathLst>
            </a:custGeom>
            <a:solidFill>
              <a:srgbClr val="F79546"/>
            </a:solidFill>
          </p:spPr>
          <p:txBody>
            <a:bodyPr wrap="square" lIns="0" tIns="0" rIns="0" bIns="0" rtlCol="0"/>
            <a:lstStyle/>
            <a:p/>
          </p:txBody>
        </p:sp>
        <p:sp>
          <p:nvSpPr>
            <p:cNvPr id="22" name="object 22"/>
            <p:cNvSpPr/>
            <p:nvPr/>
          </p:nvSpPr>
          <p:spPr>
            <a:xfrm>
              <a:off x="2958083" y="5803391"/>
              <a:ext cx="200025" cy="634365"/>
            </a:xfrm>
            <a:custGeom>
              <a:avLst/>
              <a:gdLst/>
              <a:ahLst/>
              <a:cxnLst/>
              <a:rect l="l" t="t" r="r" b="b"/>
              <a:pathLst>
                <a:path w="200025" h="634364">
                  <a:moveTo>
                    <a:pt x="199644" y="0"/>
                  </a:moveTo>
                  <a:lnTo>
                    <a:pt x="0" y="0"/>
                  </a:lnTo>
                  <a:lnTo>
                    <a:pt x="0" y="633983"/>
                  </a:lnTo>
                  <a:lnTo>
                    <a:pt x="199644" y="633983"/>
                  </a:lnTo>
                  <a:lnTo>
                    <a:pt x="199644" y="0"/>
                  </a:lnTo>
                  <a:close/>
                </a:path>
              </a:pathLst>
            </a:custGeom>
            <a:solidFill>
              <a:srgbClr val="7E7E7E"/>
            </a:solidFill>
          </p:spPr>
          <p:txBody>
            <a:bodyPr wrap="square" lIns="0" tIns="0" rIns="0" bIns="0" rtlCol="0"/>
            <a:lstStyle/>
            <a:p/>
          </p:txBody>
        </p:sp>
        <p:sp>
          <p:nvSpPr>
            <p:cNvPr id="23" name="object 23"/>
            <p:cNvSpPr/>
            <p:nvPr/>
          </p:nvSpPr>
          <p:spPr>
            <a:xfrm>
              <a:off x="3457955" y="5803391"/>
              <a:ext cx="200025" cy="1041400"/>
            </a:xfrm>
            <a:custGeom>
              <a:avLst/>
              <a:gdLst/>
              <a:ahLst/>
              <a:cxnLst/>
              <a:rect l="l" t="t" r="r" b="b"/>
              <a:pathLst>
                <a:path w="200025" h="1041400">
                  <a:moveTo>
                    <a:pt x="199644" y="0"/>
                  </a:moveTo>
                  <a:lnTo>
                    <a:pt x="0" y="0"/>
                  </a:lnTo>
                  <a:lnTo>
                    <a:pt x="0" y="1040891"/>
                  </a:lnTo>
                  <a:lnTo>
                    <a:pt x="199644" y="1040891"/>
                  </a:lnTo>
                  <a:lnTo>
                    <a:pt x="199644" y="0"/>
                  </a:lnTo>
                  <a:close/>
                </a:path>
              </a:pathLst>
            </a:custGeom>
            <a:solidFill>
              <a:srgbClr val="F79546"/>
            </a:solidFill>
          </p:spPr>
          <p:txBody>
            <a:bodyPr wrap="square" lIns="0" tIns="0" rIns="0" bIns="0" rtlCol="0"/>
            <a:lstStyle/>
            <a:p/>
          </p:txBody>
        </p:sp>
        <p:sp>
          <p:nvSpPr>
            <p:cNvPr id="24" name="object 24"/>
            <p:cNvSpPr/>
            <p:nvPr/>
          </p:nvSpPr>
          <p:spPr>
            <a:xfrm>
              <a:off x="3657599" y="5803391"/>
              <a:ext cx="201295" cy="753110"/>
            </a:xfrm>
            <a:custGeom>
              <a:avLst/>
              <a:gdLst/>
              <a:ahLst/>
              <a:cxnLst/>
              <a:rect l="l" t="t" r="r" b="b"/>
              <a:pathLst>
                <a:path w="201295" h="753109">
                  <a:moveTo>
                    <a:pt x="201167" y="0"/>
                  </a:moveTo>
                  <a:lnTo>
                    <a:pt x="0" y="0"/>
                  </a:lnTo>
                  <a:lnTo>
                    <a:pt x="0" y="752855"/>
                  </a:lnTo>
                  <a:lnTo>
                    <a:pt x="201167" y="752855"/>
                  </a:lnTo>
                  <a:lnTo>
                    <a:pt x="201167" y="0"/>
                  </a:lnTo>
                  <a:close/>
                </a:path>
              </a:pathLst>
            </a:custGeom>
            <a:solidFill>
              <a:srgbClr val="7E7E7E"/>
            </a:solidFill>
          </p:spPr>
          <p:txBody>
            <a:bodyPr wrap="square" lIns="0" tIns="0" rIns="0" bIns="0" rtlCol="0"/>
            <a:lstStyle/>
            <a:p/>
          </p:txBody>
        </p:sp>
        <p:sp>
          <p:nvSpPr>
            <p:cNvPr id="25" name="object 25"/>
            <p:cNvSpPr/>
            <p:nvPr/>
          </p:nvSpPr>
          <p:spPr>
            <a:xfrm>
              <a:off x="4158995" y="5803391"/>
              <a:ext cx="200025" cy="1083945"/>
            </a:xfrm>
            <a:custGeom>
              <a:avLst/>
              <a:gdLst/>
              <a:ahLst/>
              <a:cxnLst/>
              <a:rect l="l" t="t" r="r" b="b"/>
              <a:pathLst>
                <a:path w="200025" h="1083945">
                  <a:moveTo>
                    <a:pt x="199643" y="0"/>
                  </a:moveTo>
                  <a:lnTo>
                    <a:pt x="0" y="0"/>
                  </a:lnTo>
                  <a:lnTo>
                    <a:pt x="0" y="1083564"/>
                  </a:lnTo>
                  <a:lnTo>
                    <a:pt x="199643" y="1083564"/>
                  </a:lnTo>
                  <a:lnTo>
                    <a:pt x="199643" y="0"/>
                  </a:lnTo>
                  <a:close/>
                </a:path>
              </a:pathLst>
            </a:custGeom>
            <a:solidFill>
              <a:srgbClr val="F79546"/>
            </a:solidFill>
          </p:spPr>
          <p:txBody>
            <a:bodyPr wrap="square" lIns="0" tIns="0" rIns="0" bIns="0" rtlCol="0"/>
            <a:lstStyle/>
            <a:p/>
          </p:txBody>
        </p:sp>
        <p:sp>
          <p:nvSpPr>
            <p:cNvPr id="26" name="object 26"/>
            <p:cNvSpPr/>
            <p:nvPr/>
          </p:nvSpPr>
          <p:spPr>
            <a:xfrm>
              <a:off x="4358639" y="5803391"/>
              <a:ext cx="200025" cy="1160145"/>
            </a:xfrm>
            <a:custGeom>
              <a:avLst/>
              <a:gdLst/>
              <a:ahLst/>
              <a:cxnLst/>
              <a:rect l="l" t="t" r="r" b="b"/>
              <a:pathLst>
                <a:path w="200025" h="1160145">
                  <a:moveTo>
                    <a:pt x="199644" y="0"/>
                  </a:moveTo>
                  <a:lnTo>
                    <a:pt x="0" y="0"/>
                  </a:lnTo>
                  <a:lnTo>
                    <a:pt x="0" y="1159764"/>
                  </a:lnTo>
                  <a:lnTo>
                    <a:pt x="199644" y="1159764"/>
                  </a:lnTo>
                  <a:lnTo>
                    <a:pt x="199644" y="0"/>
                  </a:lnTo>
                  <a:close/>
                </a:path>
              </a:pathLst>
            </a:custGeom>
            <a:solidFill>
              <a:srgbClr val="7E7E7E"/>
            </a:solidFill>
          </p:spPr>
          <p:txBody>
            <a:bodyPr wrap="square" lIns="0" tIns="0" rIns="0" bIns="0" rtlCol="0"/>
            <a:lstStyle/>
            <a:p/>
          </p:txBody>
        </p:sp>
        <p:sp>
          <p:nvSpPr>
            <p:cNvPr id="27" name="object 27"/>
            <p:cNvSpPr/>
            <p:nvPr/>
          </p:nvSpPr>
          <p:spPr>
            <a:xfrm>
              <a:off x="4858511" y="5803391"/>
              <a:ext cx="201295" cy="1181100"/>
            </a:xfrm>
            <a:custGeom>
              <a:avLst/>
              <a:gdLst/>
              <a:ahLst/>
              <a:cxnLst/>
              <a:rect l="l" t="t" r="r" b="b"/>
              <a:pathLst>
                <a:path w="201295" h="1181100">
                  <a:moveTo>
                    <a:pt x="201167" y="0"/>
                  </a:moveTo>
                  <a:lnTo>
                    <a:pt x="0" y="0"/>
                  </a:lnTo>
                  <a:lnTo>
                    <a:pt x="0" y="1181100"/>
                  </a:lnTo>
                  <a:lnTo>
                    <a:pt x="201167" y="1181100"/>
                  </a:lnTo>
                  <a:lnTo>
                    <a:pt x="201167" y="0"/>
                  </a:lnTo>
                  <a:close/>
                </a:path>
              </a:pathLst>
            </a:custGeom>
            <a:solidFill>
              <a:srgbClr val="F79546"/>
            </a:solidFill>
          </p:spPr>
          <p:txBody>
            <a:bodyPr wrap="square" lIns="0" tIns="0" rIns="0" bIns="0" rtlCol="0"/>
            <a:lstStyle/>
            <a:p/>
          </p:txBody>
        </p:sp>
        <p:sp>
          <p:nvSpPr>
            <p:cNvPr id="28" name="object 28"/>
            <p:cNvSpPr/>
            <p:nvPr/>
          </p:nvSpPr>
          <p:spPr>
            <a:xfrm>
              <a:off x="5059679" y="5803391"/>
              <a:ext cx="200025" cy="1150620"/>
            </a:xfrm>
            <a:custGeom>
              <a:avLst/>
              <a:gdLst/>
              <a:ahLst/>
              <a:cxnLst/>
              <a:rect l="l" t="t" r="r" b="b"/>
              <a:pathLst>
                <a:path w="200025" h="1150620">
                  <a:moveTo>
                    <a:pt x="199644" y="0"/>
                  </a:moveTo>
                  <a:lnTo>
                    <a:pt x="0" y="0"/>
                  </a:lnTo>
                  <a:lnTo>
                    <a:pt x="0" y="1150619"/>
                  </a:lnTo>
                  <a:lnTo>
                    <a:pt x="199644" y="1150619"/>
                  </a:lnTo>
                  <a:lnTo>
                    <a:pt x="199644" y="0"/>
                  </a:lnTo>
                  <a:close/>
                </a:path>
              </a:pathLst>
            </a:custGeom>
            <a:solidFill>
              <a:srgbClr val="7E7E7E"/>
            </a:solidFill>
          </p:spPr>
          <p:txBody>
            <a:bodyPr wrap="square" lIns="0" tIns="0" rIns="0" bIns="0" rtlCol="0"/>
            <a:lstStyle/>
            <a:p/>
          </p:txBody>
        </p:sp>
        <p:sp>
          <p:nvSpPr>
            <p:cNvPr id="29" name="object 29"/>
            <p:cNvSpPr/>
            <p:nvPr/>
          </p:nvSpPr>
          <p:spPr>
            <a:xfrm>
              <a:off x="5559551" y="5803391"/>
              <a:ext cx="200025" cy="1199515"/>
            </a:xfrm>
            <a:custGeom>
              <a:avLst/>
              <a:gdLst/>
              <a:ahLst/>
              <a:cxnLst/>
              <a:rect l="l" t="t" r="r" b="b"/>
              <a:pathLst>
                <a:path w="200025" h="1199515">
                  <a:moveTo>
                    <a:pt x="199644" y="0"/>
                  </a:moveTo>
                  <a:lnTo>
                    <a:pt x="0" y="0"/>
                  </a:lnTo>
                  <a:lnTo>
                    <a:pt x="0" y="1199388"/>
                  </a:lnTo>
                  <a:lnTo>
                    <a:pt x="199644" y="1199388"/>
                  </a:lnTo>
                  <a:lnTo>
                    <a:pt x="199644" y="0"/>
                  </a:lnTo>
                  <a:close/>
                </a:path>
              </a:pathLst>
            </a:custGeom>
            <a:solidFill>
              <a:srgbClr val="F79546"/>
            </a:solidFill>
          </p:spPr>
          <p:txBody>
            <a:bodyPr wrap="square" lIns="0" tIns="0" rIns="0" bIns="0" rtlCol="0"/>
            <a:lstStyle/>
            <a:p/>
          </p:txBody>
        </p:sp>
        <p:sp>
          <p:nvSpPr>
            <p:cNvPr id="30" name="object 30"/>
            <p:cNvSpPr/>
            <p:nvPr/>
          </p:nvSpPr>
          <p:spPr>
            <a:xfrm>
              <a:off x="5759195" y="5803391"/>
              <a:ext cx="201295" cy="1179830"/>
            </a:xfrm>
            <a:custGeom>
              <a:avLst/>
              <a:gdLst/>
              <a:ahLst/>
              <a:cxnLst/>
              <a:rect l="l" t="t" r="r" b="b"/>
              <a:pathLst>
                <a:path w="201295" h="1179829">
                  <a:moveTo>
                    <a:pt x="201167" y="0"/>
                  </a:moveTo>
                  <a:lnTo>
                    <a:pt x="0" y="0"/>
                  </a:lnTo>
                  <a:lnTo>
                    <a:pt x="0" y="1179576"/>
                  </a:lnTo>
                  <a:lnTo>
                    <a:pt x="201167" y="1179576"/>
                  </a:lnTo>
                  <a:lnTo>
                    <a:pt x="201167" y="0"/>
                  </a:lnTo>
                  <a:close/>
                </a:path>
              </a:pathLst>
            </a:custGeom>
            <a:solidFill>
              <a:srgbClr val="7E7E7E"/>
            </a:solidFill>
          </p:spPr>
          <p:txBody>
            <a:bodyPr wrap="square" lIns="0" tIns="0" rIns="0" bIns="0" rtlCol="0"/>
            <a:lstStyle/>
            <a:p/>
          </p:txBody>
        </p:sp>
        <p:sp>
          <p:nvSpPr>
            <p:cNvPr id="31" name="object 31"/>
            <p:cNvSpPr/>
            <p:nvPr/>
          </p:nvSpPr>
          <p:spPr>
            <a:xfrm>
              <a:off x="6260592" y="5803391"/>
              <a:ext cx="200025" cy="1275715"/>
            </a:xfrm>
            <a:custGeom>
              <a:avLst/>
              <a:gdLst/>
              <a:ahLst/>
              <a:cxnLst/>
              <a:rect l="l" t="t" r="r" b="b"/>
              <a:pathLst>
                <a:path w="200025" h="1275715">
                  <a:moveTo>
                    <a:pt x="199644" y="0"/>
                  </a:moveTo>
                  <a:lnTo>
                    <a:pt x="0" y="0"/>
                  </a:lnTo>
                  <a:lnTo>
                    <a:pt x="0" y="1275588"/>
                  </a:lnTo>
                  <a:lnTo>
                    <a:pt x="199644" y="1275588"/>
                  </a:lnTo>
                  <a:lnTo>
                    <a:pt x="199644" y="0"/>
                  </a:lnTo>
                  <a:close/>
                </a:path>
              </a:pathLst>
            </a:custGeom>
            <a:solidFill>
              <a:srgbClr val="F79546"/>
            </a:solidFill>
          </p:spPr>
          <p:txBody>
            <a:bodyPr wrap="square" lIns="0" tIns="0" rIns="0" bIns="0" rtlCol="0"/>
            <a:lstStyle/>
            <a:p/>
          </p:txBody>
        </p:sp>
        <p:sp>
          <p:nvSpPr>
            <p:cNvPr id="32" name="object 32"/>
            <p:cNvSpPr/>
            <p:nvPr/>
          </p:nvSpPr>
          <p:spPr>
            <a:xfrm>
              <a:off x="6460236" y="5803391"/>
              <a:ext cx="200025" cy="1300480"/>
            </a:xfrm>
            <a:custGeom>
              <a:avLst/>
              <a:gdLst/>
              <a:ahLst/>
              <a:cxnLst/>
              <a:rect l="l" t="t" r="r" b="b"/>
              <a:pathLst>
                <a:path w="200025" h="1300479">
                  <a:moveTo>
                    <a:pt x="199643" y="0"/>
                  </a:moveTo>
                  <a:lnTo>
                    <a:pt x="0" y="0"/>
                  </a:lnTo>
                  <a:lnTo>
                    <a:pt x="0" y="1299971"/>
                  </a:lnTo>
                  <a:lnTo>
                    <a:pt x="199643" y="1299971"/>
                  </a:lnTo>
                  <a:lnTo>
                    <a:pt x="199643" y="0"/>
                  </a:lnTo>
                  <a:close/>
                </a:path>
              </a:pathLst>
            </a:custGeom>
            <a:solidFill>
              <a:srgbClr val="7E7E7E"/>
            </a:solidFill>
          </p:spPr>
          <p:txBody>
            <a:bodyPr wrap="square" lIns="0" tIns="0" rIns="0" bIns="0" rtlCol="0"/>
            <a:lstStyle/>
            <a:p/>
          </p:txBody>
        </p:sp>
        <p:sp>
          <p:nvSpPr>
            <p:cNvPr id="33" name="object 33"/>
            <p:cNvSpPr/>
            <p:nvPr/>
          </p:nvSpPr>
          <p:spPr>
            <a:xfrm>
              <a:off x="2571495" y="5803391"/>
              <a:ext cx="36195" cy="1620520"/>
            </a:xfrm>
            <a:custGeom>
              <a:avLst/>
              <a:gdLst/>
              <a:ahLst/>
              <a:cxnLst/>
              <a:rect l="l" t="t" r="r" b="b"/>
              <a:pathLst>
                <a:path w="36194" h="1620520">
                  <a:moveTo>
                    <a:pt x="35941" y="1620012"/>
                  </a:moveTo>
                  <a:lnTo>
                    <a:pt x="35941" y="0"/>
                  </a:lnTo>
                </a:path>
                <a:path w="36194" h="1620520">
                  <a:moveTo>
                    <a:pt x="0" y="1620012"/>
                  </a:moveTo>
                  <a:lnTo>
                    <a:pt x="35941" y="1620012"/>
                  </a:lnTo>
                </a:path>
                <a:path w="36194" h="1620520">
                  <a:moveTo>
                    <a:pt x="0" y="1295400"/>
                  </a:moveTo>
                  <a:lnTo>
                    <a:pt x="35941" y="1295400"/>
                  </a:lnTo>
                </a:path>
                <a:path w="36194" h="1620520">
                  <a:moveTo>
                    <a:pt x="0" y="972312"/>
                  </a:moveTo>
                  <a:lnTo>
                    <a:pt x="35941" y="972312"/>
                  </a:lnTo>
                </a:path>
                <a:path w="36194" h="1620520">
                  <a:moveTo>
                    <a:pt x="0" y="647700"/>
                  </a:moveTo>
                  <a:lnTo>
                    <a:pt x="35941" y="647700"/>
                  </a:lnTo>
                </a:path>
                <a:path w="36194" h="1620520">
                  <a:moveTo>
                    <a:pt x="0" y="324612"/>
                  </a:moveTo>
                  <a:lnTo>
                    <a:pt x="35941" y="324612"/>
                  </a:lnTo>
                </a:path>
                <a:path w="36194" h="1620520">
                  <a:moveTo>
                    <a:pt x="0" y="0"/>
                  </a:moveTo>
                  <a:lnTo>
                    <a:pt x="35941" y="0"/>
                  </a:lnTo>
                </a:path>
              </a:pathLst>
            </a:custGeom>
            <a:ln w="9525">
              <a:solidFill>
                <a:srgbClr val="7E7E7E"/>
              </a:solidFill>
            </a:ln>
          </p:spPr>
          <p:txBody>
            <a:bodyPr wrap="square" lIns="0" tIns="0" rIns="0" bIns="0" rtlCol="0"/>
            <a:lstStyle/>
            <a:p/>
          </p:txBody>
        </p:sp>
        <p:sp>
          <p:nvSpPr>
            <p:cNvPr id="34" name="object 34"/>
            <p:cNvSpPr/>
            <p:nvPr/>
          </p:nvSpPr>
          <p:spPr>
            <a:xfrm>
              <a:off x="2607436" y="5803391"/>
              <a:ext cx="4203065" cy="0"/>
            </a:xfrm>
            <a:custGeom>
              <a:avLst/>
              <a:gdLst/>
              <a:ahLst/>
              <a:cxnLst/>
              <a:rect l="l" t="t" r="r" b="b"/>
              <a:pathLst>
                <a:path w="4203065" h="0">
                  <a:moveTo>
                    <a:pt x="0" y="0"/>
                  </a:moveTo>
                  <a:lnTo>
                    <a:pt x="4202938" y="0"/>
                  </a:lnTo>
                </a:path>
              </a:pathLst>
            </a:custGeom>
            <a:ln w="9525">
              <a:solidFill>
                <a:srgbClr val="7E7E7E"/>
              </a:solidFill>
            </a:ln>
          </p:spPr>
          <p:txBody>
            <a:bodyPr wrap="square" lIns="0" tIns="0" rIns="0" bIns="0" rtlCol="0"/>
            <a:lstStyle/>
            <a:p/>
          </p:txBody>
        </p:sp>
      </p:grpSp>
      <p:sp>
        <p:nvSpPr>
          <p:cNvPr id="35" name="object 35"/>
          <p:cNvSpPr txBox="1"/>
          <p:nvPr/>
        </p:nvSpPr>
        <p:spPr>
          <a:xfrm>
            <a:off x="2238882" y="5722365"/>
            <a:ext cx="279400" cy="1768475"/>
          </a:xfrm>
          <a:prstGeom prst="rect">
            <a:avLst/>
          </a:prstGeom>
        </p:spPr>
        <p:txBody>
          <a:bodyPr wrap="square" lIns="0" tIns="13335" rIns="0" bIns="0" rtlCol="0" vert="horz">
            <a:spAutoFit/>
          </a:bodyPr>
          <a:lstStyle/>
          <a:p>
            <a:pPr algn="r" marR="5715">
              <a:lnSpc>
                <a:spcPct val="100000"/>
              </a:lnSpc>
              <a:spcBef>
                <a:spcPts val="105"/>
              </a:spcBef>
            </a:pPr>
            <a:r>
              <a:rPr dirty="0" sz="800" spc="-5">
                <a:solidFill>
                  <a:srgbClr val="404040"/>
                </a:solidFill>
                <a:latin typeface="微软雅黑"/>
                <a:cs typeface="微软雅黑"/>
              </a:rPr>
              <a:t>0%</a:t>
            </a:r>
            <a:endParaRPr sz="800">
              <a:latin typeface="微软雅黑"/>
              <a:cs typeface="微软雅黑"/>
            </a:endParaRPr>
          </a:p>
          <a:p>
            <a:pPr>
              <a:lnSpc>
                <a:spcPct val="100000"/>
              </a:lnSpc>
              <a:spcBef>
                <a:spcPts val="20"/>
              </a:spcBef>
            </a:pPr>
            <a:endParaRPr sz="850">
              <a:latin typeface="微软雅黑"/>
              <a:cs typeface="微软雅黑"/>
            </a:endParaRPr>
          </a:p>
          <a:p>
            <a:pPr algn="r" marR="5080">
              <a:lnSpc>
                <a:spcPct val="100000"/>
              </a:lnSpc>
              <a:spcBef>
                <a:spcPts val="5"/>
              </a:spcBef>
            </a:pPr>
            <a:r>
              <a:rPr dirty="0" sz="800">
                <a:solidFill>
                  <a:srgbClr val="404040"/>
                </a:solidFill>
                <a:latin typeface="微软雅黑"/>
                <a:cs typeface="微软雅黑"/>
              </a:rPr>
              <a:t>-</a:t>
            </a:r>
            <a:r>
              <a:rPr dirty="0" sz="800" spc="-5">
                <a:solidFill>
                  <a:srgbClr val="404040"/>
                </a:solidFill>
                <a:latin typeface="微软雅黑"/>
                <a:cs typeface="微软雅黑"/>
              </a:rPr>
              <a:t>10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20"/>
              </a:spcBef>
            </a:pPr>
            <a:endParaRPr sz="850">
              <a:latin typeface="微软雅黑"/>
              <a:cs typeface="微软雅黑"/>
            </a:endParaRPr>
          </a:p>
          <a:p>
            <a:pPr algn="r" marR="5080">
              <a:lnSpc>
                <a:spcPct val="100000"/>
              </a:lnSpc>
            </a:pPr>
            <a:r>
              <a:rPr dirty="0" sz="800">
                <a:solidFill>
                  <a:srgbClr val="404040"/>
                </a:solidFill>
                <a:latin typeface="微软雅黑"/>
                <a:cs typeface="微软雅黑"/>
              </a:rPr>
              <a:t>-</a:t>
            </a:r>
            <a:r>
              <a:rPr dirty="0" sz="800" spc="-5">
                <a:solidFill>
                  <a:srgbClr val="404040"/>
                </a:solidFill>
                <a:latin typeface="微软雅黑"/>
                <a:cs typeface="微软雅黑"/>
              </a:rPr>
              <a:t>20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25"/>
              </a:spcBef>
            </a:pPr>
            <a:endParaRPr sz="850">
              <a:latin typeface="微软雅黑"/>
              <a:cs typeface="微软雅黑"/>
            </a:endParaRPr>
          </a:p>
          <a:p>
            <a:pPr algn="r" marR="5080">
              <a:lnSpc>
                <a:spcPct val="100000"/>
              </a:lnSpc>
            </a:pPr>
            <a:r>
              <a:rPr dirty="0" sz="800">
                <a:solidFill>
                  <a:srgbClr val="404040"/>
                </a:solidFill>
                <a:latin typeface="微软雅黑"/>
                <a:cs typeface="微软雅黑"/>
              </a:rPr>
              <a:t>-</a:t>
            </a:r>
            <a:r>
              <a:rPr dirty="0" sz="800" spc="-5">
                <a:solidFill>
                  <a:srgbClr val="404040"/>
                </a:solidFill>
                <a:latin typeface="微软雅黑"/>
                <a:cs typeface="微软雅黑"/>
              </a:rPr>
              <a:t>30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25"/>
              </a:spcBef>
            </a:pPr>
            <a:endParaRPr sz="850">
              <a:latin typeface="微软雅黑"/>
              <a:cs typeface="微软雅黑"/>
            </a:endParaRPr>
          </a:p>
          <a:p>
            <a:pPr algn="r" marR="5080">
              <a:lnSpc>
                <a:spcPct val="100000"/>
              </a:lnSpc>
            </a:pPr>
            <a:r>
              <a:rPr dirty="0" sz="800">
                <a:solidFill>
                  <a:srgbClr val="404040"/>
                </a:solidFill>
                <a:latin typeface="微软雅黑"/>
                <a:cs typeface="微软雅黑"/>
              </a:rPr>
              <a:t>-</a:t>
            </a:r>
            <a:r>
              <a:rPr dirty="0" sz="800" spc="-5">
                <a:solidFill>
                  <a:srgbClr val="404040"/>
                </a:solidFill>
                <a:latin typeface="微软雅黑"/>
                <a:cs typeface="微软雅黑"/>
              </a:rPr>
              <a:t>40</a:t>
            </a:r>
            <a:r>
              <a:rPr dirty="0" sz="800">
                <a:solidFill>
                  <a:srgbClr val="404040"/>
                </a:solidFill>
                <a:latin typeface="微软雅黑"/>
                <a:cs typeface="微软雅黑"/>
              </a:rPr>
              <a:t>%</a:t>
            </a:r>
            <a:endParaRPr sz="800">
              <a:latin typeface="微软雅黑"/>
              <a:cs typeface="微软雅黑"/>
            </a:endParaRPr>
          </a:p>
          <a:p>
            <a:pPr>
              <a:lnSpc>
                <a:spcPct val="100000"/>
              </a:lnSpc>
              <a:spcBef>
                <a:spcPts val="25"/>
              </a:spcBef>
            </a:pPr>
            <a:endParaRPr sz="850">
              <a:latin typeface="微软雅黑"/>
              <a:cs typeface="微软雅黑"/>
            </a:endParaRPr>
          </a:p>
          <a:p>
            <a:pPr algn="r" marR="5080">
              <a:lnSpc>
                <a:spcPct val="100000"/>
              </a:lnSpc>
            </a:pPr>
            <a:r>
              <a:rPr dirty="0" sz="800">
                <a:solidFill>
                  <a:srgbClr val="404040"/>
                </a:solidFill>
                <a:latin typeface="微软雅黑"/>
                <a:cs typeface="微软雅黑"/>
              </a:rPr>
              <a:t>-</a:t>
            </a:r>
            <a:r>
              <a:rPr dirty="0" sz="800" spc="-5">
                <a:solidFill>
                  <a:srgbClr val="404040"/>
                </a:solidFill>
                <a:latin typeface="微软雅黑"/>
                <a:cs typeface="微软雅黑"/>
              </a:rPr>
              <a:t>50</a:t>
            </a:r>
            <a:r>
              <a:rPr dirty="0" sz="800">
                <a:solidFill>
                  <a:srgbClr val="404040"/>
                </a:solidFill>
                <a:latin typeface="微软雅黑"/>
                <a:cs typeface="微软雅黑"/>
              </a:rPr>
              <a:t>%</a:t>
            </a:r>
            <a:endParaRPr sz="800">
              <a:latin typeface="微软雅黑"/>
              <a:cs typeface="微软雅黑"/>
            </a:endParaRPr>
          </a:p>
        </p:txBody>
      </p:sp>
      <p:sp>
        <p:nvSpPr>
          <p:cNvPr id="36" name="object 36"/>
          <p:cNvSpPr txBox="1"/>
          <p:nvPr/>
        </p:nvSpPr>
        <p:spPr>
          <a:xfrm>
            <a:off x="2741422" y="7471028"/>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医疗服务</a:t>
            </a:r>
            <a:endParaRPr sz="800">
              <a:latin typeface="微软雅黑"/>
              <a:cs typeface="微软雅黑"/>
            </a:endParaRPr>
          </a:p>
        </p:txBody>
      </p:sp>
      <p:sp>
        <p:nvSpPr>
          <p:cNvPr id="37" name="object 37"/>
          <p:cNvSpPr txBox="1"/>
          <p:nvPr/>
        </p:nvSpPr>
        <p:spPr>
          <a:xfrm>
            <a:off x="3442208" y="7471028"/>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化学制药</a:t>
            </a:r>
            <a:endParaRPr sz="800">
              <a:latin typeface="微软雅黑"/>
              <a:cs typeface="微软雅黑"/>
            </a:endParaRPr>
          </a:p>
        </p:txBody>
      </p:sp>
      <p:sp>
        <p:nvSpPr>
          <p:cNvPr id="38" name="object 38"/>
          <p:cNvSpPr txBox="1"/>
          <p:nvPr/>
        </p:nvSpPr>
        <p:spPr>
          <a:xfrm>
            <a:off x="4142994" y="7471028"/>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医疗器械</a:t>
            </a:r>
            <a:endParaRPr sz="800">
              <a:latin typeface="微软雅黑"/>
              <a:cs typeface="微软雅黑"/>
            </a:endParaRPr>
          </a:p>
        </p:txBody>
      </p:sp>
      <p:sp>
        <p:nvSpPr>
          <p:cNvPr id="39" name="object 39"/>
          <p:cNvSpPr txBox="1"/>
          <p:nvPr/>
        </p:nvSpPr>
        <p:spPr>
          <a:xfrm>
            <a:off x="4843398" y="7471028"/>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生物制品</a:t>
            </a:r>
            <a:endParaRPr sz="800">
              <a:latin typeface="微软雅黑"/>
              <a:cs typeface="微软雅黑"/>
            </a:endParaRPr>
          </a:p>
        </p:txBody>
      </p:sp>
      <p:sp>
        <p:nvSpPr>
          <p:cNvPr id="40" name="object 40"/>
          <p:cNvSpPr txBox="1"/>
          <p:nvPr/>
        </p:nvSpPr>
        <p:spPr>
          <a:xfrm>
            <a:off x="5544058" y="7471028"/>
            <a:ext cx="43434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医药商业</a:t>
            </a:r>
            <a:endParaRPr sz="800">
              <a:latin typeface="微软雅黑"/>
              <a:cs typeface="微软雅黑"/>
            </a:endParaRPr>
          </a:p>
        </p:txBody>
      </p:sp>
      <p:sp>
        <p:nvSpPr>
          <p:cNvPr id="41" name="object 41"/>
          <p:cNvSpPr txBox="1"/>
          <p:nvPr/>
        </p:nvSpPr>
        <p:spPr>
          <a:xfrm>
            <a:off x="6346697" y="7471028"/>
            <a:ext cx="229870" cy="147955"/>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404040"/>
                </a:solidFill>
                <a:latin typeface="微软雅黑"/>
                <a:cs typeface="微软雅黑"/>
              </a:rPr>
              <a:t>中药</a:t>
            </a:r>
            <a:endParaRPr sz="800">
              <a:latin typeface="微软雅黑"/>
              <a:cs typeface="微软雅黑"/>
            </a:endParaRPr>
          </a:p>
        </p:txBody>
      </p:sp>
      <p:sp>
        <p:nvSpPr>
          <p:cNvPr id="42" name="object 42"/>
          <p:cNvSpPr/>
          <p:nvPr/>
        </p:nvSpPr>
        <p:spPr>
          <a:xfrm>
            <a:off x="3402457" y="5628233"/>
            <a:ext cx="60960" cy="60960"/>
          </a:xfrm>
          <a:custGeom>
            <a:avLst/>
            <a:gdLst/>
            <a:ahLst/>
            <a:cxnLst/>
            <a:rect l="l" t="t" r="r" b="b"/>
            <a:pathLst>
              <a:path w="60960" h="60960">
                <a:moveTo>
                  <a:pt x="60350" y="0"/>
                </a:moveTo>
                <a:lnTo>
                  <a:pt x="0" y="0"/>
                </a:lnTo>
                <a:lnTo>
                  <a:pt x="0" y="60350"/>
                </a:lnTo>
                <a:lnTo>
                  <a:pt x="60350" y="60350"/>
                </a:lnTo>
                <a:lnTo>
                  <a:pt x="60350" y="0"/>
                </a:lnTo>
                <a:close/>
              </a:path>
            </a:pathLst>
          </a:custGeom>
          <a:solidFill>
            <a:srgbClr val="F79546"/>
          </a:solidFill>
        </p:spPr>
        <p:txBody>
          <a:bodyPr wrap="square" lIns="0" tIns="0" rIns="0" bIns="0" rtlCol="0"/>
          <a:lstStyle/>
          <a:p/>
        </p:txBody>
      </p:sp>
      <p:sp>
        <p:nvSpPr>
          <p:cNvPr id="43" name="object 43"/>
          <p:cNvSpPr txBox="1"/>
          <p:nvPr/>
        </p:nvSpPr>
        <p:spPr>
          <a:xfrm>
            <a:off x="3475990" y="5577077"/>
            <a:ext cx="740410" cy="147955"/>
          </a:xfrm>
          <a:prstGeom prst="rect">
            <a:avLst/>
          </a:prstGeom>
        </p:spPr>
        <p:txBody>
          <a:bodyPr wrap="square" lIns="0" tIns="13335" rIns="0" bIns="0" rtlCol="0" vert="horz">
            <a:spAutoFit/>
          </a:bodyPr>
          <a:lstStyle/>
          <a:p>
            <a:pPr marL="12700">
              <a:lnSpc>
                <a:spcPct val="100000"/>
              </a:lnSpc>
              <a:spcBef>
                <a:spcPts val="105"/>
              </a:spcBef>
            </a:pPr>
            <a:r>
              <a:rPr dirty="0" sz="800">
                <a:solidFill>
                  <a:srgbClr val="404040"/>
                </a:solidFill>
                <a:latin typeface="微软雅黑"/>
                <a:cs typeface="微软雅黑"/>
              </a:rPr>
              <a:t>本周交易量变化</a:t>
            </a:r>
            <a:endParaRPr sz="800">
              <a:latin typeface="微软雅黑"/>
              <a:cs typeface="微软雅黑"/>
            </a:endParaRPr>
          </a:p>
        </p:txBody>
      </p:sp>
      <p:sp>
        <p:nvSpPr>
          <p:cNvPr id="44" name="object 44"/>
          <p:cNvSpPr/>
          <p:nvPr/>
        </p:nvSpPr>
        <p:spPr>
          <a:xfrm>
            <a:off x="4891023" y="5628233"/>
            <a:ext cx="60960" cy="60960"/>
          </a:xfrm>
          <a:custGeom>
            <a:avLst/>
            <a:gdLst/>
            <a:ahLst/>
            <a:cxnLst/>
            <a:rect l="l" t="t" r="r" b="b"/>
            <a:pathLst>
              <a:path w="60960" h="60960">
                <a:moveTo>
                  <a:pt x="60350" y="0"/>
                </a:moveTo>
                <a:lnTo>
                  <a:pt x="0" y="0"/>
                </a:lnTo>
                <a:lnTo>
                  <a:pt x="0" y="60350"/>
                </a:lnTo>
                <a:lnTo>
                  <a:pt x="60350" y="60350"/>
                </a:lnTo>
                <a:lnTo>
                  <a:pt x="60350" y="0"/>
                </a:lnTo>
                <a:close/>
              </a:path>
            </a:pathLst>
          </a:custGeom>
          <a:solidFill>
            <a:srgbClr val="7E7E7E"/>
          </a:solidFill>
        </p:spPr>
        <p:txBody>
          <a:bodyPr wrap="square" lIns="0" tIns="0" rIns="0" bIns="0" rtlCol="0"/>
          <a:lstStyle/>
          <a:p/>
        </p:txBody>
      </p:sp>
      <p:sp>
        <p:nvSpPr>
          <p:cNvPr id="45" name="object 45"/>
          <p:cNvSpPr txBox="1"/>
          <p:nvPr/>
        </p:nvSpPr>
        <p:spPr>
          <a:xfrm>
            <a:off x="4964938" y="5577077"/>
            <a:ext cx="842644" cy="147955"/>
          </a:xfrm>
          <a:prstGeom prst="rect">
            <a:avLst/>
          </a:prstGeom>
        </p:spPr>
        <p:txBody>
          <a:bodyPr wrap="square" lIns="0" tIns="13335" rIns="0" bIns="0" rtlCol="0" vert="horz">
            <a:spAutoFit/>
          </a:bodyPr>
          <a:lstStyle/>
          <a:p>
            <a:pPr marL="12700">
              <a:lnSpc>
                <a:spcPct val="100000"/>
              </a:lnSpc>
              <a:spcBef>
                <a:spcPts val="105"/>
              </a:spcBef>
            </a:pPr>
            <a:r>
              <a:rPr dirty="0" sz="800">
                <a:solidFill>
                  <a:srgbClr val="404040"/>
                </a:solidFill>
                <a:latin typeface="微软雅黑"/>
                <a:cs typeface="微软雅黑"/>
              </a:rPr>
              <a:t>本周交易金额变化</a:t>
            </a:r>
            <a:endParaRPr sz="800">
              <a:latin typeface="微软雅黑"/>
              <a:cs typeface="微软雅黑"/>
            </a:endParaRPr>
          </a:p>
        </p:txBody>
      </p:sp>
      <p:sp>
        <p:nvSpPr>
          <p:cNvPr id="46" name="object 46"/>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47" name="object 47"/>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grpSp>
        <p:nvGrpSpPr>
          <p:cNvPr id="3" name="object 3"/>
          <p:cNvGrpSpPr/>
          <p:nvPr/>
        </p:nvGrpSpPr>
        <p:grpSpPr>
          <a:xfrm>
            <a:off x="594359" y="255269"/>
            <a:ext cx="6373495" cy="393065"/>
            <a:chOff x="594359" y="255269"/>
            <a:chExt cx="6373495" cy="393065"/>
          </a:xfrm>
        </p:grpSpPr>
        <p:sp>
          <p:nvSpPr>
            <p:cNvPr id="4" name="object 4"/>
            <p:cNvSpPr/>
            <p:nvPr/>
          </p:nvSpPr>
          <p:spPr>
            <a:xfrm>
              <a:off x="594359" y="626363"/>
              <a:ext cx="6373495" cy="18415"/>
            </a:xfrm>
            <a:custGeom>
              <a:avLst/>
              <a:gdLst/>
              <a:ahLst/>
              <a:cxnLst/>
              <a:rect l="l" t="t" r="r" b="b"/>
              <a:pathLst>
                <a:path w="6373495" h="18415">
                  <a:moveTo>
                    <a:pt x="6373114" y="0"/>
                  </a:moveTo>
                  <a:lnTo>
                    <a:pt x="0" y="0"/>
                  </a:lnTo>
                  <a:lnTo>
                    <a:pt x="0" y="18288"/>
                  </a:lnTo>
                  <a:lnTo>
                    <a:pt x="6373114" y="18288"/>
                  </a:lnTo>
                  <a:lnTo>
                    <a:pt x="6373114" y="0"/>
                  </a:lnTo>
                  <a:close/>
                </a:path>
              </a:pathLst>
            </a:custGeom>
            <a:solidFill>
              <a:srgbClr val="F5821F"/>
            </a:solidFill>
          </p:spPr>
          <p:txBody>
            <a:bodyPr wrap="square" lIns="0" tIns="0" rIns="0" bIns="0" rtlCol="0"/>
            <a:lstStyle/>
            <a:p/>
          </p:txBody>
        </p:sp>
        <p:pic>
          <p:nvPicPr>
            <p:cNvPr id="5" name="object 5"/>
            <p:cNvPicPr/>
            <p:nvPr/>
          </p:nvPicPr>
          <p:blipFill>
            <a:blip r:embed="rId2" cstate="print"/>
            <a:stretch>
              <a:fillRect/>
            </a:stretch>
          </p:blipFill>
          <p:spPr>
            <a:xfrm>
              <a:off x="5962650" y="255269"/>
              <a:ext cx="1000759" cy="393065"/>
            </a:xfrm>
            <a:prstGeom prst="rect">
              <a:avLst/>
            </a:prstGeom>
          </p:spPr>
        </p:pic>
      </p:grpSp>
      <p:sp>
        <p:nvSpPr>
          <p:cNvPr id="6" name="object 6"/>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graphicFrame>
        <p:nvGraphicFramePr>
          <p:cNvPr id="7" name="object 7"/>
          <p:cNvGraphicFramePr>
            <a:graphicFrameLocks noGrp="1"/>
          </p:cNvGraphicFramePr>
          <p:nvPr/>
        </p:nvGraphicFramePr>
        <p:xfrm>
          <a:off x="544068" y="635507"/>
          <a:ext cx="6350635" cy="490855"/>
        </p:xfrm>
        <a:graphic>
          <a:graphicData uri="http://schemas.openxmlformats.org/drawingml/2006/table">
            <a:tbl>
              <a:tblPr firstRow="1" bandRow="1">
                <a:tableStyleId>{2D5ABB26-0587-4C30-8999-92F81FD0307C}</a:tableStyleId>
              </a:tblPr>
              <a:tblGrid>
                <a:gridCol w="751205"/>
                <a:gridCol w="1087755"/>
                <a:gridCol w="998219"/>
                <a:gridCol w="888999"/>
                <a:gridCol w="933450"/>
                <a:gridCol w="1016000"/>
                <a:gridCol w="673735"/>
              </a:tblGrid>
              <a:tr h="281939">
                <a:tc>
                  <a:txBody>
                    <a:bodyPr/>
                    <a:lstStyle/>
                    <a:p>
                      <a:pPr>
                        <a:lnSpc>
                          <a:spcPct val="100000"/>
                        </a:lnSpc>
                        <a:spcBef>
                          <a:spcPts val="40"/>
                        </a:spcBef>
                      </a:pPr>
                      <a:endParaRPr sz="750">
                        <a:latin typeface="Times New Roman"/>
                        <a:cs typeface="Times New Roman"/>
                      </a:endParaRPr>
                    </a:p>
                    <a:p>
                      <a:pPr marL="67945">
                        <a:lnSpc>
                          <a:spcPct val="100000"/>
                        </a:lnSpc>
                      </a:pPr>
                      <a:r>
                        <a:rPr dirty="0" sz="750" spc="-5">
                          <a:solidFill>
                            <a:srgbClr val="4D4D4F"/>
                          </a:solidFill>
                          <a:latin typeface="等线"/>
                          <a:cs typeface="等线"/>
                        </a:rPr>
                        <a:t>300529.SZ</a:t>
                      </a:r>
                      <a:endParaRPr sz="750">
                        <a:latin typeface="等线"/>
                        <a:cs typeface="等线"/>
                      </a:endParaRPr>
                    </a:p>
                  </a:txBody>
                  <a:tcPr marL="0" marR="0" marB="0" marT="5080"/>
                </a:tc>
                <a:tc>
                  <a:txBody>
                    <a:bodyPr/>
                    <a:lstStyle/>
                    <a:p>
                      <a:pPr>
                        <a:lnSpc>
                          <a:spcPct val="100000"/>
                        </a:lnSpc>
                        <a:spcBef>
                          <a:spcPts val="20"/>
                        </a:spcBef>
                      </a:pPr>
                      <a:endParaRPr sz="800">
                        <a:latin typeface="Times New Roman"/>
                        <a:cs typeface="Times New Roman"/>
                      </a:endParaRPr>
                    </a:p>
                    <a:p>
                      <a:pPr marL="243840">
                        <a:lnSpc>
                          <a:spcPct val="100000"/>
                        </a:lnSpc>
                      </a:pPr>
                      <a:r>
                        <a:rPr dirty="0" sz="750" spc="5">
                          <a:solidFill>
                            <a:srgbClr val="4D4D4F"/>
                          </a:solidFill>
                          <a:latin typeface="宋体"/>
                          <a:cs typeface="宋体"/>
                        </a:rPr>
                        <a:t>健帆</a:t>
                      </a:r>
                      <a:r>
                        <a:rPr dirty="0" sz="750" spc="-10">
                          <a:solidFill>
                            <a:srgbClr val="4D4D4F"/>
                          </a:solidFill>
                          <a:latin typeface="宋体"/>
                          <a:cs typeface="宋体"/>
                        </a:rPr>
                        <a:t>生</a:t>
                      </a:r>
                      <a:r>
                        <a:rPr dirty="0" sz="750" spc="5">
                          <a:solidFill>
                            <a:srgbClr val="4D4D4F"/>
                          </a:solidFill>
                          <a:latin typeface="宋体"/>
                          <a:cs typeface="宋体"/>
                        </a:rPr>
                        <a:t>物</a:t>
                      </a:r>
                      <a:endParaRPr sz="750">
                        <a:latin typeface="宋体"/>
                        <a:cs typeface="宋体"/>
                      </a:endParaRPr>
                    </a:p>
                  </a:txBody>
                  <a:tcPr marL="0" marR="0" marB="0" marT="2540"/>
                </a:tc>
                <a:tc>
                  <a:txBody>
                    <a:bodyPr/>
                    <a:lstStyle/>
                    <a:p>
                      <a:pPr>
                        <a:lnSpc>
                          <a:spcPct val="100000"/>
                        </a:lnSpc>
                        <a:spcBef>
                          <a:spcPts val="40"/>
                        </a:spcBef>
                      </a:pPr>
                      <a:endParaRPr sz="750">
                        <a:latin typeface="Times New Roman"/>
                        <a:cs typeface="Times New Roman"/>
                      </a:endParaRPr>
                    </a:p>
                    <a:p>
                      <a:pPr algn="r" marR="356870">
                        <a:lnSpc>
                          <a:spcPct val="100000"/>
                        </a:lnSpc>
                      </a:pPr>
                      <a:r>
                        <a:rPr dirty="0" sz="750">
                          <a:solidFill>
                            <a:srgbClr val="4D4D4F"/>
                          </a:solidFill>
                          <a:latin typeface="等线"/>
                          <a:cs typeface="等线"/>
                        </a:rPr>
                        <a:t>9.01</a:t>
                      </a:r>
                      <a:endParaRPr sz="750">
                        <a:latin typeface="等线"/>
                        <a:cs typeface="等线"/>
                      </a:endParaRPr>
                    </a:p>
                  </a:txBody>
                  <a:tcPr marL="0" marR="0" marB="0" marT="5080"/>
                </a:tc>
                <a:tc>
                  <a:txBody>
                    <a:bodyPr/>
                    <a:lstStyle/>
                    <a:p>
                      <a:pPr>
                        <a:lnSpc>
                          <a:spcPct val="100000"/>
                        </a:lnSpc>
                        <a:spcBef>
                          <a:spcPts val="40"/>
                        </a:spcBef>
                      </a:pPr>
                      <a:endParaRPr sz="750">
                        <a:latin typeface="Times New Roman"/>
                        <a:cs typeface="Times New Roman"/>
                      </a:endParaRPr>
                    </a:p>
                    <a:p>
                      <a:pPr algn="ctr" marL="12700">
                        <a:lnSpc>
                          <a:spcPct val="100000"/>
                        </a:lnSpc>
                      </a:pPr>
                      <a:r>
                        <a:rPr dirty="0" sz="750">
                          <a:solidFill>
                            <a:srgbClr val="4D4D4F"/>
                          </a:solidFill>
                          <a:latin typeface="等线"/>
                          <a:cs typeface="等线"/>
                        </a:rPr>
                        <a:t>0.93</a:t>
                      </a:r>
                      <a:endParaRPr sz="750">
                        <a:latin typeface="等线"/>
                        <a:cs typeface="等线"/>
                      </a:endParaRPr>
                    </a:p>
                  </a:txBody>
                  <a:tcPr marL="0" marR="0" marB="0" marT="5080"/>
                </a:tc>
                <a:tc>
                  <a:txBody>
                    <a:bodyPr/>
                    <a:lstStyle/>
                    <a:p>
                      <a:pPr>
                        <a:lnSpc>
                          <a:spcPct val="100000"/>
                        </a:lnSpc>
                        <a:spcBef>
                          <a:spcPts val="40"/>
                        </a:spcBef>
                      </a:pPr>
                      <a:endParaRPr sz="750">
                        <a:latin typeface="Times New Roman"/>
                        <a:cs typeface="Times New Roman"/>
                      </a:endParaRPr>
                    </a:p>
                    <a:p>
                      <a:pPr algn="ctr">
                        <a:lnSpc>
                          <a:spcPct val="100000"/>
                        </a:lnSpc>
                      </a:pPr>
                      <a:r>
                        <a:rPr dirty="0" sz="750" spc="-5">
                          <a:solidFill>
                            <a:srgbClr val="4D4D4F"/>
                          </a:solidFill>
                          <a:latin typeface="等线"/>
                          <a:cs typeface="等线"/>
                        </a:rPr>
                        <a:t>29.49</a:t>
                      </a:r>
                      <a:endParaRPr sz="750">
                        <a:latin typeface="等线"/>
                        <a:cs typeface="等线"/>
                      </a:endParaRPr>
                    </a:p>
                  </a:txBody>
                  <a:tcPr marL="0" marR="0" marB="0" marT="5080"/>
                </a:tc>
                <a:tc>
                  <a:txBody>
                    <a:bodyPr/>
                    <a:lstStyle/>
                    <a:p>
                      <a:pPr>
                        <a:lnSpc>
                          <a:spcPct val="100000"/>
                        </a:lnSpc>
                        <a:spcBef>
                          <a:spcPts val="40"/>
                        </a:spcBef>
                      </a:pPr>
                      <a:endParaRPr sz="750">
                        <a:latin typeface="Times New Roman"/>
                        <a:cs typeface="Times New Roman"/>
                      </a:endParaRPr>
                    </a:p>
                    <a:p>
                      <a:pPr algn="r" marR="375920">
                        <a:lnSpc>
                          <a:spcPct val="100000"/>
                        </a:lnSpc>
                      </a:pPr>
                      <a:r>
                        <a:rPr dirty="0" sz="750" spc="-5">
                          <a:solidFill>
                            <a:srgbClr val="4D4D4F"/>
                          </a:solidFill>
                          <a:latin typeface="等线"/>
                          <a:cs typeface="等线"/>
                        </a:rPr>
                        <a:t>80.59</a:t>
                      </a:r>
                      <a:endParaRPr sz="750">
                        <a:latin typeface="等线"/>
                        <a:cs typeface="等线"/>
                      </a:endParaRPr>
                    </a:p>
                  </a:txBody>
                  <a:tcPr marL="0" marR="0" marB="0" marT="5080"/>
                </a:tc>
                <a:tc>
                  <a:txBody>
                    <a:bodyPr/>
                    <a:lstStyle/>
                    <a:p>
                      <a:pPr>
                        <a:lnSpc>
                          <a:spcPct val="100000"/>
                        </a:lnSpc>
                        <a:spcBef>
                          <a:spcPts val="40"/>
                        </a:spcBef>
                      </a:pPr>
                      <a:endParaRPr sz="750">
                        <a:latin typeface="Times New Roman"/>
                        <a:cs typeface="Times New Roman"/>
                      </a:endParaRPr>
                    </a:p>
                    <a:p>
                      <a:pPr algn="r" marR="59055">
                        <a:lnSpc>
                          <a:spcPct val="100000"/>
                        </a:lnSpc>
                      </a:pPr>
                      <a:r>
                        <a:rPr dirty="0" sz="750" spc="-5">
                          <a:solidFill>
                            <a:srgbClr val="4D4D4F"/>
                          </a:solidFill>
                          <a:latin typeface="等线"/>
                          <a:cs typeface="等线"/>
                        </a:rPr>
                        <a:t>35.47</a:t>
                      </a:r>
                      <a:endParaRPr sz="750">
                        <a:latin typeface="等线"/>
                        <a:cs typeface="等线"/>
                      </a:endParaRPr>
                    </a:p>
                  </a:txBody>
                  <a:tcPr marL="0" marR="0" marB="0" marT="5080"/>
                </a:tc>
              </a:tr>
              <a:tr h="202692">
                <a:tc>
                  <a:txBody>
                    <a:bodyPr/>
                    <a:lstStyle/>
                    <a:p>
                      <a:pPr marL="67945">
                        <a:lnSpc>
                          <a:spcPct val="100000"/>
                        </a:lnSpc>
                        <a:spcBef>
                          <a:spcPts val="245"/>
                        </a:spcBef>
                      </a:pPr>
                      <a:r>
                        <a:rPr dirty="0" sz="750" spc="-5">
                          <a:solidFill>
                            <a:srgbClr val="4D4D4F"/>
                          </a:solidFill>
                          <a:latin typeface="等线"/>
                          <a:cs typeface="等线"/>
                        </a:rPr>
                        <a:t>603127.SH</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marL="243840">
                        <a:lnSpc>
                          <a:spcPct val="100000"/>
                        </a:lnSpc>
                        <a:spcBef>
                          <a:spcPts val="280"/>
                        </a:spcBef>
                      </a:pPr>
                      <a:r>
                        <a:rPr dirty="0" sz="750" spc="5">
                          <a:solidFill>
                            <a:srgbClr val="4D4D4F"/>
                          </a:solidFill>
                          <a:latin typeface="宋体"/>
                          <a:cs typeface="宋体"/>
                        </a:rPr>
                        <a:t>昭衍</a:t>
                      </a:r>
                      <a:r>
                        <a:rPr dirty="0" sz="750" spc="-10">
                          <a:solidFill>
                            <a:srgbClr val="4D4D4F"/>
                          </a:solidFill>
                          <a:latin typeface="宋体"/>
                          <a:cs typeface="宋体"/>
                        </a:rPr>
                        <a:t>新</a:t>
                      </a:r>
                      <a:r>
                        <a:rPr dirty="0" sz="750" spc="5">
                          <a:solidFill>
                            <a:srgbClr val="4D4D4F"/>
                          </a:solidFill>
                          <a:latin typeface="宋体"/>
                          <a:cs typeface="宋体"/>
                        </a:rPr>
                        <a:t>药</a:t>
                      </a:r>
                      <a:endParaRPr sz="750">
                        <a:latin typeface="宋体"/>
                        <a:cs typeface="宋体"/>
                      </a:endParaRPr>
                    </a:p>
                  </a:txBody>
                  <a:tcPr marL="0" marR="0" marB="0" marT="35560">
                    <a:lnB w="6350">
                      <a:solidFill>
                        <a:srgbClr val="F5821F"/>
                      </a:solidFill>
                      <a:prstDash val="solid"/>
                    </a:lnB>
                    <a:solidFill>
                      <a:srgbClr val="C8C9CA"/>
                    </a:solidFill>
                  </a:tcPr>
                </a:tc>
                <a:tc>
                  <a:txBody>
                    <a:bodyPr/>
                    <a:lstStyle/>
                    <a:p>
                      <a:pPr algn="r" marR="356870">
                        <a:lnSpc>
                          <a:spcPct val="100000"/>
                        </a:lnSpc>
                        <a:spcBef>
                          <a:spcPts val="245"/>
                        </a:spcBef>
                      </a:pPr>
                      <a:r>
                        <a:rPr dirty="0" sz="750">
                          <a:solidFill>
                            <a:srgbClr val="4D4D4F"/>
                          </a:solidFill>
                          <a:latin typeface="等线"/>
                          <a:cs typeface="等线"/>
                        </a:rPr>
                        <a:t>8.89</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ctr" marL="12700">
                        <a:lnSpc>
                          <a:spcPct val="100000"/>
                        </a:lnSpc>
                        <a:spcBef>
                          <a:spcPts val="245"/>
                        </a:spcBef>
                      </a:pPr>
                      <a:r>
                        <a:rPr dirty="0" sz="750">
                          <a:solidFill>
                            <a:srgbClr val="4D4D4F"/>
                          </a:solidFill>
                          <a:latin typeface="等线"/>
                          <a:cs typeface="等线"/>
                        </a:rPr>
                        <a:t>0.19</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ctr">
                        <a:lnSpc>
                          <a:spcPct val="100000"/>
                        </a:lnSpc>
                        <a:spcBef>
                          <a:spcPts val="245"/>
                        </a:spcBef>
                      </a:pPr>
                      <a:r>
                        <a:rPr dirty="0" sz="750" spc="-5">
                          <a:solidFill>
                            <a:srgbClr val="4D4D4F"/>
                          </a:solidFill>
                          <a:latin typeface="等线"/>
                          <a:cs typeface="等线"/>
                        </a:rPr>
                        <a:t>73.34</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375920">
                        <a:lnSpc>
                          <a:spcPct val="100000"/>
                        </a:lnSpc>
                        <a:spcBef>
                          <a:spcPts val="245"/>
                        </a:spcBef>
                      </a:pPr>
                      <a:r>
                        <a:rPr dirty="0" sz="750" spc="-5">
                          <a:solidFill>
                            <a:srgbClr val="4D4D4F"/>
                          </a:solidFill>
                          <a:latin typeface="等线"/>
                          <a:cs typeface="等线"/>
                        </a:rPr>
                        <a:t>108.50</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40.62</a:t>
                      </a:r>
                      <a:endParaRPr sz="750">
                        <a:latin typeface="等线"/>
                        <a:cs typeface="等线"/>
                      </a:endParaRPr>
                    </a:p>
                  </a:txBody>
                  <a:tcPr marL="0" marR="0" marB="0" marT="31115">
                    <a:lnB w="6350">
                      <a:solidFill>
                        <a:srgbClr val="F5821F"/>
                      </a:solidFill>
                      <a:prstDash val="solid"/>
                    </a:lnB>
                    <a:solidFill>
                      <a:srgbClr val="C8C9CA"/>
                    </a:solidFill>
                  </a:tcPr>
                </a:tc>
              </a:tr>
            </a:tbl>
          </a:graphicData>
        </a:graphic>
      </p:graphicFrame>
      <p:sp>
        <p:nvSpPr>
          <p:cNvPr id="16" name="object 16"/>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
        <p:nvSpPr>
          <p:cNvPr id="8" name="object 8"/>
          <p:cNvSpPr txBox="1"/>
          <p:nvPr/>
        </p:nvSpPr>
        <p:spPr>
          <a:xfrm>
            <a:off x="599948" y="1150365"/>
            <a:ext cx="4589145" cy="535305"/>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p>
            <a:pPr>
              <a:lnSpc>
                <a:spcPct val="100000"/>
              </a:lnSpc>
              <a:spcBef>
                <a:spcPts val="15"/>
              </a:spcBef>
            </a:pPr>
            <a:endParaRPr sz="550">
              <a:latin typeface="宋体"/>
              <a:cs typeface="宋体"/>
            </a:endParaRPr>
          </a:p>
          <a:p>
            <a:pPr marL="12700">
              <a:lnSpc>
                <a:spcPct val="100000"/>
              </a:lnSpc>
            </a:pPr>
            <a:r>
              <a:rPr dirty="0" sz="700" spc="-5">
                <a:solidFill>
                  <a:srgbClr val="4D4D4F"/>
                </a:solidFill>
                <a:latin typeface="宋体"/>
                <a:cs typeface="宋体"/>
              </a:rPr>
              <a:t>注：截止至</a:t>
            </a:r>
            <a:r>
              <a:rPr dirty="0" sz="700" spc="-175">
                <a:solidFill>
                  <a:srgbClr val="4D4D4F"/>
                </a:solidFill>
                <a:latin typeface="宋体"/>
                <a:cs typeface="宋体"/>
              </a:rPr>
              <a:t> </a:t>
            </a:r>
            <a:r>
              <a:rPr dirty="0" sz="700">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年</a:t>
            </a:r>
            <a:r>
              <a:rPr dirty="0" sz="700" spc="-170">
                <a:solidFill>
                  <a:srgbClr val="4D4D4F"/>
                </a:solidFill>
                <a:latin typeface="宋体"/>
                <a:cs typeface="宋体"/>
              </a:rPr>
              <a:t> </a:t>
            </a:r>
            <a:r>
              <a:rPr dirty="0" sz="700">
                <a:solidFill>
                  <a:srgbClr val="4D4D4F"/>
                </a:solidFill>
                <a:latin typeface="等线"/>
                <a:cs typeface="等线"/>
              </a:rPr>
              <a:t>10</a:t>
            </a:r>
            <a:r>
              <a:rPr dirty="0" sz="700" spc="-15">
                <a:solidFill>
                  <a:srgbClr val="4D4D4F"/>
                </a:solidFill>
                <a:latin typeface="等线"/>
                <a:cs typeface="等线"/>
              </a:rPr>
              <a:t> </a:t>
            </a:r>
            <a:r>
              <a:rPr dirty="0" sz="700" spc="-5">
                <a:solidFill>
                  <a:srgbClr val="4D4D4F"/>
                </a:solidFill>
                <a:latin typeface="宋体"/>
                <a:cs typeface="宋体"/>
              </a:rPr>
              <a:t>月</a:t>
            </a:r>
            <a:r>
              <a:rPr dirty="0" sz="700" spc="-190">
                <a:solidFill>
                  <a:srgbClr val="4D4D4F"/>
                </a:solidFill>
                <a:latin typeface="宋体"/>
                <a:cs typeface="宋体"/>
              </a:rPr>
              <a:t> </a:t>
            </a:r>
            <a:r>
              <a:rPr dirty="0" sz="700" spc="-5">
                <a:solidFill>
                  <a:srgbClr val="4D4D4F"/>
                </a:solidFill>
                <a:latin typeface="等线"/>
                <a:cs typeface="等线"/>
              </a:rPr>
              <a:t>9</a:t>
            </a:r>
            <a:r>
              <a:rPr dirty="0" sz="700" spc="-10">
                <a:solidFill>
                  <a:srgbClr val="4D4D4F"/>
                </a:solidFill>
                <a:latin typeface="等线"/>
                <a:cs typeface="等线"/>
              </a:rPr>
              <a:t> </a:t>
            </a:r>
            <a:r>
              <a:rPr dirty="0" sz="700" spc="-5">
                <a:solidFill>
                  <a:srgbClr val="4D4D4F"/>
                </a:solidFill>
                <a:latin typeface="宋体"/>
                <a:cs typeface="宋体"/>
              </a:rPr>
              <a:t>日，剔除</a:t>
            </a:r>
            <a:r>
              <a:rPr dirty="0" sz="700" spc="-175">
                <a:solidFill>
                  <a:srgbClr val="4D4D4F"/>
                </a:solidFill>
                <a:latin typeface="宋体"/>
                <a:cs typeface="宋体"/>
              </a:rPr>
              <a:t> </a:t>
            </a:r>
            <a:r>
              <a:rPr dirty="0" sz="700" spc="-5">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上半年上市新</a:t>
            </a:r>
            <a:r>
              <a:rPr dirty="0" sz="700" spc="5">
                <a:solidFill>
                  <a:srgbClr val="4D4D4F"/>
                </a:solidFill>
                <a:latin typeface="宋体"/>
                <a:cs typeface="宋体"/>
              </a:rPr>
              <a:t>股</a:t>
            </a:r>
            <a:r>
              <a:rPr dirty="0" sz="700" spc="-5">
                <a:solidFill>
                  <a:srgbClr val="4D4D4F"/>
                </a:solidFill>
                <a:latin typeface="宋体"/>
                <a:cs typeface="宋体"/>
              </a:rPr>
              <a:t>、市</a:t>
            </a:r>
            <a:r>
              <a:rPr dirty="0" sz="700" spc="5">
                <a:solidFill>
                  <a:srgbClr val="4D4D4F"/>
                </a:solidFill>
                <a:latin typeface="宋体"/>
                <a:cs typeface="宋体"/>
              </a:rPr>
              <a:t>值</a:t>
            </a:r>
            <a:r>
              <a:rPr dirty="0" sz="700" spc="-5">
                <a:solidFill>
                  <a:srgbClr val="4D4D4F"/>
                </a:solidFill>
                <a:latin typeface="宋体"/>
                <a:cs typeface="宋体"/>
              </a:rPr>
              <a:t>小于</a:t>
            </a:r>
            <a:r>
              <a:rPr dirty="0" sz="700" spc="-170">
                <a:solidFill>
                  <a:srgbClr val="4D4D4F"/>
                </a:solidFill>
                <a:latin typeface="宋体"/>
                <a:cs typeface="宋体"/>
              </a:rPr>
              <a:t> </a:t>
            </a:r>
            <a:r>
              <a:rPr dirty="0" sz="700">
                <a:solidFill>
                  <a:srgbClr val="4D4D4F"/>
                </a:solidFill>
                <a:latin typeface="等线"/>
                <a:cs typeface="等线"/>
              </a:rPr>
              <a:t>40</a:t>
            </a:r>
            <a:r>
              <a:rPr dirty="0" sz="700" spc="-15">
                <a:solidFill>
                  <a:srgbClr val="4D4D4F"/>
                </a:solidFill>
                <a:latin typeface="等线"/>
                <a:cs typeface="等线"/>
              </a:rPr>
              <a:t> </a:t>
            </a:r>
            <a:r>
              <a:rPr dirty="0" sz="700" spc="-5">
                <a:solidFill>
                  <a:srgbClr val="4D4D4F"/>
                </a:solidFill>
                <a:latin typeface="宋体"/>
                <a:cs typeface="宋体"/>
              </a:rPr>
              <a:t>亿、医药业</a:t>
            </a:r>
            <a:r>
              <a:rPr dirty="0" sz="700" spc="5">
                <a:solidFill>
                  <a:srgbClr val="4D4D4F"/>
                </a:solidFill>
                <a:latin typeface="宋体"/>
                <a:cs typeface="宋体"/>
              </a:rPr>
              <a:t>务</a:t>
            </a:r>
            <a:r>
              <a:rPr dirty="0" sz="700" spc="-5">
                <a:solidFill>
                  <a:srgbClr val="4D4D4F"/>
                </a:solidFill>
                <a:latin typeface="宋体"/>
                <a:cs typeface="宋体"/>
              </a:rPr>
              <a:t>占比</a:t>
            </a:r>
            <a:r>
              <a:rPr dirty="0" sz="700" spc="5">
                <a:solidFill>
                  <a:srgbClr val="4D4D4F"/>
                </a:solidFill>
                <a:latin typeface="宋体"/>
                <a:cs typeface="宋体"/>
              </a:rPr>
              <a:t>较</a:t>
            </a:r>
            <a:r>
              <a:rPr dirty="0" sz="700" spc="-5">
                <a:solidFill>
                  <a:srgbClr val="4D4D4F"/>
                </a:solidFill>
                <a:latin typeface="宋体"/>
                <a:cs typeface="宋体"/>
              </a:rPr>
              <a:t>小标</a:t>
            </a:r>
            <a:r>
              <a:rPr dirty="0" sz="700" spc="10">
                <a:solidFill>
                  <a:srgbClr val="4D4D4F"/>
                </a:solidFill>
                <a:latin typeface="宋体"/>
                <a:cs typeface="宋体"/>
              </a:rPr>
              <a:t>的</a:t>
            </a:r>
            <a:r>
              <a:rPr dirty="0" sz="700" spc="-5">
                <a:solidFill>
                  <a:srgbClr val="4D4D4F"/>
                </a:solidFill>
                <a:latin typeface="宋体"/>
                <a:cs typeface="宋体"/>
              </a:rPr>
              <a:t>及期</a:t>
            </a:r>
            <a:r>
              <a:rPr dirty="0" sz="700" spc="5">
                <a:solidFill>
                  <a:srgbClr val="4D4D4F"/>
                </a:solidFill>
                <a:latin typeface="宋体"/>
                <a:cs typeface="宋体"/>
              </a:rPr>
              <a:t>间</a:t>
            </a:r>
            <a:r>
              <a:rPr dirty="0" sz="700" spc="-5">
                <a:solidFill>
                  <a:srgbClr val="4D4D4F"/>
                </a:solidFill>
                <a:latin typeface="宋体"/>
                <a:cs typeface="宋体"/>
              </a:rPr>
              <a:t>停牌</a:t>
            </a:r>
            <a:r>
              <a:rPr dirty="0" sz="700" spc="5">
                <a:solidFill>
                  <a:srgbClr val="4D4D4F"/>
                </a:solidFill>
                <a:latin typeface="宋体"/>
                <a:cs typeface="宋体"/>
              </a:rPr>
              <a:t>标</a:t>
            </a:r>
            <a:r>
              <a:rPr dirty="0" sz="700" spc="-5">
                <a:solidFill>
                  <a:srgbClr val="4D4D4F"/>
                </a:solidFill>
                <a:latin typeface="宋体"/>
                <a:cs typeface="宋体"/>
              </a:rPr>
              <a:t>的</a:t>
            </a:r>
            <a:endParaRPr sz="700">
              <a:latin typeface="宋体"/>
              <a:cs typeface="宋体"/>
            </a:endParaRPr>
          </a:p>
          <a:p>
            <a:pPr marL="12700">
              <a:lnSpc>
                <a:spcPct val="100000"/>
              </a:lnSpc>
              <a:spcBef>
                <a:spcPts val="655"/>
              </a:spcBef>
            </a:pPr>
            <a:r>
              <a:rPr dirty="0" sz="800" b="1">
                <a:solidFill>
                  <a:srgbClr val="4D4D4F"/>
                </a:solidFill>
                <a:latin typeface="微软雅黑"/>
                <a:cs typeface="微软雅黑"/>
              </a:rPr>
              <a:t>表</a:t>
            </a:r>
            <a:r>
              <a:rPr dirty="0" sz="800" spc="-30" b="1">
                <a:solidFill>
                  <a:srgbClr val="4D4D4F"/>
                </a:solidFill>
                <a:latin typeface="微软雅黑"/>
                <a:cs typeface="微软雅黑"/>
              </a:rPr>
              <a:t> </a:t>
            </a:r>
            <a:r>
              <a:rPr dirty="0" sz="800" spc="-5" b="1">
                <a:solidFill>
                  <a:srgbClr val="4D4D4F"/>
                </a:solidFill>
                <a:latin typeface="等线"/>
                <a:cs typeface="等线"/>
              </a:rPr>
              <a:t>5</a:t>
            </a:r>
            <a:r>
              <a:rPr dirty="0" sz="800" spc="-5" b="1">
                <a:solidFill>
                  <a:srgbClr val="4D4D4F"/>
                </a:solidFill>
                <a:latin typeface="微软雅黑"/>
                <a:cs typeface="微软雅黑"/>
              </a:rPr>
              <a:t>：</a:t>
            </a:r>
            <a:r>
              <a:rPr dirty="0" sz="800" b="1">
                <a:solidFill>
                  <a:srgbClr val="4D4D4F"/>
                </a:solidFill>
                <a:latin typeface="微软雅黑"/>
                <a:cs typeface="微软雅黑"/>
              </a:rPr>
              <a:t>个股区跌幅前</a:t>
            </a:r>
            <a:r>
              <a:rPr dirty="0" sz="800" spc="-5" b="1">
                <a:solidFill>
                  <a:srgbClr val="4D4D4F"/>
                </a:solidFill>
                <a:latin typeface="微软雅黑"/>
                <a:cs typeface="微软雅黑"/>
              </a:rPr>
              <a:t>十</a:t>
            </a:r>
            <a:r>
              <a:rPr dirty="0" sz="800" spc="10" b="1">
                <a:solidFill>
                  <a:srgbClr val="4D4D4F"/>
                </a:solidFill>
                <a:latin typeface="微软雅黑"/>
                <a:cs typeface="微软雅黑"/>
              </a:rPr>
              <a:t>（%）</a:t>
            </a:r>
            <a:endParaRPr sz="800">
              <a:latin typeface="微软雅黑"/>
              <a:cs typeface="微软雅黑"/>
            </a:endParaRPr>
          </a:p>
        </p:txBody>
      </p:sp>
      <p:graphicFrame>
        <p:nvGraphicFramePr>
          <p:cNvPr id="9" name="object 9"/>
          <p:cNvGraphicFramePr>
            <a:graphicFrameLocks noGrp="1"/>
          </p:cNvGraphicFramePr>
          <p:nvPr/>
        </p:nvGraphicFramePr>
        <p:xfrm>
          <a:off x="544068" y="1717801"/>
          <a:ext cx="6336665" cy="2198370"/>
        </p:xfrm>
        <a:graphic>
          <a:graphicData uri="http://schemas.openxmlformats.org/drawingml/2006/table">
            <a:tbl>
              <a:tblPr firstRow="1" bandRow="1">
                <a:tableStyleId>{2D5ABB26-0587-4C30-8999-92F81FD0307C}</a:tableStyleId>
              </a:tblPr>
              <a:tblGrid>
                <a:gridCol w="690880"/>
                <a:gridCol w="1105534"/>
                <a:gridCol w="1168400"/>
                <a:gridCol w="1024255"/>
                <a:gridCol w="829945"/>
                <a:gridCol w="807720"/>
                <a:gridCol w="709295"/>
              </a:tblGrid>
              <a:tr h="204215">
                <a:tc>
                  <a:txBody>
                    <a:bodyPr/>
                    <a:lstStyle/>
                    <a:p>
                      <a:pPr marL="67945">
                        <a:lnSpc>
                          <a:spcPct val="100000"/>
                        </a:lnSpc>
                        <a:spcBef>
                          <a:spcPts val="305"/>
                        </a:spcBef>
                      </a:pPr>
                      <a:r>
                        <a:rPr dirty="0" sz="750" spc="5" b="1">
                          <a:solidFill>
                            <a:srgbClr val="4D4D4F"/>
                          </a:solidFill>
                          <a:latin typeface="微软雅黑"/>
                          <a:cs typeface="微软雅黑"/>
                        </a:rPr>
                        <a:t>代码</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183515">
                        <a:lnSpc>
                          <a:spcPct val="100000"/>
                        </a:lnSpc>
                        <a:spcBef>
                          <a:spcPts val="305"/>
                        </a:spcBef>
                      </a:pPr>
                      <a:r>
                        <a:rPr dirty="0" sz="750" spc="5" b="1">
                          <a:solidFill>
                            <a:srgbClr val="4D4D4F"/>
                          </a:solidFill>
                          <a:latin typeface="微软雅黑"/>
                          <a:cs typeface="微软雅黑"/>
                        </a:rPr>
                        <a:t>简称</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351790">
                        <a:lnSpc>
                          <a:spcPct val="100000"/>
                        </a:lnSpc>
                        <a:spcBef>
                          <a:spcPts val="305"/>
                        </a:spcBef>
                      </a:pPr>
                      <a:r>
                        <a:rPr dirty="0" sz="750" b="1">
                          <a:solidFill>
                            <a:srgbClr val="4D4D4F"/>
                          </a:solidFill>
                          <a:latin typeface="等线"/>
                          <a:cs typeface="等线"/>
                        </a:rPr>
                        <a:t>1</a:t>
                      </a:r>
                      <a:r>
                        <a:rPr dirty="0" sz="750" spc="-35" b="1">
                          <a:solidFill>
                            <a:srgbClr val="4D4D4F"/>
                          </a:solidFill>
                          <a:latin typeface="等线"/>
                          <a:cs typeface="等线"/>
                        </a:rPr>
                        <a:t> </a:t>
                      </a:r>
                      <a:r>
                        <a:rPr dirty="0" sz="750" spc="5" b="1">
                          <a:solidFill>
                            <a:srgbClr val="4D4D4F"/>
                          </a:solidFill>
                          <a:latin typeface="微软雅黑"/>
                          <a:cs typeface="微软雅黑"/>
                        </a:rPr>
                        <a:t>周内</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388620">
                        <a:lnSpc>
                          <a:spcPct val="100000"/>
                        </a:lnSpc>
                        <a:spcBef>
                          <a:spcPts val="305"/>
                        </a:spcBef>
                      </a:pPr>
                      <a:r>
                        <a:rPr dirty="0" sz="750" b="1">
                          <a:solidFill>
                            <a:srgbClr val="4D4D4F"/>
                          </a:solidFill>
                          <a:latin typeface="等线"/>
                          <a:cs typeface="等线"/>
                        </a:rPr>
                        <a:t>1</a:t>
                      </a:r>
                      <a:r>
                        <a:rPr dirty="0" sz="750" spc="-40" b="1">
                          <a:solidFill>
                            <a:srgbClr val="4D4D4F"/>
                          </a:solidFill>
                          <a:latin typeface="等线"/>
                          <a:cs typeface="等线"/>
                        </a:rPr>
                        <a:t> </a:t>
                      </a:r>
                      <a:r>
                        <a:rPr dirty="0" sz="750" spc="5" b="1">
                          <a:solidFill>
                            <a:srgbClr val="4D4D4F"/>
                          </a:solidFill>
                          <a:latin typeface="微软雅黑"/>
                          <a:cs typeface="微软雅黑"/>
                        </a:rPr>
                        <a:t>月内</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157480">
                        <a:lnSpc>
                          <a:spcPct val="100000"/>
                        </a:lnSpc>
                        <a:spcBef>
                          <a:spcPts val="305"/>
                        </a:spcBef>
                      </a:pPr>
                      <a:r>
                        <a:rPr dirty="0" sz="750" b="1">
                          <a:solidFill>
                            <a:srgbClr val="4D4D4F"/>
                          </a:solidFill>
                          <a:latin typeface="等线"/>
                          <a:cs typeface="等线"/>
                        </a:rPr>
                        <a:t>6</a:t>
                      </a:r>
                      <a:r>
                        <a:rPr dirty="0" sz="750" spc="-35" b="1">
                          <a:solidFill>
                            <a:srgbClr val="4D4D4F"/>
                          </a:solidFill>
                          <a:latin typeface="等线"/>
                          <a:cs typeface="等线"/>
                        </a:rPr>
                        <a:t> </a:t>
                      </a:r>
                      <a:r>
                        <a:rPr dirty="0" sz="750" spc="5" b="1">
                          <a:solidFill>
                            <a:srgbClr val="4D4D4F"/>
                          </a:solidFill>
                          <a:latin typeface="微软雅黑"/>
                          <a:cs typeface="微软雅黑"/>
                        </a:rPr>
                        <a:t>月内</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156210">
                        <a:lnSpc>
                          <a:spcPct val="100000"/>
                        </a:lnSpc>
                        <a:spcBef>
                          <a:spcPts val="305"/>
                        </a:spcBef>
                      </a:pPr>
                      <a:r>
                        <a:rPr dirty="0" sz="750" spc="5" b="1">
                          <a:solidFill>
                            <a:srgbClr val="4D4D4F"/>
                          </a:solidFill>
                          <a:latin typeface="微软雅黑"/>
                          <a:cs typeface="微软雅黑"/>
                        </a:rPr>
                        <a:t>年内最高价</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57785">
                        <a:lnSpc>
                          <a:spcPct val="100000"/>
                        </a:lnSpc>
                        <a:spcBef>
                          <a:spcPts val="305"/>
                        </a:spcBef>
                      </a:pPr>
                      <a:r>
                        <a:rPr dirty="0" sz="750" spc="5" b="1">
                          <a:solidFill>
                            <a:srgbClr val="4D4D4F"/>
                          </a:solidFill>
                          <a:latin typeface="微软雅黑"/>
                          <a:cs typeface="微软雅黑"/>
                        </a:rPr>
                        <a:t>年内最低价</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r>
              <a:tr h="201168">
                <a:tc>
                  <a:txBody>
                    <a:bodyPr/>
                    <a:lstStyle/>
                    <a:p>
                      <a:pPr marL="67945">
                        <a:lnSpc>
                          <a:spcPct val="100000"/>
                        </a:lnSpc>
                        <a:spcBef>
                          <a:spcPts val="270"/>
                        </a:spcBef>
                      </a:pPr>
                      <a:r>
                        <a:rPr dirty="0" sz="750" spc="-5">
                          <a:solidFill>
                            <a:srgbClr val="4D4D4F"/>
                          </a:solidFill>
                          <a:latin typeface="等线"/>
                          <a:cs typeface="等线"/>
                        </a:rPr>
                        <a:t>600518.SH</a:t>
                      </a:r>
                      <a:endParaRPr sz="750">
                        <a:latin typeface="等线"/>
                        <a:cs typeface="等线"/>
                      </a:endParaRPr>
                    </a:p>
                  </a:txBody>
                  <a:tcPr marL="0" marR="0" marB="0" marT="34290">
                    <a:lnT w="6350">
                      <a:solidFill>
                        <a:srgbClr val="F5821F"/>
                      </a:solidFill>
                      <a:prstDash val="solid"/>
                    </a:lnT>
                  </a:tcPr>
                </a:tc>
                <a:tc>
                  <a:txBody>
                    <a:bodyPr/>
                    <a:lstStyle/>
                    <a:p>
                      <a:pPr marL="183515">
                        <a:lnSpc>
                          <a:spcPct val="100000"/>
                        </a:lnSpc>
                        <a:spcBef>
                          <a:spcPts val="305"/>
                        </a:spcBef>
                      </a:pPr>
                      <a:r>
                        <a:rPr dirty="0" sz="750" spc="5">
                          <a:solidFill>
                            <a:srgbClr val="4D4D4F"/>
                          </a:solidFill>
                          <a:latin typeface="宋体"/>
                          <a:cs typeface="宋体"/>
                        </a:rPr>
                        <a:t>康美</a:t>
                      </a:r>
                      <a:r>
                        <a:rPr dirty="0" sz="750" spc="-10">
                          <a:solidFill>
                            <a:srgbClr val="4D4D4F"/>
                          </a:solidFill>
                          <a:latin typeface="宋体"/>
                          <a:cs typeface="宋体"/>
                        </a:rPr>
                        <a:t>药</a:t>
                      </a:r>
                      <a:r>
                        <a:rPr dirty="0" sz="750" spc="5">
                          <a:solidFill>
                            <a:srgbClr val="4D4D4F"/>
                          </a:solidFill>
                          <a:latin typeface="宋体"/>
                          <a:cs typeface="宋体"/>
                        </a:rPr>
                        <a:t>业</a:t>
                      </a:r>
                      <a:endParaRPr sz="750">
                        <a:latin typeface="宋体"/>
                        <a:cs typeface="宋体"/>
                      </a:endParaRPr>
                    </a:p>
                  </a:txBody>
                  <a:tcPr marL="0" marR="0" marB="0" marT="38735">
                    <a:lnT w="6350">
                      <a:solidFill>
                        <a:srgbClr val="F5821F"/>
                      </a:solidFill>
                      <a:prstDash val="solid"/>
                    </a:lnT>
                  </a:tcPr>
                </a:tc>
                <a:tc>
                  <a:txBody>
                    <a:bodyPr/>
                    <a:lstStyle/>
                    <a:p>
                      <a:pPr algn="r" marR="349885">
                        <a:lnSpc>
                          <a:spcPct val="100000"/>
                        </a:lnSpc>
                        <a:spcBef>
                          <a:spcPts val="270"/>
                        </a:spcBef>
                      </a:pPr>
                      <a:r>
                        <a:rPr dirty="0" sz="750">
                          <a:solidFill>
                            <a:srgbClr val="4D4D4F"/>
                          </a:solidFill>
                          <a:latin typeface="等线"/>
                          <a:cs typeface="等线"/>
                        </a:rPr>
                        <a:t>-13.90</a:t>
                      </a:r>
                      <a:endParaRPr sz="750">
                        <a:latin typeface="等线"/>
                        <a:cs typeface="等线"/>
                      </a:endParaRPr>
                    </a:p>
                  </a:txBody>
                  <a:tcPr marL="0" marR="0" marB="0" marT="34290">
                    <a:lnT w="6350">
                      <a:solidFill>
                        <a:srgbClr val="F5821F"/>
                      </a:solidFill>
                      <a:prstDash val="solid"/>
                    </a:lnT>
                  </a:tcPr>
                </a:tc>
                <a:tc>
                  <a:txBody>
                    <a:bodyPr/>
                    <a:lstStyle/>
                    <a:p>
                      <a:pPr algn="r" marR="386715">
                        <a:lnSpc>
                          <a:spcPct val="100000"/>
                        </a:lnSpc>
                        <a:spcBef>
                          <a:spcPts val="270"/>
                        </a:spcBef>
                      </a:pPr>
                      <a:r>
                        <a:rPr dirty="0" sz="750" spc="-5">
                          <a:solidFill>
                            <a:srgbClr val="4D4D4F"/>
                          </a:solidFill>
                          <a:latin typeface="等线"/>
                          <a:cs typeface="等线"/>
                        </a:rPr>
                        <a:t>17.63</a:t>
                      </a:r>
                      <a:endParaRPr sz="750">
                        <a:latin typeface="等线"/>
                        <a:cs typeface="等线"/>
                      </a:endParaRPr>
                    </a:p>
                  </a:txBody>
                  <a:tcPr marL="0" marR="0" marB="0" marT="34290">
                    <a:lnT w="6350">
                      <a:solidFill>
                        <a:srgbClr val="F5821F"/>
                      </a:solidFill>
                      <a:prstDash val="solid"/>
                    </a:lnT>
                  </a:tcPr>
                </a:tc>
                <a:tc>
                  <a:txBody>
                    <a:bodyPr/>
                    <a:lstStyle/>
                    <a:p>
                      <a:pPr algn="r" marR="155575">
                        <a:lnSpc>
                          <a:spcPct val="100000"/>
                        </a:lnSpc>
                        <a:spcBef>
                          <a:spcPts val="270"/>
                        </a:spcBef>
                      </a:pPr>
                      <a:r>
                        <a:rPr dirty="0" sz="750" spc="-5">
                          <a:solidFill>
                            <a:srgbClr val="4D4D4F"/>
                          </a:solidFill>
                          <a:latin typeface="等线"/>
                          <a:cs typeface="等线"/>
                        </a:rPr>
                        <a:t>10.51</a:t>
                      </a:r>
                      <a:endParaRPr sz="750">
                        <a:latin typeface="等线"/>
                        <a:cs typeface="等线"/>
                      </a:endParaRPr>
                    </a:p>
                  </a:txBody>
                  <a:tcPr marL="0" marR="0" marB="0" marT="34290">
                    <a:lnT w="6350">
                      <a:solidFill>
                        <a:srgbClr val="F5821F"/>
                      </a:solidFill>
                      <a:prstDash val="solid"/>
                    </a:lnT>
                  </a:tcPr>
                </a:tc>
                <a:tc>
                  <a:txBody>
                    <a:bodyPr/>
                    <a:lstStyle/>
                    <a:p>
                      <a:pPr algn="r" marR="156210">
                        <a:lnSpc>
                          <a:spcPct val="100000"/>
                        </a:lnSpc>
                        <a:spcBef>
                          <a:spcPts val="270"/>
                        </a:spcBef>
                      </a:pPr>
                      <a:r>
                        <a:rPr dirty="0" sz="750">
                          <a:solidFill>
                            <a:srgbClr val="4D4D4F"/>
                          </a:solidFill>
                          <a:latin typeface="等线"/>
                          <a:cs typeface="等线"/>
                        </a:rPr>
                        <a:t>4.82</a:t>
                      </a:r>
                      <a:endParaRPr sz="750">
                        <a:latin typeface="等线"/>
                        <a:cs typeface="等线"/>
                      </a:endParaRPr>
                    </a:p>
                  </a:txBody>
                  <a:tcPr marL="0" marR="0" marB="0" marT="34290">
                    <a:lnT w="6350">
                      <a:solidFill>
                        <a:srgbClr val="F5821F"/>
                      </a:solidFill>
                      <a:prstDash val="solid"/>
                    </a:lnT>
                  </a:tcPr>
                </a:tc>
                <a:tc>
                  <a:txBody>
                    <a:bodyPr/>
                    <a:lstStyle/>
                    <a:p>
                      <a:pPr algn="r" marR="57150">
                        <a:lnSpc>
                          <a:spcPct val="100000"/>
                        </a:lnSpc>
                        <a:spcBef>
                          <a:spcPts val="270"/>
                        </a:spcBef>
                      </a:pPr>
                      <a:r>
                        <a:rPr dirty="0" sz="750">
                          <a:solidFill>
                            <a:srgbClr val="4D4D4F"/>
                          </a:solidFill>
                          <a:latin typeface="等线"/>
                          <a:cs typeface="等线"/>
                        </a:rPr>
                        <a:t>2.31</a:t>
                      </a:r>
                      <a:endParaRPr sz="750">
                        <a:latin typeface="等线"/>
                        <a:cs typeface="等线"/>
                      </a:endParaRPr>
                    </a:p>
                  </a:txBody>
                  <a:tcPr marL="0" marR="0" marB="0" marT="34290">
                    <a:lnT w="6350">
                      <a:solidFill>
                        <a:srgbClr val="F5821F"/>
                      </a:solidFill>
                      <a:prstDash val="solid"/>
                    </a:lnT>
                  </a:tcPr>
                </a:tc>
              </a:tr>
              <a:tr h="198119">
                <a:tc>
                  <a:txBody>
                    <a:bodyPr/>
                    <a:lstStyle/>
                    <a:p>
                      <a:pPr marL="67945">
                        <a:lnSpc>
                          <a:spcPct val="100000"/>
                        </a:lnSpc>
                        <a:spcBef>
                          <a:spcPts val="245"/>
                        </a:spcBef>
                      </a:pPr>
                      <a:r>
                        <a:rPr dirty="0" sz="750" spc="-5">
                          <a:solidFill>
                            <a:srgbClr val="4D4D4F"/>
                          </a:solidFill>
                          <a:latin typeface="等线"/>
                          <a:cs typeface="等线"/>
                        </a:rPr>
                        <a:t>300630.SZ</a:t>
                      </a:r>
                      <a:endParaRPr sz="750">
                        <a:latin typeface="等线"/>
                        <a:cs typeface="等线"/>
                      </a:endParaRPr>
                    </a:p>
                  </a:txBody>
                  <a:tcPr marL="0" marR="0" marB="0" marT="31115">
                    <a:solidFill>
                      <a:srgbClr val="C8C9CA"/>
                    </a:solidFill>
                  </a:tcPr>
                </a:tc>
                <a:tc>
                  <a:txBody>
                    <a:bodyPr/>
                    <a:lstStyle/>
                    <a:p>
                      <a:pPr marL="183515">
                        <a:lnSpc>
                          <a:spcPct val="100000"/>
                        </a:lnSpc>
                        <a:spcBef>
                          <a:spcPts val="280"/>
                        </a:spcBef>
                      </a:pPr>
                      <a:r>
                        <a:rPr dirty="0" sz="750" spc="5">
                          <a:solidFill>
                            <a:srgbClr val="4D4D4F"/>
                          </a:solidFill>
                          <a:latin typeface="宋体"/>
                          <a:cs typeface="宋体"/>
                        </a:rPr>
                        <a:t>普利</a:t>
                      </a:r>
                      <a:r>
                        <a:rPr dirty="0" sz="750" spc="-10">
                          <a:solidFill>
                            <a:srgbClr val="4D4D4F"/>
                          </a:solidFill>
                          <a:latin typeface="宋体"/>
                          <a:cs typeface="宋体"/>
                        </a:rPr>
                        <a:t>制</a:t>
                      </a:r>
                      <a:r>
                        <a:rPr dirty="0" sz="750" spc="5">
                          <a:solidFill>
                            <a:srgbClr val="4D4D4F"/>
                          </a:solidFill>
                          <a:latin typeface="宋体"/>
                          <a:cs typeface="宋体"/>
                        </a:rPr>
                        <a:t>药</a:t>
                      </a:r>
                      <a:endParaRPr sz="750">
                        <a:latin typeface="宋体"/>
                        <a:cs typeface="宋体"/>
                      </a:endParaRPr>
                    </a:p>
                  </a:txBody>
                  <a:tcPr marL="0" marR="0" marB="0" marT="35560">
                    <a:solidFill>
                      <a:srgbClr val="C8C9CA"/>
                    </a:solidFill>
                  </a:tcPr>
                </a:tc>
                <a:tc>
                  <a:txBody>
                    <a:bodyPr/>
                    <a:lstStyle/>
                    <a:p>
                      <a:pPr algn="r" marR="349885">
                        <a:lnSpc>
                          <a:spcPct val="100000"/>
                        </a:lnSpc>
                        <a:spcBef>
                          <a:spcPts val="245"/>
                        </a:spcBef>
                      </a:pPr>
                      <a:r>
                        <a:rPr dirty="0" sz="750">
                          <a:solidFill>
                            <a:srgbClr val="4D4D4F"/>
                          </a:solidFill>
                          <a:latin typeface="等线"/>
                          <a:cs typeface="等线"/>
                        </a:rPr>
                        <a:t>-10.10</a:t>
                      </a:r>
                      <a:endParaRPr sz="750">
                        <a:latin typeface="等线"/>
                        <a:cs typeface="等线"/>
                      </a:endParaRPr>
                    </a:p>
                  </a:txBody>
                  <a:tcPr marL="0" marR="0" marB="0" marT="31115">
                    <a:solidFill>
                      <a:srgbClr val="C8C9CA"/>
                    </a:solidFill>
                  </a:tcPr>
                </a:tc>
                <a:tc>
                  <a:txBody>
                    <a:bodyPr/>
                    <a:lstStyle/>
                    <a:p>
                      <a:pPr algn="r" marR="386715">
                        <a:lnSpc>
                          <a:spcPct val="100000"/>
                        </a:lnSpc>
                        <a:spcBef>
                          <a:spcPts val="245"/>
                        </a:spcBef>
                      </a:pPr>
                      <a:r>
                        <a:rPr dirty="0" sz="750">
                          <a:solidFill>
                            <a:srgbClr val="4D4D4F"/>
                          </a:solidFill>
                          <a:latin typeface="等线"/>
                          <a:cs typeface="等线"/>
                        </a:rPr>
                        <a:t>-10.12</a:t>
                      </a:r>
                      <a:endParaRPr sz="750">
                        <a:latin typeface="等线"/>
                        <a:cs typeface="等线"/>
                      </a:endParaRPr>
                    </a:p>
                  </a:txBody>
                  <a:tcPr marL="0" marR="0" marB="0" marT="31115">
                    <a:solidFill>
                      <a:srgbClr val="C8C9CA"/>
                    </a:solidFill>
                  </a:tcPr>
                </a:tc>
                <a:tc>
                  <a:txBody>
                    <a:bodyPr/>
                    <a:lstStyle/>
                    <a:p>
                      <a:pPr algn="r" marR="155575">
                        <a:lnSpc>
                          <a:spcPct val="100000"/>
                        </a:lnSpc>
                        <a:spcBef>
                          <a:spcPts val="245"/>
                        </a:spcBef>
                      </a:pPr>
                      <a:r>
                        <a:rPr dirty="0" sz="750">
                          <a:solidFill>
                            <a:srgbClr val="4D4D4F"/>
                          </a:solidFill>
                          <a:latin typeface="等线"/>
                          <a:cs typeface="等线"/>
                        </a:rPr>
                        <a:t>-4.86</a:t>
                      </a:r>
                      <a:endParaRPr sz="750">
                        <a:latin typeface="等线"/>
                        <a:cs typeface="等线"/>
                      </a:endParaRPr>
                    </a:p>
                  </a:txBody>
                  <a:tcPr marL="0" marR="0" marB="0" marT="31115">
                    <a:solidFill>
                      <a:srgbClr val="C8C9CA"/>
                    </a:solidFill>
                  </a:tcPr>
                </a:tc>
                <a:tc>
                  <a:txBody>
                    <a:bodyPr/>
                    <a:lstStyle/>
                    <a:p>
                      <a:pPr algn="r" marR="156210">
                        <a:lnSpc>
                          <a:spcPct val="100000"/>
                        </a:lnSpc>
                        <a:spcBef>
                          <a:spcPts val="245"/>
                        </a:spcBef>
                      </a:pPr>
                      <a:r>
                        <a:rPr dirty="0" sz="750" spc="-5">
                          <a:solidFill>
                            <a:srgbClr val="4D4D4F"/>
                          </a:solidFill>
                          <a:latin typeface="等线"/>
                          <a:cs typeface="等线"/>
                        </a:rPr>
                        <a:t>55.00</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35.52</a:t>
                      </a:r>
                      <a:endParaRPr sz="750">
                        <a:latin typeface="等线"/>
                        <a:cs typeface="等线"/>
                      </a:endParaRPr>
                    </a:p>
                  </a:txBody>
                  <a:tcPr marL="0" marR="0" marB="0" marT="31115">
                    <a:solidFill>
                      <a:srgbClr val="C8C9CA"/>
                    </a:solidFill>
                  </a:tcPr>
                </a:tc>
              </a:tr>
              <a:tr h="198120">
                <a:tc>
                  <a:txBody>
                    <a:bodyPr/>
                    <a:lstStyle/>
                    <a:p>
                      <a:pPr marL="67945">
                        <a:lnSpc>
                          <a:spcPct val="100000"/>
                        </a:lnSpc>
                        <a:spcBef>
                          <a:spcPts val="245"/>
                        </a:spcBef>
                      </a:pPr>
                      <a:r>
                        <a:rPr dirty="0" sz="750" spc="-5">
                          <a:solidFill>
                            <a:srgbClr val="4D4D4F"/>
                          </a:solidFill>
                          <a:latin typeface="等线"/>
                          <a:cs typeface="等线"/>
                        </a:rPr>
                        <a:t>300147.SZ</a:t>
                      </a:r>
                      <a:endParaRPr sz="750">
                        <a:latin typeface="等线"/>
                        <a:cs typeface="等线"/>
                      </a:endParaRPr>
                    </a:p>
                  </a:txBody>
                  <a:tcPr marL="0" marR="0" marB="0" marT="31115"/>
                </a:tc>
                <a:tc>
                  <a:txBody>
                    <a:bodyPr/>
                    <a:lstStyle/>
                    <a:p>
                      <a:pPr marL="183515">
                        <a:lnSpc>
                          <a:spcPct val="100000"/>
                        </a:lnSpc>
                        <a:spcBef>
                          <a:spcPts val="280"/>
                        </a:spcBef>
                      </a:pPr>
                      <a:r>
                        <a:rPr dirty="0" sz="750" spc="5">
                          <a:solidFill>
                            <a:srgbClr val="4D4D4F"/>
                          </a:solidFill>
                          <a:latin typeface="宋体"/>
                          <a:cs typeface="宋体"/>
                        </a:rPr>
                        <a:t>香雪</a:t>
                      </a:r>
                      <a:r>
                        <a:rPr dirty="0" sz="750" spc="-10">
                          <a:solidFill>
                            <a:srgbClr val="4D4D4F"/>
                          </a:solidFill>
                          <a:latin typeface="宋体"/>
                          <a:cs typeface="宋体"/>
                        </a:rPr>
                        <a:t>制</a:t>
                      </a:r>
                      <a:r>
                        <a:rPr dirty="0" sz="750" spc="5">
                          <a:solidFill>
                            <a:srgbClr val="4D4D4F"/>
                          </a:solidFill>
                          <a:latin typeface="宋体"/>
                          <a:cs typeface="宋体"/>
                        </a:rPr>
                        <a:t>药</a:t>
                      </a:r>
                      <a:endParaRPr sz="750">
                        <a:latin typeface="宋体"/>
                        <a:cs typeface="宋体"/>
                      </a:endParaRPr>
                    </a:p>
                  </a:txBody>
                  <a:tcPr marL="0" marR="0" marB="0" marT="35560"/>
                </a:tc>
                <a:tc>
                  <a:txBody>
                    <a:bodyPr/>
                    <a:lstStyle/>
                    <a:p>
                      <a:pPr algn="r" marR="349885">
                        <a:lnSpc>
                          <a:spcPct val="100000"/>
                        </a:lnSpc>
                        <a:spcBef>
                          <a:spcPts val="245"/>
                        </a:spcBef>
                      </a:pPr>
                      <a:r>
                        <a:rPr dirty="0" sz="750">
                          <a:solidFill>
                            <a:srgbClr val="4D4D4F"/>
                          </a:solidFill>
                          <a:latin typeface="等线"/>
                          <a:cs typeface="等线"/>
                        </a:rPr>
                        <a:t>-10.10</a:t>
                      </a:r>
                      <a:endParaRPr sz="750">
                        <a:latin typeface="等线"/>
                        <a:cs typeface="等线"/>
                      </a:endParaRPr>
                    </a:p>
                  </a:txBody>
                  <a:tcPr marL="0" marR="0" marB="0" marT="31115"/>
                </a:tc>
                <a:tc>
                  <a:txBody>
                    <a:bodyPr/>
                    <a:lstStyle/>
                    <a:p>
                      <a:pPr algn="r" marR="386715">
                        <a:lnSpc>
                          <a:spcPct val="100000"/>
                        </a:lnSpc>
                        <a:spcBef>
                          <a:spcPts val="245"/>
                        </a:spcBef>
                      </a:pPr>
                      <a:r>
                        <a:rPr dirty="0" sz="750">
                          <a:solidFill>
                            <a:srgbClr val="4D4D4F"/>
                          </a:solidFill>
                          <a:latin typeface="等线"/>
                          <a:cs typeface="等线"/>
                        </a:rPr>
                        <a:t>9.74</a:t>
                      </a:r>
                      <a:endParaRPr sz="750">
                        <a:latin typeface="等线"/>
                        <a:cs typeface="等线"/>
                      </a:endParaRPr>
                    </a:p>
                  </a:txBody>
                  <a:tcPr marL="0" marR="0" marB="0" marT="31115"/>
                </a:tc>
                <a:tc>
                  <a:txBody>
                    <a:bodyPr/>
                    <a:lstStyle/>
                    <a:p>
                      <a:pPr algn="r" marR="155575">
                        <a:lnSpc>
                          <a:spcPct val="100000"/>
                        </a:lnSpc>
                        <a:spcBef>
                          <a:spcPts val="245"/>
                        </a:spcBef>
                      </a:pPr>
                      <a:r>
                        <a:rPr dirty="0" sz="750" spc="-5">
                          <a:solidFill>
                            <a:srgbClr val="4D4D4F"/>
                          </a:solidFill>
                          <a:latin typeface="等线"/>
                          <a:cs typeface="等线"/>
                        </a:rPr>
                        <a:t>18.93</a:t>
                      </a:r>
                      <a:endParaRPr sz="750">
                        <a:latin typeface="等线"/>
                        <a:cs typeface="等线"/>
                      </a:endParaRPr>
                    </a:p>
                  </a:txBody>
                  <a:tcPr marL="0" marR="0" marB="0" marT="31115"/>
                </a:tc>
                <a:tc>
                  <a:txBody>
                    <a:bodyPr/>
                    <a:lstStyle/>
                    <a:p>
                      <a:pPr algn="r" marR="156210">
                        <a:lnSpc>
                          <a:spcPct val="100000"/>
                        </a:lnSpc>
                        <a:spcBef>
                          <a:spcPts val="245"/>
                        </a:spcBef>
                      </a:pPr>
                      <a:r>
                        <a:rPr dirty="0" sz="750" spc="-5">
                          <a:solidFill>
                            <a:srgbClr val="4D4D4F"/>
                          </a:solidFill>
                          <a:latin typeface="等线"/>
                          <a:cs typeface="等线"/>
                        </a:rPr>
                        <a:t>13.43</a:t>
                      </a:r>
                      <a:endParaRPr sz="750">
                        <a:latin typeface="等线"/>
                        <a:cs typeface="等线"/>
                      </a:endParaRPr>
                    </a:p>
                  </a:txBody>
                  <a:tcPr marL="0" marR="0" marB="0" marT="31115"/>
                </a:tc>
                <a:tc>
                  <a:txBody>
                    <a:bodyPr/>
                    <a:lstStyle/>
                    <a:p>
                      <a:pPr algn="r" marR="57150">
                        <a:lnSpc>
                          <a:spcPct val="100000"/>
                        </a:lnSpc>
                        <a:spcBef>
                          <a:spcPts val="245"/>
                        </a:spcBef>
                      </a:pPr>
                      <a:r>
                        <a:rPr dirty="0" sz="750">
                          <a:solidFill>
                            <a:srgbClr val="4D4D4F"/>
                          </a:solidFill>
                          <a:latin typeface="等线"/>
                          <a:cs typeface="等线"/>
                        </a:rPr>
                        <a:t>8.13</a:t>
                      </a:r>
                      <a:endParaRPr sz="750">
                        <a:latin typeface="等线"/>
                        <a:cs typeface="等线"/>
                      </a:endParaRPr>
                    </a:p>
                  </a:txBody>
                  <a:tcPr marL="0" marR="0" marB="0" marT="31115"/>
                </a:tc>
              </a:tr>
              <a:tr h="198119">
                <a:tc>
                  <a:txBody>
                    <a:bodyPr/>
                    <a:lstStyle/>
                    <a:p>
                      <a:pPr marL="67945">
                        <a:lnSpc>
                          <a:spcPct val="100000"/>
                        </a:lnSpc>
                        <a:spcBef>
                          <a:spcPts val="245"/>
                        </a:spcBef>
                      </a:pPr>
                      <a:r>
                        <a:rPr dirty="0" sz="750" spc="-5">
                          <a:solidFill>
                            <a:srgbClr val="4D4D4F"/>
                          </a:solidFill>
                          <a:latin typeface="等线"/>
                          <a:cs typeface="等线"/>
                        </a:rPr>
                        <a:t>000566.SZ</a:t>
                      </a:r>
                      <a:endParaRPr sz="750">
                        <a:latin typeface="等线"/>
                        <a:cs typeface="等线"/>
                      </a:endParaRPr>
                    </a:p>
                  </a:txBody>
                  <a:tcPr marL="0" marR="0" marB="0" marT="31115">
                    <a:solidFill>
                      <a:srgbClr val="C8C9CA"/>
                    </a:solidFill>
                  </a:tcPr>
                </a:tc>
                <a:tc>
                  <a:txBody>
                    <a:bodyPr/>
                    <a:lstStyle/>
                    <a:p>
                      <a:pPr marL="183515">
                        <a:lnSpc>
                          <a:spcPct val="100000"/>
                        </a:lnSpc>
                        <a:spcBef>
                          <a:spcPts val="280"/>
                        </a:spcBef>
                      </a:pPr>
                      <a:r>
                        <a:rPr dirty="0" sz="750" spc="5">
                          <a:solidFill>
                            <a:srgbClr val="4D4D4F"/>
                          </a:solidFill>
                          <a:latin typeface="宋体"/>
                          <a:cs typeface="宋体"/>
                        </a:rPr>
                        <a:t>海南</a:t>
                      </a:r>
                      <a:r>
                        <a:rPr dirty="0" sz="750" spc="-10">
                          <a:solidFill>
                            <a:srgbClr val="4D4D4F"/>
                          </a:solidFill>
                          <a:latin typeface="宋体"/>
                          <a:cs typeface="宋体"/>
                        </a:rPr>
                        <a:t>海</a:t>
                      </a:r>
                      <a:r>
                        <a:rPr dirty="0" sz="750" spc="5">
                          <a:solidFill>
                            <a:srgbClr val="4D4D4F"/>
                          </a:solidFill>
                          <a:latin typeface="宋体"/>
                          <a:cs typeface="宋体"/>
                        </a:rPr>
                        <a:t>药</a:t>
                      </a:r>
                      <a:endParaRPr sz="750">
                        <a:latin typeface="宋体"/>
                        <a:cs typeface="宋体"/>
                      </a:endParaRPr>
                    </a:p>
                  </a:txBody>
                  <a:tcPr marL="0" marR="0" marB="0" marT="35560">
                    <a:solidFill>
                      <a:srgbClr val="C8C9CA"/>
                    </a:solidFill>
                  </a:tcPr>
                </a:tc>
                <a:tc>
                  <a:txBody>
                    <a:bodyPr/>
                    <a:lstStyle/>
                    <a:p>
                      <a:pPr algn="r" marR="349885">
                        <a:lnSpc>
                          <a:spcPct val="100000"/>
                        </a:lnSpc>
                        <a:spcBef>
                          <a:spcPts val="245"/>
                        </a:spcBef>
                      </a:pPr>
                      <a:r>
                        <a:rPr dirty="0" sz="750">
                          <a:solidFill>
                            <a:srgbClr val="4D4D4F"/>
                          </a:solidFill>
                          <a:latin typeface="等线"/>
                          <a:cs typeface="等线"/>
                        </a:rPr>
                        <a:t>-9.78</a:t>
                      </a:r>
                      <a:endParaRPr sz="750">
                        <a:latin typeface="等线"/>
                        <a:cs typeface="等线"/>
                      </a:endParaRPr>
                    </a:p>
                  </a:txBody>
                  <a:tcPr marL="0" marR="0" marB="0" marT="31115">
                    <a:solidFill>
                      <a:srgbClr val="C8C9CA"/>
                    </a:solidFill>
                  </a:tcPr>
                </a:tc>
                <a:tc>
                  <a:txBody>
                    <a:bodyPr/>
                    <a:lstStyle/>
                    <a:p>
                      <a:pPr algn="r" marR="386715">
                        <a:lnSpc>
                          <a:spcPct val="100000"/>
                        </a:lnSpc>
                        <a:spcBef>
                          <a:spcPts val="245"/>
                        </a:spcBef>
                      </a:pPr>
                      <a:r>
                        <a:rPr dirty="0" sz="750">
                          <a:solidFill>
                            <a:srgbClr val="4D4D4F"/>
                          </a:solidFill>
                          <a:latin typeface="等线"/>
                          <a:cs typeface="等线"/>
                        </a:rPr>
                        <a:t>-6.14</a:t>
                      </a:r>
                      <a:endParaRPr sz="750">
                        <a:latin typeface="等线"/>
                        <a:cs typeface="等线"/>
                      </a:endParaRPr>
                    </a:p>
                  </a:txBody>
                  <a:tcPr marL="0" marR="0" marB="0" marT="31115">
                    <a:solidFill>
                      <a:srgbClr val="C8C9CA"/>
                    </a:solidFill>
                  </a:tcPr>
                </a:tc>
                <a:tc>
                  <a:txBody>
                    <a:bodyPr/>
                    <a:lstStyle/>
                    <a:p>
                      <a:pPr algn="r" marR="155575">
                        <a:lnSpc>
                          <a:spcPct val="100000"/>
                        </a:lnSpc>
                        <a:spcBef>
                          <a:spcPts val="245"/>
                        </a:spcBef>
                      </a:pPr>
                      <a:r>
                        <a:rPr dirty="0" sz="750" spc="-5">
                          <a:solidFill>
                            <a:srgbClr val="4D4D4F"/>
                          </a:solidFill>
                          <a:latin typeface="等线"/>
                          <a:cs typeface="等线"/>
                        </a:rPr>
                        <a:t>12.42</a:t>
                      </a:r>
                      <a:endParaRPr sz="750">
                        <a:latin typeface="等线"/>
                        <a:cs typeface="等线"/>
                      </a:endParaRPr>
                    </a:p>
                  </a:txBody>
                  <a:tcPr marL="0" marR="0" marB="0" marT="31115">
                    <a:solidFill>
                      <a:srgbClr val="C8C9CA"/>
                    </a:solidFill>
                  </a:tcPr>
                </a:tc>
                <a:tc>
                  <a:txBody>
                    <a:bodyPr/>
                    <a:lstStyle/>
                    <a:p>
                      <a:pPr algn="r" marR="156210">
                        <a:lnSpc>
                          <a:spcPct val="100000"/>
                        </a:lnSpc>
                        <a:spcBef>
                          <a:spcPts val="245"/>
                        </a:spcBef>
                      </a:pPr>
                      <a:r>
                        <a:rPr dirty="0" sz="750" spc="-5">
                          <a:solidFill>
                            <a:srgbClr val="4D4D4F"/>
                          </a:solidFill>
                          <a:latin typeface="等线"/>
                          <a:cs typeface="等线"/>
                        </a:rPr>
                        <a:t>11.50</a:t>
                      </a:r>
                      <a:endParaRPr sz="750">
                        <a:latin typeface="等线"/>
                        <a:cs typeface="等线"/>
                      </a:endParaRPr>
                    </a:p>
                  </a:txBody>
                  <a:tcPr marL="0" marR="0" marB="0" marT="31115">
                    <a:solidFill>
                      <a:srgbClr val="C8C9CA"/>
                    </a:solidFill>
                  </a:tcPr>
                </a:tc>
                <a:tc>
                  <a:txBody>
                    <a:bodyPr/>
                    <a:lstStyle/>
                    <a:p>
                      <a:pPr algn="r" marR="57150">
                        <a:lnSpc>
                          <a:spcPct val="100000"/>
                        </a:lnSpc>
                        <a:spcBef>
                          <a:spcPts val="245"/>
                        </a:spcBef>
                      </a:pPr>
                      <a:r>
                        <a:rPr dirty="0" sz="750">
                          <a:solidFill>
                            <a:srgbClr val="4D4D4F"/>
                          </a:solidFill>
                          <a:latin typeface="等线"/>
                          <a:cs typeface="等线"/>
                        </a:rPr>
                        <a:t>5.86</a:t>
                      </a:r>
                      <a:endParaRPr sz="750">
                        <a:latin typeface="等线"/>
                        <a:cs typeface="等线"/>
                      </a:endParaRPr>
                    </a:p>
                  </a:txBody>
                  <a:tcPr marL="0" marR="0" marB="0" marT="31115">
                    <a:solidFill>
                      <a:srgbClr val="C8C9CA"/>
                    </a:solidFill>
                  </a:tcPr>
                </a:tc>
              </a:tr>
              <a:tr h="198120">
                <a:tc>
                  <a:txBody>
                    <a:bodyPr/>
                    <a:lstStyle/>
                    <a:p>
                      <a:pPr marL="67945">
                        <a:lnSpc>
                          <a:spcPct val="100000"/>
                        </a:lnSpc>
                        <a:spcBef>
                          <a:spcPts val="245"/>
                        </a:spcBef>
                      </a:pPr>
                      <a:r>
                        <a:rPr dirty="0" sz="750" spc="-5">
                          <a:solidFill>
                            <a:srgbClr val="4D4D4F"/>
                          </a:solidFill>
                          <a:latin typeface="等线"/>
                          <a:cs typeface="等线"/>
                        </a:rPr>
                        <a:t>002044.SZ</a:t>
                      </a:r>
                      <a:endParaRPr sz="750">
                        <a:latin typeface="等线"/>
                        <a:cs typeface="等线"/>
                      </a:endParaRPr>
                    </a:p>
                  </a:txBody>
                  <a:tcPr marL="0" marR="0" marB="0" marT="31115"/>
                </a:tc>
                <a:tc>
                  <a:txBody>
                    <a:bodyPr/>
                    <a:lstStyle/>
                    <a:p>
                      <a:pPr marL="183515">
                        <a:lnSpc>
                          <a:spcPct val="100000"/>
                        </a:lnSpc>
                        <a:spcBef>
                          <a:spcPts val="280"/>
                        </a:spcBef>
                      </a:pPr>
                      <a:r>
                        <a:rPr dirty="0" sz="750" spc="5">
                          <a:solidFill>
                            <a:srgbClr val="4D4D4F"/>
                          </a:solidFill>
                          <a:latin typeface="宋体"/>
                          <a:cs typeface="宋体"/>
                        </a:rPr>
                        <a:t>美年</a:t>
                      </a:r>
                      <a:r>
                        <a:rPr dirty="0" sz="750" spc="-10">
                          <a:solidFill>
                            <a:srgbClr val="4D4D4F"/>
                          </a:solidFill>
                          <a:latin typeface="宋体"/>
                          <a:cs typeface="宋体"/>
                        </a:rPr>
                        <a:t>健</a:t>
                      </a:r>
                      <a:r>
                        <a:rPr dirty="0" sz="750" spc="5">
                          <a:solidFill>
                            <a:srgbClr val="4D4D4F"/>
                          </a:solidFill>
                          <a:latin typeface="宋体"/>
                          <a:cs typeface="宋体"/>
                        </a:rPr>
                        <a:t>康</a:t>
                      </a:r>
                      <a:endParaRPr sz="750">
                        <a:latin typeface="宋体"/>
                        <a:cs typeface="宋体"/>
                      </a:endParaRPr>
                    </a:p>
                  </a:txBody>
                  <a:tcPr marL="0" marR="0" marB="0" marT="35560"/>
                </a:tc>
                <a:tc>
                  <a:txBody>
                    <a:bodyPr/>
                    <a:lstStyle/>
                    <a:p>
                      <a:pPr algn="r" marR="349885">
                        <a:lnSpc>
                          <a:spcPct val="100000"/>
                        </a:lnSpc>
                        <a:spcBef>
                          <a:spcPts val="245"/>
                        </a:spcBef>
                      </a:pPr>
                      <a:r>
                        <a:rPr dirty="0" sz="750">
                          <a:solidFill>
                            <a:srgbClr val="4D4D4F"/>
                          </a:solidFill>
                          <a:latin typeface="等线"/>
                          <a:cs typeface="等线"/>
                        </a:rPr>
                        <a:t>-8.99</a:t>
                      </a:r>
                      <a:endParaRPr sz="750">
                        <a:latin typeface="等线"/>
                        <a:cs typeface="等线"/>
                      </a:endParaRPr>
                    </a:p>
                  </a:txBody>
                  <a:tcPr marL="0" marR="0" marB="0" marT="31115"/>
                </a:tc>
                <a:tc>
                  <a:txBody>
                    <a:bodyPr/>
                    <a:lstStyle/>
                    <a:p>
                      <a:pPr algn="r" marR="386715">
                        <a:lnSpc>
                          <a:spcPct val="100000"/>
                        </a:lnSpc>
                        <a:spcBef>
                          <a:spcPts val="245"/>
                        </a:spcBef>
                      </a:pPr>
                      <a:r>
                        <a:rPr dirty="0" sz="750">
                          <a:solidFill>
                            <a:srgbClr val="4D4D4F"/>
                          </a:solidFill>
                          <a:latin typeface="等线"/>
                          <a:cs typeface="等线"/>
                        </a:rPr>
                        <a:t>-18.31</a:t>
                      </a:r>
                      <a:endParaRPr sz="750">
                        <a:latin typeface="等线"/>
                        <a:cs typeface="等线"/>
                      </a:endParaRPr>
                    </a:p>
                  </a:txBody>
                  <a:tcPr marL="0" marR="0" marB="0" marT="31115"/>
                </a:tc>
                <a:tc>
                  <a:txBody>
                    <a:bodyPr/>
                    <a:lstStyle/>
                    <a:p>
                      <a:pPr algn="r" marR="155575">
                        <a:lnSpc>
                          <a:spcPct val="100000"/>
                        </a:lnSpc>
                        <a:spcBef>
                          <a:spcPts val="245"/>
                        </a:spcBef>
                      </a:pPr>
                      <a:r>
                        <a:rPr dirty="0" sz="750" spc="-5">
                          <a:solidFill>
                            <a:srgbClr val="4D4D4F"/>
                          </a:solidFill>
                          <a:latin typeface="等线"/>
                          <a:cs typeface="等线"/>
                        </a:rPr>
                        <a:t>20.86</a:t>
                      </a:r>
                      <a:endParaRPr sz="750">
                        <a:latin typeface="等线"/>
                        <a:cs typeface="等线"/>
                      </a:endParaRPr>
                    </a:p>
                  </a:txBody>
                  <a:tcPr marL="0" marR="0" marB="0" marT="31115"/>
                </a:tc>
                <a:tc>
                  <a:txBody>
                    <a:bodyPr/>
                    <a:lstStyle/>
                    <a:p>
                      <a:pPr algn="r" marR="156210">
                        <a:lnSpc>
                          <a:spcPct val="100000"/>
                        </a:lnSpc>
                        <a:spcBef>
                          <a:spcPts val="245"/>
                        </a:spcBef>
                      </a:pPr>
                      <a:r>
                        <a:rPr dirty="0" sz="750" spc="-5">
                          <a:solidFill>
                            <a:srgbClr val="4D4D4F"/>
                          </a:solidFill>
                          <a:latin typeface="等线"/>
                          <a:cs typeface="等线"/>
                        </a:rPr>
                        <a:t>18.90</a:t>
                      </a:r>
                      <a:endParaRPr sz="750">
                        <a:latin typeface="等线"/>
                        <a:cs typeface="等线"/>
                      </a:endParaRPr>
                    </a:p>
                  </a:txBody>
                  <a:tcPr marL="0" marR="0" marB="0" marT="31115"/>
                </a:tc>
                <a:tc>
                  <a:txBody>
                    <a:bodyPr/>
                    <a:lstStyle/>
                    <a:p>
                      <a:pPr algn="r" marR="57150">
                        <a:lnSpc>
                          <a:spcPct val="100000"/>
                        </a:lnSpc>
                        <a:spcBef>
                          <a:spcPts val="245"/>
                        </a:spcBef>
                      </a:pPr>
                      <a:r>
                        <a:rPr dirty="0" sz="750" spc="-5">
                          <a:solidFill>
                            <a:srgbClr val="4D4D4F"/>
                          </a:solidFill>
                          <a:latin typeface="等线"/>
                          <a:cs typeface="等线"/>
                        </a:rPr>
                        <a:t>10.60</a:t>
                      </a:r>
                      <a:endParaRPr sz="750">
                        <a:latin typeface="等线"/>
                        <a:cs typeface="等线"/>
                      </a:endParaRPr>
                    </a:p>
                  </a:txBody>
                  <a:tcPr marL="0" marR="0" marB="0" marT="31115"/>
                </a:tc>
              </a:tr>
              <a:tr h="198119">
                <a:tc>
                  <a:txBody>
                    <a:bodyPr/>
                    <a:lstStyle/>
                    <a:p>
                      <a:pPr marL="67945">
                        <a:lnSpc>
                          <a:spcPct val="100000"/>
                        </a:lnSpc>
                        <a:spcBef>
                          <a:spcPts val="245"/>
                        </a:spcBef>
                      </a:pPr>
                      <a:r>
                        <a:rPr dirty="0" sz="750" spc="-5">
                          <a:solidFill>
                            <a:srgbClr val="4D4D4F"/>
                          </a:solidFill>
                          <a:latin typeface="等线"/>
                          <a:cs typeface="等线"/>
                        </a:rPr>
                        <a:t>002737.SZ</a:t>
                      </a:r>
                      <a:endParaRPr sz="750">
                        <a:latin typeface="等线"/>
                        <a:cs typeface="等线"/>
                      </a:endParaRPr>
                    </a:p>
                  </a:txBody>
                  <a:tcPr marL="0" marR="0" marB="0" marT="31115">
                    <a:solidFill>
                      <a:srgbClr val="C8C9CA"/>
                    </a:solidFill>
                  </a:tcPr>
                </a:tc>
                <a:tc>
                  <a:txBody>
                    <a:bodyPr/>
                    <a:lstStyle/>
                    <a:p>
                      <a:pPr marL="183515">
                        <a:lnSpc>
                          <a:spcPct val="100000"/>
                        </a:lnSpc>
                        <a:spcBef>
                          <a:spcPts val="280"/>
                        </a:spcBef>
                      </a:pPr>
                      <a:r>
                        <a:rPr dirty="0" sz="750" spc="5">
                          <a:solidFill>
                            <a:srgbClr val="4D4D4F"/>
                          </a:solidFill>
                          <a:latin typeface="宋体"/>
                          <a:cs typeface="宋体"/>
                        </a:rPr>
                        <a:t>葵花</a:t>
                      </a:r>
                      <a:r>
                        <a:rPr dirty="0" sz="750" spc="-10">
                          <a:solidFill>
                            <a:srgbClr val="4D4D4F"/>
                          </a:solidFill>
                          <a:latin typeface="宋体"/>
                          <a:cs typeface="宋体"/>
                        </a:rPr>
                        <a:t>药</a:t>
                      </a:r>
                      <a:r>
                        <a:rPr dirty="0" sz="750" spc="5">
                          <a:solidFill>
                            <a:srgbClr val="4D4D4F"/>
                          </a:solidFill>
                          <a:latin typeface="宋体"/>
                          <a:cs typeface="宋体"/>
                        </a:rPr>
                        <a:t>业</a:t>
                      </a:r>
                      <a:endParaRPr sz="750">
                        <a:latin typeface="宋体"/>
                        <a:cs typeface="宋体"/>
                      </a:endParaRPr>
                    </a:p>
                  </a:txBody>
                  <a:tcPr marL="0" marR="0" marB="0" marT="35560">
                    <a:solidFill>
                      <a:srgbClr val="C8C9CA"/>
                    </a:solidFill>
                  </a:tcPr>
                </a:tc>
                <a:tc>
                  <a:txBody>
                    <a:bodyPr/>
                    <a:lstStyle/>
                    <a:p>
                      <a:pPr algn="r" marR="349885">
                        <a:lnSpc>
                          <a:spcPct val="100000"/>
                        </a:lnSpc>
                        <a:spcBef>
                          <a:spcPts val="245"/>
                        </a:spcBef>
                      </a:pPr>
                      <a:r>
                        <a:rPr dirty="0" sz="750">
                          <a:solidFill>
                            <a:srgbClr val="4D4D4F"/>
                          </a:solidFill>
                          <a:latin typeface="等线"/>
                          <a:cs typeface="等线"/>
                        </a:rPr>
                        <a:t>-7.91</a:t>
                      </a:r>
                      <a:endParaRPr sz="750">
                        <a:latin typeface="等线"/>
                        <a:cs typeface="等线"/>
                      </a:endParaRPr>
                    </a:p>
                  </a:txBody>
                  <a:tcPr marL="0" marR="0" marB="0" marT="31115">
                    <a:solidFill>
                      <a:srgbClr val="C8C9CA"/>
                    </a:solidFill>
                  </a:tcPr>
                </a:tc>
                <a:tc>
                  <a:txBody>
                    <a:bodyPr/>
                    <a:lstStyle/>
                    <a:p>
                      <a:pPr algn="r" marR="386715">
                        <a:lnSpc>
                          <a:spcPct val="100000"/>
                        </a:lnSpc>
                        <a:spcBef>
                          <a:spcPts val="245"/>
                        </a:spcBef>
                      </a:pPr>
                      <a:r>
                        <a:rPr dirty="0" sz="750">
                          <a:solidFill>
                            <a:srgbClr val="4D4D4F"/>
                          </a:solidFill>
                          <a:latin typeface="等线"/>
                          <a:cs typeface="等线"/>
                        </a:rPr>
                        <a:t>5.15</a:t>
                      </a:r>
                      <a:endParaRPr sz="750">
                        <a:latin typeface="等线"/>
                        <a:cs typeface="等线"/>
                      </a:endParaRPr>
                    </a:p>
                  </a:txBody>
                  <a:tcPr marL="0" marR="0" marB="0" marT="31115">
                    <a:solidFill>
                      <a:srgbClr val="C8C9CA"/>
                    </a:solidFill>
                  </a:tcPr>
                </a:tc>
                <a:tc>
                  <a:txBody>
                    <a:bodyPr/>
                    <a:lstStyle/>
                    <a:p>
                      <a:pPr algn="r" marR="155575">
                        <a:lnSpc>
                          <a:spcPct val="100000"/>
                        </a:lnSpc>
                        <a:spcBef>
                          <a:spcPts val="245"/>
                        </a:spcBef>
                      </a:pPr>
                      <a:r>
                        <a:rPr dirty="0" sz="750" spc="-5">
                          <a:solidFill>
                            <a:srgbClr val="4D4D4F"/>
                          </a:solidFill>
                          <a:latin typeface="等线"/>
                          <a:cs typeface="等线"/>
                        </a:rPr>
                        <a:t>19.28</a:t>
                      </a:r>
                      <a:endParaRPr sz="750">
                        <a:latin typeface="等线"/>
                        <a:cs typeface="等线"/>
                      </a:endParaRPr>
                    </a:p>
                  </a:txBody>
                  <a:tcPr marL="0" marR="0" marB="0" marT="31115">
                    <a:solidFill>
                      <a:srgbClr val="C8C9CA"/>
                    </a:solidFill>
                  </a:tcPr>
                </a:tc>
                <a:tc>
                  <a:txBody>
                    <a:bodyPr/>
                    <a:lstStyle/>
                    <a:p>
                      <a:pPr algn="r" marR="156210">
                        <a:lnSpc>
                          <a:spcPct val="100000"/>
                        </a:lnSpc>
                        <a:spcBef>
                          <a:spcPts val="245"/>
                        </a:spcBef>
                      </a:pPr>
                      <a:r>
                        <a:rPr dirty="0" sz="750" spc="-5">
                          <a:solidFill>
                            <a:srgbClr val="4D4D4F"/>
                          </a:solidFill>
                          <a:latin typeface="等线"/>
                          <a:cs typeface="等线"/>
                        </a:rPr>
                        <a:t>20.78</a:t>
                      </a:r>
                      <a:endParaRPr sz="750">
                        <a:latin typeface="等线"/>
                        <a:cs typeface="等线"/>
                      </a:endParaRPr>
                    </a:p>
                  </a:txBody>
                  <a:tcPr marL="0" marR="0" marB="0" marT="31115">
                    <a:solidFill>
                      <a:srgbClr val="C8C9CA"/>
                    </a:solidFill>
                  </a:tcPr>
                </a:tc>
                <a:tc>
                  <a:txBody>
                    <a:bodyPr/>
                    <a:lstStyle/>
                    <a:p>
                      <a:pPr algn="r" marR="57150">
                        <a:lnSpc>
                          <a:spcPct val="100000"/>
                        </a:lnSpc>
                        <a:spcBef>
                          <a:spcPts val="245"/>
                        </a:spcBef>
                      </a:pPr>
                      <a:r>
                        <a:rPr dirty="0" sz="750" spc="-5">
                          <a:solidFill>
                            <a:srgbClr val="4D4D4F"/>
                          </a:solidFill>
                          <a:latin typeface="等线"/>
                          <a:cs typeface="等线"/>
                        </a:rPr>
                        <a:t>12.32</a:t>
                      </a:r>
                      <a:endParaRPr sz="750">
                        <a:latin typeface="等线"/>
                        <a:cs typeface="等线"/>
                      </a:endParaRPr>
                    </a:p>
                  </a:txBody>
                  <a:tcPr marL="0" marR="0" marB="0" marT="31115">
                    <a:solidFill>
                      <a:srgbClr val="C8C9CA"/>
                    </a:solidFill>
                  </a:tcPr>
                </a:tc>
              </a:tr>
              <a:tr h="198120">
                <a:tc>
                  <a:txBody>
                    <a:bodyPr/>
                    <a:lstStyle/>
                    <a:p>
                      <a:pPr marL="67945">
                        <a:lnSpc>
                          <a:spcPct val="100000"/>
                        </a:lnSpc>
                        <a:spcBef>
                          <a:spcPts val="245"/>
                        </a:spcBef>
                      </a:pPr>
                      <a:r>
                        <a:rPr dirty="0" sz="750" spc="-5">
                          <a:solidFill>
                            <a:srgbClr val="4D4D4F"/>
                          </a:solidFill>
                          <a:latin typeface="等线"/>
                          <a:cs typeface="等线"/>
                        </a:rPr>
                        <a:t>300255.SZ</a:t>
                      </a:r>
                      <a:endParaRPr sz="750">
                        <a:latin typeface="等线"/>
                        <a:cs typeface="等线"/>
                      </a:endParaRPr>
                    </a:p>
                  </a:txBody>
                  <a:tcPr marL="0" marR="0" marB="0" marT="31115"/>
                </a:tc>
                <a:tc>
                  <a:txBody>
                    <a:bodyPr/>
                    <a:lstStyle/>
                    <a:p>
                      <a:pPr marL="183515">
                        <a:lnSpc>
                          <a:spcPct val="100000"/>
                        </a:lnSpc>
                        <a:spcBef>
                          <a:spcPts val="280"/>
                        </a:spcBef>
                      </a:pPr>
                      <a:r>
                        <a:rPr dirty="0" sz="750" spc="5">
                          <a:solidFill>
                            <a:srgbClr val="4D4D4F"/>
                          </a:solidFill>
                          <a:latin typeface="宋体"/>
                          <a:cs typeface="宋体"/>
                        </a:rPr>
                        <a:t>常山</a:t>
                      </a:r>
                      <a:r>
                        <a:rPr dirty="0" sz="750" spc="-10">
                          <a:solidFill>
                            <a:srgbClr val="4D4D4F"/>
                          </a:solidFill>
                          <a:latin typeface="宋体"/>
                          <a:cs typeface="宋体"/>
                        </a:rPr>
                        <a:t>药</a:t>
                      </a:r>
                      <a:r>
                        <a:rPr dirty="0" sz="750" spc="5">
                          <a:solidFill>
                            <a:srgbClr val="4D4D4F"/>
                          </a:solidFill>
                          <a:latin typeface="宋体"/>
                          <a:cs typeface="宋体"/>
                        </a:rPr>
                        <a:t>业</a:t>
                      </a:r>
                      <a:endParaRPr sz="750">
                        <a:latin typeface="宋体"/>
                        <a:cs typeface="宋体"/>
                      </a:endParaRPr>
                    </a:p>
                  </a:txBody>
                  <a:tcPr marL="0" marR="0" marB="0" marT="35560"/>
                </a:tc>
                <a:tc>
                  <a:txBody>
                    <a:bodyPr/>
                    <a:lstStyle/>
                    <a:p>
                      <a:pPr algn="r" marR="349885">
                        <a:lnSpc>
                          <a:spcPct val="100000"/>
                        </a:lnSpc>
                        <a:spcBef>
                          <a:spcPts val="245"/>
                        </a:spcBef>
                      </a:pPr>
                      <a:r>
                        <a:rPr dirty="0" sz="750">
                          <a:solidFill>
                            <a:srgbClr val="4D4D4F"/>
                          </a:solidFill>
                          <a:latin typeface="等线"/>
                          <a:cs typeface="等线"/>
                        </a:rPr>
                        <a:t>-7.34</a:t>
                      </a:r>
                      <a:endParaRPr sz="750">
                        <a:latin typeface="等线"/>
                        <a:cs typeface="等线"/>
                      </a:endParaRPr>
                    </a:p>
                  </a:txBody>
                  <a:tcPr marL="0" marR="0" marB="0" marT="31115"/>
                </a:tc>
                <a:tc>
                  <a:txBody>
                    <a:bodyPr/>
                    <a:lstStyle/>
                    <a:p>
                      <a:pPr algn="r" marR="386715">
                        <a:lnSpc>
                          <a:spcPct val="100000"/>
                        </a:lnSpc>
                        <a:spcBef>
                          <a:spcPts val="245"/>
                        </a:spcBef>
                      </a:pPr>
                      <a:r>
                        <a:rPr dirty="0" sz="750">
                          <a:solidFill>
                            <a:srgbClr val="4D4D4F"/>
                          </a:solidFill>
                          <a:latin typeface="等线"/>
                          <a:cs typeface="等线"/>
                        </a:rPr>
                        <a:t>-2.94</a:t>
                      </a:r>
                      <a:endParaRPr sz="750">
                        <a:latin typeface="等线"/>
                        <a:cs typeface="等线"/>
                      </a:endParaRPr>
                    </a:p>
                  </a:txBody>
                  <a:tcPr marL="0" marR="0" marB="0" marT="31115"/>
                </a:tc>
                <a:tc>
                  <a:txBody>
                    <a:bodyPr/>
                    <a:lstStyle/>
                    <a:p>
                      <a:pPr algn="r" marR="155575">
                        <a:lnSpc>
                          <a:spcPct val="100000"/>
                        </a:lnSpc>
                        <a:spcBef>
                          <a:spcPts val="245"/>
                        </a:spcBef>
                      </a:pPr>
                      <a:r>
                        <a:rPr dirty="0" sz="750" spc="-5">
                          <a:solidFill>
                            <a:srgbClr val="4D4D4F"/>
                          </a:solidFill>
                          <a:latin typeface="等线"/>
                          <a:cs typeface="等线"/>
                        </a:rPr>
                        <a:t>30.41</a:t>
                      </a:r>
                      <a:endParaRPr sz="750">
                        <a:latin typeface="等线"/>
                        <a:cs typeface="等线"/>
                      </a:endParaRPr>
                    </a:p>
                  </a:txBody>
                  <a:tcPr marL="0" marR="0" marB="0" marT="31115"/>
                </a:tc>
                <a:tc>
                  <a:txBody>
                    <a:bodyPr/>
                    <a:lstStyle/>
                    <a:p>
                      <a:pPr algn="r" marR="156210">
                        <a:lnSpc>
                          <a:spcPct val="100000"/>
                        </a:lnSpc>
                        <a:spcBef>
                          <a:spcPts val="245"/>
                        </a:spcBef>
                      </a:pPr>
                      <a:r>
                        <a:rPr dirty="0" sz="750">
                          <a:solidFill>
                            <a:srgbClr val="4D4D4F"/>
                          </a:solidFill>
                          <a:latin typeface="等线"/>
                          <a:cs typeface="等线"/>
                        </a:rPr>
                        <a:t>8.76</a:t>
                      </a:r>
                      <a:endParaRPr sz="750">
                        <a:latin typeface="等线"/>
                        <a:cs typeface="等线"/>
                      </a:endParaRPr>
                    </a:p>
                  </a:txBody>
                  <a:tcPr marL="0" marR="0" marB="0" marT="31115"/>
                </a:tc>
                <a:tc>
                  <a:txBody>
                    <a:bodyPr/>
                    <a:lstStyle/>
                    <a:p>
                      <a:pPr algn="r" marR="57150">
                        <a:lnSpc>
                          <a:spcPct val="100000"/>
                        </a:lnSpc>
                        <a:spcBef>
                          <a:spcPts val="245"/>
                        </a:spcBef>
                      </a:pPr>
                      <a:r>
                        <a:rPr dirty="0" sz="750">
                          <a:solidFill>
                            <a:srgbClr val="4D4D4F"/>
                          </a:solidFill>
                          <a:latin typeface="等线"/>
                          <a:cs typeface="等线"/>
                        </a:rPr>
                        <a:t>4.95</a:t>
                      </a:r>
                      <a:endParaRPr sz="750">
                        <a:latin typeface="等线"/>
                        <a:cs typeface="等线"/>
                      </a:endParaRPr>
                    </a:p>
                  </a:txBody>
                  <a:tcPr marL="0" marR="0" marB="0" marT="31115"/>
                </a:tc>
              </a:tr>
              <a:tr h="198119">
                <a:tc>
                  <a:txBody>
                    <a:bodyPr/>
                    <a:lstStyle/>
                    <a:p>
                      <a:pPr marL="67945">
                        <a:lnSpc>
                          <a:spcPct val="100000"/>
                        </a:lnSpc>
                        <a:spcBef>
                          <a:spcPts val="245"/>
                        </a:spcBef>
                      </a:pPr>
                      <a:r>
                        <a:rPr dirty="0" sz="750" spc="-5">
                          <a:solidFill>
                            <a:srgbClr val="4D4D4F"/>
                          </a:solidFill>
                          <a:latin typeface="等线"/>
                          <a:cs typeface="等线"/>
                        </a:rPr>
                        <a:t>600227.SH</a:t>
                      </a:r>
                      <a:endParaRPr sz="750">
                        <a:latin typeface="等线"/>
                        <a:cs typeface="等线"/>
                      </a:endParaRPr>
                    </a:p>
                  </a:txBody>
                  <a:tcPr marL="0" marR="0" marB="0" marT="31115">
                    <a:solidFill>
                      <a:srgbClr val="C8C9CA"/>
                    </a:solidFill>
                  </a:tcPr>
                </a:tc>
                <a:tc>
                  <a:txBody>
                    <a:bodyPr/>
                    <a:lstStyle/>
                    <a:p>
                      <a:pPr marL="183515">
                        <a:lnSpc>
                          <a:spcPct val="100000"/>
                        </a:lnSpc>
                        <a:spcBef>
                          <a:spcPts val="280"/>
                        </a:spcBef>
                      </a:pPr>
                      <a:r>
                        <a:rPr dirty="0" sz="750" spc="5">
                          <a:solidFill>
                            <a:srgbClr val="4D4D4F"/>
                          </a:solidFill>
                          <a:latin typeface="宋体"/>
                          <a:cs typeface="宋体"/>
                        </a:rPr>
                        <a:t>圣济堂</a:t>
                      </a:r>
                      <a:endParaRPr sz="750">
                        <a:latin typeface="宋体"/>
                        <a:cs typeface="宋体"/>
                      </a:endParaRPr>
                    </a:p>
                  </a:txBody>
                  <a:tcPr marL="0" marR="0" marB="0" marT="35560">
                    <a:solidFill>
                      <a:srgbClr val="C8C9CA"/>
                    </a:solidFill>
                  </a:tcPr>
                </a:tc>
                <a:tc>
                  <a:txBody>
                    <a:bodyPr/>
                    <a:lstStyle/>
                    <a:p>
                      <a:pPr algn="r" marR="349885">
                        <a:lnSpc>
                          <a:spcPct val="100000"/>
                        </a:lnSpc>
                        <a:spcBef>
                          <a:spcPts val="245"/>
                        </a:spcBef>
                      </a:pPr>
                      <a:r>
                        <a:rPr dirty="0" sz="750">
                          <a:solidFill>
                            <a:srgbClr val="4D4D4F"/>
                          </a:solidFill>
                          <a:latin typeface="等线"/>
                          <a:cs typeface="等线"/>
                        </a:rPr>
                        <a:t>-7.03</a:t>
                      </a:r>
                      <a:endParaRPr sz="750">
                        <a:latin typeface="等线"/>
                        <a:cs typeface="等线"/>
                      </a:endParaRPr>
                    </a:p>
                  </a:txBody>
                  <a:tcPr marL="0" marR="0" marB="0" marT="31115">
                    <a:solidFill>
                      <a:srgbClr val="C8C9CA"/>
                    </a:solidFill>
                  </a:tcPr>
                </a:tc>
                <a:tc>
                  <a:txBody>
                    <a:bodyPr/>
                    <a:lstStyle/>
                    <a:p>
                      <a:pPr algn="r" marR="386715">
                        <a:lnSpc>
                          <a:spcPct val="100000"/>
                        </a:lnSpc>
                        <a:spcBef>
                          <a:spcPts val="245"/>
                        </a:spcBef>
                      </a:pPr>
                      <a:r>
                        <a:rPr dirty="0" sz="750">
                          <a:solidFill>
                            <a:srgbClr val="4D4D4F"/>
                          </a:solidFill>
                          <a:latin typeface="等线"/>
                          <a:cs typeface="等线"/>
                        </a:rPr>
                        <a:t>5.19</a:t>
                      </a:r>
                      <a:endParaRPr sz="750">
                        <a:latin typeface="等线"/>
                        <a:cs typeface="等线"/>
                      </a:endParaRPr>
                    </a:p>
                  </a:txBody>
                  <a:tcPr marL="0" marR="0" marB="0" marT="31115">
                    <a:solidFill>
                      <a:srgbClr val="C8C9CA"/>
                    </a:solidFill>
                  </a:tcPr>
                </a:tc>
                <a:tc>
                  <a:txBody>
                    <a:bodyPr/>
                    <a:lstStyle/>
                    <a:p>
                      <a:pPr algn="r" marR="155575">
                        <a:lnSpc>
                          <a:spcPct val="100000"/>
                        </a:lnSpc>
                        <a:spcBef>
                          <a:spcPts val="245"/>
                        </a:spcBef>
                      </a:pPr>
                      <a:r>
                        <a:rPr dirty="0" sz="750">
                          <a:solidFill>
                            <a:srgbClr val="4D4D4F"/>
                          </a:solidFill>
                          <a:latin typeface="等线"/>
                          <a:cs typeface="等线"/>
                        </a:rPr>
                        <a:t>-0.65</a:t>
                      </a:r>
                      <a:endParaRPr sz="750">
                        <a:latin typeface="等线"/>
                        <a:cs typeface="等线"/>
                      </a:endParaRPr>
                    </a:p>
                  </a:txBody>
                  <a:tcPr marL="0" marR="0" marB="0" marT="31115">
                    <a:solidFill>
                      <a:srgbClr val="C8C9CA"/>
                    </a:solidFill>
                  </a:tcPr>
                </a:tc>
                <a:tc>
                  <a:txBody>
                    <a:bodyPr/>
                    <a:lstStyle/>
                    <a:p>
                      <a:pPr algn="r" marR="156210">
                        <a:lnSpc>
                          <a:spcPct val="100000"/>
                        </a:lnSpc>
                        <a:spcBef>
                          <a:spcPts val="245"/>
                        </a:spcBef>
                      </a:pPr>
                      <a:r>
                        <a:rPr dirty="0" sz="750">
                          <a:solidFill>
                            <a:srgbClr val="4D4D4F"/>
                          </a:solidFill>
                          <a:latin typeface="等线"/>
                          <a:cs typeface="等线"/>
                        </a:rPr>
                        <a:t>3.70</a:t>
                      </a:r>
                      <a:endParaRPr sz="750">
                        <a:latin typeface="等线"/>
                        <a:cs typeface="等线"/>
                      </a:endParaRPr>
                    </a:p>
                  </a:txBody>
                  <a:tcPr marL="0" marR="0" marB="0" marT="31115">
                    <a:solidFill>
                      <a:srgbClr val="C8C9CA"/>
                    </a:solidFill>
                  </a:tcPr>
                </a:tc>
                <a:tc>
                  <a:txBody>
                    <a:bodyPr/>
                    <a:lstStyle/>
                    <a:p>
                      <a:pPr algn="r" marR="57150">
                        <a:lnSpc>
                          <a:spcPct val="100000"/>
                        </a:lnSpc>
                        <a:spcBef>
                          <a:spcPts val="245"/>
                        </a:spcBef>
                      </a:pPr>
                      <a:r>
                        <a:rPr dirty="0" sz="750">
                          <a:solidFill>
                            <a:srgbClr val="4D4D4F"/>
                          </a:solidFill>
                          <a:latin typeface="等线"/>
                          <a:cs typeface="等线"/>
                        </a:rPr>
                        <a:t>2.27</a:t>
                      </a:r>
                      <a:endParaRPr sz="750">
                        <a:latin typeface="等线"/>
                        <a:cs typeface="等线"/>
                      </a:endParaRPr>
                    </a:p>
                  </a:txBody>
                  <a:tcPr marL="0" marR="0" marB="0" marT="31115">
                    <a:solidFill>
                      <a:srgbClr val="C8C9CA"/>
                    </a:solidFill>
                  </a:tcPr>
                </a:tc>
              </a:tr>
              <a:tr h="198500">
                <a:tc>
                  <a:txBody>
                    <a:bodyPr/>
                    <a:lstStyle/>
                    <a:p>
                      <a:pPr marL="67945">
                        <a:lnSpc>
                          <a:spcPct val="100000"/>
                        </a:lnSpc>
                        <a:spcBef>
                          <a:spcPts val="250"/>
                        </a:spcBef>
                      </a:pPr>
                      <a:r>
                        <a:rPr dirty="0" sz="750" spc="-5">
                          <a:solidFill>
                            <a:srgbClr val="4D4D4F"/>
                          </a:solidFill>
                          <a:latin typeface="等线"/>
                          <a:cs typeface="等线"/>
                        </a:rPr>
                        <a:t>300233.SZ</a:t>
                      </a:r>
                      <a:endParaRPr sz="750">
                        <a:latin typeface="等线"/>
                        <a:cs typeface="等线"/>
                      </a:endParaRPr>
                    </a:p>
                  </a:txBody>
                  <a:tcPr marL="0" marR="0" marB="0" marT="31750"/>
                </a:tc>
                <a:tc>
                  <a:txBody>
                    <a:bodyPr/>
                    <a:lstStyle/>
                    <a:p>
                      <a:pPr marL="183515">
                        <a:lnSpc>
                          <a:spcPct val="100000"/>
                        </a:lnSpc>
                        <a:spcBef>
                          <a:spcPts val="284"/>
                        </a:spcBef>
                      </a:pPr>
                      <a:r>
                        <a:rPr dirty="0" sz="750" spc="5">
                          <a:solidFill>
                            <a:srgbClr val="4D4D4F"/>
                          </a:solidFill>
                          <a:latin typeface="宋体"/>
                          <a:cs typeface="宋体"/>
                        </a:rPr>
                        <a:t>金城</a:t>
                      </a:r>
                      <a:r>
                        <a:rPr dirty="0" sz="750" spc="-10">
                          <a:solidFill>
                            <a:srgbClr val="4D4D4F"/>
                          </a:solidFill>
                          <a:latin typeface="宋体"/>
                          <a:cs typeface="宋体"/>
                        </a:rPr>
                        <a:t>医</a:t>
                      </a:r>
                      <a:r>
                        <a:rPr dirty="0" sz="750" spc="5">
                          <a:solidFill>
                            <a:srgbClr val="4D4D4F"/>
                          </a:solidFill>
                          <a:latin typeface="宋体"/>
                          <a:cs typeface="宋体"/>
                        </a:rPr>
                        <a:t>药</a:t>
                      </a:r>
                      <a:endParaRPr sz="750">
                        <a:latin typeface="宋体"/>
                        <a:cs typeface="宋体"/>
                      </a:endParaRPr>
                    </a:p>
                  </a:txBody>
                  <a:tcPr marL="0" marR="0" marB="0" marT="36194"/>
                </a:tc>
                <a:tc>
                  <a:txBody>
                    <a:bodyPr/>
                    <a:lstStyle/>
                    <a:p>
                      <a:pPr algn="r" marR="349885">
                        <a:lnSpc>
                          <a:spcPct val="100000"/>
                        </a:lnSpc>
                        <a:spcBef>
                          <a:spcPts val="250"/>
                        </a:spcBef>
                      </a:pPr>
                      <a:r>
                        <a:rPr dirty="0" sz="750">
                          <a:solidFill>
                            <a:srgbClr val="4D4D4F"/>
                          </a:solidFill>
                          <a:latin typeface="等线"/>
                          <a:cs typeface="等线"/>
                        </a:rPr>
                        <a:t>-6.98</a:t>
                      </a:r>
                      <a:endParaRPr sz="750">
                        <a:latin typeface="等线"/>
                        <a:cs typeface="等线"/>
                      </a:endParaRPr>
                    </a:p>
                  </a:txBody>
                  <a:tcPr marL="0" marR="0" marB="0" marT="31750"/>
                </a:tc>
                <a:tc>
                  <a:txBody>
                    <a:bodyPr/>
                    <a:lstStyle/>
                    <a:p>
                      <a:pPr algn="r" marR="386715">
                        <a:lnSpc>
                          <a:spcPct val="100000"/>
                        </a:lnSpc>
                        <a:spcBef>
                          <a:spcPts val="250"/>
                        </a:spcBef>
                      </a:pPr>
                      <a:r>
                        <a:rPr dirty="0" sz="750">
                          <a:solidFill>
                            <a:srgbClr val="4D4D4F"/>
                          </a:solidFill>
                          <a:latin typeface="等线"/>
                          <a:cs typeface="等线"/>
                        </a:rPr>
                        <a:t>-20.47</a:t>
                      </a:r>
                      <a:endParaRPr sz="750">
                        <a:latin typeface="等线"/>
                        <a:cs typeface="等线"/>
                      </a:endParaRPr>
                    </a:p>
                  </a:txBody>
                  <a:tcPr marL="0" marR="0" marB="0" marT="31750"/>
                </a:tc>
                <a:tc>
                  <a:txBody>
                    <a:bodyPr/>
                    <a:lstStyle/>
                    <a:p>
                      <a:pPr algn="r" marR="155575">
                        <a:lnSpc>
                          <a:spcPct val="100000"/>
                        </a:lnSpc>
                        <a:spcBef>
                          <a:spcPts val="250"/>
                        </a:spcBef>
                      </a:pPr>
                      <a:r>
                        <a:rPr dirty="0" sz="750" spc="-5">
                          <a:solidFill>
                            <a:srgbClr val="4D4D4F"/>
                          </a:solidFill>
                          <a:latin typeface="等线"/>
                          <a:cs typeface="等线"/>
                        </a:rPr>
                        <a:t>20.49</a:t>
                      </a:r>
                      <a:endParaRPr sz="750">
                        <a:latin typeface="等线"/>
                        <a:cs typeface="等线"/>
                      </a:endParaRPr>
                    </a:p>
                  </a:txBody>
                  <a:tcPr marL="0" marR="0" marB="0" marT="31750"/>
                </a:tc>
                <a:tc>
                  <a:txBody>
                    <a:bodyPr/>
                    <a:lstStyle/>
                    <a:p>
                      <a:pPr algn="r" marR="156210">
                        <a:lnSpc>
                          <a:spcPct val="100000"/>
                        </a:lnSpc>
                        <a:spcBef>
                          <a:spcPts val="250"/>
                        </a:spcBef>
                      </a:pPr>
                      <a:r>
                        <a:rPr dirty="0" sz="750" spc="-5">
                          <a:solidFill>
                            <a:srgbClr val="4D4D4F"/>
                          </a:solidFill>
                          <a:latin typeface="等线"/>
                          <a:cs typeface="等线"/>
                        </a:rPr>
                        <a:t>43.87</a:t>
                      </a:r>
                      <a:endParaRPr sz="750">
                        <a:latin typeface="等线"/>
                        <a:cs typeface="等线"/>
                      </a:endParaRPr>
                    </a:p>
                  </a:txBody>
                  <a:tcPr marL="0" marR="0" marB="0" marT="31750"/>
                </a:tc>
                <a:tc>
                  <a:txBody>
                    <a:bodyPr/>
                    <a:lstStyle/>
                    <a:p>
                      <a:pPr algn="r" marR="57150">
                        <a:lnSpc>
                          <a:spcPct val="100000"/>
                        </a:lnSpc>
                        <a:spcBef>
                          <a:spcPts val="250"/>
                        </a:spcBef>
                      </a:pPr>
                      <a:r>
                        <a:rPr dirty="0" sz="750" spc="-5">
                          <a:solidFill>
                            <a:srgbClr val="4D4D4F"/>
                          </a:solidFill>
                          <a:latin typeface="等线"/>
                          <a:cs typeface="等线"/>
                        </a:rPr>
                        <a:t>16.60</a:t>
                      </a:r>
                      <a:endParaRPr sz="750">
                        <a:latin typeface="等线"/>
                        <a:cs typeface="等线"/>
                      </a:endParaRPr>
                    </a:p>
                  </a:txBody>
                  <a:tcPr marL="0" marR="0" marB="0" marT="31750"/>
                </a:tc>
              </a:tr>
              <a:tr h="201167">
                <a:tc>
                  <a:txBody>
                    <a:bodyPr/>
                    <a:lstStyle/>
                    <a:p>
                      <a:pPr marL="67945">
                        <a:lnSpc>
                          <a:spcPct val="100000"/>
                        </a:lnSpc>
                        <a:spcBef>
                          <a:spcPts val="245"/>
                        </a:spcBef>
                      </a:pPr>
                      <a:r>
                        <a:rPr dirty="0" sz="750" spc="-5">
                          <a:solidFill>
                            <a:srgbClr val="4D4D4F"/>
                          </a:solidFill>
                          <a:latin typeface="等线"/>
                          <a:cs typeface="等线"/>
                        </a:rPr>
                        <a:t>000004.SZ</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marL="183515">
                        <a:lnSpc>
                          <a:spcPct val="100000"/>
                        </a:lnSpc>
                        <a:spcBef>
                          <a:spcPts val="280"/>
                        </a:spcBef>
                      </a:pPr>
                      <a:r>
                        <a:rPr dirty="0" sz="750" spc="5">
                          <a:solidFill>
                            <a:srgbClr val="4D4D4F"/>
                          </a:solidFill>
                          <a:latin typeface="宋体"/>
                          <a:cs typeface="宋体"/>
                        </a:rPr>
                        <a:t>国农</a:t>
                      </a:r>
                      <a:r>
                        <a:rPr dirty="0" sz="750" spc="-10">
                          <a:solidFill>
                            <a:srgbClr val="4D4D4F"/>
                          </a:solidFill>
                          <a:latin typeface="宋体"/>
                          <a:cs typeface="宋体"/>
                        </a:rPr>
                        <a:t>科</a:t>
                      </a:r>
                      <a:r>
                        <a:rPr dirty="0" sz="750" spc="5">
                          <a:solidFill>
                            <a:srgbClr val="4D4D4F"/>
                          </a:solidFill>
                          <a:latin typeface="宋体"/>
                          <a:cs typeface="宋体"/>
                        </a:rPr>
                        <a:t>技</a:t>
                      </a:r>
                      <a:endParaRPr sz="750">
                        <a:latin typeface="宋体"/>
                        <a:cs typeface="宋体"/>
                      </a:endParaRPr>
                    </a:p>
                  </a:txBody>
                  <a:tcPr marL="0" marR="0" marB="0" marT="35560">
                    <a:lnB w="6350">
                      <a:solidFill>
                        <a:srgbClr val="F5821F"/>
                      </a:solidFill>
                      <a:prstDash val="solid"/>
                    </a:lnB>
                    <a:solidFill>
                      <a:srgbClr val="C8C9CA"/>
                    </a:solidFill>
                  </a:tcPr>
                </a:tc>
                <a:tc>
                  <a:txBody>
                    <a:bodyPr/>
                    <a:lstStyle/>
                    <a:p>
                      <a:pPr algn="r" marR="349885">
                        <a:lnSpc>
                          <a:spcPct val="100000"/>
                        </a:lnSpc>
                        <a:spcBef>
                          <a:spcPts val="245"/>
                        </a:spcBef>
                      </a:pPr>
                      <a:r>
                        <a:rPr dirty="0" sz="750">
                          <a:solidFill>
                            <a:srgbClr val="4D4D4F"/>
                          </a:solidFill>
                          <a:latin typeface="等线"/>
                          <a:cs typeface="等线"/>
                        </a:rPr>
                        <a:t>-6.87</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386715">
                        <a:lnSpc>
                          <a:spcPct val="100000"/>
                        </a:lnSpc>
                        <a:spcBef>
                          <a:spcPts val="245"/>
                        </a:spcBef>
                      </a:pPr>
                      <a:r>
                        <a:rPr dirty="0" sz="750">
                          <a:solidFill>
                            <a:srgbClr val="4D4D4F"/>
                          </a:solidFill>
                          <a:latin typeface="等线"/>
                          <a:cs typeface="等线"/>
                        </a:rPr>
                        <a:t>-14.53</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155575">
                        <a:lnSpc>
                          <a:spcPct val="100000"/>
                        </a:lnSpc>
                        <a:spcBef>
                          <a:spcPts val="245"/>
                        </a:spcBef>
                      </a:pPr>
                      <a:r>
                        <a:rPr dirty="0" sz="750">
                          <a:solidFill>
                            <a:srgbClr val="4D4D4F"/>
                          </a:solidFill>
                          <a:latin typeface="等线"/>
                          <a:cs typeface="等线"/>
                        </a:rPr>
                        <a:t>-29.97</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156210">
                        <a:lnSpc>
                          <a:spcPct val="100000"/>
                        </a:lnSpc>
                        <a:spcBef>
                          <a:spcPts val="245"/>
                        </a:spcBef>
                      </a:pPr>
                      <a:r>
                        <a:rPr dirty="0" sz="750" spc="-5">
                          <a:solidFill>
                            <a:srgbClr val="4D4D4F"/>
                          </a:solidFill>
                          <a:latin typeface="等线"/>
                          <a:cs typeface="等线"/>
                        </a:rPr>
                        <a:t>49.00</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57150">
                        <a:lnSpc>
                          <a:spcPct val="100000"/>
                        </a:lnSpc>
                        <a:spcBef>
                          <a:spcPts val="245"/>
                        </a:spcBef>
                      </a:pPr>
                      <a:r>
                        <a:rPr dirty="0" sz="750" spc="-5">
                          <a:solidFill>
                            <a:srgbClr val="4D4D4F"/>
                          </a:solidFill>
                          <a:latin typeface="等线"/>
                          <a:cs typeface="等线"/>
                        </a:rPr>
                        <a:t>18.51</a:t>
                      </a:r>
                      <a:endParaRPr sz="750">
                        <a:latin typeface="等线"/>
                        <a:cs typeface="等线"/>
                      </a:endParaRPr>
                    </a:p>
                  </a:txBody>
                  <a:tcPr marL="0" marR="0" marB="0" marT="31115">
                    <a:lnB w="6350">
                      <a:solidFill>
                        <a:srgbClr val="F5821F"/>
                      </a:solidFill>
                      <a:prstDash val="solid"/>
                    </a:lnB>
                    <a:solidFill>
                      <a:srgbClr val="C8C9CA"/>
                    </a:solidFill>
                  </a:tcPr>
                </a:tc>
              </a:tr>
            </a:tbl>
          </a:graphicData>
        </a:graphic>
      </p:graphicFrame>
      <p:sp>
        <p:nvSpPr>
          <p:cNvPr id="10" name="object 10"/>
          <p:cNvSpPr txBox="1"/>
          <p:nvPr/>
        </p:nvSpPr>
        <p:spPr>
          <a:xfrm>
            <a:off x="599948" y="3942714"/>
            <a:ext cx="4589145" cy="33020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p>
            <a:pPr>
              <a:lnSpc>
                <a:spcPct val="100000"/>
              </a:lnSpc>
              <a:spcBef>
                <a:spcPts val="15"/>
              </a:spcBef>
            </a:pPr>
            <a:endParaRPr sz="550">
              <a:latin typeface="宋体"/>
              <a:cs typeface="宋体"/>
            </a:endParaRPr>
          </a:p>
          <a:p>
            <a:pPr marL="12700">
              <a:lnSpc>
                <a:spcPct val="100000"/>
              </a:lnSpc>
            </a:pPr>
            <a:r>
              <a:rPr dirty="0" sz="700" spc="-5">
                <a:solidFill>
                  <a:srgbClr val="4D4D4F"/>
                </a:solidFill>
                <a:latin typeface="宋体"/>
                <a:cs typeface="宋体"/>
              </a:rPr>
              <a:t>注：截止至</a:t>
            </a:r>
            <a:r>
              <a:rPr dirty="0" sz="700" spc="-175">
                <a:solidFill>
                  <a:srgbClr val="4D4D4F"/>
                </a:solidFill>
                <a:latin typeface="宋体"/>
                <a:cs typeface="宋体"/>
              </a:rPr>
              <a:t> </a:t>
            </a:r>
            <a:r>
              <a:rPr dirty="0" sz="700">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年</a:t>
            </a:r>
            <a:r>
              <a:rPr dirty="0" sz="700" spc="-170">
                <a:solidFill>
                  <a:srgbClr val="4D4D4F"/>
                </a:solidFill>
                <a:latin typeface="宋体"/>
                <a:cs typeface="宋体"/>
              </a:rPr>
              <a:t> </a:t>
            </a:r>
            <a:r>
              <a:rPr dirty="0" sz="700">
                <a:solidFill>
                  <a:srgbClr val="4D4D4F"/>
                </a:solidFill>
                <a:latin typeface="等线"/>
                <a:cs typeface="等线"/>
              </a:rPr>
              <a:t>10</a:t>
            </a:r>
            <a:r>
              <a:rPr dirty="0" sz="700" spc="-15">
                <a:solidFill>
                  <a:srgbClr val="4D4D4F"/>
                </a:solidFill>
                <a:latin typeface="等线"/>
                <a:cs typeface="等线"/>
              </a:rPr>
              <a:t> </a:t>
            </a:r>
            <a:r>
              <a:rPr dirty="0" sz="700" spc="-5">
                <a:solidFill>
                  <a:srgbClr val="4D4D4F"/>
                </a:solidFill>
                <a:latin typeface="宋体"/>
                <a:cs typeface="宋体"/>
              </a:rPr>
              <a:t>月</a:t>
            </a:r>
            <a:r>
              <a:rPr dirty="0" sz="700" spc="-190">
                <a:solidFill>
                  <a:srgbClr val="4D4D4F"/>
                </a:solidFill>
                <a:latin typeface="宋体"/>
                <a:cs typeface="宋体"/>
              </a:rPr>
              <a:t> </a:t>
            </a:r>
            <a:r>
              <a:rPr dirty="0" sz="700" spc="-5">
                <a:solidFill>
                  <a:srgbClr val="4D4D4F"/>
                </a:solidFill>
                <a:latin typeface="等线"/>
                <a:cs typeface="等线"/>
              </a:rPr>
              <a:t>9</a:t>
            </a:r>
            <a:r>
              <a:rPr dirty="0" sz="700" spc="-10">
                <a:solidFill>
                  <a:srgbClr val="4D4D4F"/>
                </a:solidFill>
                <a:latin typeface="等线"/>
                <a:cs typeface="等线"/>
              </a:rPr>
              <a:t> </a:t>
            </a:r>
            <a:r>
              <a:rPr dirty="0" sz="700" spc="-5">
                <a:solidFill>
                  <a:srgbClr val="4D4D4F"/>
                </a:solidFill>
                <a:latin typeface="宋体"/>
                <a:cs typeface="宋体"/>
              </a:rPr>
              <a:t>日，剔除</a:t>
            </a:r>
            <a:r>
              <a:rPr dirty="0" sz="700" spc="-175">
                <a:solidFill>
                  <a:srgbClr val="4D4D4F"/>
                </a:solidFill>
                <a:latin typeface="宋体"/>
                <a:cs typeface="宋体"/>
              </a:rPr>
              <a:t> </a:t>
            </a:r>
            <a:r>
              <a:rPr dirty="0" sz="700" spc="-5">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上半年上市新</a:t>
            </a:r>
            <a:r>
              <a:rPr dirty="0" sz="700" spc="5">
                <a:solidFill>
                  <a:srgbClr val="4D4D4F"/>
                </a:solidFill>
                <a:latin typeface="宋体"/>
                <a:cs typeface="宋体"/>
              </a:rPr>
              <a:t>股</a:t>
            </a:r>
            <a:r>
              <a:rPr dirty="0" sz="700" spc="-5">
                <a:solidFill>
                  <a:srgbClr val="4D4D4F"/>
                </a:solidFill>
                <a:latin typeface="宋体"/>
                <a:cs typeface="宋体"/>
              </a:rPr>
              <a:t>、市</a:t>
            </a:r>
            <a:r>
              <a:rPr dirty="0" sz="700" spc="5">
                <a:solidFill>
                  <a:srgbClr val="4D4D4F"/>
                </a:solidFill>
                <a:latin typeface="宋体"/>
                <a:cs typeface="宋体"/>
              </a:rPr>
              <a:t>值</a:t>
            </a:r>
            <a:r>
              <a:rPr dirty="0" sz="700" spc="-5">
                <a:solidFill>
                  <a:srgbClr val="4D4D4F"/>
                </a:solidFill>
                <a:latin typeface="宋体"/>
                <a:cs typeface="宋体"/>
              </a:rPr>
              <a:t>小于</a:t>
            </a:r>
            <a:r>
              <a:rPr dirty="0" sz="700" spc="-170">
                <a:solidFill>
                  <a:srgbClr val="4D4D4F"/>
                </a:solidFill>
                <a:latin typeface="宋体"/>
                <a:cs typeface="宋体"/>
              </a:rPr>
              <a:t> </a:t>
            </a:r>
            <a:r>
              <a:rPr dirty="0" sz="700">
                <a:solidFill>
                  <a:srgbClr val="4D4D4F"/>
                </a:solidFill>
                <a:latin typeface="等线"/>
                <a:cs typeface="等线"/>
              </a:rPr>
              <a:t>40</a:t>
            </a:r>
            <a:r>
              <a:rPr dirty="0" sz="700" spc="-15">
                <a:solidFill>
                  <a:srgbClr val="4D4D4F"/>
                </a:solidFill>
                <a:latin typeface="等线"/>
                <a:cs typeface="等线"/>
              </a:rPr>
              <a:t> </a:t>
            </a:r>
            <a:r>
              <a:rPr dirty="0" sz="700" spc="-5">
                <a:solidFill>
                  <a:srgbClr val="4D4D4F"/>
                </a:solidFill>
                <a:latin typeface="宋体"/>
                <a:cs typeface="宋体"/>
              </a:rPr>
              <a:t>亿、医药业</a:t>
            </a:r>
            <a:r>
              <a:rPr dirty="0" sz="700" spc="5">
                <a:solidFill>
                  <a:srgbClr val="4D4D4F"/>
                </a:solidFill>
                <a:latin typeface="宋体"/>
                <a:cs typeface="宋体"/>
              </a:rPr>
              <a:t>务</a:t>
            </a:r>
            <a:r>
              <a:rPr dirty="0" sz="700" spc="-5">
                <a:solidFill>
                  <a:srgbClr val="4D4D4F"/>
                </a:solidFill>
                <a:latin typeface="宋体"/>
                <a:cs typeface="宋体"/>
              </a:rPr>
              <a:t>占比</a:t>
            </a:r>
            <a:r>
              <a:rPr dirty="0" sz="700" spc="5">
                <a:solidFill>
                  <a:srgbClr val="4D4D4F"/>
                </a:solidFill>
                <a:latin typeface="宋体"/>
                <a:cs typeface="宋体"/>
              </a:rPr>
              <a:t>较</a:t>
            </a:r>
            <a:r>
              <a:rPr dirty="0" sz="700" spc="-5">
                <a:solidFill>
                  <a:srgbClr val="4D4D4F"/>
                </a:solidFill>
                <a:latin typeface="宋体"/>
                <a:cs typeface="宋体"/>
              </a:rPr>
              <a:t>小标</a:t>
            </a:r>
            <a:r>
              <a:rPr dirty="0" sz="700" spc="10">
                <a:solidFill>
                  <a:srgbClr val="4D4D4F"/>
                </a:solidFill>
                <a:latin typeface="宋体"/>
                <a:cs typeface="宋体"/>
              </a:rPr>
              <a:t>的</a:t>
            </a:r>
            <a:r>
              <a:rPr dirty="0" sz="700" spc="-5">
                <a:solidFill>
                  <a:srgbClr val="4D4D4F"/>
                </a:solidFill>
                <a:latin typeface="宋体"/>
                <a:cs typeface="宋体"/>
              </a:rPr>
              <a:t>及期</a:t>
            </a:r>
            <a:r>
              <a:rPr dirty="0" sz="700" spc="5">
                <a:solidFill>
                  <a:srgbClr val="4D4D4F"/>
                </a:solidFill>
                <a:latin typeface="宋体"/>
                <a:cs typeface="宋体"/>
              </a:rPr>
              <a:t>间</a:t>
            </a:r>
            <a:r>
              <a:rPr dirty="0" sz="700" spc="-5">
                <a:solidFill>
                  <a:srgbClr val="4D4D4F"/>
                </a:solidFill>
                <a:latin typeface="宋体"/>
                <a:cs typeface="宋体"/>
              </a:rPr>
              <a:t>停牌</a:t>
            </a:r>
            <a:r>
              <a:rPr dirty="0" sz="700" spc="5">
                <a:solidFill>
                  <a:srgbClr val="4D4D4F"/>
                </a:solidFill>
                <a:latin typeface="宋体"/>
                <a:cs typeface="宋体"/>
              </a:rPr>
              <a:t>标</a:t>
            </a:r>
            <a:r>
              <a:rPr dirty="0" sz="700" spc="-5">
                <a:solidFill>
                  <a:srgbClr val="4D4D4F"/>
                </a:solidFill>
                <a:latin typeface="宋体"/>
                <a:cs typeface="宋体"/>
              </a:rPr>
              <a:t>的</a:t>
            </a:r>
            <a:endParaRPr sz="700">
              <a:latin typeface="宋体"/>
              <a:cs typeface="宋体"/>
            </a:endParaRPr>
          </a:p>
        </p:txBody>
      </p:sp>
      <p:sp>
        <p:nvSpPr>
          <p:cNvPr id="11" name="object 11"/>
          <p:cNvSpPr txBox="1"/>
          <p:nvPr/>
        </p:nvSpPr>
        <p:spPr>
          <a:xfrm>
            <a:off x="599948" y="4527930"/>
            <a:ext cx="1435735" cy="147955"/>
          </a:xfrm>
          <a:prstGeom prst="rect">
            <a:avLst/>
          </a:prstGeom>
        </p:spPr>
        <p:txBody>
          <a:bodyPr wrap="square" lIns="0" tIns="13335" rIns="0" bIns="0" rtlCol="0" vert="horz">
            <a:spAutoFit/>
          </a:bodyPr>
          <a:lstStyle/>
          <a:p>
            <a:pPr marL="12700">
              <a:lnSpc>
                <a:spcPct val="100000"/>
              </a:lnSpc>
              <a:spcBef>
                <a:spcPts val="105"/>
              </a:spcBef>
            </a:pPr>
            <a:r>
              <a:rPr dirty="0" sz="800" b="1">
                <a:solidFill>
                  <a:srgbClr val="4D4D4F"/>
                </a:solidFill>
                <a:latin typeface="微软雅黑"/>
                <a:cs typeface="微软雅黑"/>
              </a:rPr>
              <a:t>表</a:t>
            </a:r>
            <a:r>
              <a:rPr dirty="0" sz="800" spc="-60" b="1">
                <a:solidFill>
                  <a:srgbClr val="4D4D4F"/>
                </a:solidFill>
                <a:latin typeface="微软雅黑"/>
                <a:cs typeface="微软雅黑"/>
              </a:rPr>
              <a:t> </a:t>
            </a:r>
            <a:r>
              <a:rPr dirty="0" sz="800" spc="-5" b="1">
                <a:solidFill>
                  <a:srgbClr val="4D4D4F"/>
                </a:solidFill>
                <a:latin typeface="等线"/>
                <a:cs typeface="等线"/>
              </a:rPr>
              <a:t>6</a:t>
            </a:r>
            <a:r>
              <a:rPr dirty="0" sz="800" spc="-5" b="1">
                <a:solidFill>
                  <a:srgbClr val="4D4D4F"/>
                </a:solidFill>
                <a:latin typeface="微软雅黑"/>
                <a:cs typeface="微软雅黑"/>
              </a:rPr>
              <a:t>：</a:t>
            </a:r>
            <a:r>
              <a:rPr dirty="0" sz="800" b="1">
                <a:solidFill>
                  <a:srgbClr val="4D4D4F"/>
                </a:solidFill>
                <a:latin typeface="微软雅黑"/>
                <a:cs typeface="微软雅黑"/>
              </a:rPr>
              <a:t>公司股权质押比例前十名</a:t>
            </a:r>
            <a:endParaRPr sz="800">
              <a:latin typeface="微软雅黑"/>
              <a:cs typeface="微软雅黑"/>
            </a:endParaRPr>
          </a:p>
        </p:txBody>
      </p:sp>
      <p:graphicFrame>
        <p:nvGraphicFramePr>
          <p:cNvPr id="12" name="object 12"/>
          <p:cNvGraphicFramePr>
            <a:graphicFrameLocks noGrp="1"/>
          </p:cNvGraphicFramePr>
          <p:nvPr/>
        </p:nvGraphicFramePr>
        <p:xfrm>
          <a:off x="544068" y="4708270"/>
          <a:ext cx="6473825" cy="2794000"/>
        </p:xfrm>
        <a:graphic>
          <a:graphicData uri="http://schemas.openxmlformats.org/drawingml/2006/table">
            <a:tbl>
              <a:tblPr firstRow="1" bandRow="1">
                <a:tableStyleId>{2D5ABB26-0587-4C30-8999-92F81FD0307C}</a:tableStyleId>
              </a:tblPr>
              <a:tblGrid>
                <a:gridCol w="664845"/>
                <a:gridCol w="643890"/>
                <a:gridCol w="662305"/>
                <a:gridCol w="672465"/>
                <a:gridCol w="771525"/>
                <a:gridCol w="568325"/>
                <a:gridCol w="584200"/>
                <a:gridCol w="676910"/>
                <a:gridCol w="581025"/>
                <a:gridCol w="648970"/>
              </a:tblGrid>
              <a:tr h="798576">
                <a:tc>
                  <a:txBody>
                    <a:bodyPr/>
                    <a:lstStyle/>
                    <a:p>
                      <a:pPr marL="67945">
                        <a:lnSpc>
                          <a:spcPct val="100000"/>
                        </a:lnSpc>
                        <a:spcBef>
                          <a:spcPts val="305"/>
                        </a:spcBef>
                      </a:pPr>
                      <a:r>
                        <a:rPr dirty="0" sz="750" spc="5" b="1">
                          <a:solidFill>
                            <a:srgbClr val="4D4D4F"/>
                          </a:solidFill>
                          <a:latin typeface="微软雅黑"/>
                          <a:cs typeface="微软雅黑"/>
                        </a:rPr>
                        <a:t>证券代码</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157480">
                        <a:lnSpc>
                          <a:spcPct val="100000"/>
                        </a:lnSpc>
                        <a:spcBef>
                          <a:spcPts val="305"/>
                        </a:spcBef>
                      </a:pPr>
                      <a:r>
                        <a:rPr dirty="0" sz="750" spc="5" b="1">
                          <a:solidFill>
                            <a:srgbClr val="4D4D4F"/>
                          </a:solidFill>
                          <a:latin typeface="微软雅黑"/>
                          <a:cs typeface="微软雅黑"/>
                        </a:rPr>
                        <a:t>证券简称</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153670">
                        <a:lnSpc>
                          <a:spcPct val="100000"/>
                        </a:lnSpc>
                        <a:spcBef>
                          <a:spcPts val="305"/>
                        </a:spcBef>
                      </a:pPr>
                      <a:r>
                        <a:rPr dirty="0" sz="750" b="1">
                          <a:solidFill>
                            <a:srgbClr val="4D4D4F"/>
                          </a:solidFill>
                          <a:latin typeface="微软雅黑"/>
                          <a:cs typeface="微软雅黑"/>
                        </a:rPr>
                        <a:t>质押股份</a:t>
                      </a:r>
                      <a:endParaRPr sz="750">
                        <a:latin typeface="微软雅黑"/>
                        <a:cs typeface="微软雅黑"/>
                      </a:endParaRPr>
                    </a:p>
                    <a:p>
                      <a:pPr marL="153670">
                        <a:lnSpc>
                          <a:spcPct val="100000"/>
                        </a:lnSpc>
                        <a:spcBef>
                          <a:spcPts val="660"/>
                        </a:spcBef>
                      </a:pPr>
                      <a:r>
                        <a:rPr dirty="0" sz="750" b="1">
                          <a:solidFill>
                            <a:srgbClr val="4D4D4F"/>
                          </a:solidFill>
                          <a:latin typeface="微软雅黑"/>
                          <a:cs typeface="微软雅黑"/>
                        </a:rPr>
                        <a:t>数量合计</a:t>
                      </a:r>
                      <a:endParaRPr sz="750">
                        <a:latin typeface="微软雅黑"/>
                        <a:cs typeface="微软雅黑"/>
                      </a:endParaRPr>
                    </a:p>
                    <a:p>
                      <a:pPr marL="101600">
                        <a:lnSpc>
                          <a:spcPct val="100000"/>
                        </a:lnSpc>
                        <a:spcBef>
                          <a:spcPts val="660"/>
                        </a:spcBef>
                      </a:pPr>
                      <a:r>
                        <a:rPr dirty="0" sz="750" b="1">
                          <a:solidFill>
                            <a:srgbClr val="4D4D4F"/>
                          </a:solidFill>
                          <a:latin typeface="微软雅黑"/>
                          <a:cs typeface="微软雅黑"/>
                        </a:rPr>
                        <a:t>（百万</a:t>
                      </a:r>
                      <a:r>
                        <a:rPr dirty="0" sz="750" spc="-15" b="1">
                          <a:solidFill>
                            <a:srgbClr val="4D4D4F"/>
                          </a:solidFill>
                          <a:latin typeface="微软雅黑"/>
                          <a:cs typeface="微软雅黑"/>
                        </a:rPr>
                        <a:t>股</a:t>
                      </a:r>
                      <a:r>
                        <a:rPr dirty="0" sz="750" b="1">
                          <a:solidFill>
                            <a:srgbClr val="4D4D4F"/>
                          </a:solidFill>
                          <a:latin typeface="微软雅黑"/>
                          <a:cs typeface="微软雅黑"/>
                        </a:rPr>
                        <a:t>）</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103505">
                        <a:lnSpc>
                          <a:spcPct val="100000"/>
                        </a:lnSpc>
                        <a:spcBef>
                          <a:spcPts val="305"/>
                        </a:spcBef>
                      </a:pPr>
                      <a:r>
                        <a:rPr dirty="0" sz="750" spc="5" b="1">
                          <a:solidFill>
                            <a:srgbClr val="4D4D4F"/>
                          </a:solidFill>
                          <a:latin typeface="微软雅黑"/>
                          <a:cs typeface="微软雅黑"/>
                        </a:rPr>
                        <a:t>质押比例</a:t>
                      </a:r>
                      <a:r>
                        <a:rPr dirty="0" sz="750" spc="110" b="1">
                          <a:solidFill>
                            <a:srgbClr val="4D4D4F"/>
                          </a:solidFill>
                          <a:latin typeface="微软雅黑"/>
                          <a:cs typeface="微软雅黑"/>
                        </a:rPr>
                        <a:t> </a:t>
                      </a:r>
                      <a:r>
                        <a:rPr dirty="0" sz="750" b="1">
                          <a:solidFill>
                            <a:srgbClr val="4D4D4F"/>
                          </a:solidFill>
                          <a:latin typeface="等线"/>
                          <a:cs typeface="等线"/>
                        </a:rPr>
                        <a:t>%</a:t>
                      </a:r>
                      <a:endParaRPr sz="750">
                        <a:latin typeface="等线"/>
                        <a:cs typeface="等线"/>
                      </a:endParaRPr>
                    </a:p>
                  </a:txBody>
                  <a:tcPr marL="0" marR="0" marB="0" marT="38735">
                    <a:lnT w="6350">
                      <a:solidFill>
                        <a:srgbClr val="F5821F"/>
                      </a:solidFill>
                      <a:prstDash val="solid"/>
                    </a:lnT>
                    <a:lnB w="6350">
                      <a:solidFill>
                        <a:srgbClr val="F5821F"/>
                      </a:solidFill>
                      <a:prstDash val="solid"/>
                    </a:lnB>
                  </a:tcPr>
                </a:tc>
                <a:tc>
                  <a:txBody>
                    <a:bodyPr/>
                    <a:lstStyle/>
                    <a:p>
                      <a:pPr algn="r" marR="78105">
                        <a:lnSpc>
                          <a:spcPct val="100000"/>
                        </a:lnSpc>
                        <a:spcBef>
                          <a:spcPts val="305"/>
                        </a:spcBef>
                      </a:pPr>
                      <a:r>
                        <a:rPr dirty="0" sz="750" b="1">
                          <a:solidFill>
                            <a:srgbClr val="4D4D4F"/>
                          </a:solidFill>
                          <a:latin typeface="微软雅黑"/>
                          <a:cs typeface="微软雅黑"/>
                        </a:rPr>
                        <a:t>大股东累</a:t>
                      </a:r>
                      <a:r>
                        <a:rPr dirty="0" sz="750" spc="-15" b="1">
                          <a:solidFill>
                            <a:srgbClr val="4D4D4F"/>
                          </a:solidFill>
                          <a:latin typeface="微软雅黑"/>
                          <a:cs typeface="微软雅黑"/>
                        </a:rPr>
                        <a:t>计</a:t>
                      </a:r>
                      <a:r>
                        <a:rPr dirty="0" sz="750" b="1">
                          <a:solidFill>
                            <a:srgbClr val="4D4D4F"/>
                          </a:solidFill>
                          <a:latin typeface="微软雅黑"/>
                          <a:cs typeface="微软雅黑"/>
                        </a:rPr>
                        <a:t>质</a:t>
                      </a:r>
                      <a:endParaRPr sz="750">
                        <a:latin typeface="微软雅黑"/>
                        <a:cs typeface="微软雅黑"/>
                      </a:endParaRPr>
                    </a:p>
                    <a:p>
                      <a:pPr algn="r" marR="78105">
                        <a:lnSpc>
                          <a:spcPct val="100000"/>
                        </a:lnSpc>
                        <a:spcBef>
                          <a:spcPts val="660"/>
                        </a:spcBef>
                      </a:pPr>
                      <a:r>
                        <a:rPr dirty="0" sz="750" b="1">
                          <a:solidFill>
                            <a:srgbClr val="4D4D4F"/>
                          </a:solidFill>
                          <a:latin typeface="微软雅黑"/>
                          <a:cs typeface="微软雅黑"/>
                        </a:rPr>
                        <a:t>押数量（</a:t>
                      </a:r>
                      <a:r>
                        <a:rPr dirty="0" sz="750" spc="-15" b="1">
                          <a:solidFill>
                            <a:srgbClr val="4D4D4F"/>
                          </a:solidFill>
                          <a:latin typeface="微软雅黑"/>
                          <a:cs typeface="微软雅黑"/>
                        </a:rPr>
                        <a:t>百</a:t>
                      </a:r>
                      <a:r>
                        <a:rPr dirty="0" sz="750" b="1">
                          <a:solidFill>
                            <a:srgbClr val="4D4D4F"/>
                          </a:solidFill>
                          <a:latin typeface="微软雅黑"/>
                          <a:cs typeface="微软雅黑"/>
                        </a:rPr>
                        <a:t>万</a:t>
                      </a:r>
                      <a:endParaRPr sz="750">
                        <a:latin typeface="微软雅黑"/>
                        <a:cs typeface="微软雅黑"/>
                      </a:endParaRPr>
                    </a:p>
                    <a:p>
                      <a:pPr algn="r" marR="78105">
                        <a:lnSpc>
                          <a:spcPct val="100000"/>
                        </a:lnSpc>
                        <a:spcBef>
                          <a:spcPts val="660"/>
                        </a:spcBef>
                      </a:pPr>
                      <a:r>
                        <a:rPr dirty="0" sz="750" b="1">
                          <a:solidFill>
                            <a:srgbClr val="4D4D4F"/>
                          </a:solidFill>
                          <a:latin typeface="微软雅黑"/>
                          <a:cs typeface="微软雅黑"/>
                        </a:rPr>
                        <a:t>股）</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90805">
                        <a:lnSpc>
                          <a:spcPct val="100000"/>
                        </a:lnSpc>
                        <a:spcBef>
                          <a:spcPts val="305"/>
                        </a:spcBef>
                      </a:pPr>
                      <a:r>
                        <a:rPr dirty="0" sz="750" b="1">
                          <a:solidFill>
                            <a:srgbClr val="4D4D4F"/>
                          </a:solidFill>
                          <a:latin typeface="微软雅黑"/>
                          <a:cs typeface="微软雅黑"/>
                        </a:rPr>
                        <a:t>大股东累</a:t>
                      </a:r>
                      <a:endParaRPr sz="750">
                        <a:latin typeface="微软雅黑"/>
                        <a:cs typeface="微软雅黑"/>
                      </a:endParaRPr>
                    </a:p>
                    <a:p>
                      <a:pPr algn="r" marL="85725" marR="90805">
                        <a:lnSpc>
                          <a:spcPct val="173300"/>
                        </a:lnSpc>
                      </a:pPr>
                      <a:r>
                        <a:rPr dirty="0" sz="750" b="1">
                          <a:solidFill>
                            <a:srgbClr val="4D4D4F"/>
                          </a:solidFill>
                          <a:latin typeface="微软雅黑"/>
                          <a:cs typeface="微软雅黑"/>
                        </a:rPr>
                        <a:t>计质押数 占持股数 </a:t>
                      </a:r>
                      <a:r>
                        <a:rPr dirty="0" sz="750" spc="5" b="1">
                          <a:solidFill>
                            <a:srgbClr val="4D4D4F"/>
                          </a:solidFill>
                          <a:latin typeface="微软雅黑"/>
                          <a:cs typeface="微软雅黑"/>
                        </a:rPr>
                        <a:t>比例</a:t>
                      </a:r>
                      <a:r>
                        <a:rPr dirty="0" sz="750" spc="-5" b="1">
                          <a:solidFill>
                            <a:srgbClr val="4D4D4F"/>
                          </a:solidFill>
                          <a:latin typeface="等线"/>
                          <a:cs typeface="等线"/>
                        </a:rPr>
                        <a:t>/%</a:t>
                      </a:r>
                      <a:endParaRPr sz="750">
                        <a:latin typeface="等线"/>
                        <a:cs typeface="等线"/>
                      </a:endParaRPr>
                    </a:p>
                  </a:txBody>
                  <a:tcPr marL="0" marR="0" marB="0" marT="38735">
                    <a:lnT w="6350">
                      <a:solidFill>
                        <a:srgbClr val="F5821F"/>
                      </a:solidFill>
                      <a:prstDash val="solid"/>
                    </a:lnT>
                    <a:lnB w="6350">
                      <a:solidFill>
                        <a:srgbClr val="F5821F"/>
                      </a:solidFill>
                      <a:prstDash val="solid"/>
                    </a:lnB>
                  </a:tcPr>
                </a:tc>
                <a:tc>
                  <a:txBody>
                    <a:bodyPr/>
                    <a:lstStyle/>
                    <a:p>
                      <a:pPr algn="r" marR="93980">
                        <a:lnSpc>
                          <a:spcPct val="100000"/>
                        </a:lnSpc>
                        <a:spcBef>
                          <a:spcPts val="305"/>
                        </a:spcBef>
                      </a:pPr>
                      <a:r>
                        <a:rPr dirty="0" sz="750" b="1">
                          <a:solidFill>
                            <a:srgbClr val="4D4D4F"/>
                          </a:solidFill>
                          <a:latin typeface="微软雅黑"/>
                          <a:cs typeface="微软雅黑"/>
                        </a:rPr>
                        <a:t>有限售股</a:t>
                      </a:r>
                      <a:endParaRPr sz="750">
                        <a:latin typeface="微软雅黑"/>
                        <a:cs typeface="微软雅黑"/>
                      </a:endParaRPr>
                    </a:p>
                    <a:p>
                      <a:pPr algn="r" marL="97155" marR="93980">
                        <a:lnSpc>
                          <a:spcPct val="173300"/>
                        </a:lnSpc>
                      </a:pPr>
                      <a:r>
                        <a:rPr dirty="0" sz="750" b="1">
                          <a:solidFill>
                            <a:srgbClr val="4D4D4F"/>
                          </a:solidFill>
                          <a:latin typeface="微软雅黑"/>
                          <a:cs typeface="微软雅黑"/>
                        </a:rPr>
                        <a:t>份质押数 量（百万</a:t>
                      </a:r>
                      <a:endParaRPr sz="750">
                        <a:latin typeface="微软雅黑"/>
                        <a:cs typeface="微软雅黑"/>
                      </a:endParaRPr>
                    </a:p>
                    <a:p>
                      <a:pPr algn="r" marR="93980">
                        <a:lnSpc>
                          <a:spcPct val="100000"/>
                        </a:lnSpc>
                        <a:spcBef>
                          <a:spcPts val="660"/>
                        </a:spcBef>
                      </a:pPr>
                      <a:r>
                        <a:rPr dirty="0" sz="750" b="1">
                          <a:solidFill>
                            <a:srgbClr val="4D4D4F"/>
                          </a:solidFill>
                          <a:latin typeface="微软雅黑"/>
                          <a:cs typeface="微软雅黑"/>
                        </a:rPr>
                        <a:t>股）</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86360">
                        <a:lnSpc>
                          <a:spcPct val="100000"/>
                        </a:lnSpc>
                        <a:spcBef>
                          <a:spcPts val="305"/>
                        </a:spcBef>
                      </a:pPr>
                      <a:r>
                        <a:rPr dirty="0" sz="750" b="1">
                          <a:solidFill>
                            <a:srgbClr val="4D4D4F"/>
                          </a:solidFill>
                          <a:latin typeface="微软雅黑"/>
                          <a:cs typeface="微软雅黑"/>
                        </a:rPr>
                        <a:t>有限售股份</a:t>
                      </a:r>
                      <a:endParaRPr sz="750">
                        <a:latin typeface="微软雅黑"/>
                        <a:cs typeface="微软雅黑"/>
                      </a:endParaRPr>
                    </a:p>
                    <a:p>
                      <a:pPr algn="r" marR="86360">
                        <a:lnSpc>
                          <a:spcPct val="100000"/>
                        </a:lnSpc>
                        <a:spcBef>
                          <a:spcPts val="660"/>
                        </a:spcBef>
                      </a:pPr>
                      <a:r>
                        <a:rPr dirty="0" sz="750" b="1">
                          <a:solidFill>
                            <a:srgbClr val="4D4D4F"/>
                          </a:solidFill>
                          <a:latin typeface="微软雅黑"/>
                          <a:cs typeface="微软雅黑"/>
                        </a:rPr>
                        <a:t>质押比例</a:t>
                      </a:r>
                      <a:endParaRPr sz="750">
                        <a:latin typeface="微软雅黑"/>
                        <a:cs typeface="微软雅黑"/>
                      </a:endParaRPr>
                    </a:p>
                    <a:p>
                      <a:pPr algn="r" marR="87630">
                        <a:lnSpc>
                          <a:spcPct val="100000"/>
                        </a:lnSpc>
                        <a:spcBef>
                          <a:spcPts val="625"/>
                        </a:spcBef>
                      </a:pPr>
                      <a:r>
                        <a:rPr dirty="0" sz="750" b="1">
                          <a:solidFill>
                            <a:srgbClr val="4D4D4F"/>
                          </a:solidFill>
                          <a:latin typeface="等线"/>
                          <a:cs typeface="等线"/>
                        </a:rPr>
                        <a:t>%</a:t>
                      </a:r>
                      <a:endParaRPr sz="750">
                        <a:latin typeface="等线"/>
                        <a:cs typeface="等线"/>
                      </a:endParaRPr>
                    </a:p>
                  </a:txBody>
                  <a:tcPr marL="0" marR="0" marB="0" marT="38735">
                    <a:lnT w="6350">
                      <a:solidFill>
                        <a:srgbClr val="F5821F"/>
                      </a:solidFill>
                      <a:prstDash val="solid"/>
                    </a:lnT>
                    <a:lnB w="6350">
                      <a:solidFill>
                        <a:srgbClr val="F5821F"/>
                      </a:solidFill>
                      <a:prstDash val="solid"/>
                    </a:lnB>
                  </a:tcPr>
                </a:tc>
                <a:tc>
                  <a:txBody>
                    <a:bodyPr/>
                    <a:lstStyle/>
                    <a:p>
                      <a:pPr algn="r" marR="94615">
                        <a:lnSpc>
                          <a:spcPct val="100000"/>
                        </a:lnSpc>
                        <a:spcBef>
                          <a:spcPts val="305"/>
                        </a:spcBef>
                      </a:pPr>
                      <a:r>
                        <a:rPr dirty="0" sz="750" b="1">
                          <a:solidFill>
                            <a:srgbClr val="4D4D4F"/>
                          </a:solidFill>
                          <a:latin typeface="微软雅黑"/>
                          <a:cs typeface="微软雅黑"/>
                        </a:rPr>
                        <a:t>无限售股</a:t>
                      </a:r>
                      <a:endParaRPr sz="750">
                        <a:latin typeface="微软雅黑"/>
                        <a:cs typeface="微软雅黑"/>
                      </a:endParaRPr>
                    </a:p>
                    <a:p>
                      <a:pPr algn="r" marL="93980" marR="94615">
                        <a:lnSpc>
                          <a:spcPct val="173300"/>
                        </a:lnSpc>
                      </a:pPr>
                      <a:r>
                        <a:rPr dirty="0" sz="750" b="1">
                          <a:solidFill>
                            <a:srgbClr val="4D4D4F"/>
                          </a:solidFill>
                          <a:latin typeface="微软雅黑"/>
                          <a:cs typeface="微软雅黑"/>
                        </a:rPr>
                        <a:t>份质押数 量（百万</a:t>
                      </a:r>
                      <a:endParaRPr sz="750">
                        <a:latin typeface="微软雅黑"/>
                        <a:cs typeface="微软雅黑"/>
                      </a:endParaRPr>
                    </a:p>
                    <a:p>
                      <a:pPr algn="r" marR="95250">
                        <a:lnSpc>
                          <a:spcPct val="100000"/>
                        </a:lnSpc>
                        <a:spcBef>
                          <a:spcPts val="660"/>
                        </a:spcBef>
                      </a:pPr>
                      <a:r>
                        <a:rPr dirty="0" sz="750" b="1">
                          <a:solidFill>
                            <a:srgbClr val="4D4D4F"/>
                          </a:solidFill>
                          <a:latin typeface="微软雅黑"/>
                          <a:cs typeface="微软雅黑"/>
                        </a:rPr>
                        <a:t>股）</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101600">
                        <a:lnSpc>
                          <a:spcPct val="100000"/>
                        </a:lnSpc>
                        <a:spcBef>
                          <a:spcPts val="305"/>
                        </a:spcBef>
                      </a:pPr>
                      <a:r>
                        <a:rPr dirty="0" sz="750" b="1">
                          <a:solidFill>
                            <a:srgbClr val="4D4D4F"/>
                          </a:solidFill>
                          <a:latin typeface="微软雅黑"/>
                          <a:cs typeface="微软雅黑"/>
                        </a:rPr>
                        <a:t>无限售股份</a:t>
                      </a:r>
                      <a:endParaRPr sz="750">
                        <a:latin typeface="微软雅黑"/>
                        <a:cs typeface="微软雅黑"/>
                      </a:endParaRPr>
                    </a:p>
                    <a:p>
                      <a:pPr marL="150495">
                        <a:lnSpc>
                          <a:spcPct val="100000"/>
                        </a:lnSpc>
                        <a:spcBef>
                          <a:spcPts val="660"/>
                        </a:spcBef>
                      </a:pPr>
                      <a:r>
                        <a:rPr dirty="0" sz="750" b="1">
                          <a:solidFill>
                            <a:srgbClr val="4D4D4F"/>
                          </a:solidFill>
                          <a:latin typeface="微软雅黑"/>
                          <a:cs typeface="微软雅黑"/>
                        </a:rPr>
                        <a:t>质押比例</a:t>
                      </a:r>
                      <a:r>
                        <a:rPr dirty="0" sz="750" b="1">
                          <a:solidFill>
                            <a:srgbClr val="4D4D4F"/>
                          </a:solidFill>
                          <a:latin typeface="等线"/>
                          <a:cs typeface="等线"/>
                        </a:rPr>
                        <a:t>%</a:t>
                      </a:r>
                      <a:endParaRPr sz="750">
                        <a:latin typeface="等线"/>
                        <a:cs typeface="等线"/>
                      </a:endParaRPr>
                    </a:p>
                  </a:txBody>
                  <a:tcPr marL="0" marR="0" marB="0" marT="38735">
                    <a:lnT w="6350">
                      <a:solidFill>
                        <a:srgbClr val="F5821F"/>
                      </a:solidFill>
                      <a:prstDash val="solid"/>
                    </a:lnT>
                    <a:lnB w="6350">
                      <a:solidFill>
                        <a:srgbClr val="F5821F"/>
                      </a:solidFill>
                      <a:prstDash val="solid"/>
                    </a:lnB>
                  </a:tcPr>
                </a:tc>
              </a:tr>
              <a:tr h="201168">
                <a:tc>
                  <a:txBody>
                    <a:bodyPr/>
                    <a:lstStyle/>
                    <a:p>
                      <a:pPr marL="67945">
                        <a:lnSpc>
                          <a:spcPct val="100000"/>
                        </a:lnSpc>
                        <a:spcBef>
                          <a:spcPts val="270"/>
                        </a:spcBef>
                      </a:pPr>
                      <a:r>
                        <a:rPr dirty="0" sz="750" spc="-5">
                          <a:solidFill>
                            <a:srgbClr val="4D4D4F"/>
                          </a:solidFill>
                          <a:latin typeface="等线"/>
                          <a:cs typeface="等线"/>
                        </a:rPr>
                        <a:t>300267.SZ</a:t>
                      </a:r>
                      <a:endParaRPr sz="750">
                        <a:latin typeface="等线"/>
                        <a:cs typeface="等线"/>
                      </a:endParaRPr>
                    </a:p>
                  </a:txBody>
                  <a:tcPr marL="0" marR="0" marB="0" marT="34290">
                    <a:lnT w="6350">
                      <a:solidFill>
                        <a:srgbClr val="F5821F"/>
                      </a:solidFill>
                      <a:prstDash val="solid"/>
                    </a:lnT>
                  </a:tcPr>
                </a:tc>
                <a:tc>
                  <a:txBody>
                    <a:bodyPr/>
                    <a:lstStyle/>
                    <a:p>
                      <a:pPr marL="157480">
                        <a:lnSpc>
                          <a:spcPct val="100000"/>
                        </a:lnSpc>
                        <a:spcBef>
                          <a:spcPts val="305"/>
                        </a:spcBef>
                      </a:pPr>
                      <a:r>
                        <a:rPr dirty="0" sz="750" spc="5">
                          <a:solidFill>
                            <a:srgbClr val="4D4D4F"/>
                          </a:solidFill>
                          <a:latin typeface="宋体"/>
                          <a:cs typeface="宋体"/>
                        </a:rPr>
                        <a:t>尔康</a:t>
                      </a:r>
                      <a:r>
                        <a:rPr dirty="0" sz="750" spc="-10">
                          <a:solidFill>
                            <a:srgbClr val="4D4D4F"/>
                          </a:solidFill>
                          <a:latin typeface="宋体"/>
                          <a:cs typeface="宋体"/>
                        </a:rPr>
                        <a:t>制</a:t>
                      </a:r>
                      <a:r>
                        <a:rPr dirty="0" sz="750" spc="5">
                          <a:solidFill>
                            <a:srgbClr val="4D4D4F"/>
                          </a:solidFill>
                          <a:latin typeface="宋体"/>
                          <a:cs typeface="宋体"/>
                        </a:rPr>
                        <a:t>药</a:t>
                      </a:r>
                      <a:endParaRPr sz="750">
                        <a:latin typeface="宋体"/>
                        <a:cs typeface="宋体"/>
                      </a:endParaRPr>
                    </a:p>
                  </a:txBody>
                  <a:tcPr marL="0" marR="0" marB="0" marT="38735">
                    <a:lnT w="6350">
                      <a:solidFill>
                        <a:srgbClr val="F5821F"/>
                      </a:solidFill>
                      <a:prstDash val="solid"/>
                    </a:lnT>
                  </a:tcPr>
                </a:tc>
                <a:tc>
                  <a:txBody>
                    <a:bodyPr/>
                    <a:lstStyle/>
                    <a:p>
                      <a:pPr algn="r" marR="116205">
                        <a:lnSpc>
                          <a:spcPct val="100000"/>
                        </a:lnSpc>
                        <a:spcBef>
                          <a:spcPts val="270"/>
                        </a:spcBef>
                      </a:pPr>
                      <a:r>
                        <a:rPr dirty="0" sz="750" spc="-5">
                          <a:solidFill>
                            <a:srgbClr val="4D4D4F"/>
                          </a:solidFill>
                          <a:latin typeface="等线"/>
                          <a:cs typeface="等线"/>
                        </a:rPr>
                        <a:t>1,210.17</a:t>
                      </a:r>
                      <a:endParaRPr sz="750">
                        <a:latin typeface="等线"/>
                        <a:cs typeface="等线"/>
                      </a:endParaRPr>
                    </a:p>
                  </a:txBody>
                  <a:tcPr marL="0" marR="0" marB="0" marT="34290">
                    <a:lnT w="6350">
                      <a:solidFill>
                        <a:srgbClr val="F5821F"/>
                      </a:solidFill>
                      <a:prstDash val="solid"/>
                    </a:lnT>
                  </a:tcPr>
                </a:tc>
                <a:tc>
                  <a:txBody>
                    <a:bodyPr/>
                    <a:lstStyle/>
                    <a:p>
                      <a:pPr algn="r" marR="102235">
                        <a:lnSpc>
                          <a:spcPct val="100000"/>
                        </a:lnSpc>
                        <a:spcBef>
                          <a:spcPts val="270"/>
                        </a:spcBef>
                      </a:pPr>
                      <a:r>
                        <a:rPr dirty="0" sz="750" spc="-5">
                          <a:solidFill>
                            <a:srgbClr val="4D4D4F"/>
                          </a:solidFill>
                          <a:latin typeface="等线"/>
                          <a:cs typeface="等线"/>
                        </a:rPr>
                        <a:t>58.67</a:t>
                      </a:r>
                      <a:endParaRPr sz="750">
                        <a:latin typeface="等线"/>
                        <a:cs typeface="等线"/>
                      </a:endParaRPr>
                    </a:p>
                  </a:txBody>
                  <a:tcPr marL="0" marR="0" marB="0" marT="34290">
                    <a:lnT w="6350">
                      <a:solidFill>
                        <a:srgbClr val="F5821F"/>
                      </a:solidFill>
                      <a:prstDash val="solid"/>
                    </a:lnT>
                  </a:tcPr>
                </a:tc>
                <a:tc>
                  <a:txBody>
                    <a:bodyPr/>
                    <a:lstStyle/>
                    <a:p>
                      <a:pPr algn="r" marR="78105">
                        <a:lnSpc>
                          <a:spcPct val="100000"/>
                        </a:lnSpc>
                        <a:spcBef>
                          <a:spcPts val="270"/>
                        </a:spcBef>
                      </a:pPr>
                      <a:r>
                        <a:rPr dirty="0" sz="750" spc="-5">
                          <a:solidFill>
                            <a:srgbClr val="4D4D4F"/>
                          </a:solidFill>
                          <a:latin typeface="等线"/>
                          <a:cs typeface="等线"/>
                        </a:rPr>
                        <a:t>834.66</a:t>
                      </a:r>
                      <a:endParaRPr sz="750">
                        <a:latin typeface="等线"/>
                        <a:cs typeface="等线"/>
                      </a:endParaRPr>
                    </a:p>
                  </a:txBody>
                  <a:tcPr marL="0" marR="0" marB="0" marT="34290">
                    <a:lnT w="6350">
                      <a:solidFill>
                        <a:srgbClr val="F5821F"/>
                      </a:solidFill>
                      <a:prstDash val="solid"/>
                    </a:lnT>
                  </a:tcPr>
                </a:tc>
                <a:tc>
                  <a:txBody>
                    <a:bodyPr/>
                    <a:lstStyle/>
                    <a:p>
                      <a:pPr algn="r" marR="89535">
                        <a:lnSpc>
                          <a:spcPct val="100000"/>
                        </a:lnSpc>
                        <a:spcBef>
                          <a:spcPts val="270"/>
                        </a:spcBef>
                      </a:pPr>
                      <a:r>
                        <a:rPr dirty="0" sz="750" spc="-5">
                          <a:solidFill>
                            <a:srgbClr val="4D4D4F"/>
                          </a:solidFill>
                          <a:latin typeface="等线"/>
                          <a:cs typeface="等线"/>
                        </a:rPr>
                        <a:t>97.66</a:t>
                      </a:r>
                      <a:endParaRPr sz="750">
                        <a:latin typeface="等线"/>
                        <a:cs typeface="等线"/>
                      </a:endParaRPr>
                    </a:p>
                  </a:txBody>
                  <a:tcPr marL="0" marR="0" marB="0" marT="34290">
                    <a:lnT w="6350">
                      <a:solidFill>
                        <a:srgbClr val="F5821F"/>
                      </a:solidFill>
                      <a:prstDash val="solid"/>
                    </a:lnT>
                  </a:tcPr>
                </a:tc>
                <a:tc>
                  <a:txBody>
                    <a:bodyPr/>
                    <a:lstStyle/>
                    <a:p>
                      <a:pPr algn="r" marR="93980">
                        <a:lnSpc>
                          <a:spcPct val="100000"/>
                        </a:lnSpc>
                        <a:spcBef>
                          <a:spcPts val="270"/>
                        </a:spcBef>
                      </a:pPr>
                      <a:r>
                        <a:rPr dirty="0" sz="750">
                          <a:solidFill>
                            <a:srgbClr val="4D4D4F"/>
                          </a:solidFill>
                          <a:latin typeface="等线"/>
                          <a:cs typeface="等线"/>
                        </a:rPr>
                        <a:t>0.00</a:t>
                      </a:r>
                      <a:endParaRPr sz="750">
                        <a:latin typeface="等线"/>
                        <a:cs typeface="等线"/>
                      </a:endParaRPr>
                    </a:p>
                  </a:txBody>
                  <a:tcPr marL="0" marR="0" marB="0" marT="34290">
                    <a:lnT w="6350">
                      <a:solidFill>
                        <a:srgbClr val="F5821F"/>
                      </a:solidFill>
                      <a:prstDash val="solid"/>
                    </a:lnT>
                  </a:tcPr>
                </a:tc>
                <a:tc>
                  <a:txBody>
                    <a:bodyPr/>
                    <a:lstStyle/>
                    <a:p>
                      <a:pPr algn="r" marR="86360">
                        <a:lnSpc>
                          <a:spcPct val="100000"/>
                        </a:lnSpc>
                        <a:spcBef>
                          <a:spcPts val="270"/>
                        </a:spcBef>
                      </a:pPr>
                      <a:r>
                        <a:rPr dirty="0" sz="750">
                          <a:solidFill>
                            <a:srgbClr val="4D4D4F"/>
                          </a:solidFill>
                          <a:latin typeface="等线"/>
                          <a:cs typeface="等线"/>
                        </a:rPr>
                        <a:t>0.00</a:t>
                      </a:r>
                      <a:endParaRPr sz="750">
                        <a:latin typeface="等线"/>
                        <a:cs typeface="等线"/>
                      </a:endParaRPr>
                    </a:p>
                  </a:txBody>
                  <a:tcPr marL="0" marR="0" marB="0" marT="34290">
                    <a:lnT w="6350">
                      <a:solidFill>
                        <a:srgbClr val="F5821F"/>
                      </a:solidFill>
                      <a:prstDash val="solid"/>
                    </a:lnT>
                  </a:tcPr>
                </a:tc>
                <a:tc>
                  <a:txBody>
                    <a:bodyPr/>
                    <a:lstStyle/>
                    <a:p>
                      <a:pPr algn="r" marR="93980">
                        <a:lnSpc>
                          <a:spcPct val="100000"/>
                        </a:lnSpc>
                        <a:spcBef>
                          <a:spcPts val="270"/>
                        </a:spcBef>
                      </a:pPr>
                      <a:r>
                        <a:rPr dirty="0" sz="750" spc="-5">
                          <a:solidFill>
                            <a:srgbClr val="4D4D4F"/>
                          </a:solidFill>
                          <a:latin typeface="等线"/>
                          <a:cs typeface="等线"/>
                        </a:rPr>
                        <a:t>1,210.17</a:t>
                      </a:r>
                      <a:endParaRPr sz="750">
                        <a:latin typeface="等线"/>
                        <a:cs typeface="等线"/>
                      </a:endParaRPr>
                    </a:p>
                  </a:txBody>
                  <a:tcPr marL="0" marR="0" marB="0" marT="34290">
                    <a:lnT w="6350">
                      <a:solidFill>
                        <a:srgbClr val="F5821F"/>
                      </a:solidFill>
                      <a:prstDash val="solid"/>
                    </a:lnT>
                  </a:tcPr>
                </a:tc>
                <a:tc>
                  <a:txBody>
                    <a:bodyPr/>
                    <a:lstStyle/>
                    <a:p>
                      <a:pPr algn="r" marR="59055">
                        <a:lnSpc>
                          <a:spcPct val="100000"/>
                        </a:lnSpc>
                        <a:spcBef>
                          <a:spcPts val="270"/>
                        </a:spcBef>
                      </a:pPr>
                      <a:r>
                        <a:rPr dirty="0" sz="750" spc="-5">
                          <a:solidFill>
                            <a:srgbClr val="4D4D4F"/>
                          </a:solidFill>
                          <a:latin typeface="等线"/>
                          <a:cs typeface="等线"/>
                        </a:rPr>
                        <a:t>58.67</a:t>
                      </a:r>
                      <a:endParaRPr sz="750">
                        <a:latin typeface="等线"/>
                        <a:cs typeface="等线"/>
                      </a:endParaRPr>
                    </a:p>
                  </a:txBody>
                  <a:tcPr marL="0" marR="0" marB="0" marT="34290">
                    <a:lnT w="6350">
                      <a:solidFill>
                        <a:srgbClr val="F5821F"/>
                      </a:solidFill>
                      <a:prstDash val="solid"/>
                    </a:lnT>
                  </a:tcPr>
                </a:tc>
              </a:tr>
              <a:tr h="198120">
                <a:tc>
                  <a:txBody>
                    <a:bodyPr/>
                    <a:lstStyle/>
                    <a:p>
                      <a:pPr marL="67945">
                        <a:lnSpc>
                          <a:spcPct val="100000"/>
                        </a:lnSpc>
                        <a:spcBef>
                          <a:spcPts val="245"/>
                        </a:spcBef>
                      </a:pPr>
                      <a:r>
                        <a:rPr dirty="0" sz="750" spc="-5">
                          <a:solidFill>
                            <a:srgbClr val="4D4D4F"/>
                          </a:solidFill>
                          <a:latin typeface="等线"/>
                          <a:cs typeface="等线"/>
                        </a:rPr>
                        <a:t>603567.SH</a:t>
                      </a:r>
                      <a:endParaRPr sz="750">
                        <a:latin typeface="等线"/>
                        <a:cs typeface="等线"/>
                      </a:endParaRPr>
                    </a:p>
                  </a:txBody>
                  <a:tcPr marL="0" marR="0" marB="0" marT="31115">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珍宝岛</a:t>
                      </a:r>
                      <a:endParaRPr sz="750">
                        <a:latin typeface="宋体"/>
                        <a:cs typeface="宋体"/>
                      </a:endParaRPr>
                    </a:p>
                  </a:txBody>
                  <a:tcPr marL="0" marR="0" marB="0" marT="35560">
                    <a:solidFill>
                      <a:srgbClr val="C8C9CA"/>
                    </a:solidFill>
                  </a:tcPr>
                </a:tc>
                <a:tc>
                  <a:txBody>
                    <a:bodyPr/>
                    <a:lstStyle/>
                    <a:p>
                      <a:pPr algn="r" marR="116205">
                        <a:lnSpc>
                          <a:spcPct val="100000"/>
                        </a:lnSpc>
                        <a:spcBef>
                          <a:spcPts val="245"/>
                        </a:spcBef>
                      </a:pPr>
                      <a:r>
                        <a:rPr dirty="0" sz="750" spc="-5">
                          <a:solidFill>
                            <a:srgbClr val="4D4D4F"/>
                          </a:solidFill>
                          <a:latin typeface="等线"/>
                          <a:cs typeface="等线"/>
                        </a:rPr>
                        <a:t>458.50</a:t>
                      </a:r>
                      <a:endParaRPr sz="750">
                        <a:latin typeface="等线"/>
                        <a:cs typeface="等线"/>
                      </a:endParaRPr>
                    </a:p>
                  </a:txBody>
                  <a:tcPr marL="0" marR="0" marB="0" marT="31115">
                    <a:solidFill>
                      <a:srgbClr val="C8C9CA"/>
                    </a:solidFill>
                  </a:tcPr>
                </a:tc>
                <a:tc>
                  <a:txBody>
                    <a:bodyPr/>
                    <a:lstStyle/>
                    <a:p>
                      <a:pPr algn="r" marR="102235">
                        <a:lnSpc>
                          <a:spcPct val="100000"/>
                        </a:lnSpc>
                        <a:spcBef>
                          <a:spcPts val="245"/>
                        </a:spcBef>
                      </a:pPr>
                      <a:r>
                        <a:rPr dirty="0" sz="750" spc="-5">
                          <a:solidFill>
                            <a:srgbClr val="4D4D4F"/>
                          </a:solidFill>
                          <a:latin typeface="等线"/>
                          <a:cs typeface="等线"/>
                        </a:rPr>
                        <a:t>53.99</a:t>
                      </a:r>
                      <a:endParaRPr sz="750">
                        <a:latin typeface="等线"/>
                        <a:cs typeface="等线"/>
                      </a:endParaRPr>
                    </a:p>
                  </a:txBody>
                  <a:tcPr marL="0" marR="0" marB="0" marT="31115">
                    <a:solidFill>
                      <a:srgbClr val="C8C9CA"/>
                    </a:solidFill>
                  </a:tcPr>
                </a:tc>
                <a:tc>
                  <a:txBody>
                    <a:bodyPr/>
                    <a:lstStyle/>
                    <a:p>
                      <a:pPr algn="r" marR="78105">
                        <a:lnSpc>
                          <a:spcPct val="100000"/>
                        </a:lnSpc>
                        <a:spcBef>
                          <a:spcPts val="245"/>
                        </a:spcBef>
                      </a:pPr>
                      <a:r>
                        <a:rPr dirty="0" sz="750" spc="-5">
                          <a:solidFill>
                            <a:srgbClr val="4D4D4F"/>
                          </a:solidFill>
                          <a:latin typeface="等线"/>
                          <a:cs typeface="等线"/>
                        </a:rPr>
                        <a:t>387.60</a:t>
                      </a:r>
                      <a:endParaRPr sz="750">
                        <a:latin typeface="等线"/>
                        <a:cs typeface="等线"/>
                      </a:endParaRPr>
                    </a:p>
                  </a:txBody>
                  <a:tcPr marL="0" marR="0" marB="0" marT="31115">
                    <a:solidFill>
                      <a:srgbClr val="C8C9CA"/>
                    </a:solidFill>
                  </a:tcPr>
                </a:tc>
                <a:tc>
                  <a:txBody>
                    <a:bodyPr/>
                    <a:lstStyle/>
                    <a:p>
                      <a:pPr algn="r" marR="89535">
                        <a:lnSpc>
                          <a:spcPct val="100000"/>
                        </a:lnSpc>
                        <a:spcBef>
                          <a:spcPts val="245"/>
                        </a:spcBef>
                      </a:pPr>
                      <a:r>
                        <a:rPr dirty="0" sz="750" spc="-5">
                          <a:solidFill>
                            <a:srgbClr val="4D4D4F"/>
                          </a:solidFill>
                          <a:latin typeface="等线"/>
                          <a:cs typeface="等线"/>
                        </a:rPr>
                        <a:t>66.84</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solidFill>
                      <a:srgbClr val="C8C9CA"/>
                    </a:solidFill>
                  </a:tcPr>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spc="-5">
                          <a:solidFill>
                            <a:srgbClr val="4D4D4F"/>
                          </a:solidFill>
                          <a:latin typeface="等线"/>
                          <a:cs typeface="等线"/>
                        </a:rPr>
                        <a:t>458.50</a:t>
                      </a:r>
                      <a:endParaRPr sz="750">
                        <a:latin typeface="等线"/>
                        <a:cs typeface="等线"/>
                      </a:endParaRPr>
                    </a:p>
                  </a:txBody>
                  <a:tcPr marL="0" marR="0" marB="0" marT="31115">
                    <a:solidFill>
                      <a:srgbClr val="C8C9CA"/>
                    </a:solidFill>
                  </a:tcPr>
                </a:tc>
                <a:tc>
                  <a:txBody>
                    <a:bodyPr/>
                    <a:lstStyle/>
                    <a:p>
                      <a:pPr algn="r" marR="60325">
                        <a:lnSpc>
                          <a:spcPct val="100000"/>
                        </a:lnSpc>
                        <a:spcBef>
                          <a:spcPts val="245"/>
                        </a:spcBef>
                      </a:pPr>
                      <a:r>
                        <a:rPr dirty="0" sz="750" spc="-5">
                          <a:solidFill>
                            <a:srgbClr val="4D4D4F"/>
                          </a:solidFill>
                          <a:latin typeface="等线"/>
                          <a:cs typeface="等线"/>
                        </a:rPr>
                        <a:t>53.99</a:t>
                      </a:r>
                      <a:endParaRPr sz="750">
                        <a:latin typeface="等线"/>
                        <a:cs typeface="等线"/>
                      </a:endParaRPr>
                    </a:p>
                  </a:txBody>
                  <a:tcPr marL="0" marR="0" marB="0" marT="31115">
                    <a:solidFill>
                      <a:srgbClr val="C8C9CA"/>
                    </a:solidFill>
                  </a:tcPr>
                </a:tc>
              </a:tr>
              <a:tr h="198373">
                <a:tc>
                  <a:txBody>
                    <a:bodyPr/>
                    <a:lstStyle/>
                    <a:p>
                      <a:pPr marL="67945">
                        <a:lnSpc>
                          <a:spcPct val="100000"/>
                        </a:lnSpc>
                        <a:spcBef>
                          <a:spcPts val="245"/>
                        </a:spcBef>
                      </a:pPr>
                      <a:r>
                        <a:rPr dirty="0" sz="750" spc="-5">
                          <a:solidFill>
                            <a:srgbClr val="4D4D4F"/>
                          </a:solidFill>
                          <a:latin typeface="等线"/>
                          <a:cs typeface="等线"/>
                        </a:rPr>
                        <a:t>002435.SZ</a:t>
                      </a:r>
                      <a:endParaRPr sz="750">
                        <a:latin typeface="等线"/>
                        <a:cs typeface="等线"/>
                      </a:endParaRPr>
                    </a:p>
                  </a:txBody>
                  <a:tcPr marL="0" marR="0" marB="0" marT="31115"/>
                </a:tc>
                <a:tc>
                  <a:txBody>
                    <a:bodyPr/>
                    <a:lstStyle/>
                    <a:p>
                      <a:pPr marL="157480">
                        <a:lnSpc>
                          <a:spcPct val="100000"/>
                        </a:lnSpc>
                        <a:spcBef>
                          <a:spcPts val="280"/>
                        </a:spcBef>
                      </a:pPr>
                      <a:r>
                        <a:rPr dirty="0" sz="750" spc="5">
                          <a:solidFill>
                            <a:srgbClr val="4D4D4F"/>
                          </a:solidFill>
                          <a:latin typeface="宋体"/>
                          <a:cs typeface="宋体"/>
                        </a:rPr>
                        <a:t>长江</a:t>
                      </a:r>
                      <a:r>
                        <a:rPr dirty="0" sz="750" spc="-10">
                          <a:solidFill>
                            <a:srgbClr val="4D4D4F"/>
                          </a:solidFill>
                          <a:latin typeface="宋体"/>
                          <a:cs typeface="宋体"/>
                        </a:rPr>
                        <a:t>润</a:t>
                      </a:r>
                      <a:r>
                        <a:rPr dirty="0" sz="750" spc="5">
                          <a:solidFill>
                            <a:srgbClr val="4D4D4F"/>
                          </a:solidFill>
                          <a:latin typeface="宋体"/>
                          <a:cs typeface="宋体"/>
                        </a:rPr>
                        <a:t>发</a:t>
                      </a:r>
                      <a:endParaRPr sz="750">
                        <a:latin typeface="宋体"/>
                        <a:cs typeface="宋体"/>
                      </a:endParaRPr>
                    </a:p>
                  </a:txBody>
                  <a:tcPr marL="0" marR="0" marB="0" marT="35560"/>
                </a:tc>
                <a:tc>
                  <a:txBody>
                    <a:bodyPr/>
                    <a:lstStyle/>
                    <a:p>
                      <a:pPr algn="r" marR="116205">
                        <a:lnSpc>
                          <a:spcPct val="100000"/>
                        </a:lnSpc>
                        <a:spcBef>
                          <a:spcPts val="245"/>
                        </a:spcBef>
                      </a:pPr>
                      <a:r>
                        <a:rPr dirty="0" sz="750" spc="-5">
                          <a:solidFill>
                            <a:srgbClr val="4D4D4F"/>
                          </a:solidFill>
                          <a:latin typeface="等线"/>
                          <a:cs typeface="等线"/>
                        </a:rPr>
                        <a:t>665.31</a:t>
                      </a:r>
                      <a:endParaRPr sz="750">
                        <a:latin typeface="等线"/>
                        <a:cs typeface="等线"/>
                      </a:endParaRPr>
                    </a:p>
                  </a:txBody>
                  <a:tcPr marL="0" marR="0" marB="0" marT="31115"/>
                </a:tc>
                <a:tc>
                  <a:txBody>
                    <a:bodyPr/>
                    <a:lstStyle/>
                    <a:p>
                      <a:pPr algn="r" marR="102235">
                        <a:lnSpc>
                          <a:spcPct val="100000"/>
                        </a:lnSpc>
                        <a:spcBef>
                          <a:spcPts val="245"/>
                        </a:spcBef>
                      </a:pPr>
                      <a:r>
                        <a:rPr dirty="0" sz="750" spc="-5">
                          <a:solidFill>
                            <a:srgbClr val="4D4D4F"/>
                          </a:solidFill>
                          <a:latin typeface="等线"/>
                          <a:cs typeface="等线"/>
                        </a:rPr>
                        <a:t>53.83</a:t>
                      </a:r>
                      <a:endParaRPr sz="750">
                        <a:latin typeface="等线"/>
                        <a:cs typeface="等线"/>
                      </a:endParaRPr>
                    </a:p>
                  </a:txBody>
                  <a:tcPr marL="0" marR="0" marB="0" marT="31115"/>
                </a:tc>
                <a:tc>
                  <a:txBody>
                    <a:bodyPr/>
                    <a:lstStyle/>
                    <a:p>
                      <a:pPr algn="r" marR="78105">
                        <a:lnSpc>
                          <a:spcPct val="100000"/>
                        </a:lnSpc>
                        <a:spcBef>
                          <a:spcPts val="245"/>
                        </a:spcBef>
                      </a:pPr>
                      <a:r>
                        <a:rPr dirty="0" sz="750" spc="-5">
                          <a:solidFill>
                            <a:srgbClr val="4D4D4F"/>
                          </a:solidFill>
                          <a:latin typeface="等线"/>
                          <a:cs typeface="等线"/>
                        </a:rPr>
                        <a:t>329.38</a:t>
                      </a:r>
                      <a:endParaRPr sz="750">
                        <a:latin typeface="等线"/>
                        <a:cs typeface="等线"/>
                      </a:endParaRPr>
                    </a:p>
                  </a:txBody>
                  <a:tcPr marL="0" marR="0" marB="0" marT="31115"/>
                </a:tc>
                <a:tc>
                  <a:txBody>
                    <a:bodyPr/>
                    <a:lstStyle/>
                    <a:p>
                      <a:pPr algn="r" marR="89535">
                        <a:lnSpc>
                          <a:spcPct val="100000"/>
                        </a:lnSpc>
                        <a:spcBef>
                          <a:spcPts val="245"/>
                        </a:spcBef>
                      </a:pPr>
                      <a:r>
                        <a:rPr dirty="0" sz="750" spc="-5">
                          <a:solidFill>
                            <a:srgbClr val="4D4D4F"/>
                          </a:solidFill>
                          <a:latin typeface="等线"/>
                          <a:cs typeface="等线"/>
                        </a:rPr>
                        <a:t>69.98</a:t>
                      </a:r>
                      <a:endParaRPr sz="750">
                        <a:latin typeface="等线"/>
                        <a:cs typeface="等线"/>
                      </a:endParaRPr>
                    </a:p>
                  </a:txBody>
                  <a:tcPr marL="0" marR="0" marB="0" marT="31115"/>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tc>
                <a:tc>
                  <a:txBody>
                    <a:bodyPr/>
                    <a:lstStyle/>
                    <a:p>
                      <a:pPr algn="r" marR="93980">
                        <a:lnSpc>
                          <a:spcPct val="100000"/>
                        </a:lnSpc>
                        <a:spcBef>
                          <a:spcPts val="245"/>
                        </a:spcBef>
                      </a:pPr>
                      <a:r>
                        <a:rPr dirty="0" sz="750" spc="-5">
                          <a:solidFill>
                            <a:srgbClr val="4D4D4F"/>
                          </a:solidFill>
                          <a:latin typeface="等线"/>
                          <a:cs typeface="等线"/>
                        </a:rPr>
                        <a:t>665.31</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53.83</a:t>
                      </a:r>
                      <a:endParaRPr sz="750">
                        <a:latin typeface="等线"/>
                        <a:cs typeface="等线"/>
                      </a:endParaRPr>
                    </a:p>
                  </a:txBody>
                  <a:tcPr marL="0" marR="0" marB="0" marT="31115"/>
                </a:tc>
              </a:tr>
              <a:tr h="198120">
                <a:tc>
                  <a:txBody>
                    <a:bodyPr/>
                    <a:lstStyle/>
                    <a:p>
                      <a:pPr marL="67945">
                        <a:lnSpc>
                          <a:spcPct val="100000"/>
                        </a:lnSpc>
                        <a:spcBef>
                          <a:spcPts val="245"/>
                        </a:spcBef>
                      </a:pPr>
                      <a:r>
                        <a:rPr dirty="0" sz="750" spc="-5">
                          <a:solidFill>
                            <a:srgbClr val="4D4D4F"/>
                          </a:solidFill>
                          <a:latin typeface="等线"/>
                          <a:cs typeface="等线"/>
                        </a:rPr>
                        <a:t>002424.SZ</a:t>
                      </a:r>
                      <a:endParaRPr sz="750">
                        <a:latin typeface="等线"/>
                        <a:cs typeface="等线"/>
                      </a:endParaRPr>
                    </a:p>
                  </a:txBody>
                  <a:tcPr marL="0" marR="0" marB="0" marT="31115">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贵州</a:t>
                      </a:r>
                      <a:r>
                        <a:rPr dirty="0" sz="750" spc="-10">
                          <a:solidFill>
                            <a:srgbClr val="4D4D4F"/>
                          </a:solidFill>
                          <a:latin typeface="宋体"/>
                          <a:cs typeface="宋体"/>
                        </a:rPr>
                        <a:t>百</a:t>
                      </a:r>
                      <a:r>
                        <a:rPr dirty="0" sz="750" spc="5">
                          <a:solidFill>
                            <a:srgbClr val="4D4D4F"/>
                          </a:solidFill>
                          <a:latin typeface="宋体"/>
                          <a:cs typeface="宋体"/>
                        </a:rPr>
                        <a:t>灵</a:t>
                      </a:r>
                      <a:endParaRPr sz="750">
                        <a:latin typeface="宋体"/>
                        <a:cs typeface="宋体"/>
                      </a:endParaRPr>
                    </a:p>
                  </a:txBody>
                  <a:tcPr marL="0" marR="0" marB="0" marT="35560">
                    <a:solidFill>
                      <a:srgbClr val="C8C9CA"/>
                    </a:solidFill>
                  </a:tcPr>
                </a:tc>
                <a:tc>
                  <a:txBody>
                    <a:bodyPr/>
                    <a:lstStyle/>
                    <a:p>
                      <a:pPr algn="r" marR="116205">
                        <a:lnSpc>
                          <a:spcPct val="100000"/>
                        </a:lnSpc>
                        <a:spcBef>
                          <a:spcPts val="245"/>
                        </a:spcBef>
                      </a:pPr>
                      <a:r>
                        <a:rPr dirty="0" sz="750" spc="-5">
                          <a:solidFill>
                            <a:srgbClr val="4D4D4F"/>
                          </a:solidFill>
                          <a:latin typeface="等线"/>
                          <a:cs typeface="等线"/>
                        </a:rPr>
                        <a:t>679.12</a:t>
                      </a:r>
                      <a:endParaRPr sz="750">
                        <a:latin typeface="等线"/>
                        <a:cs typeface="等线"/>
                      </a:endParaRPr>
                    </a:p>
                  </a:txBody>
                  <a:tcPr marL="0" marR="0" marB="0" marT="31115">
                    <a:solidFill>
                      <a:srgbClr val="C8C9CA"/>
                    </a:solidFill>
                  </a:tcPr>
                </a:tc>
                <a:tc>
                  <a:txBody>
                    <a:bodyPr/>
                    <a:lstStyle/>
                    <a:p>
                      <a:pPr algn="r" marR="102235">
                        <a:lnSpc>
                          <a:spcPct val="100000"/>
                        </a:lnSpc>
                        <a:spcBef>
                          <a:spcPts val="245"/>
                        </a:spcBef>
                      </a:pPr>
                      <a:r>
                        <a:rPr dirty="0" sz="750" spc="-5">
                          <a:solidFill>
                            <a:srgbClr val="4D4D4F"/>
                          </a:solidFill>
                          <a:latin typeface="等线"/>
                          <a:cs typeface="等线"/>
                        </a:rPr>
                        <a:t>48.12</a:t>
                      </a:r>
                      <a:endParaRPr sz="750">
                        <a:latin typeface="等线"/>
                        <a:cs typeface="等线"/>
                      </a:endParaRPr>
                    </a:p>
                  </a:txBody>
                  <a:tcPr marL="0" marR="0" marB="0" marT="31115">
                    <a:solidFill>
                      <a:srgbClr val="C8C9CA"/>
                    </a:solidFill>
                  </a:tcPr>
                </a:tc>
                <a:tc>
                  <a:txBody>
                    <a:bodyPr/>
                    <a:lstStyle/>
                    <a:p>
                      <a:pPr algn="r" marR="78105">
                        <a:lnSpc>
                          <a:spcPct val="100000"/>
                        </a:lnSpc>
                        <a:spcBef>
                          <a:spcPts val="245"/>
                        </a:spcBef>
                      </a:pPr>
                      <a:r>
                        <a:rPr dirty="0" sz="750" spc="-5">
                          <a:solidFill>
                            <a:srgbClr val="4D4D4F"/>
                          </a:solidFill>
                          <a:latin typeface="等线"/>
                          <a:cs typeface="等线"/>
                        </a:rPr>
                        <a:t>576.49</a:t>
                      </a:r>
                      <a:endParaRPr sz="750">
                        <a:latin typeface="等线"/>
                        <a:cs typeface="等线"/>
                      </a:endParaRPr>
                    </a:p>
                  </a:txBody>
                  <a:tcPr marL="0" marR="0" marB="0" marT="31115">
                    <a:solidFill>
                      <a:srgbClr val="C8C9CA"/>
                    </a:solidFill>
                  </a:tcPr>
                </a:tc>
                <a:tc>
                  <a:txBody>
                    <a:bodyPr/>
                    <a:lstStyle/>
                    <a:p>
                      <a:pPr algn="r" marR="89535">
                        <a:lnSpc>
                          <a:spcPct val="100000"/>
                        </a:lnSpc>
                        <a:spcBef>
                          <a:spcPts val="245"/>
                        </a:spcBef>
                      </a:pPr>
                      <a:r>
                        <a:rPr dirty="0" sz="750" spc="-5">
                          <a:solidFill>
                            <a:srgbClr val="4D4D4F"/>
                          </a:solidFill>
                          <a:latin typeface="等线"/>
                          <a:cs typeface="等线"/>
                        </a:rPr>
                        <a:t>88.88</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solidFill>
                      <a:srgbClr val="C8C9CA"/>
                    </a:solidFill>
                  </a:tcPr>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spc="-5">
                          <a:solidFill>
                            <a:srgbClr val="4D4D4F"/>
                          </a:solidFill>
                          <a:latin typeface="等线"/>
                          <a:cs typeface="等线"/>
                        </a:rPr>
                        <a:t>679.12</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48.12</a:t>
                      </a:r>
                      <a:endParaRPr sz="750">
                        <a:latin typeface="等线"/>
                        <a:cs typeface="等线"/>
                      </a:endParaRPr>
                    </a:p>
                  </a:txBody>
                  <a:tcPr marL="0" marR="0" marB="0" marT="31115">
                    <a:solidFill>
                      <a:srgbClr val="C8C9CA"/>
                    </a:solidFill>
                  </a:tcPr>
                </a:tc>
              </a:tr>
              <a:tr h="198120">
                <a:tc>
                  <a:txBody>
                    <a:bodyPr/>
                    <a:lstStyle/>
                    <a:p>
                      <a:pPr marL="67945">
                        <a:lnSpc>
                          <a:spcPct val="100000"/>
                        </a:lnSpc>
                        <a:spcBef>
                          <a:spcPts val="245"/>
                        </a:spcBef>
                      </a:pPr>
                      <a:r>
                        <a:rPr dirty="0" sz="750" spc="-5">
                          <a:solidFill>
                            <a:srgbClr val="4D4D4F"/>
                          </a:solidFill>
                          <a:latin typeface="等线"/>
                          <a:cs typeface="等线"/>
                        </a:rPr>
                        <a:t>002219.SZ</a:t>
                      </a:r>
                      <a:endParaRPr sz="750">
                        <a:latin typeface="等线"/>
                        <a:cs typeface="等线"/>
                      </a:endParaRPr>
                    </a:p>
                  </a:txBody>
                  <a:tcPr marL="0" marR="0" marB="0" marT="31115"/>
                </a:tc>
                <a:tc>
                  <a:txBody>
                    <a:bodyPr/>
                    <a:lstStyle/>
                    <a:p>
                      <a:pPr marL="157480">
                        <a:lnSpc>
                          <a:spcPct val="100000"/>
                        </a:lnSpc>
                        <a:spcBef>
                          <a:spcPts val="280"/>
                        </a:spcBef>
                      </a:pPr>
                      <a:r>
                        <a:rPr dirty="0" sz="750" spc="5">
                          <a:solidFill>
                            <a:srgbClr val="4D4D4F"/>
                          </a:solidFill>
                          <a:latin typeface="宋体"/>
                          <a:cs typeface="宋体"/>
                        </a:rPr>
                        <a:t>恒康</a:t>
                      </a:r>
                      <a:r>
                        <a:rPr dirty="0" sz="750" spc="-10">
                          <a:solidFill>
                            <a:srgbClr val="4D4D4F"/>
                          </a:solidFill>
                          <a:latin typeface="宋体"/>
                          <a:cs typeface="宋体"/>
                        </a:rPr>
                        <a:t>医</a:t>
                      </a:r>
                      <a:r>
                        <a:rPr dirty="0" sz="750" spc="5">
                          <a:solidFill>
                            <a:srgbClr val="4D4D4F"/>
                          </a:solidFill>
                          <a:latin typeface="宋体"/>
                          <a:cs typeface="宋体"/>
                        </a:rPr>
                        <a:t>疗</a:t>
                      </a:r>
                      <a:endParaRPr sz="750">
                        <a:latin typeface="宋体"/>
                        <a:cs typeface="宋体"/>
                      </a:endParaRPr>
                    </a:p>
                  </a:txBody>
                  <a:tcPr marL="0" marR="0" marB="0" marT="35560"/>
                </a:tc>
                <a:tc>
                  <a:txBody>
                    <a:bodyPr/>
                    <a:lstStyle/>
                    <a:p>
                      <a:pPr algn="r" marR="116205">
                        <a:lnSpc>
                          <a:spcPct val="100000"/>
                        </a:lnSpc>
                        <a:spcBef>
                          <a:spcPts val="245"/>
                        </a:spcBef>
                      </a:pPr>
                      <a:r>
                        <a:rPr dirty="0" sz="750" spc="-5">
                          <a:solidFill>
                            <a:srgbClr val="4D4D4F"/>
                          </a:solidFill>
                          <a:latin typeface="等线"/>
                          <a:cs typeface="等线"/>
                        </a:rPr>
                        <a:t>869.43</a:t>
                      </a:r>
                      <a:endParaRPr sz="750">
                        <a:latin typeface="等线"/>
                        <a:cs typeface="等线"/>
                      </a:endParaRPr>
                    </a:p>
                  </a:txBody>
                  <a:tcPr marL="0" marR="0" marB="0" marT="31115"/>
                </a:tc>
                <a:tc>
                  <a:txBody>
                    <a:bodyPr/>
                    <a:lstStyle/>
                    <a:p>
                      <a:pPr algn="r" marR="102235">
                        <a:lnSpc>
                          <a:spcPct val="100000"/>
                        </a:lnSpc>
                        <a:spcBef>
                          <a:spcPts val="245"/>
                        </a:spcBef>
                      </a:pPr>
                      <a:r>
                        <a:rPr dirty="0" sz="750" spc="-5">
                          <a:solidFill>
                            <a:srgbClr val="4D4D4F"/>
                          </a:solidFill>
                          <a:latin typeface="等线"/>
                          <a:cs typeface="等线"/>
                        </a:rPr>
                        <a:t>46.61</a:t>
                      </a:r>
                      <a:endParaRPr sz="750">
                        <a:latin typeface="等线"/>
                        <a:cs typeface="等线"/>
                      </a:endParaRPr>
                    </a:p>
                  </a:txBody>
                  <a:tcPr marL="0" marR="0" marB="0" marT="31115"/>
                </a:tc>
                <a:tc>
                  <a:txBody>
                    <a:bodyPr/>
                    <a:lstStyle/>
                    <a:p>
                      <a:pPr algn="r" marR="78105">
                        <a:lnSpc>
                          <a:spcPct val="100000"/>
                        </a:lnSpc>
                        <a:spcBef>
                          <a:spcPts val="245"/>
                        </a:spcBef>
                      </a:pPr>
                      <a:r>
                        <a:rPr dirty="0" sz="750" spc="-5">
                          <a:solidFill>
                            <a:srgbClr val="4D4D4F"/>
                          </a:solidFill>
                          <a:latin typeface="等线"/>
                          <a:cs typeface="等线"/>
                        </a:rPr>
                        <a:t>790.56</a:t>
                      </a:r>
                      <a:endParaRPr sz="750">
                        <a:latin typeface="等线"/>
                        <a:cs typeface="等线"/>
                      </a:endParaRPr>
                    </a:p>
                  </a:txBody>
                  <a:tcPr marL="0" marR="0" marB="0" marT="31115"/>
                </a:tc>
                <a:tc>
                  <a:txBody>
                    <a:bodyPr/>
                    <a:lstStyle/>
                    <a:p>
                      <a:pPr algn="r" marR="89535">
                        <a:lnSpc>
                          <a:spcPct val="100000"/>
                        </a:lnSpc>
                        <a:spcBef>
                          <a:spcPts val="245"/>
                        </a:spcBef>
                      </a:pPr>
                      <a:r>
                        <a:rPr dirty="0" sz="750" spc="-5">
                          <a:solidFill>
                            <a:srgbClr val="4D4D4F"/>
                          </a:solidFill>
                          <a:latin typeface="等线"/>
                          <a:cs typeface="等线"/>
                        </a:rPr>
                        <a:t>99.75</a:t>
                      </a:r>
                      <a:endParaRPr sz="750">
                        <a:latin typeface="等线"/>
                        <a:cs typeface="等线"/>
                      </a:endParaRPr>
                    </a:p>
                  </a:txBody>
                  <a:tcPr marL="0" marR="0" marB="0" marT="31115"/>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tc>
                <a:tc>
                  <a:txBody>
                    <a:bodyPr/>
                    <a:lstStyle/>
                    <a:p>
                      <a:pPr algn="r" marR="93980">
                        <a:lnSpc>
                          <a:spcPct val="100000"/>
                        </a:lnSpc>
                        <a:spcBef>
                          <a:spcPts val="245"/>
                        </a:spcBef>
                      </a:pPr>
                      <a:r>
                        <a:rPr dirty="0" sz="750" spc="-5">
                          <a:solidFill>
                            <a:srgbClr val="4D4D4F"/>
                          </a:solidFill>
                          <a:latin typeface="等线"/>
                          <a:cs typeface="等线"/>
                        </a:rPr>
                        <a:t>869.43</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46.61</a:t>
                      </a:r>
                      <a:endParaRPr sz="750">
                        <a:latin typeface="等线"/>
                        <a:cs typeface="等线"/>
                      </a:endParaRPr>
                    </a:p>
                  </a:txBody>
                  <a:tcPr marL="0" marR="0" marB="0" marT="31115"/>
                </a:tc>
              </a:tr>
              <a:tr h="198120">
                <a:tc>
                  <a:txBody>
                    <a:bodyPr/>
                    <a:lstStyle/>
                    <a:p>
                      <a:pPr marL="67945">
                        <a:lnSpc>
                          <a:spcPct val="100000"/>
                        </a:lnSpc>
                        <a:spcBef>
                          <a:spcPts val="245"/>
                        </a:spcBef>
                      </a:pPr>
                      <a:r>
                        <a:rPr dirty="0" sz="750" spc="-5">
                          <a:solidFill>
                            <a:srgbClr val="4D4D4F"/>
                          </a:solidFill>
                          <a:latin typeface="等线"/>
                          <a:cs typeface="等线"/>
                        </a:rPr>
                        <a:t>002411.SZ</a:t>
                      </a:r>
                      <a:endParaRPr sz="750">
                        <a:latin typeface="等线"/>
                        <a:cs typeface="等线"/>
                      </a:endParaRPr>
                    </a:p>
                  </a:txBody>
                  <a:tcPr marL="0" marR="0" marB="0" marT="31115">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必康</a:t>
                      </a:r>
                      <a:r>
                        <a:rPr dirty="0" sz="750" spc="-10">
                          <a:solidFill>
                            <a:srgbClr val="4D4D4F"/>
                          </a:solidFill>
                          <a:latin typeface="宋体"/>
                          <a:cs typeface="宋体"/>
                        </a:rPr>
                        <a:t>股</a:t>
                      </a:r>
                      <a:r>
                        <a:rPr dirty="0" sz="750" spc="5">
                          <a:solidFill>
                            <a:srgbClr val="4D4D4F"/>
                          </a:solidFill>
                          <a:latin typeface="宋体"/>
                          <a:cs typeface="宋体"/>
                        </a:rPr>
                        <a:t>份</a:t>
                      </a:r>
                      <a:endParaRPr sz="750">
                        <a:latin typeface="宋体"/>
                        <a:cs typeface="宋体"/>
                      </a:endParaRPr>
                    </a:p>
                  </a:txBody>
                  <a:tcPr marL="0" marR="0" marB="0" marT="35560">
                    <a:solidFill>
                      <a:srgbClr val="C8C9CA"/>
                    </a:solidFill>
                  </a:tcPr>
                </a:tc>
                <a:tc>
                  <a:txBody>
                    <a:bodyPr/>
                    <a:lstStyle/>
                    <a:p>
                      <a:pPr algn="r" marR="116205">
                        <a:lnSpc>
                          <a:spcPct val="100000"/>
                        </a:lnSpc>
                        <a:spcBef>
                          <a:spcPts val="245"/>
                        </a:spcBef>
                      </a:pPr>
                      <a:r>
                        <a:rPr dirty="0" sz="750" spc="-5">
                          <a:solidFill>
                            <a:srgbClr val="4D4D4F"/>
                          </a:solidFill>
                          <a:latin typeface="等线"/>
                          <a:cs typeface="等线"/>
                        </a:rPr>
                        <a:t>704.45</a:t>
                      </a:r>
                      <a:endParaRPr sz="750">
                        <a:latin typeface="等线"/>
                        <a:cs typeface="等线"/>
                      </a:endParaRPr>
                    </a:p>
                  </a:txBody>
                  <a:tcPr marL="0" marR="0" marB="0" marT="31115">
                    <a:solidFill>
                      <a:srgbClr val="C8C9CA"/>
                    </a:solidFill>
                  </a:tcPr>
                </a:tc>
                <a:tc>
                  <a:txBody>
                    <a:bodyPr/>
                    <a:lstStyle/>
                    <a:p>
                      <a:pPr algn="r" marR="102235">
                        <a:lnSpc>
                          <a:spcPct val="100000"/>
                        </a:lnSpc>
                        <a:spcBef>
                          <a:spcPts val="245"/>
                        </a:spcBef>
                      </a:pPr>
                      <a:r>
                        <a:rPr dirty="0" sz="750" spc="-5">
                          <a:solidFill>
                            <a:srgbClr val="4D4D4F"/>
                          </a:solidFill>
                          <a:latin typeface="等线"/>
                          <a:cs typeface="等线"/>
                        </a:rPr>
                        <a:t>45.97</a:t>
                      </a:r>
                      <a:endParaRPr sz="750">
                        <a:latin typeface="等线"/>
                        <a:cs typeface="等线"/>
                      </a:endParaRPr>
                    </a:p>
                  </a:txBody>
                  <a:tcPr marL="0" marR="0" marB="0" marT="31115">
                    <a:solidFill>
                      <a:srgbClr val="C8C9CA"/>
                    </a:solidFill>
                  </a:tcPr>
                </a:tc>
                <a:tc>
                  <a:txBody>
                    <a:bodyPr/>
                    <a:lstStyle/>
                    <a:p>
                      <a:pPr algn="r" marR="78105">
                        <a:lnSpc>
                          <a:spcPct val="100000"/>
                        </a:lnSpc>
                        <a:spcBef>
                          <a:spcPts val="245"/>
                        </a:spcBef>
                      </a:pPr>
                      <a:r>
                        <a:rPr dirty="0" sz="750" spc="-5">
                          <a:solidFill>
                            <a:srgbClr val="4D4D4F"/>
                          </a:solidFill>
                          <a:latin typeface="等线"/>
                          <a:cs typeface="等线"/>
                        </a:rPr>
                        <a:t>518.95</a:t>
                      </a:r>
                      <a:endParaRPr sz="750">
                        <a:latin typeface="等线"/>
                        <a:cs typeface="等线"/>
                      </a:endParaRPr>
                    </a:p>
                  </a:txBody>
                  <a:tcPr marL="0" marR="0" marB="0" marT="31115">
                    <a:solidFill>
                      <a:srgbClr val="C8C9CA"/>
                    </a:solidFill>
                  </a:tcPr>
                </a:tc>
                <a:tc>
                  <a:txBody>
                    <a:bodyPr/>
                    <a:lstStyle/>
                    <a:p>
                      <a:pPr algn="r" marR="89535">
                        <a:lnSpc>
                          <a:spcPct val="100000"/>
                        </a:lnSpc>
                        <a:spcBef>
                          <a:spcPts val="245"/>
                        </a:spcBef>
                      </a:pPr>
                      <a:r>
                        <a:rPr dirty="0" sz="750" spc="-5">
                          <a:solidFill>
                            <a:srgbClr val="4D4D4F"/>
                          </a:solidFill>
                          <a:latin typeface="等线"/>
                          <a:cs typeface="等线"/>
                        </a:rPr>
                        <a:t>99.69</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solidFill>
                      <a:srgbClr val="C8C9CA"/>
                    </a:solidFill>
                  </a:tcPr>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spc="-5">
                          <a:solidFill>
                            <a:srgbClr val="4D4D4F"/>
                          </a:solidFill>
                          <a:latin typeface="等线"/>
                          <a:cs typeface="等线"/>
                        </a:rPr>
                        <a:t>704.45</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45.97</a:t>
                      </a:r>
                      <a:endParaRPr sz="750">
                        <a:latin typeface="等线"/>
                        <a:cs typeface="等线"/>
                      </a:endParaRPr>
                    </a:p>
                  </a:txBody>
                  <a:tcPr marL="0" marR="0" marB="0" marT="31115">
                    <a:solidFill>
                      <a:srgbClr val="C8C9CA"/>
                    </a:solidFill>
                  </a:tcPr>
                </a:tc>
              </a:tr>
              <a:tr h="198119">
                <a:tc>
                  <a:txBody>
                    <a:bodyPr/>
                    <a:lstStyle/>
                    <a:p>
                      <a:pPr marL="67945">
                        <a:lnSpc>
                          <a:spcPct val="100000"/>
                        </a:lnSpc>
                        <a:spcBef>
                          <a:spcPts val="245"/>
                        </a:spcBef>
                      </a:pPr>
                      <a:r>
                        <a:rPr dirty="0" sz="750" spc="-5">
                          <a:solidFill>
                            <a:srgbClr val="4D4D4F"/>
                          </a:solidFill>
                          <a:latin typeface="等线"/>
                          <a:cs typeface="等线"/>
                        </a:rPr>
                        <a:t>600518.SH</a:t>
                      </a:r>
                      <a:endParaRPr sz="750">
                        <a:latin typeface="等线"/>
                        <a:cs typeface="等线"/>
                      </a:endParaRPr>
                    </a:p>
                  </a:txBody>
                  <a:tcPr marL="0" marR="0" marB="0" marT="31115"/>
                </a:tc>
                <a:tc>
                  <a:txBody>
                    <a:bodyPr/>
                    <a:lstStyle/>
                    <a:p>
                      <a:pPr marL="157480">
                        <a:lnSpc>
                          <a:spcPct val="100000"/>
                        </a:lnSpc>
                        <a:spcBef>
                          <a:spcPts val="280"/>
                        </a:spcBef>
                      </a:pPr>
                      <a:r>
                        <a:rPr dirty="0" sz="750" spc="5">
                          <a:solidFill>
                            <a:srgbClr val="4D4D4F"/>
                          </a:solidFill>
                          <a:latin typeface="宋体"/>
                          <a:cs typeface="宋体"/>
                        </a:rPr>
                        <a:t>康美</a:t>
                      </a:r>
                      <a:r>
                        <a:rPr dirty="0" sz="750" spc="-10">
                          <a:solidFill>
                            <a:srgbClr val="4D4D4F"/>
                          </a:solidFill>
                          <a:latin typeface="宋体"/>
                          <a:cs typeface="宋体"/>
                        </a:rPr>
                        <a:t>药</a:t>
                      </a:r>
                      <a:r>
                        <a:rPr dirty="0" sz="750" spc="5">
                          <a:solidFill>
                            <a:srgbClr val="4D4D4F"/>
                          </a:solidFill>
                          <a:latin typeface="宋体"/>
                          <a:cs typeface="宋体"/>
                        </a:rPr>
                        <a:t>业</a:t>
                      </a:r>
                      <a:endParaRPr sz="750">
                        <a:latin typeface="宋体"/>
                        <a:cs typeface="宋体"/>
                      </a:endParaRPr>
                    </a:p>
                  </a:txBody>
                  <a:tcPr marL="0" marR="0" marB="0" marT="35560"/>
                </a:tc>
                <a:tc>
                  <a:txBody>
                    <a:bodyPr/>
                    <a:lstStyle/>
                    <a:p>
                      <a:pPr algn="r" marR="116205">
                        <a:lnSpc>
                          <a:spcPct val="100000"/>
                        </a:lnSpc>
                        <a:spcBef>
                          <a:spcPts val="245"/>
                        </a:spcBef>
                      </a:pPr>
                      <a:r>
                        <a:rPr dirty="0" sz="750" spc="-5">
                          <a:solidFill>
                            <a:srgbClr val="4D4D4F"/>
                          </a:solidFill>
                          <a:latin typeface="等线"/>
                          <a:cs typeface="等线"/>
                        </a:rPr>
                        <a:t>2,263.31</a:t>
                      </a:r>
                      <a:endParaRPr sz="750">
                        <a:latin typeface="等线"/>
                        <a:cs typeface="等线"/>
                      </a:endParaRPr>
                    </a:p>
                  </a:txBody>
                  <a:tcPr marL="0" marR="0" marB="0" marT="31115"/>
                </a:tc>
                <a:tc>
                  <a:txBody>
                    <a:bodyPr/>
                    <a:lstStyle/>
                    <a:p>
                      <a:pPr algn="r" marR="102235">
                        <a:lnSpc>
                          <a:spcPct val="100000"/>
                        </a:lnSpc>
                        <a:spcBef>
                          <a:spcPts val="245"/>
                        </a:spcBef>
                      </a:pPr>
                      <a:r>
                        <a:rPr dirty="0" sz="750" spc="-5">
                          <a:solidFill>
                            <a:srgbClr val="4D4D4F"/>
                          </a:solidFill>
                          <a:latin typeface="等线"/>
                          <a:cs typeface="等线"/>
                        </a:rPr>
                        <a:t>45.50</a:t>
                      </a:r>
                      <a:endParaRPr sz="750">
                        <a:latin typeface="等线"/>
                        <a:cs typeface="等线"/>
                      </a:endParaRPr>
                    </a:p>
                  </a:txBody>
                  <a:tcPr marL="0" marR="0" marB="0" marT="31115"/>
                </a:tc>
                <a:tc>
                  <a:txBody>
                    <a:bodyPr/>
                    <a:lstStyle/>
                    <a:p>
                      <a:pPr algn="r" marR="78105">
                        <a:lnSpc>
                          <a:spcPct val="100000"/>
                        </a:lnSpc>
                        <a:spcBef>
                          <a:spcPts val="245"/>
                        </a:spcBef>
                      </a:pPr>
                      <a:r>
                        <a:rPr dirty="0" sz="750" spc="-5">
                          <a:solidFill>
                            <a:srgbClr val="4D4D4F"/>
                          </a:solidFill>
                          <a:latin typeface="等线"/>
                          <a:cs typeface="等线"/>
                        </a:rPr>
                        <a:t>1,629.35</a:t>
                      </a:r>
                      <a:endParaRPr sz="750">
                        <a:latin typeface="等线"/>
                        <a:cs typeface="等线"/>
                      </a:endParaRPr>
                    </a:p>
                  </a:txBody>
                  <a:tcPr marL="0" marR="0" marB="0" marT="31115"/>
                </a:tc>
                <a:tc>
                  <a:txBody>
                    <a:bodyPr/>
                    <a:lstStyle/>
                    <a:p>
                      <a:pPr algn="r" marR="89535">
                        <a:lnSpc>
                          <a:spcPct val="100000"/>
                        </a:lnSpc>
                        <a:spcBef>
                          <a:spcPts val="245"/>
                        </a:spcBef>
                      </a:pPr>
                      <a:r>
                        <a:rPr dirty="0" sz="750" spc="-5">
                          <a:solidFill>
                            <a:srgbClr val="4D4D4F"/>
                          </a:solidFill>
                          <a:latin typeface="等线"/>
                          <a:cs typeface="等线"/>
                        </a:rPr>
                        <a:t>99.53</a:t>
                      </a:r>
                      <a:endParaRPr sz="750">
                        <a:latin typeface="等线"/>
                        <a:cs typeface="等线"/>
                      </a:endParaRPr>
                    </a:p>
                  </a:txBody>
                  <a:tcPr marL="0" marR="0" marB="0" marT="31115"/>
                </a:tc>
                <a:tc>
                  <a:txBody>
                    <a:bodyPr/>
                    <a:lstStyle/>
                    <a:p>
                      <a:pPr algn="r" marR="93980">
                        <a:lnSpc>
                          <a:spcPct val="100000"/>
                        </a:lnSpc>
                        <a:spcBef>
                          <a:spcPts val="245"/>
                        </a:spcBef>
                      </a:pPr>
                      <a:r>
                        <a:rPr dirty="0" sz="750" spc="-5">
                          <a:solidFill>
                            <a:srgbClr val="4D4D4F"/>
                          </a:solidFill>
                          <a:latin typeface="等线"/>
                          <a:cs typeface="等线"/>
                        </a:rPr>
                        <a:t>471.20</a:t>
                      </a:r>
                      <a:endParaRPr sz="750">
                        <a:latin typeface="等线"/>
                        <a:cs typeface="等线"/>
                      </a:endParaRPr>
                    </a:p>
                  </a:txBody>
                  <a:tcPr marL="0" marR="0" marB="0" marT="31115"/>
                </a:tc>
                <a:tc>
                  <a:txBody>
                    <a:bodyPr/>
                    <a:lstStyle/>
                    <a:p>
                      <a:pPr algn="r" marR="86360">
                        <a:lnSpc>
                          <a:spcPct val="100000"/>
                        </a:lnSpc>
                        <a:spcBef>
                          <a:spcPts val="245"/>
                        </a:spcBef>
                      </a:pPr>
                      <a:r>
                        <a:rPr dirty="0" sz="750">
                          <a:solidFill>
                            <a:srgbClr val="4D4D4F"/>
                          </a:solidFill>
                          <a:latin typeface="等线"/>
                          <a:cs typeface="等线"/>
                        </a:rPr>
                        <a:t>9.47</a:t>
                      </a:r>
                      <a:endParaRPr sz="750">
                        <a:latin typeface="等线"/>
                        <a:cs typeface="等线"/>
                      </a:endParaRPr>
                    </a:p>
                  </a:txBody>
                  <a:tcPr marL="0" marR="0" marB="0" marT="31115"/>
                </a:tc>
                <a:tc>
                  <a:txBody>
                    <a:bodyPr/>
                    <a:lstStyle/>
                    <a:p>
                      <a:pPr algn="r" marR="93980">
                        <a:lnSpc>
                          <a:spcPct val="100000"/>
                        </a:lnSpc>
                        <a:spcBef>
                          <a:spcPts val="245"/>
                        </a:spcBef>
                      </a:pPr>
                      <a:r>
                        <a:rPr dirty="0" sz="750" spc="-5">
                          <a:solidFill>
                            <a:srgbClr val="4D4D4F"/>
                          </a:solidFill>
                          <a:latin typeface="等线"/>
                          <a:cs typeface="等线"/>
                        </a:rPr>
                        <a:t>1,792.11</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36.03</a:t>
                      </a:r>
                      <a:endParaRPr sz="750">
                        <a:latin typeface="等线"/>
                        <a:cs typeface="等线"/>
                      </a:endParaRPr>
                    </a:p>
                  </a:txBody>
                  <a:tcPr marL="0" marR="0" marB="0" marT="31115"/>
                </a:tc>
              </a:tr>
              <a:tr h="198120">
                <a:tc>
                  <a:txBody>
                    <a:bodyPr/>
                    <a:lstStyle/>
                    <a:p>
                      <a:pPr marL="67945">
                        <a:lnSpc>
                          <a:spcPct val="100000"/>
                        </a:lnSpc>
                        <a:spcBef>
                          <a:spcPts val="245"/>
                        </a:spcBef>
                      </a:pPr>
                      <a:r>
                        <a:rPr dirty="0" sz="750" spc="-5">
                          <a:solidFill>
                            <a:srgbClr val="4D4D4F"/>
                          </a:solidFill>
                          <a:latin typeface="等线"/>
                          <a:cs typeface="等线"/>
                        </a:rPr>
                        <a:t>000150.SZ</a:t>
                      </a:r>
                      <a:endParaRPr sz="750">
                        <a:latin typeface="等线"/>
                        <a:cs typeface="等线"/>
                      </a:endParaRPr>
                    </a:p>
                  </a:txBody>
                  <a:tcPr marL="0" marR="0" marB="0" marT="31115">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宜华</a:t>
                      </a:r>
                      <a:r>
                        <a:rPr dirty="0" sz="750" spc="-10">
                          <a:solidFill>
                            <a:srgbClr val="4D4D4F"/>
                          </a:solidFill>
                          <a:latin typeface="宋体"/>
                          <a:cs typeface="宋体"/>
                        </a:rPr>
                        <a:t>健</a:t>
                      </a:r>
                      <a:r>
                        <a:rPr dirty="0" sz="750" spc="5">
                          <a:solidFill>
                            <a:srgbClr val="4D4D4F"/>
                          </a:solidFill>
                          <a:latin typeface="宋体"/>
                          <a:cs typeface="宋体"/>
                        </a:rPr>
                        <a:t>康</a:t>
                      </a:r>
                      <a:endParaRPr sz="750">
                        <a:latin typeface="宋体"/>
                        <a:cs typeface="宋体"/>
                      </a:endParaRPr>
                    </a:p>
                  </a:txBody>
                  <a:tcPr marL="0" marR="0" marB="0" marT="35560">
                    <a:solidFill>
                      <a:srgbClr val="C8C9CA"/>
                    </a:solidFill>
                  </a:tcPr>
                </a:tc>
                <a:tc>
                  <a:txBody>
                    <a:bodyPr/>
                    <a:lstStyle/>
                    <a:p>
                      <a:pPr algn="r" marR="116205">
                        <a:lnSpc>
                          <a:spcPct val="100000"/>
                        </a:lnSpc>
                        <a:spcBef>
                          <a:spcPts val="245"/>
                        </a:spcBef>
                      </a:pPr>
                      <a:r>
                        <a:rPr dirty="0" sz="750" spc="-5">
                          <a:solidFill>
                            <a:srgbClr val="4D4D4F"/>
                          </a:solidFill>
                          <a:latin typeface="等线"/>
                          <a:cs typeface="等线"/>
                        </a:rPr>
                        <a:t>398.78</a:t>
                      </a:r>
                      <a:endParaRPr sz="750">
                        <a:latin typeface="等线"/>
                        <a:cs typeface="等线"/>
                      </a:endParaRPr>
                    </a:p>
                  </a:txBody>
                  <a:tcPr marL="0" marR="0" marB="0" marT="31115">
                    <a:solidFill>
                      <a:srgbClr val="C8C9CA"/>
                    </a:solidFill>
                  </a:tcPr>
                </a:tc>
                <a:tc>
                  <a:txBody>
                    <a:bodyPr/>
                    <a:lstStyle/>
                    <a:p>
                      <a:pPr algn="r" marR="102235">
                        <a:lnSpc>
                          <a:spcPct val="100000"/>
                        </a:lnSpc>
                        <a:spcBef>
                          <a:spcPts val="245"/>
                        </a:spcBef>
                      </a:pPr>
                      <a:r>
                        <a:rPr dirty="0" sz="750" spc="-5">
                          <a:solidFill>
                            <a:srgbClr val="4D4D4F"/>
                          </a:solidFill>
                          <a:latin typeface="等线"/>
                          <a:cs typeface="等线"/>
                        </a:rPr>
                        <a:t>45.43</a:t>
                      </a:r>
                      <a:endParaRPr sz="750">
                        <a:latin typeface="等线"/>
                        <a:cs typeface="等线"/>
                      </a:endParaRPr>
                    </a:p>
                  </a:txBody>
                  <a:tcPr marL="0" marR="0" marB="0" marT="31115">
                    <a:solidFill>
                      <a:srgbClr val="C8C9CA"/>
                    </a:solidFill>
                  </a:tcPr>
                </a:tc>
                <a:tc>
                  <a:txBody>
                    <a:bodyPr/>
                    <a:lstStyle/>
                    <a:p>
                      <a:pPr algn="r" marR="78105">
                        <a:lnSpc>
                          <a:spcPct val="100000"/>
                        </a:lnSpc>
                        <a:spcBef>
                          <a:spcPts val="245"/>
                        </a:spcBef>
                      </a:pPr>
                      <a:r>
                        <a:rPr dirty="0" sz="750" spc="-5">
                          <a:solidFill>
                            <a:srgbClr val="4D4D4F"/>
                          </a:solidFill>
                          <a:latin typeface="等线"/>
                          <a:cs typeface="等线"/>
                        </a:rPr>
                        <a:t>219.36</a:t>
                      </a:r>
                      <a:endParaRPr sz="750">
                        <a:latin typeface="等线"/>
                        <a:cs typeface="等线"/>
                      </a:endParaRPr>
                    </a:p>
                  </a:txBody>
                  <a:tcPr marL="0" marR="0" marB="0" marT="31115">
                    <a:solidFill>
                      <a:srgbClr val="C8C9CA"/>
                    </a:solidFill>
                  </a:tcPr>
                </a:tc>
                <a:tc>
                  <a:txBody>
                    <a:bodyPr/>
                    <a:lstStyle/>
                    <a:p>
                      <a:pPr algn="r" marR="89535">
                        <a:lnSpc>
                          <a:spcPct val="100000"/>
                        </a:lnSpc>
                        <a:spcBef>
                          <a:spcPts val="245"/>
                        </a:spcBef>
                      </a:pPr>
                      <a:r>
                        <a:rPr dirty="0" sz="750" spc="-5">
                          <a:solidFill>
                            <a:srgbClr val="4D4D4F"/>
                          </a:solidFill>
                          <a:latin typeface="等线"/>
                          <a:cs typeface="等线"/>
                        </a:rPr>
                        <a:t>67.47</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spc="-5">
                          <a:solidFill>
                            <a:srgbClr val="4D4D4F"/>
                          </a:solidFill>
                          <a:latin typeface="等线"/>
                          <a:cs typeface="等线"/>
                        </a:rPr>
                        <a:t>71.70</a:t>
                      </a:r>
                      <a:endParaRPr sz="750">
                        <a:latin typeface="等线"/>
                        <a:cs typeface="等线"/>
                      </a:endParaRPr>
                    </a:p>
                  </a:txBody>
                  <a:tcPr marL="0" marR="0" marB="0" marT="31115">
                    <a:solidFill>
                      <a:srgbClr val="C8C9CA"/>
                    </a:solidFill>
                  </a:tcPr>
                </a:tc>
                <a:tc>
                  <a:txBody>
                    <a:bodyPr/>
                    <a:lstStyle/>
                    <a:p>
                      <a:pPr algn="r" marR="86360">
                        <a:lnSpc>
                          <a:spcPct val="100000"/>
                        </a:lnSpc>
                        <a:spcBef>
                          <a:spcPts val="245"/>
                        </a:spcBef>
                      </a:pPr>
                      <a:r>
                        <a:rPr dirty="0" sz="750">
                          <a:solidFill>
                            <a:srgbClr val="4D4D4F"/>
                          </a:solidFill>
                          <a:latin typeface="等线"/>
                          <a:cs typeface="等线"/>
                        </a:rPr>
                        <a:t>8.17</a:t>
                      </a:r>
                      <a:endParaRPr sz="750">
                        <a:latin typeface="等线"/>
                        <a:cs typeface="等线"/>
                      </a:endParaRPr>
                    </a:p>
                  </a:txBody>
                  <a:tcPr marL="0" marR="0" marB="0" marT="31115">
                    <a:solidFill>
                      <a:srgbClr val="C8C9CA"/>
                    </a:solidFill>
                  </a:tcPr>
                </a:tc>
                <a:tc>
                  <a:txBody>
                    <a:bodyPr/>
                    <a:lstStyle/>
                    <a:p>
                      <a:pPr algn="r" marR="93980">
                        <a:lnSpc>
                          <a:spcPct val="100000"/>
                        </a:lnSpc>
                        <a:spcBef>
                          <a:spcPts val="245"/>
                        </a:spcBef>
                      </a:pPr>
                      <a:r>
                        <a:rPr dirty="0" sz="750" spc="-5">
                          <a:solidFill>
                            <a:srgbClr val="4D4D4F"/>
                          </a:solidFill>
                          <a:latin typeface="等线"/>
                          <a:cs typeface="等线"/>
                        </a:rPr>
                        <a:t>327.08</a:t>
                      </a:r>
                      <a:endParaRPr sz="750">
                        <a:latin typeface="等线"/>
                        <a:cs typeface="等线"/>
                      </a:endParaRPr>
                    </a:p>
                  </a:txBody>
                  <a:tcPr marL="0" marR="0" marB="0" marT="31115">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37.27</a:t>
                      </a:r>
                      <a:endParaRPr sz="750">
                        <a:latin typeface="等线"/>
                        <a:cs typeface="等线"/>
                      </a:endParaRPr>
                    </a:p>
                  </a:txBody>
                  <a:tcPr marL="0" marR="0" marB="0" marT="31115">
                    <a:solidFill>
                      <a:srgbClr val="C8C9CA"/>
                    </a:solidFill>
                  </a:tcPr>
                </a:tc>
              </a:tr>
              <a:tr h="198119">
                <a:tc>
                  <a:txBody>
                    <a:bodyPr/>
                    <a:lstStyle/>
                    <a:p>
                      <a:pPr marL="67945">
                        <a:lnSpc>
                          <a:spcPct val="100000"/>
                        </a:lnSpc>
                        <a:spcBef>
                          <a:spcPts val="245"/>
                        </a:spcBef>
                      </a:pPr>
                      <a:r>
                        <a:rPr dirty="0" sz="750" spc="-5">
                          <a:solidFill>
                            <a:srgbClr val="4D4D4F"/>
                          </a:solidFill>
                          <a:latin typeface="等线"/>
                          <a:cs typeface="等线"/>
                        </a:rPr>
                        <a:t>300108.SZ</a:t>
                      </a:r>
                      <a:endParaRPr sz="750">
                        <a:latin typeface="等线"/>
                        <a:cs typeface="等线"/>
                      </a:endParaRPr>
                    </a:p>
                  </a:txBody>
                  <a:tcPr marL="0" marR="0" marB="0" marT="31115"/>
                </a:tc>
                <a:tc>
                  <a:txBody>
                    <a:bodyPr/>
                    <a:lstStyle/>
                    <a:p>
                      <a:pPr marL="157480">
                        <a:lnSpc>
                          <a:spcPct val="100000"/>
                        </a:lnSpc>
                        <a:spcBef>
                          <a:spcPts val="280"/>
                        </a:spcBef>
                      </a:pPr>
                      <a:r>
                        <a:rPr dirty="0" sz="750" spc="5">
                          <a:solidFill>
                            <a:srgbClr val="4D4D4F"/>
                          </a:solidFill>
                          <a:latin typeface="宋体"/>
                          <a:cs typeface="宋体"/>
                        </a:rPr>
                        <a:t>吉药</a:t>
                      </a:r>
                      <a:r>
                        <a:rPr dirty="0" sz="750" spc="-10">
                          <a:solidFill>
                            <a:srgbClr val="4D4D4F"/>
                          </a:solidFill>
                          <a:latin typeface="宋体"/>
                          <a:cs typeface="宋体"/>
                        </a:rPr>
                        <a:t>控</a:t>
                      </a:r>
                      <a:r>
                        <a:rPr dirty="0" sz="750" spc="5">
                          <a:solidFill>
                            <a:srgbClr val="4D4D4F"/>
                          </a:solidFill>
                          <a:latin typeface="宋体"/>
                          <a:cs typeface="宋体"/>
                        </a:rPr>
                        <a:t>股</a:t>
                      </a:r>
                      <a:endParaRPr sz="750">
                        <a:latin typeface="宋体"/>
                        <a:cs typeface="宋体"/>
                      </a:endParaRPr>
                    </a:p>
                  </a:txBody>
                  <a:tcPr marL="0" marR="0" marB="0" marT="35560"/>
                </a:tc>
                <a:tc>
                  <a:txBody>
                    <a:bodyPr/>
                    <a:lstStyle/>
                    <a:p>
                      <a:pPr algn="r" marR="116205">
                        <a:lnSpc>
                          <a:spcPct val="100000"/>
                        </a:lnSpc>
                        <a:spcBef>
                          <a:spcPts val="245"/>
                        </a:spcBef>
                      </a:pPr>
                      <a:r>
                        <a:rPr dirty="0" sz="750" spc="-5">
                          <a:solidFill>
                            <a:srgbClr val="4D4D4F"/>
                          </a:solidFill>
                          <a:latin typeface="等线"/>
                          <a:cs typeface="等线"/>
                        </a:rPr>
                        <a:t>298.23</a:t>
                      </a:r>
                      <a:endParaRPr sz="750">
                        <a:latin typeface="等线"/>
                        <a:cs typeface="等线"/>
                      </a:endParaRPr>
                    </a:p>
                  </a:txBody>
                  <a:tcPr marL="0" marR="0" marB="0" marT="31115"/>
                </a:tc>
                <a:tc>
                  <a:txBody>
                    <a:bodyPr/>
                    <a:lstStyle/>
                    <a:p>
                      <a:pPr algn="r" marR="102235">
                        <a:lnSpc>
                          <a:spcPct val="100000"/>
                        </a:lnSpc>
                        <a:spcBef>
                          <a:spcPts val="245"/>
                        </a:spcBef>
                      </a:pPr>
                      <a:r>
                        <a:rPr dirty="0" sz="750" spc="-5">
                          <a:solidFill>
                            <a:srgbClr val="4D4D4F"/>
                          </a:solidFill>
                          <a:latin typeface="等线"/>
                          <a:cs typeface="等线"/>
                        </a:rPr>
                        <a:t>44.78</a:t>
                      </a:r>
                      <a:endParaRPr sz="750">
                        <a:latin typeface="等线"/>
                        <a:cs typeface="等线"/>
                      </a:endParaRPr>
                    </a:p>
                  </a:txBody>
                  <a:tcPr marL="0" marR="0" marB="0" marT="31115"/>
                </a:tc>
                <a:tc>
                  <a:txBody>
                    <a:bodyPr/>
                    <a:lstStyle/>
                    <a:p>
                      <a:pPr algn="r" marR="78105">
                        <a:lnSpc>
                          <a:spcPct val="100000"/>
                        </a:lnSpc>
                        <a:spcBef>
                          <a:spcPts val="245"/>
                        </a:spcBef>
                      </a:pPr>
                      <a:r>
                        <a:rPr dirty="0" sz="750" spc="-5">
                          <a:solidFill>
                            <a:srgbClr val="4D4D4F"/>
                          </a:solidFill>
                          <a:latin typeface="等线"/>
                          <a:cs typeface="等线"/>
                        </a:rPr>
                        <a:t>152.63</a:t>
                      </a:r>
                      <a:endParaRPr sz="750">
                        <a:latin typeface="等线"/>
                        <a:cs typeface="等线"/>
                      </a:endParaRPr>
                    </a:p>
                  </a:txBody>
                  <a:tcPr marL="0" marR="0" marB="0" marT="31115"/>
                </a:tc>
                <a:tc>
                  <a:txBody>
                    <a:bodyPr/>
                    <a:lstStyle/>
                    <a:p>
                      <a:pPr algn="r" marR="89535">
                        <a:lnSpc>
                          <a:spcPct val="100000"/>
                        </a:lnSpc>
                        <a:spcBef>
                          <a:spcPts val="245"/>
                        </a:spcBef>
                      </a:pPr>
                      <a:r>
                        <a:rPr dirty="0" sz="750" spc="-5">
                          <a:solidFill>
                            <a:srgbClr val="4D4D4F"/>
                          </a:solidFill>
                          <a:latin typeface="等线"/>
                          <a:cs typeface="等线"/>
                        </a:rPr>
                        <a:t>99.25</a:t>
                      </a:r>
                      <a:endParaRPr sz="750">
                        <a:latin typeface="等线"/>
                        <a:cs typeface="等线"/>
                      </a:endParaRPr>
                    </a:p>
                  </a:txBody>
                  <a:tcPr marL="0" marR="0" marB="0" marT="31115"/>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tc>
                <a:tc>
                  <a:txBody>
                    <a:bodyPr/>
                    <a:lstStyle/>
                    <a:p>
                      <a:pPr algn="r" marR="93980">
                        <a:lnSpc>
                          <a:spcPct val="100000"/>
                        </a:lnSpc>
                        <a:spcBef>
                          <a:spcPts val="245"/>
                        </a:spcBef>
                      </a:pPr>
                      <a:r>
                        <a:rPr dirty="0" sz="750" spc="-5">
                          <a:solidFill>
                            <a:srgbClr val="4D4D4F"/>
                          </a:solidFill>
                          <a:latin typeface="等线"/>
                          <a:cs typeface="等线"/>
                        </a:rPr>
                        <a:t>298.23</a:t>
                      </a:r>
                      <a:endParaRPr sz="750">
                        <a:latin typeface="等线"/>
                        <a:cs typeface="等线"/>
                      </a:endParaRPr>
                    </a:p>
                  </a:txBody>
                  <a:tcPr marL="0" marR="0" marB="0" marT="31115"/>
                </a:tc>
                <a:tc>
                  <a:txBody>
                    <a:bodyPr/>
                    <a:lstStyle/>
                    <a:p>
                      <a:pPr algn="r" marR="59055">
                        <a:lnSpc>
                          <a:spcPct val="100000"/>
                        </a:lnSpc>
                        <a:spcBef>
                          <a:spcPts val="245"/>
                        </a:spcBef>
                      </a:pPr>
                      <a:r>
                        <a:rPr dirty="0" sz="750" spc="-5">
                          <a:solidFill>
                            <a:srgbClr val="4D4D4F"/>
                          </a:solidFill>
                          <a:latin typeface="等线"/>
                          <a:cs typeface="等线"/>
                        </a:rPr>
                        <a:t>44.78</a:t>
                      </a:r>
                      <a:endParaRPr sz="750">
                        <a:latin typeface="等线"/>
                        <a:cs typeface="等线"/>
                      </a:endParaRPr>
                    </a:p>
                  </a:txBody>
                  <a:tcPr marL="0" marR="0" marB="0" marT="31115"/>
                </a:tc>
              </a:tr>
              <a:tr h="202692">
                <a:tc>
                  <a:txBody>
                    <a:bodyPr/>
                    <a:lstStyle/>
                    <a:p>
                      <a:pPr marL="67945">
                        <a:lnSpc>
                          <a:spcPct val="100000"/>
                        </a:lnSpc>
                        <a:spcBef>
                          <a:spcPts val="245"/>
                        </a:spcBef>
                      </a:pPr>
                      <a:r>
                        <a:rPr dirty="0" sz="750" spc="-5">
                          <a:solidFill>
                            <a:srgbClr val="4D4D4F"/>
                          </a:solidFill>
                          <a:latin typeface="等线"/>
                          <a:cs typeface="等线"/>
                        </a:rPr>
                        <a:t>002118.SZ</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marL="157480">
                        <a:lnSpc>
                          <a:spcPct val="100000"/>
                        </a:lnSpc>
                        <a:spcBef>
                          <a:spcPts val="280"/>
                        </a:spcBef>
                      </a:pPr>
                      <a:r>
                        <a:rPr dirty="0" sz="750" spc="5">
                          <a:solidFill>
                            <a:srgbClr val="4D4D4F"/>
                          </a:solidFill>
                          <a:latin typeface="宋体"/>
                          <a:cs typeface="宋体"/>
                        </a:rPr>
                        <a:t>紫鑫</a:t>
                      </a:r>
                      <a:r>
                        <a:rPr dirty="0" sz="750" spc="-10">
                          <a:solidFill>
                            <a:srgbClr val="4D4D4F"/>
                          </a:solidFill>
                          <a:latin typeface="宋体"/>
                          <a:cs typeface="宋体"/>
                        </a:rPr>
                        <a:t>药</a:t>
                      </a:r>
                      <a:r>
                        <a:rPr dirty="0" sz="750" spc="5">
                          <a:solidFill>
                            <a:srgbClr val="4D4D4F"/>
                          </a:solidFill>
                          <a:latin typeface="宋体"/>
                          <a:cs typeface="宋体"/>
                        </a:rPr>
                        <a:t>业</a:t>
                      </a:r>
                      <a:endParaRPr sz="750">
                        <a:latin typeface="宋体"/>
                        <a:cs typeface="宋体"/>
                      </a:endParaRPr>
                    </a:p>
                  </a:txBody>
                  <a:tcPr marL="0" marR="0" marB="0" marT="35560">
                    <a:lnB w="6350">
                      <a:solidFill>
                        <a:srgbClr val="F5821F"/>
                      </a:solidFill>
                      <a:prstDash val="solid"/>
                    </a:lnB>
                    <a:solidFill>
                      <a:srgbClr val="C8C9CA"/>
                    </a:solidFill>
                  </a:tcPr>
                </a:tc>
                <a:tc>
                  <a:txBody>
                    <a:bodyPr/>
                    <a:lstStyle/>
                    <a:p>
                      <a:pPr algn="r" marR="116205">
                        <a:lnSpc>
                          <a:spcPct val="100000"/>
                        </a:lnSpc>
                        <a:spcBef>
                          <a:spcPts val="245"/>
                        </a:spcBef>
                      </a:pPr>
                      <a:r>
                        <a:rPr dirty="0" sz="750" spc="-5">
                          <a:solidFill>
                            <a:srgbClr val="4D4D4F"/>
                          </a:solidFill>
                          <a:latin typeface="等线"/>
                          <a:cs typeface="等线"/>
                        </a:rPr>
                        <a:t>571.63</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102235">
                        <a:lnSpc>
                          <a:spcPct val="100000"/>
                        </a:lnSpc>
                        <a:spcBef>
                          <a:spcPts val="245"/>
                        </a:spcBef>
                      </a:pPr>
                      <a:r>
                        <a:rPr dirty="0" sz="750" spc="-5">
                          <a:solidFill>
                            <a:srgbClr val="4D4D4F"/>
                          </a:solidFill>
                          <a:latin typeface="等线"/>
                          <a:cs typeface="等线"/>
                        </a:rPr>
                        <a:t>44.63</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78105">
                        <a:lnSpc>
                          <a:spcPct val="100000"/>
                        </a:lnSpc>
                        <a:spcBef>
                          <a:spcPts val="245"/>
                        </a:spcBef>
                      </a:pPr>
                      <a:r>
                        <a:rPr dirty="0" sz="750" spc="-5">
                          <a:solidFill>
                            <a:srgbClr val="4D4D4F"/>
                          </a:solidFill>
                          <a:latin typeface="等线"/>
                          <a:cs typeface="等线"/>
                        </a:rPr>
                        <a:t>469.44</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89535">
                        <a:lnSpc>
                          <a:spcPct val="100000"/>
                        </a:lnSpc>
                        <a:spcBef>
                          <a:spcPts val="245"/>
                        </a:spcBef>
                      </a:pPr>
                      <a:r>
                        <a:rPr dirty="0" sz="750" spc="-5">
                          <a:solidFill>
                            <a:srgbClr val="4D4D4F"/>
                          </a:solidFill>
                          <a:latin typeface="等线"/>
                          <a:cs typeface="等线"/>
                        </a:rPr>
                        <a:t>100.00</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9398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86360">
                        <a:lnSpc>
                          <a:spcPct val="100000"/>
                        </a:lnSpc>
                        <a:spcBef>
                          <a:spcPts val="245"/>
                        </a:spcBef>
                      </a:pPr>
                      <a:r>
                        <a:rPr dirty="0" sz="750">
                          <a:solidFill>
                            <a:srgbClr val="4D4D4F"/>
                          </a:solidFill>
                          <a:latin typeface="等线"/>
                          <a:cs typeface="等线"/>
                        </a:rPr>
                        <a:t>0.00</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93980">
                        <a:lnSpc>
                          <a:spcPct val="100000"/>
                        </a:lnSpc>
                        <a:spcBef>
                          <a:spcPts val="245"/>
                        </a:spcBef>
                      </a:pPr>
                      <a:r>
                        <a:rPr dirty="0" sz="750" spc="-5">
                          <a:solidFill>
                            <a:srgbClr val="4D4D4F"/>
                          </a:solidFill>
                          <a:latin typeface="等线"/>
                          <a:cs typeface="等线"/>
                        </a:rPr>
                        <a:t>571.63</a:t>
                      </a:r>
                      <a:endParaRPr sz="750">
                        <a:latin typeface="等线"/>
                        <a:cs typeface="等线"/>
                      </a:endParaRPr>
                    </a:p>
                  </a:txBody>
                  <a:tcPr marL="0" marR="0" marB="0" marT="31115">
                    <a:lnB w="6350">
                      <a:solidFill>
                        <a:srgbClr val="F5821F"/>
                      </a:solidFill>
                      <a:prstDash val="solid"/>
                    </a:lnB>
                    <a:solidFill>
                      <a:srgbClr val="C8C9CA"/>
                    </a:solidFill>
                  </a:tcPr>
                </a:tc>
                <a:tc>
                  <a:txBody>
                    <a:bodyPr/>
                    <a:lstStyle/>
                    <a:p>
                      <a:pPr algn="r" marR="59055">
                        <a:lnSpc>
                          <a:spcPct val="100000"/>
                        </a:lnSpc>
                        <a:spcBef>
                          <a:spcPts val="245"/>
                        </a:spcBef>
                      </a:pPr>
                      <a:r>
                        <a:rPr dirty="0" sz="750" spc="-5">
                          <a:solidFill>
                            <a:srgbClr val="4D4D4F"/>
                          </a:solidFill>
                          <a:latin typeface="等线"/>
                          <a:cs typeface="等线"/>
                        </a:rPr>
                        <a:t>44.63</a:t>
                      </a:r>
                      <a:endParaRPr sz="750">
                        <a:latin typeface="等线"/>
                        <a:cs typeface="等线"/>
                      </a:endParaRPr>
                    </a:p>
                  </a:txBody>
                  <a:tcPr marL="0" marR="0" marB="0" marT="31115">
                    <a:lnB w="6350">
                      <a:solidFill>
                        <a:srgbClr val="F5821F"/>
                      </a:solidFill>
                      <a:prstDash val="solid"/>
                    </a:lnB>
                    <a:solidFill>
                      <a:srgbClr val="C8C9CA"/>
                    </a:solidFill>
                  </a:tcPr>
                </a:tc>
              </a:tr>
            </a:tbl>
          </a:graphicData>
        </a:graphic>
      </p:graphicFrame>
      <p:sp>
        <p:nvSpPr>
          <p:cNvPr id="13" name="object 13"/>
          <p:cNvSpPr txBox="1"/>
          <p:nvPr/>
        </p:nvSpPr>
        <p:spPr>
          <a:xfrm>
            <a:off x="599948" y="7528940"/>
            <a:ext cx="4589145" cy="33020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p>
            <a:pPr>
              <a:lnSpc>
                <a:spcPct val="100000"/>
              </a:lnSpc>
              <a:spcBef>
                <a:spcPts val="15"/>
              </a:spcBef>
            </a:pPr>
            <a:endParaRPr sz="550">
              <a:latin typeface="宋体"/>
              <a:cs typeface="宋体"/>
            </a:endParaRPr>
          </a:p>
          <a:p>
            <a:pPr marL="12700">
              <a:lnSpc>
                <a:spcPct val="100000"/>
              </a:lnSpc>
            </a:pPr>
            <a:r>
              <a:rPr dirty="0" sz="700" spc="-5">
                <a:solidFill>
                  <a:srgbClr val="4D4D4F"/>
                </a:solidFill>
                <a:latin typeface="宋体"/>
                <a:cs typeface="宋体"/>
              </a:rPr>
              <a:t>注：截止至</a:t>
            </a:r>
            <a:r>
              <a:rPr dirty="0" sz="700" spc="-175">
                <a:solidFill>
                  <a:srgbClr val="4D4D4F"/>
                </a:solidFill>
                <a:latin typeface="宋体"/>
                <a:cs typeface="宋体"/>
              </a:rPr>
              <a:t> </a:t>
            </a:r>
            <a:r>
              <a:rPr dirty="0" sz="700">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年</a:t>
            </a:r>
            <a:r>
              <a:rPr dirty="0" sz="700" spc="-170">
                <a:solidFill>
                  <a:srgbClr val="4D4D4F"/>
                </a:solidFill>
                <a:latin typeface="宋体"/>
                <a:cs typeface="宋体"/>
              </a:rPr>
              <a:t> </a:t>
            </a:r>
            <a:r>
              <a:rPr dirty="0" sz="700">
                <a:solidFill>
                  <a:srgbClr val="4D4D4F"/>
                </a:solidFill>
                <a:latin typeface="等线"/>
                <a:cs typeface="等线"/>
              </a:rPr>
              <a:t>10</a:t>
            </a:r>
            <a:r>
              <a:rPr dirty="0" sz="700" spc="-15">
                <a:solidFill>
                  <a:srgbClr val="4D4D4F"/>
                </a:solidFill>
                <a:latin typeface="等线"/>
                <a:cs typeface="等线"/>
              </a:rPr>
              <a:t> </a:t>
            </a:r>
            <a:r>
              <a:rPr dirty="0" sz="700" spc="-5">
                <a:solidFill>
                  <a:srgbClr val="4D4D4F"/>
                </a:solidFill>
                <a:latin typeface="宋体"/>
                <a:cs typeface="宋体"/>
              </a:rPr>
              <a:t>月</a:t>
            </a:r>
            <a:r>
              <a:rPr dirty="0" sz="700" spc="-190">
                <a:solidFill>
                  <a:srgbClr val="4D4D4F"/>
                </a:solidFill>
                <a:latin typeface="宋体"/>
                <a:cs typeface="宋体"/>
              </a:rPr>
              <a:t> </a:t>
            </a:r>
            <a:r>
              <a:rPr dirty="0" sz="700" spc="-5">
                <a:solidFill>
                  <a:srgbClr val="4D4D4F"/>
                </a:solidFill>
                <a:latin typeface="等线"/>
                <a:cs typeface="等线"/>
              </a:rPr>
              <a:t>9</a:t>
            </a:r>
            <a:r>
              <a:rPr dirty="0" sz="700" spc="-10">
                <a:solidFill>
                  <a:srgbClr val="4D4D4F"/>
                </a:solidFill>
                <a:latin typeface="等线"/>
                <a:cs typeface="等线"/>
              </a:rPr>
              <a:t> </a:t>
            </a:r>
            <a:r>
              <a:rPr dirty="0" sz="700" spc="-5">
                <a:solidFill>
                  <a:srgbClr val="4D4D4F"/>
                </a:solidFill>
                <a:latin typeface="宋体"/>
                <a:cs typeface="宋体"/>
              </a:rPr>
              <a:t>日，剔除</a:t>
            </a:r>
            <a:r>
              <a:rPr dirty="0" sz="700" spc="-175">
                <a:solidFill>
                  <a:srgbClr val="4D4D4F"/>
                </a:solidFill>
                <a:latin typeface="宋体"/>
                <a:cs typeface="宋体"/>
              </a:rPr>
              <a:t> </a:t>
            </a:r>
            <a:r>
              <a:rPr dirty="0" sz="700" spc="-5">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上半年上市新</a:t>
            </a:r>
            <a:r>
              <a:rPr dirty="0" sz="700" spc="5">
                <a:solidFill>
                  <a:srgbClr val="4D4D4F"/>
                </a:solidFill>
                <a:latin typeface="宋体"/>
                <a:cs typeface="宋体"/>
              </a:rPr>
              <a:t>股</a:t>
            </a:r>
            <a:r>
              <a:rPr dirty="0" sz="700" spc="-5">
                <a:solidFill>
                  <a:srgbClr val="4D4D4F"/>
                </a:solidFill>
                <a:latin typeface="宋体"/>
                <a:cs typeface="宋体"/>
              </a:rPr>
              <a:t>、市</a:t>
            </a:r>
            <a:r>
              <a:rPr dirty="0" sz="700" spc="5">
                <a:solidFill>
                  <a:srgbClr val="4D4D4F"/>
                </a:solidFill>
                <a:latin typeface="宋体"/>
                <a:cs typeface="宋体"/>
              </a:rPr>
              <a:t>值</a:t>
            </a:r>
            <a:r>
              <a:rPr dirty="0" sz="700" spc="-5">
                <a:solidFill>
                  <a:srgbClr val="4D4D4F"/>
                </a:solidFill>
                <a:latin typeface="宋体"/>
                <a:cs typeface="宋体"/>
              </a:rPr>
              <a:t>小于</a:t>
            </a:r>
            <a:r>
              <a:rPr dirty="0" sz="700" spc="-170">
                <a:solidFill>
                  <a:srgbClr val="4D4D4F"/>
                </a:solidFill>
                <a:latin typeface="宋体"/>
                <a:cs typeface="宋体"/>
              </a:rPr>
              <a:t> </a:t>
            </a:r>
            <a:r>
              <a:rPr dirty="0" sz="700">
                <a:solidFill>
                  <a:srgbClr val="4D4D4F"/>
                </a:solidFill>
                <a:latin typeface="等线"/>
                <a:cs typeface="等线"/>
              </a:rPr>
              <a:t>40</a:t>
            </a:r>
            <a:r>
              <a:rPr dirty="0" sz="700" spc="-15">
                <a:solidFill>
                  <a:srgbClr val="4D4D4F"/>
                </a:solidFill>
                <a:latin typeface="等线"/>
                <a:cs typeface="等线"/>
              </a:rPr>
              <a:t> </a:t>
            </a:r>
            <a:r>
              <a:rPr dirty="0" sz="700" spc="-5">
                <a:solidFill>
                  <a:srgbClr val="4D4D4F"/>
                </a:solidFill>
                <a:latin typeface="宋体"/>
                <a:cs typeface="宋体"/>
              </a:rPr>
              <a:t>亿、医药业</a:t>
            </a:r>
            <a:r>
              <a:rPr dirty="0" sz="700" spc="5">
                <a:solidFill>
                  <a:srgbClr val="4D4D4F"/>
                </a:solidFill>
                <a:latin typeface="宋体"/>
                <a:cs typeface="宋体"/>
              </a:rPr>
              <a:t>务</a:t>
            </a:r>
            <a:r>
              <a:rPr dirty="0" sz="700" spc="-5">
                <a:solidFill>
                  <a:srgbClr val="4D4D4F"/>
                </a:solidFill>
                <a:latin typeface="宋体"/>
                <a:cs typeface="宋体"/>
              </a:rPr>
              <a:t>占比</a:t>
            </a:r>
            <a:r>
              <a:rPr dirty="0" sz="700" spc="5">
                <a:solidFill>
                  <a:srgbClr val="4D4D4F"/>
                </a:solidFill>
                <a:latin typeface="宋体"/>
                <a:cs typeface="宋体"/>
              </a:rPr>
              <a:t>较</a:t>
            </a:r>
            <a:r>
              <a:rPr dirty="0" sz="700" spc="-5">
                <a:solidFill>
                  <a:srgbClr val="4D4D4F"/>
                </a:solidFill>
                <a:latin typeface="宋体"/>
                <a:cs typeface="宋体"/>
              </a:rPr>
              <a:t>小标</a:t>
            </a:r>
            <a:r>
              <a:rPr dirty="0" sz="700" spc="10">
                <a:solidFill>
                  <a:srgbClr val="4D4D4F"/>
                </a:solidFill>
                <a:latin typeface="宋体"/>
                <a:cs typeface="宋体"/>
              </a:rPr>
              <a:t>的</a:t>
            </a:r>
            <a:r>
              <a:rPr dirty="0" sz="700" spc="-5">
                <a:solidFill>
                  <a:srgbClr val="4D4D4F"/>
                </a:solidFill>
                <a:latin typeface="宋体"/>
                <a:cs typeface="宋体"/>
              </a:rPr>
              <a:t>及期</a:t>
            </a:r>
            <a:r>
              <a:rPr dirty="0" sz="700" spc="5">
                <a:solidFill>
                  <a:srgbClr val="4D4D4F"/>
                </a:solidFill>
                <a:latin typeface="宋体"/>
                <a:cs typeface="宋体"/>
              </a:rPr>
              <a:t>间</a:t>
            </a:r>
            <a:r>
              <a:rPr dirty="0" sz="700" spc="-5">
                <a:solidFill>
                  <a:srgbClr val="4D4D4F"/>
                </a:solidFill>
                <a:latin typeface="宋体"/>
                <a:cs typeface="宋体"/>
              </a:rPr>
              <a:t>停牌</a:t>
            </a:r>
            <a:r>
              <a:rPr dirty="0" sz="700" spc="5">
                <a:solidFill>
                  <a:srgbClr val="4D4D4F"/>
                </a:solidFill>
                <a:latin typeface="宋体"/>
                <a:cs typeface="宋体"/>
              </a:rPr>
              <a:t>标</a:t>
            </a:r>
            <a:r>
              <a:rPr dirty="0" sz="700" spc="-5">
                <a:solidFill>
                  <a:srgbClr val="4D4D4F"/>
                </a:solidFill>
                <a:latin typeface="宋体"/>
                <a:cs typeface="宋体"/>
              </a:rPr>
              <a:t>的</a:t>
            </a:r>
            <a:endParaRPr sz="700">
              <a:latin typeface="宋体"/>
              <a:cs typeface="宋体"/>
            </a:endParaRPr>
          </a:p>
        </p:txBody>
      </p:sp>
      <p:sp>
        <p:nvSpPr>
          <p:cNvPr id="14" name="object 14"/>
          <p:cNvSpPr txBox="1"/>
          <p:nvPr/>
        </p:nvSpPr>
        <p:spPr>
          <a:xfrm>
            <a:off x="599948" y="8114156"/>
            <a:ext cx="1740535" cy="147955"/>
          </a:xfrm>
          <a:prstGeom prst="rect">
            <a:avLst/>
          </a:prstGeom>
        </p:spPr>
        <p:txBody>
          <a:bodyPr wrap="square" lIns="0" tIns="12700" rIns="0" bIns="0" rtlCol="0" vert="horz">
            <a:spAutoFit/>
          </a:bodyPr>
          <a:lstStyle/>
          <a:p>
            <a:pPr marL="12700">
              <a:lnSpc>
                <a:spcPct val="100000"/>
              </a:lnSpc>
              <a:spcBef>
                <a:spcPts val="100"/>
              </a:spcBef>
            </a:pPr>
            <a:r>
              <a:rPr dirty="0" sz="800" b="1">
                <a:solidFill>
                  <a:srgbClr val="4D4D4F"/>
                </a:solidFill>
                <a:latin typeface="微软雅黑"/>
                <a:cs typeface="微软雅黑"/>
              </a:rPr>
              <a:t>表</a:t>
            </a:r>
            <a:r>
              <a:rPr dirty="0" sz="800" spc="-55" b="1">
                <a:solidFill>
                  <a:srgbClr val="4D4D4F"/>
                </a:solidFill>
                <a:latin typeface="微软雅黑"/>
                <a:cs typeface="微软雅黑"/>
              </a:rPr>
              <a:t> </a:t>
            </a:r>
            <a:r>
              <a:rPr dirty="0" sz="800" spc="-5" b="1">
                <a:solidFill>
                  <a:srgbClr val="4D4D4F"/>
                </a:solidFill>
                <a:latin typeface="等线"/>
                <a:cs typeface="等线"/>
              </a:rPr>
              <a:t>7</a:t>
            </a:r>
            <a:r>
              <a:rPr dirty="0" sz="800" spc="-5" b="1">
                <a:solidFill>
                  <a:srgbClr val="4D4D4F"/>
                </a:solidFill>
                <a:latin typeface="微软雅黑"/>
                <a:cs typeface="微软雅黑"/>
              </a:rPr>
              <a:t>：</a:t>
            </a:r>
            <a:r>
              <a:rPr dirty="0" sz="800" b="1">
                <a:solidFill>
                  <a:srgbClr val="4D4D4F"/>
                </a:solidFill>
                <a:latin typeface="微软雅黑"/>
                <a:cs typeface="微软雅黑"/>
              </a:rPr>
              <a:t>沪深股通</a:t>
            </a:r>
            <a:r>
              <a:rPr dirty="0" sz="800" spc="-5" b="1">
                <a:solidFill>
                  <a:srgbClr val="4D4D4F"/>
                </a:solidFill>
                <a:latin typeface="微软雅黑"/>
                <a:cs typeface="微软雅黑"/>
              </a:rPr>
              <a:t>增</a:t>
            </a:r>
            <a:r>
              <a:rPr dirty="0" sz="800" b="1">
                <a:solidFill>
                  <a:srgbClr val="4D4D4F"/>
                </a:solidFill>
                <a:latin typeface="微软雅黑"/>
                <a:cs typeface="微软雅黑"/>
              </a:rPr>
              <a:t>减持比例变化</a:t>
            </a:r>
            <a:r>
              <a:rPr dirty="0" sz="800" spc="-15" b="1">
                <a:solidFill>
                  <a:srgbClr val="4D4D4F"/>
                </a:solidFill>
                <a:latin typeface="微软雅黑"/>
                <a:cs typeface="微软雅黑"/>
              </a:rPr>
              <a:t>前</a:t>
            </a:r>
            <a:r>
              <a:rPr dirty="0" sz="800" b="1">
                <a:solidFill>
                  <a:srgbClr val="4D4D4F"/>
                </a:solidFill>
                <a:latin typeface="微软雅黑"/>
                <a:cs typeface="微软雅黑"/>
              </a:rPr>
              <a:t>十名</a:t>
            </a:r>
            <a:endParaRPr sz="800">
              <a:latin typeface="微软雅黑"/>
              <a:cs typeface="微软雅黑"/>
            </a:endParaRPr>
          </a:p>
        </p:txBody>
      </p:sp>
      <p:graphicFrame>
        <p:nvGraphicFramePr>
          <p:cNvPr id="15" name="object 15"/>
          <p:cNvGraphicFramePr>
            <a:graphicFrameLocks noGrp="1"/>
          </p:cNvGraphicFramePr>
          <p:nvPr/>
        </p:nvGraphicFramePr>
        <p:xfrm>
          <a:off x="539478" y="8294496"/>
          <a:ext cx="6350635" cy="1833880"/>
        </p:xfrm>
        <a:graphic>
          <a:graphicData uri="http://schemas.openxmlformats.org/drawingml/2006/table">
            <a:tbl>
              <a:tblPr firstRow="1" bandRow="1">
                <a:tableStyleId>{2D5ABB26-0587-4C30-8999-92F81FD0307C}</a:tableStyleId>
              </a:tblPr>
              <a:tblGrid>
                <a:gridCol w="700405"/>
                <a:gridCol w="835659"/>
                <a:gridCol w="916939"/>
                <a:gridCol w="777875"/>
                <a:gridCol w="728345"/>
                <a:gridCol w="805179"/>
                <a:gridCol w="937260"/>
                <a:gridCol w="645795"/>
              </a:tblGrid>
              <a:tr h="204597">
                <a:tc gridSpan="8">
                  <a:txBody>
                    <a:bodyPr/>
                    <a:lstStyle/>
                    <a:p>
                      <a:pPr algn="ctr">
                        <a:lnSpc>
                          <a:spcPct val="100000"/>
                        </a:lnSpc>
                        <a:spcBef>
                          <a:spcPts val="305"/>
                        </a:spcBef>
                      </a:pPr>
                      <a:r>
                        <a:rPr dirty="0" sz="750" spc="5" b="1">
                          <a:solidFill>
                            <a:srgbClr val="4D4D4F"/>
                          </a:solidFill>
                          <a:latin typeface="微软雅黑"/>
                          <a:cs typeface="微软雅黑"/>
                        </a:rPr>
                        <a:t>沪深股通</a:t>
                      </a:r>
                      <a:r>
                        <a:rPr dirty="0" sz="750" spc="-10" b="1">
                          <a:solidFill>
                            <a:srgbClr val="4D4D4F"/>
                          </a:solidFill>
                          <a:latin typeface="微软雅黑"/>
                          <a:cs typeface="微软雅黑"/>
                        </a:rPr>
                        <a:t>持</a:t>
                      </a:r>
                      <a:r>
                        <a:rPr dirty="0" sz="750" spc="5" b="1">
                          <a:solidFill>
                            <a:srgbClr val="4D4D4F"/>
                          </a:solidFill>
                          <a:latin typeface="微软雅黑"/>
                          <a:cs typeface="微软雅黑"/>
                        </a:rPr>
                        <a:t>股比例</a:t>
                      </a:r>
                      <a:r>
                        <a:rPr dirty="0" sz="750" spc="-10" b="1">
                          <a:solidFill>
                            <a:srgbClr val="4D4D4F"/>
                          </a:solidFill>
                          <a:latin typeface="微软雅黑"/>
                          <a:cs typeface="微软雅黑"/>
                        </a:rPr>
                        <a:t>变</a:t>
                      </a:r>
                      <a:r>
                        <a:rPr dirty="0" sz="750" spc="5" b="1">
                          <a:solidFill>
                            <a:srgbClr val="4D4D4F"/>
                          </a:solidFill>
                          <a:latin typeface="微软雅黑"/>
                          <a:cs typeface="微软雅黑"/>
                        </a:rPr>
                        <a:t>化</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solidFill>
                      <a:srgbClr val="F7C9A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01167">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c gridSpan="2">
                  <a:txBody>
                    <a:bodyPr/>
                    <a:lstStyle/>
                    <a:p>
                      <a:pPr marL="452755">
                        <a:lnSpc>
                          <a:spcPct val="100000"/>
                        </a:lnSpc>
                        <a:spcBef>
                          <a:spcPts val="305"/>
                        </a:spcBef>
                      </a:pPr>
                      <a:r>
                        <a:rPr dirty="0" sz="750" spc="5">
                          <a:solidFill>
                            <a:srgbClr val="404040"/>
                          </a:solidFill>
                          <a:latin typeface="宋体"/>
                          <a:cs typeface="宋体"/>
                        </a:rPr>
                        <a:t>增持</a:t>
                      </a:r>
                      <a:r>
                        <a:rPr dirty="0" sz="750" spc="-10">
                          <a:solidFill>
                            <a:srgbClr val="404040"/>
                          </a:solidFill>
                          <a:latin typeface="宋体"/>
                          <a:cs typeface="宋体"/>
                        </a:rPr>
                        <a:t>比</a:t>
                      </a:r>
                      <a:r>
                        <a:rPr dirty="0" sz="750" spc="5">
                          <a:solidFill>
                            <a:srgbClr val="404040"/>
                          </a:solidFill>
                          <a:latin typeface="宋体"/>
                          <a:cs typeface="宋体"/>
                        </a:rPr>
                        <a:t>例</a:t>
                      </a:r>
                      <a:r>
                        <a:rPr dirty="0" sz="750" spc="-10">
                          <a:solidFill>
                            <a:srgbClr val="404040"/>
                          </a:solidFill>
                          <a:latin typeface="宋体"/>
                          <a:cs typeface="宋体"/>
                        </a:rPr>
                        <a:t>前</a:t>
                      </a:r>
                      <a:r>
                        <a:rPr dirty="0" sz="750" spc="5">
                          <a:solidFill>
                            <a:srgbClr val="404040"/>
                          </a:solidFill>
                          <a:latin typeface="宋体"/>
                          <a:cs typeface="宋体"/>
                        </a:rPr>
                        <a:t>十</a:t>
                      </a:r>
                      <a:r>
                        <a:rPr dirty="0" sz="750" spc="-10">
                          <a:solidFill>
                            <a:srgbClr val="404040"/>
                          </a:solidFill>
                          <a:latin typeface="宋体"/>
                          <a:cs typeface="宋体"/>
                        </a:rPr>
                        <a:t>大</a:t>
                      </a:r>
                      <a:r>
                        <a:rPr dirty="0" sz="750" spc="5">
                          <a:solidFill>
                            <a:srgbClr val="404040"/>
                          </a:solidFill>
                          <a:latin typeface="宋体"/>
                          <a:cs typeface="宋体"/>
                        </a:rPr>
                        <a:t>公司</a:t>
                      </a:r>
                      <a:endParaRPr sz="750">
                        <a:latin typeface="宋体"/>
                        <a:cs typeface="宋体"/>
                      </a:endParaRPr>
                    </a:p>
                  </a:txBody>
                  <a:tcPr marL="0" marR="0" marB="0" marT="38735">
                    <a:lnT w="6350">
                      <a:solidFill>
                        <a:srgbClr val="F5821F"/>
                      </a:solidFill>
                      <a:prstDash val="solid"/>
                    </a:lnT>
                    <a:solidFill>
                      <a:srgbClr val="F7C9AC"/>
                    </a:solidFill>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c gridSpan="2">
                  <a:txBody>
                    <a:bodyPr/>
                    <a:lstStyle/>
                    <a:p>
                      <a:pPr marL="434975">
                        <a:lnSpc>
                          <a:spcPct val="100000"/>
                        </a:lnSpc>
                        <a:spcBef>
                          <a:spcPts val="305"/>
                        </a:spcBef>
                      </a:pPr>
                      <a:r>
                        <a:rPr dirty="0" sz="750" spc="5">
                          <a:solidFill>
                            <a:srgbClr val="4D4D4F"/>
                          </a:solidFill>
                          <a:latin typeface="宋体"/>
                          <a:cs typeface="宋体"/>
                        </a:rPr>
                        <a:t>减持</a:t>
                      </a:r>
                      <a:r>
                        <a:rPr dirty="0" sz="750" spc="-10">
                          <a:solidFill>
                            <a:srgbClr val="4D4D4F"/>
                          </a:solidFill>
                          <a:latin typeface="宋体"/>
                          <a:cs typeface="宋体"/>
                        </a:rPr>
                        <a:t>比</a:t>
                      </a:r>
                      <a:r>
                        <a:rPr dirty="0" sz="750" spc="5">
                          <a:solidFill>
                            <a:srgbClr val="4D4D4F"/>
                          </a:solidFill>
                          <a:latin typeface="宋体"/>
                          <a:cs typeface="宋体"/>
                        </a:rPr>
                        <a:t>例</a:t>
                      </a:r>
                      <a:r>
                        <a:rPr dirty="0" sz="750" spc="-10">
                          <a:solidFill>
                            <a:srgbClr val="4D4D4F"/>
                          </a:solidFill>
                          <a:latin typeface="宋体"/>
                          <a:cs typeface="宋体"/>
                        </a:rPr>
                        <a:t>前</a:t>
                      </a:r>
                      <a:r>
                        <a:rPr dirty="0" sz="750" spc="5">
                          <a:solidFill>
                            <a:srgbClr val="4D4D4F"/>
                          </a:solidFill>
                          <a:latin typeface="宋体"/>
                          <a:cs typeface="宋体"/>
                        </a:rPr>
                        <a:t>十</a:t>
                      </a:r>
                      <a:r>
                        <a:rPr dirty="0" sz="750" spc="-10">
                          <a:solidFill>
                            <a:srgbClr val="4D4D4F"/>
                          </a:solidFill>
                          <a:latin typeface="宋体"/>
                          <a:cs typeface="宋体"/>
                        </a:rPr>
                        <a:t>大</a:t>
                      </a:r>
                      <a:r>
                        <a:rPr dirty="0" sz="750" spc="5">
                          <a:solidFill>
                            <a:srgbClr val="4D4D4F"/>
                          </a:solidFill>
                          <a:latin typeface="宋体"/>
                          <a:cs typeface="宋体"/>
                        </a:rPr>
                        <a:t>公司</a:t>
                      </a:r>
                      <a:endParaRPr sz="750">
                        <a:latin typeface="宋体"/>
                        <a:cs typeface="宋体"/>
                      </a:endParaRPr>
                    </a:p>
                  </a:txBody>
                  <a:tcPr marL="0" marR="0" marB="0" marT="38735">
                    <a:lnT w="6350">
                      <a:solidFill>
                        <a:srgbClr val="F5821F"/>
                      </a:solidFill>
                      <a:prstDash val="solid"/>
                    </a:lnT>
                    <a:solidFill>
                      <a:srgbClr val="F7C9AC"/>
                    </a:solidFill>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r>
              <a:tr h="399288">
                <a:tc>
                  <a:txBody>
                    <a:bodyPr/>
                    <a:lstStyle/>
                    <a:p>
                      <a:pPr marL="73025">
                        <a:lnSpc>
                          <a:spcPct val="100000"/>
                        </a:lnSpc>
                        <a:spcBef>
                          <a:spcPts val="280"/>
                        </a:spcBef>
                      </a:pPr>
                      <a:r>
                        <a:rPr dirty="0" sz="750" spc="5">
                          <a:solidFill>
                            <a:srgbClr val="404040"/>
                          </a:solidFill>
                          <a:latin typeface="宋体"/>
                          <a:cs typeface="宋体"/>
                        </a:rPr>
                        <a:t>证券</a:t>
                      </a:r>
                      <a:r>
                        <a:rPr dirty="0" sz="750" spc="-10">
                          <a:solidFill>
                            <a:srgbClr val="404040"/>
                          </a:solidFill>
                          <a:latin typeface="宋体"/>
                          <a:cs typeface="宋体"/>
                        </a:rPr>
                        <a:t>代</a:t>
                      </a:r>
                      <a:r>
                        <a:rPr dirty="0" sz="750" spc="5">
                          <a:solidFill>
                            <a:srgbClr val="404040"/>
                          </a:solidFill>
                          <a:latin typeface="宋体"/>
                          <a:cs typeface="宋体"/>
                        </a:rPr>
                        <a:t>码</a:t>
                      </a:r>
                      <a:endParaRPr sz="750">
                        <a:latin typeface="宋体"/>
                        <a:cs typeface="宋体"/>
                      </a:endParaRPr>
                    </a:p>
                  </a:txBody>
                  <a:tcPr marL="0" marR="0" marB="0" marT="35560">
                    <a:lnB w="6350">
                      <a:solidFill>
                        <a:srgbClr val="000000"/>
                      </a:solidFill>
                      <a:prstDash val="solid"/>
                    </a:lnB>
                  </a:tcPr>
                </a:tc>
                <a:tc>
                  <a:txBody>
                    <a:bodyPr/>
                    <a:lstStyle/>
                    <a:p>
                      <a:pPr marL="81280">
                        <a:lnSpc>
                          <a:spcPct val="100000"/>
                        </a:lnSpc>
                        <a:spcBef>
                          <a:spcPts val="280"/>
                        </a:spcBef>
                      </a:pPr>
                      <a:r>
                        <a:rPr dirty="0" sz="750" spc="5">
                          <a:solidFill>
                            <a:srgbClr val="404040"/>
                          </a:solidFill>
                          <a:latin typeface="宋体"/>
                          <a:cs typeface="宋体"/>
                        </a:rPr>
                        <a:t>证券</a:t>
                      </a:r>
                      <a:r>
                        <a:rPr dirty="0" sz="750" spc="-10">
                          <a:solidFill>
                            <a:srgbClr val="404040"/>
                          </a:solidFill>
                          <a:latin typeface="宋体"/>
                          <a:cs typeface="宋体"/>
                        </a:rPr>
                        <a:t>简</a:t>
                      </a:r>
                      <a:r>
                        <a:rPr dirty="0" sz="750" spc="5">
                          <a:solidFill>
                            <a:srgbClr val="404040"/>
                          </a:solidFill>
                          <a:latin typeface="宋体"/>
                          <a:cs typeface="宋体"/>
                        </a:rPr>
                        <a:t>称</a:t>
                      </a:r>
                      <a:endParaRPr sz="750">
                        <a:latin typeface="宋体"/>
                        <a:cs typeface="宋体"/>
                      </a:endParaRPr>
                    </a:p>
                  </a:txBody>
                  <a:tcPr marL="0" marR="0" marB="0" marT="35560">
                    <a:lnB w="6350">
                      <a:solidFill>
                        <a:srgbClr val="000000"/>
                      </a:solidFill>
                      <a:prstDash val="solid"/>
                    </a:lnB>
                  </a:tcPr>
                </a:tc>
                <a:tc>
                  <a:txBody>
                    <a:bodyPr/>
                    <a:lstStyle/>
                    <a:p>
                      <a:pPr marL="168910">
                        <a:lnSpc>
                          <a:spcPct val="100000"/>
                        </a:lnSpc>
                        <a:spcBef>
                          <a:spcPts val="280"/>
                        </a:spcBef>
                      </a:pPr>
                      <a:r>
                        <a:rPr dirty="0" sz="750" spc="5">
                          <a:solidFill>
                            <a:srgbClr val="404040"/>
                          </a:solidFill>
                          <a:latin typeface="宋体"/>
                          <a:cs typeface="宋体"/>
                        </a:rPr>
                        <a:t>持股</a:t>
                      </a:r>
                      <a:r>
                        <a:rPr dirty="0" sz="750" spc="-10">
                          <a:solidFill>
                            <a:srgbClr val="404040"/>
                          </a:solidFill>
                          <a:latin typeface="宋体"/>
                          <a:cs typeface="宋体"/>
                        </a:rPr>
                        <a:t>数</a:t>
                      </a:r>
                      <a:r>
                        <a:rPr dirty="0" sz="750" spc="5">
                          <a:solidFill>
                            <a:srgbClr val="404040"/>
                          </a:solidFill>
                          <a:latin typeface="宋体"/>
                          <a:cs typeface="宋体"/>
                        </a:rPr>
                        <a:t>量</a:t>
                      </a:r>
                      <a:r>
                        <a:rPr dirty="0" sz="750" spc="-10">
                          <a:solidFill>
                            <a:srgbClr val="404040"/>
                          </a:solidFill>
                          <a:latin typeface="宋体"/>
                          <a:cs typeface="宋体"/>
                        </a:rPr>
                        <a:t>变</a:t>
                      </a:r>
                      <a:r>
                        <a:rPr dirty="0" sz="750" spc="5">
                          <a:solidFill>
                            <a:srgbClr val="404040"/>
                          </a:solidFill>
                          <a:latin typeface="宋体"/>
                          <a:cs typeface="宋体"/>
                        </a:rPr>
                        <a:t>化</a:t>
                      </a:r>
                      <a:endParaRPr sz="750">
                        <a:latin typeface="宋体"/>
                        <a:cs typeface="宋体"/>
                      </a:endParaRPr>
                    </a:p>
                    <a:p>
                      <a:pPr marL="168910">
                        <a:lnSpc>
                          <a:spcPct val="100000"/>
                        </a:lnSpc>
                        <a:spcBef>
                          <a:spcPts val="660"/>
                        </a:spcBef>
                      </a:pPr>
                      <a:r>
                        <a:rPr dirty="0" sz="750" spc="-165">
                          <a:solidFill>
                            <a:srgbClr val="404040"/>
                          </a:solidFill>
                          <a:latin typeface="宋体"/>
                          <a:cs typeface="宋体"/>
                        </a:rPr>
                        <a:t>[</a:t>
                      </a:r>
                      <a:r>
                        <a:rPr dirty="0" sz="750" spc="5">
                          <a:solidFill>
                            <a:srgbClr val="404040"/>
                          </a:solidFill>
                          <a:latin typeface="宋体"/>
                          <a:cs typeface="宋体"/>
                        </a:rPr>
                        <a:t>单位</a:t>
                      </a:r>
                      <a:r>
                        <a:rPr dirty="0" sz="750" spc="-155">
                          <a:solidFill>
                            <a:srgbClr val="404040"/>
                          </a:solidFill>
                          <a:latin typeface="宋体"/>
                          <a:cs typeface="宋体"/>
                        </a:rPr>
                        <a:t>]</a:t>
                      </a:r>
                      <a:r>
                        <a:rPr dirty="0" sz="750" spc="-25">
                          <a:solidFill>
                            <a:srgbClr val="404040"/>
                          </a:solidFill>
                          <a:latin typeface="宋体"/>
                          <a:cs typeface="宋体"/>
                        </a:rPr>
                        <a:t> </a:t>
                      </a:r>
                      <a:r>
                        <a:rPr dirty="0" sz="750" spc="5">
                          <a:solidFill>
                            <a:srgbClr val="404040"/>
                          </a:solidFill>
                          <a:latin typeface="宋体"/>
                          <a:cs typeface="宋体"/>
                        </a:rPr>
                        <a:t>万股</a:t>
                      </a:r>
                      <a:endParaRPr sz="750">
                        <a:latin typeface="宋体"/>
                        <a:cs typeface="宋体"/>
                      </a:endParaRPr>
                    </a:p>
                  </a:txBody>
                  <a:tcPr marL="0" marR="0" marB="0" marT="35560">
                    <a:lnB w="6350">
                      <a:solidFill>
                        <a:srgbClr val="000000"/>
                      </a:solidFill>
                      <a:prstDash val="solid"/>
                    </a:lnB>
                  </a:tcPr>
                </a:tc>
                <a:tc>
                  <a:txBody>
                    <a:bodyPr/>
                    <a:lstStyle/>
                    <a:p>
                      <a:pPr marL="160020">
                        <a:lnSpc>
                          <a:spcPct val="100000"/>
                        </a:lnSpc>
                        <a:spcBef>
                          <a:spcPts val="280"/>
                        </a:spcBef>
                      </a:pPr>
                      <a:r>
                        <a:rPr dirty="0" sz="750" spc="5">
                          <a:solidFill>
                            <a:srgbClr val="404040"/>
                          </a:solidFill>
                          <a:latin typeface="宋体"/>
                          <a:cs typeface="宋体"/>
                        </a:rPr>
                        <a:t>占总股本比</a:t>
                      </a:r>
                      <a:endParaRPr sz="750">
                        <a:latin typeface="宋体"/>
                        <a:cs typeface="宋体"/>
                      </a:endParaRPr>
                    </a:p>
                    <a:p>
                      <a:pPr marL="160020">
                        <a:lnSpc>
                          <a:spcPct val="100000"/>
                        </a:lnSpc>
                        <a:spcBef>
                          <a:spcPts val="660"/>
                        </a:spcBef>
                      </a:pPr>
                      <a:r>
                        <a:rPr dirty="0" sz="750">
                          <a:solidFill>
                            <a:srgbClr val="404040"/>
                          </a:solidFill>
                          <a:latin typeface="宋体"/>
                          <a:cs typeface="宋体"/>
                        </a:rPr>
                        <a:t>例</a:t>
                      </a:r>
                      <a:endParaRPr sz="750">
                        <a:latin typeface="宋体"/>
                        <a:cs typeface="宋体"/>
                      </a:endParaRPr>
                    </a:p>
                  </a:txBody>
                  <a:tcPr marL="0" marR="0" marB="0" marT="35560">
                    <a:lnB w="6350">
                      <a:solidFill>
                        <a:srgbClr val="000000"/>
                      </a:solidFill>
                      <a:prstDash val="solid"/>
                    </a:lnB>
                  </a:tcPr>
                </a:tc>
                <a:tc>
                  <a:txBody>
                    <a:bodyPr/>
                    <a:lstStyle/>
                    <a:p>
                      <a:pPr marL="137795">
                        <a:lnSpc>
                          <a:spcPct val="100000"/>
                        </a:lnSpc>
                        <a:spcBef>
                          <a:spcPts val="280"/>
                        </a:spcBef>
                      </a:pPr>
                      <a:r>
                        <a:rPr dirty="0" sz="750" spc="5">
                          <a:solidFill>
                            <a:srgbClr val="404040"/>
                          </a:solidFill>
                          <a:latin typeface="宋体"/>
                          <a:cs typeface="宋体"/>
                        </a:rPr>
                        <a:t>证券</a:t>
                      </a:r>
                      <a:r>
                        <a:rPr dirty="0" sz="750" spc="-10">
                          <a:solidFill>
                            <a:srgbClr val="404040"/>
                          </a:solidFill>
                          <a:latin typeface="宋体"/>
                          <a:cs typeface="宋体"/>
                        </a:rPr>
                        <a:t>代</a:t>
                      </a:r>
                      <a:r>
                        <a:rPr dirty="0" sz="750" spc="5">
                          <a:solidFill>
                            <a:srgbClr val="404040"/>
                          </a:solidFill>
                          <a:latin typeface="宋体"/>
                          <a:cs typeface="宋体"/>
                        </a:rPr>
                        <a:t>码</a:t>
                      </a:r>
                      <a:endParaRPr sz="750">
                        <a:latin typeface="宋体"/>
                        <a:cs typeface="宋体"/>
                      </a:endParaRPr>
                    </a:p>
                  </a:txBody>
                  <a:tcPr marL="0" marR="0" marB="0" marT="35560">
                    <a:lnB w="6350">
                      <a:solidFill>
                        <a:srgbClr val="000000"/>
                      </a:solidFill>
                      <a:prstDash val="solid"/>
                    </a:lnB>
                  </a:tcPr>
                </a:tc>
                <a:tc>
                  <a:txBody>
                    <a:bodyPr/>
                    <a:lstStyle/>
                    <a:p>
                      <a:pPr marL="69215">
                        <a:lnSpc>
                          <a:spcPct val="100000"/>
                        </a:lnSpc>
                        <a:spcBef>
                          <a:spcPts val="280"/>
                        </a:spcBef>
                      </a:pPr>
                      <a:r>
                        <a:rPr dirty="0" sz="750" spc="5">
                          <a:solidFill>
                            <a:srgbClr val="404040"/>
                          </a:solidFill>
                          <a:latin typeface="宋体"/>
                          <a:cs typeface="宋体"/>
                        </a:rPr>
                        <a:t>证券</a:t>
                      </a:r>
                      <a:r>
                        <a:rPr dirty="0" sz="750" spc="-10">
                          <a:solidFill>
                            <a:srgbClr val="404040"/>
                          </a:solidFill>
                          <a:latin typeface="宋体"/>
                          <a:cs typeface="宋体"/>
                        </a:rPr>
                        <a:t>简</a:t>
                      </a:r>
                      <a:r>
                        <a:rPr dirty="0" sz="750" spc="5">
                          <a:solidFill>
                            <a:srgbClr val="404040"/>
                          </a:solidFill>
                          <a:latin typeface="宋体"/>
                          <a:cs typeface="宋体"/>
                        </a:rPr>
                        <a:t>称</a:t>
                      </a:r>
                      <a:endParaRPr sz="750">
                        <a:latin typeface="宋体"/>
                        <a:cs typeface="宋体"/>
                      </a:endParaRPr>
                    </a:p>
                  </a:txBody>
                  <a:tcPr marL="0" marR="0" marB="0" marT="35560">
                    <a:lnB w="6350">
                      <a:solidFill>
                        <a:srgbClr val="000000"/>
                      </a:solidFill>
                      <a:prstDash val="solid"/>
                    </a:lnB>
                  </a:tcPr>
                </a:tc>
                <a:tc>
                  <a:txBody>
                    <a:bodyPr/>
                    <a:lstStyle/>
                    <a:p>
                      <a:pPr marL="162560">
                        <a:lnSpc>
                          <a:spcPct val="100000"/>
                        </a:lnSpc>
                        <a:spcBef>
                          <a:spcPts val="280"/>
                        </a:spcBef>
                      </a:pPr>
                      <a:r>
                        <a:rPr dirty="0" sz="750" spc="5">
                          <a:solidFill>
                            <a:srgbClr val="404040"/>
                          </a:solidFill>
                          <a:latin typeface="宋体"/>
                          <a:cs typeface="宋体"/>
                        </a:rPr>
                        <a:t>持股</a:t>
                      </a:r>
                      <a:r>
                        <a:rPr dirty="0" sz="750" spc="-10">
                          <a:solidFill>
                            <a:srgbClr val="404040"/>
                          </a:solidFill>
                          <a:latin typeface="宋体"/>
                          <a:cs typeface="宋体"/>
                        </a:rPr>
                        <a:t>数</a:t>
                      </a:r>
                      <a:r>
                        <a:rPr dirty="0" sz="750" spc="5">
                          <a:solidFill>
                            <a:srgbClr val="404040"/>
                          </a:solidFill>
                          <a:latin typeface="宋体"/>
                          <a:cs typeface="宋体"/>
                        </a:rPr>
                        <a:t>量</a:t>
                      </a:r>
                      <a:r>
                        <a:rPr dirty="0" sz="750" spc="-10">
                          <a:solidFill>
                            <a:srgbClr val="404040"/>
                          </a:solidFill>
                          <a:latin typeface="宋体"/>
                          <a:cs typeface="宋体"/>
                        </a:rPr>
                        <a:t>变</a:t>
                      </a:r>
                      <a:r>
                        <a:rPr dirty="0" sz="750" spc="5">
                          <a:solidFill>
                            <a:srgbClr val="404040"/>
                          </a:solidFill>
                          <a:latin typeface="宋体"/>
                          <a:cs typeface="宋体"/>
                        </a:rPr>
                        <a:t>化</a:t>
                      </a:r>
                      <a:endParaRPr sz="750">
                        <a:latin typeface="宋体"/>
                        <a:cs typeface="宋体"/>
                      </a:endParaRPr>
                    </a:p>
                    <a:p>
                      <a:pPr marL="162560">
                        <a:lnSpc>
                          <a:spcPct val="100000"/>
                        </a:lnSpc>
                        <a:spcBef>
                          <a:spcPts val="660"/>
                        </a:spcBef>
                      </a:pPr>
                      <a:r>
                        <a:rPr dirty="0" sz="750" spc="-165">
                          <a:solidFill>
                            <a:srgbClr val="404040"/>
                          </a:solidFill>
                          <a:latin typeface="宋体"/>
                          <a:cs typeface="宋体"/>
                        </a:rPr>
                        <a:t>[</a:t>
                      </a:r>
                      <a:r>
                        <a:rPr dirty="0" sz="750" spc="5">
                          <a:solidFill>
                            <a:srgbClr val="404040"/>
                          </a:solidFill>
                          <a:latin typeface="宋体"/>
                          <a:cs typeface="宋体"/>
                        </a:rPr>
                        <a:t>单位</a:t>
                      </a:r>
                      <a:r>
                        <a:rPr dirty="0" sz="750" spc="-155">
                          <a:solidFill>
                            <a:srgbClr val="404040"/>
                          </a:solidFill>
                          <a:latin typeface="宋体"/>
                          <a:cs typeface="宋体"/>
                        </a:rPr>
                        <a:t>]</a:t>
                      </a:r>
                      <a:r>
                        <a:rPr dirty="0" sz="750" spc="-25">
                          <a:solidFill>
                            <a:srgbClr val="404040"/>
                          </a:solidFill>
                          <a:latin typeface="宋体"/>
                          <a:cs typeface="宋体"/>
                        </a:rPr>
                        <a:t> </a:t>
                      </a:r>
                      <a:r>
                        <a:rPr dirty="0" sz="750" spc="5">
                          <a:solidFill>
                            <a:srgbClr val="404040"/>
                          </a:solidFill>
                          <a:latin typeface="宋体"/>
                          <a:cs typeface="宋体"/>
                        </a:rPr>
                        <a:t>万股</a:t>
                      </a:r>
                      <a:endParaRPr sz="750">
                        <a:latin typeface="宋体"/>
                        <a:cs typeface="宋体"/>
                      </a:endParaRPr>
                    </a:p>
                  </a:txBody>
                  <a:tcPr marL="0" marR="0" marB="0" marT="35560">
                    <a:lnB w="6350">
                      <a:solidFill>
                        <a:srgbClr val="000000"/>
                      </a:solidFill>
                      <a:prstDash val="solid"/>
                    </a:lnB>
                  </a:tcPr>
                </a:tc>
                <a:tc>
                  <a:txBody>
                    <a:bodyPr/>
                    <a:lstStyle/>
                    <a:p>
                      <a:pPr marL="147320">
                        <a:lnSpc>
                          <a:spcPct val="100000"/>
                        </a:lnSpc>
                        <a:spcBef>
                          <a:spcPts val="280"/>
                        </a:spcBef>
                      </a:pPr>
                      <a:r>
                        <a:rPr dirty="0" sz="750" spc="120">
                          <a:solidFill>
                            <a:srgbClr val="404040"/>
                          </a:solidFill>
                          <a:latin typeface="宋体"/>
                          <a:cs typeface="宋体"/>
                        </a:rPr>
                        <a:t>占</a:t>
                      </a:r>
                      <a:r>
                        <a:rPr dirty="0" sz="750" spc="135">
                          <a:solidFill>
                            <a:srgbClr val="404040"/>
                          </a:solidFill>
                          <a:latin typeface="宋体"/>
                          <a:cs typeface="宋体"/>
                        </a:rPr>
                        <a:t>总</a:t>
                      </a:r>
                      <a:r>
                        <a:rPr dirty="0" sz="750" spc="120">
                          <a:solidFill>
                            <a:srgbClr val="404040"/>
                          </a:solidFill>
                          <a:latin typeface="宋体"/>
                          <a:cs typeface="宋体"/>
                        </a:rPr>
                        <a:t>股</a:t>
                      </a:r>
                      <a:r>
                        <a:rPr dirty="0" sz="750" spc="5">
                          <a:solidFill>
                            <a:srgbClr val="404040"/>
                          </a:solidFill>
                          <a:latin typeface="宋体"/>
                          <a:cs typeface="宋体"/>
                        </a:rPr>
                        <a:t>本</a:t>
                      </a:r>
                      <a:endParaRPr sz="750">
                        <a:latin typeface="宋体"/>
                        <a:cs typeface="宋体"/>
                      </a:endParaRPr>
                    </a:p>
                    <a:p>
                      <a:pPr marL="147320">
                        <a:lnSpc>
                          <a:spcPct val="100000"/>
                        </a:lnSpc>
                        <a:spcBef>
                          <a:spcPts val="660"/>
                        </a:spcBef>
                      </a:pPr>
                      <a:r>
                        <a:rPr dirty="0" sz="750" spc="5">
                          <a:solidFill>
                            <a:srgbClr val="404040"/>
                          </a:solidFill>
                          <a:latin typeface="宋体"/>
                          <a:cs typeface="宋体"/>
                        </a:rPr>
                        <a:t>比例</a:t>
                      </a:r>
                      <a:endParaRPr sz="750">
                        <a:latin typeface="宋体"/>
                        <a:cs typeface="宋体"/>
                      </a:endParaRPr>
                    </a:p>
                  </a:txBody>
                  <a:tcPr marL="0" marR="0" marB="0" marT="35560">
                    <a:lnB w="6350">
                      <a:solidFill>
                        <a:srgbClr val="000000"/>
                      </a:solidFill>
                      <a:prstDash val="solid"/>
                    </a:lnB>
                  </a:tcPr>
                </a:tc>
              </a:tr>
              <a:tr h="204215">
                <a:tc>
                  <a:txBody>
                    <a:bodyPr/>
                    <a:lstStyle/>
                    <a:p>
                      <a:pPr marL="103505">
                        <a:lnSpc>
                          <a:spcPct val="100000"/>
                        </a:lnSpc>
                        <a:spcBef>
                          <a:spcPts val="305"/>
                        </a:spcBef>
                      </a:pPr>
                      <a:r>
                        <a:rPr dirty="0" sz="750" spc="70">
                          <a:solidFill>
                            <a:srgbClr val="404040"/>
                          </a:solidFill>
                          <a:latin typeface="宋体"/>
                          <a:cs typeface="宋体"/>
                        </a:rPr>
                        <a:t>300677.SZ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61290">
                        <a:lnSpc>
                          <a:spcPct val="100000"/>
                        </a:lnSpc>
                        <a:spcBef>
                          <a:spcPts val="305"/>
                        </a:spcBef>
                      </a:pPr>
                      <a:r>
                        <a:rPr dirty="0" sz="750" spc="5">
                          <a:solidFill>
                            <a:srgbClr val="404040"/>
                          </a:solidFill>
                          <a:latin typeface="宋体"/>
                          <a:cs typeface="宋体"/>
                        </a:rPr>
                        <a:t>英科</a:t>
                      </a:r>
                      <a:r>
                        <a:rPr dirty="0" sz="750" spc="-10">
                          <a:solidFill>
                            <a:srgbClr val="404040"/>
                          </a:solidFill>
                          <a:latin typeface="宋体"/>
                          <a:cs typeface="宋体"/>
                        </a:rPr>
                        <a:t>医</a:t>
                      </a:r>
                      <a:r>
                        <a:rPr dirty="0" sz="750" spc="5">
                          <a:solidFill>
                            <a:srgbClr val="404040"/>
                          </a:solidFill>
                          <a:latin typeface="宋体"/>
                          <a:cs typeface="宋体"/>
                        </a:rPr>
                        <a:t>疗</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96850">
                        <a:lnSpc>
                          <a:spcPct val="100000"/>
                        </a:lnSpc>
                        <a:spcBef>
                          <a:spcPts val="305"/>
                        </a:spcBef>
                      </a:pPr>
                      <a:r>
                        <a:rPr dirty="0" sz="750" spc="40">
                          <a:solidFill>
                            <a:srgbClr val="404040"/>
                          </a:solidFill>
                          <a:latin typeface="宋体"/>
                          <a:cs typeface="宋体"/>
                        </a:rPr>
                        <a:t>233.58</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21615">
                        <a:lnSpc>
                          <a:spcPct val="100000"/>
                        </a:lnSpc>
                        <a:spcBef>
                          <a:spcPts val="305"/>
                        </a:spcBef>
                      </a:pPr>
                      <a:r>
                        <a:rPr dirty="0" sz="750" spc="90">
                          <a:solidFill>
                            <a:srgbClr val="404040"/>
                          </a:solidFill>
                          <a:latin typeface="宋体"/>
                          <a:cs typeface="宋体"/>
                        </a:rPr>
                        <a:t>1.05%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43510">
                        <a:lnSpc>
                          <a:spcPct val="100000"/>
                        </a:lnSpc>
                        <a:spcBef>
                          <a:spcPts val="305"/>
                        </a:spcBef>
                      </a:pPr>
                      <a:r>
                        <a:rPr dirty="0" sz="750" spc="70">
                          <a:solidFill>
                            <a:srgbClr val="404040"/>
                          </a:solidFill>
                          <a:latin typeface="宋体"/>
                          <a:cs typeface="宋体"/>
                        </a:rPr>
                        <a:t>002001.SZ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306705">
                        <a:lnSpc>
                          <a:spcPct val="100000"/>
                        </a:lnSpc>
                        <a:spcBef>
                          <a:spcPts val="305"/>
                        </a:spcBef>
                      </a:pPr>
                      <a:r>
                        <a:rPr dirty="0" sz="750" spc="5">
                          <a:solidFill>
                            <a:srgbClr val="404040"/>
                          </a:solidFill>
                          <a:latin typeface="宋体"/>
                          <a:cs typeface="宋体"/>
                        </a:rPr>
                        <a:t>新和成</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39700">
                        <a:lnSpc>
                          <a:spcPct val="100000"/>
                        </a:lnSpc>
                        <a:spcBef>
                          <a:spcPts val="305"/>
                        </a:spcBef>
                      </a:pPr>
                      <a:r>
                        <a:rPr dirty="0" sz="750" spc="30">
                          <a:solidFill>
                            <a:srgbClr val="404040"/>
                          </a:solidFill>
                          <a:latin typeface="宋体"/>
                          <a:cs typeface="宋体"/>
                        </a:rPr>
                        <a:t>-1,340.81</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0">
                          <a:solidFill>
                            <a:srgbClr val="404040"/>
                          </a:solidFill>
                          <a:latin typeface="宋体"/>
                          <a:cs typeface="宋体"/>
                        </a:rPr>
                        <a:t>-0.62%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165">
                <a:tc>
                  <a:txBody>
                    <a:bodyPr/>
                    <a:lstStyle/>
                    <a:p>
                      <a:pPr marL="103505">
                        <a:lnSpc>
                          <a:spcPct val="100000"/>
                        </a:lnSpc>
                        <a:spcBef>
                          <a:spcPts val="305"/>
                        </a:spcBef>
                      </a:pPr>
                      <a:r>
                        <a:rPr dirty="0" sz="750" spc="70">
                          <a:solidFill>
                            <a:srgbClr val="404040"/>
                          </a:solidFill>
                          <a:latin typeface="宋体"/>
                          <a:cs typeface="宋体"/>
                        </a:rPr>
                        <a:t>002118.SZ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61290">
                        <a:lnSpc>
                          <a:spcPct val="100000"/>
                        </a:lnSpc>
                        <a:spcBef>
                          <a:spcPts val="305"/>
                        </a:spcBef>
                      </a:pPr>
                      <a:r>
                        <a:rPr dirty="0" sz="750" spc="5">
                          <a:solidFill>
                            <a:srgbClr val="404040"/>
                          </a:solidFill>
                          <a:latin typeface="宋体"/>
                          <a:cs typeface="宋体"/>
                        </a:rPr>
                        <a:t>紫鑫</a:t>
                      </a:r>
                      <a:r>
                        <a:rPr dirty="0" sz="750" spc="-10">
                          <a:solidFill>
                            <a:srgbClr val="404040"/>
                          </a:solidFill>
                          <a:latin typeface="宋体"/>
                          <a:cs typeface="宋体"/>
                        </a:rPr>
                        <a:t>药</a:t>
                      </a:r>
                      <a:r>
                        <a:rPr dirty="0" sz="750" spc="5">
                          <a:solidFill>
                            <a:srgbClr val="404040"/>
                          </a:solidFill>
                          <a:latin typeface="宋体"/>
                          <a:cs typeface="宋体"/>
                        </a:rPr>
                        <a:t>业</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54305">
                        <a:lnSpc>
                          <a:spcPct val="100000"/>
                        </a:lnSpc>
                        <a:spcBef>
                          <a:spcPts val="305"/>
                        </a:spcBef>
                      </a:pPr>
                      <a:r>
                        <a:rPr dirty="0" sz="750" spc="15">
                          <a:solidFill>
                            <a:srgbClr val="404040"/>
                          </a:solidFill>
                          <a:latin typeface="宋体"/>
                          <a:cs typeface="宋体"/>
                        </a:rPr>
                        <a:t>1,312.73</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22885">
                        <a:lnSpc>
                          <a:spcPct val="100000"/>
                        </a:lnSpc>
                        <a:spcBef>
                          <a:spcPts val="305"/>
                        </a:spcBef>
                      </a:pPr>
                      <a:r>
                        <a:rPr dirty="0" sz="750" spc="85">
                          <a:solidFill>
                            <a:srgbClr val="404040"/>
                          </a:solidFill>
                          <a:latin typeface="宋体"/>
                          <a:cs typeface="宋体"/>
                        </a:rPr>
                        <a:t>1.02%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43510">
                        <a:lnSpc>
                          <a:spcPct val="100000"/>
                        </a:lnSpc>
                        <a:spcBef>
                          <a:spcPts val="305"/>
                        </a:spcBef>
                      </a:pPr>
                      <a:r>
                        <a:rPr dirty="0" sz="750" spc="70">
                          <a:solidFill>
                            <a:srgbClr val="404040"/>
                          </a:solidFill>
                          <a:latin typeface="宋体"/>
                          <a:cs typeface="宋体"/>
                        </a:rPr>
                        <a:t>000597.SZ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54940">
                        <a:lnSpc>
                          <a:spcPct val="100000"/>
                        </a:lnSpc>
                        <a:spcBef>
                          <a:spcPts val="305"/>
                        </a:spcBef>
                      </a:pPr>
                      <a:r>
                        <a:rPr dirty="0" sz="750" spc="5">
                          <a:solidFill>
                            <a:srgbClr val="404040"/>
                          </a:solidFill>
                          <a:latin typeface="宋体"/>
                          <a:cs typeface="宋体"/>
                        </a:rPr>
                        <a:t>东北</a:t>
                      </a:r>
                      <a:r>
                        <a:rPr dirty="0" sz="750" spc="-10">
                          <a:solidFill>
                            <a:srgbClr val="404040"/>
                          </a:solidFill>
                          <a:latin typeface="宋体"/>
                          <a:cs typeface="宋体"/>
                        </a:rPr>
                        <a:t>制</a:t>
                      </a:r>
                      <a:r>
                        <a:rPr dirty="0" sz="750" spc="5">
                          <a:solidFill>
                            <a:srgbClr val="404040"/>
                          </a:solidFill>
                          <a:latin typeface="宋体"/>
                          <a:cs typeface="宋体"/>
                        </a:rPr>
                        <a:t>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82880">
                        <a:lnSpc>
                          <a:spcPct val="100000"/>
                        </a:lnSpc>
                        <a:spcBef>
                          <a:spcPts val="305"/>
                        </a:spcBef>
                      </a:pPr>
                      <a:r>
                        <a:rPr dirty="0" sz="750" spc="50">
                          <a:solidFill>
                            <a:srgbClr val="404040"/>
                          </a:solidFill>
                          <a:latin typeface="宋体"/>
                          <a:cs typeface="宋体"/>
                        </a:rPr>
                        <a:t>-699.10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0">
                          <a:solidFill>
                            <a:srgbClr val="404040"/>
                          </a:solidFill>
                          <a:latin typeface="宋体"/>
                          <a:cs typeface="宋体"/>
                        </a:rPr>
                        <a:t>-0.52%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216">
                <a:tc>
                  <a:txBody>
                    <a:bodyPr/>
                    <a:lstStyle/>
                    <a:p>
                      <a:pPr marL="103505">
                        <a:lnSpc>
                          <a:spcPct val="100000"/>
                        </a:lnSpc>
                        <a:spcBef>
                          <a:spcPts val="305"/>
                        </a:spcBef>
                      </a:pPr>
                      <a:r>
                        <a:rPr dirty="0" sz="750" spc="70">
                          <a:solidFill>
                            <a:srgbClr val="404040"/>
                          </a:solidFill>
                          <a:latin typeface="宋体"/>
                          <a:cs typeface="宋体"/>
                        </a:rPr>
                        <a:t>300142.SZ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61290">
                        <a:lnSpc>
                          <a:spcPct val="100000"/>
                        </a:lnSpc>
                        <a:spcBef>
                          <a:spcPts val="305"/>
                        </a:spcBef>
                      </a:pPr>
                      <a:r>
                        <a:rPr dirty="0" sz="750" spc="5">
                          <a:solidFill>
                            <a:srgbClr val="404040"/>
                          </a:solidFill>
                          <a:latin typeface="宋体"/>
                          <a:cs typeface="宋体"/>
                        </a:rPr>
                        <a:t>沃森</a:t>
                      </a:r>
                      <a:r>
                        <a:rPr dirty="0" sz="750" spc="-10">
                          <a:solidFill>
                            <a:srgbClr val="404040"/>
                          </a:solidFill>
                          <a:latin typeface="宋体"/>
                          <a:cs typeface="宋体"/>
                        </a:rPr>
                        <a:t>生</a:t>
                      </a:r>
                      <a:r>
                        <a:rPr dirty="0" sz="750" spc="5">
                          <a:solidFill>
                            <a:srgbClr val="404040"/>
                          </a:solidFill>
                          <a:latin typeface="宋体"/>
                          <a:cs typeface="宋体"/>
                        </a:rPr>
                        <a:t>物</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52400">
                        <a:lnSpc>
                          <a:spcPct val="100000"/>
                        </a:lnSpc>
                        <a:spcBef>
                          <a:spcPts val="305"/>
                        </a:spcBef>
                      </a:pPr>
                      <a:r>
                        <a:rPr dirty="0" sz="750" spc="20">
                          <a:solidFill>
                            <a:srgbClr val="404040"/>
                          </a:solidFill>
                          <a:latin typeface="宋体"/>
                          <a:cs typeface="宋体"/>
                        </a:rPr>
                        <a:t>1,006.73</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21615">
                        <a:lnSpc>
                          <a:spcPct val="100000"/>
                        </a:lnSpc>
                        <a:spcBef>
                          <a:spcPts val="305"/>
                        </a:spcBef>
                      </a:pPr>
                      <a:r>
                        <a:rPr dirty="0" sz="750" spc="90">
                          <a:solidFill>
                            <a:srgbClr val="404040"/>
                          </a:solidFill>
                          <a:latin typeface="宋体"/>
                          <a:cs typeface="宋体"/>
                        </a:rPr>
                        <a:t>0.65%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37795">
                        <a:lnSpc>
                          <a:spcPct val="100000"/>
                        </a:lnSpc>
                        <a:spcBef>
                          <a:spcPts val="305"/>
                        </a:spcBef>
                      </a:pPr>
                      <a:r>
                        <a:rPr dirty="0" sz="750" spc="75">
                          <a:solidFill>
                            <a:srgbClr val="404040"/>
                          </a:solidFill>
                          <a:latin typeface="宋体"/>
                          <a:cs typeface="宋体"/>
                        </a:rPr>
                        <a:t>603882.SH</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54940">
                        <a:lnSpc>
                          <a:spcPct val="100000"/>
                        </a:lnSpc>
                        <a:spcBef>
                          <a:spcPts val="305"/>
                        </a:spcBef>
                      </a:pPr>
                      <a:r>
                        <a:rPr dirty="0" sz="750" spc="5">
                          <a:solidFill>
                            <a:srgbClr val="404040"/>
                          </a:solidFill>
                          <a:latin typeface="宋体"/>
                          <a:cs typeface="宋体"/>
                        </a:rPr>
                        <a:t>金域</a:t>
                      </a:r>
                      <a:r>
                        <a:rPr dirty="0" sz="750" spc="-10">
                          <a:solidFill>
                            <a:srgbClr val="404040"/>
                          </a:solidFill>
                          <a:latin typeface="宋体"/>
                          <a:cs typeface="宋体"/>
                        </a:rPr>
                        <a:t>医</a:t>
                      </a:r>
                      <a:r>
                        <a:rPr dirty="0" sz="750" spc="5">
                          <a:solidFill>
                            <a:srgbClr val="404040"/>
                          </a:solidFill>
                          <a:latin typeface="宋体"/>
                          <a:cs typeface="宋体"/>
                        </a:rPr>
                        <a:t>学</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84785">
                        <a:lnSpc>
                          <a:spcPct val="100000"/>
                        </a:lnSpc>
                        <a:spcBef>
                          <a:spcPts val="305"/>
                        </a:spcBef>
                      </a:pPr>
                      <a:r>
                        <a:rPr dirty="0" sz="750" spc="45">
                          <a:solidFill>
                            <a:srgbClr val="404040"/>
                          </a:solidFill>
                          <a:latin typeface="宋体"/>
                          <a:cs typeface="宋体"/>
                        </a:rPr>
                        <a:t>-228.75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5">
                          <a:solidFill>
                            <a:srgbClr val="404040"/>
                          </a:solidFill>
                          <a:latin typeface="宋体"/>
                          <a:cs typeface="宋体"/>
                        </a:rPr>
                        <a:t>-0.50%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5739">
                <a:tc>
                  <a:txBody>
                    <a:bodyPr/>
                    <a:lstStyle/>
                    <a:p>
                      <a:pPr marL="104775">
                        <a:lnSpc>
                          <a:spcPct val="100000"/>
                        </a:lnSpc>
                        <a:spcBef>
                          <a:spcPts val="315"/>
                        </a:spcBef>
                      </a:pPr>
                      <a:r>
                        <a:rPr dirty="0" sz="750" spc="65">
                          <a:solidFill>
                            <a:srgbClr val="404040"/>
                          </a:solidFill>
                          <a:latin typeface="宋体"/>
                          <a:cs typeface="宋体"/>
                        </a:rPr>
                        <a:t>002437.SZ</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61290">
                        <a:lnSpc>
                          <a:spcPct val="100000"/>
                        </a:lnSpc>
                        <a:spcBef>
                          <a:spcPts val="315"/>
                        </a:spcBef>
                      </a:pPr>
                      <a:r>
                        <a:rPr dirty="0" sz="750" spc="5">
                          <a:solidFill>
                            <a:srgbClr val="404040"/>
                          </a:solidFill>
                          <a:latin typeface="宋体"/>
                          <a:cs typeface="宋体"/>
                        </a:rPr>
                        <a:t>誉衡</a:t>
                      </a:r>
                      <a:r>
                        <a:rPr dirty="0" sz="750" spc="-10">
                          <a:solidFill>
                            <a:srgbClr val="404040"/>
                          </a:solidFill>
                          <a:latin typeface="宋体"/>
                          <a:cs typeface="宋体"/>
                        </a:rPr>
                        <a:t>药</a:t>
                      </a:r>
                      <a:r>
                        <a:rPr dirty="0" sz="750" spc="5">
                          <a:solidFill>
                            <a:srgbClr val="404040"/>
                          </a:solidFill>
                          <a:latin typeface="宋体"/>
                          <a:cs typeface="宋体"/>
                        </a:rPr>
                        <a:t>业</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53670">
                        <a:lnSpc>
                          <a:spcPct val="100000"/>
                        </a:lnSpc>
                        <a:spcBef>
                          <a:spcPts val="315"/>
                        </a:spcBef>
                      </a:pPr>
                      <a:r>
                        <a:rPr dirty="0" sz="750" spc="20">
                          <a:solidFill>
                            <a:srgbClr val="404040"/>
                          </a:solidFill>
                          <a:latin typeface="宋体"/>
                          <a:cs typeface="宋体"/>
                        </a:rPr>
                        <a:t>1,105.77</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221615">
                        <a:lnSpc>
                          <a:spcPct val="100000"/>
                        </a:lnSpc>
                        <a:spcBef>
                          <a:spcPts val="315"/>
                        </a:spcBef>
                      </a:pPr>
                      <a:r>
                        <a:rPr dirty="0" sz="750" spc="90">
                          <a:solidFill>
                            <a:srgbClr val="404040"/>
                          </a:solidFill>
                          <a:latin typeface="宋体"/>
                          <a:cs typeface="宋体"/>
                        </a:rPr>
                        <a:t>0.50%</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marL="143510">
                        <a:lnSpc>
                          <a:spcPct val="100000"/>
                        </a:lnSpc>
                        <a:spcBef>
                          <a:spcPts val="315"/>
                        </a:spcBef>
                      </a:pPr>
                      <a:r>
                        <a:rPr dirty="0" sz="750" spc="70">
                          <a:solidFill>
                            <a:srgbClr val="404040"/>
                          </a:solidFill>
                          <a:latin typeface="宋体"/>
                          <a:cs typeface="宋体"/>
                        </a:rPr>
                        <a:t>300294.SZ</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54940">
                        <a:lnSpc>
                          <a:spcPct val="100000"/>
                        </a:lnSpc>
                        <a:spcBef>
                          <a:spcPts val="315"/>
                        </a:spcBef>
                      </a:pPr>
                      <a:r>
                        <a:rPr dirty="0" sz="750" spc="5">
                          <a:solidFill>
                            <a:srgbClr val="404040"/>
                          </a:solidFill>
                          <a:latin typeface="宋体"/>
                          <a:cs typeface="宋体"/>
                        </a:rPr>
                        <a:t>博雅</a:t>
                      </a:r>
                      <a:r>
                        <a:rPr dirty="0" sz="750" spc="-10">
                          <a:solidFill>
                            <a:srgbClr val="404040"/>
                          </a:solidFill>
                          <a:latin typeface="宋体"/>
                          <a:cs typeface="宋体"/>
                        </a:rPr>
                        <a:t>生</a:t>
                      </a:r>
                      <a:r>
                        <a:rPr dirty="0" sz="750" spc="5">
                          <a:solidFill>
                            <a:srgbClr val="404040"/>
                          </a:solidFill>
                          <a:latin typeface="宋体"/>
                          <a:cs typeface="宋体"/>
                        </a:rPr>
                        <a:t>物</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83515">
                        <a:lnSpc>
                          <a:spcPct val="100000"/>
                        </a:lnSpc>
                        <a:spcBef>
                          <a:spcPts val="315"/>
                        </a:spcBef>
                      </a:pPr>
                      <a:r>
                        <a:rPr dirty="0" sz="750" spc="50">
                          <a:solidFill>
                            <a:srgbClr val="404040"/>
                          </a:solidFill>
                          <a:latin typeface="宋体"/>
                          <a:cs typeface="宋体"/>
                        </a:rPr>
                        <a:t>-207.78</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95885">
                        <a:lnSpc>
                          <a:spcPct val="100000"/>
                        </a:lnSpc>
                        <a:spcBef>
                          <a:spcPts val="315"/>
                        </a:spcBef>
                      </a:pPr>
                      <a:r>
                        <a:rPr dirty="0" sz="750" spc="95">
                          <a:solidFill>
                            <a:srgbClr val="404040"/>
                          </a:solidFill>
                          <a:latin typeface="宋体"/>
                          <a:cs typeface="宋体"/>
                        </a:rPr>
                        <a:t>-0.48%</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r>
              <a:tr h="204215">
                <a:tc>
                  <a:txBody>
                    <a:bodyPr/>
                    <a:lstStyle/>
                    <a:p>
                      <a:pPr marL="97155">
                        <a:lnSpc>
                          <a:spcPct val="100000"/>
                        </a:lnSpc>
                        <a:spcBef>
                          <a:spcPts val="305"/>
                        </a:spcBef>
                      </a:pPr>
                      <a:r>
                        <a:rPr dirty="0" sz="750" spc="80">
                          <a:solidFill>
                            <a:srgbClr val="404040"/>
                          </a:solidFill>
                          <a:latin typeface="宋体"/>
                          <a:cs typeface="宋体"/>
                        </a:rPr>
                        <a:t>600216.SH</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61290">
                        <a:lnSpc>
                          <a:spcPct val="100000"/>
                        </a:lnSpc>
                        <a:spcBef>
                          <a:spcPts val="305"/>
                        </a:spcBef>
                      </a:pPr>
                      <a:r>
                        <a:rPr dirty="0" sz="750" spc="5">
                          <a:solidFill>
                            <a:srgbClr val="404040"/>
                          </a:solidFill>
                          <a:latin typeface="宋体"/>
                          <a:cs typeface="宋体"/>
                        </a:rPr>
                        <a:t>浙江</a:t>
                      </a:r>
                      <a:r>
                        <a:rPr dirty="0" sz="750" spc="-10">
                          <a:solidFill>
                            <a:srgbClr val="404040"/>
                          </a:solidFill>
                          <a:latin typeface="宋体"/>
                          <a:cs typeface="宋体"/>
                        </a:rPr>
                        <a:t>医</a:t>
                      </a:r>
                      <a:r>
                        <a:rPr dirty="0" sz="750" spc="5">
                          <a:solidFill>
                            <a:srgbClr val="404040"/>
                          </a:solidFill>
                          <a:latin typeface="宋体"/>
                          <a:cs typeface="宋体"/>
                        </a:rPr>
                        <a:t>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96850">
                        <a:lnSpc>
                          <a:spcPct val="100000"/>
                        </a:lnSpc>
                        <a:spcBef>
                          <a:spcPts val="305"/>
                        </a:spcBef>
                      </a:pPr>
                      <a:r>
                        <a:rPr dirty="0" sz="750" spc="40">
                          <a:solidFill>
                            <a:srgbClr val="404040"/>
                          </a:solidFill>
                          <a:latin typeface="宋体"/>
                          <a:cs typeface="宋体"/>
                        </a:rPr>
                        <a:t>427.47</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21615">
                        <a:lnSpc>
                          <a:spcPct val="100000"/>
                        </a:lnSpc>
                        <a:spcBef>
                          <a:spcPts val="305"/>
                        </a:spcBef>
                      </a:pPr>
                      <a:r>
                        <a:rPr dirty="0" sz="750" spc="90">
                          <a:solidFill>
                            <a:srgbClr val="404040"/>
                          </a:solidFill>
                          <a:latin typeface="宋体"/>
                          <a:cs typeface="宋体"/>
                        </a:rPr>
                        <a:t>0.44%</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43510">
                        <a:lnSpc>
                          <a:spcPct val="100000"/>
                        </a:lnSpc>
                        <a:spcBef>
                          <a:spcPts val="305"/>
                        </a:spcBef>
                      </a:pPr>
                      <a:r>
                        <a:rPr dirty="0" sz="750" spc="70">
                          <a:solidFill>
                            <a:srgbClr val="404040"/>
                          </a:solidFill>
                          <a:latin typeface="宋体"/>
                          <a:cs typeface="宋体"/>
                        </a:rPr>
                        <a:t>002019.SZ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54940">
                        <a:lnSpc>
                          <a:spcPct val="100000"/>
                        </a:lnSpc>
                        <a:spcBef>
                          <a:spcPts val="305"/>
                        </a:spcBef>
                      </a:pPr>
                      <a:r>
                        <a:rPr dirty="0" sz="750" spc="5">
                          <a:solidFill>
                            <a:srgbClr val="404040"/>
                          </a:solidFill>
                          <a:latin typeface="宋体"/>
                          <a:cs typeface="宋体"/>
                        </a:rPr>
                        <a:t>亿帆</a:t>
                      </a:r>
                      <a:r>
                        <a:rPr dirty="0" sz="750" spc="-10">
                          <a:solidFill>
                            <a:srgbClr val="404040"/>
                          </a:solidFill>
                          <a:latin typeface="宋体"/>
                          <a:cs typeface="宋体"/>
                        </a:rPr>
                        <a:t>医</a:t>
                      </a:r>
                      <a:r>
                        <a:rPr dirty="0" sz="750" spc="5">
                          <a:solidFill>
                            <a:srgbClr val="404040"/>
                          </a:solidFill>
                          <a:latin typeface="宋体"/>
                          <a:cs typeface="宋体"/>
                        </a:rPr>
                        <a:t>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83515">
                        <a:lnSpc>
                          <a:spcPct val="100000"/>
                        </a:lnSpc>
                        <a:spcBef>
                          <a:spcPts val="305"/>
                        </a:spcBef>
                      </a:pPr>
                      <a:r>
                        <a:rPr dirty="0" sz="750" spc="50">
                          <a:solidFill>
                            <a:srgbClr val="404040"/>
                          </a:solidFill>
                          <a:latin typeface="宋体"/>
                          <a:cs typeface="宋体"/>
                        </a:rPr>
                        <a:t>-538.63</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5">
                          <a:solidFill>
                            <a:srgbClr val="404040"/>
                          </a:solidFill>
                          <a:latin typeface="宋体"/>
                          <a:cs typeface="宋体"/>
                        </a:rPr>
                        <a:t>-0.44%</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grpSp>
        <p:nvGrpSpPr>
          <p:cNvPr id="3" name="object 3"/>
          <p:cNvGrpSpPr/>
          <p:nvPr/>
        </p:nvGrpSpPr>
        <p:grpSpPr>
          <a:xfrm>
            <a:off x="594359" y="255269"/>
            <a:ext cx="6373495" cy="393065"/>
            <a:chOff x="594359" y="255269"/>
            <a:chExt cx="6373495" cy="393065"/>
          </a:xfrm>
        </p:grpSpPr>
        <p:sp>
          <p:nvSpPr>
            <p:cNvPr id="4" name="object 4"/>
            <p:cNvSpPr/>
            <p:nvPr/>
          </p:nvSpPr>
          <p:spPr>
            <a:xfrm>
              <a:off x="594359" y="626363"/>
              <a:ext cx="6373495" cy="18415"/>
            </a:xfrm>
            <a:custGeom>
              <a:avLst/>
              <a:gdLst/>
              <a:ahLst/>
              <a:cxnLst/>
              <a:rect l="l" t="t" r="r" b="b"/>
              <a:pathLst>
                <a:path w="6373495" h="18415">
                  <a:moveTo>
                    <a:pt x="6373114" y="0"/>
                  </a:moveTo>
                  <a:lnTo>
                    <a:pt x="0" y="0"/>
                  </a:lnTo>
                  <a:lnTo>
                    <a:pt x="0" y="18288"/>
                  </a:lnTo>
                  <a:lnTo>
                    <a:pt x="6373114" y="18288"/>
                  </a:lnTo>
                  <a:lnTo>
                    <a:pt x="6373114" y="0"/>
                  </a:lnTo>
                  <a:close/>
                </a:path>
              </a:pathLst>
            </a:custGeom>
            <a:solidFill>
              <a:srgbClr val="F5821F"/>
            </a:solidFill>
          </p:spPr>
          <p:txBody>
            <a:bodyPr wrap="square" lIns="0" tIns="0" rIns="0" bIns="0" rtlCol="0"/>
            <a:lstStyle/>
            <a:p/>
          </p:txBody>
        </p:sp>
        <p:pic>
          <p:nvPicPr>
            <p:cNvPr id="5" name="object 5"/>
            <p:cNvPicPr/>
            <p:nvPr/>
          </p:nvPicPr>
          <p:blipFill>
            <a:blip r:embed="rId2" cstate="print"/>
            <a:stretch>
              <a:fillRect/>
            </a:stretch>
          </p:blipFill>
          <p:spPr>
            <a:xfrm>
              <a:off x="5962650" y="255269"/>
              <a:ext cx="1000759" cy="393065"/>
            </a:xfrm>
            <a:prstGeom prst="rect">
              <a:avLst/>
            </a:prstGeom>
          </p:spPr>
        </p:pic>
      </p:grpSp>
      <p:sp>
        <p:nvSpPr>
          <p:cNvPr id="6" name="object 6"/>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graphicFrame>
        <p:nvGraphicFramePr>
          <p:cNvPr id="7" name="object 7"/>
          <p:cNvGraphicFramePr>
            <a:graphicFrameLocks noGrp="1"/>
          </p:cNvGraphicFramePr>
          <p:nvPr/>
        </p:nvGraphicFramePr>
        <p:xfrm>
          <a:off x="1874266" y="635507"/>
          <a:ext cx="5093335" cy="9239885"/>
        </p:xfrm>
        <a:graphic>
          <a:graphicData uri="http://schemas.openxmlformats.org/drawingml/2006/table">
            <a:tbl>
              <a:tblPr firstRow="1" bandRow="1">
                <a:tableStyleId>{2D5ABB26-0587-4C30-8999-92F81FD0307C}</a:tableStyleId>
              </a:tblPr>
              <a:tblGrid>
                <a:gridCol w="5093335"/>
              </a:tblGrid>
              <a:tr h="504573">
                <a:tc>
                  <a:txBody>
                    <a:bodyPr/>
                    <a:lstStyle/>
                    <a:p>
                      <a:pPr>
                        <a:lnSpc>
                          <a:spcPct val="100000"/>
                        </a:lnSpc>
                        <a:spcBef>
                          <a:spcPts val="10"/>
                        </a:spcBef>
                      </a:pPr>
                      <a:endParaRPr sz="1600">
                        <a:latin typeface="Times New Roman"/>
                        <a:cs typeface="Times New Roman"/>
                      </a:endParaRPr>
                    </a:p>
                    <a:p>
                      <a:pPr marL="127000">
                        <a:lnSpc>
                          <a:spcPct val="100000"/>
                        </a:lnSpc>
                      </a:pPr>
                      <a:r>
                        <a:rPr dirty="0" sz="1400" b="1">
                          <a:solidFill>
                            <a:srgbClr val="F5821F"/>
                          </a:solidFill>
                          <a:latin typeface="微软雅黑"/>
                          <a:cs typeface="微软雅黑"/>
                        </a:rPr>
                        <a:t>内容</a:t>
                      </a:r>
                      <a:r>
                        <a:rPr dirty="0" sz="1400" spc="10" b="1">
                          <a:solidFill>
                            <a:srgbClr val="F5821F"/>
                          </a:solidFill>
                          <a:latin typeface="微软雅黑"/>
                          <a:cs typeface="微软雅黑"/>
                        </a:rPr>
                        <a:t>目</a:t>
                      </a:r>
                      <a:r>
                        <a:rPr dirty="0" sz="1400" b="1">
                          <a:solidFill>
                            <a:srgbClr val="F5821F"/>
                          </a:solidFill>
                          <a:latin typeface="微软雅黑"/>
                          <a:cs typeface="微软雅黑"/>
                        </a:rPr>
                        <a:t>录</a:t>
                      </a:r>
                      <a:endParaRPr sz="1400">
                        <a:latin typeface="微软雅黑"/>
                        <a:cs typeface="微软雅黑"/>
                      </a:endParaRPr>
                    </a:p>
                  </a:txBody>
                  <a:tcPr marL="0" marR="0" marB="0" marT="1270"/>
                </a:tc>
              </a:tr>
              <a:tr h="3152205">
                <a:tc>
                  <a:txBody>
                    <a:bodyPr/>
                    <a:lstStyle/>
                    <a:p>
                      <a:pPr algn="r" marR="16510">
                        <a:lnSpc>
                          <a:spcPct val="100000"/>
                        </a:lnSpc>
                        <a:spcBef>
                          <a:spcPts val="260"/>
                        </a:spcBef>
                      </a:pPr>
                      <a:r>
                        <a:rPr dirty="0" sz="1000" spc="-5" b="1">
                          <a:solidFill>
                            <a:srgbClr val="4D4D4F"/>
                          </a:solidFill>
                          <a:latin typeface="等线"/>
                          <a:cs typeface="等线"/>
                        </a:rPr>
                        <a:t>1.</a:t>
                      </a:r>
                      <a:r>
                        <a:rPr dirty="0" sz="1000" spc="250" b="1">
                          <a:solidFill>
                            <a:srgbClr val="4D4D4F"/>
                          </a:solidFill>
                          <a:latin typeface="等线"/>
                          <a:cs typeface="等线"/>
                        </a:rPr>
                        <a:t> </a:t>
                      </a:r>
                      <a:r>
                        <a:rPr dirty="0" sz="1000" spc="5" b="1">
                          <a:solidFill>
                            <a:srgbClr val="4D4D4F"/>
                          </a:solidFill>
                          <a:latin typeface="微软雅黑"/>
                          <a:cs typeface="微软雅黑"/>
                        </a:rPr>
                        <a:t>恒瑞首</a:t>
                      </a:r>
                      <a:r>
                        <a:rPr dirty="0" sz="1000" spc="-5" b="1">
                          <a:solidFill>
                            <a:srgbClr val="4D4D4F"/>
                          </a:solidFill>
                          <a:latin typeface="微软雅黑"/>
                          <a:cs typeface="微软雅黑"/>
                        </a:rPr>
                        <a:t>个</a:t>
                      </a:r>
                      <a:r>
                        <a:rPr dirty="0" sz="1000" spc="5" b="1">
                          <a:solidFill>
                            <a:srgbClr val="4D4D4F"/>
                          </a:solidFill>
                          <a:latin typeface="微软雅黑"/>
                          <a:cs typeface="微软雅黑"/>
                        </a:rPr>
                        <a:t>国</a:t>
                      </a:r>
                      <a:r>
                        <a:rPr dirty="0" sz="1000" spc="-5" b="1">
                          <a:solidFill>
                            <a:srgbClr val="4D4D4F"/>
                          </a:solidFill>
                          <a:latin typeface="微软雅黑"/>
                          <a:cs typeface="微软雅黑"/>
                        </a:rPr>
                        <a:t>产</a:t>
                      </a:r>
                      <a:r>
                        <a:rPr dirty="0" sz="1000" spc="-15" b="1">
                          <a:solidFill>
                            <a:srgbClr val="4D4D4F"/>
                          </a:solidFill>
                          <a:latin typeface="微软雅黑"/>
                          <a:cs typeface="微软雅黑"/>
                        </a:rPr>
                        <a:t> </a:t>
                      </a:r>
                      <a:r>
                        <a:rPr dirty="0" sz="1000" spc="-5" b="1">
                          <a:solidFill>
                            <a:srgbClr val="4D4D4F"/>
                          </a:solidFill>
                          <a:latin typeface="等线"/>
                          <a:cs typeface="等线"/>
                        </a:rPr>
                        <a:t>SGLT-2</a:t>
                      </a:r>
                      <a:r>
                        <a:rPr dirty="0" sz="1000" spc="-10" b="1">
                          <a:solidFill>
                            <a:srgbClr val="4D4D4F"/>
                          </a:solidFill>
                          <a:latin typeface="等线"/>
                          <a:cs typeface="等线"/>
                        </a:rPr>
                        <a:t> </a:t>
                      </a:r>
                      <a:r>
                        <a:rPr dirty="0" sz="1000" spc="-5" b="1">
                          <a:solidFill>
                            <a:srgbClr val="4D4D4F"/>
                          </a:solidFill>
                          <a:latin typeface="微软雅黑"/>
                          <a:cs typeface="微软雅黑"/>
                        </a:rPr>
                        <a:t>抑</a:t>
                      </a:r>
                      <a:r>
                        <a:rPr dirty="0" sz="1000" spc="5" b="1">
                          <a:solidFill>
                            <a:srgbClr val="4D4D4F"/>
                          </a:solidFill>
                          <a:latin typeface="微软雅黑"/>
                          <a:cs typeface="微软雅黑"/>
                        </a:rPr>
                        <a:t>制剂报</a:t>
                      </a:r>
                      <a:r>
                        <a:rPr dirty="0" sz="1000" spc="-5" b="1">
                          <a:solidFill>
                            <a:srgbClr val="4D4D4F"/>
                          </a:solidFill>
                          <a:latin typeface="微软雅黑"/>
                          <a:cs typeface="微软雅黑"/>
                        </a:rPr>
                        <a:t>产</a:t>
                      </a:r>
                      <a:r>
                        <a:rPr dirty="0" sz="1000" spc="5" b="1">
                          <a:solidFill>
                            <a:srgbClr val="4D4D4F"/>
                          </a:solidFill>
                          <a:latin typeface="微软雅黑"/>
                          <a:cs typeface="微软雅黑"/>
                        </a:rPr>
                        <a:t>，糖</a:t>
                      </a:r>
                      <a:r>
                        <a:rPr dirty="0" sz="1000" spc="-5" b="1">
                          <a:solidFill>
                            <a:srgbClr val="4D4D4F"/>
                          </a:solidFill>
                          <a:latin typeface="微软雅黑"/>
                          <a:cs typeface="微软雅黑"/>
                        </a:rPr>
                        <a:t>尿</a:t>
                      </a:r>
                      <a:r>
                        <a:rPr dirty="0" sz="1000" spc="5" b="1">
                          <a:solidFill>
                            <a:srgbClr val="4D4D4F"/>
                          </a:solidFill>
                          <a:latin typeface="微软雅黑"/>
                          <a:cs typeface="微软雅黑"/>
                        </a:rPr>
                        <a:t>病领</a:t>
                      </a:r>
                      <a:r>
                        <a:rPr dirty="0" sz="1000" spc="-5" b="1">
                          <a:solidFill>
                            <a:srgbClr val="4D4D4F"/>
                          </a:solidFill>
                          <a:latin typeface="微软雅黑"/>
                          <a:cs typeface="微软雅黑"/>
                        </a:rPr>
                        <a:t>域</a:t>
                      </a:r>
                      <a:r>
                        <a:rPr dirty="0" sz="1000" spc="5" b="1">
                          <a:solidFill>
                            <a:srgbClr val="4D4D4F"/>
                          </a:solidFill>
                          <a:latin typeface="微软雅黑"/>
                          <a:cs typeface="微软雅黑"/>
                        </a:rPr>
                        <a:t>布</a:t>
                      </a:r>
                      <a:r>
                        <a:rPr dirty="0" sz="1000" spc="-5" b="1">
                          <a:solidFill>
                            <a:srgbClr val="4D4D4F"/>
                          </a:solidFill>
                          <a:latin typeface="微软雅黑"/>
                          <a:cs typeface="微软雅黑"/>
                        </a:rPr>
                        <a:t>局</a:t>
                      </a:r>
                      <a:r>
                        <a:rPr dirty="0" sz="1000" spc="5" b="1">
                          <a:solidFill>
                            <a:srgbClr val="4D4D4F"/>
                          </a:solidFill>
                          <a:latin typeface="微软雅黑"/>
                          <a:cs typeface="微软雅黑"/>
                        </a:rPr>
                        <a:t>即将步</a:t>
                      </a:r>
                      <a:r>
                        <a:rPr dirty="0" sz="1000" spc="-5" b="1">
                          <a:solidFill>
                            <a:srgbClr val="4D4D4F"/>
                          </a:solidFill>
                          <a:latin typeface="微软雅黑"/>
                          <a:cs typeface="微软雅黑"/>
                        </a:rPr>
                        <a:t>入</a:t>
                      </a:r>
                      <a:r>
                        <a:rPr dirty="0" sz="1000" spc="5" b="1">
                          <a:solidFill>
                            <a:srgbClr val="4D4D4F"/>
                          </a:solidFill>
                          <a:latin typeface="微软雅黑"/>
                          <a:cs typeface="微软雅黑"/>
                        </a:rPr>
                        <a:t>收获</a:t>
                      </a:r>
                      <a:r>
                        <a:rPr dirty="0" sz="1000" spc="45" b="1">
                          <a:solidFill>
                            <a:srgbClr val="4D4D4F"/>
                          </a:solidFill>
                          <a:latin typeface="微软雅黑"/>
                          <a:cs typeface="微软雅黑"/>
                        </a:rPr>
                        <a:t>期</a:t>
                      </a:r>
                      <a:r>
                        <a:rPr dirty="0" sz="1000" spc="-10" b="1">
                          <a:solidFill>
                            <a:srgbClr val="4D4D4F"/>
                          </a:solidFill>
                          <a:latin typeface="等线"/>
                          <a:cs typeface="等线"/>
                        </a:rPr>
                        <a:t>.............................</a:t>
                      </a:r>
                      <a:r>
                        <a:rPr dirty="0" sz="1000" spc="-165" b="1">
                          <a:solidFill>
                            <a:srgbClr val="4D4D4F"/>
                          </a:solidFill>
                          <a:latin typeface="等线"/>
                          <a:cs typeface="等线"/>
                        </a:rPr>
                        <a:t> </a:t>
                      </a:r>
                      <a:r>
                        <a:rPr dirty="0" sz="1000" spc="-5" b="1">
                          <a:solidFill>
                            <a:srgbClr val="4D4D4F"/>
                          </a:solidFill>
                          <a:latin typeface="等线"/>
                          <a:cs typeface="等线"/>
                        </a:rPr>
                        <a:t>4</a:t>
                      </a:r>
                      <a:endParaRPr sz="1000">
                        <a:latin typeface="等线"/>
                        <a:cs typeface="等线"/>
                      </a:endParaRPr>
                    </a:p>
                    <a:p>
                      <a:pPr algn="r" marR="17145">
                        <a:lnSpc>
                          <a:spcPct val="100000"/>
                        </a:lnSpc>
                        <a:spcBef>
                          <a:spcPts val="600"/>
                        </a:spcBef>
                      </a:pPr>
                      <a:r>
                        <a:rPr dirty="0" sz="1000" spc="-5">
                          <a:solidFill>
                            <a:srgbClr val="4D4D4F"/>
                          </a:solidFill>
                          <a:latin typeface="等线"/>
                          <a:cs typeface="等线"/>
                        </a:rPr>
                        <a:t>1.1. </a:t>
                      </a:r>
                      <a:r>
                        <a:rPr dirty="0" sz="1000" spc="5">
                          <a:solidFill>
                            <a:srgbClr val="4D4D4F"/>
                          </a:solidFill>
                          <a:latin typeface="等线"/>
                          <a:cs typeface="等线"/>
                        </a:rPr>
                        <a:t> </a:t>
                      </a:r>
                      <a:r>
                        <a:rPr dirty="0" sz="1000" spc="-5">
                          <a:solidFill>
                            <a:srgbClr val="4D4D4F"/>
                          </a:solidFill>
                          <a:latin typeface="宋体"/>
                          <a:cs typeface="宋体"/>
                        </a:rPr>
                        <a:t>我国糖</a:t>
                      </a:r>
                      <a:r>
                        <a:rPr dirty="0" sz="1000" spc="5">
                          <a:solidFill>
                            <a:srgbClr val="4D4D4F"/>
                          </a:solidFill>
                          <a:latin typeface="宋体"/>
                          <a:cs typeface="宋体"/>
                        </a:rPr>
                        <a:t>尿</a:t>
                      </a:r>
                      <a:r>
                        <a:rPr dirty="0" sz="1000" spc="-5">
                          <a:solidFill>
                            <a:srgbClr val="4D4D4F"/>
                          </a:solidFill>
                          <a:latin typeface="宋体"/>
                          <a:cs typeface="宋体"/>
                        </a:rPr>
                        <a:t>病患</a:t>
                      </a:r>
                      <a:r>
                        <a:rPr dirty="0" sz="1000" spc="5">
                          <a:solidFill>
                            <a:srgbClr val="4D4D4F"/>
                          </a:solidFill>
                          <a:latin typeface="宋体"/>
                          <a:cs typeface="宋体"/>
                        </a:rPr>
                        <a:t>者</a:t>
                      </a:r>
                      <a:r>
                        <a:rPr dirty="0" sz="1000">
                          <a:solidFill>
                            <a:srgbClr val="4D4D4F"/>
                          </a:solidFill>
                          <a:latin typeface="宋体"/>
                          <a:cs typeface="宋体"/>
                        </a:rPr>
                        <a:t>多</a:t>
                      </a:r>
                      <a:r>
                        <a:rPr dirty="0" sz="1000">
                          <a:solidFill>
                            <a:srgbClr val="4D4D4F"/>
                          </a:solidFill>
                          <a:latin typeface="等线"/>
                          <a:cs typeface="等线"/>
                        </a:rPr>
                        <a:t>+</a:t>
                      </a:r>
                      <a:r>
                        <a:rPr dirty="0" sz="1000" spc="5">
                          <a:solidFill>
                            <a:srgbClr val="4D4D4F"/>
                          </a:solidFill>
                          <a:latin typeface="宋体"/>
                          <a:cs typeface="宋体"/>
                        </a:rPr>
                        <a:t>诊</a:t>
                      </a:r>
                      <a:r>
                        <a:rPr dirty="0" sz="1000" spc="-5">
                          <a:solidFill>
                            <a:srgbClr val="4D4D4F"/>
                          </a:solidFill>
                          <a:latin typeface="宋体"/>
                          <a:cs typeface="宋体"/>
                        </a:rPr>
                        <a:t>治率</a:t>
                      </a:r>
                      <a:r>
                        <a:rPr dirty="0" sz="1000" spc="5">
                          <a:solidFill>
                            <a:srgbClr val="4D4D4F"/>
                          </a:solidFill>
                          <a:latin typeface="宋体"/>
                          <a:cs typeface="宋体"/>
                        </a:rPr>
                        <a:t>低</a:t>
                      </a:r>
                      <a:r>
                        <a:rPr dirty="0" sz="1000" spc="-10">
                          <a:solidFill>
                            <a:srgbClr val="4D4D4F"/>
                          </a:solidFill>
                          <a:latin typeface="等线"/>
                          <a:cs typeface="等线"/>
                        </a:rPr>
                        <a:t>+</a:t>
                      </a:r>
                      <a:r>
                        <a:rPr dirty="0" sz="1000" spc="-5">
                          <a:solidFill>
                            <a:srgbClr val="4D4D4F"/>
                          </a:solidFill>
                          <a:latin typeface="宋体"/>
                          <a:cs typeface="宋体"/>
                        </a:rPr>
                        <a:t>人</a:t>
                      </a:r>
                      <a:r>
                        <a:rPr dirty="0" sz="1000" spc="5">
                          <a:solidFill>
                            <a:srgbClr val="4D4D4F"/>
                          </a:solidFill>
                          <a:latin typeface="宋体"/>
                          <a:cs typeface="宋体"/>
                        </a:rPr>
                        <a:t>均</a:t>
                      </a:r>
                      <a:r>
                        <a:rPr dirty="0" sz="1000" spc="-5">
                          <a:solidFill>
                            <a:srgbClr val="4D4D4F"/>
                          </a:solidFill>
                          <a:latin typeface="宋体"/>
                          <a:cs typeface="宋体"/>
                        </a:rPr>
                        <a:t>医疗</a:t>
                      </a:r>
                      <a:r>
                        <a:rPr dirty="0" sz="1000" spc="5">
                          <a:solidFill>
                            <a:srgbClr val="4D4D4F"/>
                          </a:solidFill>
                          <a:latin typeface="宋体"/>
                          <a:cs typeface="宋体"/>
                        </a:rPr>
                        <a:t>支</a:t>
                      </a:r>
                      <a:r>
                        <a:rPr dirty="0" sz="1000" spc="-5">
                          <a:solidFill>
                            <a:srgbClr val="4D4D4F"/>
                          </a:solidFill>
                          <a:latin typeface="宋体"/>
                          <a:cs typeface="宋体"/>
                        </a:rPr>
                        <a:t>出低</a:t>
                      </a:r>
                      <a:r>
                        <a:rPr dirty="0" sz="1000" spc="5">
                          <a:solidFill>
                            <a:srgbClr val="4D4D4F"/>
                          </a:solidFill>
                          <a:latin typeface="宋体"/>
                          <a:cs typeface="宋体"/>
                        </a:rPr>
                        <a:t>，</a:t>
                      </a:r>
                      <a:r>
                        <a:rPr dirty="0" sz="1000" spc="-5">
                          <a:solidFill>
                            <a:srgbClr val="4D4D4F"/>
                          </a:solidFill>
                          <a:latin typeface="宋体"/>
                          <a:cs typeface="宋体"/>
                        </a:rPr>
                        <a:t>未来优</a:t>
                      </a:r>
                      <a:r>
                        <a:rPr dirty="0" sz="1000" spc="5">
                          <a:solidFill>
                            <a:srgbClr val="4D4D4F"/>
                          </a:solidFill>
                          <a:latin typeface="宋体"/>
                          <a:cs typeface="宋体"/>
                        </a:rPr>
                        <a:t>质</a:t>
                      </a:r>
                      <a:r>
                        <a:rPr dirty="0" sz="1000" spc="-5">
                          <a:solidFill>
                            <a:srgbClr val="4D4D4F"/>
                          </a:solidFill>
                          <a:latin typeface="宋体"/>
                          <a:cs typeface="宋体"/>
                        </a:rPr>
                        <a:t>赛道</a:t>
                      </a:r>
                      <a:r>
                        <a:rPr dirty="0" sz="1000" spc="-285">
                          <a:solidFill>
                            <a:srgbClr val="4D4D4F"/>
                          </a:solidFill>
                          <a:latin typeface="宋体"/>
                          <a:cs typeface="宋体"/>
                        </a:rPr>
                        <a:t> </a:t>
                      </a:r>
                      <a:r>
                        <a:rPr dirty="0" sz="1000" spc="-10">
                          <a:solidFill>
                            <a:srgbClr val="4D4D4F"/>
                          </a:solidFill>
                          <a:latin typeface="等线"/>
                          <a:cs typeface="等线"/>
                        </a:rPr>
                        <a:t>................................</a:t>
                      </a:r>
                      <a:r>
                        <a:rPr dirty="0" sz="1000" spc="-135">
                          <a:solidFill>
                            <a:srgbClr val="4D4D4F"/>
                          </a:solidFill>
                          <a:latin typeface="等线"/>
                          <a:cs typeface="等线"/>
                        </a:rPr>
                        <a:t> </a:t>
                      </a:r>
                      <a:r>
                        <a:rPr dirty="0" sz="1000" spc="-5">
                          <a:solidFill>
                            <a:srgbClr val="4D4D4F"/>
                          </a:solidFill>
                          <a:latin typeface="等线"/>
                          <a:cs typeface="等线"/>
                        </a:rPr>
                        <a:t>4</a:t>
                      </a:r>
                      <a:endParaRPr sz="1000">
                        <a:latin typeface="等线"/>
                        <a:cs typeface="等线"/>
                      </a:endParaRPr>
                    </a:p>
                    <a:p>
                      <a:pPr algn="r" marR="17145">
                        <a:lnSpc>
                          <a:spcPct val="100000"/>
                        </a:lnSpc>
                        <a:spcBef>
                          <a:spcPts val="600"/>
                        </a:spcBef>
                      </a:pPr>
                      <a:r>
                        <a:rPr dirty="0" sz="1000" spc="-5">
                          <a:solidFill>
                            <a:srgbClr val="4D4D4F"/>
                          </a:solidFill>
                          <a:latin typeface="等线"/>
                          <a:cs typeface="等线"/>
                        </a:rPr>
                        <a:t>1.2.  </a:t>
                      </a:r>
                      <a:r>
                        <a:rPr dirty="0" sz="1000" spc="-5">
                          <a:solidFill>
                            <a:srgbClr val="4D4D4F"/>
                          </a:solidFill>
                          <a:latin typeface="宋体"/>
                          <a:cs typeface="宋体"/>
                        </a:rPr>
                        <a:t>糖尿病</a:t>
                      </a:r>
                      <a:r>
                        <a:rPr dirty="0" sz="1000" spc="5">
                          <a:solidFill>
                            <a:srgbClr val="4D4D4F"/>
                          </a:solidFill>
                          <a:latin typeface="宋体"/>
                          <a:cs typeface="宋体"/>
                        </a:rPr>
                        <a:t>为</a:t>
                      </a:r>
                      <a:r>
                        <a:rPr dirty="0" sz="1000" spc="-5">
                          <a:solidFill>
                            <a:srgbClr val="4D4D4F"/>
                          </a:solidFill>
                          <a:latin typeface="宋体"/>
                          <a:cs typeface="宋体"/>
                        </a:rPr>
                        <a:t>进展</a:t>
                      </a:r>
                      <a:r>
                        <a:rPr dirty="0" sz="1000" spc="5">
                          <a:solidFill>
                            <a:srgbClr val="4D4D4F"/>
                          </a:solidFill>
                          <a:latin typeface="宋体"/>
                          <a:cs typeface="宋体"/>
                        </a:rPr>
                        <a:t>性</a:t>
                      </a:r>
                      <a:r>
                        <a:rPr dirty="0" sz="1000" spc="-5">
                          <a:solidFill>
                            <a:srgbClr val="4D4D4F"/>
                          </a:solidFill>
                          <a:latin typeface="宋体"/>
                          <a:cs typeface="宋体"/>
                        </a:rPr>
                        <a:t>疾病</a:t>
                      </a:r>
                      <a:r>
                        <a:rPr dirty="0" sz="1000" spc="5">
                          <a:solidFill>
                            <a:srgbClr val="4D4D4F"/>
                          </a:solidFill>
                          <a:latin typeface="宋体"/>
                          <a:cs typeface="宋体"/>
                        </a:rPr>
                        <a:t>，</a:t>
                      </a:r>
                      <a:r>
                        <a:rPr dirty="0" sz="1000" spc="-5">
                          <a:solidFill>
                            <a:srgbClr val="4D4D4F"/>
                          </a:solidFill>
                          <a:latin typeface="宋体"/>
                          <a:cs typeface="宋体"/>
                        </a:rPr>
                        <a:t>刚需用</a:t>
                      </a:r>
                      <a:r>
                        <a:rPr dirty="0" sz="1000" spc="5">
                          <a:solidFill>
                            <a:srgbClr val="4D4D4F"/>
                          </a:solidFill>
                          <a:latin typeface="宋体"/>
                          <a:cs typeface="宋体"/>
                        </a:rPr>
                        <a:t>药</a:t>
                      </a:r>
                      <a:r>
                        <a:rPr dirty="0" sz="1000" spc="-5">
                          <a:solidFill>
                            <a:srgbClr val="4D4D4F"/>
                          </a:solidFill>
                          <a:latin typeface="宋体"/>
                          <a:cs typeface="宋体"/>
                        </a:rPr>
                        <a:t>从前</a:t>
                      </a:r>
                      <a:r>
                        <a:rPr dirty="0" sz="1000" spc="5">
                          <a:solidFill>
                            <a:srgbClr val="4D4D4F"/>
                          </a:solidFill>
                          <a:latin typeface="宋体"/>
                          <a:cs typeface="宋体"/>
                        </a:rPr>
                        <a:t>端</a:t>
                      </a:r>
                      <a:r>
                        <a:rPr dirty="0" sz="1000" spc="-5">
                          <a:solidFill>
                            <a:srgbClr val="4D4D4F"/>
                          </a:solidFill>
                          <a:latin typeface="宋体"/>
                          <a:cs typeface="宋体"/>
                        </a:rPr>
                        <a:t>口服</a:t>
                      </a:r>
                      <a:r>
                        <a:rPr dirty="0" sz="1000" spc="5">
                          <a:solidFill>
                            <a:srgbClr val="4D4D4F"/>
                          </a:solidFill>
                          <a:latin typeface="宋体"/>
                          <a:cs typeface="宋体"/>
                        </a:rPr>
                        <a:t>降</a:t>
                      </a:r>
                      <a:r>
                        <a:rPr dirty="0" sz="1000" spc="-5">
                          <a:solidFill>
                            <a:srgbClr val="4D4D4F"/>
                          </a:solidFill>
                          <a:latin typeface="宋体"/>
                          <a:cs typeface="宋体"/>
                        </a:rPr>
                        <a:t>糖</a:t>
                      </a:r>
                      <a:r>
                        <a:rPr dirty="0" sz="1000" spc="5">
                          <a:solidFill>
                            <a:srgbClr val="4D4D4F"/>
                          </a:solidFill>
                          <a:latin typeface="宋体"/>
                          <a:cs typeface="宋体"/>
                        </a:rPr>
                        <a:t>药</a:t>
                      </a:r>
                      <a:r>
                        <a:rPr dirty="0" sz="1000" spc="-5">
                          <a:solidFill>
                            <a:srgbClr val="4D4D4F"/>
                          </a:solidFill>
                          <a:latin typeface="宋体"/>
                          <a:cs typeface="宋体"/>
                        </a:rPr>
                        <a:t>至后端</a:t>
                      </a:r>
                      <a:r>
                        <a:rPr dirty="0" sz="1000" spc="5">
                          <a:solidFill>
                            <a:srgbClr val="4D4D4F"/>
                          </a:solidFill>
                          <a:latin typeface="宋体"/>
                          <a:cs typeface="宋体"/>
                        </a:rPr>
                        <a:t>胰</a:t>
                      </a:r>
                      <a:r>
                        <a:rPr dirty="0" sz="1000" spc="-5">
                          <a:solidFill>
                            <a:srgbClr val="4D4D4F"/>
                          </a:solidFill>
                          <a:latin typeface="宋体"/>
                          <a:cs typeface="宋体"/>
                        </a:rPr>
                        <a:t>岛素</a:t>
                      </a:r>
                      <a:r>
                        <a:rPr dirty="0" sz="1000" spc="-290">
                          <a:solidFill>
                            <a:srgbClr val="4D4D4F"/>
                          </a:solidFill>
                          <a:latin typeface="宋体"/>
                          <a:cs typeface="宋体"/>
                        </a:rPr>
                        <a:t> </a:t>
                      </a:r>
                      <a:r>
                        <a:rPr dirty="0" sz="1000" spc="-10">
                          <a:solidFill>
                            <a:srgbClr val="4D4D4F"/>
                          </a:solidFill>
                          <a:latin typeface="等线"/>
                          <a:cs typeface="等线"/>
                        </a:rPr>
                        <a:t>.............................</a:t>
                      </a:r>
                      <a:r>
                        <a:rPr dirty="0" sz="1000" spc="-140">
                          <a:solidFill>
                            <a:srgbClr val="4D4D4F"/>
                          </a:solidFill>
                          <a:latin typeface="等线"/>
                          <a:cs typeface="等线"/>
                        </a:rPr>
                        <a:t> </a:t>
                      </a:r>
                      <a:r>
                        <a:rPr dirty="0" sz="1000" spc="-5">
                          <a:solidFill>
                            <a:srgbClr val="4D4D4F"/>
                          </a:solidFill>
                          <a:latin typeface="等线"/>
                          <a:cs typeface="等线"/>
                        </a:rPr>
                        <a:t>5</a:t>
                      </a:r>
                      <a:endParaRPr sz="1000">
                        <a:latin typeface="等线"/>
                        <a:cs typeface="等线"/>
                      </a:endParaRPr>
                    </a:p>
                    <a:p>
                      <a:pPr algn="r" marR="17145">
                        <a:lnSpc>
                          <a:spcPct val="100000"/>
                        </a:lnSpc>
                        <a:spcBef>
                          <a:spcPts val="600"/>
                        </a:spcBef>
                      </a:pPr>
                      <a:r>
                        <a:rPr dirty="0" sz="1000" spc="-5">
                          <a:solidFill>
                            <a:srgbClr val="4D4D4F"/>
                          </a:solidFill>
                          <a:latin typeface="等线"/>
                          <a:cs typeface="等线"/>
                        </a:rPr>
                        <a:t>1.3. </a:t>
                      </a:r>
                      <a:r>
                        <a:rPr dirty="0" sz="1000" spc="15">
                          <a:solidFill>
                            <a:srgbClr val="4D4D4F"/>
                          </a:solidFill>
                          <a:latin typeface="等线"/>
                          <a:cs typeface="等线"/>
                        </a:rPr>
                        <a:t> </a:t>
                      </a:r>
                      <a:r>
                        <a:rPr dirty="0" sz="1000" spc="-5">
                          <a:solidFill>
                            <a:srgbClr val="4D4D4F"/>
                          </a:solidFill>
                          <a:latin typeface="宋体"/>
                          <a:cs typeface="宋体"/>
                        </a:rPr>
                        <a:t>国内</a:t>
                      </a:r>
                      <a:r>
                        <a:rPr dirty="0" sz="1000" spc="-220">
                          <a:solidFill>
                            <a:srgbClr val="4D4D4F"/>
                          </a:solidFill>
                          <a:latin typeface="宋体"/>
                          <a:cs typeface="宋体"/>
                        </a:rPr>
                        <a:t> </a:t>
                      </a:r>
                      <a:r>
                        <a:rPr dirty="0" sz="1000" spc="-5">
                          <a:solidFill>
                            <a:srgbClr val="4D4D4F"/>
                          </a:solidFill>
                          <a:latin typeface="等线"/>
                          <a:cs typeface="等线"/>
                        </a:rPr>
                        <a:t>SGLT-2</a:t>
                      </a:r>
                      <a:r>
                        <a:rPr dirty="0" sz="1000" spc="10">
                          <a:solidFill>
                            <a:srgbClr val="4D4D4F"/>
                          </a:solidFill>
                          <a:latin typeface="等线"/>
                          <a:cs typeface="等线"/>
                        </a:rPr>
                        <a:t> </a:t>
                      </a:r>
                      <a:r>
                        <a:rPr dirty="0" sz="1000" spc="-5">
                          <a:solidFill>
                            <a:srgbClr val="4D4D4F"/>
                          </a:solidFill>
                          <a:latin typeface="宋体"/>
                          <a:cs typeface="宋体"/>
                        </a:rPr>
                        <a:t>占比提</a:t>
                      </a:r>
                      <a:r>
                        <a:rPr dirty="0" sz="1000" spc="5">
                          <a:solidFill>
                            <a:srgbClr val="4D4D4F"/>
                          </a:solidFill>
                          <a:latin typeface="宋体"/>
                          <a:cs typeface="宋体"/>
                        </a:rPr>
                        <a:t>升</a:t>
                      </a:r>
                      <a:r>
                        <a:rPr dirty="0" sz="1000" spc="-5">
                          <a:solidFill>
                            <a:srgbClr val="4D4D4F"/>
                          </a:solidFill>
                          <a:latin typeface="宋体"/>
                          <a:cs typeface="宋体"/>
                        </a:rPr>
                        <a:t>空间大</a:t>
                      </a:r>
                      <a:r>
                        <a:rPr dirty="0" sz="1000" spc="5">
                          <a:solidFill>
                            <a:srgbClr val="4D4D4F"/>
                          </a:solidFill>
                          <a:latin typeface="宋体"/>
                          <a:cs typeface="宋体"/>
                        </a:rPr>
                        <a:t>，</a:t>
                      </a:r>
                      <a:r>
                        <a:rPr dirty="0" sz="1000" spc="-5">
                          <a:solidFill>
                            <a:srgbClr val="4D4D4F"/>
                          </a:solidFill>
                          <a:latin typeface="宋体"/>
                          <a:cs typeface="宋体"/>
                        </a:rPr>
                        <a:t>恒格</a:t>
                      </a:r>
                      <a:r>
                        <a:rPr dirty="0" sz="1000" spc="5">
                          <a:solidFill>
                            <a:srgbClr val="4D4D4F"/>
                          </a:solidFill>
                          <a:latin typeface="宋体"/>
                          <a:cs typeface="宋体"/>
                        </a:rPr>
                        <a:t>列</a:t>
                      </a:r>
                      <a:r>
                        <a:rPr dirty="0" sz="1000" spc="-5">
                          <a:solidFill>
                            <a:srgbClr val="4D4D4F"/>
                          </a:solidFill>
                          <a:latin typeface="宋体"/>
                          <a:cs typeface="宋体"/>
                        </a:rPr>
                        <a:t>净有</a:t>
                      </a:r>
                      <a:r>
                        <a:rPr dirty="0" sz="1000" spc="5">
                          <a:solidFill>
                            <a:srgbClr val="4D4D4F"/>
                          </a:solidFill>
                          <a:latin typeface="宋体"/>
                          <a:cs typeface="宋体"/>
                        </a:rPr>
                        <a:t>成</a:t>
                      </a:r>
                      <a:r>
                        <a:rPr dirty="0" sz="1000" spc="-5">
                          <a:solidFill>
                            <a:srgbClr val="4D4D4F"/>
                          </a:solidFill>
                          <a:latin typeface="宋体"/>
                          <a:cs typeface="宋体"/>
                        </a:rPr>
                        <a:t>为</a:t>
                      </a:r>
                      <a:r>
                        <a:rPr dirty="0" sz="1000" spc="5">
                          <a:solidFill>
                            <a:srgbClr val="4D4D4F"/>
                          </a:solidFill>
                          <a:latin typeface="宋体"/>
                          <a:cs typeface="宋体"/>
                        </a:rPr>
                        <a:t>大</a:t>
                      </a:r>
                      <a:r>
                        <a:rPr dirty="0" sz="1000" spc="-5">
                          <a:solidFill>
                            <a:srgbClr val="4D4D4F"/>
                          </a:solidFill>
                          <a:latin typeface="宋体"/>
                          <a:cs typeface="宋体"/>
                        </a:rPr>
                        <a:t>品种潜</a:t>
                      </a:r>
                      <a:r>
                        <a:rPr dirty="0" sz="1000" spc="110">
                          <a:solidFill>
                            <a:srgbClr val="4D4D4F"/>
                          </a:solidFill>
                          <a:latin typeface="宋体"/>
                          <a:cs typeface="宋体"/>
                        </a:rPr>
                        <a:t>质</a:t>
                      </a:r>
                      <a:r>
                        <a:rPr dirty="0" sz="1000" spc="-10">
                          <a:solidFill>
                            <a:srgbClr val="4D4D4F"/>
                          </a:solidFill>
                          <a:latin typeface="等线"/>
                          <a:cs typeface="等线"/>
                        </a:rPr>
                        <a:t>........................................</a:t>
                      </a:r>
                      <a:r>
                        <a:rPr dirty="0" sz="1000" spc="-130">
                          <a:solidFill>
                            <a:srgbClr val="4D4D4F"/>
                          </a:solidFill>
                          <a:latin typeface="等线"/>
                          <a:cs typeface="等线"/>
                        </a:rPr>
                        <a:t> </a:t>
                      </a:r>
                      <a:r>
                        <a:rPr dirty="0" sz="1000" spc="-5">
                          <a:solidFill>
                            <a:srgbClr val="4D4D4F"/>
                          </a:solidFill>
                          <a:latin typeface="等线"/>
                          <a:cs typeface="等线"/>
                        </a:rPr>
                        <a:t>6</a:t>
                      </a:r>
                      <a:endParaRPr sz="1000">
                        <a:latin typeface="等线"/>
                        <a:cs typeface="等线"/>
                      </a:endParaRPr>
                    </a:p>
                    <a:p>
                      <a:pPr algn="r" marR="17145">
                        <a:lnSpc>
                          <a:spcPct val="100000"/>
                        </a:lnSpc>
                        <a:spcBef>
                          <a:spcPts val="600"/>
                        </a:spcBef>
                      </a:pPr>
                      <a:r>
                        <a:rPr dirty="0" sz="1000" spc="-5">
                          <a:solidFill>
                            <a:srgbClr val="4D4D4F"/>
                          </a:solidFill>
                          <a:latin typeface="等线"/>
                          <a:cs typeface="等线"/>
                        </a:rPr>
                        <a:t>1.4. </a:t>
                      </a:r>
                      <a:r>
                        <a:rPr dirty="0" sz="1000" spc="40">
                          <a:solidFill>
                            <a:srgbClr val="4D4D4F"/>
                          </a:solidFill>
                          <a:latin typeface="等线"/>
                          <a:cs typeface="等线"/>
                        </a:rPr>
                        <a:t> </a:t>
                      </a:r>
                      <a:r>
                        <a:rPr dirty="0" sz="1000" spc="-5">
                          <a:solidFill>
                            <a:srgbClr val="4D4D4F"/>
                          </a:solidFill>
                          <a:latin typeface="宋体"/>
                          <a:cs typeface="宋体"/>
                        </a:rPr>
                        <a:t>公司围</a:t>
                      </a:r>
                      <a:r>
                        <a:rPr dirty="0" sz="1000" spc="5">
                          <a:solidFill>
                            <a:srgbClr val="4D4D4F"/>
                          </a:solidFill>
                          <a:latin typeface="宋体"/>
                          <a:cs typeface="宋体"/>
                        </a:rPr>
                        <a:t>绕</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多点</a:t>
                      </a:r>
                      <a:r>
                        <a:rPr dirty="0" sz="1000" spc="5">
                          <a:solidFill>
                            <a:srgbClr val="4D4D4F"/>
                          </a:solidFill>
                          <a:latin typeface="宋体"/>
                          <a:cs typeface="宋体"/>
                        </a:rPr>
                        <a:t>布</a:t>
                      </a:r>
                      <a:r>
                        <a:rPr dirty="0" sz="1000" spc="-5">
                          <a:solidFill>
                            <a:srgbClr val="4D4D4F"/>
                          </a:solidFill>
                          <a:latin typeface="宋体"/>
                          <a:cs typeface="宋体"/>
                        </a:rPr>
                        <a:t>局，切</a:t>
                      </a:r>
                      <a:r>
                        <a:rPr dirty="0" sz="1000" spc="5">
                          <a:solidFill>
                            <a:srgbClr val="4D4D4F"/>
                          </a:solidFill>
                          <a:latin typeface="宋体"/>
                          <a:cs typeface="宋体"/>
                        </a:rPr>
                        <a:t>入</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领域</a:t>
                      </a:r>
                      <a:r>
                        <a:rPr dirty="0" sz="1000" spc="5">
                          <a:solidFill>
                            <a:srgbClr val="4D4D4F"/>
                          </a:solidFill>
                          <a:latin typeface="宋体"/>
                          <a:cs typeface="宋体"/>
                        </a:rPr>
                        <a:t>即</a:t>
                      </a:r>
                      <a:r>
                        <a:rPr dirty="0" sz="1000" spc="-5">
                          <a:solidFill>
                            <a:srgbClr val="4D4D4F"/>
                          </a:solidFill>
                          <a:latin typeface="宋体"/>
                          <a:cs typeface="宋体"/>
                        </a:rPr>
                        <a:t>将</a:t>
                      </a:r>
                      <a:r>
                        <a:rPr dirty="0" sz="1000" spc="5">
                          <a:solidFill>
                            <a:srgbClr val="4D4D4F"/>
                          </a:solidFill>
                          <a:latin typeface="宋体"/>
                          <a:cs typeface="宋体"/>
                        </a:rPr>
                        <a:t>步</a:t>
                      </a:r>
                      <a:r>
                        <a:rPr dirty="0" sz="1000" spc="-5">
                          <a:solidFill>
                            <a:srgbClr val="4D4D4F"/>
                          </a:solidFill>
                          <a:latin typeface="宋体"/>
                          <a:cs typeface="宋体"/>
                        </a:rPr>
                        <a:t>入收获</a:t>
                      </a:r>
                      <a:r>
                        <a:rPr dirty="0" sz="1000" spc="30">
                          <a:solidFill>
                            <a:srgbClr val="4D4D4F"/>
                          </a:solidFill>
                          <a:latin typeface="宋体"/>
                          <a:cs typeface="宋体"/>
                        </a:rPr>
                        <a:t>期</a:t>
                      </a:r>
                      <a:r>
                        <a:rPr dirty="0" sz="1000" spc="-10">
                          <a:solidFill>
                            <a:srgbClr val="4D4D4F"/>
                          </a:solidFill>
                          <a:latin typeface="等线"/>
                          <a:cs typeface="等线"/>
                        </a:rPr>
                        <a:t>.......................................</a:t>
                      </a:r>
                      <a:r>
                        <a:rPr dirty="0" sz="1000" spc="-125">
                          <a:solidFill>
                            <a:srgbClr val="4D4D4F"/>
                          </a:solidFill>
                          <a:latin typeface="等线"/>
                          <a:cs typeface="等线"/>
                        </a:rPr>
                        <a:t> </a:t>
                      </a:r>
                      <a:r>
                        <a:rPr dirty="0" sz="1000" spc="-5">
                          <a:solidFill>
                            <a:srgbClr val="4D4D4F"/>
                          </a:solidFill>
                          <a:latin typeface="等线"/>
                          <a:cs typeface="等线"/>
                        </a:rPr>
                        <a:t>7</a:t>
                      </a:r>
                      <a:endParaRPr sz="1000">
                        <a:latin typeface="等线"/>
                        <a:cs typeface="等线"/>
                      </a:endParaRPr>
                    </a:p>
                    <a:p>
                      <a:pPr algn="r" marR="16510">
                        <a:lnSpc>
                          <a:spcPct val="100000"/>
                        </a:lnSpc>
                        <a:spcBef>
                          <a:spcPts val="600"/>
                        </a:spcBef>
                      </a:pPr>
                      <a:r>
                        <a:rPr dirty="0" sz="1000" spc="-5" b="1">
                          <a:solidFill>
                            <a:srgbClr val="4D4D4F"/>
                          </a:solidFill>
                          <a:latin typeface="等线"/>
                          <a:cs typeface="等线"/>
                        </a:rPr>
                        <a:t>2. </a:t>
                      </a:r>
                      <a:r>
                        <a:rPr dirty="0" sz="1000" spc="55" b="1">
                          <a:solidFill>
                            <a:srgbClr val="4D4D4F"/>
                          </a:solidFill>
                          <a:latin typeface="等线"/>
                          <a:cs typeface="等线"/>
                        </a:rPr>
                        <a:t> </a:t>
                      </a:r>
                      <a:r>
                        <a:rPr dirty="0" sz="1000" spc="5" b="1">
                          <a:solidFill>
                            <a:srgbClr val="4D4D4F"/>
                          </a:solidFill>
                          <a:latin typeface="微软雅黑"/>
                          <a:cs typeface="微软雅黑"/>
                        </a:rPr>
                        <a:t>关注三</a:t>
                      </a:r>
                      <a:r>
                        <a:rPr dirty="0" sz="1000" spc="-5" b="1">
                          <a:solidFill>
                            <a:srgbClr val="4D4D4F"/>
                          </a:solidFill>
                          <a:latin typeface="微软雅黑"/>
                          <a:cs typeface="微软雅黑"/>
                        </a:rPr>
                        <a:t>季</a:t>
                      </a:r>
                      <a:r>
                        <a:rPr dirty="0" sz="1000" spc="5" b="1">
                          <a:solidFill>
                            <a:srgbClr val="4D4D4F"/>
                          </a:solidFill>
                          <a:latin typeface="微软雅黑"/>
                          <a:cs typeface="微软雅黑"/>
                        </a:rPr>
                        <a:t>报业</a:t>
                      </a:r>
                      <a:r>
                        <a:rPr dirty="0" sz="1000" spc="-5" b="1">
                          <a:solidFill>
                            <a:srgbClr val="4D4D4F"/>
                          </a:solidFill>
                          <a:latin typeface="微软雅黑"/>
                          <a:cs typeface="微软雅黑"/>
                        </a:rPr>
                        <a:t>绩</a:t>
                      </a:r>
                      <a:r>
                        <a:rPr dirty="0" sz="1000" spc="5" b="1">
                          <a:solidFill>
                            <a:srgbClr val="4D4D4F"/>
                          </a:solidFill>
                          <a:latin typeface="微软雅黑"/>
                          <a:cs typeface="微软雅黑"/>
                        </a:rPr>
                        <a:t>主线</a:t>
                      </a:r>
                      <a:r>
                        <a:rPr dirty="0" sz="1000" spc="-5" b="1">
                          <a:solidFill>
                            <a:srgbClr val="4D4D4F"/>
                          </a:solidFill>
                          <a:latin typeface="微软雅黑"/>
                          <a:cs typeface="微软雅黑"/>
                        </a:rPr>
                        <a:t>，</a:t>
                      </a:r>
                      <a:r>
                        <a:rPr dirty="0" sz="1000" spc="5" b="1">
                          <a:solidFill>
                            <a:srgbClr val="4D4D4F"/>
                          </a:solidFill>
                          <a:latin typeface="微软雅黑"/>
                          <a:cs typeface="微软雅黑"/>
                        </a:rPr>
                        <a:t>找寻业</a:t>
                      </a:r>
                      <a:r>
                        <a:rPr dirty="0" sz="1000" spc="-5" b="1">
                          <a:solidFill>
                            <a:srgbClr val="4D4D4F"/>
                          </a:solidFill>
                          <a:latin typeface="微软雅黑"/>
                          <a:cs typeface="微软雅黑"/>
                        </a:rPr>
                        <a:t>绩</a:t>
                      </a:r>
                      <a:r>
                        <a:rPr dirty="0" sz="1000" spc="5" b="1">
                          <a:solidFill>
                            <a:srgbClr val="4D4D4F"/>
                          </a:solidFill>
                          <a:latin typeface="微软雅黑"/>
                          <a:cs typeface="微软雅黑"/>
                        </a:rPr>
                        <a:t>高增</a:t>
                      </a:r>
                      <a:r>
                        <a:rPr dirty="0" sz="1000" spc="-5" b="1">
                          <a:solidFill>
                            <a:srgbClr val="4D4D4F"/>
                          </a:solidFill>
                          <a:latin typeface="微软雅黑"/>
                          <a:cs typeface="微软雅黑"/>
                        </a:rPr>
                        <a:t>长</a:t>
                      </a:r>
                      <a:r>
                        <a:rPr dirty="0" sz="1000" spc="5" b="1">
                          <a:solidFill>
                            <a:srgbClr val="4D4D4F"/>
                          </a:solidFill>
                          <a:latin typeface="微软雅黑"/>
                          <a:cs typeface="微软雅黑"/>
                        </a:rPr>
                        <a:t>或环</a:t>
                      </a:r>
                      <a:r>
                        <a:rPr dirty="0" sz="1000" spc="-5" b="1">
                          <a:solidFill>
                            <a:srgbClr val="4D4D4F"/>
                          </a:solidFill>
                          <a:latin typeface="微软雅黑"/>
                          <a:cs typeface="微软雅黑"/>
                        </a:rPr>
                        <a:t>比</a:t>
                      </a:r>
                      <a:r>
                        <a:rPr dirty="0" sz="1000" spc="5" b="1">
                          <a:solidFill>
                            <a:srgbClr val="4D4D4F"/>
                          </a:solidFill>
                          <a:latin typeface="微软雅黑"/>
                          <a:cs typeface="微软雅黑"/>
                        </a:rPr>
                        <a:t>显</a:t>
                      </a:r>
                      <a:r>
                        <a:rPr dirty="0" sz="1000" spc="-5" b="1">
                          <a:solidFill>
                            <a:srgbClr val="4D4D4F"/>
                          </a:solidFill>
                          <a:latin typeface="微软雅黑"/>
                          <a:cs typeface="微软雅黑"/>
                        </a:rPr>
                        <a:t>著</a:t>
                      </a:r>
                      <a:r>
                        <a:rPr dirty="0" sz="1000" spc="5" b="1">
                          <a:solidFill>
                            <a:srgbClr val="4D4D4F"/>
                          </a:solidFill>
                          <a:latin typeface="微软雅黑"/>
                          <a:cs typeface="微软雅黑"/>
                        </a:rPr>
                        <a:t>改善标</a:t>
                      </a:r>
                      <a:r>
                        <a:rPr dirty="0" sz="1000" spc="50" b="1">
                          <a:solidFill>
                            <a:srgbClr val="4D4D4F"/>
                          </a:solidFill>
                          <a:latin typeface="微软雅黑"/>
                          <a:cs typeface="微软雅黑"/>
                        </a:rPr>
                        <a:t>的</a:t>
                      </a:r>
                      <a:r>
                        <a:rPr dirty="0" sz="1000" spc="-10" b="1">
                          <a:solidFill>
                            <a:srgbClr val="4D4D4F"/>
                          </a:solidFill>
                          <a:latin typeface="等线"/>
                          <a:cs typeface="等线"/>
                        </a:rPr>
                        <a:t>.............................................</a:t>
                      </a:r>
                      <a:r>
                        <a:rPr dirty="0" sz="1000" spc="-150" b="1">
                          <a:solidFill>
                            <a:srgbClr val="4D4D4F"/>
                          </a:solidFill>
                          <a:latin typeface="等线"/>
                          <a:cs typeface="等线"/>
                        </a:rPr>
                        <a:t> </a:t>
                      </a:r>
                      <a:r>
                        <a:rPr dirty="0" sz="1000" spc="-5" b="1">
                          <a:solidFill>
                            <a:srgbClr val="4D4D4F"/>
                          </a:solidFill>
                          <a:latin typeface="等线"/>
                          <a:cs typeface="等线"/>
                        </a:rPr>
                        <a:t>8</a:t>
                      </a:r>
                      <a:endParaRPr sz="1000">
                        <a:latin typeface="等线"/>
                        <a:cs typeface="等线"/>
                      </a:endParaRPr>
                    </a:p>
                    <a:p>
                      <a:pPr algn="just" marL="127000">
                        <a:lnSpc>
                          <a:spcPct val="100000"/>
                        </a:lnSpc>
                        <a:spcBef>
                          <a:spcPts val="600"/>
                        </a:spcBef>
                      </a:pPr>
                      <a:r>
                        <a:rPr dirty="0" sz="1000" spc="-5" b="1">
                          <a:solidFill>
                            <a:srgbClr val="4D4D4F"/>
                          </a:solidFill>
                          <a:latin typeface="等线"/>
                          <a:cs typeface="等线"/>
                        </a:rPr>
                        <a:t>3. </a:t>
                      </a:r>
                      <a:r>
                        <a:rPr dirty="0" sz="1000" spc="90" b="1">
                          <a:solidFill>
                            <a:srgbClr val="4D4D4F"/>
                          </a:solidFill>
                          <a:latin typeface="等线"/>
                          <a:cs typeface="等线"/>
                        </a:rPr>
                        <a:t> </a:t>
                      </a:r>
                      <a:r>
                        <a:rPr dirty="0" sz="1000" spc="5" b="1">
                          <a:solidFill>
                            <a:srgbClr val="4D4D4F"/>
                          </a:solidFill>
                          <a:latin typeface="微软雅黑"/>
                          <a:cs typeface="微软雅黑"/>
                        </a:rPr>
                        <a:t>持续重</a:t>
                      </a:r>
                      <a:r>
                        <a:rPr dirty="0" sz="1000" spc="-5" b="1">
                          <a:solidFill>
                            <a:srgbClr val="4D4D4F"/>
                          </a:solidFill>
                          <a:latin typeface="微软雅黑"/>
                          <a:cs typeface="微软雅黑"/>
                        </a:rPr>
                        <a:t>点</a:t>
                      </a:r>
                      <a:r>
                        <a:rPr dirty="0" sz="1000" spc="5" b="1">
                          <a:solidFill>
                            <a:srgbClr val="4D4D4F"/>
                          </a:solidFill>
                          <a:latin typeface="微软雅黑"/>
                          <a:cs typeface="微软雅黑"/>
                        </a:rPr>
                        <a:t>关注</a:t>
                      </a:r>
                      <a:r>
                        <a:rPr dirty="0" sz="1000" spc="-5" b="1">
                          <a:solidFill>
                            <a:srgbClr val="4D4D4F"/>
                          </a:solidFill>
                          <a:latin typeface="微软雅黑"/>
                          <a:cs typeface="微软雅黑"/>
                        </a:rPr>
                        <a:t>疫</a:t>
                      </a:r>
                      <a:r>
                        <a:rPr dirty="0" sz="1000" spc="5" b="1">
                          <a:solidFill>
                            <a:srgbClr val="4D4D4F"/>
                          </a:solidFill>
                          <a:latin typeface="微软雅黑"/>
                          <a:cs typeface="微软雅黑"/>
                        </a:rPr>
                        <a:t>情后</a:t>
                      </a:r>
                      <a:r>
                        <a:rPr dirty="0" sz="1000" spc="-5" b="1">
                          <a:solidFill>
                            <a:srgbClr val="4D4D4F"/>
                          </a:solidFill>
                          <a:latin typeface="微软雅黑"/>
                          <a:cs typeface="微软雅黑"/>
                        </a:rPr>
                        <a:t>周</a:t>
                      </a:r>
                      <a:r>
                        <a:rPr dirty="0" sz="1000" spc="5" b="1">
                          <a:solidFill>
                            <a:srgbClr val="4D4D4F"/>
                          </a:solidFill>
                          <a:latin typeface="微软雅黑"/>
                          <a:cs typeface="微软雅黑"/>
                        </a:rPr>
                        <a:t>期受益</a:t>
                      </a:r>
                      <a:r>
                        <a:rPr dirty="0" sz="1000" spc="-5" b="1">
                          <a:solidFill>
                            <a:srgbClr val="4D4D4F"/>
                          </a:solidFill>
                          <a:latin typeface="微软雅黑"/>
                          <a:cs typeface="微软雅黑"/>
                        </a:rPr>
                        <a:t>方</a:t>
                      </a:r>
                      <a:r>
                        <a:rPr dirty="0" sz="1000" spc="20" b="1">
                          <a:solidFill>
                            <a:srgbClr val="4D4D4F"/>
                          </a:solidFill>
                          <a:latin typeface="微软雅黑"/>
                          <a:cs typeface="微软雅黑"/>
                        </a:rPr>
                        <a:t>向</a:t>
                      </a:r>
                      <a:r>
                        <a:rPr dirty="0" sz="1000" spc="-80" b="1">
                          <a:solidFill>
                            <a:srgbClr val="4D4D4F"/>
                          </a:solidFill>
                          <a:latin typeface="微软雅黑"/>
                          <a:cs typeface="微软雅黑"/>
                        </a:rPr>
                        <a:t>——</a:t>
                      </a:r>
                      <a:r>
                        <a:rPr dirty="0" sz="1000" spc="5" b="1">
                          <a:solidFill>
                            <a:srgbClr val="4D4D4F"/>
                          </a:solidFill>
                          <a:latin typeface="微软雅黑"/>
                          <a:cs typeface="微软雅黑"/>
                        </a:rPr>
                        <a:t>医药</a:t>
                      </a:r>
                      <a:r>
                        <a:rPr dirty="0" sz="1000" spc="-5" b="1">
                          <a:solidFill>
                            <a:srgbClr val="4D4D4F"/>
                          </a:solidFill>
                          <a:latin typeface="微软雅黑"/>
                          <a:cs typeface="微软雅黑"/>
                        </a:rPr>
                        <a:t>新</a:t>
                      </a:r>
                      <a:r>
                        <a:rPr dirty="0" sz="1000" spc="5" b="1">
                          <a:solidFill>
                            <a:srgbClr val="4D4D4F"/>
                          </a:solidFill>
                          <a:latin typeface="微软雅黑"/>
                          <a:cs typeface="微软雅黑"/>
                        </a:rPr>
                        <a:t>基</a:t>
                      </a:r>
                      <a:r>
                        <a:rPr dirty="0" sz="1000" spc="-5" b="1">
                          <a:solidFill>
                            <a:srgbClr val="4D4D4F"/>
                          </a:solidFill>
                          <a:latin typeface="微软雅黑"/>
                          <a:cs typeface="微软雅黑"/>
                        </a:rPr>
                        <a:t>建</a:t>
                      </a:r>
                      <a:r>
                        <a:rPr dirty="0" sz="1000" spc="-20" b="1">
                          <a:solidFill>
                            <a:srgbClr val="4D4D4F"/>
                          </a:solidFill>
                          <a:latin typeface="微软雅黑"/>
                          <a:cs typeface="微软雅黑"/>
                        </a:rPr>
                        <a:t> </a:t>
                      </a:r>
                      <a:r>
                        <a:rPr dirty="0" sz="1000" spc="-10" b="1">
                          <a:solidFill>
                            <a:srgbClr val="4D4D4F"/>
                          </a:solidFill>
                          <a:latin typeface="等线"/>
                          <a:cs typeface="等线"/>
                        </a:rPr>
                        <a:t>...........................................................10</a:t>
                      </a:r>
                      <a:endParaRPr sz="1000">
                        <a:latin typeface="等线"/>
                        <a:cs typeface="等线"/>
                      </a:endParaRPr>
                    </a:p>
                    <a:p>
                      <a:pPr algn="just" marL="358140" marR="16510">
                        <a:lnSpc>
                          <a:spcPct val="150000"/>
                        </a:lnSpc>
                      </a:pPr>
                      <a:r>
                        <a:rPr dirty="0" sz="1000" spc="-5">
                          <a:solidFill>
                            <a:srgbClr val="4D4D4F"/>
                          </a:solidFill>
                          <a:latin typeface="等线"/>
                          <a:cs typeface="等线"/>
                        </a:rPr>
                        <a:t>3.1.</a:t>
                      </a:r>
                      <a:r>
                        <a:rPr dirty="0" sz="1000" spc="200">
                          <a:solidFill>
                            <a:srgbClr val="4D4D4F"/>
                          </a:solidFill>
                          <a:latin typeface="等线"/>
                          <a:cs typeface="等线"/>
                        </a:rPr>
                        <a:t> </a:t>
                      </a:r>
                      <a:r>
                        <a:rPr dirty="0" sz="1000" spc="-5">
                          <a:solidFill>
                            <a:srgbClr val="4D4D4F"/>
                          </a:solidFill>
                          <a:latin typeface="宋体"/>
                          <a:cs typeface="宋体"/>
                        </a:rPr>
                        <a:t>重点关</a:t>
                      </a:r>
                      <a:r>
                        <a:rPr dirty="0" sz="1000" spc="5">
                          <a:solidFill>
                            <a:srgbClr val="4D4D4F"/>
                          </a:solidFill>
                          <a:latin typeface="宋体"/>
                          <a:cs typeface="宋体"/>
                        </a:rPr>
                        <a:t>注</a:t>
                      </a:r>
                      <a:r>
                        <a:rPr dirty="0" sz="1000" spc="-5">
                          <a:solidFill>
                            <a:srgbClr val="4D4D4F"/>
                          </a:solidFill>
                          <a:latin typeface="宋体"/>
                          <a:cs typeface="宋体"/>
                        </a:rPr>
                        <a:t>疫苗</a:t>
                      </a:r>
                      <a:r>
                        <a:rPr dirty="0" sz="1000" spc="5">
                          <a:solidFill>
                            <a:srgbClr val="4D4D4F"/>
                          </a:solidFill>
                          <a:latin typeface="宋体"/>
                          <a:cs typeface="宋体"/>
                        </a:rPr>
                        <a:t>赛</a:t>
                      </a:r>
                      <a:r>
                        <a:rPr dirty="0" sz="1000" spc="-5">
                          <a:solidFill>
                            <a:srgbClr val="4D4D4F"/>
                          </a:solidFill>
                          <a:latin typeface="宋体"/>
                          <a:cs typeface="宋体"/>
                        </a:rPr>
                        <a:t>道：</a:t>
                      </a:r>
                      <a:r>
                        <a:rPr dirty="0" sz="1000" spc="5">
                          <a:solidFill>
                            <a:srgbClr val="4D4D4F"/>
                          </a:solidFill>
                          <a:latin typeface="宋体"/>
                          <a:cs typeface="宋体"/>
                        </a:rPr>
                        <a:t>接</a:t>
                      </a:r>
                      <a:r>
                        <a:rPr dirty="0" sz="1000" spc="-5">
                          <a:solidFill>
                            <a:srgbClr val="4D4D4F"/>
                          </a:solidFill>
                          <a:latin typeface="宋体"/>
                          <a:cs typeface="宋体"/>
                        </a:rPr>
                        <a:t>种率有</a:t>
                      </a:r>
                      <a:r>
                        <a:rPr dirty="0" sz="1000" spc="5">
                          <a:solidFill>
                            <a:srgbClr val="4D4D4F"/>
                          </a:solidFill>
                          <a:latin typeface="宋体"/>
                          <a:cs typeface="宋体"/>
                        </a:rPr>
                        <a:t>望</a:t>
                      </a:r>
                      <a:r>
                        <a:rPr dirty="0" sz="1000" spc="-5">
                          <a:solidFill>
                            <a:srgbClr val="4D4D4F"/>
                          </a:solidFill>
                          <a:latin typeface="宋体"/>
                          <a:cs typeface="宋体"/>
                        </a:rPr>
                        <a:t>持续</a:t>
                      </a:r>
                      <a:r>
                        <a:rPr dirty="0" sz="1000" spc="5">
                          <a:solidFill>
                            <a:srgbClr val="4D4D4F"/>
                          </a:solidFill>
                          <a:latin typeface="宋体"/>
                          <a:cs typeface="宋体"/>
                        </a:rPr>
                        <a:t>恢</a:t>
                      </a:r>
                      <a:r>
                        <a:rPr dirty="0" sz="1000" spc="-5">
                          <a:solidFill>
                            <a:srgbClr val="4D4D4F"/>
                          </a:solidFill>
                          <a:latin typeface="宋体"/>
                          <a:cs typeface="宋体"/>
                        </a:rPr>
                        <a:t>复，</a:t>
                      </a:r>
                      <a:r>
                        <a:rPr dirty="0" sz="1000" spc="5">
                          <a:solidFill>
                            <a:srgbClr val="4D4D4F"/>
                          </a:solidFill>
                          <a:latin typeface="宋体"/>
                          <a:cs typeface="宋体"/>
                        </a:rPr>
                        <a:t>后</a:t>
                      </a:r>
                      <a:r>
                        <a:rPr dirty="0" sz="1000" spc="-5">
                          <a:solidFill>
                            <a:srgbClr val="4D4D4F"/>
                          </a:solidFill>
                          <a:latin typeface="宋体"/>
                          <a:cs typeface="宋体"/>
                        </a:rPr>
                        <a:t>疫</a:t>
                      </a:r>
                      <a:r>
                        <a:rPr dirty="0" sz="1000" spc="5">
                          <a:solidFill>
                            <a:srgbClr val="4D4D4F"/>
                          </a:solidFill>
                          <a:latin typeface="宋体"/>
                          <a:cs typeface="宋体"/>
                        </a:rPr>
                        <a:t>情</a:t>
                      </a:r>
                      <a:r>
                        <a:rPr dirty="0" sz="1000" spc="-5">
                          <a:solidFill>
                            <a:srgbClr val="4D4D4F"/>
                          </a:solidFill>
                          <a:latin typeface="宋体"/>
                          <a:cs typeface="宋体"/>
                        </a:rPr>
                        <a:t>时代行</a:t>
                      </a:r>
                      <a:r>
                        <a:rPr dirty="0" sz="1000" spc="5">
                          <a:solidFill>
                            <a:srgbClr val="4D4D4F"/>
                          </a:solidFill>
                          <a:latin typeface="宋体"/>
                          <a:cs typeface="宋体"/>
                        </a:rPr>
                        <a:t>业</a:t>
                      </a:r>
                      <a:r>
                        <a:rPr dirty="0" sz="1000" spc="-5">
                          <a:solidFill>
                            <a:srgbClr val="4D4D4F"/>
                          </a:solidFill>
                          <a:latin typeface="宋体"/>
                          <a:cs typeface="宋体"/>
                        </a:rPr>
                        <a:t>迎来</a:t>
                      </a:r>
                      <a:r>
                        <a:rPr dirty="0" sz="1000" spc="5">
                          <a:solidFill>
                            <a:srgbClr val="4D4D4F"/>
                          </a:solidFill>
                          <a:latin typeface="宋体"/>
                          <a:cs typeface="宋体"/>
                        </a:rPr>
                        <a:t>发</a:t>
                      </a:r>
                      <a:r>
                        <a:rPr dirty="0" sz="1000" spc="-5">
                          <a:solidFill>
                            <a:srgbClr val="4D4D4F"/>
                          </a:solidFill>
                          <a:latin typeface="宋体"/>
                          <a:cs typeface="宋体"/>
                        </a:rPr>
                        <a:t>展良</a:t>
                      </a:r>
                      <a:r>
                        <a:rPr dirty="0" sz="1000" spc="80">
                          <a:solidFill>
                            <a:srgbClr val="4D4D4F"/>
                          </a:solidFill>
                          <a:latin typeface="宋体"/>
                          <a:cs typeface="宋体"/>
                        </a:rPr>
                        <a:t>机</a:t>
                      </a:r>
                      <a:r>
                        <a:rPr dirty="0" sz="1000" spc="-5">
                          <a:solidFill>
                            <a:srgbClr val="4D4D4F"/>
                          </a:solidFill>
                          <a:latin typeface="等线"/>
                          <a:cs typeface="等线"/>
                        </a:rPr>
                        <a:t>.........10  3.2.</a:t>
                      </a:r>
                      <a:r>
                        <a:rPr dirty="0" sz="1000" spc="195">
                          <a:solidFill>
                            <a:srgbClr val="4D4D4F"/>
                          </a:solidFill>
                          <a:latin typeface="等线"/>
                          <a:cs typeface="等线"/>
                        </a:rPr>
                        <a:t> </a:t>
                      </a:r>
                      <a:r>
                        <a:rPr dirty="0" sz="1000" spc="-5">
                          <a:solidFill>
                            <a:srgbClr val="4D4D4F"/>
                          </a:solidFill>
                          <a:latin typeface="宋体"/>
                          <a:cs typeface="宋体"/>
                        </a:rPr>
                        <a:t>重点关</a:t>
                      </a:r>
                      <a:r>
                        <a:rPr dirty="0" sz="1000" spc="5">
                          <a:solidFill>
                            <a:srgbClr val="4D4D4F"/>
                          </a:solidFill>
                          <a:latin typeface="宋体"/>
                          <a:cs typeface="宋体"/>
                        </a:rPr>
                        <a:t>注</a:t>
                      </a:r>
                      <a:r>
                        <a:rPr dirty="0" sz="1000" spc="-5">
                          <a:solidFill>
                            <a:srgbClr val="4D4D4F"/>
                          </a:solidFill>
                          <a:latin typeface="宋体"/>
                          <a:cs typeface="宋体"/>
                        </a:rPr>
                        <a:t>疫情</a:t>
                      </a:r>
                      <a:r>
                        <a:rPr dirty="0" sz="1000" spc="5">
                          <a:solidFill>
                            <a:srgbClr val="4D4D4F"/>
                          </a:solidFill>
                          <a:latin typeface="宋体"/>
                          <a:cs typeface="宋体"/>
                        </a:rPr>
                        <a:t>后</a:t>
                      </a:r>
                      <a:r>
                        <a:rPr dirty="0" sz="1000" spc="-5">
                          <a:solidFill>
                            <a:srgbClr val="4D4D4F"/>
                          </a:solidFill>
                          <a:latin typeface="宋体"/>
                          <a:cs typeface="宋体"/>
                        </a:rPr>
                        <a:t>周期</a:t>
                      </a:r>
                      <a:r>
                        <a:rPr dirty="0" sz="1000" spc="5">
                          <a:solidFill>
                            <a:srgbClr val="4D4D4F"/>
                          </a:solidFill>
                          <a:latin typeface="宋体"/>
                          <a:cs typeface="宋体"/>
                        </a:rPr>
                        <a:t>受</a:t>
                      </a:r>
                      <a:r>
                        <a:rPr dirty="0" sz="1000" spc="-5">
                          <a:solidFill>
                            <a:srgbClr val="4D4D4F"/>
                          </a:solidFill>
                          <a:latin typeface="宋体"/>
                          <a:cs typeface="宋体"/>
                        </a:rPr>
                        <a:t>益方</a:t>
                      </a:r>
                      <a:r>
                        <a:rPr dirty="0" sz="1000">
                          <a:solidFill>
                            <a:srgbClr val="4D4D4F"/>
                          </a:solidFill>
                          <a:latin typeface="宋体"/>
                          <a:cs typeface="宋体"/>
                        </a:rPr>
                        <a:t>向——</a:t>
                      </a:r>
                      <a:r>
                        <a:rPr dirty="0" sz="1000" spc="-5">
                          <a:solidFill>
                            <a:srgbClr val="4D4D4F"/>
                          </a:solidFill>
                          <a:latin typeface="宋体"/>
                          <a:cs typeface="宋体"/>
                        </a:rPr>
                        <a:t>医</a:t>
                      </a:r>
                      <a:r>
                        <a:rPr dirty="0" sz="1000" spc="5">
                          <a:solidFill>
                            <a:srgbClr val="4D4D4F"/>
                          </a:solidFill>
                          <a:latin typeface="宋体"/>
                          <a:cs typeface="宋体"/>
                        </a:rPr>
                        <a:t>疗</a:t>
                      </a:r>
                      <a:r>
                        <a:rPr dirty="0" sz="1000" spc="-5">
                          <a:solidFill>
                            <a:srgbClr val="4D4D4F"/>
                          </a:solidFill>
                          <a:latin typeface="宋体"/>
                          <a:cs typeface="宋体"/>
                        </a:rPr>
                        <a:t>器械</a:t>
                      </a:r>
                      <a:r>
                        <a:rPr dirty="0" sz="1000" spc="5">
                          <a:solidFill>
                            <a:srgbClr val="4D4D4F"/>
                          </a:solidFill>
                          <a:latin typeface="宋体"/>
                          <a:cs typeface="宋体"/>
                        </a:rPr>
                        <a:t>、</a:t>
                      </a:r>
                      <a:r>
                        <a:rPr dirty="0" sz="1000" spc="-5">
                          <a:solidFill>
                            <a:srgbClr val="4D4D4F"/>
                          </a:solidFill>
                          <a:latin typeface="宋体"/>
                          <a:cs typeface="宋体"/>
                        </a:rPr>
                        <a:t>创</a:t>
                      </a:r>
                      <a:r>
                        <a:rPr dirty="0" sz="1000" spc="5">
                          <a:solidFill>
                            <a:srgbClr val="4D4D4F"/>
                          </a:solidFill>
                          <a:latin typeface="宋体"/>
                          <a:cs typeface="宋体"/>
                        </a:rPr>
                        <a:t>新</a:t>
                      </a:r>
                      <a:r>
                        <a:rPr dirty="0" sz="1000" spc="-5">
                          <a:solidFill>
                            <a:srgbClr val="4D4D4F"/>
                          </a:solidFill>
                          <a:latin typeface="宋体"/>
                          <a:cs typeface="宋体"/>
                        </a:rPr>
                        <a:t>药及其</a:t>
                      </a:r>
                      <a:r>
                        <a:rPr dirty="0" sz="1000" spc="5">
                          <a:solidFill>
                            <a:srgbClr val="4D4D4F"/>
                          </a:solidFill>
                          <a:latin typeface="宋体"/>
                          <a:cs typeface="宋体"/>
                        </a:rPr>
                        <a:t>产</a:t>
                      </a:r>
                      <a:r>
                        <a:rPr dirty="0" sz="1000" spc="-5">
                          <a:solidFill>
                            <a:srgbClr val="4D4D4F"/>
                          </a:solidFill>
                          <a:latin typeface="宋体"/>
                          <a:cs typeface="宋体"/>
                        </a:rPr>
                        <a:t>业链</a:t>
                      </a:r>
                      <a:r>
                        <a:rPr dirty="0" sz="1000" spc="-325">
                          <a:solidFill>
                            <a:srgbClr val="4D4D4F"/>
                          </a:solidFill>
                          <a:latin typeface="宋体"/>
                          <a:cs typeface="宋体"/>
                        </a:rPr>
                        <a:t> </a:t>
                      </a:r>
                      <a:r>
                        <a:rPr dirty="0" sz="1000" spc="-5">
                          <a:solidFill>
                            <a:srgbClr val="4D4D4F"/>
                          </a:solidFill>
                          <a:latin typeface="等线"/>
                          <a:cs typeface="等线"/>
                        </a:rPr>
                        <a:t>...........................11  3.3. </a:t>
                      </a:r>
                      <a:r>
                        <a:rPr dirty="0" sz="1000" spc="135">
                          <a:solidFill>
                            <a:srgbClr val="4D4D4F"/>
                          </a:solidFill>
                          <a:latin typeface="等线"/>
                          <a:cs typeface="等线"/>
                        </a:rPr>
                        <a:t> </a:t>
                      </a:r>
                      <a:r>
                        <a:rPr dirty="0" sz="1000" spc="-5">
                          <a:solidFill>
                            <a:srgbClr val="4D4D4F"/>
                          </a:solidFill>
                          <a:latin typeface="宋体"/>
                          <a:cs typeface="宋体"/>
                        </a:rPr>
                        <a:t>重点关</a:t>
                      </a:r>
                      <a:r>
                        <a:rPr dirty="0" sz="1000" spc="5">
                          <a:solidFill>
                            <a:srgbClr val="4D4D4F"/>
                          </a:solidFill>
                          <a:latin typeface="宋体"/>
                          <a:cs typeface="宋体"/>
                        </a:rPr>
                        <a:t>注</a:t>
                      </a:r>
                      <a:r>
                        <a:rPr dirty="0" sz="1000" spc="-5">
                          <a:solidFill>
                            <a:srgbClr val="4D4D4F"/>
                          </a:solidFill>
                          <a:latin typeface="宋体"/>
                          <a:cs typeface="宋体"/>
                        </a:rPr>
                        <a:t>疫情</a:t>
                      </a:r>
                      <a:r>
                        <a:rPr dirty="0" sz="1000" spc="5">
                          <a:solidFill>
                            <a:srgbClr val="4D4D4F"/>
                          </a:solidFill>
                          <a:latin typeface="宋体"/>
                          <a:cs typeface="宋体"/>
                        </a:rPr>
                        <a:t>后</a:t>
                      </a:r>
                      <a:r>
                        <a:rPr dirty="0" sz="1000" spc="-5">
                          <a:solidFill>
                            <a:srgbClr val="4D4D4F"/>
                          </a:solidFill>
                          <a:latin typeface="宋体"/>
                          <a:cs typeface="宋体"/>
                        </a:rPr>
                        <a:t>周期</a:t>
                      </a:r>
                      <a:r>
                        <a:rPr dirty="0" sz="1000" spc="5">
                          <a:solidFill>
                            <a:srgbClr val="4D4D4F"/>
                          </a:solidFill>
                          <a:latin typeface="宋体"/>
                          <a:cs typeface="宋体"/>
                        </a:rPr>
                        <a:t>受</a:t>
                      </a:r>
                      <a:r>
                        <a:rPr dirty="0" sz="1000" spc="-5">
                          <a:solidFill>
                            <a:srgbClr val="4D4D4F"/>
                          </a:solidFill>
                          <a:latin typeface="宋体"/>
                          <a:cs typeface="宋体"/>
                        </a:rPr>
                        <a:t>益方</a:t>
                      </a:r>
                      <a:r>
                        <a:rPr dirty="0" sz="1000">
                          <a:solidFill>
                            <a:srgbClr val="4D4D4F"/>
                          </a:solidFill>
                          <a:latin typeface="宋体"/>
                          <a:cs typeface="宋体"/>
                        </a:rPr>
                        <a:t>向——</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大消费</a:t>
                      </a:r>
                      <a:r>
                        <a:rPr dirty="0" sz="1000" spc="-245">
                          <a:solidFill>
                            <a:srgbClr val="4D4D4F"/>
                          </a:solidFill>
                          <a:latin typeface="宋体"/>
                          <a:cs typeface="宋体"/>
                        </a:rPr>
                        <a:t> </a:t>
                      </a:r>
                      <a:r>
                        <a:rPr dirty="0" sz="1000" spc="-10">
                          <a:solidFill>
                            <a:srgbClr val="4D4D4F"/>
                          </a:solidFill>
                          <a:latin typeface="等线"/>
                          <a:cs typeface="等线"/>
                        </a:rPr>
                        <a:t>................................................................14</a:t>
                      </a:r>
                      <a:endParaRPr sz="1000">
                        <a:latin typeface="等线"/>
                        <a:cs typeface="等线"/>
                      </a:endParaRPr>
                    </a:p>
                    <a:p>
                      <a:pPr algn="just" marL="127000">
                        <a:lnSpc>
                          <a:spcPct val="100000"/>
                        </a:lnSpc>
                        <a:spcBef>
                          <a:spcPts val="600"/>
                        </a:spcBef>
                      </a:pPr>
                      <a:r>
                        <a:rPr dirty="0" sz="1000" spc="-5" b="1">
                          <a:solidFill>
                            <a:srgbClr val="4D4D4F"/>
                          </a:solidFill>
                          <a:latin typeface="等线"/>
                          <a:cs typeface="等线"/>
                        </a:rPr>
                        <a:t>4.  </a:t>
                      </a:r>
                      <a:r>
                        <a:rPr dirty="0" sz="1000" spc="5" b="1">
                          <a:solidFill>
                            <a:srgbClr val="4D4D4F"/>
                          </a:solidFill>
                          <a:latin typeface="等线"/>
                          <a:cs typeface="等线"/>
                        </a:rPr>
                        <a:t> </a:t>
                      </a:r>
                      <a:r>
                        <a:rPr dirty="0" sz="1000" spc="5" b="1">
                          <a:solidFill>
                            <a:srgbClr val="4D4D4F"/>
                          </a:solidFill>
                          <a:latin typeface="微软雅黑"/>
                          <a:cs typeface="微软雅黑"/>
                        </a:rPr>
                        <a:t>一周行</a:t>
                      </a:r>
                      <a:r>
                        <a:rPr dirty="0" sz="1000" spc="-5" b="1">
                          <a:solidFill>
                            <a:srgbClr val="4D4D4F"/>
                          </a:solidFill>
                          <a:latin typeface="微软雅黑"/>
                          <a:cs typeface="微软雅黑"/>
                        </a:rPr>
                        <a:t>情</a:t>
                      </a:r>
                      <a:r>
                        <a:rPr dirty="0" sz="1000" spc="5" b="1">
                          <a:solidFill>
                            <a:srgbClr val="4D4D4F"/>
                          </a:solidFill>
                          <a:latin typeface="微软雅黑"/>
                          <a:cs typeface="微软雅黑"/>
                        </a:rPr>
                        <a:t>更</a:t>
                      </a:r>
                      <a:r>
                        <a:rPr dirty="0" sz="1000" spc="-5" b="1">
                          <a:solidFill>
                            <a:srgbClr val="4D4D4F"/>
                          </a:solidFill>
                          <a:latin typeface="微软雅黑"/>
                          <a:cs typeface="微软雅黑"/>
                        </a:rPr>
                        <a:t>新</a:t>
                      </a:r>
                      <a:r>
                        <a:rPr dirty="0" sz="1000" spc="45" b="1">
                          <a:solidFill>
                            <a:srgbClr val="4D4D4F"/>
                          </a:solidFill>
                          <a:latin typeface="微软雅黑"/>
                          <a:cs typeface="微软雅黑"/>
                        </a:rPr>
                        <a:t> </a:t>
                      </a:r>
                      <a:r>
                        <a:rPr dirty="0" sz="1000" spc="-10" b="1">
                          <a:solidFill>
                            <a:srgbClr val="4D4D4F"/>
                          </a:solidFill>
                          <a:latin typeface="等线"/>
                          <a:cs typeface="等线"/>
                        </a:rPr>
                        <a:t>..............................................................................................................................16</a:t>
                      </a:r>
                      <a:endParaRPr sz="1000">
                        <a:latin typeface="等线"/>
                        <a:cs typeface="等线"/>
                      </a:endParaRPr>
                    </a:p>
                    <a:p>
                      <a:pPr algn="just" marL="127000">
                        <a:lnSpc>
                          <a:spcPct val="100000"/>
                        </a:lnSpc>
                        <a:spcBef>
                          <a:spcPts val="600"/>
                        </a:spcBef>
                      </a:pPr>
                      <a:r>
                        <a:rPr dirty="0" sz="1000" spc="-5" b="1">
                          <a:solidFill>
                            <a:srgbClr val="4D4D4F"/>
                          </a:solidFill>
                          <a:latin typeface="等线"/>
                          <a:cs typeface="等线"/>
                        </a:rPr>
                        <a:t>5.  </a:t>
                      </a:r>
                      <a:r>
                        <a:rPr dirty="0" sz="1000" spc="80" b="1">
                          <a:solidFill>
                            <a:srgbClr val="4D4D4F"/>
                          </a:solidFill>
                          <a:latin typeface="等线"/>
                          <a:cs typeface="等线"/>
                        </a:rPr>
                        <a:t> </a:t>
                      </a:r>
                      <a:r>
                        <a:rPr dirty="0" sz="1000" spc="5" b="1">
                          <a:solidFill>
                            <a:srgbClr val="4D4D4F"/>
                          </a:solidFill>
                          <a:latin typeface="微软雅黑"/>
                          <a:cs typeface="微软雅黑"/>
                        </a:rPr>
                        <a:t>本周月</a:t>
                      </a:r>
                      <a:r>
                        <a:rPr dirty="0" sz="1000" spc="-5" b="1">
                          <a:solidFill>
                            <a:srgbClr val="4D4D4F"/>
                          </a:solidFill>
                          <a:latin typeface="微软雅黑"/>
                          <a:cs typeface="微软雅黑"/>
                        </a:rPr>
                        <a:t>度</a:t>
                      </a:r>
                      <a:r>
                        <a:rPr dirty="0" sz="1000" spc="5" b="1">
                          <a:solidFill>
                            <a:srgbClr val="4D4D4F"/>
                          </a:solidFill>
                          <a:latin typeface="微软雅黑"/>
                          <a:cs typeface="微软雅黑"/>
                        </a:rPr>
                        <a:t>组合</a:t>
                      </a:r>
                      <a:r>
                        <a:rPr dirty="0" sz="1000" spc="-5" b="1">
                          <a:solidFill>
                            <a:srgbClr val="4D4D4F"/>
                          </a:solidFill>
                          <a:latin typeface="微软雅黑"/>
                          <a:cs typeface="微软雅黑"/>
                        </a:rPr>
                        <a:t>公</a:t>
                      </a:r>
                      <a:r>
                        <a:rPr dirty="0" sz="1000" spc="5" b="1">
                          <a:solidFill>
                            <a:srgbClr val="4D4D4F"/>
                          </a:solidFill>
                          <a:latin typeface="微软雅黑"/>
                          <a:cs typeface="微软雅黑"/>
                        </a:rPr>
                        <a:t>告汇</a:t>
                      </a:r>
                      <a:r>
                        <a:rPr dirty="0" sz="1000" spc="25" b="1">
                          <a:solidFill>
                            <a:srgbClr val="4D4D4F"/>
                          </a:solidFill>
                          <a:latin typeface="微软雅黑"/>
                          <a:cs typeface="微软雅黑"/>
                        </a:rPr>
                        <a:t>总</a:t>
                      </a:r>
                      <a:r>
                        <a:rPr dirty="0" sz="1000" spc="-10" b="1">
                          <a:solidFill>
                            <a:srgbClr val="4D4D4F"/>
                          </a:solidFill>
                          <a:latin typeface="等线"/>
                          <a:cs typeface="等线"/>
                        </a:rPr>
                        <a:t>..............................................................................................................20</a:t>
                      </a:r>
                      <a:endParaRPr sz="1000">
                        <a:latin typeface="等线"/>
                        <a:cs typeface="等线"/>
                      </a:endParaRPr>
                    </a:p>
                    <a:p>
                      <a:pPr algn="just" marL="127000">
                        <a:lnSpc>
                          <a:spcPct val="100000"/>
                        </a:lnSpc>
                        <a:spcBef>
                          <a:spcPts val="600"/>
                        </a:spcBef>
                      </a:pPr>
                      <a:r>
                        <a:rPr dirty="0" sz="1000" spc="-5" b="1">
                          <a:solidFill>
                            <a:srgbClr val="4D4D4F"/>
                          </a:solidFill>
                          <a:latin typeface="等线"/>
                          <a:cs typeface="等线"/>
                        </a:rPr>
                        <a:t>6.  </a:t>
                      </a:r>
                      <a:r>
                        <a:rPr dirty="0" sz="1000" spc="110" b="1">
                          <a:solidFill>
                            <a:srgbClr val="4D4D4F"/>
                          </a:solidFill>
                          <a:latin typeface="等线"/>
                          <a:cs typeface="等线"/>
                        </a:rPr>
                        <a:t> </a:t>
                      </a:r>
                      <a:r>
                        <a:rPr dirty="0" sz="1000" spc="5" b="1">
                          <a:solidFill>
                            <a:srgbClr val="4D4D4F"/>
                          </a:solidFill>
                          <a:latin typeface="微软雅黑"/>
                          <a:cs typeface="微软雅黑"/>
                        </a:rPr>
                        <a:t>一周行</a:t>
                      </a:r>
                      <a:r>
                        <a:rPr dirty="0" sz="1000" spc="-5" b="1">
                          <a:solidFill>
                            <a:srgbClr val="4D4D4F"/>
                          </a:solidFill>
                          <a:latin typeface="微软雅黑"/>
                          <a:cs typeface="微软雅黑"/>
                        </a:rPr>
                        <a:t>业</a:t>
                      </a:r>
                      <a:r>
                        <a:rPr dirty="0" sz="1000" spc="5" b="1">
                          <a:solidFill>
                            <a:srgbClr val="4D4D4F"/>
                          </a:solidFill>
                          <a:latin typeface="微软雅黑"/>
                          <a:cs typeface="微软雅黑"/>
                        </a:rPr>
                        <a:t>热点</a:t>
                      </a:r>
                      <a:r>
                        <a:rPr dirty="0" sz="1000" spc="-5" b="1">
                          <a:solidFill>
                            <a:srgbClr val="4D4D4F"/>
                          </a:solidFill>
                          <a:latin typeface="微软雅黑"/>
                          <a:cs typeface="微软雅黑"/>
                        </a:rPr>
                        <a:t>资</a:t>
                      </a:r>
                      <a:r>
                        <a:rPr dirty="0" sz="1000" spc="120" b="1">
                          <a:solidFill>
                            <a:srgbClr val="4D4D4F"/>
                          </a:solidFill>
                          <a:latin typeface="微软雅黑"/>
                          <a:cs typeface="微软雅黑"/>
                        </a:rPr>
                        <a:t>讯</a:t>
                      </a:r>
                      <a:r>
                        <a:rPr dirty="0" sz="1000" spc="-10" b="1">
                          <a:solidFill>
                            <a:srgbClr val="4D4D4F"/>
                          </a:solidFill>
                          <a:latin typeface="等线"/>
                          <a:cs typeface="等线"/>
                        </a:rPr>
                        <a:t>......................................................................................................................22</a:t>
                      </a:r>
                      <a:endParaRPr sz="1000">
                        <a:latin typeface="等线"/>
                        <a:cs typeface="等线"/>
                      </a:endParaRPr>
                    </a:p>
                  </a:txBody>
                  <a:tcPr marL="0" marR="0" marB="0" marT="33020"/>
                </a:tc>
              </a:tr>
              <a:tr h="467802">
                <a:tc>
                  <a:txBody>
                    <a:bodyPr/>
                    <a:lstStyle/>
                    <a:p>
                      <a:pPr>
                        <a:lnSpc>
                          <a:spcPct val="100000"/>
                        </a:lnSpc>
                        <a:spcBef>
                          <a:spcPts val="10"/>
                        </a:spcBef>
                      </a:pPr>
                      <a:endParaRPr sz="1350">
                        <a:latin typeface="Times New Roman"/>
                        <a:cs typeface="Times New Roman"/>
                      </a:endParaRPr>
                    </a:p>
                    <a:p>
                      <a:pPr marL="127000">
                        <a:lnSpc>
                          <a:spcPct val="100000"/>
                        </a:lnSpc>
                      </a:pPr>
                      <a:r>
                        <a:rPr dirty="0" sz="1400" b="1">
                          <a:solidFill>
                            <a:srgbClr val="F5821F"/>
                          </a:solidFill>
                          <a:latin typeface="微软雅黑"/>
                          <a:cs typeface="微软雅黑"/>
                        </a:rPr>
                        <a:t>图表</a:t>
                      </a:r>
                      <a:r>
                        <a:rPr dirty="0" sz="1400" spc="10" b="1">
                          <a:solidFill>
                            <a:srgbClr val="F5821F"/>
                          </a:solidFill>
                          <a:latin typeface="微软雅黑"/>
                          <a:cs typeface="微软雅黑"/>
                        </a:rPr>
                        <a:t>目</a:t>
                      </a:r>
                      <a:r>
                        <a:rPr dirty="0" sz="1400" b="1">
                          <a:solidFill>
                            <a:srgbClr val="F5821F"/>
                          </a:solidFill>
                          <a:latin typeface="微软雅黑"/>
                          <a:cs typeface="微软雅黑"/>
                        </a:rPr>
                        <a:t>录</a:t>
                      </a:r>
                      <a:endParaRPr sz="1400">
                        <a:latin typeface="微软雅黑"/>
                        <a:cs typeface="微软雅黑"/>
                      </a:endParaRPr>
                    </a:p>
                  </a:txBody>
                  <a:tcPr marL="0" marR="0" marB="0" marT="1270"/>
                </a:tc>
              </a:tr>
              <a:tr h="4829022">
                <a:tc>
                  <a:txBody>
                    <a:bodyPr/>
                    <a:lstStyle/>
                    <a:p>
                      <a:pPr marL="127000">
                        <a:lnSpc>
                          <a:spcPct val="100000"/>
                        </a:lnSpc>
                        <a:spcBef>
                          <a:spcPts val="259"/>
                        </a:spcBef>
                      </a:pPr>
                      <a:r>
                        <a:rPr dirty="0" sz="1000" spc="-5">
                          <a:solidFill>
                            <a:srgbClr val="4D4D4F"/>
                          </a:solidFill>
                          <a:latin typeface="宋体"/>
                          <a:cs typeface="宋体"/>
                        </a:rPr>
                        <a:t>图</a:t>
                      </a:r>
                      <a:r>
                        <a:rPr dirty="0" sz="1000" spc="-215">
                          <a:solidFill>
                            <a:srgbClr val="4D4D4F"/>
                          </a:solidFill>
                          <a:latin typeface="宋体"/>
                          <a:cs typeface="宋体"/>
                        </a:rPr>
                        <a:t> </a:t>
                      </a:r>
                      <a:r>
                        <a:rPr dirty="0" sz="1000" spc="-5">
                          <a:solidFill>
                            <a:srgbClr val="4D4D4F"/>
                          </a:solidFill>
                          <a:latin typeface="等线"/>
                          <a:cs typeface="等线"/>
                        </a:rPr>
                        <a:t>1</a:t>
                      </a:r>
                      <a:r>
                        <a:rPr dirty="0" sz="1000" spc="-5">
                          <a:solidFill>
                            <a:srgbClr val="4D4D4F"/>
                          </a:solidFill>
                          <a:latin typeface="宋体"/>
                          <a:cs typeface="宋体"/>
                        </a:rPr>
                        <a:t>：</a:t>
                      </a:r>
                      <a:r>
                        <a:rPr dirty="0" sz="1000" spc="-5">
                          <a:solidFill>
                            <a:srgbClr val="4D4D4F"/>
                          </a:solidFill>
                          <a:latin typeface="等线"/>
                          <a:cs typeface="等线"/>
                        </a:rPr>
                        <a:t>IDF</a:t>
                      </a:r>
                      <a:r>
                        <a:rPr dirty="0" sz="1000" spc="20">
                          <a:solidFill>
                            <a:srgbClr val="4D4D4F"/>
                          </a:solidFill>
                          <a:latin typeface="等线"/>
                          <a:cs typeface="等线"/>
                        </a:rPr>
                        <a:t> </a:t>
                      </a:r>
                      <a:r>
                        <a:rPr dirty="0" sz="1000" spc="-5">
                          <a:solidFill>
                            <a:srgbClr val="4D4D4F"/>
                          </a:solidFill>
                          <a:latin typeface="宋体"/>
                          <a:cs typeface="宋体"/>
                        </a:rPr>
                        <a:t>估计我国</a:t>
                      </a:r>
                      <a:r>
                        <a:rPr dirty="0" sz="1000" spc="-215">
                          <a:solidFill>
                            <a:srgbClr val="4D4D4F"/>
                          </a:solidFill>
                          <a:latin typeface="宋体"/>
                          <a:cs typeface="宋体"/>
                        </a:rPr>
                        <a:t> </a:t>
                      </a:r>
                      <a:r>
                        <a:rPr dirty="0" sz="1000" spc="-5">
                          <a:solidFill>
                            <a:srgbClr val="4D4D4F"/>
                          </a:solidFill>
                          <a:latin typeface="等线"/>
                          <a:cs typeface="等线"/>
                        </a:rPr>
                        <a:t>20-79</a:t>
                      </a:r>
                      <a:r>
                        <a:rPr dirty="0" sz="1000" spc="15">
                          <a:solidFill>
                            <a:srgbClr val="4D4D4F"/>
                          </a:solidFill>
                          <a:latin typeface="等线"/>
                          <a:cs typeface="等线"/>
                        </a:rPr>
                        <a:t> </a:t>
                      </a:r>
                      <a:r>
                        <a:rPr dirty="0" sz="1000" spc="-5">
                          <a:solidFill>
                            <a:srgbClr val="4D4D4F"/>
                          </a:solidFill>
                          <a:latin typeface="宋体"/>
                          <a:cs typeface="宋体"/>
                        </a:rPr>
                        <a:t>岁糖尿</a:t>
                      </a:r>
                      <a:r>
                        <a:rPr dirty="0" sz="1000" spc="5">
                          <a:solidFill>
                            <a:srgbClr val="4D4D4F"/>
                          </a:solidFill>
                          <a:latin typeface="宋体"/>
                          <a:cs typeface="宋体"/>
                        </a:rPr>
                        <a:t>病</a:t>
                      </a:r>
                      <a:r>
                        <a:rPr dirty="0" sz="1000" spc="-5">
                          <a:solidFill>
                            <a:srgbClr val="4D4D4F"/>
                          </a:solidFill>
                          <a:latin typeface="宋体"/>
                          <a:cs typeface="宋体"/>
                        </a:rPr>
                        <a:t>患者</a:t>
                      </a:r>
                      <a:r>
                        <a:rPr dirty="0" sz="1000" spc="-204">
                          <a:solidFill>
                            <a:srgbClr val="4D4D4F"/>
                          </a:solidFill>
                          <a:latin typeface="宋体"/>
                          <a:cs typeface="宋体"/>
                        </a:rPr>
                        <a:t> </a:t>
                      </a:r>
                      <a:r>
                        <a:rPr dirty="0" sz="1000" spc="-5">
                          <a:solidFill>
                            <a:srgbClr val="4D4D4F"/>
                          </a:solidFill>
                          <a:latin typeface="等线"/>
                          <a:cs typeface="等线"/>
                        </a:rPr>
                        <a:t>1.14</a:t>
                      </a:r>
                      <a:r>
                        <a:rPr dirty="0" sz="1000" spc="15">
                          <a:solidFill>
                            <a:srgbClr val="4D4D4F"/>
                          </a:solidFill>
                          <a:latin typeface="等线"/>
                          <a:cs typeface="等线"/>
                        </a:rPr>
                        <a:t> </a:t>
                      </a:r>
                      <a:r>
                        <a:rPr dirty="0" sz="1000" spc="-5">
                          <a:solidFill>
                            <a:srgbClr val="4D4D4F"/>
                          </a:solidFill>
                          <a:latin typeface="宋体"/>
                          <a:cs typeface="宋体"/>
                        </a:rPr>
                        <a:t>亿</a:t>
                      </a:r>
                      <a:r>
                        <a:rPr dirty="0" sz="1000" spc="5">
                          <a:solidFill>
                            <a:srgbClr val="4D4D4F"/>
                          </a:solidFill>
                          <a:latin typeface="宋体"/>
                          <a:cs typeface="宋体"/>
                        </a:rPr>
                        <a:t>列第</a:t>
                      </a:r>
                      <a:r>
                        <a:rPr dirty="0" sz="1000" spc="140">
                          <a:solidFill>
                            <a:srgbClr val="4D4D4F"/>
                          </a:solidFill>
                          <a:latin typeface="宋体"/>
                          <a:cs typeface="宋体"/>
                        </a:rPr>
                        <a:t>一</a:t>
                      </a:r>
                      <a:r>
                        <a:rPr dirty="0" sz="1000" spc="-10">
                          <a:solidFill>
                            <a:srgbClr val="4D4D4F"/>
                          </a:solidFill>
                          <a:latin typeface="等线"/>
                          <a:cs typeface="等线"/>
                        </a:rPr>
                        <a:t>..................................................................</a:t>
                      </a:r>
                      <a:r>
                        <a:rPr dirty="0" sz="1000" spc="-125">
                          <a:solidFill>
                            <a:srgbClr val="4D4D4F"/>
                          </a:solidFill>
                          <a:latin typeface="等线"/>
                          <a:cs typeface="等线"/>
                        </a:rPr>
                        <a:t> </a:t>
                      </a:r>
                      <a:r>
                        <a:rPr dirty="0" sz="1000" spc="-5">
                          <a:solidFill>
                            <a:srgbClr val="4D4D4F"/>
                          </a:solidFill>
                          <a:latin typeface="等线"/>
                          <a:cs typeface="等线"/>
                        </a:rPr>
                        <a:t>4</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25">
                          <a:solidFill>
                            <a:srgbClr val="4D4D4F"/>
                          </a:solidFill>
                          <a:latin typeface="宋体"/>
                          <a:cs typeface="宋体"/>
                        </a:rPr>
                        <a:t> </a:t>
                      </a:r>
                      <a:r>
                        <a:rPr dirty="0" sz="1000" spc="-5">
                          <a:solidFill>
                            <a:srgbClr val="4D4D4F"/>
                          </a:solidFill>
                          <a:latin typeface="等线"/>
                          <a:cs typeface="等线"/>
                        </a:rPr>
                        <a:t>2</a:t>
                      </a:r>
                      <a:r>
                        <a:rPr dirty="0" sz="1000" spc="-5">
                          <a:solidFill>
                            <a:srgbClr val="4D4D4F"/>
                          </a:solidFill>
                          <a:latin typeface="宋体"/>
                          <a:cs typeface="宋体"/>
                        </a:rPr>
                        <a:t>：</a:t>
                      </a:r>
                      <a:r>
                        <a:rPr dirty="0" sz="1000" spc="-5">
                          <a:solidFill>
                            <a:srgbClr val="4D4D4F"/>
                          </a:solidFill>
                          <a:latin typeface="等线"/>
                          <a:cs typeface="等线"/>
                        </a:rPr>
                        <a:t>IDF</a:t>
                      </a:r>
                      <a:r>
                        <a:rPr dirty="0" sz="1000" spc="10">
                          <a:solidFill>
                            <a:srgbClr val="4D4D4F"/>
                          </a:solidFill>
                          <a:latin typeface="等线"/>
                          <a:cs typeface="等线"/>
                        </a:rPr>
                        <a:t> </a:t>
                      </a:r>
                      <a:r>
                        <a:rPr dirty="0" sz="1000" spc="-5">
                          <a:solidFill>
                            <a:srgbClr val="4D4D4F"/>
                          </a:solidFill>
                          <a:latin typeface="宋体"/>
                          <a:cs typeface="宋体"/>
                        </a:rPr>
                        <a:t>估计我国</a:t>
                      </a:r>
                      <a:r>
                        <a:rPr dirty="0" sz="1000" spc="-220">
                          <a:solidFill>
                            <a:srgbClr val="4D4D4F"/>
                          </a:solidFill>
                          <a:latin typeface="宋体"/>
                          <a:cs typeface="宋体"/>
                        </a:rPr>
                        <a:t> </a:t>
                      </a:r>
                      <a:r>
                        <a:rPr dirty="0" sz="1000" spc="-5">
                          <a:solidFill>
                            <a:srgbClr val="4D4D4F"/>
                          </a:solidFill>
                          <a:latin typeface="等线"/>
                          <a:cs typeface="等线"/>
                        </a:rPr>
                        <a:t>2045</a:t>
                      </a:r>
                      <a:r>
                        <a:rPr dirty="0" sz="1000" spc="15">
                          <a:solidFill>
                            <a:srgbClr val="4D4D4F"/>
                          </a:solidFill>
                          <a:latin typeface="等线"/>
                          <a:cs typeface="等线"/>
                        </a:rPr>
                        <a:t> </a:t>
                      </a:r>
                      <a:r>
                        <a:rPr dirty="0" sz="1000" spc="-5">
                          <a:solidFill>
                            <a:srgbClr val="4D4D4F"/>
                          </a:solidFill>
                          <a:latin typeface="宋体"/>
                          <a:cs typeface="宋体"/>
                        </a:rPr>
                        <a:t>年</a:t>
                      </a:r>
                      <a:r>
                        <a:rPr dirty="0" sz="1000" spc="-225">
                          <a:solidFill>
                            <a:srgbClr val="4D4D4F"/>
                          </a:solidFill>
                          <a:latin typeface="宋体"/>
                          <a:cs typeface="宋体"/>
                        </a:rPr>
                        <a:t> </a:t>
                      </a:r>
                      <a:r>
                        <a:rPr dirty="0" sz="1000" spc="-5">
                          <a:solidFill>
                            <a:srgbClr val="4D4D4F"/>
                          </a:solidFill>
                          <a:latin typeface="等线"/>
                          <a:cs typeface="等线"/>
                        </a:rPr>
                        <a:t>20-79</a:t>
                      </a:r>
                      <a:r>
                        <a:rPr dirty="0" sz="1000" spc="10">
                          <a:solidFill>
                            <a:srgbClr val="4D4D4F"/>
                          </a:solidFill>
                          <a:latin typeface="等线"/>
                          <a:cs typeface="等线"/>
                        </a:rPr>
                        <a:t> </a:t>
                      </a:r>
                      <a:r>
                        <a:rPr dirty="0" sz="1000" spc="-5">
                          <a:solidFill>
                            <a:srgbClr val="4D4D4F"/>
                          </a:solidFill>
                          <a:latin typeface="宋体"/>
                          <a:cs typeface="宋体"/>
                        </a:rPr>
                        <a:t>岁糖尿病患者</a:t>
                      </a:r>
                      <a:r>
                        <a:rPr dirty="0" sz="1000" spc="-225">
                          <a:solidFill>
                            <a:srgbClr val="4D4D4F"/>
                          </a:solidFill>
                          <a:latin typeface="宋体"/>
                          <a:cs typeface="宋体"/>
                        </a:rPr>
                        <a:t> </a:t>
                      </a:r>
                      <a:r>
                        <a:rPr dirty="0" sz="1000" spc="-5">
                          <a:solidFill>
                            <a:srgbClr val="4D4D4F"/>
                          </a:solidFill>
                          <a:latin typeface="等线"/>
                          <a:cs typeface="等线"/>
                        </a:rPr>
                        <a:t>1.34</a:t>
                      </a:r>
                      <a:r>
                        <a:rPr dirty="0" sz="1000" spc="10">
                          <a:solidFill>
                            <a:srgbClr val="4D4D4F"/>
                          </a:solidFill>
                          <a:latin typeface="等线"/>
                          <a:cs typeface="等线"/>
                        </a:rPr>
                        <a:t> </a:t>
                      </a:r>
                      <a:r>
                        <a:rPr dirty="0" sz="1000" spc="-5">
                          <a:solidFill>
                            <a:srgbClr val="4D4D4F"/>
                          </a:solidFill>
                          <a:latin typeface="宋体"/>
                          <a:cs typeface="宋体"/>
                        </a:rPr>
                        <a:t>亿</a:t>
                      </a:r>
                      <a:r>
                        <a:rPr dirty="0" sz="1000" spc="-305">
                          <a:solidFill>
                            <a:srgbClr val="4D4D4F"/>
                          </a:solidFill>
                          <a:latin typeface="宋体"/>
                          <a:cs typeface="宋体"/>
                        </a:rPr>
                        <a:t> </a:t>
                      </a:r>
                      <a:r>
                        <a:rPr dirty="0" sz="1000" spc="-10">
                          <a:solidFill>
                            <a:srgbClr val="4D4D4F"/>
                          </a:solidFill>
                          <a:latin typeface="等线"/>
                          <a:cs typeface="等线"/>
                        </a:rPr>
                        <a:t>...............................................................</a:t>
                      </a:r>
                      <a:r>
                        <a:rPr dirty="0" sz="1000" spc="-130">
                          <a:solidFill>
                            <a:srgbClr val="4D4D4F"/>
                          </a:solidFill>
                          <a:latin typeface="等线"/>
                          <a:cs typeface="等线"/>
                        </a:rPr>
                        <a:t> </a:t>
                      </a:r>
                      <a:r>
                        <a:rPr dirty="0" sz="1000" spc="-5">
                          <a:solidFill>
                            <a:srgbClr val="4D4D4F"/>
                          </a:solidFill>
                          <a:latin typeface="等线"/>
                          <a:cs typeface="等线"/>
                        </a:rPr>
                        <a:t>4</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04">
                          <a:solidFill>
                            <a:srgbClr val="4D4D4F"/>
                          </a:solidFill>
                          <a:latin typeface="宋体"/>
                          <a:cs typeface="宋体"/>
                        </a:rPr>
                        <a:t> </a:t>
                      </a:r>
                      <a:r>
                        <a:rPr dirty="0" sz="1000" spc="-5">
                          <a:solidFill>
                            <a:srgbClr val="4D4D4F"/>
                          </a:solidFill>
                          <a:latin typeface="等线"/>
                          <a:cs typeface="等线"/>
                        </a:rPr>
                        <a:t>3</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未诊</a:t>
                      </a:r>
                      <a:r>
                        <a:rPr dirty="0" sz="1000" spc="5">
                          <a:solidFill>
                            <a:srgbClr val="4D4D4F"/>
                          </a:solidFill>
                          <a:latin typeface="宋体"/>
                          <a:cs typeface="宋体"/>
                        </a:rPr>
                        <a:t>断</a:t>
                      </a:r>
                      <a:r>
                        <a:rPr dirty="0" sz="1000" spc="-5">
                          <a:solidFill>
                            <a:srgbClr val="4D4D4F"/>
                          </a:solidFill>
                          <a:latin typeface="宋体"/>
                          <a:cs typeface="宋体"/>
                        </a:rPr>
                        <a:t>人数</a:t>
                      </a:r>
                      <a:r>
                        <a:rPr dirty="0" sz="1000" spc="5">
                          <a:solidFill>
                            <a:srgbClr val="4D4D4F"/>
                          </a:solidFill>
                          <a:latin typeface="宋体"/>
                          <a:cs typeface="宋体"/>
                        </a:rPr>
                        <a:t>排</a:t>
                      </a:r>
                      <a:r>
                        <a:rPr dirty="0" sz="1000" spc="-5">
                          <a:solidFill>
                            <a:srgbClr val="4D4D4F"/>
                          </a:solidFill>
                          <a:latin typeface="宋体"/>
                          <a:cs typeface="宋体"/>
                        </a:rPr>
                        <a:t>名前十</a:t>
                      </a:r>
                      <a:r>
                        <a:rPr dirty="0" sz="1000" spc="5">
                          <a:solidFill>
                            <a:srgbClr val="4D4D4F"/>
                          </a:solidFill>
                          <a:latin typeface="宋体"/>
                          <a:cs typeface="宋体"/>
                        </a:rPr>
                        <a:t>的</a:t>
                      </a:r>
                      <a:r>
                        <a:rPr dirty="0" sz="1000" spc="-5">
                          <a:solidFill>
                            <a:srgbClr val="4D4D4F"/>
                          </a:solidFill>
                          <a:latin typeface="宋体"/>
                          <a:cs typeface="宋体"/>
                        </a:rPr>
                        <a:t>国家（</a:t>
                      </a:r>
                      <a:r>
                        <a:rPr dirty="0" sz="1000" spc="-5">
                          <a:solidFill>
                            <a:srgbClr val="4D4D4F"/>
                          </a:solidFill>
                          <a:latin typeface="等线"/>
                          <a:cs typeface="等线"/>
                        </a:rPr>
                        <a:t>20-79</a:t>
                      </a:r>
                      <a:r>
                        <a:rPr dirty="0" sz="1000" spc="30">
                          <a:solidFill>
                            <a:srgbClr val="4D4D4F"/>
                          </a:solidFill>
                          <a:latin typeface="等线"/>
                          <a:cs typeface="等线"/>
                        </a:rPr>
                        <a:t> </a:t>
                      </a:r>
                      <a:r>
                        <a:rPr dirty="0" sz="1000" spc="5">
                          <a:solidFill>
                            <a:srgbClr val="4D4D4F"/>
                          </a:solidFill>
                          <a:latin typeface="宋体"/>
                          <a:cs typeface="宋体"/>
                        </a:rPr>
                        <a:t>岁</a:t>
                      </a:r>
                      <a:r>
                        <a:rPr dirty="0" sz="1000" spc="-254">
                          <a:solidFill>
                            <a:srgbClr val="4D4D4F"/>
                          </a:solidFill>
                          <a:latin typeface="宋体"/>
                          <a:cs typeface="宋体"/>
                        </a:rPr>
                        <a:t>）（</a:t>
                      </a:r>
                      <a:r>
                        <a:rPr dirty="0" sz="1000" spc="-5">
                          <a:solidFill>
                            <a:srgbClr val="4D4D4F"/>
                          </a:solidFill>
                          <a:latin typeface="宋体"/>
                          <a:cs typeface="宋体"/>
                        </a:rPr>
                        <a:t>千万</a:t>
                      </a:r>
                      <a:r>
                        <a:rPr dirty="0" sz="1000" spc="5">
                          <a:solidFill>
                            <a:srgbClr val="4D4D4F"/>
                          </a:solidFill>
                          <a:latin typeface="宋体"/>
                          <a:cs typeface="宋体"/>
                        </a:rPr>
                        <a:t>人</a:t>
                      </a:r>
                      <a:r>
                        <a:rPr dirty="0" sz="1000" spc="-5">
                          <a:solidFill>
                            <a:srgbClr val="4D4D4F"/>
                          </a:solidFill>
                          <a:latin typeface="宋体"/>
                          <a:cs typeface="宋体"/>
                        </a:rPr>
                        <a:t>）</a:t>
                      </a:r>
                      <a:r>
                        <a:rPr dirty="0" sz="1000" spc="-285">
                          <a:solidFill>
                            <a:srgbClr val="4D4D4F"/>
                          </a:solidFill>
                          <a:latin typeface="宋体"/>
                          <a:cs typeface="宋体"/>
                        </a:rPr>
                        <a:t> </a:t>
                      </a:r>
                      <a:r>
                        <a:rPr dirty="0" sz="1000" spc="-10">
                          <a:solidFill>
                            <a:srgbClr val="4D4D4F"/>
                          </a:solidFill>
                          <a:latin typeface="等线"/>
                          <a:cs typeface="等线"/>
                        </a:rPr>
                        <a:t>..............................................</a:t>
                      </a:r>
                      <a:r>
                        <a:rPr dirty="0" sz="1000" spc="-114">
                          <a:solidFill>
                            <a:srgbClr val="4D4D4F"/>
                          </a:solidFill>
                          <a:latin typeface="等线"/>
                          <a:cs typeface="等线"/>
                        </a:rPr>
                        <a:t> </a:t>
                      </a:r>
                      <a:r>
                        <a:rPr dirty="0" sz="1000" spc="-5">
                          <a:solidFill>
                            <a:srgbClr val="4D4D4F"/>
                          </a:solidFill>
                          <a:latin typeface="等线"/>
                          <a:cs typeface="等线"/>
                        </a:rPr>
                        <a:t>4</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00">
                          <a:solidFill>
                            <a:srgbClr val="4D4D4F"/>
                          </a:solidFill>
                          <a:latin typeface="宋体"/>
                          <a:cs typeface="宋体"/>
                        </a:rPr>
                        <a:t> </a:t>
                      </a:r>
                      <a:r>
                        <a:rPr dirty="0" sz="1000" spc="-5">
                          <a:solidFill>
                            <a:srgbClr val="4D4D4F"/>
                          </a:solidFill>
                          <a:latin typeface="等线"/>
                          <a:cs typeface="等线"/>
                        </a:rPr>
                        <a:t>4</a:t>
                      </a:r>
                      <a:r>
                        <a:rPr dirty="0" sz="1000" spc="-5">
                          <a:solidFill>
                            <a:srgbClr val="4D4D4F"/>
                          </a:solidFill>
                          <a:latin typeface="宋体"/>
                          <a:cs typeface="宋体"/>
                        </a:rPr>
                        <a:t>：成年</a:t>
                      </a:r>
                      <a:r>
                        <a:rPr dirty="0" sz="1000" spc="5">
                          <a:solidFill>
                            <a:srgbClr val="4D4D4F"/>
                          </a:solidFill>
                          <a:latin typeface="宋体"/>
                          <a:cs typeface="宋体"/>
                        </a:rPr>
                        <a:t>糖</a:t>
                      </a:r>
                      <a:r>
                        <a:rPr dirty="0" sz="1000" spc="-5">
                          <a:solidFill>
                            <a:srgbClr val="4D4D4F"/>
                          </a:solidFill>
                          <a:latin typeface="宋体"/>
                          <a:cs typeface="宋体"/>
                        </a:rPr>
                        <a:t>尿病</a:t>
                      </a:r>
                      <a:r>
                        <a:rPr dirty="0" sz="1000" spc="5">
                          <a:solidFill>
                            <a:srgbClr val="4D4D4F"/>
                          </a:solidFill>
                          <a:latin typeface="宋体"/>
                          <a:cs typeface="宋体"/>
                        </a:rPr>
                        <a:t>患</a:t>
                      </a:r>
                      <a:r>
                        <a:rPr dirty="0" sz="1000" spc="-5">
                          <a:solidFill>
                            <a:srgbClr val="4D4D4F"/>
                          </a:solidFill>
                          <a:latin typeface="宋体"/>
                          <a:cs typeface="宋体"/>
                        </a:rPr>
                        <a:t>病人</a:t>
                      </a:r>
                      <a:r>
                        <a:rPr dirty="0" sz="1000" spc="5">
                          <a:solidFill>
                            <a:srgbClr val="4D4D4F"/>
                          </a:solidFill>
                          <a:latin typeface="宋体"/>
                          <a:cs typeface="宋体"/>
                        </a:rPr>
                        <a:t>数</a:t>
                      </a:r>
                      <a:r>
                        <a:rPr dirty="0" sz="1000" spc="-5">
                          <a:solidFill>
                            <a:srgbClr val="4D4D4F"/>
                          </a:solidFill>
                          <a:latin typeface="宋体"/>
                          <a:cs typeface="宋体"/>
                        </a:rPr>
                        <a:t>前十国</a:t>
                      </a:r>
                      <a:r>
                        <a:rPr dirty="0" sz="1000" spc="5">
                          <a:solidFill>
                            <a:srgbClr val="4D4D4F"/>
                          </a:solidFill>
                          <a:latin typeface="宋体"/>
                          <a:cs typeface="宋体"/>
                        </a:rPr>
                        <a:t>家</a:t>
                      </a:r>
                      <a:r>
                        <a:rPr dirty="0" sz="1000" spc="-5">
                          <a:solidFill>
                            <a:srgbClr val="4D4D4F"/>
                          </a:solidFill>
                          <a:latin typeface="宋体"/>
                          <a:cs typeface="宋体"/>
                        </a:rPr>
                        <a:t>及相</a:t>
                      </a:r>
                      <a:r>
                        <a:rPr dirty="0" sz="1000" spc="5">
                          <a:solidFill>
                            <a:srgbClr val="4D4D4F"/>
                          </a:solidFill>
                          <a:latin typeface="宋体"/>
                          <a:cs typeface="宋体"/>
                        </a:rPr>
                        <a:t>应</a:t>
                      </a:r>
                      <a:r>
                        <a:rPr dirty="0" sz="1000" spc="-5">
                          <a:solidFill>
                            <a:srgbClr val="4D4D4F"/>
                          </a:solidFill>
                          <a:latin typeface="宋体"/>
                          <a:cs typeface="宋体"/>
                        </a:rPr>
                        <a:t>医疗</a:t>
                      </a:r>
                      <a:r>
                        <a:rPr dirty="0" sz="1000" spc="5">
                          <a:solidFill>
                            <a:srgbClr val="4D4D4F"/>
                          </a:solidFill>
                          <a:latin typeface="宋体"/>
                          <a:cs typeface="宋体"/>
                        </a:rPr>
                        <a:t>支</a:t>
                      </a:r>
                      <a:r>
                        <a:rPr dirty="0" sz="1000" spc="150">
                          <a:solidFill>
                            <a:srgbClr val="4D4D4F"/>
                          </a:solidFill>
                          <a:latin typeface="宋体"/>
                          <a:cs typeface="宋体"/>
                        </a:rPr>
                        <a:t>出</a:t>
                      </a:r>
                      <a:r>
                        <a:rPr dirty="0" sz="1000" spc="-10">
                          <a:solidFill>
                            <a:srgbClr val="4D4D4F"/>
                          </a:solidFill>
                          <a:latin typeface="等线"/>
                          <a:cs typeface="等线"/>
                        </a:rPr>
                        <a:t>.......................................................................</a:t>
                      </a:r>
                      <a:r>
                        <a:rPr dirty="0" sz="1000" spc="-65">
                          <a:solidFill>
                            <a:srgbClr val="4D4D4F"/>
                          </a:solidFill>
                          <a:latin typeface="等线"/>
                          <a:cs typeface="等线"/>
                        </a:rPr>
                        <a:t> </a:t>
                      </a:r>
                      <a:r>
                        <a:rPr dirty="0" sz="1000" spc="-5">
                          <a:solidFill>
                            <a:srgbClr val="4D4D4F"/>
                          </a:solidFill>
                          <a:latin typeface="等线"/>
                          <a:cs typeface="等线"/>
                        </a:rPr>
                        <a:t>5</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10">
                          <a:solidFill>
                            <a:srgbClr val="4D4D4F"/>
                          </a:solidFill>
                          <a:latin typeface="宋体"/>
                          <a:cs typeface="宋体"/>
                        </a:rPr>
                        <a:t> </a:t>
                      </a:r>
                      <a:r>
                        <a:rPr dirty="0" sz="1000" spc="-5">
                          <a:solidFill>
                            <a:srgbClr val="4D4D4F"/>
                          </a:solidFill>
                          <a:latin typeface="等线"/>
                          <a:cs typeface="等线"/>
                        </a:rPr>
                        <a:t>5</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进展</a:t>
                      </a:r>
                      <a:r>
                        <a:rPr dirty="0" sz="1000" spc="5">
                          <a:solidFill>
                            <a:srgbClr val="4D4D4F"/>
                          </a:solidFill>
                          <a:latin typeface="宋体"/>
                          <a:cs typeface="宋体"/>
                        </a:rPr>
                        <a:t>阶</a:t>
                      </a:r>
                      <a:r>
                        <a:rPr dirty="0" sz="1000" spc="-5">
                          <a:solidFill>
                            <a:srgbClr val="4D4D4F"/>
                          </a:solidFill>
                          <a:latin typeface="宋体"/>
                          <a:cs typeface="宋体"/>
                        </a:rPr>
                        <a:t>段不</a:t>
                      </a:r>
                      <a:r>
                        <a:rPr dirty="0" sz="1000" spc="5">
                          <a:solidFill>
                            <a:srgbClr val="4D4D4F"/>
                          </a:solidFill>
                          <a:latin typeface="宋体"/>
                          <a:cs typeface="宋体"/>
                        </a:rPr>
                        <a:t>同</a:t>
                      </a:r>
                      <a:r>
                        <a:rPr dirty="0" sz="1000" spc="-5">
                          <a:solidFill>
                            <a:srgbClr val="4D4D4F"/>
                          </a:solidFill>
                          <a:latin typeface="宋体"/>
                          <a:cs typeface="宋体"/>
                        </a:rPr>
                        <a:t>用药结</a:t>
                      </a:r>
                      <a:r>
                        <a:rPr dirty="0" sz="1000" spc="5">
                          <a:solidFill>
                            <a:srgbClr val="4D4D4F"/>
                          </a:solidFill>
                          <a:latin typeface="宋体"/>
                          <a:cs typeface="宋体"/>
                        </a:rPr>
                        <a:t>构</a:t>
                      </a:r>
                      <a:r>
                        <a:rPr dirty="0" sz="1000" spc="-5">
                          <a:solidFill>
                            <a:srgbClr val="4D4D4F"/>
                          </a:solidFill>
                          <a:latin typeface="宋体"/>
                          <a:cs typeface="宋体"/>
                        </a:rPr>
                        <a:t>改变</a:t>
                      </a:r>
                      <a:r>
                        <a:rPr dirty="0" sz="1000" spc="-210">
                          <a:solidFill>
                            <a:srgbClr val="4D4D4F"/>
                          </a:solidFill>
                          <a:latin typeface="宋体"/>
                          <a:cs typeface="宋体"/>
                        </a:rPr>
                        <a:t> </a:t>
                      </a:r>
                      <a:r>
                        <a:rPr dirty="0" sz="1000" spc="-10">
                          <a:solidFill>
                            <a:srgbClr val="4D4D4F"/>
                          </a:solidFill>
                          <a:latin typeface="等线"/>
                          <a:cs typeface="等线"/>
                        </a:rPr>
                        <a:t>..............................................................................................</a:t>
                      </a:r>
                      <a:r>
                        <a:rPr dirty="0" sz="1000" spc="-70">
                          <a:solidFill>
                            <a:srgbClr val="4D4D4F"/>
                          </a:solidFill>
                          <a:latin typeface="等线"/>
                          <a:cs typeface="等线"/>
                        </a:rPr>
                        <a:t> </a:t>
                      </a:r>
                      <a:r>
                        <a:rPr dirty="0" sz="1000" spc="-5">
                          <a:solidFill>
                            <a:srgbClr val="4D4D4F"/>
                          </a:solidFill>
                          <a:latin typeface="等线"/>
                          <a:cs typeface="等线"/>
                        </a:rPr>
                        <a:t>5</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75">
                          <a:solidFill>
                            <a:srgbClr val="4D4D4F"/>
                          </a:solidFill>
                          <a:latin typeface="宋体"/>
                          <a:cs typeface="宋体"/>
                        </a:rPr>
                        <a:t> </a:t>
                      </a:r>
                      <a:r>
                        <a:rPr dirty="0" sz="1000" spc="-5">
                          <a:solidFill>
                            <a:srgbClr val="4D4D4F"/>
                          </a:solidFill>
                          <a:latin typeface="等线"/>
                          <a:cs typeface="等线"/>
                        </a:rPr>
                        <a:t>6</a:t>
                      </a:r>
                      <a:r>
                        <a:rPr dirty="0" sz="1000" spc="-5">
                          <a:solidFill>
                            <a:srgbClr val="4D4D4F"/>
                          </a:solidFill>
                          <a:latin typeface="宋体"/>
                          <a:cs typeface="宋体"/>
                        </a:rPr>
                        <a:t>：</a:t>
                      </a:r>
                      <a:r>
                        <a:rPr dirty="0" sz="1000" spc="-5">
                          <a:solidFill>
                            <a:srgbClr val="4D4D4F"/>
                          </a:solidFill>
                          <a:latin typeface="等线"/>
                          <a:cs typeface="等线"/>
                        </a:rPr>
                        <a:t>2017</a:t>
                      </a:r>
                      <a:r>
                        <a:rPr dirty="0" sz="1000" spc="65">
                          <a:solidFill>
                            <a:srgbClr val="4D4D4F"/>
                          </a:solidFill>
                          <a:latin typeface="等线"/>
                          <a:cs typeface="等线"/>
                        </a:rPr>
                        <a:t> </a:t>
                      </a:r>
                      <a:r>
                        <a:rPr dirty="0" sz="1000" spc="-5">
                          <a:solidFill>
                            <a:srgbClr val="4D4D4F"/>
                          </a:solidFill>
                          <a:latin typeface="宋体"/>
                          <a:cs typeface="宋体"/>
                        </a:rPr>
                        <a:t>年版</a:t>
                      </a:r>
                      <a:r>
                        <a:rPr dirty="0" sz="1000" spc="-170">
                          <a:solidFill>
                            <a:srgbClr val="4D4D4F"/>
                          </a:solidFill>
                          <a:latin typeface="宋体"/>
                          <a:cs typeface="宋体"/>
                        </a:rPr>
                        <a:t> </a:t>
                      </a:r>
                      <a:r>
                        <a:rPr dirty="0" sz="1000" spc="-5">
                          <a:solidFill>
                            <a:srgbClr val="4D4D4F"/>
                          </a:solidFill>
                          <a:latin typeface="等线"/>
                          <a:cs typeface="等线"/>
                        </a:rPr>
                        <a:t>2</a:t>
                      </a:r>
                      <a:r>
                        <a:rPr dirty="0" sz="1000" spc="60">
                          <a:solidFill>
                            <a:srgbClr val="4D4D4F"/>
                          </a:solidFill>
                          <a:latin typeface="等线"/>
                          <a:cs typeface="等线"/>
                        </a:rPr>
                        <a:t> </a:t>
                      </a:r>
                      <a:r>
                        <a:rPr dirty="0" sz="1000" spc="-5">
                          <a:solidFill>
                            <a:srgbClr val="4D4D4F"/>
                          </a:solidFill>
                          <a:latin typeface="宋体"/>
                          <a:cs typeface="宋体"/>
                        </a:rPr>
                        <a:t>型糖</a:t>
                      </a:r>
                      <a:r>
                        <a:rPr dirty="0" sz="1000" spc="5">
                          <a:solidFill>
                            <a:srgbClr val="4D4D4F"/>
                          </a:solidFill>
                          <a:latin typeface="宋体"/>
                          <a:cs typeface="宋体"/>
                        </a:rPr>
                        <a:t>尿病</a:t>
                      </a:r>
                      <a:r>
                        <a:rPr dirty="0" sz="1000" spc="-5">
                          <a:solidFill>
                            <a:srgbClr val="4D4D4F"/>
                          </a:solidFill>
                          <a:latin typeface="宋体"/>
                          <a:cs typeface="宋体"/>
                        </a:rPr>
                        <a:t>防治指</a:t>
                      </a:r>
                      <a:r>
                        <a:rPr dirty="0" sz="1000" spc="55">
                          <a:solidFill>
                            <a:srgbClr val="4D4D4F"/>
                          </a:solidFill>
                          <a:latin typeface="宋体"/>
                          <a:cs typeface="宋体"/>
                        </a:rPr>
                        <a:t>南</a:t>
                      </a:r>
                      <a:r>
                        <a:rPr dirty="0" sz="1000" spc="-10">
                          <a:solidFill>
                            <a:srgbClr val="4D4D4F"/>
                          </a:solidFill>
                          <a:latin typeface="等线"/>
                          <a:cs typeface="等线"/>
                        </a:rPr>
                        <a:t>......................................................................................................</a:t>
                      </a:r>
                      <a:r>
                        <a:rPr dirty="0" sz="1000" spc="-105">
                          <a:solidFill>
                            <a:srgbClr val="4D4D4F"/>
                          </a:solidFill>
                          <a:latin typeface="等线"/>
                          <a:cs typeface="等线"/>
                        </a:rPr>
                        <a:t> </a:t>
                      </a:r>
                      <a:r>
                        <a:rPr dirty="0" sz="1000" spc="-5">
                          <a:solidFill>
                            <a:srgbClr val="4D4D4F"/>
                          </a:solidFill>
                          <a:latin typeface="等线"/>
                          <a:cs typeface="等线"/>
                        </a:rPr>
                        <a:t>5</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00">
                          <a:solidFill>
                            <a:srgbClr val="4D4D4F"/>
                          </a:solidFill>
                          <a:latin typeface="宋体"/>
                          <a:cs typeface="宋体"/>
                        </a:rPr>
                        <a:t> </a:t>
                      </a:r>
                      <a:r>
                        <a:rPr dirty="0" sz="1000" spc="-5">
                          <a:solidFill>
                            <a:srgbClr val="4D4D4F"/>
                          </a:solidFill>
                          <a:latin typeface="等线"/>
                          <a:cs typeface="等线"/>
                        </a:rPr>
                        <a:t>7</a:t>
                      </a:r>
                      <a:r>
                        <a:rPr dirty="0" sz="1000" spc="-5">
                          <a:solidFill>
                            <a:srgbClr val="4D4D4F"/>
                          </a:solidFill>
                          <a:latin typeface="宋体"/>
                          <a:cs typeface="宋体"/>
                        </a:rPr>
                        <a:t>：</a:t>
                      </a:r>
                      <a:r>
                        <a:rPr dirty="0" sz="1000" spc="-5">
                          <a:solidFill>
                            <a:srgbClr val="4D4D4F"/>
                          </a:solidFill>
                          <a:latin typeface="等线"/>
                          <a:cs typeface="等线"/>
                        </a:rPr>
                        <a:t>SGLT-2</a:t>
                      </a:r>
                      <a:r>
                        <a:rPr dirty="0" sz="1000" spc="135">
                          <a:solidFill>
                            <a:srgbClr val="4D4D4F"/>
                          </a:solidFill>
                          <a:latin typeface="等线"/>
                          <a:cs typeface="等线"/>
                        </a:rPr>
                        <a:t> </a:t>
                      </a:r>
                      <a:r>
                        <a:rPr dirty="0" sz="1000" spc="-5">
                          <a:solidFill>
                            <a:srgbClr val="4D4D4F"/>
                          </a:solidFill>
                          <a:latin typeface="宋体"/>
                          <a:cs typeface="宋体"/>
                        </a:rPr>
                        <a:t>抑制剂</a:t>
                      </a:r>
                      <a:r>
                        <a:rPr dirty="0" sz="1000" spc="5">
                          <a:solidFill>
                            <a:srgbClr val="4D4D4F"/>
                          </a:solidFill>
                          <a:latin typeface="宋体"/>
                          <a:cs typeface="宋体"/>
                        </a:rPr>
                        <a:t>全</a:t>
                      </a:r>
                      <a:r>
                        <a:rPr dirty="0" sz="1000" spc="-5">
                          <a:solidFill>
                            <a:srgbClr val="4D4D4F"/>
                          </a:solidFill>
                          <a:latin typeface="宋体"/>
                          <a:cs typeface="宋体"/>
                        </a:rPr>
                        <a:t>球</a:t>
                      </a:r>
                      <a:r>
                        <a:rPr dirty="0" sz="1000" spc="5">
                          <a:solidFill>
                            <a:srgbClr val="4D4D4F"/>
                          </a:solidFill>
                          <a:latin typeface="宋体"/>
                          <a:cs typeface="宋体"/>
                        </a:rPr>
                        <a:t>市</a:t>
                      </a:r>
                      <a:r>
                        <a:rPr dirty="0" sz="1000" spc="-5">
                          <a:solidFill>
                            <a:srgbClr val="4D4D4F"/>
                          </a:solidFill>
                          <a:latin typeface="宋体"/>
                          <a:cs typeface="宋体"/>
                        </a:rPr>
                        <a:t>场规</a:t>
                      </a:r>
                      <a:r>
                        <a:rPr dirty="0" sz="1000" spc="125">
                          <a:solidFill>
                            <a:srgbClr val="4D4D4F"/>
                          </a:solidFill>
                          <a:latin typeface="宋体"/>
                          <a:cs typeface="宋体"/>
                        </a:rPr>
                        <a:t>模</a:t>
                      </a:r>
                      <a:r>
                        <a:rPr dirty="0" sz="1000" spc="-10">
                          <a:solidFill>
                            <a:srgbClr val="4D4D4F"/>
                          </a:solidFill>
                          <a:latin typeface="等线"/>
                          <a:cs typeface="等线"/>
                        </a:rPr>
                        <a:t>..........................................................................................................</a:t>
                      </a:r>
                      <a:r>
                        <a:rPr dirty="0" sz="1000" spc="-65">
                          <a:solidFill>
                            <a:srgbClr val="4D4D4F"/>
                          </a:solidFill>
                          <a:latin typeface="等线"/>
                          <a:cs typeface="等线"/>
                        </a:rPr>
                        <a:t> </a:t>
                      </a:r>
                      <a:r>
                        <a:rPr dirty="0" sz="1000" spc="-5">
                          <a:solidFill>
                            <a:srgbClr val="4D4D4F"/>
                          </a:solidFill>
                          <a:latin typeface="等线"/>
                          <a:cs typeface="等线"/>
                        </a:rPr>
                        <a:t>6</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0">
                          <a:solidFill>
                            <a:srgbClr val="4D4D4F"/>
                          </a:solidFill>
                          <a:latin typeface="宋体"/>
                          <a:cs typeface="宋体"/>
                        </a:rPr>
                        <a:t> </a:t>
                      </a:r>
                      <a:r>
                        <a:rPr dirty="0" sz="1000" spc="-5">
                          <a:solidFill>
                            <a:srgbClr val="4D4D4F"/>
                          </a:solidFill>
                          <a:latin typeface="等线"/>
                          <a:cs typeface="等线"/>
                        </a:rPr>
                        <a:t>8</a:t>
                      </a:r>
                      <a:r>
                        <a:rPr dirty="0" sz="1000" spc="-5">
                          <a:solidFill>
                            <a:srgbClr val="4D4D4F"/>
                          </a:solidFill>
                          <a:latin typeface="宋体"/>
                          <a:cs typeface="宋体"/>
                        </a:rPr>
                        <a:t>：全球</a:t>
                      </a:r>
                      <a:r>
                        <a:rPr dirty="0" sz="1000" spc="5">
                          <a:solidFill>
                            <a:srgbClr val="4D4D4F"/>
                          </a:solidFill>
                          <a:latin typeface="宋体"/>
                          <a:cs typeface="宋体"/>
                        </a:rPr>
                        <a:t>糖</a:t>
                      </a:r>
                      <a:r>
                        <a:rPr dirty="0" sz="1000" spc="-5">
                          <a:solidFill>
                            <a:srgbClr val="4D4D4F"/>
                          </a:solidFill>
                          <a:latin typeface="宋体"/>
                          <a:cs typeface="宋体"/>
                        </a:rPr>
                        <a:t>尿病</a:t>
                      </a:r>
                      <a:r>
                        <a:rPr dirty="0" sz="1000" spc="5">
                          <a:solidFill>
                            <a:srgbClr val="4D4D4F"/>
                          </a:solidFill>
                          <a:latin typeface="宋体"/>
                          <a:cs typeface="宋体"/>
                        </a:rPr>
                        <a:t>药</a:t>
                      </a:r>
                      <a:r>
                        <a:rPr dirty="0" sz="1000" spc="-5">
                          <a:solidFill>
                            <a:srgbClr val="4D4D4F"/>
                          </a:solidFill>
                          <a:latin typeface="宋体"/>
                          <a:cs typeface="宋体"/>
                        </a:rPr>
                        <a:t>物市</a:t>
                      </a:r>
                      <a:r>
                        <a:rPr dirty="0" sz="1000" spc="5">
                          <a:solidFill>
                            <a:srgbClr val="4D4D4F"/>
                          </a:solidFill>
                          <a:latin typeface="宋体"/>
                          <a:cs typeface="宋体"/>
                        </a:rPr>
                        <a:t>场</a:t>
                      </a:r>
                      <a:r>
                        <a:rPr dirty="0" sz="1000" spc="-5">
                          <a:solidFill>
                            <a:srgbClr val="4D4D4F"/>
                          </a:solidFill>
                          <a:latin typeface="宋体"/>
                          <a:cs typeface="宋体"/>
                        </a:rPr>
                        <a:t>占</a:t>
                      </a:r>
                      <a:r>
                        <a:rPr dirty="0" sz="1000" spc="70">
                          <a:solidFill>
                            <a:srgbClr val="4D4D4F"/>
                          </a:solidFill>
                          <a:latin typeface="宋体"/>
                          <a:cs typeface="宋体"/>
                        </a:rPr>
                        <a:t>比</a:t>
                      </a:r>
                      <a:r>
                        <a:rPr dirty="0" sz="1000" spc="-10">
                          <a:solidFill>
                            <a:srgbClr val="4D4D4F"/>
                          </a:solidFill>
                          <a:latin typeface="等线"/>
                          <a:cs typeface="等线"/>
                        </a:rPr>
                        <a:t>.................................................................................................................</a:t>
                      </a:r>
                      <a:r>
                        <a:rPr dirty="0" sz="1000" spc="-15">
                          <a:solidFill>
                            <a:srgbClr val="4D4D4F"/>
                          </a:solidFill>
                          <a:latin typeface="等线"/>
                          <a:cs typeface="等线"/>
                        </a:rPr>
                        <a:t> </a:t>
                      </a:r>
                      <a:r>
                        <a:rPr dirty="0" sz="1000" spc="-5">
                          <a:solidFill>
                            <a:srgbClr val="4D4D4F"/>
                          </a:solidFill>
                          <a:latin typeface="等线"/>
                          <a:cs typeface="等线"/>
                        </a:rPr>
                        <a:t>7</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70">
                          <a:solidFill>
                            <a:srgbClr val="4D4D4F"/>
                          </a:solidFill>
                          <a:latin typeface="宋体"/>
                          <a:cs typeface="宋体"/>
                        </a:rPr>
                        <a:t> </a:t>
                      </a:r>
                      <a:r>
                        <a:rPr dirty="0" sz="1000" spc="-5">
                          <a:solidFill>
                            <a:srgbClr val="4D4D4F"/>
                          </a:solidFill>
                          <a:latin typeface="等线"/>
                          <a:cs typeface="等线"/>
                        </a:rPr>
                        <a:t>9</a:t>
                      </a:r>
                      <a:r>
                        <a:rPr dirty="0" sz="1000" spc="-5">
                          <a:solidFill>
                            <a:srgbClr val="4D4D4F"/>
                          </a:solidFill>
                          <a:latin typeface="宋体"/>
                          <a:cs typeface="宋体"/>
                        </a:rPr>
                        <a:t>：中国</a:t>
                      </a:r>
                      <a:r>
                        <a:rPr dirty="0" sz="1000" spc="-155">
                          <a:solidFill>
                            <a:srgbClr val="4D4D4F"/>
                          </a:solidFill>
                          <a:latin typeface="宋体"/>
                          <a:cs typeface="宋体"/>
                        </a:rPr>
                        <a:t> </a:t>
                      </a:r>
                      <a:r>
                        <a:rPr dirty="0" sz="1000" spc="-5">
                          <a:solidFill>
                            <a:srgbClr val="4D4D4F"/>
                          </a:solidFill>
                          <a:latin typeface="等线"/>
                          <a:cs typeface="等线"/>
                        </a:rPr>
                        <a:t>SGLT-2</a:t>
                      </a:r>
                      <a:r>
                        <a:rPr dirty="0" sz="1000" spc="65">
                          <a:solidFill>
                            <a:srgbClr val="4D4D4F"/>
                          </a:solidFill>
                          <a:latin typeface="等线"/>
                          <a:cs typeface="等线"/>
                        </a:rPr>
                        <a:t> </a:t>
                      </a:r>
                      <a:r>
                        <a:rPr dirty="0" sz="1000" spc="-5">
                          <a:solidFill>
                            <a:srgbClr val="4D4D4F"/>
                          </a:solidFill>
                          <a:latin typeface="宋体"/>
                          <a:cs typeface="宋体"/>
                        </a:rPr>
                        <a:t>药物</a:t>
                      </a:r>
                      <a:r>
                        <a:rPr dirty="0" sz="1000" spc="5">
                          <a:solidFill>
                            <a:srgbClr val="4D4D4F"/>
                          </a:solidFill>
                          <a:latin typeface="宋体"/>
                          <a:cs typeface="宋体"/>
                        </a:rPr>
                        <a:t>市</a:t>
                      </a:r>
                      <a:r>
                        <a:rPr dirty="0" sz="1000" spc="-5">
                          <a:solidFill>
                            <a:srgbClr val="4D4D4F"/>
                          </a:solidFill>
                          <a:latin typeface="宋体"/>
                          <a:cs typeface="宋体"/>
                        </a:rPr>
                        <a:t>场占比</a:t>
                      </a:r>
                      <a:r>
                        <a:rPr dirty="0" sz="1000" spc="5">
                          <a:solidFill>
                            <a:srgbClr val="4D4D4F"/>
                          </a:solidFill>
                          <a:latin typeface="宋体"/>
                          <a:cs typeface="宋体"/>
                        </a:rPr>
                        <a:t>较</a:t>
                      </a:r>
                      <a:r>
                        <a:rPr dirty="0" sz="1000" spc="-5">
                          <a:solidFill>
                            <a:srgbClr val="4D4D4F"/>
                          </a:solidFill>
                          <a:latin typeface="宋体"/>
                          <a:cs typeface="宋体"/>
                        </a:rPr>
                        <a:t>低</a:t>
                      </a:r>
                      <a:r>
                        <a:rPr dirty="0" sz="1000" spc="-260">
                          <a:solidFill>
                            <a:srgbClr val="4D4D4F"/>
                          </a:solidFill>
                          <a:latin typeface="宋体"/>
                          <a:cs typeface="宋体"/>
                        </a:rPr>
                        <a:t> </a:t>
                      </a:r>
                      <a:r>
                        <a:rPr dirty="0" sz="1000" spc="-10">
                          <a:solidFill>
                            <a:srgbClr val="4D4D4F"/>
                          </a:solidFill>
                          <a:latin typeface="等线"/>
                          <a:cs typeface="等线"/>
                        </a:rPr>
                        <a:t>....................................................................................................</a:t>
                      </a:r>
                      <a:r>
                        <a:rPr dirty="0" sz="1000" spc="-100">
                          <a:solidFill>
                            <a:srgbClr val="4D4D4F"/>
                          </a:solidFill>
                          <a:latin typeface="等线"/>
                          <a:cs typeface="等线"/>
                        </a:rPr>
                        <a:t> </a:t>
                      </a:r>
                      <a:r>
                        <a:rPr dirty="0" sz="1000" spc="-5">
                          <a:solidFill>
                            <a:srgbClr val="4D4D4F"/>
                          </a:solidFill>
                          <a:latin typeface="等线"/>
                          <a:cs typeface="等线"/>
                        </a:rPr>
                        <a:t>7</a:t>
                      </a:r>
                      <a:endParaRPr sz="1000">
                        <a:latin typeface="等线"/>
                        <a:cs typeface="等线"/>
                      </a:endParaRPr>
                    </a:p>
                    <a:p>
                      <a:pPr marL="127000" marR="14604">
                        <a:lnSpc>
                          <a:spcPct val="100000"/>
                        </a:lnSpc>
                        <a:spcBef>
                          <a:spcPts val="600"/>
                        </a:spcBef>
                      </a:pPr>
                      <a:r>
                        <a:rPr dirty="0" sz="1000" spc="-5">
                          <a:solidFill>
                            <a:srgbClr val="4D4D4F"/>
                          </a:solidFill>
                          <a:latin typeface="宋体"/>
                          <a:cs typeface="宋体"/>
                        </a:rPr>
                        <a:t>图</a:t>
                      </a:r>
                      <a:r>
                        <a:rPr dirty="0" sz="1000" spc="-155">
                          <a:solidFill>
                            <a:srgbClr val="4D4D4F"/>
                          </a:solidFill>
                          <a:latin typeface="宋体"/>
                          <a:cs typeface="宋体"/>
                        </a:rPr>
                        <a:t> </a:t>
                      </a:r>
                      <a:r>
                        <a:rPr dirty="0" sz="1000" spc="-5">
                          <a:solidFill>
                            <a:srgbClr val="4D4D4F"/>
                          </a:solidFill>
                          <a:latin typeface="等线"/>
                          <a:cs typeface="等线"/>
                        </a:rPr>
                        <a:t>10</a:t>
                      </a:r>
                      <a:r>
                        <a:rPr dirty="0" sz="1000" spc="-5">
                          <a:solidFill>
                            <a:srgbClr val="4D4D4F"/>
                          </a:solidFill>
                          <a:latin typeface="宋体"/>
                          <a:cs typeface="宋体"/>
                        </a:rPr>
                        <a:t>：</a:t>
                      </a:r>
                      <a:r>
                        <a:rPr dirty="0" sz="1000" spc="5">
                          <a:solidFill>
                            <a:srgbClr val="4D4D4F"/>
                          </a:solidFill>
                          <a:latin typeface="宋体"/>
                          <a:cs typeface="宋体"/>
                        </a:rPr>
                        <a:t>肿</a:t>
                      </a:r>
                      <a:r>
                        <a:rPr dirty="0" sz="1000" spc="-5">
                          <a:solidFill>
                            <a:srgbClr val="4D4D4F"/>
                          </a:solidFill>
                          <a:latin typeface="宋体"/>
                          <a:cs typeface="宋体"/>
                        </a:rPr>
                        <a:t>瘤布</a:t>
                      </a:r>
                      <a:r>
                        <a:rPr dirty="0" sz="1000" spc="5">
                          <a:solidFill>
                            <a:srgbClr val="4D4D4F"/>
                          </a:solidFill>
                          <a:latin typeface="宋体"/>
                          <a:cs typeface="宋体"/>
                        </a:rPr>
                        <a:t>局</a:t>
                      </a:r>
                      <a:r>
                        <a:rPr dirty="0" sz="1000" spc="-5">
                          <a:solidFill>
                            <a:srgbClr val="4D4D4F"/>
                          </a:solidFill>
                          <a:latin typeface="宋体"/>
                          <a:cs typeface="宋体"/>
                        </a:rPr>
                        <a:t>从“</a:t>
                      </a:r>
                      <a:r>
                        <a:rPr dirty="0" sz="1000" spc="5">
                          <a:solidFill>
                            <a:srgbClr val="4D4D4F"/>
                          </a:solidFill>
                          <a:latin typeface="宋体"/>
                          <a:cs typeface="宋体"/>
                        </a:rPr>
                        <a:t>星罗</a:t>
                      </a:r>
                      <a:r>
                        <a:rPr dirty="0" sz="1000" spc="-5">
                          <a:solidFill>
                            <a:srgbClr val="4D4D4F"/>
                          </a:solidFill>
                          <a:latin typeface="宋体"/>
                          <a:cs typeface="宋体"/>
                        </a:rPr>
                        <a:t>棋布”</a:t>
                      </a:r>
                      <a:r>
                        <a:rPr dirty="0" sz="1000" spc="5">
                          <a:solidFill>
                            <a:srgbClr val="4D4D4F"/>
                          </a:solidFill>
                          <a:latin typeface="宋体"/>
                          <a:cs typeface="宋体"/>
                        </a:rPr>
                        <a:t>渐</a:t>
                      </a:r>
                      <a:r>
                        <a:rPr dirty="0" sz="1000" spc="-5">
                          <a:solidFill>
                            <a:srgbClr val="4D4D4F"/>
                          </a:solidFill>
                          <a:latin typeface="宋体"/>
                          <a:cs typeface="宋体"/>
                        </a:rPr>
                        <a:t>成“</a:t>
                      </a:r>
                      <a:r>
                        <a:rPr dirty="0" sz="1000" spc="5">
                          <a:solidFill>
                            <a:srgbClr val="4D4D4F"/>
                          </a:solidFill>
                          <a:latin typeface="宋体"/>
                          <a:cs typeface="宋体"/>
                        </a:rPr>
                        <a:t>参</a:t>
                      </a:r>
                      <a:r>
                        <a:rPr dirty="0" sz="1000" spc="-5">
                          <a:solidFill>
                            <a:srgbClr val="4D4D4F"/>
                          </a:solidFill>
                          <a:latin typeface="宋体"/>
                          <a:cs typeface="宋体"/>
                        </a:rPr>
                        <a:t>天大</a:t>
                      </a:r>
                      <a:r>
                        <a:rPr dirty="0" sz="1000" spc="5">
                          <a:solidFill>
                            <a:srgbClr val="4D4D4F"/>
                          </a:solidFill>
                          <a:latin typeface="宋体"/>
                          <a:cs typeface="宋体"/>
                        </a:rPr>
                        <a:t>树</a:t>
                      </a:r>
                      <a:r>
                        <a:rPr dirty="0" sz="1000" spc="-254">
                          <a:solidFill>
                            <a:srgbClr val="4D4D4F"/>
                          </a:solidFill>
                          <a:latin typeface="宋体"/>
                          <a:cs typeface="宋体"/>
                        </a:rPr>
                        <a:t>”，</a:t>
                      </a:r>
                      <a:r>
                        <a:rPr dirty="0" sz="1000" spc="-5">
                          <a:solidFill>
                            <a:srgbClr val="4D4D4F"/>
                          </a:solidFill>
                          <a:latin typeface="宋体"/>
                          <a:cs typeface="宋体"/>
                        </a:rPr>
                        <a:t>以糖尿</a:t>
                      </a:r>
                      <a:r>
                        <a:rPr dirty="0" sz="1000" spc="5">
                          <a:solidFill>
                            <a:srgbClr val="4D4D4F"/>
                          </a:solidFill>
                          <a:latin typeface="宋体"/>
                          <a:cs typeface="宋体"/>
                        </a:rPr>
                        <a:t>病</a:t>
                      </a:r>
                      <a:r>
                        <a:rPr dirty="0" sz="1000" spc="-5">
                          <a:solidFill>
                            <a:srgbClr val="4D4D4F"/>
                          </a:solidFill>
                          <a:latin typeface="宋体"/>
                          <a:cs typeface="宋体"/>
                        </a:rPr>
                        <a:t>为代</a:t>
                      </a:r>
                      <a:r>
                        <a:rPr dirty="0" sz="1000" spc="5">
                          <a:solidFill>
                            <a:srgbClr val="4D4D4F"/>
                          </a:solidFill>
                          <a:latin typeface="宋体"/>
                          <a:cs typeface="宋体"/>
                        </a:rPr>
                        <a:t>表</a:t>
                      </a:r>
                      <a:r>
                        <a:rPr dirty="0" sz="1000" spc="-5">
                          <a:solidFill>
                            <a:srgbClr val="4D4D4F"/>
                          </a:solidFill>
                          <a:latin typeface="宋体"/>
                          <a:cs typeface="宋体"/>
                        </a:rPr>
                        <a:t>的慢</a:t>
                      </a:r>
                      <a:r>
                        <a:rPr dirty="0" sz="1000" spc="5">
                          <a:solidFill>
                            <a:srgbClr val="4D4D4F"/>
                          </a:solidFill>
                          <a:latin typeface="宋体"/>
                          <a:cs typeface="宋体"/>
                        </a:rPr>
                        <a:t>病</a:t>
                      </a:r>
                      <a:r>
                        <a:rPr dirty="0" sz="1000" spc="-5">
                          <a:solidFill>
                            <a:srgbClr val="4D4D4F"/>
                          </a:solidFill>
                          <a:latin typeface="宋体"/>
                          <a:cs typeface="宋体"/>
                        </a:rPr>
                        <a:t>布</a:t>
                      </a:r>
                      <a:r>
                        <a:rPr dirty="0" sz="1000" spc="5">
                          <a:solidFill>
                            <a:srgbClr val="4D4D4F"/>
                          </a:solidFill>
                          <a:latin typeface="宋体"/>
                          <a:cs typeface="宋体"/>
                        </a:rPr>
                        <a:t>局</a:t>
                      </a:r>
                      <a:r>
                        <a:rPr dirty="0" sz="1000" spc="-5">
                          <a:solidFill>
                            <a:srgbClr val="4D4D4F"/>
                          </a:solidFill>
                          <a:latin typeface="宋体"/>
                          <a:cs typeface="宋体"/>
                        </a:rPr>
                        <a:t>正“星罗 棋布”</a:t>
                      </a:r>
                      <a:r>
                        <a:rPr dirty="0" sz="1000" spc="5">
                          <a:solidFill>
                            <a:srgbClr val="4D4D4F"/>
                          </a:solidFill>
                          <a:latin typeface="宋体"/>
                          <a:cs typeface="宋体"/>
                        </a:rPr>
                        <a:t>有</a:t>
                      </a:r>
                      <a:r>
                        <a:rPr dirty="0" sz="1000" spc="-5">
                          <a:solidFill>
                            <a:srgbClr val="4D4D4F"/>
                          </a:solidFill>
                          <a:latin typeface="宋体"/>
                          <a:cs typeface="宋体"/>
                        </a:rPr>
                        <a:t>望“</a:t>
                      </a:r>
                      <a:r>
                        <a:rPr dirty="0" sz="1000" spc="5">
                          <a:solidFill>
                            <a:srgbClr val="4D4D4F"/>
                          </a:solidFill>
                          <a:latin typeface="宋体"/>
                          <a:cs typeface="宋体"/>
                        </a:rPr>
                        <a:t>连</a:t>
                      </a:r>
                      <a:r>
                        <a:rPr dirty="0" sz="1000" spc="-5">
                          <a:solidFill>
                            <a:srgbClr val="4D4D4F"/>
                          </a:solidFill>
                          <a:latin typeface="宋体"/>
                          <a:cs typeface="宋体"/>
                        </a:rPr>
                        <a:t>成长</a:t>
                      </a:r>
                      <a:r>
                        <a:rPr dirty="0" sz="1000" spc="5">
                          <a:solidFill>
                            <a:srgbClr val="4D4D4F"/>
                          </a:solidFill>
                          <a:latin typeface="宋体"/>
                          <a:cs typeface="宋体"/>
                        </a:rPr>
                        <a:t>龙</a:t>
                      </a:r>
                      <a:r>
                        <a:rPr dirty="0" sz="1000" spc="-10">
                          <a:solidFill>
                            <a:srgbClr val="4D4D4F"/>
                          </a:solidFill>
                          <a:latin typeface="宋体"/>
                          <a:cs typeface="宋体"/>
                        </a:rPr>
                        <a:t>”</a:t>
                      </a:r>
                      <a:r>
                        <a:rPr dirty="0" sz="1000" spc="-10">
                          <a:solidFill>
                            <a:srgbClr val="4D4D4F"/>
                          </a:solidFill>
                          <a:latin typeface="等线"/>
                          <a:cs typeface="等线"/>
                        </a:rPr>
                        <a:t>..............................................................................................................................</a:t>
                      </a:r>
                      <a:r>
                        <a:rPr dirty="0" sz="1000" spc="-20">
                          <a:solidFill>
                            <a:srgbClr val="4D4D4F"/>
                          </a:solidFill>
                          <a:latin typeface="等线"/>
                          <a:cs typeface="等线"/>
                        </a:rPr>
                        <a:t> </a:t>
                      </a:r>
                      <a:r>
                        <a:rPr dirty="0" sz="1000" spc="-5">
                          <a:solidFill>
                            <a:srgbClr val="4D4D4F"/>
                          </a:solidFill>
                          <a:latin typeface="等线"/>
                          <a:cs typeface="等线"/>
                        </a:rPr>
                        <a:t>8</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54">
                          <a:solidFill>
                            <a:srgbClr val="4D4D4F"/>
                          </a:solidFill>
                          <a:latin typeface="宋体"/>
                          <a:cs typeface="宋体"/>
                        </a:rPr>
                        <a:t> </a:t>
                      </a:r>
                      <a:r>
                        <a:rPr dirty="0" sz="1000" spc="-5">
                          <a:solidFill>
                            <a:srgbClr val="4D4D4F"/>
                          </a:solidFill>
                          <a:latin typeface="等线"/>
                          <a:cs typeface="等线"/>
                        </a:rPr>
                        <a:t>11</a:t>
                      </a:r>
                      <a:r>
                        <a:rPr dirty="0" sz="1000" spc="-5">
                          <a:solidFill>
                            <a:srgbClr val="4D4D4F"/>
                          </a:solidFill>
                          <a:latin typeface="宋体"/>
                          <a:cs typeface="宋体"/>
                        </a:rPr>
                        <a:t>：</a:t>
                      </a:r>
                      <a:r>
                        <a:rPr dirty="0" sz="1000" spc="-5">
                          <a:solidFill>
                            <a:srgbClr val="4D4D4F"/>
                          </a:solidFill>
                          <a:latin typeface="等线"/>
                          <a:cs typeface="等线"/>
                        </a:rPr>
                        <a:t>2019-2020</a:t>
                      </a:r>
                      <a:r>
                        <a:rPr dirty="0" sz="1000" spc="-25">
                          <a:solidFill>
                            <a:srgbClr val="4D4D4F"/>
                          </a:solidFill>
                          <a:latin typeface="等线"/>
                          <a:cs typeface="等线"/>
                        </a:rPr>
                        <a:t> </a:t>
                      </a:r>
                      <a:r>
                        <a:rPr dirty="0" sz="1000" spc="-5">
                          <a:solidFill>
                            <a:srgbClr val="4D4D4F"/>
                          </a:solidFill>
                          <a:latin typeface="宋体"/>
                          <a:cs typeface="宋体"/>
                        </a:rPr>
                        <a:t>年</a:t>
                      </a:r>
                      <a:r>
                        <a:rPr dirty="0" sz="1000" spc="-254">
                          <a:solidFill>
                            <a:srgbClr val="4D4D4F"/>
                          </a:solidFill>
                          <a:latin typeface="宋体"/>
                          <a:cs typeface="宋体"/>
                        </a:rPr>
                        <a:t> </a:t>
                      </a:r>
                      <a:r>
                        <a:rPr dirty="0" sz="1000" spc="-5">
                          <a:solidFill>
                            <a:srgbClr val="4D4D4F"/>
                          </a:solidFill>
                          <a:latin typeface="等线"/>
                          <a:cs typeface="等线"/>
                        </a:rPr>
                        <a:t>1-6</a:t>
                      </a:r>
                      <a:r>
                        <a:rPr dirty="0" sz="1000" spc="-40">
                          <a:solidFill>
                            <a:srgbClr val="4D4D4F"/>
                          </a:solidFill>
                          <a:latin typeface="等线"/>
                          <a:cs typeface="等线"/>
                        </a:rPr>
                        <a:t> </a:t>
                      </a:r>
                      <a:r>
                        <a:rPr dirty="0" sz="1000" spc="-5">
                          <a:solidFill>
                            <a:srgbClr val="4D4D4F"/>
                          </a:solidFill>
                          <a:latin typeface="宋体"/>
                          <a:cs typeface="宋体"/>
                        </a:rPr>
                        <a:t>月重点</a:t>
                      </a:r>
                      <a:r>
                        <a:rPr dirty="0" sz="1000" spc="5">
                          <a:solidFill>
                            <a:srgbClr val="4D4D4F"/>
                          </a:solidFill>
                          <a:latin typeface="宋体"/>
                          <a:cs typeface="宋体"/>
                        </a:rPr>
                        <a:t>疫</a:t>
                      </a:r>
                      <a:r>
                        <a:rPr dirty="0" sz="1000" spc="-5">
                          <a:solidFill>
                            <a:srgbClr val="4D4D4F"/>
                          </a:solidFill>
                          <a:latin typeface="宋体"/>
                          <a:cs typeface="宋体"/>
                        </a:rPr>
                        <a:t>苗品</a:t>
                      </a:r>
                      <a:r>
                        <a:rPr dirty="0" sz="1000" spc="5">
                          <a:solidFill>
                            <a:srgbClr val="4D4D4F"/>
                          </a:solidFill>
                          <a:latin typeface="宋体"/>
                          <a:cs typeface="宋体"/>
                        </a:rPr>
                        <a:t>种</a:t>
                      </a:r>
                      <a:r>
                        <a:rPr dirty="0" sz="1000" spc="-5">
                          <a:solidFill>
                            <a:srgbClr val="4D4D4F"/>
                          </a:solidFill>
                          <a:latin typeface="宋体"/>
                          <a:cs typeface="宋体"/>
                        </a:rPr>
                        <a:t>批签</a:t>
                      </a:r>
                      <a:r>
                        <a:rPr dirty="0" sz="1000" spc="5">
                          <a:solidFill>
                            <a:srgbClr val="4D4D4F"/>
                          </a:solidFill>
                          <a:latin typeface="宋体"/>
                          <a:cs typeface="宋体"/>
                        </a:rPr>
                        <a:t>发</a:t>
                      </a:r>
                      <a:r>
                        <a:rPr dirty="0" sz="1000" spc="-5">
                          <a:solidFill>
                            <a:srgbClr val="4D4D4F"/>
                          </a:solidFill>
                          <a:latin typeface="宋体"/>
                          <a:cs typeface="宋体"/>
                        </a:rPr>
                        <a:t>情</a:t>
                      </a:r>
                      <a:r>
                        <a:rPr dirty="0" sz="1000" spc="5">
                          <a:solidFill>
                            <a:srgbClr val="4D4D4F"/>
                          </a:solidFill>
                          <a:latin typeface="宋体"/>
                          <a:cs typeface="宋体"/>
                        </a:rPr>
                        <a:t>况</a:t>
                      </a:r>
                      <a:r>
                        <a:rPr dirty="0" sz="1000" spc="-5">
                          <a:solidFill>
                            <a:srgbClr val="4D4D4F"/>
                          </a:solidFill>
                          <a:latin typeface="宋体"/>
                          <a:cs typeface="宋体"/>
                        </a:rPr>
                        <a:t>（万支）</a:t>
                      </a:r>
                      <a:r>
                        <a:rPr dirty="0" sz="1000" spc="-370">
                          <a:solidFill>
                            <a:srgbClr val="4D4D4F"/>
                          </a:solidFill>
                          <a:latin typeface="宋体"/>
                          <a:cs typeface="宋体"/>
                        </a:rPr>
                        <a:t> </a:t>
                      </a:r>
                      <a:r>
                        <a:rPr dirty="0" sz="1000" spc="-5">
                          <a:solidFill>
                            <a:srgbClr val="4D4D4F"/>
                          </a:solidFill>
                          <a:latin typeface="等线"/>
                          <a:cs typeface="等线"/>
                        </a:rPr>
                        <a:t>................................................11</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55">
                          <a:solidFill>
                            <a:srgbClr val="4D4D4F"/>
                          </a:solidFill>
                          <a:latin typeface="宋体"/>
                          <a:cs typeface="宋体"/>
                        </a:rPr>
                        <a:t> </a:t>
                      </a:r>
                      <a:r>
                        <a:rPr dirty="0" sz="1000" spc="-5">
                          <a:solidFill>
                            <a:srgbClr val="4D4D4F"/>
                          </a:solidFill>
                          <a:latin typeface="等线"/>
                          <a:cs typeface="等线"/>
                        </a:rPr>
                        <a:t>12</a:t>
                      </a:r>
                      <a:r>
                        <a:rPr dirty="0" sz="1000" spc="-5">
                          <a:solidFill>
                            <a:srgbClr val="4D4D4F"/>
                          </a:solidFill>
                          <a:latin typeface="宋体"/>
                          <a:cs typeface="宋体"/>
                        </a:rPr>
                        <a:t>：美国</a:t>
                      </a:r>
                      <a:r>
                        <a:rPr dirty="0" sz="1000" spc="-145">
                          <a:solidFill>
                            <a:srgbClr val="4D4D4F"/>
                          </a:solidFill>
                          <a:latin typeface="宋体"/>
                          <a:cs typeface="宋体"/>
                        </a:rPr>
                        <a:t> </a:t>
                      </a:r>
                      <a:r>
                        <a:rPr dirty="0" sz="1000">
                          <a:solidFill>
                            <a:srgbClr val="4D4D4F"/>
                          </a:solidFill>
                          <a:latin typeface="等线"/>
                          <a:cs typeface="等线"/>
                        </a:rPr>
                        <a:t>ICU</a:t>
                      </a:r>
                      <a:r>
                        <a:rPr dirty="0" sz="1000" spc="65">
                          <a:solidFill>
                            <a:srgbClr val="4D4D4F"/>
                          </a:solidFill>
                          <a:latin typeface="等线"/>
                          <a:cs typeface="等线"/>
                        </a:rPr>
                        <a:t> </a:t>
                      </a:r>
                      <a:r>
                        <a:rPr dirty="0" sz="1000" spc="-5">
                          <a:solidFill>
                            <a:srgbClr val="4D4D4F"/>
                          </a:solidFill>
                          <a:latin typeface="宋体"/>
                          <a:cs typeface="宋体"/>
                        </a:rPr>
                        <a:t>床</a:t>
                      </a:r>
                      <a:r>
                        <a:rPr dirty="0" sz="1000" spc="5">
                          <a:solidFill>
                            <a:srgbClr val="4D4D4F"/>
                          </a:solidFill>
                          <a:latin typeface="宋体"/>
                          <a:cs typeface="宋体"/>
                        </a:rPr>
                        <a:t>位</a:t>
                      </a:r>
                      <a:r>
                        <a:rPr dirty="0" sz="1000" spc="-5">
                          <a:solidFill>
                            <a:srgbClr val="4D4D4F"/>
                          </a:solidFill>
                          <a:latin typeface="宋体"/>
                          <a:cs typeface="宋体"/>
                        </a:rPr>
                        <a:t>占</a:t>
                      </a:r>
                      <a:r>
                        <a:rPr dirty="0" sz="1000" spc="5">
                          <a:solidFill>
                            <a:srgbClr val="4D4D4F"/>
                          </a:solidFill>
                          <a:latin typeface="宋体"/>
                          <a:cs typeface="宋体"/>
                        </a:rPr>
                        <a:t>医</a:t>
                      </a:r>
                      <a:r>
                        <a:rPr dirty="0" sz="1000" spc="-5">
                          <a:solidFill>
                            <a:srgbClr val="4D4D4F"/>
                          </a:solidFill>
                          <a:latin typeface="宋体"/>
                          <a:cs typeface="宋体"/>
                        </a:rPr>
                        <a:t>院总床</a:t>
                      </a:r>
                      <a:r>
                        <a:rPr dirty="0" sz="1000" spc="5">
                          <a:solidFill>
                            <a:srgbClr val="4D4D4F"/>
                          </a:solidFill>
                          <a:latin typeface="宋体"/>
                          <a:cs typeface="宋体"/>
                        </a:rPr>
                        <a:t>位</a:t>
                      </a:r>
                      <a:r>
                        <a:rPr dirty="0" sz="1000" spc="-5">
                          <a:solidFill>
                            <a:srgbClr val="4D4D4F"/>
                          </a:solidFill>
                          <a:latin typeface="宋体"/>
                          <a:cs typeface="宋体"/>
                        </a:rPr>
                        <a:t>比例</a:t>
                      </a:r>
                      <a:r>
                        <a:rPr dirty="0" sz="1000" spc="-240">
                          <a:solidFill>
                            <a:srgbClr val="4D4D4F"/>
                          </a:solidFill>
                          <a:latin typeface="宋体"/>
                          <a:cs typeface="宋体"/>
                        </a:rPr>
                        <a:t> </a:t>
                      </a:r>
                      <a:r>
                        <a:rPr dirty="0" sz="1000" spc="-10">
                          <a:solidFill>
                            <a:srgbClr val="4D4D4F"/>
                          </a:solidFill>
                          <a:latin typeface="等线"/>
                          <a:cs typeface="等线"/>
                        </a:rPr>
                        <a:t>..............................................................................................12</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00">
                          <a:solidFill>
                            <a:srgbClr val="4D4D4F"/>
                          </a:solidFill>
                          <a:latin typeface="宋体"/>
                          <a:cs typeface="宋体"/>
                        </a:rPr>
                        <a:t> </a:t>
                      </a:r>
                      <a:r>
                        <a:rPr dirty="0" sz="1000" spc="-5">
                          <a:solidFill>
                            <a:srgbClr val="4D4D4F"/>
                          </a:solidFill>
                          <a:latin typeface="等线"/>
                          <a:cs typeface="等线"/>
                        </a:rPr>
                        <a:t>13</a:t>
                      </a:r>
                      <a:r>
                        <a:rPr dirty="0" sz="1000" spc="-5">
                          <a:solidFill>
                            <a:srgbClr val="4D4D4F"/>
                          </a:solidFill>
                          <a:latin typeface="宋体"/>
                          <a:cs typeface="宋体"/>
                        </a:rPr>
                        <a:t>：美国每</a:t>
                      </a:r>
                      <a:r>
                        <a:rPr dirty="0" sz="1000" spc="-185">
                          <a:solidFill>
                            <a:srgbClr val="4D4D4F"/>
                          </a:solidFill>
                          <a:latin typeface="宋体"/>
                          <a:cs typeface="宋体"/>
                        </a:rPr>
                        <a:t> </a:t>
                      </a:r>
                      <a:r>
                        <a:rPr dirty="0" sz="1000" spc="-5">
                          <a:solidFill>
                            <a:srgbClr val="4D4D4F"/>
                          </a:solidFill>
                          <a:latin typeface="等线"/>
                          <a:cs typeface="等线"/>
                        </a:rPr>
                        <a:t>10</a:t>
                      </a:r>
                      <a:r>
                        <a:rPr dirty="0" sz="1000" spc="35">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人拥有</a:t>
                      </a:r>
                      <a:r>
                        <a:rPr dirty="0" sz="1000" spc="-180">
                          <a:solidFill>
                            <a:srgbClr val="4D4D4F"/>
                          </a:solidFill>
                          <a:latin typeface="宋体"/>
                          <a:cs typeface="宋体"/>
                        </a:rPr>
                        <a:t> </a:t>
                      </a:r>
                      <a:r>
                        <a:rPr dirty="0" sz="1000">
                          <a:solidFill>
                            <a:srgbClr val="4D4D4F"/>
                          </a:solidFill>
                          <a:latin typeface="等线"/>
                          <a:cs typeface="等线"/>
                        </a:rPr>
                        <a:t>ICU</a:t>
                      </a:r>
                      <a:r>
                        <a:rPr dirty="0" sz="1000" spc="25">
                          <a:solidFill>
                            <a:srgbClr val="4D4D4F"/>
                          </a:solidFill>
                          <a:latin typeface="等线"/>
                          <a:cs typeface="等线"/>
                        </a:rPr>
                        <a:t> </a:t>
                      </a:r>
                      <a:r>
                        <a:rPr dirty="0" sz="1000" spc="-5">
                          <a:solidFill>
                            <a:srgbClr val="4D4D4F"/>
                          </a:solidFill>
                          <a:latin typeface="宋体"/>
                          <a:cs typeface="宋体"/>
                        </a:rPr>
                        <a:t>床位数（</a:t>
                      </a:r>
                      <a:r>
                        <a:rPr dirty="0" sz="1000" spc="5">
                          <a:solidFill>
                            <a:srgbClr val="4D4D4F"/>
                          </a:solidFill>
                          <a:latin typeface="宋体"/>
                          <a:cs typeface="宋体"/>
                        </a:rPr>
                        <a:t>张</a:t>
                      </a:r>
                      <a:r>
                        <a:rPr dirty="0" sz="1000" spc="-5">
                          <a:solidFill>
                            <a:srgbClr val="4D4D4F"/>
                          </a:solidFill>
                          <a:latin typeface="宋体"/>
                          <a:cs typeface="宋体"/>
                        </a:rPr>
                        <a:t>）</a:t>
                      </a:r>
                      <a:r>
                        <a:rPr dirty="0" sz="1000" spc="-240">
                          <a:solidFill>
                            <a:srgbClr val="4D4D4F"/>
                          </a:solidFill>
                          <a:latin typeface="宋体"/>
                          <a:cs typeface="宋体"/>
                        </a:rPr>
                        <a:t> </a:t>
                      </a:r>
                      <a:r>
                        <a:rPr dirty="0" sz="1000" spc="-10">
                          <a:solidFill>
                            <a:srgbClr val="4D4D4F"/>
                          </a:solidFill>
                          <a:latin typeface="等线"/>
                          <a:cs typeface="等线"/>
                        </a:rPr>
                        <a:t>..................................................................................12</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60">
                          <a:solidFill>
                            <a:srgbClr val="4D4D4F"/>
                          </a:solidFill>
                          <a:latin typeface="宋体"/>
                          <a:cs typeface="宋体"/>
                        </a:rPr>
                        <a:t> </a:t>
                      </a:r>
                      <a:r>
                        <a:rPr dirty="0" sz="1000" spc="-5">
                          <a:solidFill>
                            <a:srgbClr val="4D4D4F"/>
                          </a:solidFill>
                          <a:latin typeface="等线"/>
                          <a:cs typeface="等线"/>
                        </a:rPr>
                        <a:t>14</a:t>
                      </a:r>
                      <a:r>
                        <a:rPr dirty="0" sz="1000" spc="-5">
                          <a:solidFill>
                            <a:srgbClr val="4D4D4F"/>
                          </a:solidFill>
                          <a:latin typeface="宋体"/>
                          <a:cs typeface="宋体"/>
                        </a:rPr>
                        <a:t>：</a:t>
                      </a:r>
                      <a:r>
                        <a:rPr dirty="0" sz="1000" spc="-5">
                          <a:solidFill>
                            <a:srgbClr val="4D4D4F"/>
                          </a:solidFill>
                          <a:latin typeface="等线"/>
                          <a:cs typeface="等线"/>
                        </a:rPr>
                        <a:t>2010-2020.3</a:t>
                      </a:r>
                      <a:r>
                        <a:rPr dirty="0" sz="1000" spc="-25">
                          <a:solidFill>
                            <a:srgbClr val="4D4D4F"/>
                          </a:solidFill>
                          <a:latin typeface="等线"/>
                          <a:cs typeface="等线"/>
                        </a:rPr>
                        <a:t> </a:t>
                      </a:r>
                      <a:r>
                        <a:rPr dirty="0" sz="1000" spc="-5">
                          <a:solidFill>
                            <a:srgbClr val="4D4D4F"/>
                          </a:solidFill>
                          <a:latin typeface="宋体"/>
                          <a:cs typeface="宋体"/>
                        </a:rPr>
                        <a:t>全国不同机构</a:t>
                      </a:r>
                      <a:r>
                        <a:rPr dirty="0" sz="1000" spc="5">
                          <a:solidFill>
                            <a:srgbClr val="4D4D4F"/>
                          </a:solidFill>
                          <a:latin typeface="宋体"/>
                          <a:cs typeface="宋体"/>
                        </a:rPr>
                        <a:t>诊</a:t>
                      </a:r>
                      <a:r>
                        <a:rPr dirty="0" sz="1000" spc="-5">
                          <a:solidFill>
                            <a:srgbClr val="4D4D4F"/>
                          </a:solidFill>
                          <a:latin typeface="宋体"/>
                          <a:cs typeface="宋体"/>
                        </a:rPr>
                        <a:t>疗量</a:t>
                      </a:r>
                      <a:r>
                        <a:rPr dirty="0" sz="1000" spc="5">
                          <a:solidFill>
                            <a:srgbClr val="4D4D4F"/>
                          </a:solidFill>
                          <a:latin typeface="宋体"/>
                          <a:cs typeface="宋体"/>
                        </a:rPr>
                        <a:t>变</a:t>
                      </a:r>
                      <a:r>
                        <a:rPr dirty="0" sz="1000" spc="-5">
                          <a:solidFill>
                            <a:srgbClr val="4D4D4F"/>
                          </a:solidFill>
                          <a:latin typeface="宋体"/>
                          <a:cs typeface="宋体"/>
                        </a:rPr>
                        <a:t>化情</a:t>
                      </a:r>
                      <a:r>
                        <a:rPr dirty="0" sz="1000" spc="5">
                          <a:solidFill>
                            <a:srgbClr val="4D4D4F"/>
                          </a:solidFill>
                          <a:latin typeface="宋体"/>
                          <a:cs typeface="宋体"/>
                        </a:rPr>
                        <a:t>况</a:t>
                      </a:r>
                      <a:r>
                        <a:rPr dirty="0" sz="1000" spc="-5">
                          <a:solidFill>
                            <a:srgbClr val="4D4D4F"/>
                          </a:solidFill>
                          <a:latin typeface="宋体"/>
                          <a:cs typeface="宋体"/>
                        </a:rPr>
                        <a:t>（</a:t>
                      </a:r>
                      <a:r>
                        <a:rPr dirty="0" sz="1000" spc="5">
                          <a:solidFill>
                            <a:srgbClr val="4D4D4F"/>
                          </a:solidFill>
                          <a:latin typeface="宋体"/>
                          <a:cs typeface="宋体"/>
                        </a:rPr>
                        <a:t>累</a:t>
                      </a:r>
                      <a:r>
                        <a:rPr dirty="0" sz="1000" spc="-5">
                          <a:solidFill>
                            <a:srgbClr val="4D4D4F"/>
                          </a:solidFill>
                          <a:latin typeface="宋体"/>
                          <a:cs typeface="宋体"/>
                        </a:rPr>
                        <a:t>计值</a:t>
                      </a:r>
                      <a:r>
                        <a:rPr dirty="0" sz="1000" spc="-254">
                          <a:solidFill>
                            <a:srgbClr val="4D4D4F"/>
                          </a:solidFill>
                          <a:latin typeface="宋体"/>
                          <a:cs typeface="宋体"/>
                        </a:rPr>
                        <a:t>）（</a:t>
                      </a:r>
                      <a:r>
                        <a:rPr dirty="0" sz="1000" spc="-5">
                          <a:solidFill>
                            <a:srgbClr val="4D4D4F"/>
                          </a:solidFill>
                          <a:latin typeface="宋体"/>
                          <a:cs typeface="宋体"/>
                        </a:rPr>
                        <a:t>万）</a:t>
                      </a:r>
                      <a:r>
                        <a:rPr dirty="0" sz="1000" spc="-395">
                          <a:solidFill>
                            <a:srgbClr val="4D4D4F"/>
                          </a:solidFill>
                          <a:latin typeface="宋体"/>
                          <a:cs typeface="宋体"/>
                        </a:rPr>
                        <a:t> </a:t>
                      </a:r>
                      <a:r>
                        <a:rPr dirty="0" sz="1000" spc="-5">
                          <a:solidFill>
                            <a:srgbClr val="4D4D4F"/>
                          </a:solidFill>
                          <a:latin typeface="等线"/>
                          <a:cs typeface="等线"/>
                        </a:rPr>
                        <a:t>......................................14</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195">
                          <a:solidFill>
                            <a:srgbClr val="4D4D4F"/>
                          </a:solidFill>
                          <a:latin typeface="宋体"/>
                          <a:cs typeface="宋体"/>
                        </a:rPr>
                        <a:t> </a:t>
                      </a:r>
                      <a:r>
                        <a:rPr dirty="0" sz="1000" spc="-5">
                          <a:solidFill>
                            <a:srgbClr val="4D4D4F"/>
                          </a:solidFill>
                          <a:latin typeface="等线"/>
                          <a:cs typeface="等线"/>
                        </a:rPr>
                        <a:t>15</a:t>
                      </a:r>
                      <a:r>
                        <a:rPr dirty="0" sz="1000" spc="-5">
                          <a:solidFill>
                            <a:srgbClr val="4D4D4F"/>
                          </a:solidFill>
                          <a:latin typeface="宋体"/>
                          <a:cs typeface="宋体"/>
                        </a:rPr>
                        <a:t>：我国</a:t>
                      </a:r>
                      <a:r>
                        <a:rPr dirty="0" sz="1000" spc="5">
                          <a:solidFill>
                            <a:srgbClr val="4D4D4F"/>
                          </a:solidFill>
                          <a:latin typeface="宋体"/>
                          <a:cs typeface="宋体"/>
                        </a:rPr>
                        <a:t>零</a:t>
                      </a:r>
                      <a:r>
                        <a:rPr dirty="0" sz="1000" spc="-5">
                          <a:solidFill>
                            <a:srgbClr val="4D4D4F"/>
                          </a:solidFill>
                          <a:latin typeface="宋体"/>
                          <a:cs typeface="宋体"/>
                        </a:rPr>
                        <a:t>售药</a:t>
                      </a:r>
                      <a:r>
                        <a:rPr dirty="0" sz="1000" spc="5">
                          <a:solidFill>
                            <a:srgbClr val="4D4D4F"/>
                          </a:solidFill>
                          <a:latin typeface="宋体"/>
                          <a:cs typeface="宋体"/>
                        </a:rPr>
                        <a:t>店</a:t>
                      </a:r>
                      <a:r>
                        <a:rPr dirty="0" sz="1000" spc="-5">
                          <a:solidFill>
                            <a:srgbClr val="4D4D4F"/>
                          </a:solidFill>
                          <a:latin typeface="宋体"/>
                          <a:cs typeface="宋体"/>
                        </a:rPr>
                        <a:t>销</a:t>
                      </a:r>
                      <a:r>
                        <a:rPr dirty="0" sz="1000" spc="5">
                          <a:solidFill>
                            <a:srgbClr val="4D4D4F"/>
                          </a:solidFill>
                          <a:latin typeface="宋体"/>
                          <a:cs typeface="宋体"/>
                        </a:rPr>
                        <a:t>售</a:t>
                      </a:r>
                      <a:r>
                        <a:rPr dirty="0" sz="1000" spc="-5">
                          <a:solidFill>
                            <a:srgbClr val="4D4D4F"/>
                          </a:solidFill>
                          <a:latin typeface="宋体"/>
                          <a:cs typeface="宋体"/>
                        </a:rPr>
                        <a:t>规模（</a:t>
                      </a:r>
                      <a:r>
                        <a:rPr dirty="0" sz="1000" spc="5">
                          <a:solidFill>
                            <a:srgbClr val="4D4D4F"/>
                          </a:solidFill>
                          <a:latin typeface="宋体"/>
                          <a:cs typeface="宋体"/>
                        </a:rPr>
                        <a:t>亿</a:t>
                      </a:r>
                      <a:r>
                        <a:rPr dirty="0" sz="1000" spc="-5">
                          <a:solidFill>
                            <a:srgbClr val="4D4D4F"/>
                          </a:solidFill>
                          <a:latin typeface="宋体"/>
                          <a:cs typeface="宋体"/>
                        </a:rPr>
                        <a:t>元）</a:t>
                      </a:r>
                      <a:r>
                        <a:rPr dirty="0" sz="1000" spc="5">
                          <a:solidFill>
                            <a:srgbClr val="4D4D4F"/>
                          </a:solidFill>
                          <a:latin typeface="宋体"/>
                          <a:cs typeface="宋体"/>
                        </a:rPr>
                        <a:t>及</a:t>
                      </a:r>
                      <a:r>
                        <a:rPr dirty="0" sz="1000" spc="-5">
                          <a:solidFill>
                            <a:srgbClr val="4D4D4F"/>
                          </a:solidFill>
                          <a:latin typeface="宋体"/>
                          <a:cs typeface="宋体"/>
                        </a:rPr>
                        <a:t>增长</a:t>
                      </a:r>
                      <a:r>
                        <a:rPr dirty="0" sz="1000" spc="5">
                          <a:solidFill>
                            <a:srgbClr val="4D4D4F"/>
                          </a:solidFill>
                          <a:latin typeface="宋体"/>
                          <a:cs typeface="宋体"/>
                        </a:rPr>
                        <a:t>（</a:t>
                      </a:r>
                      <a:r>
                        <a:rPr dirty="0" sz="1000" spc="-5">
                          <a:solidFill>
                            <a:srgbClr val="4D4D4F"/>
                          </a:solidFill>
                          <a:latin typeface="宋体"/>
                          <a:cs typeface="宋体"/>
                        </a:rPr>
                        <a:t>右轴</a:t>
                      </a:r>
                      <a:r>
                        <a:rPr dirty="0" sz="1000" spc="150">
                          <a:solidFill>
                            <a:srgbClr val="4D4D4F"/>
                          </a:solidFill>
                          <a:latin typeface="宋体"/>
                          <a:cs typeface="宋体"/>
                        </a:rPr>
                        <a:t> </a:t>
                      </a:r>
                      <a:r>
                        <a:rPr dirty="0" sz="1000" spc="-5">
                          <a:solidFill>
                            <a:srgbClr val="4D4D4F"/>
                          </a:solidFill>
                          <a:latin typeface="等线"/>
                          <a:cs typeface="等线"/>
                        </a:rPr>
                        <a:t>%</a:t>
                      </a:r>
                      <a:r>
                        <a:rPr dirty="0" sz="1000" spc="-5">
                          <a:solidFill>
                            <a:srgbClr val="4D4D4F"/>
                          </a:solidFill>
                          <a:latin typeface="宋体"/>
                          <a:cs typeface="宋体"/>
                        </a:rPr>
                        <a:t>）</a:t>
                      </a:r>
                      <a:r>
                        <a:rPr dirty="0" sz="1000" spc="-265">
                          <a:solidFill>
                            <a:srgbClr val="4D4D4F"/>
                          </a:solidFill>
                          <a:latin typeface="宋体"/>
                          <a:cs typeface="宋体"/>
                        </a:rPr>
                        <a:t> </a:t>
                      </a:r>
                      <a:r>
                        <a:rPr dirty="0" sz="1000" spc="-10">
                          <a:solidFill>
                            <a:srgbClr val="4D4D4F"/>
                          </a:solidFill>
                          <a:latin typeface="等线"/>
                          <a:cs typeface="等线"/>
                        </a:rPr>
                        <a:t>.........................................................15</a:t>
                      </a:r>
                      <a:endParaRPr sz="1000">
                        <a:latin typeface="等线"/>
                        <a:cs typeface="等线"/>
                      </a:endParaRPr>
                    </a:p>
                    <a:p>
                      <a:pPr marL="127000">
                        <a:lnSpc>
                          <a:spcPct val="100000"/>
                        </a:lnSpc>
                        <a:spcBef>
                          <a:spcPts val="605"/>
                        </a:spcBef>
                      </a:pPr>
                      <a:r>
                        <a:rPr dirty="0" sz="1000" spc="-5">
                          <a:solidFill>
                            <a:srgbClr val="4D4D4F"/>
                          </a:solidFill>
                          <a:latin typeface="宋体"/>
                          <a:cs typeface="宋体"/>
                        </a:rPr>
                        <a:t>图</a:t>
                      </a:r>
                      <a:r>
                        <a:rPr dirty="0" sz="1000" spc="-95">
                          <a:solidFill>
                            <a:srgbClr val="4D4D4F"/>
                          </a:solidFill>
                          <a:latin typeface="宋体"/>
                          <a:cs typeface="宋体"/>
                        </a:rPr>
                        <a:t> </a:t>
                      </a:r>
                      <a:r>
                        <a:rPr dirty="0" sz="1000" spc="-5">
                          <a:solidFill>
                            <a:srgbClr val="4D4D4F"/>
                          </a:solidFill>
                          <a:latin typeface="等线"/>
                          <a:cs typeface="等线"/>
                        </a:rPr>
                        <a:t>16</a:t>
                      </a:r>
                      <a:r>
                        <a:rPr dirty="0" sz="1000" spc="-5">
                          <a:solidFill>
                            <a:srgbClr val="4D4D4F"/>
                          </a:solidFill>
                          <a:latin typeface="宋体"/>
                          <a:cs typeface="宋体"/>
                        </a:rPr>
                        <a:t>：四家</a:t>
                      </a:r>
                      <a:r>
                        <a:rPr dirty="0" sz="1000" spc="5">
                          <a:solidFill>
                            <a:srgbClr val="4D4D4F"/>
                          </a:solidFill>
                          <a:latin typeface="宋体"/>
                          <a:cs typeface="宋体"/>
                        </a:rPr>
                        <a:t>上</a:t>
                      </a:r>
                      <a:r>
                        <a:rPr dirty="0" sz="1000" spc="-5">
                          <a:solidFill>
                            <a:srgbClr val="4D4D4F"/>
                          </a:solidFill>
                          <a:latin typeface="宋体"/>
                          <a:cs typeface="宋体"/>
                        </a:rPr>
                        <a:t>市连</a:t>
                      </a:r>
                      <a:r>
                        <a:rPr dirty="0" sz="1000" spc="5">
                          <a:solidFill>
                            <a:srgbClr val="4D4D4F"/>
                          </a:solidFill>
                          <a:latin typeface="宋体"/>
                          <a:cs typeface="宋体"/>
                        </a:rPr>
                        <a:t>锁</a:t>
                      </a:r>
                      <a:r>
                        <a:rPr dirty="0" sz="1000" spc="-5">
                          <a:solidFill>
                            <a:srgbClr val="4D4D4F"/>
                          </a:solidFill>
                          <a:latin typeface="宋体"/>
                          <a:cs typeface="宋体"/>
                        </a:rPr>
                        <a:t>药</a:t>
                      </a:r>
                      <a:r>
                        <a:rPr dirty="0" sz="1000" spc="5">
                          <a:solidFill>
                            <a:srgbClr val="4D4D4F"/>
                          </a:solidFill>
                          <a:latin typeface="宋体"/>
                          <a:cs typeface="宋体"/>
                        </a:rPr>
                        <a:t>店</a:t>
                      </a:r>
                      <a:r>
                        <a:rPr dirty="0" sz="1000" spc="-5">
                          <a:solidFill>
                            <a:srgbClr val="4D4D4F"/>
                          </a:solidFill>
                          <a:latin typeface="宋体"/>
                          <a:cs typeface="宋体"/>
                        </a:rPr>
                        <a:t>的市场</a:t>
                      </a:r>
                      <a:r>
                        <a:rPr dirty="0" sz="1000" spc="5">
                          <a:solidFill>
                            <a:srgbClr val="4D4D4F"/>
                          </a:solidFill>
                          <a:latin typeface="宋体"/>
                          <a:cs typeface="宋体"/>
                        </a:rPr>
                        <a:t>历</a:t>
                      </a:r>
                      <a:r>
                        <a:rPr dirty="0" sz="1000" spc="-5">
                          <a:solidFill>
                            <a:srgbClr val="4D4D4F"/>
                          </a:solidFill>
                          <a:latin typeface="宋体"/>
                          <a:cs typeface="宋体"/>
                        </a:rPr>
                        <a:t>年收</a:t>
                      </a:r>
                      <a:r>
                        <a:rPr dirty="0" sz="1000" spc="5">
                          <a:solidFill>
                            <a:srgbClr val="4D4D4F"/>
                          </a:solidFill>
                          <a:latin typeface="宋体"/>
                          <a:cs typeface="宋体"/>
                        </a:rPr>
                        <a:t>入</a:t>
                      </a:r>
                      <a:r>
                        <a:rPr dirty="0" sz="1000" spc="-5">
                          <a:solidFill>
                            <a:srgbClr val="4D4D4F"/>
                          </a:solidFill>
                          <a:latin typeface="宋体"/>
                          <a:cs typeface="宋体"/>
                        </a:rPr>
                        <a:t>增速</a:t>
                      </a:r>
                      <a:r>
                        <a:rPr dirty="0" sz="1000" spc="5">
                          <a:solidFill>
                            <a:srgbClr val="4D4D4F"/>
                          </a:solidFill>
                          <a:latin typeface="宋体"/>
                          <a:cs typeface="宋体"/>
                        </a:rPr>
                        <a:t>情</a:t>
                      </a:r>
                      <a:r>
                        <a:rPr dirty="0" sz="1000" spc="-5">
                          <a:solidFill>
                            <a:srgbClr val="4D4D4F"/>
                          </a:solidFill>
                          <a:latin typeface="宋体"/>
                          <a:cs typeface="宋体"/>
                        </a:rPr>
                        <a:t>况</a:t>
                      </a:r>
                      <a:r>
                        <a:rPr dirty="0" sz="1000" spc="-190">
                          <a:solidFill>
                            <a:srgbClr val="4D4D4F"/>
                          </a:solidFill>
                          <a:latin typeface="宋体"/>
                          <a:cs typeface="宋体"/>
                        </a:rPr>
                        <a:t> </a:t>
                      </a:r>
                      <a:r>
                        <a:rPr dirty="0" sz="1000" spc="-10">
                          <a:solidFill>
                            <a:srgbClr val="4D4D4F"/>
                          </a:solidFill>
                          <a:latin typeface="等线"/>
                          <a:cs typeface="等线"/>
                        </a:rPr>
                        <a:t>.......................................................................15</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60">
                          <a:solidFill>
                            <a:srgbClr val="4D4D4F"/>
                          </a:solidFill>
                          <a:latin typeface="宋体"/>
                          <a:cs typeface="宋体"/>
                        </a:rPr>
                        <a:t> </a:t>
                      </a:r>
                      <a:r>
                        <a:rPr dirty="0" sz="1000" spc="-5">
                          <a:solidFill>
                            <a:srgbClr val="4D4D4F"/>
                          </a:solidFill>
                          <a:latin typeface="等线"/>
                          <a:cs typeface="等线"/>
                        </a:rPr>
                        <a:t>17</a:t>
                      </a:r>
                      <a:r>
                        <a:rPr dirty="0" sz="1000" spc="-5">
                          <a:solidFill>
                            <a:srgbClr val="4D4D4F"/>
                          </a:solidFill>
                          <a:latin typeface="宋体"/>
                          <a:cs typeface="宋体"/>
                        </a:rPr>
                        <a:t>：医药</a:t>
                      </a:r>
                      <a:r>
                        <a:rPr dirty="0" sz="1000" spc="5">
                          <a:solidFill>
                            <a:srgbClr val="4D4D4F"/>
                          </a:solidFill>
                          <a:latin typeface="宋体"/>
                          <a:cs typeface="宋体"/>
                        </a:rPr>
                        <a:t>板</a:t>
                      </a:r>
                      <a:r>
                        <a:rPr dirty="0" sz="1000" spc="-5">
                          <a:solidFill>
                            <a:srgbClr val="4D4D4F"/>
                          </a:solidFill>
                          <a:latin typeface="宋体"/>
                          <a:cs typeface="宋体"/>
                        </a:rPr>
                        <a:t>块与</a:t>
                      </a:r>
                      <a:r>
                        <a:rPr dirty="0" sz="1000" spc="10">
                          <a:solidFill>
                            <a:srgbClr val="4D4D4F"/>
                          </a:solidFill>
                          <a:latin typeface="宋体"/>
                          <a:cs typeface="宋体"/>
                        </a:rPr>
                        <a:t>其</a:t>
                      </a:r>
                      <a:r>
                        <a:rPr dirty="0" sz="1000" spc="-5">
                          <a:solidFill>
                            <a:srgbClr val="4D4D4F"/>
                          </a:solidFill>
                          <a:latin typeface="宋体"/>
                          <a:cs typeface="宋体"/>
                        </a:rPr>
                        <a:t>他</a:t>
                      </a:r>
                      <a:r>
                        <a:rPr dirty="0" sz="1000" spc="5">
                          <a:solidFill>
                            <a:srgbClr val="4D4D4F"/>
                          </a:solidFill>
                          <a:latin typeface="宋体"/>
                          <a:cs typeface="宋体"/>
                        </a:rPr>
                        <a:t>板</a:t>
                      </a:r>
                      <a:r>
                        <a:rPr dirty="0" sz="1000" spc="-5">
                          <a:solidFill>
                            <a:srgbClr val="4D4D4F"/>
                          </a:solidFill>
                          <a:latin typeface="宋体"/>
                          <a:cs typeface="宋体"/>
                        </a:rPr>
                        <a:t>块涨跌</a:t>
                      </a:r>
                      <a:r>
                        <a:rPr dirty="0" sz="1000" spc="5">
                          <a:solidFill>
                            <a:srgbClr val="4D4D4F"/>
                          </a:solidFill>
                          <a:latin typeface="宋体"/>
                          <a:cs typeface="宋体"/>
                        </a:rPr>
                        <a:t>幅</a:t>
                      </a:r>
                      <a:r>
                        <a:rPr dirty="0" sz="1000" spc="-5">
                          <a:solidFill>
                            <a:srgbClr val="4D4D4F"/>
                          </a:solidFill>
                          <a:latin typeface="宋体"/>
                          <a:cs typeface="宋体"/>
                        </a:rPr>
                        <a:t>比较</a:t>
                      </a:r>
                      <a:r>
                        <a:rPr dirty="0" sz="1000" spc="-105">
                          <a:solidFill>
                            <a:srgbClr val="4D4D4F"/>
                          </a:solidFill>
                          <a:latin typeface="宋体"/>
                          <a:cs typeface="宋体"/>
                        </a:rPr>
                        <a:t> </a:t>
                      </a:r>
                      <a:r>
                        <a:rPr dirty="0" sz="1000" spc="-10">
                          <a:solidFill>
                            <a:srgbClr val="4D4D4F"/>
                          </a:solidFill>
                          <a:latin typeface="等线"/>
                          <a:cs typeface="等线"/>
                        </a:rPr>
                        <a:t>..............................................................................................16</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60">
                          <a:solidFill>
                            <a:srgbClr val="4D4D4F"/>
                          </a:solidFill>
                          <a:latin typeface="宋体"/>
                          <a:cs typeface="宋体"/>
                        </a:rPr>
                        <a:t> </a:t>
                      </a:r>
                      <a:r>
                        <a:rPr dirty="0" sz="1000" spc="-5">
                          <a:solidFill>
                            <a:srgbClr val="4D4D4F"/>
                          </a:solidFill>
                          <a:latin typeface="等线"/>
                          <a:cs typeface="等线"/>
                        </a:rPr>
                        <a:t>18</a:t>
                      </a:r>
                      <a:r>
                        <a:rPr dirty="0" sz="1000" spc="-5">
                          <a:solidFill>
                            <a:srgbClr val="4D4D4F"/>
                          </a:solidFill>
                          <a:latin typeface="宋体"/>
                          <a:cs typeface="宋体"/>
                        </a:rPr>
                        <a:t>：医药</a:t>
                      </a:r>
                      <a:r>
                        <a:rPr dirty="0" sz="1000" spc="5">
                          <a:solidFill>
                            <a:srgbClr val="4D4D4F"/>
                          </a:solidFill>
                          <a:latin typeface="宋体"/>
                          <a:cs typeface="宋体"/>
                        </a:rPr>
                        <a:t>板</a:t>
                      </a:r>
                      <a:r>
                        <a:rPr dirty="0" sz="1000" spc="-5">
                          <a:solidFill>
                            <a:srgbClr val="4D4D4F"/>
                          </a:solidFill>
                          <a:latin typeface="宋体"/>
                          <a:cs typeface="宋体"/>
                        </a:rPr>
                        <a:t>块</a:t>
                      </a:r>
                      <a:r>
                        <a:rPr dirty="0" sz="1000" spc="-250">
                          <a:solidFill>
                            <a:srgbClr val="4D4D4F"/>
                          </a:solidFill>
                          <a:latin typeface="宋体"/>
                          <a:cs typeface="宋体"/>
                        </a:rPr>
                        <a:t> </a:t>
                      </a:r>
                      <a:r>
                        <a:rPr dirty="0" sz="1000" spc="-5">
                          <a:solidFill>
                            <a:srgbClr val="4D4D4F"/>
                          </a:solidFill>
                          <a:latin typeface="等线"/>
                          <a:cs typeface="等线"/>
                        </a:rPr>
                        <a:t>PE</a:t>
                      </a:r>
                      <a:r>
                        <a:rPr dirty="0" sz="1000" spc="-25">
                          <a:solidFill>
                            <a:srgbClr val="4D4D4F"/>
                          </a:solidFill>
                          <a:latin typeface="等线"/>
                          <a:cs typeface="等线"/>
                        </a:rPr>
                        <a:t> </a:t>
                      </a:r>
                      <a:r>
                        <a:rPr dirty="0" sz="1000" spc="-5">
                          <a:solidFill>
                            <a:srgbClr val="4D4D4F"/>
                          </a:solidFill>
                          <a:latin typeface="宋体"/>
                          <a:cs typeface="宋体"/>
                        </a:rPr>
                        <a:t>及相对</a:t>
                      </a:r>
                      <a:r>
                        <a:rPr dirty="0" sz="1000" spc="-245">
                          <a:solidFill>
                            <a:srgbClr val="4D4D4F"/>
                          </a:solidFill>
                          <a:latin typeface="宋体"/>
                          <a:cs typeface="宋体"/>
                        </a:rPr>
                        <a:t> </a:t>
                      </a:r>
                      <a:r>
                        <a:rPr dirty="0" sz="1000" spc="-5">
                          <a:solidFill>
                            <a:srgbClr val="4D4D4F"/>
                          </a:solidFill>
                          <a:latin typeface="等线"/>
                          <a:cs typeface="等线"/>
                        </a:rPr>
                        <a:t>A</a:t>
                      </a:r>
                      <a:r>
                        <a:rPr dirty="0" sz="1000" spc="-25">
                          <a:solidFill>
                            <a:srgbClr val="4D4D4F"/>
                          </a:solidFill>
                          <a:latin typeface="等线"/>
                          <a:cs typeface="等线"/>
                        </a:rPr>
                        <a:t> </a:t>
                      </a:r>
                      <a:r>
                        <a:rPr dirty="0" sz="1000" spc="-5">
                          <a:solidFill>
                            <a:srgbClr val="4D4D4F"/>
                          </a:solidFill>
                          <a:latin typeface="宋体"/>
                          <a:cs typeface="宋体"/>
                        </a:rPr>
                        <a:t>股溢价</a:t>
                      </a:r>
                      <a:r>
                        <a:rPr dirty="0" sz="1000" spc="5">
                          <a:solidFill>
                            <a:srgbClr val="4D4D4F"/>
                          </a:solidFill>
                          <a:latin typeface="宋体"/>
                          <a:cs typeface="宋体"/>
                        </a:rPr>
                        <a:t>率</a:t>
                      </a:r>
                      <a:r>
                        <a:rPr dirty="0" sz="1000" spc="-5">
                          <a:solidFill>
                            <a:srgbClr val="4D4D4F"/>
                          </a:solidFill>
                          <a:latin typeface="宋体"/>
                          <a:cs typeface="宋体"/>
                        </a:rPr>
                        <a:t>（</a:t>
                      </a:r>
                      <a:r>
                        <a:rPr dirty="0" sz="1000" spc="-5">
                          <a:solidFill>
                            <a:srgbClr val="4D4D4F"/>
                          </a:solidFill>
                          <a:latin typeface="等线"/>
                          <a:cs typeface="等线"/>
                        </a:rPr>
                        <a:t>TTM</a:t>
                      </a:r>
                      <a:r>
                        <a:rPr dirty="0" sz="1000" spc="-5">
                          <a:solidFill>
                            <a:srgbClr val="4D4D4F"/>
                          </a:solidFill>
                          <a:latin typeface="宋体"/>
                          <a:cs typeface="宋体"/>
                        </a:rPr>
                        <a:t>，整体</a:t>
                      </a:r>
                      <a:r>
                        <a:rPr dirty="0" sz="1000" spc="5">
                          <a:solidFill>
                            <a:srgbClr val="4D4D4F"/>
                          </a:solidFill>
                          <a:latin typeface="宋体"/>
                          <a:cs typeface="宋体"/>
                        </a:rPr>
                        <a:t>法</a:t>
                      </a:r>
                      <a:r>
                        <a:rPr dirty="0" sz="1000" spc="-5">
                          <a:solidFill>
                            <a:srgbClr val="4D4D4F"/>
                          </a:solidFill>
                          <a:latin typeface="宋体"/>
                          <a:cs typeface="宋体"/>
                        </a:rPr>
                        <a:t>，剔除</a:t>
                      </a:r>
                      <a:r>
                        <a:rPr dirty="0" sz="1000" spc="5">
                          <a:solidFill>
                            <a:srgbClr val="4D4D4F"/>
                          </a:solidFill>
                          <a:latin typeface="宋体"/>
                          <a:cs typeface="宋体"/>
                        </a:rPr>
                        <a:t>负</a:t>
                      </a:r>
                      <a:r>
                        <a:rPr dirty="0" sz="1000" spc="-5">
                          <a:solidFill>
                            <a:srgbClr val="4D4D4F"/>
                          </a:solidFill>
                          <a:latin typeface="宋体"/>
                          <a:cs typeface="宋体"/>
                        </a:rPr>
                        <a:t>值）</a:t>
                      </a:r>
                      <a:r>
                        <a:rPr dirty="0" sz="1000" spc="-350">
                          <a:solidFill>
                            <a:srgbClr val="4D4D4F"/>
                          </a:solidFill>
                          <a:latin typeface="宋体"/>
                          <a:cs typeface="宋体"/>
                        </a:rPr>
                        <a:t> </a:t>
                      </a:r>
                      <a:r>
                        <a:rPr dirty="0" sz="1000" spc="-5">
                          <a:solidFill>
                            <a:srgbClr val="4D4D4F"/>
                          </a:solidFill>
                          <a:latin typeface="等线"/>
                          <a:cs typeface="等线"/>
                        </a:rPr>
                        <a:t>....................................17</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204">
                          <a:solidFill>
                            <a:srgbClr val="4D4D4F"/>
                          </a:solidFill>
                          <a:latin typeface="宋体"/>
                          <a:cs typeface="宋体"/>
                        </a:rPr>
                        <a:t> </a:t>
                      </a:r>
                      <a:r>
                        <a:rPr dirty="0" sz="1000" spc="-5">
                          <a:solidFill>
                            <a:srgbClr val="4D4D4F"/>
                          </a:solidFill>
                          <a:latin typeface="等线"/>
                          <a:cs typeface="等线"/>
                        </a:rPr>
                        <a:t>19</a:t>
                      </a:r>
                      <a:r>
                        <a:rPr dirty="0" sz="1000" spc="-5">
                          <a:solidFill>
                            <a:srgbClr val="4D4D4F"/>
                          </a:solidFill>
                          <a:latin typeface="宋体"/>
                          <a:cs typeface="宋体"/>
                        </a:rPr>
                        <a:t>：医药</a:t>
                      </a:r>
                      <a:r>
                        <a:rPr dirty="0" sz="1000" spc="5">
                          <a:solidFill>
                            <a:srgbClr val="4D4D4F"/>
                          </a:solidFill>
                          <a:latin typeface="宋体"/>
                          <a:cs typeface="宋体"/>
                        </a:rPr>
                        <a:t>各</a:t>
                      </a:r>
                      <a:r>
                        <a:rPr dirty="0" sz="1000" spc="-5">
                          <a:solidFill>
                            <a:srgbClr val="4D4D4F"/>
                          </a:solidFill>
                          <a:latin typeface="宋体"/>
                          <a:cs typeface="宋体"/>
                        </a:rPr>
                        <a:t>板块</a:t>
                      </a:r>
                      <a:r>
                        <a:rPr dirty="0" sz="1000" spc="5">
                          <a:solidFill>
                            <a:srgbClr val="4D4D4F"/>
                          </a:solidFill>
                          <a:latin typeface="宋体"/>
                          <a:cs typeface="宋体"/>
                        </a:rPr>
                        <a:t>周</a:t>
                      </a:r>
                      <a:r>
                        <a:rPr dirty="0" sz="1000" spc="-5">
                          <a:solidFill>
                            <a:srgbClr val="4D4D4F"/>
                          </a:solidFill>
                          <a:latin typeface="宋体"/>
                          <a:cs typeface="宋体"/>
                        </a:rPr>
                        <a:t>涨</a:t>
                      </a:r>
                      <a:r>
                        <a:rPr dirty="0" sz="1000" spc="5">
                          <a:solidFill>
                            <a:srgbClr val="4D4D4F"/>
                          </a:solidFill>
                          <a:latin typeface="宋体"/>
                          <a:cs typeface="宋体"/>
                        </a:rPr>
                        <a:t>跌</a:t>
                      </a:r>
                      <a:r>
                        <a:rPr dirty="0" sz="1000" spc="25">
                          <a:solidFill>
                            <a:srgbClr val="4D4D4F"/>
                          </a:solidFill>
                          <a:latin typeface="宋体"/>
                          <a:cs typeface="宋体"/>
                        </a:rPr>
                        <a:t>幅</a:t>
                      </a:r>
                      <a:r>
                        <a:rPr dirty="0" sz="1000" spc="-10">
                          <a:solidFill>
                            <a:srgbClr val="4D4D4F"/>
                          </a:solidFill>
                          <a:latin typeface="等线"/>
                          <a:cs typeface="等线"/>
                        </a:rPr>
                        <a:t>......................................................................................................................18</a:t>
                      </a:r>
                      <a:endParaRPr sz="1000">
                        <a:latin typeface="等线"/>
                        <a:cs typeface="等线"/>
                      </a:endParaRPr>
                    </a:p>
                    <a:p>
                      <a:pPr marL="127000">
                        <a:lnSpc>
                          <a:spcPct val="100000"/>
                        </a:lnSpc>
                        <a:spcBef>
                          <a:spcPts val="600"/>
                        </a:spcBef>
                      </a:pPr>
                      <a:r>
                        <a:rPr dirty="0" sz="1000" spc="-5">
                          <a:solidFill>
                            <a:srgbClr val="4D4D4F"/>
                          </a:solidFill>
                          <a:latin typeface="宋体"/>
                          <a:cs typeface="宋体"/>
                        </a:rPr>
                        <a:t>图</a:t>
                      </a:r>
                      <a:r>
                        <a:rPr dirty="0" sz="1000" spc="95">
                          <a:solidFill>
                            <a:srgbClr val="4D4D4F"/>
                          </a:solidFill>
                          <a:latin typeface="宋体"/>
                          <a:cs typeface="宋体"/>
                        </a:rPr>
                        <a:t> </a:t>
                      </a:r>
                      <a:r>
                        <a:rPr dirty="0" sz="1000" spc="-5">
                          <a:solidFill>
                            <a:srgbClr val="4D4D4F"/>
                          </a:solidFill>
                          <a:latin typeface="等线"/>
                          <a:cs typeface="等线"/>
                        </a:rPr>
                        <a:t>20</a:t>
                      </a:r>
                      <a:r>
                        <a:rPr dirty="0" sz="1000" spc="-5">
                          <a:solidFill>
                            <a:srgbClr val="4D4D4F"/>
                          </a:solidFill>
                          <a:latin typeface="宋体"/>
                          <a:cs typeface="宋体"/>
                        </a:rPr>
                        <a:t>：医药</a:t>
                      </a:r>
                      <a:r>
                        <a:rPr dirty="0" sz="1000" spc="5">
                          <a:solidFill>
                            <a:srgbClr val="4D4D4F"/>
                          </a:solidFill>
                          <a:latin typeface="宋体"/>
                          <a:cs typeface="宋体"/>
                        </a:rPr>
                        <a:t>各</a:t>
                      </a:r>
                      <a:r>
                        <a:rPr dirty="0" sz="1000" spc="-5">
                          <a:solidFill>
                            <a:srgbClr val="4D4D4F"/>
                          </a:solidFill>
                          <a:latin typeface="宋体"/>
                          <a:cs typeface="宋体"/>
                        </a:rPr>
                        <a:t>板块</a:t>
                      </a:r>
                      <a:r>
                        <a:rPr dirty="0" sz="1000" spc="5">
                          <a:solidFill>
                            <a:srgbClr val="4D4D4F"/>
                          </a:solidFill>
                          <a:latin typeface="宋体"/>
                          <a:cs typeface="宋体"/>
                        </a:rPr>
                        <a:t>交</a:t>
                      </a:r>
                      <a:r>
                        <a:rPr dirty="0" sz="1000" spc="-5">
                          <a:solidFill>
                            <a:srgbClr val="4D4D4F"/>
                          </a:solidFill>
                          <a:latin typeface="宋体"/>
                          <a:cs typeface="宋体"/>
                        </a:rPr>
                        <a:t>易</a:t>
                      </a:r>
                      <a:r>
                        <a:rPr dirty="0" sz="1000" spc="5">
                          <a:solidFill>
                            <a:srgbClr val="4D4D4F"/>
                          </a:solidFill>
                          <a:latin typeface="宋体"/>
                          <a:cs typeface="宋体"/>
                        </a:rPr>
                        <a:t>量</a:t>
                      </a:r>
                      <a:r>
                        <a:rPr dirty="0" sz="1000" spc="-5">
                          <a:solidFill>
                            <a:srgbClr val="4D4D4F"/>
                          </a:solidFill>
                          <a:latin typeface="宋体"/>
                          <a:cs typeface="宋体"/>
                        </a:rPr>
                        <a:t>和交易</a:t>
                      </a:r>
                      <a:r>
                        <a:rPr dirty="0" sz="1000" spc="5">
                          <a:solidFill>
                            <a:srgbClr val="4D4D4F"/>
                          </a:solidFill>
                          <a:latin typeface="宋体"/>
                          <a:cs typeface="宋体"/>
                        </a:rPr>
                        <a:t>金</a:t>
                      </a:r>
                      <a:r>
                        <a:rPr dirty="0" sz="1000" spc="-5">
                          <a:solidFill>
                            <a:srgbClr val="4D4D4F"/>
                          </a:solidFill>
                          <a:latin typeface="宋体"/>
                          <a:cs typeface="宋体"/>
                        </a:rPr>
                        <a:t>额变</a:t>
                      </a:r>
                      <a:r>
                        <a:rPr dirty="0" sz="1000" spc="85">
                          <a:solidFill>
                            <a:srgbClr val="4D4D4F"/>
                          </a:solidFill>
                          <a:latin typeface="宋体"/>
                          <a:cs typeface="宋体"/>
                        </a:rPr>
                        <a:t>化</a:t>
                      </a:r>
                      <a:r>
                        <a:rPr dirty="0" sz="1000" spc="-10">
                          <a:solidFill>
                            <a:srgbClr val="4D4D4F"/>
                          </a:solidFill>
                          <a:latin typeface="等线"/>
                          <a:cs typeface="等线"/>
                        </a:rPr>
                        <a:t>..........................................................................................18</a:t>
                      </a:r>
                      <a:endParaRPr sz="1000">
                        <a:latin typeface="等线"/>
                        <a:cs typeface="等线"/>
                      </a:endParaRPr>
                    </a:p>
                  </a:txBody>
                  <a:tcPr marL="0" marR="0" marB="0" marT="33019"/>
                </a:tc>
              </a:tr>
              <a:tr h="285721">
                <a:tc>
                  <a:txBody>
                    <a:bodyPr/>
                    <a:lstStyle/>
                    <a:p>
                      <a:pPr>
                        <a:lnSpc>
                          <a:spcPct val="100000"/>
                        </a:lnSpc>
                        <a:spcBef>
                          <a:spcPts val="20"/>
                        </a:spcBef>
                      </a:pPr>
                      <a:endParaRPr sz="850">
                        <a:latin typeface="Times New Roman"/>
                        <a:cs typeface="Times New Roman"/>
                      </a:endParaRPr>
                    </a:p>
                    <a:p>
                      <a:pPr marL="127000">
                        <a:lnSpc>
                          <a:spcPts val="1150"/>
                        </a:lnSpc>
                      </a:pPr>
                      <a:r>
                        <a:rPr dirty="0" sz="1000" spc="-5">
                          <a:solidFill>
                            <a:srgbClr val="4D4D4F"/>
                          </a:solidFill>
                          <a:latin typeface="宋体"/>
                          <a:cs typeface="宋体"/>
                        </a:rPr>
                        <a:t>表</a:t>
                      </a:r>
                      <a:r>
                        <a:rPr dirty="0" sz="1000" spc="-204">
                          <a:solidFill>
                            <a:srgbClr val="4D4D4F"/>
                          </a:solidFill>
                          <a:latin typeface="宋体"/>
                          <a:cs typeface="宋体"/>
                        </a:rPr>
                        <a:t> </a:t>
                      </a:r>
                      <a:r>
                        <a:rPr dirty="0" sz="1000" spc="-5">
                          <a:solidFill>
                            <a:srgbClr val="4D4D4F"/>
                          </a:solidFill>
                          <a:latin typeface="等线"/>
                          <a:cs typeface="等线"/>
                        </a:rPr>
                        <a:t>1</a:t>
                      </a:r>
                      <a:r>
                        <a:rPr dirty="0" sz="1000" spc="-5">
                          <a:solidFill>
                            <a:srgbClr val="4D4D4F"/>
                          </a:solidFill>
                          <a:latin typeface="宋体"/>
                          <a:cs typeface="宋体"/>
                        </a:rPr>
                        <a:t>：恒瑞</a:t>
                      </a:r>
                      <a:r>
                        <a:rPr dirty="0" sz="1000" spc="-190">
                          <a:solidFill>
                            <a:srgbClr val="4D4D4F"/>
                          </a:solidFill>
                          <a:latin typeface="宋体"/>
                          <a:cs typeface="宋体"/>
                        </a:rPr>
                        <a:t> </a:t>
                      </a:r>
                      <a:r>
                        <a:rPr dirty="0" sz="1000" spc="-5">
                          <a:solidFill>
                            <a:srgbClr val="4D4D4F"/>
                          </a:solidFill>
                          <a:latin typeface="等线"/>
                          <a:cs typeface="等线"/>
                        </a:rPr>
                        <a:t>SGLT-2</a:t>
                      </a:r>
                      <a:r>
                        <a:rPr dirty="0" sz="1000" spc="30">
                          <a:solidFill>
                            <a:srgbClr val="4D4D4F"/>
                          </a:solidFill>
                          <a:latin typeface="等线"/>
                          <a:cs typeface="等线"/>
                        </a:rPr>
                        <a:t>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
                          <a:solidFill>
                            <a:srgbClr val="4D4D4F"/>
                          </a:solidFill>
                          <a:latin typeface="宋体"/>
                          <a:cs typeface="宋体"/>
                        </a:rPr>
                        <a:t>用于糖</a:t>
                      </a:r>
                      <a:r>
                        <a:rPr dirty="0" sz="1000" spc="5">
                          <a:solidFill>
                            <a:srgbClr val="4D4D4F"/>
                          </a:solidFill>
                          <a:latin typeface="宋体"/>
                          <a:cs typeface="宋体"/>
                        </a:rPr>
                        <a:t>尿</a:t>
                      </a:r>
                      <a:r>
                        <a:rPr dirty="0" sz="1000" spc="-5">
                          <a:solidFill>
                            <a:srgbClr val="4D4D4F"/>
                          </a:solidFill>
                          <a:latin typeface="宋体"/>
                          <a:cs typeface="宋体"/>
                        </a:rPr>
                        <a:t>病市</a:t>
                      </a:r>
                      <a:r>
                        <a:rPr dirty="0" sz="1000" spc="5">
                          <a:solidFill>
                            <a:srgbClr val="4D4D4F"/>
                          </a:solidFill>
                          <a:latin typeface="宋体"/>
                          <a:cs typeface="宋体"/>
                        </a:rPr>
                        <a:t>场</a:t>
                      </a:r>
                      <a:r>
                        <a:rPr dirty="0" sz="1000" spc="-5">
                          <a:solidFill>
                            <a:srgbClr val="4D4D4F"/>
                          </a:solidFill>
                          <a:latin typeface="宋体"/>
                          <a:cs typeface="宋体"/>
                        </a:rPr>
                        <a:t>空间</a:t>
                      </a:r>
                      <a:r>
                        <a:rPr dirty="0" sz="1000" spc="5">
                          <a:solidFill>
                            <a:srgbClr val="4D4D4F"/>
                          </a:solidFill>
                          <a:latin typeface="宋体"/>
                          <a:cs typeface="宋体"/>
                        </a:rPr>
                        <a:t>测</a:t>
                      </a:r>
                      <a:r>
                        <a:rPr dirty="0" sz="1000" spc="10">
                          <a:solidFill>
                            <a:srgbClr val="4D4D4F"/>
                          </a:solidFill>
                          <a:latin typeface="宋体"/>
                          <a:cs typeface="宋体"/>
                        </a:rPr>
                        <a:t>算</a:t>
                      </a:r>
                      <a:r>
                        <a:rPr dirty="0" sz="1000" spc="-10">
                          <a:solidFill>
                            <a:srgbClr val="4D4D4F"/>
                          </a:solidFill>
                          <a:latin typeface="等线"/>
                          <a:cs typeface="等线"/>
                        </a:rPr>
                        <a:t>.........................................................................</a:t>
                      </a:r>
                      <a:r>
                        <a:rPr dirty="0" sz="1000" spc="-120">
                          <a:solidFill>
                            <a:srgbClr val="4D4D4F"/>
                          </a:solidFill>
                          <a:latin typeface="等线"/>
                          <a:cs typeface="等线"/>
                        </a:rPr>
                        <a:t> </a:t>
                      </a:r>
                      <a:r>
                        <a:rPr dirty="0" sz="1000" spc="-5">
                          <a:solidFill>
                            <a:srgbClr val="4D4D4F"/>
                          </a:solidFill>
                          <a:latin typeface="等线"/>
                          <a:cs typeface="等线"/>
                        </a:rPr>
                        <a:t>7</a:t>
                      </a:r>
                      <a:endParaRPr sz="1000">
                        <a:latin typeface="等线"/>
                        <a:cs typeface="等线"/>
                      </a:endParaRPr>
                    </a:p>
                  </a:txBody>
                  <a:tcPr marL="0" marR="0" marB="0" marT="2540"/>
                </a:tc>
              </a:tr>
            </a:tbl>
          </a:graphicData>
        </a:graphic>
      </p:graphicFrame>
      <p:sp>
        <p:nvSpPr>
          <p:cNvPr id="8" name="object 8"/>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graphicFrame>
        <p:nvGraphicFramePr>
          <p:cNvPr id="5" name="object 5"/>
          <p:cNvGraphicFramePr>
            <a:graphicFrameLocks noGrp="1"/>
          </p:cNvGraphicFramePr>
          <p:nvPr/>
        </p:nvGraphicFramePr>
        <p:xfrm>
          <a:off x="539353" y="626363"/>
          <a:ext cx="6480175" cy="1122045"/>
        </p:xfrm>
        <a:graphic>
          <a:graphicData uri="http://schemas.openxmlformats.org/drawingml/2006/table">
            <a:tbl>
              <a:tblPr firstRow="1" bandRow="1">
                <a:tableStyleId>{2D5ABB26-0587-4C30-8999-92F81FD0307C}</a:tableStyleId>
              </a:tblPr>
              <a:tblGrid>
                <a:gridCol w="802640"/>
                <a:gridCol w="824865"/>
                <a:gridCol w="871219"/>
                <a:gridCol w="687069"/>
                <a:gridCol w="869950"/>
                <a:gridCol w="810895"/>
                <a:gridCol w="833754"/>
                <a:gridCol w="650239"/>
                <a:gridCol w="130175"/>
              </a:tblGrid>
              <a:tr h="86868">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lnB w="6350">
                      <a:solidFill>
                        <a:srgbClr val="000000"/>
                      </a:solidFill>
                      <a:prstDash val="solid"/>
                    </a:lnB>
                  </a:tcPr>
                </a:tc>
                <a:tc>
                  <a:txBody>
                    <a:bodyPr/>
                    <a:lstStyle/>
                    <a:p>
                      <a:pPr>
                        <a:lnSpc>
                          <a:spcPct val="100000"/>
                        </a:lnSpc>
                      </a:pPr>
                      <a:endParaRPr sz="400">
                        <a:latin typeface="Times New Roman"/>
                        <a:cs typeface="Times New Roman"/>
                      </a:endParaRPr>
                    </a:p>
                  </a:txBody>
                  <a:tcPr marL="0" marR="0" marB="0" marT="0">
                    <a:lnT w="19050">
                      <a:solidFill>
                        <a:srgbClr val="F5821F"/>
                      </a:solidFill>
                      <a:prstDash val="solid"/>
                    </a:lnT>
                  </a:tcPr>
                </a:tc>
              </a:tr>
              <a:tr h="205739">
                <a:tc>
                  <a:txBody>
                    <a:bodyPr/>
                    <a:lstStyle/>
                    <a:p>
                      <a:pPr marL="97155">
                        <a:lnSpc>
                          <a:spcPct val="100000"/>
                        </a:lnSpc>
                        <a:spcBef>
                          <a:spcPts val="315"/>
                        </a:spcBef>
                      </a:pPr>
                      <a:r>
                        <a:rPr dirty="0" sz="750" spc="80">
                          <a:solidFill>
                            <a:srgbClr val="404040"/>
                          </a:solidFill>
                          <a:latin typeface="宋体"/>
                          <a:cs typeface="宋体"/>
                        </a:rPr>
                        <a:t>600196.SH</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marL="181610">
                        <a:lnSpc>
                          <a:spcPct val="100000"/>
                        </a:lnSpc>
                        <a:spcBef>
                          <a:spcPts val="315"/>
                        </a:spcBef>
                      </a:pPr>
                      <a:r>
                        <a:rPr dirty="0" sz="750" spc="5">
                          <a:solidFill>
                            <a:srgbClr val="404040"/>
                          </a:solidFill>
                          <a:latin typeface="宋体"/>
                          <a:cs typeface="宋体"/>
                        </a:rPr>
                        <a:t>复星</a:t>
                      </a:r>
                      <a:r>
                        <a:rPr dirty="0" sz="750" spc="-10">
                          <a:solidFill>
                            <a:srgbClr val="404040"/>
                          </a:solidFill>
                          <a:latin typeface="宋体"/>
                          <a:cs typeface="宋体"/>
                        </a:rPr>
                        <a:t>医</a:t>
                      </a:r>
                      <a:r>
                        <a:rPr dirty="0" sz="750" spc="5">
                          <a:solidFill>
                            <a:srgbClr val="404040"/>
                          </a:solidFill>
                          <a:latin typeface="宋体"/>
                          <a:cs typeface="宋体"/>
                        </a:rPr>
                        <a:t>药</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ctr" marL="53975">
                        <a:lnSpc>
                          <a:spcPct val="100000"/>
                        </a:lnSpc>
                        <a:spcBef>
                          <a:spcPts val="315"/>
                        </a:spcBef>
                      </a:pPr>
                      <a:r>
                        <a:rPr dirty="0" sz="750" spc="20">
                          <a:solidFill>
                            <a:srgbClr val="404040"/>
                          </a:solidFill>
                          <a:latin typeface="宋体"/>
                          <a:cs typeface="宋体"/>
                        </a:rPr>
                        <a:t>1,035.26</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75895">
                        <a:lnSpc>
                          <a:spcPct val="100000"/>
                        </a:lnSpc>
                        <a:spcBef>
                          <a:spcPts val="315"/>
                        </a:spcBef>
                      </a:pPr>
                      <a:r>
                        <a:rPr dirty="0" sz="750" spc="90">
                          <a:solidFill>
                            <a:srgbClr val="404040"/>
                          </a:solidFill>
                          <a:latin typeface="宋体"/>
                          <a:cs typeface="宋体"/>
                        </a:rPr>
                        <a:t>0.40%</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61925">
                        <a:lnSpc>
                          <a:spcPct val="100000"/>
                        </a:lnSpc>
                        <a:spcBef>
                          <a:spcPts val="315"/>
                        </a:spcBef>
                      </a:pPr>
                      <a:r>
                        <a:rPr dirty="0" sz="750" spc="65">
                          <a:solidFill>
                            <a:srgbClr val="404040"/>
                          </a:solidFill>
                          <a:latin typeface="宋体"/>
                          <a:cs typeface="宋体"/>
                        </a:rPr>
                        <a:t>002737.SZ</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marL="163830">
                        <a:lnSpc>
                          <a:spcPct val="100000"/>
                        </a:lnSpc>
                        <a:spcBef>
                          <a:spcPts val="315"/>
                        </a:spcBef>
                      </a:pPr>
                      <a:r>
                        <a:rPr dirty="0" sz="750" spc="5">
                          <a:solidFill>
                            <a:srgbClr val="404040"/>
                          </a:solidFill>
                          <a:latin typeface="宋体"/>
                          <a:cs typeface="宋体"/>
                        </a:rPr>
                        <a:t>葵花</a:t>
                      </a:r>
                      <a:r>
                        <a:rPr dirty="0" sz="750" spc="-10">
                          <a:solidFill>
                            <a:srgbClr val="404040"/>
                          </a:solidFill>
                          <a:latin typeface="宋体"/>
                          <a:cs typeface="宋体"/>
                        </a:rPr>
                        <a:t>药</a:t>
                      </a:r>
                      <a:r>
                        <a:rPr dirty="0" sz="750" spc="5">
                          <a:solidFill>
                            <a:srgbClr val="404040"/>
                          </a:solidFill>
                          <a:latin typeface="宋体"/>
                          <a:cs typeface="宋体"/>
                        </a:rPr>
                        <a:t>业</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179070">
                        <a:lnSpc>
                          <a:spcPct val="100000"/>
                        </a:lnSpc>
                        <a:spcBef>
                          <a:spcPts val="315"/>
                        </a:spcBef>
                      </a:pPr>
                      <a:r>
                        <a:rPr dirty="0" sz="750" spc="50">
                          <a:solidFill>
                            <a:srgbClr val="404040"/>
                          </a:solidFill>
                          <a:latin typeface="宋体"/>
                          <a:cs typeface="宋体"/>
                        </a:rPr>
                        <a:t>-233.61</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95885">
                        <a:lnSpc>
                          <a:spcPct val="100000"/>
                        </a:lnSpc>
                        <a:spcBef>
                          <a:spcPts val="315"/>
                        </a:spcBef>
                      </a:pPr>
                      <a:r>
                        <a:rPr dirty="0" sz="750" spc="95">
                          <a:solidFill>
                            <a:srgbClr val="404040"/>
                          </a:solidFill>
                          <a:latin typeface="宋体"/>
                          <a:cs typeface="宋体"/>
                        </a:rPr>
                        <a:t>-0.40%</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tc>
              </a:tr>
              <a:tr h="204216">
                <a:tc>
                  <a:txBody>
                    <a:bodyPr/>
                    <a:lstStyle/>
                    <a:p>
                      <a:pPr marL="103505">
                        <a:lnSpc>
                          <a:spcPct val="100000"/>
                        </a:lnSpc>
                        <a:spcBef>
                          <a:spcPts val="305"/>
                        </a:spcBef>
                      </a:pPr>
                      <a:r>
                        <a:rPr dirty="0" sz="750" spc="70">
                          <a:solidFill>
                            <a:srgbClr val="404040"/>
                          </a:solidFill>
                          <a:latin typeface="宋体"/>
                          <a:cs typeface="宋体"/>
                        </a:rPr>
                        <a:t>002603.SZ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81610">
                        <a:lnSpc>
                          <a:spcPct val="100000"/>
                        </a:lnSpc>
                        <a:spcBef>
                          <a:spcPts val="305"/>
                        </a:spcBef>
                      </a:pPr>
                      <a:r>
                        <a:rPr dirty="0" sz="750" spc="5">
                          <a:solidFill>
                            <a:srgbClr val="404040"/>
                          </a:solidFill>
                          <a:latin typeface="宋体"/>
                          <a:cs typeface="宋体"/>
                        </a:rPr>
                        <a:t>以岭</a:t>
                      </a:r>
                      <a:r>
                        <a:rPr dirty="0" sz="750" spc="-10">
                          <a:solidFill>
                            <a:srgbClr val="404040"/>
                          </a:solidFill>
                          <a:latin typeface="宋体"/>
                          <a:cs typeface="宋体"/>
                        </a:rPr>
                        <a:t>药</a:t>
                      </a:r>
                      <a:r>
                        <a:rPr dirty="0" sz="750" spc="5">
                          <a:solidFill>
                            <a:srgbClr val="404040"/>
                          </a:solidFill>
                          <a:latin typeface="宋体"/>
                          <a:cs typeface="宋体"/>
                        </a:rPr>
                        <a:t>业</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55244">
                        <a:lnSpc>
                          <a:spcPct val="100000"/>
                        </a:lnSpc>
                        <a:spcBef>
                          <a:spcPts val="305"/>
                        </a:spcBef>
                      </a:pPr>
                      <a:r>
                        <a:rPr dirty="0" sz="750" spc="40">
                          <a:solidFill>
                            <a:srgbClr val="404040"/>
                          </a:solidFill>
                          <a:latin typeface="宋体"/>
                          <a:cs typeface="宋体"/>
                        </a:rPr>
                        <a:t>398.79</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77165">
                        <a:lnSpc>
                          <a:spcPct val="100000"/>
                        </a:lnSpc>
                        <a:spcBef>
                          <a:spcPts val="305"/>
                        </a:spcBef>
                      </a:pPr>
                      <a:r>
                        <a:rPr dirty="0" sz="750" spc="85">
                          <a:solidFill>
                            <a:srgbClr val="404040"/>
                          </a:solidFill>
                          <a:latin typeface="宋体"/>
                          <a:cs typeface="宋体"/>
                        </a:rPr>
                        <a:t>0.33%</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61925">
                        <a:lnSpc>
                          <a:spcPct val="100000"/>
                        </a:lnSpc>
                        <a:spcBef>
                          <a:spcPts val="305"/>
                        </a:spcBef>
                      </a:pPr>
                      <a:r>
                        <a:rPr dirty="0" sz="750" spc="70">
                          <a:solidFill>
                            <a:srgbClr val="404040"/>
                          </a:solidFill>
                          <a:latin typeface="宋体"/>
                          <a:cs typeface="宋体"/>
                        </a:rPr>
                        <a:t>300463.SZ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63830">
                        <a:lnSpc>
                          <a:spcPct val="100000"/>
                        </a:lnSpc>
                        <a:spcBef>
                          <a:spcPts val="305"/>
                        </a:spcBef>
                      </a:pPr>
                      <a:r>
                        <a:rPr dirty="0" sz="750" spc="5">
                          <a:solidFill>
                            <a:srgbClr val="404040"/>
                          </a:solidFill>
                          <a:latin typeface="宋体"/>
                          <a:cs typeface="宋体"/>
                        </a:rPr>
                        <a:t>迈克</a:t>
                      </a:r>
                      <a:r>
                        <a:rPr dirty="0" sz="750" spc="-10">
                          <a:solidFill>
                            <a:srgbClr val="404040"/>
                          </a:solidFill>
                          <a:latin typeface="宋体"/>
                          <a:cs typeface="宋体"/>
                        </a:rPr>
                        <a:t>生</a:t>
                      </a:r>
                      <a:r>
                        <a:rPr dirty="0" sz="750" spc="5">
                          <a:solidFill>
                            <a:srgbClr val="404040"/>
                          </a:solidFill>
                          <a:latin typeface="宋体"/>
                          <a:cs typeface="宋体"/>
                        </a:rPr>
                        <a:t>物</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80340">
                        <a:lnSpc>
                          <a:spcPct val="100000"/>
                        </a:lnSpc>
                        <a:spcBef>
                          <a:spcPts val="305"/>
                        </a:spcBef>
                      </a:pPr>
                      <a:r>
                        <a:rPr dirty="0" sz="750" spc="50">
                          <a:solidFill>
                            <a:srgbClr val="404040"/>
                          </a:solidFill>
                          <a:latin typeface="宋体"/>
                          <a:cs typeface="宋体"/>
                        </a:rPr>
                        <a:t>-209.06</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0">
                          <a:solidFill>
                            <a:srgbClr val="404040"/>
                          </a:solidFill>
                          <a:latin typeface="宋体"/>
                          <a:cs typeface="宋体"/>
                        </a:rPr>
                        <a:t>-0.38%</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tc>
              </a:tr>
              <a:tr h="204470">
                <a:tc>
                  <a:txBody>
                    <a:bodyPr/>
                    <a:lstStyle/>
                    <a:p>
                      <a:pPr marL="103505">
                        <a:lnSpc>
                          <a:spcPct val="100000"/>
                        </a:lnSpc>
                        <a:spcBef>
                          <a:spcPts val="305"/>
                        </a:spcBef>
                      </a:pPr>
                      <a:r>
                        <a:rPr dirty="0" sz="750" spc="70">
                          <a:solidFill>
                            <a:srgbClr val="404040"/>
                          </a:solidFill>
                          <a:latin typeface="宋体"/>
                          <a:cs typeface="宋体"/>
                        </a:rPr>
                        <a:t>300298.SZ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81610">
                        <a:lnSpc>
                          <a:spcPct val="100000"/>
                        </a:lnSpc>
                        <a:spcBef>
                          <a:spcPts val="305"/>
                        </a:spcBef>
                      </a:pPr>
                      <a:r>
                        <a:rPr dirty="0" sz="750" spc="5">
                          <a:solidFill>
                            <a:srgbClr val="404040"/>
                          </a:solidFill>
                          <a:latin typeface="宋体"/>
                          <a:cs typeface="宋体"/>
                        </a:rPr>
                        <a:t>三诺</a:t>
                      </a:r>
                      <a:r>
                        <a:rPr dirty="0" sz="750" spc="-10">
                          <a:solidFill>
                            <a:srgbClr val="404040"/>
                          </a:solidFill>
                          <a:latin typeface="宋体"/>
                          <a:cs typeface="宋体"/>
                        </a:rPr>
                        <a:t>生</a:t>
                      </a:r>
                      <a:r>
                        <a:rPr dirty="0" sz="750" spc="5">
                          <a:solidFill>
                            <a:srgbClr val="404040"/>
                          </a:solidFill>
                          <a:latin typeface="宋体"/>
                          <a:cs typeface="宋体"/>
                        </a:rPr>
                        <a:t>物</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55244">
                        <a:lnSpc>
                          <a:spcPct val="100000"/>
                        </a:lnSpc>
                        <a:spcBef>
                          <a:spcPts val="305"/>
                        </a:spcBef>
                      </a:pPr>
                      <a:r>
                        <a:rPr dirty="0" sz="750" spc="40">
                          <a:solidFill>
                            <a:srgbClr val="404040"/>
                          </a:solidFill>
                          <a:latin typeface="宋体"/>
                          <a:cs typeface="宋体"/>
                        </a:rPr>
                        <a:t>183.50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77165">
                        <a:lnSpc>
                          <a:spcPct val="100000"/>
                        </a:lnSpc>
                        <a:spcBef>
                          <a:spcPts val="305"/>
                        </a:spcBef>
                      </a:pPr>
                      <a:r>
                        <a:rPr dirty="0" sz="750" spc="85">
                          <a:solidFill>
                            <a:srgbClr val="404040"/>
                          </a:solidFill>
                          <a:latin typeface="宋体"/>
                          <a:cs typeface="宋体"/>
                        </a:rPr>
                        <a:t>0.32%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61925">
                        <a:lnSpc>
                          <a:spcPct val="100000"/>
                        </a:lnSpc>
                        <a:spcBef>
                          <a:spcPts val="305"/>
                        </a:spcBef>
                      </a:pPr>
                      <a:r>
                        <a:rPr dirty="0" sz="750" spc="70">
                          <a:solidFill>
                            <a:srgbClr val="404040"/>
                          </a:solidFill>
                          <a:latin typeface="宋体"/>
                          <a:cs typeface="宋体"/>
                        </a:rPr>
                        <a:t>300003.SZ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63830">
                        <a:lnSpc>
                          <a:spcPct val="100000"/>
                        </a:lnSpc>
                        <a:spcBef>
                          <a:spcPts val="305"/>
                        </a:spcBef>
                      </a:pPr>
                      <a:r>
                        <a:rPr dirty="0" sz="750" spc="5">
                          <a:solidFill>
                            <a:srgbClr val="404040"/>
                          </a:solidFill>
                          <a:latin typeface="宋体"/>
                          <a:cs typeface="宋体"/>
                        </a:rPr>
                        <a:t>乐普</a:t>
                      </a:r>
                      <a:r>
                        <a:rPr dirty="0" sz="750" spc="-10">
                          <a:solidFill>
                            <a:srgbClr val="404040"/>
                          </a:solidFill>
                          <a:latin typeface="宋体"/>
                          <a:cs typeface="宋体"/>
                        </a:rPr>
                        <a:t>医</a:t>
                      </a:r>
                      <a:r>
                        <a:rPr dirty="0" sz="750" spc="5">
                          <a:solidFill>
                            <a:srgbClr val="404040"/>
                          </a:solidFill>
                          <a:latin typeface="宋体"/>
                          <a:cs typeface="宋体"/>
                        </a:rPr>
                        <a:t>疗</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80340">
                        <a:lnSpc>
                          <a:spcPct val="100000"/>
                        </a:lnSpc>
                        <a:spcBef>
                          <a:spcPts val="305"/>
                        </a:spcBef>
                      </a:pPr>
                      <a:r>
                        <a:rPr dirty="0" sz="750" spc="50">
                          <a:solidFill>
                            <a:srgbClr val="404040"/>
                          </a:solidFill>
                          <a:latin typeface="宋体"/>
                          <a:cs typeface="宋体"/>
                        </a:rPr>
                        <a:t>-435.22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0">
                          <a:solidFill>
                            <a:srgbClr val="404040"/>
                          </a:solidFill>
                          <a:latin typeface="宋体"/>
                          <a:cs typeface="宋体"/>
                        </a:rPr>
                        <a:t>-0.24%</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tc>
              </a:tr>
              <a:tr h="204215">
                <a:tc>
                  <a:txBody>
                    <a:bodyPr/>
                    <a:lstStyle/>
                    <a:p>
                      <a:pPr marL="104775">
                        <a:lnSpc>
                          <a:spcPct val="100000"/>
                        </a:lnSpc>
                        <a:spcBef>
                          <a:spcPts val="305"/>
                        </a:spcBef>
                      </a:pPr>
                      <a:r>
                        <a:rPr dirty="0" sz="750" spc="65">
                          <a:solidFill>
                            <a:srgbClr val="404040"/>
                          </a:solidFill>
                          <a:latin typeface="宋体"/>
                          <a:cs typeface="宋体"/>
                        </a:rPr>
                        <a:t>002626.SZ</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29235">
                        <a:lnSpc>
                          <a:spcPct val="100000"/>
                        </a:lnSpc>
                        <a:spcBef>
                          <a:spcPts val="305"/>
                        </a:spcBef>
                      </a:pPr>
                      <a:r>
                        <a:rPr dirty="0" sz="750" spc="5">
                          <a:solidFill>
                            <a:srgbClr val="404040"/>
                          </a:solidFill>
                          <a:latin typeface="宋体"/>
                          <a:cs typeface="宋体"/>
                        </a:rPr>
                        <a:t>金达威</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52069">
                        <a:lnSpc>
                          <a:spcPct val="100000"/>
                        </a:lnSpc>
                        <a:spcBef>
                          <a:spcPts val="305"/>
                        </a:spcBef>
                      </a:pPr>
                      <a:r>
                        <a:rPr dirty="0" sz="750" spc="40">
                          <a:solidFill>
                            <a:srgbClr val="404040"/>
                          </a:solidFill>
                          <a:latin typeface="宋体"/>
                          <a:cs typeface="宋体"/>
                        </a:rPr>
                        <a:t>196.14</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77165">
                        <a:lnSpc>
                          <a:spcPct val="100000"/>
                        </a:lnSpc>
                        <a:spcBef>
                          <a:spcPts val="305"/>
                        </a:spcBef>
                      </a:pPr>
                      <a:r>
                        <a:rPr dirty="0" sz="750" spc="85">
                          <a:solidFill>
                            <a:srgbClr val="404040"/>
                          </a:solidFill>
                          <a:latin typeface="宋体"/>
                          <a:cs typeface="宋体"/>
                        </a:rPr>
                        <a:t>0.32%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56845">
                        <a:lnSpc>
                          <a:spcPct val="100000"/>
                        </a:lnSpc>
                        <a:spcBef>
                          <a:spcPts val="305"/>
                        </a:spcBef>
                      </a:pPr>
                      <a:r>
                        <a:rPr dirty="0" sz="750" spc="75">
                          <a:solidFill>
                            <a:srgbClr val="404040"/>
                          </a:solidFill>
                          <a:latin typeface="宋体"/>
                          <a:cs typeface="宋体"/>
                        </a:rPr>
                        <a:t>603259.SH</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63830">
                        <a:lnSpc>
                          <a:spcPct val="100000"/>
                        </a:lnSpc>
                        <a:spcBef>
                          <a:spcPts val="305"/>
                        </a:spcBef>
                      </a:pPr>
                      <a:r>
                        <a:rPr dirty="0" sz="750" spc="5">
                          <a:solidFill>
                            <a:srgbClr val="404040"/>
                          </a:solidFill>
                          <a:latin typeface="宋体"/>
                          <a:cs typeface="宋体"/>
                        </a:rPr>
                        <a:t>药明</a:t>
                      </a:r>
                      <a:r>
                        <a:rPr dirty="0" sz="750" spc="-10">
                          <a:solidFill>
                            <a:srgbClr val="404040"/>
                          </a:solidFill>
                          <a:latin typeface="宋体"/>
                          <a:cs typeface="宋体"/>
                        </a:rPr>
                        <a:t>康</a:t>
                      </a:r>
                      <a:r>
                        <a:rPr dirty="0" sz="750" spc="5">
                          <a:solidFill>
                            <a:srgbClr val="404040"/>
                          </a:solidFill>
                          <a:latin typeface="宋体"/>
                          <a:cs typeface="宋体"/>
                        </a:rPr>
                        <a:t>德</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78435">
                        <a:lnSpc>
                          <a:spcPct val="100000"/>
                        </a:lnSpc>
                        <a:spcBef>
                          <a:spcPts val="305"/>
                        </a:spcBef>
                      </a:pPr>
                      <a:r>
                        <a:rPr dirty="0" sz="750" spc="50">
                          <a:solidFill>
                            <a:srgbClr val="404040"/>
                          </a:solidFill>
                          <a:latin typeface="宋体"/>
                          <a:cs typeface="宋体"/>
                        </a:rPr>
                        <a:t>-563.41</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885">
                        <a:lnSpc>
                          <a:spcPct val="100000"/>
                        </a:lnSpc>
                        <a:spcBef>
                          <a:spcPts val="305"/>
                        </a:spcBef>
                      </a:pPr>
                      <a:r>
                        <a:rPr dirty="0" sz="750" spc="90">
                          <a:solidFill>
                            <a:srgbClr val="404040"/>
                          </a:solidFill>
                          <a:latin typeface="宋体"/>
                          <a:cs typeface="宋体"/>
                        </a:rPr>
                        <a:t>-0.23%</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tc>
              </a:tr>
              <a:tr h="204216">
                <a:tc>
                  <a:txBody>
                    <a:bodyPr/>
                    <a:lstStyle/>
                    <a:p>
                      <a:pPr marL="99060">
                        <a:lnSpc>
                          <a:spcPct val="100000"/>
                        </a:lnSpc>
                        <a:spcBef>
                          <a:spcPts val="305"/>
                        </a:spcBef>
                      </a:pPr>
                      <a:r>
                        <a:rPr dirty="0" sz="750" spc="75">
                          <a:solidFill>
                            <a:srgbClr val="404040"/>
                          </a:solidFill>
                          <a:latin typeface="宋体"/>
                          <a:cs typeface="宋体"/>
                        </a:rPr>
                        <a:t>600529.SH</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marL="181610">
                        <a:lnSpc>
                          <a:spcPct val="100000"/>
                        </a:lnSpc>
                        <a:spcBef>
                          <a:spcPts val="305"/>
                        </a:spcBef>
                      </a:pPr>
                      <a:r>
                        <a:rPr dirty="0" sz="750" spc="5">
                          <a:solidFill>
                            <a:srgbClr val="404040"/>
                          </a:solidFill>
                          <a:latin typeface="宋体"/>
                          <a:cs typeface="宋体"/>
                        </a:rPr>
                        <a:t>山东</a:t>
                      </a:r>
                      <a:r>
                        <a:rPr dirty="0" sz="750" spc="-10">
                          <a:solidFill>
                            <a:srgbClr val="404040"/>
                          </a:solidFill>
                          <a:latin typeface="宋体"/>
                          <a:cs typeface="宋体"/>
                        </a:rPr>
                        <a:t>药</a:t>
                      </a:r>
                      <a:r>
                        <a:rPr dirty="0" sz="750" spc="5">
                          <a:solidFill>
                            <a:srgbClr val="404040"/>
                          </a:solidFill>
                          <a:latin typeface="宋体"/>
                          <a:cs typeface="宋体"/>
                        </a:rPr>
                        <a:t>玻</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ctr" marL="55244">
                        <a:lnSpc>
                          <a:spcPct val="100000"/>
                        </a:lnSpc>
                        <a:spcBef>
                          <a:spcPts val="305"/>
                        </a:spcBef>
                      </a:pPr>
                      <a:r>
                        <a:rPr dirty="0" sz="750" spc="40">
                          <a:solidFill>
                            <a:srgbClr val="404040"/>
                          </a:solidFill>
                          <a:latin typeface="宋体"/>
                          <a:cs typeface="宋体"/>
                        </a:rPr>
                        <a:t>178.54</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r" marR="175895">
                        <a:lnSpc>
                          <a:spcPct val="100000"/>
                        </a:lnSpc>
                        <a:spcBef>
                          <a:spcPts val="305"/>
                        </a:spcBef>
                      </a:pPr>
                      <a:r>
                        <a:rPr dirty="0" sz="750" spc="90">
                          <a:solidFill>
                            <a:srgbClr val="404040"/>
                          </a:solidFill>
                          <a:latin typeface="宋体"/>
                          <a:cs typeface="宋体"/>
                        </a:rPr>
                        <a:t>0.30%</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r" marR="156210">
                        <a:lnSpc>
                          <a:spcPct val="100000"/>
                        </a:lnSpc>
                        <a:spcBef>
                          <a:spcPts val="305"/>
                        </a:spcBef>
                      </a:pPr>
                      <a:r>
                        <a:rPr dirty="0" sz="750" spc="80">
                          <a:solidFill>
                            <a:srgbClr val="404040"/>
                          </a:solidFill>
                          <a:latin typeface="宋体"/>
                          <a:cs typeface="宋体"/>
                        </a:rPr>
                        <a:t>603939.SH</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marL="163830">
                        <a:lnSpc>
                          <a:spcPct val="100000"/>
                        </a:lnSpc>
                        <a:spcBef>
                          <a:spcPts val="305"/>
                        </a:spcBef>
                      </a:pPr>
                      <a:r>
                        <a:rPr dirty="0" sz="750" spc="5">
                          <a:solidFill>
                            <a:srgbClr val="404040"/>
                          </a:solidFill>
                          <a:latin typeface="宋体"/>
                          <a:cs typeface="宋体"/>
                        </a:rPr>
                        <a:t>益丰</a:t>
                      </a:r>
                      <a:r>
                        <a:rPr dirty="0" sz="750" spc="-10">
                          <a:solidFill>
                            <a:srgbClr val="404040"/>
                          </a:solidFill>
                          <a:latin typeface="宋体"/>
                          <a:cs typeface="宋体"/>
                        </a:rPr>
                        <a:t>药</a:t>
                      </a:r>
                      <a:r>
                        <a:rPr dirty="0" sz="750" spc="5">
                          <a:solidFill>
                            <a:srgbClr val="404040"/>
                          </a:solidFill>
                          <a:latin typeface="宋体"/>
                          <a:cs typeface="宋体"/>
                        </a:rPr>
                        <a:t>房</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r" marR="179070">
                        <a:lnSpc>
                          <a:spcPct val="100000"/>
                        </a:lnSpc>
                        <a:spcBef>
                          <a:spcPts val="305"/>
                        </a:spcBef>
                      </a:pPr>
                      <a:r>
                        <a:rPr dirty="0" sz="750" spc="50">
                          <a:solidFill>
                            <a:srgbClr val="404040"/>
                          </a:solidFill>
                          <a:latin typeface="宋体"/>
                          <a:cs typeface="宋体"/>
                        </a:rPr>
                        <a:t>-119.52</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r" marR="95885">
                        <a:lnSpc>
                          <a:spcPct val="100000"/>
                        </a:lnSpc>
                        <a:spcBef>
                          <a:spcPts val="305"/>
                        </a:spcBef>
                      </a:pPr>
                      <a:r>
                        <a:rPr dirty="0" sz="750" spc="90">
                          <a:solidFill>
                            <a:srgbClr val="404040"/>
                          </a:solidFill>
                          <a:latin typeface="宋体"/>
                          <a:cs typeface="宋体"/>
                        </a:rPr>
                        <a:t>-0.23%</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nSpc>
                          <a:spcPct val="100000"/>
                        </a:lnSpc>
                      </a:pPr>
                      <a:endParaRPr sz="700">
                        <a:latin typeface="Times New Roman"/>
                        <a:cs typeface="Times New Roman"/>
                      </a:endParaRPr>
                    </a:p>
                  </a:txBody>
                  <a:tcPr marL="0" marR="0" marB="0" marT="0"/>
                </a:tc>
              </a:tr>
            </a:tbl>
          </a:graphicData>
        </a:graphic>
      </p:graphicFrame>
      <p:sp>
        <p:nvSpPr>
          <p:cNvPr id="13" name="object 13"/>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
        <p:nvSpPr>
          <p:cNvPr id="6" name="object 6"/>
          <p:cNvSpPr txBox="1"/>
          <p:nvPr/>
        </p:nvSpPr>
        <p:spPr>
          <a:xfrm>
            <a:off x="599948" y="1775205"/>
            <a:ext cx="2627630"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r>
              <a:rPr dirty="0" sz="700" spc="5">
                <a:solidFill>
                  <a:srgbClr val="4D4D4F"/>
                </a:solidFill>
                <a:latin typeface="宋体"/>
                <a:cs typeface="宋体"/>
              </a:rPr>
              <a:t>，注</a:t>
            </a:r>
            <a:r>
              <a:rPr dirty="0" sz="700" spc="-5">
                <a:solidFill>
                  <a:srgbClr val="4D4D4F"/>
                </a:solidFill>
                <a:latin typeface="宋体"/>
                <a:cs typeface="宋体"/>
              </a:rPr>
              <a:t>：截止至</a:t>
            </a:r>
            <a:r>
              <a:rPr dirty="0" sz="700" spc="-180">
                <a:solidFill>
                  <a:srgbClr val="4D4D4F"/>
                </a:solidFill>
                <a:latin typeface="宋体"/>
                <a:cs typeface="宋体"/>
              </a:rPr>
              <a:t> </a:t>
            </a:r>
            <a:r>
              <a:rPr dirty="0" sz="700">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年</a:t>
            </a:r>
            <a:r>
              <a:rPr dirty="0" sz="700" spc="-180">
                <a:solidFill>
                  <a:srgbClr val="4D4D4F"/>
                </a:solidFill>
                <a:latin typeface="宋体"/>
                <a:cs typeface="宋体"/>
              </a:rPr>
              <a:t> </a:t>
            </a:r>
            <a:r>
              <a:rPr dirty="0" sz="700" spc="-10">
                <a:solidFill>
                  <a:srgbClr val="4D4D4F"/>
                </a:solidFill>
                <a:latin typeface="等线"/>
                <a:cs typeface="等线"/>
              </a:rPr>
              <a:t>10</a:t>
            </a:r>
            <a:r>
              <a:rPr dirty="0" sz="700" spc="-15">
                <a:solidFill>
                  <a:srgbClr val="4D4D4F"/>
                </a:solidFill>
                <a:latin typeface="等线"/>
                <a:cs typeface="等线"/>
              </a:rPr>
              <a:t> </a:t>
            </a:r>
            <a:r>
              <a:rPr dirty="0" sz="700" spc="-5">
                <a:solidFill>
                  <a:srgbClr val="4D4D4F"/>
                </a:solidFill>
                <a:latin typeface="宋体"/>
                <a:cs typeface="宋体"/>
              </a:rPr>
              <a:t>月</a:t>
            </a:r>
            <a:r>
              <a:rPr dirty="0" sz="700" spc="-175">
                <a:solidFill>
                  <a:srgbClr val="4D4D4F"/>
                </a:solidFill>
                <a:latin typeface="宋体"/>
                <a:cs typeface="宋体"/>
              </a:rPr>
              <a:t> </a:t>
            </a:r>
            <a:r>
              <a:rPr dirty="0" sz="700" spc="-5">
                <a:solidFill>
                  <a:srgbClr val="4D4D4F"/>
                </a:solidFill>
                <a:latin typeface="等线"/>
                <a:cs typeface="等线"/>
              </a:rPr>
              <a:t>9</a:t>
            </a:r>
            <a:r>
              <a:rPr dirty="0" sz="700" spc="-20">
                <a:solidFill>
                  <a:srgbClr val="4D4D4F"/>
                </a:solidFill>
                <a:latin typeface="等线"/>
                <a:cs typeface="等线"/>
              </a:rPr>
              <a:t> </a:t>
            </a:r>
            <a:r>
              <a:rPr dirty="0" sz="700" spc="-5">
                <a:solidFill>
                  <a:srgbClr val="4D4D4F"/>
                </a:solidFill>
                <a:latin typeface="宋体"/>
                <a:cs typeface="宋体"/>
              </a:rPr>
              <a:t>日</a:t>
            </a:r>
            <a:endParaRPr sz="700">
              <a:latin typeface="宋体"/>
              <a:cs typeface="宋体"/>
            </a:endParaRPr>
          </a:p>
        </p:txBody>
      </p:sp>
      <p:sp>
        <p:nvSpPr>
          <p:cNvPr id="7" name="object 7"/>
          <p:cNvSpPr txBox="1"/>
          <p:nvPr/>
        </p:nvSpPr>
        <p:spPr>
          <a:xfrm>
            <a:off x="599948" y="2162301"/>
            <a:ext cx="1638300" cy="147955"/>
          </a:xfrm>
          <a:prstGeom prst="rect">
            <a:avLst/>
          </a:prstGeom>
        </p:spPr>
        <p:txBody>
          <a:bodyPr wrap="square" lIns="0" tIns="12700" rIns="0" bIns="0" rtlCol="0" vert="horz">
            <a:spAutoFit/>
          </a:bodyPr>
          <a:lstStyle/>
          <a:p>
            <a:pPr marL="12700">
              <a:lnSpc>
                <a:spcPct val="100000"/>
              </a:lnSpc>
              <a:spcBef>
                <a:spcPts val="100"/>
              </a:spcBef>
            </a:pPr>
            <a:r>
              <a:rPr dirty="0" sz="800" b="1">
                <a:solidFill>
                  <a:srgbClr val="4D4D4F"/>
                </a:solidFill>
                <a:latin typeface="微软雅黑"/>
                <a:cs typeface="微软雅黑"/>
              </a:rPr>
              <a:t>表</a:t>
            </a:r>
            <a:r>
              <a:rPr dirty="0" sz="800" spc="-55" b="1">
                <a:solidFill>
                  <a:srgbClr val="4D4D4F"/>
                </a:solidFill>
                <a:latin typeface="微软雅黑"/>
                <a:cs typeface="微软雅黑"/>
              </a:rPr>
              <a:t> </a:t>
            </a:r>
            <a:r>
              <a:rPr dirty="0" sz="800" spc="-5" b="1">
                <a:solidFill>
                  <a:srgbClr val="4D4D4F"/>
                </a:solidFill>
                <a:latin typeface="等线"/>
                <a:cs typeface="等线"/>
              </a:rPr>
              <a:t>8</a:t>
            </a:r>
            <a:r>
              <a:rPr dirty="0" sz="800" spc="-5" b="1">
                <a:solidFill>
                  <a:srgbClr val="4D4D4F"/>
                </a:solidFill>
                <a:latin typeface="微软雅黑"/>
                <a:cs typeface="微软雅黑"/>
              </a:rPr>
              <a:t>：</a:t>
            </a:r>
            <a:r>
              <a:rPr dirty="0" sz="800" b="1">
                <a:solidFill>
                  <a:srgbClr val="4D4D4F"/>
                </a:solidFill>
                <a:latin typeface="微软雅黑"/>
                <a:cs typeface="微软雅黑"/>
              </a:rPr>
              <a:t>港股通增减持比例变化前</a:t>
            </a:r>
            <a:r>
              <a:rPr dirty="0" sz="800" spc="-15" b="1">
                <a:solidFill>
                  <a:srgbClr val="4D4D4F"/>
                </a:solidFill>
                <a:latin typeface="微软雅黑"/>
                <a:cs typeface="微软雅黑"/>
              </a:rPr>
              <a:t>十</a:t>
            </a:r>
            <a:r>
              <a:rPr dirty="0" sz="800" b="1">
                <a:solidFill>
                  <a:srgbClr val="4D4D4F"/>
                </a:solidFill>
                <a:latin typeface="微软雅黑"/>
                <a:cs typeface="微软雅黑"/>
              </a:rPr>
              <a:t>名</a:t>
            </a:r>
            <a:endParaRPr sz="800">
              <a:latin typeface="微软雅黑"/>
              <a:cs typeface="微软雅黑"/>
            </a:endParaRPr>
          </a:p>
        </p:txBody>
      </p:sp>
      <p:graphicFrame>
        <p:nvGraphicFramePr>
          <p:cNvPr id="8" name="object 8"/>
          <p:cNvGraphicFramePr>
            <a:graphicFrameLocks noGrp="1"/>
          </p:cNvGraphicFramePr>
          <p:nvPr/>
        </p:nvGraphicFramePr>
        <p:xfrm>
          <a:off x="539495" y="2342641"/>
          <a:ext cx="6350635" cy="2858135"/>
        </p:xfrm>
        <a:graphic>
          <a:graphicData uri="http://schemas.openxmlformats.org/drawingml/2006/table">
            <a:tbl>
              <a:tblPr firstRow="1" bandRow="1">
                <a:tableStyleId>{2D5ABB26-0587-4C30-8999-92F81FD0307C}</a:tableStyleId>
              </a:tblPr>
              <a:tblGrid>
                <a:gridCol w="631825"/>
                <a:gridCol w="935990"/>
                <a:gridCol w="960755"/>
                <a:gridCol w="708025"/>
                <a:gridCol w="673100"/>
                <a:gridCol w="859154"/>
                <a:gridCol w="1013460"/>
                <a:gridCol w="569595"/>
              </a:tblGrid>
              <a:tr h="205740">
                <a:tc gridSpan="8">
                  <a:txBody>
                    <a:bodyPr/>
                    <a:lstStyle/>
                    <a:p>
                      <a:pPr algn="ctr" marL="1270">
                        <a:lnSpc>
                          <a:spcPct val="100000"/>
                        </a:lnSpc>
                        <a:spcBef>
                          <a:spcPts val="315"/>
                        </a:spcBef>
                      </a:pPr>
                      <a:r>
                        <a:rPr dirty="0" sz="750" spc="5" b="1">
                          <a:solidFill>
                            <a:srgbClr val="4D4D4F"/>
                          </a:solidFill>
                          <a:latin typeface="微软雅黑"/>
                          <a:cs typeface="微软雅黑"/>
                        </a:rPr>
                        <a:t>港股通持</a:t>
                      </a:r>
                      <a:r>
                        <a:rPr dirty="0" sz="750" spc="-10" b="1">
                          <a:solidFill>
                            <a:srgbClr val="4D4D4F"/>
                          </a:solidFill>
                          <a:latin typeface="微软雅黑"/>
                          <a:cs typeface="微软雅黑"/>
                        </a:rPr>
                        <a:t>股</a:t>
                      </a:r>
                      <a:r>
                        <a:rPr dirty="0" sz="750" spc="5" b="1">
                          <a:solidFill>
                            <a:srgbClr val="4D4D4F"/>
                          </a:solidFill>
                          <a:latin typeface="微软雅黑"/>
                          <a:cs typeface="微软雅黑"/>
                        </a:rPr>
                        <a:t>比例变化</a:t>
                      </a:r>
                      <a:endParaRPr sz="750">
                        <a:latin typeface="微软雅黑"/>
                        <a:cs typeface="微软雅黑"/>
                      </a:endParaRPr>
                    </a:p>
                  </a:txBody>
                  <a:tcPr marL="0" marR="0" marB="0" marT="40005">
                    <a:lnT w="6350">
                      <a:solidFill>
                        <a:srgbClr val="F5821F"/>
                      </a:solidFill>
                      <a:prstDash val="solid"/>
                    </a:lnT>
                    <a:lnB w="6350">
                      <a:solidFill>
                        <a:srgbClr val="F5821F"/>
                      </a:solidFill>
                      <a:prstDash val="solid"/>
                    </a:lnB>
                    <a:solidFill>
                      <a:srgbClr val="F7C9A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01168">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c gridSpan="2">
                  <a:txBody>
                    <a:bodyPr/>
                    <a:lstStyle/>
                    <a:p>
                      <a:pPr marL="521970">
                        <a:lnSpc>
                          <a:spcPct val="100000"/>
                        </a:lnSpc>
                        <a:spcBef>
                          <a:spcPts val="305"/>
                        </a:spcBef>
                      </a:pPr>
                      <a:r>
                        <a:rPr dirty="0" sz="750" spc="5">
                          <a:solidFill>
                            <a:srgbClr val="4D4D4F"/>
                          </a:solidFill>
                          <a:latin typeface="宋体"/>
                          <a:cs typeface="宋体"/>
                        </a:rPr>
                        <a:t>增持</a:t>
                      </a:r>
                      <a:r>
                        <a:rPr dirty="0" sz="750" spc="-10">
                          <a:solidFill>
                            <a:srgbClr val="4D4D4F"/>
                          </a:solidFill>
                          <a:latin typeface="宋体"/>
                          <a:cs typeface="宋体"/>
                        </a:rPr>
                        <a:t>比</a:t>
                      </a:r>
                      <a:r>
                        <a:rPr dirty="0" sz="750" spc="5">
                          <a:solidFill>
                            <a:srgbClr val="4D4D4F"/>
                          </a:solidFill>
                          <a:latin typeface="宋体"/>
                          <a:cs typeface="宋体"/>
                        </a:rPr>
                        <a:t>例</a:t>
                      </a:r>
                      <a:r>
                        <a:rPr dirty="0" sz="750" spc="-10">
                          <a:solidFill>
                            <a:srgbClr val="4D4D4F"/>
                          </a:solidFill>
                          <a:latin typeface="宋体"/>
                          <a:cs typeface="宋体"/>
                        </a:rPr>
                        <a:t>前</a:t>
                      </a:r>
                      <a:r>
                        <a:rPr dirty="0" sz="750" spc="5">
                          <a:solidFill>
                            <a:srgbClr val="4D4D4F"/>
                          </a:solidFill>
                          <a:latin typeface="宋体"/>
                          <a:cs typeface="宋体"/>
                        </a:rPr>
                        <a:t>十</a:t>
                      </a:r>
                      <a:r>
                        <a:rPr dirty="0" sz="750" spc="-10">
                          <a:solidFill>
                            <a:srgbClr val="4D4D4F"/>
                          </a:solidFill>
                          <a:latin typeface="宋体"/>
                          <a:cs typeface="宋体"/>
                        </a:rPr>
                        <a:t>大</a:t>
                      </a:r>
                      <a:r>
                        <a:rPr dirty="0" sz="750" spc="5">
                          <a:solidFill>
                            <a:srgbClr val="4D4D4F"/>
                          </a:solidFill>
                          <a:latin typeface="宋体"/>
                          <a:cs typeface="宋体"/>
                        </a:rPr>
                        <a:t>公司</a:t>
                      </a:r>
                      <a:endParaRPr sz="750">
                        <a:latin typeface="宋体"/>
                        <a:cs typeface="宋体"/>
                      </a:endParaRPr>
                    </a:p>
                  </a:txBody>
                  <a:tcPr marL="0" marR="0" marB="0" marT="38735">
                    <a:lnT w="6350">
                      <a:solidFill>
                        <a:srgbClr val="F5821F"/>
                      </a:solidFill>
                      <a:prstDash val="solid"/>
                    </a:lnT>
                    <a:solidFill>
                      <a:srgbClr val="F7C9AC"/>
                    </a:solidFill>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c gridSpan="2">
                  <a:txBody>
                    <a:bodyPr/>
                    <a:lstStyle/>
                    <a:p>
                      <a:pPr marL="491490">
                        <a:lnSpc>
                          <a:spcPct val="100000"/>
                        </a:lnSpc>
                        <a:spcBef>
                          <a:spcPts val="305"/>
                        </a:spcBef>
                      </a:pPr>
                      <a:r>
                        <a:rPr dirty="0" sz="750" spc="5">
                          <a:solidFill>
                            <a:srgbClr val="4D4D4F"/>
                          </a:solidFill>
                          <a:latin typeface="宋体"/>
                          <a:cs typeface="宋体"/>
                        </a:rPr>
                        <a:t>减持</a:t>
                      </a:r>
                      <a:r>
                        <a:rPr dirty="0" sz="750" spc="-10">
                          <a:solidFill>
                            <a:srgbClr val="4D4D4F"/>
                          </a:solidFill>
                          <a:latin typeface="宋体"/>
                          <a:cs typeface="宋体"/>
                        </a:rPr>
                        <a:t>比</a:t>
                      </a:r>
                      <a:r>
                        <a:rPr dirty="0" sz="750" spc="5">
                          <a:solidFill>
                            <a:srgbClr val="4D4D4F"/>
                          </a:solidFill>
                          <a:latin typeface="宋体"/>
                          <a:cs typeface="宋体"/>
                        </a:rPr>
                        <a:t>例</a:t>
                      </a:r>
                      <a:r>
                        <a:rPr dirty="0" sz="750" spc="-10">
                          <a:solidFill>
                            <a:srgbClr val="4D4D4F"/>
                          </a:solidFill>
                          <a:latin typeface="宋体"/>
                          <a:cs typeface="宋体"/>
                        </a:rPr>
                        <a:t>前</a:t>
                      </a:r>
                      <a:r>
                        <a:rPr dirty="0" sz="750" spc="5">
                          <a:solidFill>
                            <a:srgbClr val="4D4D4F"/>
                          </a:solidFill>
                          <a:latin typeface="宋体"/>
                          <a:cs typeface="宋体"/>
                        </a:rPr>
                        <a:t>十</a:t>
                      </a:r>
                      <a:r>
                        <a:rPr dirty="0" sz="750" spc="-10">
                          <a:solidFill>
                            <a:srgbClr val="4D4D4F"/>
                          </a:solidFill>
                          <a:latin typeface="宋体"/>
                          <a:cs typeface="宋体"/>
                        </a:rPr>
                        <a:t>大</a:t>
                      </a:r>
                      <a:r>
                        <a:rPr dirty="0" sz="750" spc="5">
                          <a:solidFill>
                            <a:srgbClr val="4D4D4F"/>
                          </a:solidFill>
                          <a:latin typeface="宋体"/>
                          <a:cs typeface="宋体"/>
                        </a:rPr>
                        <a:t>公司</a:t>
                      </a:r>
                      <a:endParaRPr sz="750">
                        <a:latin typeface="宋体"/>
                        <a:cs typeface="宋体"/>
                      </a:endParaRPr>
                    </a:p>
                  </a:txBody>
                  <a:tcPr marL="0" marR="0" marB="0" marT="38735">
                    <a:lnT w="6350">
                      <a:solidFill>
                        <a:srgbClr val="F5821F"/>
                      </a:solidFill>
                      <a:prstDash val="solid"/>
                    </a:lnT>
                    <a:solidFill>
                      <a:srgbClr val="F7C9AC"/>
                    </a:solidFill>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T w="6350">
                      <a:solidFill>
                        <a:srgbClr val="F5821F"/>
                      </a:solidFill>
                      <a:prstDash val="solid"/>
                    </a:lnT>
                    <a:solidFill>
                      <a:srgbClr val="F7C9AC"/>
                    </a:solidFill>
                  </a:tcPr>
                </a:tc>
              </a:tr>
              <a:tr h="399287">
                <a:tc>
                  <a:txBody>
                    <a:bodyPr/>
                    <a:lstStyle/>
                    <a:p>
                      <a:pPr>
                        <a:lnSpc>
                          <a:spcPct val="100000"/>
                        </a:lnSpc>
                        <a:spcBef>
                          <a:spcPts val="25"/>
                        </a:spcBef>
                      </a:pPr>
                      <a:endParaRPr sz="900">
                        <a:latin typeface="Times New Roman"/>
                        <a:cs typeface="Times New Roman"/>
                      </a:endParaRPr>
                    </a:p>
                    <a:p>
                      <a:pPr marL="73025">
                        <a:lnSpc>
                          <a:spcPct val="100000"/>
                        </a:lnSpc>
                      </a:pPr>
                      <a:r>
                        <a:rPr dirty="0" sz="750" spc="5">
                          <a:solidFill>
                            <a:srgbClr val="4D4D4F"/>
                          </a:solidFill>
                          <a:latin typeface="宋体"/>
                          <a:cs typeface="宋体"/>
                        </a:rPr>
                        <a:t>证券</a:t>
                      </a:r>
                      <a:r>
                        <a:rPr dirty="0" sz="750" spc="-10">
                          <a:solidFill>
                            <a:srgbClr val="4D4D4F"/>
                          </a:solidFill>
                          <a:latin typeface="宋体"/>
                          <a:cs typeface="宋体"/>
                        </a:rPr>
                        <a:t>代</a:t>
                      </a:r>
                      <a:r>
                        <a:rPr dirty="0" sz="750" spc="5">
                          <a:solidFill>
                            <a:srgbClr val="4D4D4F"/>
                          </a:solidFill>
                          <a:latin typeface="宋体"/>
                          <a:cs typeface="宋体"/>
                        </a:rPr>
                        <a:t>码</a:t>
                      </a:r>
                      <a:endParaRPr sz="750">
                        <a:latin typeface="宋体"/>
                        <a:cs typeface="宋体"/>
                      </a:endParaRPr>
                    </a:p>
                  </a:txBody>
                  <a:tcPr marL="0" marR="0" marB="0" marT="3175">
                    <a:lnB w="6350">
                      <a:solidFill>
                        <a:srgbClr val="000000"/>
                      </a:solidFill>
                      <a:prstDash val="solid"/>
                    </a:lnB>
                  </a:tcPr>
                </a:tc>
                <a:tc>
                  <a:txBody>
                    <a:bodyPr/>
                    <a:lstStyle/>
                    <a:p>
                      <a:pPr>
                        <a:lnSpc>
                          <a:spcPct val="100000"/>
                        </a:lnSpc>
                        <a:spcBef>
                          <a:spcPts val="25"/>
                        </a:spcBef>
                      </a:pPr>
                      <a:endParaRPr sz="900">
                        <a:latin typeface="Times New Roman"/>
                        <a:cs typeface="Times New Roman"/>
                      </a:endParaRPr>
                    </a:p>
                    <a:p>
                      <a:pPr marL="95250">
                        <a:lnSpc>
                          <a:spcPct val="100000"/>
                        </a:lnSpc>
                      </a:pPr>
                      <a:r>
                        <a:rPr dirty="0" sz="750" spc="5">
                          <a:solidFill>
                            <a:srgbClr val="4D4D4F"/>
                          </a:solidFill>
                          <a:latin typeface="宋体"/>
                          <a:cs typeface="宋体"/>
                        </a:rPr>
                        <a:t>证券</a:t>
                      </a:r>
                      <a:r>
                        <a:rPr dirty="0" sz="750" spc="-10">
                          <a:solidFill>
                            <a:srgbClr val="4D4D4F"/>
                          </a:solidFill>
                          <a:latin typeface="宋体"/>
                          <a:cs typeface="宋体"/>
                        </a:rPr>
                        <a:t>简</a:t>
                      </a:r>
                      <a:r>
                        <a:rPr dirty="0" sz="750" spc="5">
                          <a:solidFill>
                            <a:srgbClr val="4D4D4F"/>
                          </a:solidFill>
                          <a:latin typeface="宋体"/>
                          <a:cs typeface="宋体"/>
                        </a:rPr>
                        <a:t>称</a:t>
                      </a:r>
                      <a:endParaRPr sz="750">
                        <a:latin typeface="宋体"/>
                        <a:cs typeface="宋体"/>
                      </a:endParaRPr>
                    </a:p>
                  </a:txBody>
                  <a:tcPr marL="0" marR="0" marB="0" marT="3175">
                    <a:lnB w="6350">
                      <a:solidFill>
                        <a:srgbClr val="000000"/>
                      </a:solidFill>
                      <a:prstDash val="solid"/>
                    </a:lnB>
                  </a:tcPr>
                </a:tc>
                <a:tc>
                  <a:txBody>
                    <a:bodyPr/>
                    <a:lstStyle/>
                    <a:p>
                      <a:pPr marL="102870">
                        <a:lnSpc>
                          <a:spcPct val="100000"/>
                        </a:lnSpc>
                        <a:spcBef>
                          <a:spcPts val="280"/>
                        </a:spcBef>
                      </a:pPr>
                      <a:r>
                        <a:rPr dirty="0" sz="750" spc="110">
                          <a:solidFill>
                            <a:srgbClr val="4D4D4F"/>
                          </a:solidFill>
                          <a:latin typeface="宋体"/>
                          <a:cs typeface="宋体"/>
                        </a:rPr>
                        <a:t>持</a:t>
                      </a:r>
                      <a:r>
                        <a:rPr dirty="0" sz="750" spc="100">
                          <a:solidFill>
                            <a:srgbClr val="4D4D4F"/>
                          </a:solidFill>
                          <a:latin typeface="宋体"/>
                          <a:cs typeface="宋体"/>
                        </a:rPr>
                        <a:t>股数量</a:t>
                      </a:r>
                      <a:r>
                        <a:rPr dirty="0" sz="750" spc="110">
                          <a:solidFill>
                            <a:srgbClr val="4D4D4F"/>
                          </a:solidFill>
                          <a:latin typeface="宋体"/>
                          <a:cs typeface="宋体"/>
                        </a:rPr>
                        <a:t>变</a:t>
                      </a:r>
                      <a:r>
                        <a:rPr dirty="0" sz="750" spc="114">
                          <a:solidFill>
                            <a:srgbClr val="4D4D4F"/>
                          </a:solidFill>
                          <a:latin typeface="宋体"/>
                          <a:cs typeface="宋体"/>
                        </a:rPr>
                        <a:t>化</a:t>
                      </a:r>
                      <a:r>
                        <a:rPr dirty="0" sz="750" spc="-155">
                          <a:solidFill>
                            <a:srgbClr val="4D4D4F"/>
                          </a:solidFill>
                          <a:latin typeface="宋体"/>
                          <a:cs typeface="宋体"/>
                        </a:rPr>
                        <a:t>[</a:t>
                      </a:r>
                      <a:r>
                        <a:rPr dirty="0" sz="750" spc="-300">
                          <a:solidFill>
                            <a:srgbClr val="4D4D4F"/>
                          </a:solidFill>
                          <a:latin typeface="宋体"/>
                          <a:cs typeface="宋体"/>
                        </a:rPr>
                        <a:t> </a:t>
                      </a:r>
                      <a:r>
                        <a:rPr dirty="0" sz="750" spc="5">
                          <a:solidFill>
                            <a:srgbClr val="4D4D4F"/>
                          </a:solidFill>
                          <a:latin typeface="宋体"/>
                          <a:cs typeface="宋体"/>
                        </a:rPr>
                        <a:t>单</a:t>
                      </a:r>
                      <a:endParaRPr sz="750">
                        <a:latin typeface="宋体"/>
                        <a:cs typeface="宋体"/>
                      </a:endParaRPr>
                    </a:p>
                    <a:p>
                      <a:pPr marL="102870">
                        <a:lnSpc>
                          <a:spcPct val="100000"/>
                        </a:lnSpc>
                        <a:spcBef>
                          <a:spcPts val="660"/>
                        </a:spcBef>
                      </a:pPr>
                      <a:r>
                        <a:rPr dirty="0" sz="750" spc="5">
                          <a:solidFill>
                            <a:srgbClr val="4D4D4F"/>
                          </a:solidFill>
                          <a:latin typeface="宋体"/>
                          <a:cs typeface="宋体"/>
                        </a:rPr>
                        <a:t>位</a:t>
                      </a:r>
                      <a:r>
                        <a:rPr dirty="0" sz="750" spc="-165">
                          <a:solidFill>
                            <a:srgbClr val="4D4D4F"/>
                          </a:solidFill>
                          <a:latin typeface="宋体"/>
                          <a:cs typeface="宋体"/>
                        </a:rPr>
                        <a:t>]</a:t>
                      </a:r>
                      <a:r>
                        <a:rPr dirty="0" sz="750" spc="5">
                          <a:solidFill>
                            <a:srgbClr val="4D4D4F"/>
                          </a:solidFill>
                          <a:latin typeface="宋体"/>
                          <a:cs typeface="宋体"/>
                        </a:rPr>
                        <a:t>万股</a:t>
                      </a:r>
                      <a:endParaRPr sz="750">
                        <a:latin typeface="宋体"/>
                        <a:cs typeface="宋体"/>
                      </a:endParaRPr>
                    </a:p>
                  </a:txBody>
                  <a:tcPr marL="0" marR="0" marB="0" marT="35560">
                    <a:lnB w="6350">
                      <a:solidFill>
                        <a:srgbClr val="000000"/>
                      </a:solidFill>
                      <a:prstDash val="solid"/>
                    </a:lnB>
                  </a:tcPr>
                </a:tc>
                <a:tc>
                  <a:txBody>
                    <a:bodyPr/>
                    <a:lstStyle/>
                    <a:p>
                      <a:pPr marL="67310">
                        <a:lnSpc>
                          <a:spcPct val="100000"/>
                        </a:lnSpc>
                        <a:spcBef>
                          <a:spcPts val="280"/>
                        </a:spcBef>
                      </a:pPr>
                      <a:r>
                        <a:rPr dirty="0" sz="750" spc="40">
                          <a:solidFill>
                            <a:srgbClr val="4D4D4F"/>
                          </a:solidFill>
                          <a:latin typeface="宋体"/>
                          <a:cs typeface="宋体"/>
                        </a:rPr>
                        <a:t>占总股</a:t>
                      </a:r>
                      <a:r>
                        <a:rPr dirty="0" sz="750" spc="25">
                          <a:solidFill>
                            <a:srgbClr val="4D4D4F"/>
                          </a:solidFill>
                          <a:latin typeface="宋体"/>
                          <a:cs typeface="宋体"/>
                        </a:rPr>
                        <a:t>本</a:t>
                      </a:r>
                      <a:r>
                        <a:rPr dirty="0" sz="750" spc="5">
                          <a:solidFill>
                            <a:srgbClr val="4D4D4F"/>
                          </a:solidFill>
                          <a:latin typeface="宋体"/>
                          <a:cs typeface="宋体"/>
                        </a:rPr>
                        <a:t>比</a:t>
                      </a:r>
                      <a:endParaRPr sz="750">
                        <a:latin typeface="宋体"/>
                        <a:cs typeface="宋体"/>
                      </a:endParaRPr>
                    </a:p>
                    <a:p>
                      <a:pPr marL="67310">
                        <a:lnSpc>
                          <a:spcPct val="100000"/>
                        </a:lnSpc>
                        <a:spcBef>
                          <a:spcPts val="660"/>
                        </a:spcBef>
                      </a:pPr>
                      <a:r>
                        <a:rPr dirty="0" sz="750">
                          <a:solidFill>
                            <a:srgbClr val="4D4D4F"/>
                          </a:solidFill>
                          <a:latin typeface="宋体"/>
                          <a:cs typeface="宋体"/>
                        </a:rPr>
                        <a:t>例</a:t>
                      </a:r>
                      <a:endParaRPr sz="750">
                        <a:latin typeface="宋体"/>
                        <a:cs typeface="宋体"/>
                      </a:endParaRPr>
                    </a:p>
                  </a:txBody>
                  <a:tcPr marL="0" marR="0" marB="0" marT="35560">
                    <a:lnB w="6350">
                      <a:solidFill>
                        <a:srgbClr val="000000"/>
                      </a:solidFill>
                      <a:prstDash val="solid"/>
                    </a:lnB>
                  </a:tcPr>
                </a:tc>
                <a:tc>
                  <a:txBody>
                    <a:bodyPr/>
                    <a:lstStyle/>
                    <a:p>
                      <a:pPr>
                        <a:lnSpc>
                          <a:spcPct val="100000"/>
                        </a:lnSpc>
                        <a:spcBef>
                          <a:spcPts val="25"/>
                        </a:spcBef>
                      </a:pPr>
                      <a:endParaRPr sz="900">
                        <a:latin typeface="Times New Roman"/>
                        <a:cs typeface="Times New Roman"/>
                      </a:endParaRPr>
                    </a:p>
                    <a:p>
                      <a:pPr marL="142875">
                        <a:lnSpc>
                          <a:spcPct val="100000"/>
                        </a:lnSpc>
                      </a:pPr>
                      <a:r>
                        <a:rPr dirty="0" sz="750" spc="5">
                          <a:solidFill>
                            <a:srgbClr val="4D4D4F"/>
                          </a:solidFill>
                          <a:latin typeface="宋体"/>
                          <a:cs typeface="宋体"/>
                        </a:rPr>
                        <a:t>证券</a:t>
                      </a:r>
                      <a:r>
                        <a:rPr dirty="0" sz="750" spc="-10">
                          <a:solidFill>
                            <a:srgbClr val="4D4D4F"/>
                          </a:solidFill>
                          <a:latin typeface="宋体"/>
                          <a:cs typeface="宋体"/>
                        </a:rPr>
                        <a:t>代</a:t>
                      </a:r>
                      <a:r>
                        <a:rPr dirty="0" sz="750" spc="5">
                          <a:solidFill>
                            <a:srgbClr val="4D4D4F"/>
                          </a:solidFill>
                          <a:latin typeface="宋体"/>
                          <a:cs typeface="宋体"/>
                        </a:rPr>
                        <a:t>码</a:t>
                      </a:r>
                      <a:endParaRPr sz="750">
                        <a:latin typeface="宋体"/>
                        <a:cs typeface="宋体"/>
                      </a:endParaRPr>
                    </a:p>
                  </a:txBody>
                  <a:tcPr marL="0" marR="0" marB="0" marT="3175">
                    <a:lnB w="6350">
                      <a:solidFill>
                        <a:srgbClr val="000000"/>
                      </a:solidFill>
                      <a:prstDash val="solid"/>
                    </a:lnB>
                  </a:tcPr>
                </a:tc>
                <a:tc>
                  <a:txBody>
                    <a:bodyPr/>
                    <a:lstStyle/>
                    <a:p>
                      <a:pPr>
                        <a:lnSpc>
                          <a:spcPct val="100000"/>
                        </a:lnSpc>
                        <a:spcBef>
                          <a:spcPts val="25"/>
                        </a:spcBef>
                      </a:pPr>
                      <a:endParaRPr sz="900">
                        <a:latin typeface="Times New Roman"/>
                        <a:cs typeface="Times New Roman"/>
                      </a:endParaRPr>
                    </a:p>
                    <a:p>
                      <a:pPr marL="86360">
                        <a:lnSpc>
                          <a:spcPct val="100000"/>
                        </a:lnSpc>
                      </a:pPr>
                      <a:r>
                        <a:rPr dirty="0" sz="750" spc="5">
                          <a:solidFill>
                            <a:srgbClr val="4D4D4F"/>
                          </a:solidFill>
                          <a:latin typeface="宋体"/>
                          <a:cs typeface="宋体"/>
                        </a:rPr>
                        <a:t>证券</a:t>
                      </a:r>
                      <a:r>
                        <a:rPr dirty="0" sz="750" spc="-10">
                          <a:solidFill>
                            <a:srgbClr val="4D4D4F"/>
                          </a:solidFill>
                          <a:latin typeface="宋体"/>
                          <a:cs typeface="宋体"/>
                        </a:rPr>
                        <a:t>简</a:t>
                      </a:r>
                      <a:r>
                        <a:rPr dirty="0" sz="750" spc="5">
                          <a:solidFill>
                            <a:srgbClr val="4D4D4F"/>
                          </a:solidFill>
                          <a:latin typeface="宋体"/>
                          <a:cs typeface="宋体"/>
                        </a:rPr>
                        <a:t>称</a:t>
                      </a:r>
                      <a:endParaRPr sz="750">
                        <a:latin typeface="宋体"/>
                        <a:cs typeface="宋体"/>
                      </a:endParaRPr>
                    </a:p>
                  </a:txBody>
                  <a:tcPr marL="0" marR="0" marB="0" marT="3175">
                    <a:lnB w="6350">
                      <a:solidFill>
                        <a:srgbClr val="000000"/>
                      </a:solidFill>
                      <a:prstDash val="solid"/>
                    </a:lnB>
                  </a:tcPr>
                </a:tc>
                <a:tc>
                  <a:txBody>
                    <a:bodyPr/>
                    <a:lstStyle/>
                    <a:p>
                      <a:pPr marL="142875">
                        <a:lnSpc>
                          <a:spcPct val="100000"/>
                        </a:lnSpc>
                        <a:spcBef>
                          <a:spcPts val="280"/>
                        </a:spcBef>
                      </a:pPr>
                      <a:r>
                        <a:rPr dirty="0" sz="750" spc="120">
                          <a:solidFill>
                            <a:srgbClr val="4D4D4F"/>
                          </a:solidFill>
                          <a:latin typeface="宋体"/>
                          <a:cs typeface="宋体"/>
                        </a:rPr>
                        <a:t>持</a:t>
                      </a:r>
                      <a:r>
                        <a:rPr dirty="0" sz="750" spc="110">
                          <a:solidFill>
                            <a:srgbClr val="4D4D4F"/>
                          </a:solidFill>
                          <a:latin typeface="宋体"/>
                          <a:cs typeface="宋体"/>
                        </a:rPr>
                        <a:t>股</a:t>
                      </a:r>
                      <a:r>
                        <a:rPr dirty="0" sz="750" spc="120">
                          <a:solidFill>
                            <a:srgbClr val="4D4D4F"/>
                          </a:solidFill>
                          <a:latin typeface="宋体"/>
                          <a:cs typeface="宋体"/>
                        </a:rPr>
                        <a:t>数</a:t>
                      </a:r>
                      <a:r>
                        <a:rPr dirty="0" sz="750" spc="110">
                          <a:solidFill>
                            <a:srgbClr val="4D4D4F"/>
                          </a:solidFill>
                          <a:latin typeface="宋体"/>
                          <a:cs typeface="宋体"/>
                        </a:rPr>
                        <a:t>量</a:t>
                      </a:r>
                      <a:r>
                        <a:rPr dirty="0" sz="750" spc="120">
                          <a:solidFill>
                            <a:srgbClr val="4D4D4F"/>
                          </a:solidFill>
                          <a:latin typeface="宋体"/>
                          <a:cs typeface="宋体"/>
                        </a:rPr>
                        <a:t>变</a:t>
                      </a:r>
                      <a:r>
                        <a:rPr dirty="0" sz="750" spc="130">
                          <a:solidFill>
                            <a:srgbClr val="4D4D4F"/>
                          </a:solidFill>
                          <a:latin typeface="宋体"/>
                          <a:cs typeface="宋体"/>
                        </a:rPr>
                        <a:t>化</a:t>
                      </a:r>
                      <a:r>
                        <a:rPr dirty="0" sz="750" spc="-155">
                          <a:solidFill>
                            <a:srgbClr val="4D4D4F"/>
                          </a:solidFill>
                          <a:latin typeface="宋体"/>
                          <a:cs typeface="宋体"/>
                        </a:rPr>
                        <a:t>[</a:t>
                      </a:r>
                      <a:r>
                        <a:rPr dirty="0" sz="750" spc="-290">
                          <a:solidFill>
                            <a:srgbClr val="4D4D4F"/>
                          </a:solidFill>
                          <a:latin typeface="宋体"/>
                          <a:cs typeface="宋体"/>
                        </a:rPr>
                        <a:t> </a:t>
                      </a:r>
                      <a:r>
                        <a:rPr dirty="0" sz="750" spc="5">
                          <a:solidFill>
                            <a:srgbClr val="4D4D4F"/>
                          </a:solidFill>
                          <a:latin typeface="宋体"/>
                          <a:cs typeface="宋体"/>
                        </a:rPr>
                        <a:t>单</a:t>
                      </a:r>
                      <a:endParaRPr sz="750">
                        <a:latin typeface="宋体"/>
                        <a:cs typeface="宋体"/>
                      </a:endParaRPr>
                    </a:p>
                    <a:p>
                      <a:pPr marL="142875">
                        <a:lnSpc>
                          <a:spcPct val="100000"/>
                        </a:lnSpc>
                        <a:spcBef>
                          <a:spcPts val="660"/>
                        </a:spcBef>
                      </a:pPr>
                      <a:r>
                        <a:rPr dirty="0" sz="750" spc="5">
                          <a:solidFill>
                            <a:srgbClr val="4D4D4F"/>
                          </a:solidFill>
                          <a:latin typeface="宋体"/>
                          <a:cs typeface="宋体"/>
                        </a:rPr>
                        <a:t>位</a:t>
                      </a:r>
                      <a:r>
                        <a:rPr dirty="0" sz="750" spc="-165">
                          <a:solidFill>
                            <a:srgbClr val="4D4D4F"/>
                          </a:solidFill>
                          <a:latin typeface="宋体"/>
                          <a:cs typeface="宋体"/>
                        </a:rPr>
                        <a:t>]</a:t>
                      </a:r>
                      <a:r>
                        <a:rPr dirty="0" sz="750" spc="5">
                          <a:solidFill>
                            <a:srgbClr val="4D4D4F"/>
                          </a:solidFill>
                          <a:latin typeface="宋体"/>
                          <a:cs typeface="宋体"/>
                        </a:rPr>
                        <a:t>万股</a:t>
                      </a:r>
                      <a:endParaRPr sz="750">
                        <a:latin typeface="宋体"/>
                        <a:cs typeface="宋体"/>
                      </a:endParaRPr>
                    </a:p>
                  </a:txBody>
                  <a:tcPr marL="0" marR="0" marB="0" marT="35560">
                    <a:lnB w="6350">
                      <a:solidFill>
                        <a:srgbClr val="000000"/>
                      </a:solidFill>
                      <a:prstDash val="solid"/>
                    </a:lnB>
                  </a:tcPr>
                </a:tc>
                <a:tc>
                  <a:txBody>
                    <a:bodyPr/>
                    <a:lstStyle/>
                    <a:p>
                      <a:pPr marL="67310">
                        <a:lnSpc>
                          <a:spcPct val="100000"/>
                        </a:lnSpc>
                        <a:spcBef>
                          <a:spcPts val="280"/>
                        </a:spcBef>
                      </a:pPr>
                      <a:r>
                        <a:rPr dirty="0" sz="750" spc="135">
                          <a:solidFill>
                            <a:srgbClr val="4D4D4F"/>
                          </a:solidFill>
                          <a:latin typeface="宋体"/>
                          <a:cs typeface="宋体"/>
                        </a:rPr>
                        <a:t>占总股本</a:t>
                      </a:r>
                      <a:endParaRPr sz="750">
                        <a:latin typeface="宋体"/>
                        <a:cs typeface="宋体"/>
                      </a:endParaRPr>
                    </a:p>
                    <a:p>
                      <a:pPr marL="67310">
                        <a:lnSpc>
                          <a:spcPct val="100000"/>
                        </a:lnSpc>
                        <a:spcBef>
                          <a:spcPts val="660"/>
                        </a:spcBef>
                      </a:pPr>
                      <a:r>
                        <a:rPr dirty="0" sz="750" spc="5">
                          <a:solidFill>
                            <a:srgbClr val="4D4D4F"/>
                          </a:solidFill>
                          <a:latin typeface="宋体"/>
                          <a:cs typeface="宋体"/>
                        </a:rPr>
                        <a:t>比例</a:t>
                      </a:r>
                      <a:endParaRPr sz="750">
                        <a:latin typeface="宋体"/>
                        <a:cs typeface="宋体"/>
                      </a:endParaRPr>
                    </a:p>
                  </a:txBody>
                  <a:tcPr marL="0" marR="0" marB="0" marT="35560">
                    <a:lnB w="6350">
                      <a:solidFill>
                        <a:srgbClr val="000000"/>
                      </a:solidFill>
                      <a:prstDash val="solid"/>
                    </a:lnB>
                  </a:tcPr>
                </a:tc>
              </a:tr>
              <a:tr h="204216">
                <a:tc>
                  <a:txBody>
                    <a:bodyPr/>
                    <a:lstStyle/>
                    <a:p>
                      <a:pPr algn="r" marR="90170">
                        <a:lnSpc>
                          <a:spcPct val="100000"/>
                        </a:lnSpc>
                        <a:spcBef>
                          <a:spcPts val="305"/>
                        </a:spcBef>
                      </a:pPr>
                      <a:r>
                        <a:rPr dirty="0" sz="750" spc="75">
                          <a:solidFill>
                            <a:srgbClr val="404040"/>
                          </a:solidFill>
                          <a:latin typeface="宋体"/>
                          <a:cs typeface="宋体"/>
                        </a:rPr>
                        <a:t>1177.HK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42240">
                        <a:lnSpc>
                          <a:spcPct val="100000"/>
                        </a:lnSpc>
                        <a:spcBef>
                          <a:spcPts val="305"/>
                        </a:spcBef>
                      </a:pPr>
                      <a:r>
                        <a:rPr dirty="0" sz="750" spc="5">
                          <a:solidFill>
                            <a:srgbClr val="404040"/>
                          </a:solidFill>
                          <a:latin typeface="宋体"/>
                          <a:cs typeface="宋体"/>
                        </a:rPr>
                        <a:t>中国</a:t>
                      </a:r>
                      <a:r>
                        <a:rPr dirty="0" sz="750" spc="-10">
                          <a:solidFill>
                            <a:srgbClr val="404040"/>
                          </a:solidFill>
                          <a:latin typeface="宋体"/>
                          <a:cs typeface="宋体"/>
                        </a:rPr>
                        <a:t>生</a:t>
                      </a:r>
                      <a:r>
                        <a:rPr dirty="0" sz="750" spc="5">
                          <a:solidFill>
                            <a:srgbClr val="404040"/>
                          </a:solidFill>
                          <a:latin typeface="宋体"/>
                          <a:cs typeface="宋体"/>
                        </a:rPr>
                        <a:t>物</a:t>
                      </a:r>
                      <a:r>
                        <a:rPr dirty="0" sz="750" spc="-10">
                          <a:solidFill>
                            <a:srgbClr val="404040"/>
                          </a:solidFill>
                          <a:latin typeface="宋体"/>
                          <a:cs typeface="宋体"/>
                        </a:rPr>
                        <a:t>制</a:t>
                      </a:r>
                      <a:r>
                        <a:rPr dirty="0" sz="750" spc="5">
                          <a:solidFill>
                            <a:srgbClr val="404040"/>
                          </a:solidFill>
                          <a:latin typeface="宋体"/>
                          <a:cs typeface="宋体"/>
                        </a:rPr>
                        <a:t>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4925">
                        <a:lnSpc>
                          <a:spcPct val="100000"/>
                        </a:lnSpc>
                        <a:spcBef>
                          <a:spcPts val="305"/>
                        </a:spcBef>
                      </a:pPr>
                      <a:r>
                        <a:rPr dirty="0" sz="750" spc="20">
                          <a:solidFill>
                            <a:srgbClr val="404040"/>
                          </a:solidFill>
                          <a:latin typeface="宋体"/>
                          <a:cs typeface="宋体"/>
                        </a:rPr>
                        <a:t>1,290.52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9215">
                        <a:lnSpc>
                          <a:spcPct val="100000"/>
                        </a:lnSpc>
                        <a:spcBef>
                          <a:spcPts val="305"/>
                        </a:spcBef>
                      </a:pPr>
                      <a:r>
                        <a:rPr dirty="0" sz="750" spc="90">
                          <a:solidFill>
                            <a:srgbClr val="404040"/>
                          </a:solidFill>
                          <a:latin typeface="宋体"/>
                          <a:cs typeface="宋体"/>
                        </a:rPr>
                        <a:t>0.07%</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79705">
                        <a:lnSpc>
                          <a:spcPct val="100000"/>
                        </a:lnSpc>
                        <a:spcBef>
                          <a:spcPts val="305"/>
                        </a:spcBef>
                      </a:pPr>
                      <a:r>
                        <a:rPr dirty="0" sz="750" spc="80">
                          <a:solidFill>
                            <a:srgbClr val="404040"/>
                          </a:solidFill>
                          <a:latin typeface="宋体"/>
                          <a:cs typeface="宋体"/>
                        </a:rPr>
                        <a:t>1066.HK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84480">
                        <a:lnSpc>
                          <a:spcPct val="100000"/>
                        </a:lnSpc>
                        <a:spcBef>
                          <a:spcPts val="305"/>
                        </a:spcBef>
                      </a:pPr>
                      <a:r>
                        <a:rPr dirty="0" sz="750" spc="5">
                          <a:solidFill>
                            <a:srgbClr val="404040"/>
                          </a:solidFill>
                          <a:latin typeface="宋体"/>
                          <a:cs typeface="宋体"/>
                        </a:rPr>
                        <a:t>威高</a:t>
                      </a:r>
                      <a:r>
                        <a:rPr dirty="0" sz="750" spc="-10">
                          <a:solidFill>
                            <a:srgbClr val="404040"/>
                          </a:solidFill>
                          <a:latin typeface="宋体"/>
                          <a:cs typeface="宋体"/>
                        </a:rPr>
                        <a:t>股</a:t>
                      </a:r>
                      <a:r>
                        <a:rPr dirty="0" sz="750" spc="5">
                          <a:solidFill>
                            <a:srgbClr val="404040"/>
                          </a:solidFill>
                          <a:latin typeface="宋体"/>
                          <a:cs typeface="宋体"/>
                        </a:rPr>
                        <a:t>份</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71780">
                        <a:lnSpc>
                          <a:spcPct val="100000"/>
                        </a:lnSpc>
                        <a:spcBef>
                          <a:spcPts val="305"/>
                        </a:spcBef>
                      </a:pPr>
                      <a:r>
                        <a:rPr dirty="0" sz="750" spc="50">
                          <a:solidFill>
                            <a:srgbClr val="404040"/>
                          </a:solidFill>
                          <a:latin typeface="宋体"/>
                          <a:cs typeface="宋体"/>
                        </a:rPr>
                        <a:t>-728.00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5">
                          <a:solidFill>
                            <a:srgbClr val="404040"/>
                          </a:solidFill>
                          <a:latin typeface="宋体"/>
                          <a:cs typeface="宋体"/>
                        </a:rPr>
                        <a:t>-0.16%</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215">
                <a:tc>
                  <a:txBody>
                    <a:bodyPr/>
                    <a:lstStyle/>
                    <a:p>
                      <a:pPr algn="r" marR="87630">
                        <a:lnSpc>
                          <a:spcPct val="100000"/>
                        </a:lnSpc>
                        <a:spcBef>
                          <a:spcPts val="305"/>
                        </a:spcBef>
                      </a:pPr>
                      <a:r>
                        <a:rPr dirty="0" sz="750" spc="80">
                          <a:solidFill>
                            <a:srgbClr val="404040"/>
                          </a:solidFill>
                          <a:latin typeface="宋体"/>
                          <a:cs typeface="宋体"/>
                        </a:rPr>
                        <a:t>2186.HK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306705">
                        <a:lnSpc>
                          <a:spcPct val="100000"/>
                        </a:lnSpc>
                        <a:spcBef>
                          <a:spcPts val="305"/>
                        </a:spcBef>
                      </a:pPr>
                      <a:r>
                        <a:rPr dirty="0" sz="750" spc="5">
                          <a:solidFill>
                            <a:srgbClr val="404040"/>
                          </a:solidFill>
                          <a:latin typeface="宋体"/>
                          <a:cs typeface="宋体"/>
                        </a:rPr>
                        <a:t>绿叶</a:t>
                      </a:r>
                      <a:r>
                        <a:rPr dirty="0" sz="750" spc="-10">
                          <a:solidFill>
                            <a:srgbClr val="404040"/>
                          </a:solidFill>
                          <a:latin typeface="宋体"/>
                          <a:cs typeface="宋体"/>
                        </a:rPr>
                        <a:t>制</a:t>
                      </a:r>
                      <a:r>
                        <a:rPr dirty="0" sz="750" spc="5">
                          <a:solidFill>
                            <a:srgbClr val="404040"/>
                          </a:solidFill>
                          <a:latin typeface="宋体"/>
                          <a:cs typeface="宋体"/>
                        </a:rPr>
                        <a:t>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4290">
                        <a:lnSpc>
                          <a:spcPct val="100000"/>
                        </a:lnSpc>
                        <a:spcBef>
                          <a:spcPts val="305"/>
                        </a:spcBef>
                      </a:pPr>
                      <a:r>
                        <a:rPr dirty="0" sz="750" spc="40">
                          <a:solidFill>
                            <a:srgbClr val="404040"/>
                          </a:solidFill>
                          <a:latin typeface="宋体"/>
                          <a:cs typeface="宋体"/>
                        </a:rPr>
                        <a:t>474.65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9215">
                        <a:lnSpc>
                          <a:spcPct val="100000"/>
                        </a:lnSpc>
                        <a:spcBef>
                          <a:spcPts val="305"/>
                        </a:spcBef>
                      </a:pPr>
                      <a:r>
                        <a:rPr dirty="0" sz="750" spc="90">
                          <a:solidFill>
                            <a:srgbClr val="404040"/>
                          </a:solidFill>
                          <a:latin typeface="宋体"/>
                          <a:cs typeface="宋体"/>
                        </a:rPr>
                        <a:t>0.15%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79705">
                        <a:lnSpc>
                          <a:spcPct val="100000"/>
                        </a:lnSpc>
                        <a:spcBef>
                          <a:spcPts val="305"/>
                        </a:spcBef>
                      </a:pPr>
                      <a:r>
                        <a:rPr dirty="0" sz="750" spc="80">
                          <a:solidFill>
                            <a:srgbClr val="404040"/>
                          </a:solidFill>
                          <a:latin typeface="宋体"/>
                          <a:cs typeface="宋体"/>
                        </a:rPr>
                        <a:t>1666.HK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35255">
                        <a:lnSpc>
                          <a:spcPct val="100000"/>
                        </a:lnSpc>
                        <a:spcBef>
                          <a:spcPts val="305"/>
                        </a:spcBef>
                      </a:pPr>
                      <a:r>
                        <a:rPr dirty="0" sz="750" spc="5">
                          <a:solidFill>
                            <a:srgbClr val="404040"/>
                          </a:solidFill>
                          <a:latin typeface="宋体"/>
                          <a:cs typeface="宋体"/>
                        </a:rPr>
                        <a:t>同仁</a:t>
                      </a:r>
                      <a:r>
                        <a:rPr dirty="0" sz="750" spc="-10">
                          <a:solidFill>
                            <a:srgbClr val="404040"/>
                          </a:solidFill>
                          <a:latin typeface="宋体"/>
                          <a:cs typeface="宋体"/>
                        </a:rPr>
                        <a:t>堂</a:t>
                      </a:r>
                      <a:r>
                        <a:rPr dirty="0" sz="750" spc="5">
                          <a:solidFill>
                            <a:srgbClr val="404040"/>
                          </a:solidFill>
                          <a:latin typeface="宋体"/>
                          <a:cs typeface="宋体"/>
                        </a:rPr>
                        <a:t>科技</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68605">
                        <a:lnSpc>
                          <a:spcPct val="100000"/>
                        </a:lnSpc>
                        <a:spcBef>
                          <a:spcPts val="305"/>
                        </a:spcBef>
                      </a:pPr>
                      <a:r>
                        <a:rPr dirty="0" sz="750" spc="55">
                          <a:solidFill>
                            <a:srgbClr val="404040"/>
                          </a:solidFill>
                          <a:latin typeface="宋体"/>
                          <a:cs typeface="宋体"/>
                        </a:rPr>
                        <a:t>-481.40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0">
                          <a:solidFill>
                            <a:srgbClr val="404040"/>
                          </a:solidFill>
                          <a:latin typeface="宋体"/>
                          <a:cs typeface="宋体"/>
                        </a:rPr>
                        <a:t>-0.38%</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597">
                <a:tc>
                  <a:txBody>
                    <a:bodyPr/>
                    <a:lstStyle/>
                    <a:p>
                      <a:pPr algn="r" marR="87630">
                        <a:lnSpc>
                          <a:spcPct val="100000"/>
                        </a:lnSpc>
                        <a:spcBef>
                          <a:spcPts val="309"/>
                        </a:spcBef>
                      </a:pPr>
                      <a:r>
                        <a:rPr dirty="0" sz="750" spc="80">
                          <a:solidFill>
                            <a:srgbClr val="404040"/>
                          </a:solidFill>
                          <a:latin typeface="宋体"/>
                          <a:cs typeface="宋体"/>
                        </a:rPr>
                        <a:t>0460.HK</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marL="306705">
                        <a:lnSpc>
                          <a:spcPct val="100000"/>
                        </a:lnSpc>
                        <a:spcBef>
                          <a:spcPts val="309"/>
                        </a:spcBef>
                      </a:pPr>
                      <a:r>
                        <a:rPr dirty="0" sz="750" spc="5">
                          <a:solidFill>
                            <a:srgbClr val="404040"/>
                          </a:solidFill>
                          <a:latin typeface="宋体"/>
                          <a:cs typeface="宋体"/>
                        </a:rPr>
                        <a:t>四环</a:t>
                      </a:r>
                      <a:r>
                        <a:rPr dirty="0" sz="750" spc="-10">
                          <a:solidFill>
                            <a:srgbClr val="404040"/>
                          </a:solidFill>
                          <a:latin typeface="宋体"/>
                          <a:cs typeface="宋体"/>
                        </a:rPr>
                        <a:t>医</a:t>
                      </a:r>
                      <a:r>
                        <a:rPr dirty="0" sz="750" spc="5">
                          <a:solidFill>
                            <a:srgbClr val="404040"/>
                          </a:solidFill>
                          <a:latin typeface="宋体"/>
                          <a:cs typeface="宋体"/>
                        </a:rPr>
                        <a:t>药</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algn="ctr" marL="33020">
                        <a:lnSpc>
                          <a:spcPct val="100000"/>
                        </a:lnSpc>
                        <a:spcBef>
                          <a:spcPts val="309"/>
                        </a:spcBef>
                      </a:pPr>
                      <a:r>
                        <a:rPr dirty="0" sz="750" spc="40">
                          <a:solidFill>
                            <a:srgbClr val="404040"/>
                          </a:solidFill>
                          <a:latin typeface="宋体"/>
                          <a:cs typeface="宋体"/>
                        </a:rPr>
                        <a:t>423.10</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algn="ctr" marR="69215">
                        <a:lnSpc>
                          <a:spcPct val="100000"/>
                        </a:lnSpc>
                        <a:spcBef>
                          <a:spcPts val="309"/>
                        </a:spcBef>
                      </a:pPr>
                      <a:r>
                        <a:rPr dirty="0" sz="750" spc="90">
                          <a:solidFill>
                            <a:srgbClr val="404040"/>
                          </a:solidFill>
                          <a:latin typeface="宋体"/>
                          <a:cs typeface="宋体"/>
                        </a:rPr>
                        <a:t>0.04%</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marL="179705">
                        <a:lnSpc>
                          <a:spcPct val="100000"/>
                        </a:lnSpc>
                        <a:spcBef>
                          <a:spcPts val="309"/>
                        </a:spcBef>
                      </a:pPr>
                      <a:r>
                        <a:rPr dirty="0" sz="750" spc="75">
                          <a:solidFill>
                            <a:srgbClr val="404040"/>
                          </a:solidFill>
                          <a:latin typeface="宋体"/>
                          <a:cs typeface="宋体"/>
                        </a:rPr>
                        <a:t>0241.HK</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marL="284480">
                        <a:lnSpc>
                          <a:spcPct val="100000"/>
                        </a:lnSpc>
                        <a:spcBef>
                          <a:spcPts val="309"/>
                        </a:spcBef>
                      </a:pPr>
                      <a:r>
                        <a:rPr dirty="0" sz="750" spc="5">
                          <a:solidFill>
                            <a:srgbClr val="404040"/>
                          </a:solidFill>
                          <a:latin typeface="宋体"/>
                          <a:cs typeface="宋体"/>
                        </a:rPr>
                        <a:t>阿里</a:t>
                      </a:r>
                      <a:r>
                        <a:rPr dirty="0" sz="750" spc="-10">
                          <a:solidFill>
                            <a:srgbClr val="404040"/>
                          </a:solidFill>
                          <a:latin typeface="宋体"/>
                          <a:cs typeface="宋体"/>
                        </a:rPr>
                        <a:t>健</a:t>
                      </a:r>
                      <a:r>
                        <a:rPr dirty="0" sz="750" spc="5">
                          <a:solidFill>
                            <a:srgbClr val="404040"/>
                          </a:solidFill>
                          <a:latin typeface="宋体"/>
                          <a:cs typeface="宋体"/>
                        </a:rPr>
                        <a:t>康</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algn="r" marR="270510">
                        <a:lnSpc>
                          <a:spcPct val="100000"/>
                        </a:lnSpc>
                        <a:spcBef>
                          <a:spcPts val="309"/>
                        </a:spcBef>
                      </a:pPr>
                      <a:r>
                        <a:rPr dirty="0" sz="750" spc="50">
                          <a:solidFill>
                            <a:srgbClr val="404040"/>
                          </a:solidFill>
                          <a:latin typeface="宋体"/>
                          <a:cs typeface="宋体"/>
                        </a:rPr>
                        <a:t>-412.80</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c>
                  <a:txBody>
                    <a:bodyPr/>
                    <a:lstStyle/>
                    <a:p>
                      <a:pPr algn="ctr">
                        <a:lnSpc>
                          <a:spcPct val="100000"/>
                        </a:lnSpc>
                        <a:spcBef>
                          <a:spcPts val="309"/>
                        </a:spcBef>
                      </a:pPr>
                      <a:r>
                        <a:rPr dirty="0" sz="750" spc="95">
                          <a:solidFill>
                            <a:srgbClr val="404040"/>
                          </a:solidFill>
                          <a:latin typeface="宋体"/>
                          <a:cs typeface="宋体"/>
                        </a:rPr>
                        <a:t>-0.03%</a:t>
                      </a:r>
                      <a:endParaRPr sz="750">
                        <a:latin typeface="宋体"/>
                        <a:cs typeface="宋体"/>
                      </a:endParaRPr>
                    </a:p>
                  </a:txBody>
                  <a:tcPr marL="0" marR="0" marB="0" marT="39369">
                    <a:lnT w="6350">
                      <a:solidFill>
                        <a:srgbClr val="000000"/>
                      </a:solidFill>
                      <a:prstDash val="solid"/>
                    </a:lnT>
                    <a:lnB w="6350">
                      <a:solidFill>
                        <a:srgbClr val="000000"/>
                      </a:solidFill>
                      <a:prstDash val="solid"/>
                    </a:lnB>
                  </a:tcPr>
                </a:tc>
              </a:tr>
              <a:tr h="204215">
                <a:tc>
                  <a:txBody>
                    <a:bodyPr/>
                    <a:lstStyle/>
                    <a:p>
                      <a:pPr algn="r" marR="87630">
                        <a:lnSpc>
                          <a:spcPct val="100000"/>
                        </a:lnSpc>
                        <a:spcBef>
                          <a:spcPts val="305"/>
                        </a:spcBef>
                      </a:pPr>
                      <a:r>
                        <a:rPr dirty="0" sz="750" spc="80">
                          <a:solidFill>
                            <a:srgbClr val="404040"/>
                          </a:solidFill>
                          <a:latin typeface="宋体"/>
                          <a:cs typeface="宋体"/>
                        </a:rPr>
                        <a:t>1548.HK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95250">
                        <a:lnSpc>
                          <a:spcPct val="100000"/>
                        </a:lnSpc>
                        <a:spcBef>
                          <a:spcPts val="305"/>
                        </a:spcBef>
                      </a:pPr>
                      <a:r>
                        <a:rPr dirty="0" sz="750" spc="5">
                          <a:solidFill>
                            <a:srgbClr val="404040"/>
                          </a:solidFill>
                          <a:latin typeface="宋体"/>
                          <a:cs typeface="宋体"/>
                        </a:rPr>
                        <a:t>金斯</a:t>
                      </a:r>
                      <a:r>
                        <a:rPr dirty="0" sz="750" spc="-10">
                          <a:solidFill>
                            <a:srgbClr val="404040"/>
                          </a:solidFill>
                          <a:latin typeface="宋体"/>
                          <a:cs typeface="宋体"/>
                        </a:rPr>
                        <a:t>瑞</a:t>
                      </a:r>
                      <a:r>
                        <a:rPr dirty="0" sz="750" spc="5">
                          <a:solidFill>
                            <a:srgbClr val="404040"/>
                          </a:solidFill>
                          <a:latin typeface="宋体"/>
                          <a:cs typeface="宋体"/>
                        </a:rPr>
                        <a:t>生</a:t>
                      </a:r>
                      <a:r>
                        <a:rPr dirty="0" sz="750" spc="-10">
                          <a:solidFill>
                            <a:srgbClr val="404040"/>
                          </a:solidFill>
                          <a:latin typeface="宋体"/>
                          <a:cs typeface="宋体"/>
                        </a:rPr>
                        <a:t>物</a:t>
                      </a:r>
                      <a:r>
                        <a:rPr dirty="0" sz="750" spc="5">
                          <a:solidFill>
                            <a:srgbClr val="404040"/>
                          </a:solidFill>
                          <a:latin typeface="宋体"/>
                          <a:cs typeface="宋体"/>
                        </a:rPr>
                        <a:t>科技</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3020">
                        <a:lnSpc>
                          <a:spcPct val="100000"/>
                        </a:lnSpc>
                        <a:spcBef>
                          <a:spcPts val="305"/>
                        </a:spcBef>
                      </a:pPr>
                      <a:r>
                        <a:rPr dirty="0" sz="750" spc="40">
                          <a:solidFill>
                            <a:srgbClr val="404040"/>
                          </a:solidFill>
                          <a:latin typeface="宋体"/>
                          <a:cs typeface="宋体"/>
                        </a:rPr>
                        <a:t>337.00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7310">
                        <a:lnSpc>
                          <a:spcPct val="100000"/>
                        </a:lnSpc>
                        <a:spcBef>
                          <a:spcPts val="305"/>
                        </a:spcBef>
                      </a:pPr>
                      <a:r>
                        <a:rPr dirty="0" sz="750" spc="90">
                          <a:solidFill>
                            <a:srgbClr val="404040"/>
                          </a:solidFill>
                          <a:latin typeface="宋体"/>
                          <a:cs typeface="宋体"/>
                        </a:rPr>
                        <a:t>0.18%</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79705">
                        <a:lnSpc>
                          <a:spcPct val="100000"/>
                        </a:lnSpc>
                        <a:spcBef>
                          <a:spcPts val="305"/>
                        </a:spcBef>
                      </a:pPr>
                      <a:r>
                        <a:rPr dirty="0" sz="750" spc="80">
                          <a:solidFill>
                            <a:srgbClr val="404040"/>
                          </a:solidFill>
                          <a:latin typeface="宋体"/>
                          <a:cs typeface="宋体"/>
                        </a:rPr>
                        <a:t>1951.HK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84480">
                        <a:lnSpc>
                          <a:spcPct val="100000"/>
                        </a:lnSpc>
                        <a:spcBef>
                          <a:spcPts val="305"/>
                        </a:spcBef>
                      </a:pPr>
                      <a:r>
                        <a:rPr dirty="0" sz="750" spc="5">
                          <a:solidFill>
                            <a:srgbClr val="404040"/>
                          </a:solidFill>
                          <a:latin typeface="宋体"/>
                          <a:cs typeface="宋体"/>
                        </a:rPr>
                        <a:t>锦欣</a:t>
                      </a:r>
                      <a:r>
                        <a:rPr dirty="0" sz="750" spc="-10">
                          <a:solidFill>
                            <a:srgbClr val="404040"/>
                          </a:solidFill>
                          <a:latin typeface="宋体"/>
                          <a:cs typeface="宋体"/>
                        </a:rPr>
                        <a:t>生</a:t>
                      </a:r>
                      <a:r>
                        <a:rPr dirty="0" sz="750" spc="5">
                          <a:solidFill>
                            <a:srgbClr val="404040"/>
                          </a:solidFill>
                          <a:latin typeface="宋体"/>
                          <a:cs typeface="宋体"/>
                        </a:rPr>
                        <a:t>殖</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69875">
                        <a:lnSpc>
                          <a:spcPct val="100000"/>
                        </a:lnSpc>
                        <a:spcBef>
                          <a:spcPts val="305"/>
                        </a:spcBef>
                      </a:pPr>
                      <a:r>
                        <a:rPr dirty="0" sz="750" spc="50">
                          <a:solidFill>
                            <a:srgbClr val="404040"/>
                          </a:solidFill>
                          <a:latin typeface="宋体"/>
                          <a:cs typeface="宋体"/>
                        </a:rPr>
                        <a:t>-247.60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5">
                          <a:solidFill>
                            <a:srgbClr val="404040"/>
                          </a:solidFill>
                          <a:latin typeface="宋体"/>
                          <a:cs typeface="宋体"/>
                        </a:rPr>
                        <a:t>-0.10%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5739">
                <a:tc>
                  <a:txBody>
                    <a:bodyPr/>
                    <a:lstStyle/>
                    <a:p>
                      <a:pPr algn="r" marR="87630">
                        <a:lnSpc>
                          <a:spcPct val="100000"/>
                        </a:lnSpc>
                        <a:spcBef>
                          <a:spcPts val="315"/>
                        </a:spcBef>
                      </a:pPr>
                      <a:r>
                        <a:rPr dirty="0" sz="750" spc="80">
                          <a:solidFill>
                            <a:srgbClr val="404040"/>
                          </a:solidFill>
                          <a:latin typeface="宋体"/>
                          <a:cs typeface="宋体"/>
                        </a:rPr>
                        <a:t>1558.HK</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marL="306705">
                        <a:lnSpc>
                          <a:spcPct val="100000"/>
                        </a:lnSpc>
                        <a:spcBef>
                          <a:spcPts val="315"/>
                        </a:spcBef>
                      </a:pPr>
                      <a:r>
                        <a:rPr dirty="0" sz="750" spc="5">
                          <a:solidFill>
                            <a:srgbClr val="404040"/>
                          </a:solidFill>
                          <a:latin typeface="宋体"/>
                          <a:cs typeface="宋体"/>
                        </a:rPr>
                        <a:t>东阳</a:t>
                      </a:r>
                      <a:r>
                        <a:rPr dirty="0" sz="750" spc="-10">
                          <a:solidFill>
                            <a:srgbClr val="404040"/>
                          </a:solidFill>
                          <a:latin typeface="宋体"/>
                          <a:cs typeface="宋体"/>
                        </a:rPr>
                        <a:t>光</a:t>
                      </a:r>
                      <a:r>
                        <a:rPr dirty="0" sz="750" spc="5">
                          <a:solidFill>
                            <a:srgbClr val="404040"/>
                          </a:solidFill>
                          <a:latin typeface="宋体"/>
                          <a:cs typeface="宋体"/>
                        </a:rPr>
                        <a:t>药</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ctr" marL="31750">
                        <a:lnSpc>
                          <a:spcPct val="100000"/>
                        </a:lnSpc>
                        <a:spcBef>
                          <a:spcPts val="315"/>
                        </a:spcBef>
                      </a:pPr>
                      <a:r>
                        <a:rPr dirty="0" sz="750" spc="40">
                          <a:solidFill>
                            <a:srgbClr val="404040"/>
                          </a:solidFill>
                          <a:latin typeface="宋体"/>
                          <a:cs typeface="宋体"/>
                        </a:rPr>
                        <a:t>296.52</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ctr" marR="69215">
                        <a:lnSpc>
                          <a:spcPct val="100000"/>
                        </a:lnSpc>
                        <a:spcBef>
                          <a:spcPts val="315"/>
                        </a:spcBef>
                      </a:pPr>
                      <a:r>
                        <a:rPr dirty="0" sz="750" spc="90">
                          <a:solidFill>
                            <a:srgbClr val="404040"/>
                          </a:solidFill>
                          <a:latin typeface="宋体"/>
                          <a:cs typeface="宋体"/>
                        </a:rPr>
                        <a:t>0.34%</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marL="179705">
                        <a:lnSpc>
                          <a:spcPct val="100000"/>
                        </a:lnSpc>
                        <a:spcBef>
                          <a:spcPts val="315"/>
                        </a:spcBef>
                      </a:pPr>
                      <a:r>
                        <a:rPr dirty="0" sz="750" spc="80">
                          <a:solidFill>
                            <a:srgbClr val="404040"/>
                          </a:solidFill>
                          <a:latin typeface="宋体"/>
                          <a:cs typeface="宋体"/>
                        </a:rPr>
                        <a:t>1093.HK</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marL="284480">
                        <a:lnSpc>
                          <a:spcPct val="100000"/>
                        </a:lnSpc>
                        <a:spcBef>
                          <a:spcPts val="315"/>
                        </a:spcBef>
                      </a:pPr>
                      <a:r>
                        <a:rPr dirty="0" sz="750" spc="5">
                          <a:solidFill>
                            <a:srgbClr val="404040"/>
                          </a:solidFill>
                          <a:latin typeface="宋体"/>
                          <a:cs typeface="宋体"/>
                        </a:rPr>
                        <a:t>石药</a:t>
                      </a:r>
                      <a:r>
                        <a:rPr dirty="0" sz="750" spc="-10">
                          <a:solidFill>
                            <a:srgbClr val="404040"/>
                          </a:solidFill>
                          <a:latin typeface="宋体"/>
                          <a:cs typeface="宋体"/>
                        </a:rPr>
                        <a:t>集</a:t>
                      </a:r>
                      <a:r>
                        <a:rPr dirty="0" sz="750" spc="5">
                          <a:solidFill>
                            <a:srgbClr val="404040"/>
                          </a:solidFill>
                          <a:latin typeface="宋体"/>
                          <a:cs typeface="宋体"/>
                        </a:rPr>
                        <a:t>团</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r" marR="271780">
                        <a:lnSpc>
                          <a:spcPct val="100000"/>
                        </a:lnSpc>
                        <a:spcBef>
                          <a:spcPts val="315"/>
                        </a:spcBef>
                      </a:pPr>
                      <a:r>
                        <a:rPr dirty="0" sz="750" spc="45">
                          <a:solidFill>
                            <a:srgbClr val="404040"/>
                          </a:solidFill>
                          <a:latin typeface="宋体"/>
                          <a:cs typeface="宋体"/>
                        </a:rPr>
                        <a:t>-212.69</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c>
                  <a:txBody>
                    <a:bodyPr/>
                    <a:lstStyle/>
                    <a:p>
                      <a:pPr algn="ctr">
                        <a:lnSpc>
                          <a:spcPct val="100000"/>
                        </a:lnSpc>
                        <a:spcBef>
                          <a:spcPts val="315"/>
                        </a:spcBef>
                      </a:pPr>
                      <a:r>
                        <a:rPr dirty="0" sz="750" spc="95">
                          <a:solidFill>
                            <a:srgbClr val="404040"/>
                          </a:solidFill>
                          <a:latin typeface="宋体"/>
                          <a:cs typeface="宋体"/>
                        </a:rPr>
                        <a:t>-0.03%</a:t>
                      </a:r>
                      <a:endParaRPr sz="750">
                        <a:latin typeface="宋体"/>
                        <a:cs typeface="宋体"/>
                      </a:endParaRPr>
                    </a:p>
                  </a:txBody>
                  <a:tcPr marL="0" marR="0" marB="0" marT="40005">
                    <a:lnT w="6350">
                      <a:solidFill>
                        <a:srgbClr val="000000"/>
                      </a:solidFill>
                      <a:prstDash val="solid"/>
                    </a:lnT>
                    <a:lnB w="6350">
                      <a:solidFill>
                        <a:srgbClr val="000000"/>
                      </a:solidFill>
                      <a:prstDash val="solid"/>
                    </a:lnB>
                  </a:tcPr>
                </a:tc>
              </a:tr>
              <a:tr h="204216">
                <a:tc>
                  <a:txBody>
                    <a:bodyPr/>
                    <a:lstStyle/>
                    <a:p>
                      <a:pPr algn="r" marR="89535">
                        <a:lnSpc>
                          <a:spcPct val="100000"/>
                        </a:lnSpc>
                        <a:spcBef>
                          <a:spcPts val="305"/>
                        </a:spcBef>
                      </a:pPr>
                      <a:r>
                        <a:rPr dirty="0" sz="750" spc="75">
                          <a:solidFill>
                            <a:srgbClr val="404040"/>
                          </a:solidFill>
                          <a:latin typeface="宋体"/>
                          <a:cs typeface="宋体"/>
                        </a:rPr>
                        <a:t>1302.HK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306705">
                        <a:lnSpc>
                          <a:spcPct val="100000"/>
                        </a:lnSpc>
                        <a:spcBef>
                          <a:spcPts val="305"/>
                        </a:spcBef>
                      </a:pPr>
                      <a:r>
                        <a:rPr dirty="0" sz="750" spc="5">
                          <a:solidFill>
                            <a:srgbClr val="404040"/>
                          </a:solidFill>
                          <a:latin typeface="宋体"/>
                          <a:cs typeface="宋体"/>
                        </a:rPr>
                        <a:t>先健</a:t>
                      </a:r>
                      <a:r>
                        <a:rPr dirty="0" sz="750" spc="-10">
                          <a:solidFill>
                            <a:srgbClr val="404040"/>
                          </a:solidFill>
                          <a:latin typeface="宋体"/>
                          <a:cs typeface="宋体"/>
                        </a:rPr>
                        <a:t>科</a:t>
                      </a:r>
                      <a:r>
                        <a:rPr dirty="0" sz="750" spc="5">
                          <a:solidFill>
                            <a:srgbClr val="404040"/>
                          </a:solidFill>
                          <a:latin typeface="宋体"/>
                          <a:cs typeface="宋体"/>
                        </a:rPr>
                        <a:t>技</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3020">
                        <a:lnSpc>
                          <a:spcPct val="100000"/>
                        </a:lnSpc>
                        <a:spcBef>
                          <a:spcPts val="305"/>
                        </a:spcBef>
                      </a:pPr>
                      <a:r>
                        <a:rPr dirty="0" sz="750" spc="40">
                          <a:solidFill>
                            <a:srgbClr val="404040"/>
                          </a:solidFill>
                          <a:latin typeface="宋体"/>
                          <a:cs typeface="宋体"/>
                        </a:rPr>
                        <a:t>239.60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9215">
                        <a:lnSpc>
                          <a:spcPct val="100000"/>
                        </a:lnSpc>
                        <a:spcBef>
                          <a:spcPts val="305"/>
                        </a:spcBef>
                      </a:pPr>
                      <a:r>
                        <a:rPr dirty="0" sz="750" spc="90">
                          <a:solidFill>
                            <a:srgbClr val="404040"/>
                          </a:solidFill>
                          <a:latin typeface="宋体"/>
                          <a:cs typeface="宋体"/>
                        </a:rPr>
                        <a:t>0.06%</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80975">
                        <a:lnSpc>
                          <a:spcPct val="100000"/>
                        </a:lnSpc>
                        <a:spcBef>
                          <a:spcPts val="305"/>
                        </a:spcBef>
                      </a:pPr>
                      <a:r>
                        <a:rPr dirty="0" sz="750" spc="75">
                          <a:solidFill>
                            <a:srgbClr val="404040"/>
                          </a:solidFill>
                          <a:latin typeface="宋体"/>
                          <a:cs typeface="宋体"/>
                        </a:rPr>
                        <a:t>2269.HK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84480">
                        <a:lnSpc>
                          <a:spcPct val="100000"/>
                        </a:lnSpc>
                        <a:spcBef>
                          <a:spcPts val="305"/>
                        </a:spcBef>
                      </a:pPr>
                      <a:r>
                        <a:rPr dirty="0" sz="750" spc="5">
                          <a:solidFill>
                            <a:srgbClr val="404040"/>
                          </a:solidFill>
                          <a:latin typeface="宋体"/>
                          <a:cs typeface="宋体"/>
                        </a:rPr>
                        <a:t>药明</a:t>
                      </a:r>
                      <a:r>
                        <a:rPr dirty="0" sz="750" spc="-10">
                          <a:solidFill>
                            <a:srgbClr val="404040"/>
                          </a:solidFill>
                          <a:latin typeface="宋体"/>
                          <a:cs typeface="宋体"/>
                        </a:rPr>
                        <a:t>生</a:t>
                      </a:r>
                      <a:r>
                        <a:rPr dirty="0" sz="750" spc="5">
                          <a:solidFill>
                            <a:srgbClr val="404040"/>
                          </a:solidFill>
                          <a:latin typeface="宋体"/>
                          <a:cs typeface="宋体"/>
                        </a:rPr>
                        <a:t>物</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69875">
                        <a:lnSpc>
                          <a:spcPct val="100000"/>
                        </a:lnSpc>
                        <a:spcBef>
                          <a:spcPts val="305"/>
                        </a:spcBef>
                      </a:pPr>
                      <a:r>
                        <a:rPr dirty="0" sz="750" spc="50">
                          <a:solidFill>
                            <a:srgbClr val="404040"/>
                          </a:solidFill>
                          <a:latin typeface="宋体"/>
                          <a:cs typeface="宋体"/>
                        </a:rPr>
                        <a:t>-197.90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5">
                          <a:solidFill>
                            <a:srgbClr val="404040"/>
                          </a:solidFill>
                          <a:latin typeface="宋体"/>
                          <a:cs typeface="宋体"/>
                        </a:rPr>
                        <a:t>-0.15%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216">
                <a:tc>
                  <a:txBody>
                    <a:bodyPr/>
                    <a:lstStyle/>
                    <a:p>
                      <a:pPr algn="r" marR="87630">
                        <a:lnSpc>
                          <a:spcPct val="100000"/>
                        </a:lnSpc>
                        <a:spcBef>
                          <a:spcPts val="305"/>
                        </a:spcBef>
                      </a:pPr>
                      <a:r>
                        <a:rPr dirty="0" sz="750" spc="80">
                          <a:solidFill>
                            <a:srgbClr val="404040"/>
                          </a:solidFill>
                          <a:latin typeface="宋体"/>
                          <a:cs typeface="宋体"/>
                        </a:rPr>
                        <a:t>1833.HK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59715">
                        <a:lnSpc>
                          <a:spcPct val="100000"/>
                        </a:lnSpc>
                        <a:spcBef>
                          <a:spcPts val="305"/>
                        </a:spcBef>
                      </a:pPr>
                      <a:r>
                        <a:rPr dirty="0" sz="750" spc="5">
                          <a:solidFill>
                            <a:srgbClr val="404040"/>
                          </a:solidFill>
                          <a:latin typeface="宋体"/>
                          <a:cs typeface="宋体"/>
                        </a:rPr>
                        <a:t>平安</a:t>
                      </a:r>
                      <a:r>
                        <a:rPr dirty="0" sz="750" spc="-10">
                          <a:solidFill>
                            <a:srgbClr val="404040"/>
                          </a:solidFill>
                          <a:latin typeface="宋体"/>
                          <a:cs typeface="宋体"/>
                        </a:rPr>
                        <a:t>好</a:t>
                      </a:r>
                      <a:r>
                        <a:rPr dirty="0" sz="750" spc="5">
                          <a:solidFill>
                            <a:srgbClr val="404040"/>
                          </a:solidFill>
                          <a:latin typeface="宋体"/>
                          <a:cs typeface="宋体"/>
                        </a:rPr>
                        <a:t>医生</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1750">
                        <a:lnSpc>
                          <a:spcPct val="100000"/>
                        </a:lnSpc>
                        <a:spcBef>
                          <a:spcPts val="305"/>
                        </a:spcBef>
                      </a:pPr>
                      <a:r>
                        <a:rPr dirty="0" sz="750" spc="30">
                          <a:solidFill>
                            <a:srgbClr val="404040"/>
                          </a:solidFill>
                          <a:latin typeface="宋体"/>
                          <a:cs typeface="宋体"/>
                        </a:rPr>
                        <a:t>212.22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7310">
                        <a:lnSpc>
                          <a:spcPct val="100000"/>
                        </a:lnSpc>
                        <a:spcBef>
                          <a:spcPts val="305"/>
                        </a:spcBef>
                      </a:pPr>
                      <a:r>
                        <a:rPr dirty="0" sz="750" spc="90">
                          <a:solidFill>
                            <a:srgbClr val="404040"/>
                          </a:solidFill>
                          <a:latin typeface="宋体"/>
                          <a:cs typeface="宋体"/>
                        </a:rPr>
                        <a:t>0.18%</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79705">
                        <a:lnSpc>
                          <a:spcPct val="100000"/>
                        </a:lnSpc>
                        <a:spcBef>
                          <a:spcPts val="305"/>
                        </a:spcBef>
                      </a:pPr>
                      <a:r>
                        <a:rPr dirty="0" sz="750" spc="75">
                          <a:solidFill>
                            <a:srgbClr val="404040"/>
                          </a:solidFill>
                          <a:latin typeface="宋体"/>
                          <a:cs typeface="宋体"/>
                        </a:rPr>
                        <a:t>3613.HK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135255">
                        <a:lnSpc>
                          <a:spcPct val="100000"/>
                        </a:lnSpc>
                        <a:spcBef>
                          <a:spcPts val="305"/>
                        </a:spcBef>
                      </a:pPr>
                      <a:r>
                        <a:rPr dirty="0" sz="750" spc="5">
                          <a:solidFill>
                            <a:srgbClr val="404040"/>
                          </a:solidFill>
                          <a:latin typeface="宋体"/>
                          <a:cs typeface="宋体"/>
                        </a:rPr>
                        <a:t>同仁</a:t>
                      </a:r>
                      <a:r>
                        <a:rPr dirty="0" sz="750" spc="-10">
                          <a:solidFill>
                            <a:srgbClr val="404040"/>
                          </a:solidFill>
                          <a:latin typeface="宋体"/>
                          <a:cs typeface="宋体"/>
                        </a:rPr>
                        <a:t>堂</a:t>
                      </a:r>
                      <a:r>
                        <a:rPr dirty="0" sz="750" spc="5">
                          <a:solidFill>
                            <a:srgbClr val="404040"/>
                          </a:solidFill>
                          <a:latin typeface="宋体"/>
                          <a:cs typeface="宋体"/>
                        </a:rPr>
                        <a:t>国药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70510">
                        <a:lnSpc>
                          <a:spcPct val="100000"/>
                        </a:lnSpc>
                        <a:spcBef>
                          <a:spcPts val="305"/>
                        </a:spcBef>
                      </a:pPr>
                      <a:r>
                        <a:rPr dirty="0" sz="750" spc="50">
                          <a:solidFill>
                            <a:srgbClr val="404040"/>
                          </a:solidFill>
                          <a:latin typeface="宋体"/>
                          <a:cs typeface="宋体"/>
                        </a:rPr>
                        <a:t>-132.50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5">
                          <a:solidFill>
                            <a:srgbClr val="404040"/>
                          </a:solidFill>
                          <a:latin typeface="宋体"/>
                          <a:cs typeface="宋体"/>
                        </a:rPr>
                        <a:t>-0.16%</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215">
                <a:tc>
                  <a:txBody>
                    <a:bodyPr/>
                    <a:lstStyle/>
                    <a:p>
                      <a:pPr algn="r" marR="88900">
                        <a:lnSpc>
                          <a:spcPct val="100000"/>
                        </a:lnSpc>
                        <a:spcBef>
                          <a:spcPts val="305"/>
                        </a:spcBef>
                      </a:pPr>
                      <a:r>
                        <a:rPr dirty="0" sz="750" spc="75">
                          <a:solidFill>
                            <a:srgbClr val="404040"/>
                          </a:solidFill>
                          <a:latin typeface="宋体"/>
                          <a:cs typeface="宋体"/>
                        </a:rPr>
                        <a:t>3309.HK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306705">
                        <a:lnSpc>
                          <a:spcPct val="100000"/>
                        </a:lnSpc>
                        <a:spcBef>
                          <a:spcPts val="305"/>
                        </a:spcBef>
                      </a:pPr>
                      <a:r>
                        <a:rPr dirty="0" sz="750" spc="5">
                          <a:solidFill>
                            <a:srgbClr val="404040"/>
                          </a:solidFill>
                          <a:latin typeface="宋体"/>
                          <a:cs typeface="宋体"/>
                        </a:rPr>
                        <a:t>希玛</a:t>
                      </a:r>
                      <a:r>
                        <a:rPr dirty="0" sz="750" spc="-10">
                          <a:solidFill>
                            <a:srgbClr val="404040"/>
                          </a:solidFill>
                          <a:latin typeface="宋体"/>
                          <a:cs typeface="宋体"/>
                        </a:rPr>
                        <a:t>眼</a:t>
                      </a:r>
                      <a:r>
                        <a:rPr dirty="0" sz="750" spc="5">
                          <a:solidFill>
                            <a:srgbClr val="404040"/>
                          </a:solidFill>
                          <a:latin typeface="宋体"/>
                          <a:cs typeface="宋体"/>
                        </a:rPr>
                        <a:t>科</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4925">
                        <a:lnSpc>
                          <a:spcPct val="100000"/>
                        </a:lnSpc>
                        <a:spcBef>
                          <a:spcPts val="305"/>
                        </a:spcBef>
                      </a:pPr>
                      <a:r>
                        <a:rPr dirty="0" sz="750" spc="40">
                          <a:solidFill>
                            <a:srgbClr val="404040"/>
                          </a:solidFill>
                          <a:latin typeface="宋体"/>
                          <a:cs typeface="宋体"/>
                        </a:rPr>
                        <a:t>128.80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9215">
                        <a:lnSpc>
                          <a:spcPct val="100000"/>
                        </a:lnSpc>
                        <a:spcBef>
                          <a:spcPts val="305"/>
                        </a:spcBef>
                      </a:pPr>
                      <a:r>
                        <a:rPr dirty="0" sz="750" spc="90">
                          <a:solidFill>
                            <a:srgbClr val="404040"/>
                          </a:solidFill>
                          <a:latin typeface="宋体"/>
                          <a:cs typeface="宋体"/>
                        </a:rPr>
                        <a:t>0.11%</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79705">
                        <a:lnSpc>
                          <a:spcPct val="100000"/>
                        </a:lnSpc>
                        <a:spcBef>
                          <a:spcPts val="305"/>
                        </a:spcBef>
                      </a:pPr>
                      <a:r>
                        <a:rPr dirty="0" sz="750" spc="75">
                          <a:solidFill>
                            <a:srgbClr val="404040"/>
                          </a:solidFill>
                          <a:latin typeface="宋体"/>
                          <a:cs typeface="宋体"/>
                        </a:rPr>
                        <a:t>2196.HK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84480">
                        <a:lnSpc>
                          <a:spcPct val="100000"/>
                        </a:lnSpc>
                        <a:spcBef>
                          <a:spcPts val="305"/>
                        </a:spcBef>
                      </a:pPr>
                      <a:r>
                        <a:rPr dirty="0" sz="750" spc="5">
                          <a:solidFill>
                            <a:srgbClr val="404040"/>
                          </a:solidFill>
                          <a:latin typeface="宋体"/>
                          <a:cs typeface="宋体"/>
                        </a:rPr>
                        <a:t>复星</a:t>
                      </a:r>
                      <a:r>
                        <a:rPr dirty="0" sz="750" spc="-10">
                          <a:solidFill>
                            <a:srgbClr val="404040"/>
                          </a:solidFill>
                          <a:latin typeface="宋体"/>
                          <a:cs typeface="宋体"/>
                        </a:rPr>
                        <a:t>医</a:t>
                      </a:r>
                      <a:r>
                        <a:rPr dirty="0" sz="750" spc="5">
                          <a:solidFill>
                            <a:srgbClr val="404040"/>
                          </a:solidFill>
                          <a:latin typeface="宋体"/>
                          <a:cs typeface="宋体"/>
                        </a:rPr>
                        <a:t>药</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99085">
                        <a:lnSpc>
                          <a:spcPct val="100000"/>
                        </a:lnSpc>
                        <a:spcBef>
                          <a:spcPts val="305"/>
                        </a:spcBef>
                      </a:pPr>
                      <a:r>
                        <a:rPr dirty="0" sz="750" spc="50">
                          <a:solidFill>
                            <a:srgbClr val="404040"/>
                          </a:solidFill>
                          <a:latin typeface="宋体"/>
                          <a:cs typeface="宋体"/>
                        </a:rPr>
                        <a:t>-54.50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0">
                          <a:solidFill>
                            <a:srgbClr val="404040"/>
                          </a:solidFill>
                          <a:latin typeface="宋体"/>
                          <a:cs typeface="宋体"/>
                        </a:rPr>
                        <a:t>-0.02%</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4216">
                <a:tc>
                  <a:txBody>
                    <a:bodyPr/>
                    <a:lstStyle/>
                    <a:p>
                      <a:pPr algn="r" marR="87630">
                        <a:lnSpc>
                          <a:spcPct val="100000"/>
                        </a:lnSpc>
                        <a:spcBef>
                          <a:spcPts val="305"/>
                        </a:spcBef>
                      </a:pPr>
                      <a:r>
                        <a:rPr dirty="0" sz="750" spc="80">
                          <a:solidFill>
                            <a:srgbClr val="404040"/>
                          </a:solidFill>
                          <a:latin typeface="宋体"/>
                          <a:cs typeface="宋体"/>
                        </a:rPr>
                        <a:t>0867.HK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306705">
                        <a:lnSpc>
                          <a:spcPct val="100000"/>
                        </a:lnSpc>
                        <a:spcBef>
                          <a:spcPts val="305"/>
                        </a:spcBef>
                      </a:pPr>
                      <a:r>
                        <a:rPr dirty="0" sz="750" spc="5">
                          <a:solidFill>
                            <a:srgbClr val="404040"/>
                          </a:solidFill>
                          <a:latin typeface="宋体"/>
                          <a:cs typeface="宋体"/>
                        </a:rPr>
                        <a:t>康哲</a:t>
                      </a:r>
                      <a:r>
                        <a:rPr dirty="0" sz="750" spc="-10">
                          <a:solidFill>
                            <a:srgbClr val="404040"/>
                          </a:solidFill>
                          <a:latin typeface="宋体"/>
                          <a:cs typeface="宋体"/>
                        </a:rPr>
                        <a:t>药</a:t>
                      </a:r>
                      <a:r>
                        <a:rPr dirty="0" sz="750" spc="5">
                          <a:solidFill>
                            <a:srgbClr val="404040"/>
                          </a:solidFill>
                          <a:latin typeface="宋体"/>
                          <a:cs typeface="宋体"/>
                        </a:rPr>
                        <a:t>业</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L="31750">
                        <a:lnSpc>
                          <a:spcPct val="100000"/>
                        </a:lnSpc>
                        <a:spcBef>
                          <a:spcPts val="305"/>
                        </a:spcBef>
                      </a:pPr>
                      <a:r>
                        <a:rPr dirty="0" sz="750" spc="40">
                          <a:solidFill>
                            <a:srgbClr val="404040"/>
                          </a:solidFill>
                          <a:latin typeface="宋体"/>
                          <a:cs typeface="宋体"/>
                        </a:rPr>
                        <a:t>101.40</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marR="69215">
                        <a:lnSpc>
                          <a:spcPct val="100000"/>
                        </a:lnSpc>
                        <a:spcBef>
                          <a:spcPts val="305"/>
                        </a:spcBef>
                      </a:pPr>
                      <a:r>
                        <a:rPr dirty="0" sz="750" spc="90">
                          <a:solidFill>
                            <a:srgbClr val="404040"/>
                          </a:solidFill>
                          <a:latin typeface="宋体"/>
                          <a:cs typeface="宋体"/>
                        </a:rPr>
                        <a:t>0.04%</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179705">
                        <a:lnSpc>
                          <a:spcPct val="100000"/>
                        </a:lnSpc>
                        <a:spcBef>
                          <a:spcPts val="305"/>
                        </a:spcBef>
                      </a:pPr>
                      <a:r>
                        <a:rPr dirty="0" sz="750" spc="75">
                          <a:solidFill>
                            <a:srgbClr val="404040"/>
                          </a:solidFill>
                          <a:latin typeface="宋体"/>
                          <a:cs typeface="宋体"/>
                        </a:rPr>
                        <a:t>1515.HK</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marL="284480">
                        <a:lnSpc>
                          <a:spcPct val="100000"/>
                        </a:lnSpc>
                        <a:spcBef>
                          <a:spcPts val="305"/>
                        </a:spcBef>
                      </a:pPr>
                      <a:r>
                        <a:rPr dirty="0" sz="750" spc="5">
                          <a:solidFill>
                            <a:srgbClr val="404040"/>
                          </a:solidFill>
                          <a:latin typeface="宋体"/>
                          <a:cs typeface="宋体"/>
                        </a:rPr>
                        <a:t>华润</a:t>
                      </a:r>
                      <a:r>
                        <a:rPr dirty="0" sz="750" spc="-10">
                          <a:solidFill>
                            <a:srgbClr val="404040"/>
                          </a:solidFill>
                          <a:latin typeface="宋体"/>
                          <a:cs typeface="宋体"/>
                        </a:rPr>
                        <a:t>医</a:t>
                      </a:r>
                      <a:r>
                        <a:rPr dirty="0" sz="750" spc="5">
                          <a:solidFill>
                            <a:srgbClr val="404040"/>
                          </a:solidFill>
                          <a:latin typeface="宋体"/>
                          <a:cs typeface="宋体"/>
                        </a:rPr>
                        <a:t>疗</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r" marR="299720">
                        <a:lnSpc>
                          <a:spcPct val="100000"/>
                        </a:lnSpc>
                        <a:spcBef>
                          <a:spcPts val="305"/>
                        </a:spcBef>
                      </a:pPr>
                      <a:r>
                        <a:rPr dirty="0" sz="750" spc="45">
                          <a:solidFill>
                            <a:srgbClr val="404040"/>
                          </a:solidFill>
                          <a:latin typeface="宋体"/>
                          <a:cs typeface="宋体"/>
                        </a:rPr>
                        <a:t>-42.65</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c>
                  <a:txBody>
                    <a:bodyPr/>
                    <a:lstStyle/>
                    <a:p>
                      <a:pPr algn="ctr">
                        <a:lnSpc>
                          <a:spcPct val="100000"/>
                        </a:lnSpc>
                        <a:spcBef>
                          <a:spcPts val="305"/>
                        </a:spcBef>
                      </a:pPr>
                      <a:r>
                        <a:rPr dirty="0" sz="750" spc="95">
                          <a:solidFill>
                            <a:srgbClr val="404040"/>
                          </a:solidFill>
                          <a:latin typeface="宋体"/>
                          <a:cs typeface="宋体"/>
                        </a:rPr>
                        <a:t>-0.03%</a:t>
                      </a:r>
                      <a:endParaRPr sz="750">
                        <a:latin typeface="宋体"/>
                        <a:cs typeface="宋体"/>
                      </a:endParaRPr>
                    </a:p>
                  </a:txBody>
                  <a:tcPr marL="0" marR="0" marB="0" marT="38735">
                    <a:lnT w="6350">
                      <a:solidFill>
                        <a:srgbClr val="000000"/>
                      </a:solidFill>
                      <a:prstDash val="solid"/>
                    </a:lnT>
                    <a:lnB w="6350">
                      <a:solidFill>
                        <a:srgbClr val="000000"/>
                      </a:solidFill>
                      <a:prstDash val="solid"/>
                    </a:lnB>
                  </a:tcPr>
                </a:tc>
              </a:tr>
              <a:tr h="205739">
                <a:tc>
                  <a:txBody>
                    <a:bodyPr/>
                    <a:lstStyle/>
                    <a:p>
                      <a:pPr algn="r" marR="87630">
                        <a:lnSpc>
                          <a:spcPct val="100000"/>
                        </a:lnSpc>
                        <a:spcBef>
                          <a:spcPts val="305"/>
                        </a:spcBef>
                      </a:pPr>
                      <a:r>
                        <a:rPr dirty="0" sz="750" spc="80">
                          <a:solidFill>
                            <a:srgbClr val="404040"/>
                          </a:solidFill>
                          <a:latin typeface="宋体"/>
                          <a:cs typeface="宋体"/>
                        </a:rPr>
                        <a:t>1099.HK</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marL="306705">
                        <a:lnSpc>
                          <a:spcPct val="100000"/>
                        </a:lnSpc>
                        <a:spcBef>
                          <a:spcPts val="305"/>
                        </a:spcBef>
                      </a:pPr>
                      <a:r>
                        <a:rPr dirty="0" sz="750" spc="5">
                          <a:solidFill>
                            <a:srgbClr val="404040"/>
                          </a:solidFill>
                          <a:latin typeface="宋体"/>
                          <a:cs typeface="宋体"/>
                        </a:rPr>
                        <a:t>国药</a:t>
                      </a:r>
                      <a:r>
                        <a:rPr dirty="0" sz="750" spc="-10">
                          <a:solidFill>
                            <a:srgbClr val="404040"/>
                          </a:solidFill>
                          <a:latin typeface="宋体"/>
                          <a:cs typeface="宋体"/>
                        </a:rPr>
                        <a:t>控</a:t>
                      </a:r>
                      <a:r>
                        <a:rPr dirty="0" sz="750" spc="5">
                          <a:solidFill>
                            <a:srgbClr val="404040"/>
                          </a:solidFill>
                          <a:latin typeface="宋体"/>
                          <a:cs typeface="宋体"/>
                        </a:rPr>
                        <a:t>股</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ctr" marL="33655">
                        <a:lnSpc>
                          <a:spcPct val="100000"/>
                        </a:lnSpc>
                        <a:spcBef>
                          <a:spcPts val="305"/>
                        </a:spcBef>
                      </a:pPr>
                      <a:r>
                        <a:rPr dirty="0" sz="750" spc="35">
                          <a:solidFill>
                            <a:srgbClr val="404040"/>
                          </a:solidFill>
                          <a:latin typeface="宋体"/>
                          <a:cs typeface="宋体"/>
                        </a:rPr>
                        <a:t>52.88</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ctr" marR="67310">
                        <a:lnSpc>
                          <a:spcPct val="100000"/>
                        </a:lnSpc>
                        <a:spcBef>
                          <a:spcPts val="305"/>
                        </a:spcBef>
                      </a:pPr>
                      <a:r>
                        <a:rPr dirty="0" sz="750" spc="85">
                          <a:solidFill>
                            <a:srgbClr val="404040"/>
                          </a:solidFill>
                          <a:latin typeface="宋体"/>
                          <a:cs typeface="宋体"/>
                        </a:rPr>
                        <a:t>0.02%</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marL="179705">
                        <a:lnSpc>
                          <a:spcPct val="100000"/>
                        </a:lnSpc>
                        <a:spcBef>
                          <a:spcPts val="305"/>
                        </a:spcBef>
                      </a:pPr>
                      <a:r>
                        <a:rPr dirty="0" sz="750" spc="75">
                          <a:solidFill>
                            <a:srgbClr val="404040"/>
                          </a:solidFill>
                          <a:latin typeface="宋体"/>
                          <a:cs typeface="宋体"/>
                        </a:rPr>
                        <a:t>2666.HK</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marL="284480">
                        <a:lnSpc>
                          <a:spcPct val="100000"/>
                        </a:lnSpc>
                        <a:spcBef>
                          <a:spcPts val="305"/>
                        </a:spcBef>
                      </a:pPr>
                      <a:r>
                        <a:rPr dirty="0" sz="750" spc="5">
                          <a:solidFill>
                            <a:srgbClr val="404040"/>
                          </a:solidFill>
                          <a:latin typeface="宋体"/>
                          <a:cs typeface="宋体"/>
                        </a:rPr>
                        <a:t>环球</a:t>
                      </a:r>
                      <a:r>
                        <a:rPr dirty="0" sz="750" spc="-10">
                          <a:solidFill>
                            <a:srgbClr val="404040"/>
                          </a:solidFill>
                          <a:latin typeface="宋体"/>
                          <a:cs typeface="宋体"/>
                        </a:rPr>
                        <a:t>医</a:t>
                      </a:r>
                      <a:r>
                        <a:rPr dirty="0" sz="750" spc="5">
                          <a:solidFill>
                            <a:srgbClr val="404040"/>
                          </a:solidFill>
                          <a:latin typeface="宋体"/>
                          <a:cs typeface="宋体"/>
                        </a:rPr>
                        <a:t>疗</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r" marR="299720">
                        <a:lnSpc>
                          <a:spcPct val="100000"/>
                        </a:lnSpc>
                        <a:spcBef>
                          <a:spcPts val="305"/>
                        </a:spcBef>
                      </a:pPr>
                      <a:r>
                        <a:rPr dirty="0" sz="750" spc="45">
                          <a:solidFill>
                            <a:srgbClr val="404040"/>
                          </a:solidFill>
                          <a:latin typeface="宋体"/>
                          <a:cs typeface="宋体"/>
                        </a:rPr>
                        <a:t>-34.65</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c>
                  <a:txBody>
                    <a:bodyPr/>
                    <a:lstStyle/>
                    <a:p>
                      <a:pPr algn="ctr">
                        <a:lnSpc>
                          <a:spcPct val="100000"/>
                        </a:lnSpc>
                        <a:spcBef>
                          <a:spcPts val="305"/>
                        </a:spcBef>
                      </a:pPr>
                      <a:r>
                        <a:rPr dirty="0" sz="750" spc="90">
                          <a:solidFill>
                            <a:srgbClr val="404040"/>
                          </a:solidFill>
                          <a:latin typeface="宋体"/>
                          <a:cs typeface="宋体"/>
                        </a:rPr>
                        <a:t>-0.02%</a:t>
                      </a:r>
                      <a:endParaRPr sz="750">
                        <a:latin typeface="宋体"/>
                        <a:cs typeface="宋体"/>
                      </a:endParaRPr>
                    </a:p>
                  </a:txBody>
                  <a:tcPr marL="0" marR="0" marB="0" marT="38735">
                    <a:lnT w="6350">
                      <a:solidFill>
                        <a:srgbClr val="000000"/>
                      </a:solidFill>
                      <a:prstDash val="solid"/>
                    </a:lnT>
                    <a:lnB w="6350">
                      <a:solidFill>
                        <a:srgbClr val="F5821F"/>
                      </a:solidFill>
                      <a:prstDash val="solid"/>
                    </a:lnB>
                  </a:tcPr>
                </a:tc>
              </a:tr>
            </a:tbl>
          </a:graphicData>
        </a:graphic>
      </p:graphicFrame>
      <p:sp>
        <p:nvSpPr>
          <p:cNvPr id="9" name="object 9"/>
          <p:cNvSpPr txBox="1"/>
          <p:nvPr/>
        </p:nvSpPr>
        <p:spPr>
          <a:xfrm>
            <a:off x="599948" y="5227446"/>
            <a:ext cx="2627630"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r>
              <a:rPr dirty="0" sz="700" spc="5">
                <a:solidFill>
                  <a:srgbClr val="4D4D4F"/>
                </a:solidFill>
                <a:latin typeface="宋体"/>
                <a:cs typeface="宋体"/>
              </a:rPr>
              <a:t>，注</a:t>
            </a:r>
            <a:r>
              <a:rPr dirty="0" sz="700" spc="-5">
                <a:solidFill>
                  <a:srgbClr val="4D4D4F"/>
                </a:solidFill>
                <a:latin typeface="宋体"/>
                <a:cs typeface="宋体"/>
              </a:rPr>
              <a:t>：截止至</a:t>
            </a:r>
            <a:r>
              <a:rPr dirty="0" sz="700" spc="-180">
                <a:solidFill>
                  <a:srgbClr val="4D4D4F"/>
                </a:solidFill>
                <a:latin typeface="宋体"/>
                <a:cs typeface="宋体"/>
              </a:rPr>
              <a:t> </a:t>
            </a:r>
            <a:r>
              <a:rPr dirty="0" sz="700">
                <a:solidFill>
                  <a:srgbClr val="4D4D4F"/>
                </a:solidFill>
                <a:latin typeface="等线"/>
                <a:cs typeface="等线"/>
              </a:rPr>
              <a:t>2020</a:t>
            </a:r>
            <a:r>
              <a:rPr dirty="0" sz="700" spc="-15">
                <a:solidFill>
                  <a:srgbClr val="4D4D4F"/>
                </a:solidFill>
                <a:latin typeface="等线"/>
                <a:cs typeface="等线"/>
              </a:rPr>
              <a:t> </a:t>
            </a:r>
            <a:r>
              <a:rPr dirty="0" sz="700" spc="-5">
                <a:solidFill>
                  <a:srgbClr val="4D4D4F"/>
                </a:solidFill>
                <a:latin typeface="宋体"/>
                <a:cs typeface="宋体"/>
              </a:rPr>
              <a:t>年</a:t>
            </a:r>
            <a:r>
              <a:rPr dirty="0" sz="700" spc="-180">
                <a:solidFill>
                  <a:srgbClr val="4D4D4F"/>
                </a:solidFill>
                <a:latin typeface="宋体"/>
                <a:cs typeface="宋体"/>
              </a:rPr>
              <a:t> </a:t>
            </a:r>
            <a:r>
              <a:rPr dirty="0" sz="700" spc="-10">
                <a:solidFill>
                  <a:srgbClr val="4D4D4F"/>
                </a:solidFill>
                <a:latin typeface="等线"/>
                <a:cs typeface="等线"/>
              </a:rPr>
              <a:t>10</a:t>
            </a:r>
            <a:r>
              <a:rPr dirty="0" sz="700" spc="-15">
                <a:solidFill>
                  <a:srgbClr val="4D4D4F"/>
                </a:solidFill>
                <a:latin typeface="等线"/>
                <a:cs typeface="等线"/>
              </a:rPr>
              <a:t> </a:t>
            </a:r>
            <a:r>
              <a:rPr dirty="0" sz="700" spc="-5">
                <a:solidFill>
                  <a:srgbClr val="4D4D4F"/>
                </a:solidFill>
                <a:latin typeface="宋体"/>
                <a:cs typeface="宋体"/>
              </a:rPr>
              <a:t>月</a:t>
            </a:r>
            <a:r>
              <a:rPr dirty="0" sz="700" spc="-175">
                <a:solidFill>
                  <a:srgbClr val="4D4D4F"/>
                </a:solidFill>
                <a:latin typeface="宋体"/>
                <a:cs typeface="宋体"/>
              </a:rPr>
              <a:t> </a:t>
            </a:r>
            <a:r>
              <a:rPr dirty="0" sz="700" spc="-5">
                <a:solidFill>
                  <a:srgbClr val="4D4D4F"/>
                </a:solidFill>
                <a:latin typeface="等线"/>
                <a:cs typeface="等线"/>
              </a:rPr>
              <a:t>9</a:t>
            </a:r>
            <a:r>
              <a:rPr dirty="0" sz="700" spc="-20">
                <a:solidFill>
                  <a:srgbClr val="4D4D4F"/>
                </a:solidFill>
                <a:latin typeface="等线"/>
                <a:cs typeface="等线"/>
              </a:rPr>
              <a:t> </a:t>
            </a:r>
            <a:r>
              <a:rPr dirty="0" sz="700" spc="-5">
                <a:solidFill>
                  <a:srgbClr val="4D4D4F"/>
                </a:solidFill>
                <a:latin typeface="宋体"/>
                <a:cs typeface="宋体"/>
              </a:rPr>
              <a:t>日</a:t>
            </a:r>
            <a:endParaRPr sz="700">
              <a:latin typeface="宋体"/>
              <a:cs typeface="宋体"/>
            </a:endParaRPr>
          </a:p>
        </p:txBody>
      </p:sp>
      <p:sp>
        <p:nvSpPr>
          <p:cNvPr id="10" name="object 10"/>
          <p:cNvSpPr txBox="1"/>
          <p:nvPr/>
        </p:nvSpPr>
        <p:spPr>
          <a:xfrm>
            <a:off x="1971801" y="5517006"/>
            <a:ext cx="2000885" cy="239395"/>
          </a:xfrm>
          <a:prstGeom prst="rect">
            <a:avLst/>
          </a:prstGeom>
        </p:spPr>
        <p:txBody>
          <a:bodyPr wrap="square" lIns="0" tIns="13335" rIns="0" bIns="0" rtlCol="0" vert="horz">
            <a:spAutoFit/>
          </a:bodyPr>
          <a:lstStyle/>
          <a:p>
            <a:pPr marL="12700">
              <a:lnSpc>
                <a:spcPct val="100000"/>
              </a:lnSpc>
              <a:spcBef>
                <a:spcPts val="105"/>
              </a:spcBef>
            </a:pPr>
            <a:r>
              <a:rPr dirty="0" sz="1400" b="1">
                <a:solidFill>
                  <a:srgbClr val="F5821F"/>
                </a:solidFill>
                <a:latin typeface="等线"/>
                <a:cs typeface="等线"/>
              </a:rPr>
              <a:t>5.</a:t>
            </a:r>
            <a:r>
              <a:rPr dirty="0" sz="1400" spc="-50" b="1">
                <a:solidFill>
                  <a:srgbClr val="F5821F"/>
                </a:solidFill>
                <a:latin typeface="等线"/>
                <a:cs typeface="等线"/>
              </a:rPr>
              <a:t> </a:t>
            </a:r>
            <a:r>
              <a:rPr dirty="0" sz="1400" b="1">
                <a:solidFill>
                  <a:srgbClr val="F5821F"/>
                </a:solidFill>
                <a:latin typeface="微软雅黑"/>
                <a:cs typeface="微软雅黑"/>
              </a:rPr>
              <a:t>本周</a:t>
            </a:r>
            <a:r>
              <a:rPr dirty="0" sz="1400" spc="10" b="1">
                <a:solidFill>
                  <a:srgbClr val="F5821F"/>
                </a:solidFill>
                <a:latin typeface="微软雅黑"/>
                <a:cs typeface="微软雅黑"/>
              </a:rPr>
              <a:t>月</a:t>
            </a:r>
            <a:r>
              <a:rPr dirty="0" sz="1400" b="1">
                <a:solidFill>
                  <a:srgbClr val="F5821F"/>
                </a:solidFill>
                <a:latin typeface="微软雅黑"/>
                <a:cs typeface="微软雅黑"/>
              </a:rPr>
              <a:t>度组合公告汇总</a:t>
            </a:r>
            <a:endParaRPr sz="1400">
              <a:latin typeface="微软雅黑"/>
              <a:cs typeface="微软雅黑"/>
            </a:endParaRPr>
          </a:p>
        </p:txBody>
      </p:sp>
      <p:sp>
        <p:nvSpPr>
          <p:cNvPr id="11" name="object 11"/>
          <p:cNvSpPr txBox="1"/>
          <p:nvPr/>
        </p:nvSpPr>
        <p:spPr>
          <a:xfrm>
            <a:off x="599948" y="5873876"/>
            <a:ext cx="1129665" cy="147955"/>
          </a:xfrm>
          <a:prstGeom prst="rect">
            <a:avLst/>
          </a:prstGeom>
        </p:spPr>
        <p:txBody>
          <a:bodyPr wrap="square" lIns="0" tIns="13335" rIns="0" bIns="0" rtlCol="0" vert="horz">
            <a:spAutoFit/>
          </a:bodyPr>
          <a:lstStyle/>
          <a:p>
            <a:pPr marL="12700">
              <a:lnSpc>
                <a:spcPct val="100000"/>
              </a:lnSpc>
              <a:spcBef>
                <a:spcPts val="105"/>
              </a:spcBef>
            </a:pPr>
            <a:r>
              <a:rPr dirty="0" sz="800" b="1">
                <a:solidFill>
                  <a:srgbClr val="4D4D4F"/>
                </a:solidFill>
                <a:latin typeface="微软雅黑"/>
                <a:cs typeface="微软雅黑"/>
              </a:rPr>
              <a:t>表</a:t>
            </a:r>
            <a:r>
              <a:rPr dirty="0" sz="800" spc="-70" b="1">
                <a:solidFill>
                  <a:srgbClr val="4D4D4F"/>
                </a:solidFill>
                <a:latin typeface="微软雅黑"/>
                <a:cs typeface="微软雅黑"/>
              </a:rPr>
              <a:t> </a:t>
            </a:r>
            <a:r>
              <a:rPr dirty="0" sz="800" spc="-5" b="1">
                <a:solidFill>
                  <a:srgbClr val="4D4D4F"/>
                </a:solidFill>
                <a:latin typeface="等线"/>
                <a:cs typeface="等线"/>
              </a:rPr>
              <a:t>9</a:t>
            </a:r>
            <a:r>
              <a:rPr dirty="0" sz="800" spc="-5" b="1">
                <a:solidFill>
                  <a:srgbClr val="4D4D4F"/>
                </a:solidFill>
                <a:latin typeface="微软雅黑"/>
                <a:cs typeface="微软雅黑"/>
              </a:rPr>
              <a:t>：</a:t>
            </a:r>
            <a:r>
              <a:rPr dirty="0" sz="800" b="1">
                <a:solidFill>
                  <a:srgbClr val="4D4D4F"/>
                </a:solidFill>
                <a:latin typeface="微软雅黑"/>
                <a:cs typeface="微软雅黑"/>
              </a:rPr>
              <a:t>月度组合重要公告</a:t>
            </a:r>
            <a:endParaRPr sz="800">
              <a:latin typeface="微软雅黑"/>
              <a:cs typeface="微软雅黑"/>
            </a:endParaRPr>
          </a:p>
        </p:txBody>
      </p:sp>
      <p:graphicFrame>
        <p:nvGraphicFramePr>
          <p:cNvPr id="12" name="object 12"/>
          <p:cNvGraphicFramePr>
            <a:graphicFrameLocks noGrp="1"/>
          </p:cNvGraphicFramePr>
          <p:nvPr/>
        </p:nvGraphicFramePr>
        <p:xfrm>
          <a:off x="534923" y="6054216"/>
          <a:ext cx="6484620" cy="3931920"/>
        </p:xfrm>
        <a:graphic>
          <a:graphicData uri="http://schemas.openxmlformats.org/drawingml/2006/table">
            <a:tbl>
              <a:tblPr firstRow="1" bandRow="1">
                <a:tableStyleId>{2D5ABB26-0587-4C30-8999-92F81FD0307C}</a:tableStyleId>
              </a:tblPr>
              <a:tblGrid>
                <a:gridCol w="657860"/>
                <a:gridCol w="539750"/>
                <a:gridCol w="2425065"/>
                <a:gridCol w="2860675"/>
              </a:tblGrid>
              <a:tr h="402336">
                <a:tc>
                  <a:txBody>
                    <a:bodyPr/>
                    <a:lstStyle/>
                    <a:p>
                      <a:pPr marL="77470">
                        <a:lnSpc>
                          <a:spcPct val="100000"/>
                        </a:lnSpc>
                        <a:spcBef>
                          <a:spcPts val="305"/>
                        </a:spcBef>
                      </a:pPr>
                      <a:r>
                        <a:rPr dirty="0" sz="750" spc="5" b="1">
                          <a:solidFill>
                            <a:srgbClr val="4D4D4F"/>
                          </a:solidFill>
                          <a:latin typeface="微软雅黑"/>
                          <a:cs typeface="微软雅黑"/>
                        </a:rPr>
                        <a:t>公告日期</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algn="r" marR="61594">
                        <a:lnSpc>
                          <a:spcPct val="100000"/>
                        </a:lnSpc>
                        <a:spcBef>
                          <a:spcPts val="305"/>
                        </a:spcBef>
                      </a:pPr>
                      <a:r>
                        <a:rPr dirty="0" sz="750" spc="5" b="1">
                          <a:solidFill>
                            <a:srgbClr val="4D4D4F"/>
                          </a:solidFill>
                          <a:latin typeface="微软雅黑"/>
                          <a:cs typeface="微软雅黑"/>
                        </a:rPr>
                        <a:t>证券代</a:t>
                      </a:r>
                      <a:endParaRPr sz="750">
                        <a:latin typeface="微软雅黑"/>
                        <a:cs typeface="微软雅黑"/>
                      </a:endParaRPr>
                    </a:p>
                    <a:p>
                      <a:pPr algn="r" marR="62230">
                        <a:lnSpc>
                          <a:spcPct val="100000"/>
                        </a:lnSpc>
                        <a:spcBef>
                          <a:spcPts val="660"/>
                        </a:spcBef>
                      </a:pPr>
                      <a:r>
                        <a:rPr dirty="0" sz="750" b="1">
                          <a:solidFill>
                            <a:srgbClr val="4D4D4F"/>
                          </a:solidFill>
                          <a:latin typeface="微软雅黑"/>
                          <a:cs typeface="微软雅黑"/>
                        </a:rPr>
                        <a:t>码</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67945">
                        <a:lnSpc>
                          <a:spcPct val="100000"/>
                        </a:lnSpc>
                        <a:spcBef>
                          <a:spcPts val="305"/>
                        </a:spcBef>
                      </a:pPr>
                      <a:r>
                        <a:rPr dirty="0" sz="750" spc="5" b="1">
                          <a:solidFill>
                            <a:srgbClr val="4D4D4F"/>
                          </a:solidFill>
                          <a:latin typeface="微软雅黑"/>
                          <a:cs typeface="微软雅黑"/>
                        </a:rPr>
                        <a:t>公告标题</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c>
                  <a:txBody>
                    <a:bodyPr/>
                    <a:lstStyle/>
                    <a:p>
                      <a:pPr marL="66675">
                        <a:lnSpc>
                          <a:spcPct val="100000"/>
                        </a:lnSpc>
                        <a:spcBef>
                          <a:spcPts val="305"/>
                        </a:spcBef>
                      </a:pPr>
                      <a:r>
                        <a:rPr dirty="0" sz="750" spc="5" b="1">
                          <a:solidFill>
                            <a:srgbClr val="4D4D4F"/>
                          </a:solidFill>
                          <a:latin typeface="微软雅黑"/>
                          <a:cs typeface="微软雅黑"/>
                        </a:rPr>
                        <a:t>主要内容</a:t>
                      </a:r>
                      <a:endParaRPr sz="750">
                        <a:latin typeface="微软雅黑"/>
                        <a:cs typeface="微软雅黑"/>
                      </a:endParaRPr>
                    </a:p>
                  </a:txBody>
                  <a:tcPr marL="0" marR="0" marB="0" marT="38735">
                    <a:lnT w="6350">
                      <a:solidFill>
                        <a:srgbClr val="F5821F"/>
                      </a:solidFill>
                      <a:prstDash val="solid"/>
                    </a:lnT>
                    <a:lnB w="6350">
                      <a:solidFill>
                        <a:srgbClr val="F5821F"/>
                      </a:solidFill>
                      <a:prstDash val="solid"/>
                    </a:lnB>
                  </a:tcPr>
                </a:tc>
              </a:tr>
              <a:tr h="993648">
                <a:tc>
                  <a:txBody>
                    <a:bodyPr/>
                    <a:lstStyle/>
                    <a:p>
                      <a:pPr marL="77470">
                        <a:lnSpc>
                          <a:spcPct val="100000"/>
                        </a:lnSpc>
                        <a:spcBef>
                          <a:spcPts val="305"/>
                        </a:spcBef>
                      </a:pPr>
                      <a:r>
                        <a:rPr dirty="0" sz="750" spc="20">
                          <a:latin typeface="宋体"/>
                          <a:cs typeface="宋体"/>
                        </a:rPr>
                        <a:t>2020/9/28</a:t>
                      </a:r>
                      <a:endParaRPr sz="750">
                        <a:latin typeface="宋体"/>
                        <a:cs typeface="宋体"/>
                      </a:endParaRPr>
                    </a:p>
                  </a:txBody>
                  <a:tcPr marL="0" marR="0" marB="0" marT="38735">
                    <a:lnT w="6350">
                      <a:solidFill>
                        <a:srgbClr val="F5821F"/>
                      </a:solidFill>
                      <a:prstDash val="solid"/>
                    </a:lnT>
                  </a:tcPr>
                </a:tc>
                <a:tc>
                  <a:txBody>
                    <a:bodyPr/>
                    <a:lstStyle/>
                    <a:p>
                      <a:pPr algn="r" marR="61594">
                        <a:lnSpc>
                          <a:spcPct val="100000"/>
                        </a:lnSpc>
                        <a:spcBef>
                          <a:spcPts val="305"/>
                        </a:spcBef>
                      </a:pPr>
                      <a:r>
                        <a:rPr dirty="0" sz="750" spc="75">
                          <a:latin typeface="宋体"/>
                          <a:cs typeface="宋体"/>
                        </a:rPr>
                        <a:t>002821</a:t>
                      </a:r>
                      <a:endParaRPr sz="750">
                        <a:latin typeface="宋体"/>
                        <a:cs typeface="宋体"/>
                      </a:endParaRPr>
                    </a:p>
                  </a:txBody>
                  <a:tcPr marL="0" marR="0" marB="0" marT="38735">
                    <a:lnT w="6350">
                      <a:solidFill>
                        <a:srgbClr val="F5821F"/>
                      </a:solidFill>
                      <a:prstDash val="solid"/>
                    </a:lnT>
                  </a:tcPr>
                </a:tc>
                <a:tc>
                  <a:txBody>
                    <a:bodyPr/>
                    <a:lstStyle/>
                    <a:p>
                      <a:pPr marL="67945">
                        <a:lnSpc>
                          <a:spcPct val="100000"/>
                        </a:lnSpc>
                        <a:spcBef>
                          <a:spcPts val="305"/>
                        </a:spcBef>
                      </a:pPr>
                      <a:r>
                        <a:rPr dirty="0" sz="750" spc="5">
                          <a:latin typeface="宋体"/>
                          <a:cs typeface="宋体"/>
                        </a:rPr>
                        <a:t>凯莱英</a:t>
                      </a:r>
                      <a:r>
                        <a:rPr dirty="0" sz="750" spc="25">
                          <a:latin typeface="宋体"/>
                          <a:cs typeface="宋体"/>
                        </a:rPr>
                        <a:t>:2018</a:t>
                      </a:r>
                      <a:r>
                        <a:rPr dirty="0" sz="750" spc="-210">
                          <a:latin typeface="宋体"/>
                          <a:cs typeface="宋体"/>
                        </a:rPr>
                        <a:t> </a:t>
                      </a:r>
                      <a:r>
                        <a:rPr dirty="0" sz="750" spc="5">
                          <a:latin typeface="宋体"/>
                          <a:cs typeface="宋体"/>
                        </a:rPr>
                        <a:t>年</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a:t>
                      </a:r>
                      <a:r>
                        <a:rPr dirty="0" sz="750" spc="-10">
                          <a:latin typeface="宋体"/>
                          <a:cs typeface="宋体"/>
                        </a:rPr>
                        <a:t>票</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第二</a:t>
                      </a:r>
                      <a:r>
                        <a:rPr dirty="0" sz="750" spc="-10">
                          <a:latin typeface="宋体"/>
                          <a:cs typeface="宋体"/>
                        </a:rPr>
                        <a:t>次</a:t>
                      </a:r>
                      <a:r>
                        <a:rPr dirty="0" sz="750" spc="5">
                          <a:latin typeface="宋体"/>
                          <a:cs typeface="宋体"/>
                        </a:rPr>
                        <a:t>解</a:t>
                      </a:r>
                      <a:r>
                        <a:rPr dirty="0" sz="750" spc="-10">
                          <a:latin typeface="宋体"/>
                          <a:cs typeface="宋体"/>
                        </a:rPr>
                        <a:t>除</a:t>
                      </a:r>
                      <a:r>
                        <a:rPr dirty="0" sz="750" spc="5">
                          <a:latin typeface="宋体"/>
                          <a:cs typeface="宋体"/>
                        </a:rPr>
                        <a:t>限</a:t>
                      </a:r>
                      <a:r>
                        <a:rPr dirty="0" sz="750" spc="-10">
                          <a:latin typeface="宋体"/>
                          <a:cs typeface="宋体"/>
                        </a:rPr>
                        <a:t>售</a:t>
                      </a:r>
                      <a:r>
                        <a:rPr dirty="0" sz="750" spc="5">
                          <a:latin typeface="宋体"/>
                          <a:cs typeface="宋体"/>
                        </a:rPr>
                        <a:t>上</a:t>
                      </a:r>
                      <a:endParaRPr sz="750">
                        <a:latin typeface="宋体"/>
                        <a:cs typeface="宋体"/>
                      </a:endParaRPr>
                    </a:p>
                    <a:p>
                      <a:pPr marL="67945">
                        <a:lnSpc>
                          <a:spcPct val="100000"/>
                        </a:lnSpc>
                        <a:spcBef>
                          <a:spcPts val="660"/>
                        </a:spcBef>
                      </a:pPr>
                      <a:r>
                        <a:rPr dirty="0" sz="750" spc="5">
                          <a:latin typeface="宋体"/>
                          <a:cs typeface="宋体"/>
                        </a:rPr>
                        <a:t>市流</a:t>
                      </a:r>
                      <a:r>
                        <a:rPr dirty="0" sz="750" spc="-10">
                          <a:latin typeface="宋体"/>
                          <a:cs typeface="宋体"/>
                        </a:rPr>
                        <a:t>通</a:t>
                      </a:r>
                      <a:r>
                        <a:rPr dirty="0" sz="750" spc="5">
                          <a:latin typeface="宋体"/>
                          <a:cs typeface="宋体"/>
                        </a:rPr>
                        <a:t>的</a:t>
                      </a:r>
                      <a:r>
                        <a:rPr dirty="0" sz="750" spc="-10">
                          <a:latin typeface="宋体"/>
                          <a:cs typeface="宋体"/>
                        </a:rPr>
                        <a:t>提</a:t>
                      </a:r>
                      <a:r>
                        <a:rPr dirty="0" sz="750" spc="5">
                          <a:latin typeface="宋体"/>
                          <a:cs typeface="宋体"/>
                        </a:rPr>
                        <a:t>示</a:t>
                      </a:r>
                      <a:r>
                        <a:rPr dirty="0" sz="750" spc="-10">
                          <a:latin typeface="宋体"/>
                          <a:cs typeface="宋体"/>
                        </a:rPr>
                        <a:t>性</a:t>
                      </a:r>
                      <a:r>
                        <a:rPr dirty="0" sz="750" spc="5">
                          <a:latin typeface="宋体"/>
                          <a:cs typeface="宋体"/>
                        </a:rPr>
                        <a:t>公告</a:t>
                      </a:r>
                      <a:endParaRPr sz="750">
                        <a:latin typeface="宋体"/>
                        <a:cs typeface="宋体"/>
                      </a:endParaRPr>
                    </a:p>
                  </a:txBody>
                  <a:tcPr marL="0" marR="0" marB="0" marT="38735">
                    <a:lnT w="6350">
                      <a:solidFill>
                        <a:srgbClr val="F5821F"/>
                      </a:solidFill>
                      <a:prstDash val="solid"/>
                    </a:lnT>
                  </a:tcPr>
                </a:tc>
                <a:tc>
                  <a:txBody>
                    <a:bodyPr/>
                    <a:lstStyle/>
                    <a:p>
                      <a:pPr marL="66675">
                        <a:lnSpc>
                          <a:spcPct val="100000"/>
                        </a:lnSpc>
                        <a:spcBef>
                          <a:spcPts val="305"/>
                        </a:spcBef>
                      </a:pPr>
                      <a:r>
                        <a:rPr dirty="0" sz="750" spc="5">
                          <a:latin typeface="宋体"/>
                          <a:cs typeface="宋体"/>
                        </a:rPr>
                        <a:t>凯莱</a:t>
                      </a:r>
                      <a:r>
                        <a:rPr dirty="0" sz="750" spc="-10">
                          <a:latin typeface="宋体"/>
                          <a:cs typeface="宋体"/>
                        </a:rPr>
                        <a:t>英</a:t>
                      </a:r>
                      <a:r>
                        <a:rPr dirty="0" sz="750" spc="5">
                          <a:latin typeface="宋体"/>
                          <a:cs typeface="宋体"/>
                        </a:rPr>
                        <a:t>医</a:t>
                      </a:r>
                      <a:r>
                        <a:rPr dirty="0" sz="750" spc="-10">
                          <a:latin typeface="宋体"/>
                          <a:cs typeface="宋体"/>
                        </a:rPr>
                        <a:t>药</a:t>
                      </a:r>
                      <a:r>
                        <a:rPr dirty="0" sz="750" spc="5">
                          <a:latin typeface="宋体"/>
                          <a:cs typeface="宋体"/>
                        </a:rPr>
                        <a:t>集</a:t>
                      </a:r>
                      <a:r>
                        <a:rPr dirty="0" sz="750" spc="-250">
                          <a:latin typeface="宋体"/>
                          <a:cs typeface="宋体"/>
                        </a:rPr>
                        <a:t>团</a:t>
                      </a:r>
                      <a:r>
                        <a:rPr dirty="0" sz="750" spc="5">
                          <a:latin typeface="宋体"/>
                          <a:cs typeface="宋体"/>
                        </a:rPr>
                        <a:t>（</a:t>
                      </a:r>
                      <a:r>
                        <a:rPr dirty="0" sz="750" spc="-10">
                          <a:latin typeface="宋体"/>
                          <a:cs typeface="宋体"/>
                        </a:rPr>
                        <a:t>天</a:t>
                      </a:r>
                      <a:r>
                        <a:rPr dirty="0" sz="750" spc="5">
                          <a:latin typeface="宋体"/>
                          <a:cs typeface="宋体"/>
                        </a:rPr>
                        <a:t>津</a:t>
                      </a:r>
                      <a:r>
                        <a:rPr dirty="0" sz="750" spc="-235">
                          <a:latin typeface="宋体"/>
                          <a:cs typeface="宋体"/>
                        </a:rPr>
                        <a:t>）</a:t>
                      </a:r>
                      <a:r>
                        <a:rPr dirty="0" sz="750" spc="-10">
                          <a:latin typeface="宋体"/>
                          <a:cs typeface="宋体"/>
                        </a:rPr>
                        <a:t>股</a:t>
                      </a:r>
                      <a:r>
                        <a:rPr dirty="0" sz="750" spc="5">
                          <a:latin typeface="宋体"/>
                          <a:cs typeface="宋体"/>
                        </a:rPr>
                        <a:t>份</a:t>
                      </a:r>
                      <a:r>
                        <a:rPr dirty="0" sz="750" spc="-10">
                          <a:latin typeface="宋体"/>
                          <a:cs typeface="宋体"/>
                        </a:rPr>
                        <a:t>有</a:t>
                      </a:r>
                      <a:r>
                        <a:rPr dirty="0" sz="750" spc="5">
                          <a:latin typeface="宋体"/>
                          <a:cs typeface="宋体"/>
                        </a:rPr>
                        <a:t>限</a:t>
                      </a:r>
                      <a:r>
                        <a:rPr dirty="0" sz="750" spc="-10">
                          <a:latin typeface="宋体"/>
                          <a:cs typeface="宋体"/>
                        </a:rPr>
                        <a:t>公</a:t>
                      </a:r>
                      <a:r>
                        <a:rPr dirty="0" sz="750" spc="-250">
                          <a:latin typeface="宋体"/>
                          <a:cs typeface="宋体"/>
                        </a:rPr>
                        <a:t>司</a:t>
                      </a:r>
                      <a:r>
                        <a:rPr dirty="0" sz="750" spc="5">
                          <a:latin typeface="宋体"/>
                          <a:cs typeface="宋体"/>
                        </a:rPr>
                        <a:t>（以</a:t>
                      </a:r>
                      <a:r>
                        <a:rPr dirty="0" sz="750" spc="-10">
                          <a:latin typeface="宋体"/>
                          <a:cs typeface="宋体"/>
                        </a:rPr>
                        <a:t>下</a:t>
                      </a:r>
                      <a:r>
                        <a:rPr dirty="0" sz="750" spc="5">
                          <a:latin typeface="宋体"/>
                          <a:cs typeface="宋体"/>
                        </a:rPr>
                        <a:t>简</a:t>
                      </a:r>
                      <a:r>
                        <a:rPr dirty="0" sz="750" spc="-235">
                          <a:latin typeface="宋体"/>
                          <a:cs typeface="宋体"/>
                        </a:rPr>
                        <a:t>称</a:t>
                      </a:r>
                      <a:r>
                        <a:rPr dirty="0" sz="750" spc="-10">
                          <a:latin typeface="宋体"/>
                          <a:cs typeface="宋体"/>
                        </a:rPr>
                        <a:t>“</a:t>
                      </a:r>
                      <a:r>
                        <a:rPr dirty="0" sz="750" spc="5">
                          <a:latin typeface="宋体"/>
                          <a:cs typeface="宋体"/>
                        </a:rPr>
                        <a:t>公</a:t>
                      </a:r>
                      <a:r>
                        <a:rPr dirty="0" sz="750" spc="-10">
                          <a:latin typeface="宋体"/>
                          <a:cs typeface="宋体"/>
                        </a:rPr>
                        <a:t>司</a:t>
                      </a:r>
                      <a:r>
                        <a:rPr dirty="0" sz="750" spc="-310">
                          <a:latin typeface="宋体"/>
                          <a:cs typeface="宋体"/>
                        </a:rPr>
                        <a:t>”）</a:t>
                      </a:r>
                      <a:r>
                        <a:rPr dirty="0" sz="750" spc="5">
                          <a:latin typeface="宋体"/>
                          <a:cs typeface="宋体"/>
                        </a:rPr>
                        <a:t>于</a:t>
                      </a:r>
                      <a:r>
                        <a:rPr dirty="0" sz="750" spc="-240">
                          <a:latin typeface="宋体"/>
                          <a:cs typeface="宋体"/>
                        </a:rPr>
                        <a:t> </a:t>
                      </a:r>
                      <a:r>
                        <a:rPr dirty="0" sz="750" spc="70">
                          <a:latin typeface="宋体"/>
                          <a:cs typeface="宋体"/>
                        </a:rPr>
                        <a:t>2020</a:t>
                      </a:r>
                      <a:endParaRPr sz="750">
                        <a:latin typeface="宋体"/>
                        <a:cs typeface="宋体"/>
                      </a:endParaRPr>
                    </a:p>
                    <a:p>
                      <a:pPr marL="66675">
                        <a:lnSpc>
                          <a:spcPct val="100000"/>
                        </a:lnSpc>
                        <a:spcBef>
                          <a:spcPts val="660"/>
                        </a:spcBef>
                      </a:pPr>
                      <a:r>
                        <a:rPr dirty="0" sz="750" spc="5">
                          <a:latin typeface="宋体"/>
                          <a:cs typeface="宋体"/>
                        </a:rPr>
                        <a:t>年</a:t>
                      </a:r>
                      <a:r>
                        <a:rPr dirty="0" sz="750" spc="-204">
                          <a:latin typeface="宋体"/>
                          <a:cs typeface="宋体"/>
                        </a:rPr>
                        <a:t> </a:t>
                      </a:r>
                      <a:r>
                        <a:rPr dirty="0" sz="750" spc="85">
                          <a:latin typeface="宋体"/>
                          <a:cs typeface="宋体"/>
                        </a:rPr>
                        <a:t>9</a:t>
                      </a:r>
                      <a:r>
                        <a:rPr dirty="0" sz="750" spc="-220">
                          <a:latin typeface="宋体"/>
                          <a:cs typeface="宋体"/>
                        </a:rPr>
                        <a:t> </a:t>
                      </a:r>
                      <a:r>
                        <a:rPr dirty="0" sz="750" spc="5">
                          <a:latin typeface="宋体"/>
                          <a:cs typeface="宋体"/>
                        </a:rPr>
                        <a:t>月</a:t>
                      </a:r>
                      <a:r>
                        <a:rPr dirty="0" sz="750" spc="-200">
                          <a:latin typeface="宋体"/>
                          <a:cs typeface="宋体"/>
                        </a:rPr>
                        <a:t> </a:t>
                      </a:r>
                      <a:r>
                        <a:rPr dirty="0" sz="750" spc="70">
                          <a:latin typeface="宋体"/>
                          <a:cs typeface="宋体"/>
                        </a:rPr>
                        <a:t>22</a:t>
                      </a:r>
                      <a:r>
                        <a:rPr dirty="0" sz="750" spc="-220">
                          <a:latin typeface="宋体"/>
                          <a:cs typeface="宋体"/>
                        </a:rPr>
                        <a:t> </a:t>
                      </a:r>
                      <a:r>
                        <a:rPr dirty="0" sz="750" spc="5">
                          <a:latin typeface="宋体"/>
                          <a:cs typeface="宋体"/>
                        </a:rPr>
                        <a:t>日</a:t>
                      </a:r>
                      <a:r>
                        <a:rPr dirty="0" sz="750" spc="-10">
                          <a:latin typeface="宋体"/>
                          <a:cs typeface="宋体"/>
                        </a:rPr>
                        <a:t>召</a:t>
                      </a:r>
                      <a:r>
                        <a:rPr dirty="0" sz="750" spc="5">
                          <a:latin typeface="宋体"/>
                          <a:cs typeface="宋体"/>
                        </a:rPr>
                        <a:t>开</a:t>
                      </a:r>
                      <a:r>
                        <a:rPr dirty="0" sz="750" spc="-10">
                          <a:latin typeface="宋体"/>
                          <a:cs typeface="宋体"/>
                        </a:rPr>
                        <a:t>第</a:t>
                      </a:r>
                      <a:r>
                        <a:rPr dirty="0" sz="750" spc="5">
                          <a:latin typeface="宋体"/>
                          <a:cs typeface="宋体"/>
                        </a:rPr>
                        <a:t>三</a:t>
                      </a:r>
                      <a:r>
                        <a:rPr dirty="0" sz="750" spc="-10">
                          <a:latin typeface="宋体"/>
                          <a:cs typeface="宋体"/>
                        </a:rPr>
                        <a:t>届</a:t>
                      </a:r>
                      <a:r>
                        <a:rPr dirty="0" sz="750" spc="5">
                          <a:latin typeface="宋体"/>
                          <a:cs typeface="宋体"/>
                        </a:rPr>
                        <a:t>董</a:t>
                      </a:r>
                      <a:r>
                        <a:rPr dirty="0" sz="750" spc="-10">
                          <a:latin typeface="宋体"/>
                          <a:cs typeface="宋体"/>
                        </a:rPr>
                        <a:t>事</a:t>
                      </a:r>
                      <a:r>
                        <a:rPr dirty="0" sz="750" spc="5">
                          <a:latin typeface="宋体"/>
                          <a:cs typeface="宋体"/>
                        </a:rPr>
                        <a:t>会</a:t>
                      </a:r>
                      <a:r>
                        <a:rPr dirty="0" sz="750" spc="-10">
                          <a:latin typeface="宋体"/>
                          <a:cs typeface="宋体"/>
                        </a:rPr>
                        <a:t>第四</a:t>
                      </a:r>
                      <a:r>
                        <a:rPr dirty="0" sz="750" spc="5">
                          <a:latin typeface="宋体"/>
                          <a:cs typeface="宋体"/>
                        </a:rPr>
                        <a:t>十五</a:t>
                      </a:r>
                      <a:r>
                        <a:rPr dirty="0" sz="750" spc="-10">
                          <a:latin typeface="宋体"/>
                          <a:cs typeface="宋体"/>
                        </a:rPr>
                        <a:t>次</a:t>
                      </a:r>
                      <a:r>
                        <a:rPr dirty="0" sz="750" spc="5">
                          <a:latin typeface="宋体"/>
                          <a:cs typeface="宋体"/>
                        </a:rPr>
                        <a:t>会</a:t>
                      </a:r>
                      <a:r>
                        <a:rPr dirty="0" sz="750" spc="-10">
                          <a:latin typeface="宋体"/>
                          <a:cs typeface="宋体"/>
                        </a:rPr>
                        <a:t>议</a:t>
                      </a:r>
                      <a:r>
                        <a:rPr dirty="0" sz="750" spc="5">
                          <a:latin typeface="宋体"/>
                          <a:cs typeface="宋体"/>
                        </a:rPr>
                        <a:t>审</a:t>
                      </a:r>
                      <a:r>
                        <a:rPr dirty="0" sz="750" spc="-10">
                          <a:latin typeface="宋体"/>
                          <a:cs typeface="宋体"/>
                        </a:rPr>
                        <a:t>议</a:t>
                      </a:r>
                      <a:r>
                        <a:rPr dirty="0" sz="750" spc="5">
                          <a:latin typeface="宋体"/>
                          <a:cs typeface="宋体"/>
                        </a:rPr>
                        <a:t>通</a:t>
                      </a:r>
                      <a:r>
                        <a:rPr dirty="0" sz="750" spc="-10">
                          <a:latin typeface="宋体"/>
                          <a:cs typeface="宋体"/>
                        </a:rPr>
                        <a:t>过</a:t>
                      </a:r>
                      <a:r>
                        <a:rPr dirty="0" sz="750" spc="-165">
                          <a:latin typeface="宋体"/>
                          <a:cs typeface="宋体"/>
                        </a:rPr>
                        <a:t>了</a:t>
                      </a:r>
                      <a:r>
                        <a:rPr dirty="0" sz="750" spc="5">
                          <a:latin typeface="宋体"/>
                          <a:cs typeface="宋体"/>
                        </a:rPr>
                        <a:t>《</a:t>
                      </a:r>
                      <a:r>
                        <a:rPr dirty="0" sz="750" spc="-10">
                          <a:latin typeface="宋体"/>
                          <a:cs typeface="宋体"/>
                        </a:rPr>
                        <a:t>关</a:t>
                      </a:r>
                      <a:r>
                        <a:rPr dirty="0" sz="750" spc="5">
                          <a:latin typeface="宋体"/>
                          <a:cs typeface="宋体"/>
                        </a:rPr>
                        <a:t>于</a:t>
                      </a:r>
                      <a:endParaRPr sz="750">
                        <a:latin typeface="宋体"/>
                        <a:cs typeface="宋体"/>
                      </a:endParaRPr>
                    </a:p>
                    <a:p>
                      <a:pPr marL="66675">
                        <a:lnSpc>
                          <a:spcPct val="100000"/>
                        </a:lnSpc>
                        <a:spcBef>
                          <a:spcPts val="660"/>
                        </a:spcBef>
                      </a:pPr>
                      <a:r>
                        <a:rPr dirty="0" sz="750" spc="75">
                          <a:latin typeface="宋体"/>
                          <a:cs typeface="宋体"/>
                        </a:rPr>
                        <a:t>2018</a:t>
                      </a:r>
                      <a:r>
                        <a:rPr dirty="0" sz="750" spc="-315">
                          <a:latin typeface="宋体"/>
                          <a:cs typeface="宋体"/>
                        </a:rPr>
                        <a:t> </a:t>
                      </a:r>
                      <a:r>
                        <a:rPr dirty="0" sz="750" spc="5">
                          <a:latin typeface="宋体"/>
                          <a:cs typeface="宋体"/>
                        </a:rPr>
                        <a:t>年</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a:t>
                      </a:r>
                      <a:r>
                        <a:rPr dirty="0" sz="750" spc="-10">
                          <a:latin typeface="宋体"/>
                          <a:cs typeface="宋体"/>
                        </a:rPr>
                        <a:t>票</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第</a:t>
                      </a:r>
                      <a:r>
                        <a:rPr dirty="0" sz="750" spc="-10">
                          <a:latin typeface="宋体"/>
                          <a:cs typeface="宋体"/>
                        </a:rPr>
                        <a:t>二个</a:t>
                      </a:r>
                      <a:r>
                        <a:rPr dirty="0" sz="750" spc="5">
                          <a:latin typeface="宋体"/>
                          <a:cs typeface="宋体"/>
                        </a:rPr>
                        <a:t>解除</a:t>
                      </a:r>
                      <a:r>
                        <a:rPr dirty="0" sz="750" spc="-10">
                          <a:latin typeface="宋体"/>
                          <a:cs typeface="宋体"/>
                        </a:rPr>
                        <a:t>限</a:t>
                      </a:r>
                      <a:r>
                        <a:rPr dirty="0" sz="750" spc="5">
                          <a:latin typeface="宋体"/>
                          <a:cs typeface="宋体"/>
                        </a:rPr>
                        <a:t>售</a:t>
                      </a:r>
                      <a:r>
                        <a:rPr dirty="0" sz="750" spc="-10">
                          <a:latin typeface="宋体"/>
                          <a:cs typeface="宋体"/>
                        </a:rPr>
                        <a:t>期</a:t>
                      </a:r>
                      <a:r>
                        <a:rPr dirty="0" sz="750" spc="5">
                          <a:latin typeface="宋体"/>
                          <a:cs typeface="宋体"/>
                        </a:rPr>
                        <a:t>解</a:t>
                      </a:r>
                      <a:r>
                        <a:rPr dirty="0" sz="750" spc="-10">
                          <a:latin typeface="宋体"/>
                          <a:cs typeface="宋体"/>
                        </a:rPr>
                        <a:t>除</a:t>
                      </a:r>
                      <a:r>
                        <a:rPr dirty="0" sz="750" spc="5">
                          <a:latin typeface="宋体"/>
                          <a:cs typeface="宋体"/>
                        </a:rPr>
                        <a:t>限</a:t>
                      </a:r>
                      <a:r>
                        <a:rPr dirty="0" sz="750" spc="-10">
                          <a:latin typeface="宋体"/>
                          <a:cs typeface="宋体"/>
                        </a:rPr>
                        <a:t>售</a:t>
                      </a:r>
                      <a:r>
                        <a:rPr dirty="0" sz="750" spc="5">
                          <a:latin typeface="宋体"/>
                          <a:cs typeface="宋体"/>
                        </a:rPr>
                        <a:t>条</a:t>
                      </a:r>
                      <a:r>
                        <a:rPr dirty="0" sz="750" spc="-10">
                          <a:latin typeface="宋体"/>
                          <a:cs typeface="宋体"/>
                        </a:rPr>
                        <a:t>件</a:t>
                      </a:r>
                      <a:r>
                        <a:rPr dirty="0" sz="750" spc="5">
                          <a:latin typeface="宋体"/>
                          <a:cs typeface="宋体"/>
                        </a:rPr>
                        <a:t>成就</a:t>
                      </a:r>
                      <a:endParaRPr sz="750">
                        <a:latin typeface="宋体"/>
                        <a:cs typeface="宋体"/>
                      </a:endParaRPr>
                    </a:p>
                    <a:p>
                      <a:pPr marL="66675" marR="76200">
                        <a:lnSpc>
                          <a:spcPct val="173300"/>
                        </a:lnSpc>
                      </a:pPr>
                      <a:r>
                        <a:rPr dirty="0" sz="750" spc="5">
                          <a:latin typeface="宋体"/>
                          <a:cs typeface="宋体"/>
                        </a:rPr>
                        <a:t>的议</a:t>
                      </a:r>
                      <a:r>
                        <a:rPr dirty="0" sz="750" spc="-10">
                          <a:latin typeface="宋体"/>
                          <a:cs typeface="宋体"/>
                        </a:rPr>
                        <a:t>案</a:t>
                      </a:r>
                      <a:r>
                        <a:rPr dirty="0" sz="750" spc="-380">
                          <a:latin typeface="宋体"/>
                          <a:cs typeface="宋体"/>
                        </a:rPr>
                        <a:t>》</a:t>
                      </a:r>
                      <a:r>
                        <a:rPr dirty="0" sz="750" spc="5">
                          <a:latin typeface="宋体"/>
                          <a:cs typeface="宋体"/>
                        </a:rPr>
                        <a:t>。</a:t>
                      </a:r>
                      <a:r>
                        <a:rPr dirty="0" sz="750" spc="-10">
                          <a:latin typeface="宋体"/>
                          <a:cs typeface="宋体"/>
                        </a:rPr>
                        <a:t>公</a:t>
                      </a:r>
                      <a:r>
                        <a:rPr dirty="0" sz="750" spc="5">
                          <a:latin typeface="宋体"/>
                          <a:cs typeface="宋体"/>
                        </a:rPr>
                        <a:t>司</a:t>
                      </a:r>
                      <a:r>
                        <a:rPr dirty="0" sz="750" spc="-10">
                          <a:latin typeface="宋体"/>
                          <a:cs typeface="宋体"/>
                        </a:rPr>
                        <a:t>董</a:t>
                      </a:r>
                      <a:r>
                        <a:rPr dirty="0" sz="750" spc="5">
                          <a:latin typeface="宋体"/>
                          <a:cs typeface="宋体"/>
                        </a:rPr>
                        <a:t>事</a:t>
                      </a:r>
                      <a:r>
                        <a:rPr dirty="0" sz="750" spc="-10">
                          <a:latin typeface="宋体"/>
                          <a:cs typeface="宋体"/>
                        </a:rPr>
                        <a:t>会</a:t>
                      </a:r>
                      <a:r>
                        <a:rPr dirty="0" sz="750" spc="5">
                          <a:latin typeface="宋体"/>
                          <a:cs typeface="宋体"/>
                        </a:rPr>
                        <a:t>认</a:t>
                      </a:r>
                      <a:r>
                        <a:rPr dirty="0" sz="750" spc="-10">
                          <a:latin typeface="宋体"/>
                          <a:cs typeface="宋体"/>
                        </a:rPr>
                        <a:t>为公</a:t>
                      </a:r>
                      <a:r>
                        <a:rPr dirty="0" sz="750" spc="5">
                          <a:latin typeface="宋体"/>
                          <a:cs typeface="宋体"/>
                        </a:rPr>
                        <a:t>司</a:t>
                      </a:r>
                      <a:r>
                        <a:rPr dirty="0" sz="750" spc="-210">
                          <a:latin typeface="宋体"/>
                          <a:cs typeface="宋体"/>
                        </a:rPr>
                        <a:t> </a:t>
                      </a:r>
                      <a:r>
                        <a:rPr dirty="0" sz="750" spc="75">
                          <a:latin typeface="宋体"/>
                          <a:cs typeface="宋体"/>
                        </a:rPr>
                        <a:t>2018</a:t>
                      </a:r>
                      <a:r>
                        <a:rPr dirty="0" sz="750" spc="-220">
                          <a:latin typeface="宋体"/>
                          <a:cs typeface="宋体"/>
                        </a:rPr>
                        <a:t> </a:t>
                      </a:r>
                      <a:r>
                        <a:rPr dirty="0" sz="750" spc="5">
                          <a:latin typeface="宋体"/>
                          <a:cs typeface="宋体"/>
                        </a:rPr>
                        <a:t>年</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a:t>
                      </a:r>
                      <a:r>
                        <a:rPr dirty="0" sz="750" spc="-10">
                          <a:latin typeface="宋体"/>
                          <a:cs typeface="宋体"/>
                        </a:rPr>
                        <a:t>票</a:t>
                      </a:r>
                      <a:r>
                        <a:rPr dirty="0" sz="750" spc="5">
                          <a:latin typeface="宋体"/>
                          <a:cs typeface="宋体"/>
                        </a:rPr>
                        <a:t>激励</a:t>
                      </a:r>
                      <a:r>
                        <a:rPr dirty="0" sz="750" spc="-10">
                          <a:latin typeface="宋体"/>
                          <a:cs typeface="宋体"/>
                        </a:rPr>
                        <a:t>计</a:t>
                      </a:r>
                      <a:r>
                        <a:rPr dirty="0" sz="750" spc="5">
                          <a:latin typeface="宋体"/>
                          <a:cs typeface="宋体"/>
                        </a:rPr>
                        <a:t>划</a:t>
                      </a:r>
                      <a:r>
                        <a:rPr dirty="0" sz="750" spc="-10">
                          <a:latin typeface="宋体"/>
                          <a:cs typeface="宋体"/>
                        </a:rPr>
                        <a:t>的</a:t>
                      </a:r>
                      <a:r>
                        <a:rPr dirty="0" sz="750" spc="5">
                          <a:latin typeface="宋体"/>
                          <a:cs typeface="宋体"/>
                        </a:rPr>
                        <a:t>第 二个</a:t>
                      </a:r>
                      <a:r>
                        <a:rPr dirty="0" sz="750" spc="-10">
                          <a:latin typeface="宋体"/>
                          <a:cs typeface="宋体"/>
                        </a:rPr>
                        <a:t>解</a:t>
                      </a:r>
                      <a:r>
                        <a:rPr dirty="0" sz="750" spc="5">
                          <a:latin typeface="宋体"/>
                          <a:cs typeface="宋体"/>
                        </a:rPr>
                        <a:t>除</a:t>
                      </a:r>
                      <a:r>
                        <a:rPr dirty="0" sz="750" spc="-10">
                          <a:latin typeface="宋体"/>
                          <a:cs typeface="宋体"/>
                        </a:rPr>
                        <a:t>限</a:t>
                      </a:r>
                      <a:r>
                        <a:rPr dirty="0" sz="750" spc="5">
                          <a:latin typeface="宋体"/>
                          <a:cs typeface="宋体"/>
                        </a:rPr>
                        <a:t>售</a:t>
                      </a:r>
                      <a:r>
                        <a:rPr dirty="0" sz="750" spc="-10">
                          <a:latin typeface="宋体"/>
                          <a:cs typeface="宋体"/>
                        </a:rPr>
                        <a:t>期</a:t>
                      </a:r>
                      <a:r>
                        <a:rPr dirty="0" sz="750" spc="5">
                          <a:latin typeface="宋体"/>
                          <a:cs typeface="宋体"/>
                        </a:rPr>
                        <a:t>已</a:t>
                      </a:r>
                      <a:r>
                        <a:rPr dirty="0" sz="750" spc="-10">
                          <a:latin typeface="宋体"/>
                          <a:cs typeface="宋体"/>
                        </a:rPr>
                        <a:t>符</a:t>
                      </a:r>
                      <a:r>
                        <a:rPr dirty="0" sz="750" spc="5">
                          <a:latin typeface="宋体"/>
                          <a:cs typeface="宋体"/>
                        </a:rPr>
                        <a:t>合</a:t>
                      </a:r>
                      <a:r>
                        <a:rPr dirty="0" sz="750" spc="-10">
                          <a:latin typeface="宋体"/>
                          <a:cs typeface="宋体"/>
                        </a:rPr>
                        <a:t>解</a:t>
                      </a:r>
                      <a:r>
                        <a:rPr dirty="0" sz="750" spc="5">
                          <a:latin typeface="宋体"/>
                          <a:cs typeface="宋体"/>
                        </a:rPr>
                        <a:t>除</a:t>
                      </a:r>
                      <a:r>
                        <a:rPr dirty="0" sz="750" spc="-10">
                          <a:latin typeface="宋体"/>
                          <a:cs typeface="宋体"/>
                        </a:rPr>
                        <a:t>限</a:t>
                      </a:r>
                      <a:r>
                        <a:rPr dirty="0" sz="750" spc="5">
                          <a:latin typeface="宋体"/>
                          <a:cs typeface="宋体"/>
                        </a:rPr>
                        <a:t>售</a:t>
                      </a:r>
                      <a:r>
                        <a:rPr dirty="0" sz="750" spc="-10">
                          <a:latin typeface="宋体"/>
                          <a:cs typeface="宋体"/>
                        </a:rPr>
                        <a:t>条件</a:t>
                      </a:r>
                      <a:r>
                        <a:rPr dirty="0" sz="750" spc="5">
                          <a:latin typeface="宋体"/>
                          <a:cs typeface="宋体"/>
                        </a:rPr>
                        <a:t>。</a:t>
                      </a:r>
                      <a:endParaRPr sz="750">
                        <a:latin typeface="宋体"/>
                        <a:cs typeface="宋体"/>
                      </a:endParaRPr>
                    </a:p>
                  </a:txBody>
                  <a:tcPr marL="0" marR="0" marB="0" marT="38735">
                    <a:lnT w="6350">
                      <a:solidFill>
                        <a:srgbClr val="F5821F"/>
                      </a:solidFill>
                      <a:prstDash val="solid"/>
                    </a:lnT>
                  </a:tcPr>
                </a:tc>
              </a:tr>
              <a:tr h="594360">
                <a:tc>
                  <a:txBody>
                    <a:bodyPr/>
                    <a:lstStyle/>
                    <a:p>
                      <a:pPr marL="77470">
                        <a:lnSpc>
                          <a:spcPct val="100000"/>
                        </a:lnSpc>
                        <a:spcBef>
                          <a:spcPts val="280"/>
                        </a:spcBef>
                      </a:pPr>
                      <a:r>
                        <a:rPr dirty="0" sz="750" spc="25">
                          <a:latin typeface="宋体"/>
                          <a:cs typeface="宋体"/>
                        </a:rPr>
                        <a:t>2020/9/30</a:t>
                      </a:r>
                      <a:endParaRPr sz="750">
                        <a:latin typeface="宋体"/>
                        <a:cs typeface="宋体"/>
                      </a:endParaRPr>
                    </a:p>
                  </a:txBody>
                  <a:tcPr marL="0" marR="0" marB="0" marT="35560">
                    <a:solidFill>
                      <a:srgbClr val="C8C9CA"/>
                    </a:solidFill>
                  </a:tcPr>
                </a:tc>
                <a:tc>
                  <a:txBody>
                    <a:bodyPr/>
                    <a:lstStyle/>
                    <a:p>
                      <a:pPr algn="r" marR="60960">
                        <a:lnSpc>
                          <a:spcPct val="100000"/>
                        </a:lnSpc>
                        <a:spcBef>
                          <a:spcPts val="280"/>
                        </a:spcBef>
                      </a:pPr>
                      <a:r>
                        <a:rPr dirty="0" sz="750" spc="80">
                          <a:latin typeface="宋体"/>
                          <a:cs typeface="宋体"/>
                        </a:rPr>
                        <a:t>600867</a:t>
                      </a:r>
                      <a:endParaRPr sz="750">
                        <a:latin typeface="宋体"/>
                        <a:cs typeface="宋体"/>
                      </a:endParaRPr>
                    </a:p>
                  </a:txBody>
                  <a:tcPr marL="0" marR="0" marB="0" marT="35560">
                    <a:solidFill>
                      <a:srgbClr val="C8C9CA"/>
                    </a:solidFill>
                  </a:tcPr>
                </a:tc>
                <a:tc>
                  <a:txBody>
                    <a:bodyPr/>
                    <a:lstStyle/>
                    <a:p>
                      <a:pPr marL="67945">
                        <a:lnSpc>
                          <a:spcPct val="100000"/>
                        </a:lnSpc>
                        <a:spcBef>
                          <a:spcPts val="280"/>
                        </a:spcBef>
                      </a:pPr>
                      <a:r>
                        <a:rPr dirty="0" sz="750" spc="5">
                          <a:latin typeface="宋体"/>
                          <a:cs typeface="宋体"/>
                        </a:rPr>
                        <a:t>通化</a:t>
                      </a:r>
                      <a:r>
                        <a:rPr dirty="0" sz="750" spc="-10">
                          <a:latin typeface="宋体"/>
                          <a:cs typeface="宋体"/>
                        </a:rPr>
                        <a:t>东</a:t>
                      </a:r>
                      <a:r>
                        <a:rPr dirty="0" sz="750" spc="5">
                          <a:latin typeface="宋体"/>
                          <a:cs typeface="宋体"/>
                        </a:rPr>
                        <a:t>宝</a:t>
                      </a:r>
                      <a:r>
                        <a:rPr dirty="0" sz="750" spc="-150">
                          <a:latin typeface="宋体"/>
                          <a:cs typeface="宋体"/>
                        </a:rPr>
                        <a:t>:</a:t>
                      </a:r>
                      <a:r>
                        <a:rPr dirty="0" sz="750" spc="-10">
                          <a:latin typeface="宋体"/>
                          <a:cs typeface="宋体"/>
                        </a:rPr>
                        <a:t>监</a:t>
                      </a:r>
                      <a:r>
                        <a:rPr dirty="0" sz="750" spc="5">
                          <a:latin typeface="宋体"/>
                          <a:cs typeface="宋体"/>
                        </a:rPr>
                        <a:t>事</a:t>
                      </a:r>
                      <a:r>
                        <a:rPr dirty="0" sz="750" spc="-10">
                          <a:latin typeface="宋体"/>
                          <a:cs typeface="宋体"/>
                        </a:rPr>
                        <a:t>会</a:t>
                      </a:r>
                      <a:r>
                        <a:rPr dirty="0" sz="750" spc="5">
                          <a:latin typeface="宋体"/>
                          <a:cs typeface="宋体"/>
                        </a:rPr>
                        <a:t>关</a:t>
                      </a:r>
                      <a:r>
                        <a:rPr dirty="0" sz="750" spc="-10">
                          <a:latin typeface="宋体"/>
                          <a:cs typeface="宋体"/>
                        </a:rPr>
                        <a:t>于</a:t>
                      </a:r>
                      <a:r>
                        <a:rPr dirty="0" sz="750" spc="5">
                          <a:latin typeface="宋体"/>
                          <a:cs typeface="宋体"/>
                        </a:rPr>
                        <a:t>公</a:t>
                      </a:r>
                      <a:r>
                        <a:rPr dirty="0" sz="750" spc="114">
                          <a:latin typeface="宋体"/>
                          <a:cs typeface="宋体"/>
                        </a:rPr>
                        <a:t>司</a:t>
                      </a:r>
                      <a:r>
                        <a:rPr dirty="0" sz="750" spc="75">
                          <a:latin typeface="宋体"/>
                          <a:cs typeface="宋体"/>
                        </a:rPr>
                        <a:t>2020</a:t>
                      </a:r>
                      <a:r>
                        <a:rPr dirty="0" sz="750" spc="-290">
                          <a:latin typeface="宋体"/>
                          <a:cs typeface="宋体"/>
                        </a:rPr>
                        <a:t> </a:t>
                      </a:r>
                      <a:r>
                        <a:rPr dirty="0" sz="750" spc="5">
                          <a:latin typeface="宋体"/>
                          <a:cs typeface="宋体"/>
                        </a:rPr>
                        <a:t>年</a:t>
                      </a:r>
                      <a:r>
                        <a:rPr dirty="0" sz="750" spc="-10">
                          <a:latin typeface="宋体"/>
                          <a:cs typeface="宋体"/>
                        </a:rPr>
                        <a:t>股</a:t>
                      </a:r>
                      <a:r>
                        <a:rPr dirty="0" sz="750" spc="5">
                          <a:latin typeface="宋体"/>
                          <a:cs typeface="宋体"/>
                        </a:rPr>
                        <a:t>权激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及</a:t>
                      </a:r>
                      <a:r>
                        <a:rPr dirty="0" sz="750" spc="-10">
                          <a:latin typeface="宋体"/>
                          <a:cs typeface="宋体"/>
                        </a:rPr>
                        <a:t>员</a:t>
                      </a:r>
                      <a:r>
                        <a:rPr dirty="0" sz="750" spc="5">
                          <a:latin typeface="宋体"/>
                          <a:cs typeface="宋体"/>
                        </a:rPr>
                        <a:t>工</a:t>
                      </a:r>
                      <a:endParaRPr sz="750">
                        <a:latin typeface="宋体"/>
                        <a:cs typeface="宋体"/>
                      </a:endParaRPr>
                    </a:p>
                    <a:p>
                      <a:pPr marL="67945">
                        <a:lnSpc>
                          <a:spcPct val="100000"/>
                        </a:lnSpc>
                        <a:spcBef>
                          <a:spcPts val="660"/>
                        </a:spcBef>
                      </a:pPr>
                      <a:r>
                        <a:rPr dirty="0" sz="750" spc="5">
                          <a:latin typeface="宋体"/>
                          <a:cs typeface="宋体"/>
                        </a:rPr>
                        <a:t>持股</a:t>
                      </a:r>
                      <a:r>
                        <a:rPr dirty="0" sz="750" spc="-10">
                          <a:latin typeface="宋体"/>
                          <a:cs typeface="宋体"/>
                        </a:rPr>
                        <a:t>计</a:t>
                      </a:r>
                      <a:r>
                        <a:rPr dirty="0" sz="750" spc="5">
                          <a:latin typeface="宋体"/>
                          <a:cs typeface="宋体"/>
                        </a:rPr>
                        <a:t>划</a:t>
                      </a:r>
                      <a:r>
                        <a:rPr dirty="0" sz="750" spc="-10">
                          <a:latin typeface="宋体"/>
                          <a:cs typeface="宋体"/>
                        </a:rPr>
                        <a:t>的</a:t>
                      </a:r>
                      <a:r>
                        <a:rPr dirty="0" sz="750" spc="5">
                          <a:latin typeface="宋体"/>
                          <a:cs typeface="宋体"/>
                        </a:rPr>
                        <a:t>核</a:t>
                      </a:r>
                      <a:r>
                        <a:rPr dirty="0" sz="750" spc="-10">
                          <a:latin typeface="宋体"/>
                          <a:cs typeface="宋体"/>
                        </a:rPr>
                        <a:t>查</a:t>
                      </a:r>
                      <a:r>
                        <a:rPr dirty="0" sz="750" spc="5">
                          <a:latin typeface="宋体"/>
                          <a:cs typeface="宋体"/>
                        </a:rPr>
                        <a:t>意见</a:t>
                      </a:r>
                      <a:endParaRPr sz="750">
                        <a:latin typeface="宋体"/>
                        <a:cs typeface="宋体"/>
                      </a:endParaRPr>
                    </a:p>
                  </a:txBody>
                  <a:tcPr marL="0" marR="0" marB="0" marT="35560">
                    <a:solidFill>
                      <a:srgbClr val="C8C9CA"/>
                    </a:solidFill>
                  </a:tcPr>
                </a:tc>
                <a:tc>
                  <a:txBody>
                    <a:bodyPr/>
                    <a:lstStyle/>
                    <a:p>
                      <a:pPr marL="66675">
                        <a:lnSpc>
                          <a:spcPct val="100000"/>
                        </a:lnSpc>
                        <a:spcBef>
                          <a:spcPts val="280"/>
                        </a:spcBef>
                      </a:pPr>
                      <a:r>
                        <a:rPr dirty="0" sz="750" spc="5">
                          <a:latin typeface="宋体"/>
                          <a:cs typeface="宋体"/>
                        </a:rPr>
                        <a:t>公司</a:t>
                      </a:r>
                      <a:r>
                        <a:rPr dirty="0" sz="750" spc="-10">
                          <a:latin typeface="宋体"/>
                          <a:cs typeface="宋体"/>
                        </a:rPr>
                        <a:t>监</a:t>
                      </a:r>
                      <a:r>
                        <a:rPr dirty="0" sz="750" spc="5">
                          <a:latin typeface="宋体"/>
                          <a:cs typeface="宋体"/>
                        </a:rPr>
                        <a:t>事</a:t>
                      </a:r>
                      <a:r>
                        <a:rPr dirty="0" sz="750" spc="-10">
                          <a:latin typeface="宋体"/>
                          <a:cs typeface="宋体"/>
                        </a:rPr>
                        <a:t>会</a:t>
                      </a:r>
                      <a:r>
                        <a:rPr dirty="0" sz="750" spc="5">
                          <a:latin typeface="宋体"/>
                          <a:cs typeface="宋体"/>
                        </a:rPr>
                        <a:t>认</a:t>
                      </a:r>
                      <a:r>
                        <a:rPr dirty="0" sz="750" spc="-10">
                          <a:latin typeface="宋体"/>
                          <a:cs typeface="宋体"/>
                        </a:rPr>
                        <a:t>为</a:t>
                      </a:r>
                      <a:r>
                        <a:rPr dirty="0" sz="750" spc="-345">
                          <a:latin typeface="宋体"/>
                          <a:cs typeface="宋体"/>
                        </a:rPr>
                        <a:t>，</a:t>
                      </a:r>
                      <a:r>
                        <a:rPr dirty="0" sz="750" spc="5">
                          <a:latin typeface="宋体"/>
                          <a:cs typeface="宋体"/>
                        </a:rPr>
                        <a:t>本</a:t>
                      </a:r>
                      <a:r>
                        <a:rPr dirty="0" sz="750" spc="-10">
                          <a:latin typeface="宋体"/>
                          <a:cs typeface="宋体"/>
                        </a:rPr>
                        <a:t>次</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的</a:t>
                      </a:r>
                      <a:r>
                        <a:rPr dirty="0" sz="750" spc="-10">
                          <a:latin typeface="宋体"/>
                          <a:cs typeface="宋体"/>
                        </a:rPr>
                        <a:t>激</a:t>
                      </a:r>
                      <a:r>
                        <a:rPr dirty="0" sz="750" spc="5">
                          <a:latin typeface="宋体"/>
                          <a:cs typeface="宋体"/>
                        </a:rPr>
                        <a:t>励对</a:t>
                      </a:r>
                      <a:r>
                        <a:rPr dirty="0" sz="750" spc="-10">
                          <a:latin typeface="宋体"/>
                          <a:cs typeface="宋体"/>
                        </a:rPr>
                        <a:t>象</a:t>
                      </a:r>
                      <a:r>
                        <a:rPr dirty="0" sz="750" spc="5">
                          <a:latin typeface="宋体"/>
                          <a:cs typeface="宋体"/>
                        </a:rPr>
                        <a:t>均</a:t>
                      </a:r>
                      <a:r>
                        <a:rPr dirty="0" sz="750" spc="-10">
                          <a:latin typeface="宋体"/>
                          <a:cs typeface="宋体"/>
                        </a:rPr>
                        <a:t>符</a:t>
                      </a:r>
                      <a:r>
                        <a:rPr dirty="0" sz="750" spc="5">
                          <a:latin typeface="宋体"/>
                          <a:cs typeface="宋体"/>
                        </a:rPr>
                        <a:t>合</a:t>
                      </a:r>
                      <a:r>
                        <a:rPr dirty="0" sz="750" spc="-10">
                          <a:latin typeface="宋体"/>
                          <a:cs typeface="宋体"/>
                        </a:rPr>
                        <a:t>相</a:t>
                      </a:r>
                      <a:r>
                        <a:rPr dirty="0" sz="750" spc="5">
                          <a:latin typeface="宋体"/>
                          <a:cs typeface="宋体"/>
                        </a:rPr>
                        <a:t>关</a:t>
                      </a:r>
                      <a:r>
                        <a:rPr dirty="0" sz="750" spc="-10">
                          <a:latin typeface="宋体"/>
                          <a:cs typeface="宋体"/>
                        </a:rPr>
                        <a:t>法</a:t>
                      </a:r>
                      <a:r>
                        <a:rPr dirty="0" sz="750" spc="5">
                          <a:latin typeface="宋体"/>
                          <a:cs typeface="宋体"/>
                        </a:rPr>
                        <a:t>律</a:t>
                      </a:r>
                      <a:r>
                        <a:rPr dirty="0" sz="750" spc="-345">
                          <a:latin typeface="宋体"/>
                          <a:cs typeface="宋体"/>
                        </a:rPr>
                        <a:t>、</a:t>
                      </a:r>
                      <a:r>
                        <a:rPr dirty="0" sz="750" spc="-10">
                          <a:latin typeface="宋体"/>
                          <a:cs typeface="宋体"/>
                        </a:rPr>
                        <a:t>法规</a:t>
                      </a:r>
                      <a:r>
                        <a:rPr dirty="0" sz="750" spc="5">
                          <a:latin typeface="宋体"/>
                          <a:cs typeface="宋体"/>
                        </a:rPr>
                        <a:t>、</a:t>
                      </a:r>
                      <a:endParaRPr sz="750">
                        <a:latin typeface="宋体"/>
                        <a:cs typeface="宋体"/>
                      </a:endParaRPr>
                    </a:p>
                    <a:p>
                      <a:pPr marL="66675" marR="60960">
                        <a:lnSpc>
                          <a:spcPct val="173300"/>
                        </a:lnSpc>
                      </a:pPr>
                      <a:r>
                        <a:rPr dirty="0" sz="750">
                          <a:latin typeface="宋体"/>
                          <a:cs typeface="宋体"/>
                        </a:rPr>
                        <a:t>部门</a:t>
                      </a:r>
                      <a:r>
                        <a:rPr dirty="0" sz="750" spc="-15">
                          <a:latin typeface="宋体"/>
                          <a:cs typeface="宋体"/>
                        </a:rPr>
                        <a:t>规</a:t>
                      </a:r>
                      <a:r>
                        <a:rPr dirty="0" sz="750">
                          <a:latin typeface="宋体"/>
                          <a:cs typeface="宋体"/>
                        </a:rPr>
                        <a:t>章</a:t>
                      </a:r>
                      <a:r>
                        <a:rPr dirty="0" sz="750" spc="-15">
                          <a:latin typeface="宋体"/>
                          <a:cs typeface="宋体"/>
                        </a:rPr>
                        <a:t>及</a:t>
                      </a:r>
                      <a:r>
                        <a:rPr dirty="0" sz="750">
                          <a:latin typeface="宋体"/>
                          <a:cs typeface="宋体"/>
                        </a:rPr>
                        <a:t>规</a:t>
                      </a:r>
                      <a:r>
                        <a:rPr dirty="0" sz="750" spc="-15">
                          <a:latin typeface="宋体"/>
                          <a:cs typeface="宋体"/>
                        </a:rPr>
                        <a:t>范</a:t>
                      </a:r>
                      <a:r>
                        <a:rPr dirty="0" sz="750">
                          <a:latin typeface="宋体"/>
                          <a:cs typeface="宋体"/>
                        </a:rPr>
                        <a:t>性</a:t>
                      </a:r>
                      <a:r>
                        <a:rPr dirty="0" sz="750" spc="-15">
                          <a:latin typeface="宋体"/>
                          <a:cs typeface="宋体"/>
                        </a:rPr>
                        <a:t>文</a:t>
                      </a:r>
                      <a:r>
                        <a:rPr dirty="0" sz="750">
                          <a:latin typeface="宋体"/>
                          <a:cs typeface="宋体"/>
                        </a:rPr>
                        <a:t>件</a:t>
                      </a:r>
                      <a:r>
                        <a:rPr dirty="0" sz="750" spc="-15">
                          <a:latin typeface="宋体"/>
                          <a:cs typeface="宋体"/>
                        </a:rPr>
                        <a:t>所</a:t>
                      </a:r>
                      <a:r>
                        <a:rPr dirty="0" sz="750">
                          <a:latin typeface="宋体"/>
                          <a:cs typeface="宋体"/>
                        </a:rPr>
                        <a:t>规</a:t>
                      </a:r>
                      <a:r>
                        <a:rPr dirty="0" sz="750" spc="-15">
                          <a:latin typeface="宋体"/>
                          <a:cs typeface="宋体"/>
                        </a:rPr>
                        <a:t>定</a:t>
                      </a:r>
                      <a:r>
                        <a:rPr dirty="0" sz="750">
                          <a:latin typeface="宋体"/>
                          <a:cs typeface="宋体"/>
                        </a:rPr>
                        <a:t>的</a:t>
                      </a:r>
                      <a:r>
                        <a:rPr dirty="0" sz="750" spc="-15">
                          <a:latin typeface="宋体"/>
                          <a:cs typeface="宋体"/>
                        </a:rPr>
                        <a:t>条件</a:t>
                      </a:r>
                      <a:r>
                        <a:rPr dirty="0" sz="750" spc="-315">
                          <a:latin typeface="宋体"/>
                          <a:cs typeface="宋体"/>
                        </a:rPr>
                        <a:t>，</a:t>
                      </a:r>
                      <a:r>
                        <a:rPr dirty="0" sz="750">
                          <a:latin typeface="宋体"/>
                          <a:cs typeface="宋体"/>
                        </a:rPr>
                        <a:t>其</a:t>
                      </a:r>
                      <a:r>
                        <a:rPr dirty="0" sz="750" spc="-15">
                          <a:latin typeface="宋体"/>
                          <a:cs typeface="宋体"/>
                        </a:rPr>
                        <a:t>作</a:t>
                      </a:r>
                      <a:r>
                        <a:rPr dirty="0" sz="750">
                          <a:latin typeface="宋体"/>
                          <a:cs typeface="宋体"/>
                        </a:rPr>
                        <a:t>为</a:t>
                      </a:r>
                      <a:r>
                        <a:rPr dirty="0" sz="750" spc="-15">
                          <a:latin typeface="宋体"/>
                          <a:cs typeface="宋体"/>
                        </a:rPr>
                        <a:t>本</a:t>
                      </a:r>
                      <a:r>
                        <a:rPr dirty="0" sz="750">
                          <a:latin typeface="宋体"/>
                          <a:cs typeface="宋体"/>
                        </a:rPr>
                        <a:t>次</a:t>
                      </a:r>
                      <a:r>
                        <a:rPr dirty="0" sz="750" spc="-15">
                          <a:latin typeface="宋体"/>
                          <a:cs typeface="宋体"/>
                        </a:rPr>
                        <a:t>激</a:t>
                      </a:r>
                      <a:r>
                        <a:rPr dirty="0" sz="750">
                          <a:latin typeface="宋体"/>
                          <a:cs typeface="宋体"/>
                        </a:rPr>
                        <a:t>励</a:t>
                      </a:r>
                      <a:r>
                        <a:rPr dirty="0" sz="750" spc="-15">
                          <a:latin typeface="宋体"/>
                          <a:cs typeface="宋体"/>
                        </a:rPr>
                        <a:t>计</a:t>
                      </a:r>
                      <a:r>
                        <a:rPr dirty="0" sz="750">
                          <a:latin typeface="宋体"/>
                          <a:cs typeface="宋体"/>
                        </a:rPr>
                        <a:t>划</a:t>
                      </a:r>
                      <a:r>
                        <a:rPr dirty="0" sz="750" spc="-15">
                          <a:latin typeface="宋体"/>
                          <a:cs typeface="宋体"/>
                        </a:rPr>
                        <a:t>的</a:t>
                      </a:r>
                      <a:r>
                        <a:rPr dirty="0" sz="750">
                          <a:latin typeface="宋体"/>
                          <a:cs typeface="宋体"/>
                        </a:rPr>
                        <a:t>激励 </a:t>
                      </a:r>
                      <a:r>
                        <a:rPr dirty="0" sz="750" spc="5">
                          <a:latin typeface="宋体"/>
                          <a:cs typeface="宋体"/>
                        </a:rPr>
                        <a:t>对象</a:t>
                      </a:r>
                      <a:r>
                        <a:rPr dirty="0" sz="750" spc="-10">
                          <a:latin typeface="宋体"/>
                          <a:cs typeface="宋体"/>
                        </a:rPr>
                        <a:t>合</a:t>
                      </a:r>
                      <a:r>
                        <a:rPr dirty="0" sz="750" spc="5">
                          <a:latin typeface="宋体"/>
                          <a:cs typeface="宋体"/>
                        </a:rPr>
                        <a:t>法</a:t>
                      </a:r>
                      <a:r>
                        <a:rPr dirty="0" sz="750" spc="-10">
                          <a:latin typeface="宋体"/>
                          <a:cs typeface="宋体"/>
                        </a:rPr>
                        <a:t>、</a:t>
                      </a:r>
                      <a:r>
                        <a:rPr dirty="0" sz="750" spc="5">
                          <a:latin typeface="宋体"/>
                          <a:cs typeface="宋体"/>
                        </a:rPr>
                        <a:t>有</a:t>
                      </a:r>
                      <a:r>
                        <a:rPr dirty="0" sz="750" spc="-10">
                          <a:latin typeface="宋体"/>
                          <a:cs typeface="宋体"/>
                        </a:rPr>
                        <a:t>效</a:t>
                      </a:r>
                      <a:r>
                        <a:rPr dirty="0" sz="750" spc="5">
                          <a:latin typeface="宋体"/>
                          <a:cs typeface="宋体"/>
                        </a:rPr>
                        <a:t>，</a:t>
                      </a:r>
                      <a:r>
                        <a:rPr dirty="0" sz="750" spc="-10">
                          <a:latin typeface="宋体"/>
                          <a:cs typeface="宋体"/>
                        </a:rPr>
                        <a:t>同</a:t>
                      </a:r>
                      <a:r>
                        <a:rPr dirty="0" sz="750" spc="5">
                          <a:latin typeface="宋体"/>
                          <a:cs typeface="宋体"/>
                        </a:rPr>
                        <a:t>意</a:t>
                      </a:r>
                      <a:r>
                        <a:rPr dirty="0" sz="750" spc="-10">
                          <a:latin typeface="宋体"/>
                          <a:cs typeface="宋体"/>
                        </a:rPr>
                        <a:t>提</a:t>
                      </a:r>
                      <a:r>
                        <a:rPr dirty="0" sz="750" spc="5">
                          <a:latin typeface="宋体"/>
                          <a:cs typeface="宋体"/>
                        </a:rPr>
                        <a:t>交</a:t>
                      </a:r>
                      <a:r>
                        <a:rPr dirty="0" sz="750" spc="-10">
                          <a:latin typeface="宋体"/>
                          <a:cs typeface="宋体"/>
                        </a:rPr>
                        <a:t>股</a:t>
                      </a:r>
                      <a:r>
                        <a:rPr dirty="0" sz="750" spc="5">
                          <a:latin typeface="宋体"/>
                          <a:cs typeface="宋体"/>
                        </a:rPr>
                        <a:t>东</a:t>
                      </a:r>
                      <a:r>
                        <a:rPr dirty="0" sz="750" spc="-10">
                          <a:latin typeface="宋体"/>
                          <a:cs typeface="宋体"/>
                        </a:rPr>
                        <a:t>大会</a:t>
                      </a:r>
                      <a:r>
                        <a:rPr dirty="0" sz="750" spc="5">
                          <a:latin typeface="宋体"/>
                          <a:cs typeface="宋体"/>
                        </a:rPr>
                        <a:t>审议。</a:t>
                      </a:r>
                      <a:endParaRPr sz="750">
                        <a:latin typeface="宋体"/>
                        <a:cs typeface="宋体"/>
                      </a:endParaRPr>
                    </a:p>
                  </a:txBody>
                  <a:tcPr marL="0" marR="0" marB="0" marT="35560">
                    <a:solidFill>
                      <a:srgbClr val="C8C9CA"/>
                    </a:solidFill>
                  </a:tcPr>
                </a:tc>
              </a:tr>
              <a:tr h="1938477">
                <a:tc>
                  <a:txBody>
                    <a:bodyPr/>
                    <a:lstStyle/>
                    <a:p>
                      <a:pPr marL="77470">
                        <a:lnSpc>
                          <a:spcPct val="100000"/>
                        </a:lnSpc>
                        <a:spcBef>
                          <a:spcPts val="280"/>
                        </a:spcBef>
                      </a:pPr>
                      <a:r>
                        <a:rPr dirty="0" sz="750" spc="25">
                          <a:latin typeface="宋体"/>
                          <a:cs typeface="宋体"/>
                        </a:rPr>
                        <a:t>2020/9/30</a:t>
                      </a:r>
                      <a:endParaRPr sz="750">
                        <a:latin typeface="宋体"/>
                        <a:cs typeface="宋体"/>
                      </a:endParaRPr>
                    </a:p>
                  </a:txBody>
                  <a:tcPr marL="0" marR="0" marB="0" marT="35560"/>
                </a:tc>
                <a:tc>
                  <a:txBody>
                    <a:bodyPr/>
                    <a:lstStyle/>
                    <a:p>
                      <a:pPr algn="r" marR="60960">
                        <a:lnSpc>
                          <a:spcPct val="100000"/>
                        </a:lnSpc>
                        <a:spcBef>
                          <a:spcPts val="280"/>
                        </a:spcBef>
                      </a:pPr>
                      <a:r>
                        <a:rPr dirty="0" sz="750" spc="80">
                          <a:latin typeface="宋体"/>
                          <a:cs typeface="宋体"/>
                        </a:rPr>
                        <a:t>600867</a:t>
                      </a:r>
                      <a:endParaRPr sz="750">
                        <a:latin typeface="宋体"/>
                        <a:cs typeface="宋体"/>
                      </a:endParaRPr>
                    </a:p>
                  </a:txBody>
                  <a:tcPr marL="0" marR="0" marB="0" marT="35560"/>
                </a:tc>
                <a:tc>
                  <a:txBody>
                    <a:bodyPr/>
                    <a:lstStyle/>
                    <a:p>
                      <a:pPr marL="67945">
                        <a:lnSpc>
                          <a:spcPct val="100000"/>
                        </a:lnSpc>
                        <a:spcBef>
                          <a:spcPts val="280"/>
                        </a:spcBef>
                      </a:pPr>
                      <a:r>
                        <a:rPr dirty="0" sz="750" spc="5">
                          <a:latin typeface="宋体"/>
                          <a:cs typeface="宋体"/>
                        </a:rPr>
                        <a:t>通化</a:t>
                      </a:r>
                      <a:r>
                        <a:rPr dirty="0" sz="750" spc="-10">
                          <a:latin typeface="宋体"/>
                          <a:cs typeface="宋体"/>
                        </a:rPr>
                        <a:t>东</a:t>
                      </a:r>
                      <a:r>
                        <a:rPr dirty="0" sz="750" spc="5">
                          <a:latin typeface="宋体"/>
                          <a:cs typeface="宋体"/>
                        </a:rPr>
                        <a:t>宝</a:t>
                      </a:r>
                      <a:r>
                        <a:rPr dirty="0" sz="750" spc="25">
                          <a:latin typeface="宋体"/>
                          <a:cs typeface="宋体"/>
                        </a:rPr>
                        <a:t>:2020</a:t>
                      </a:r>
                      <a:r>
                        <a:rPr dirty="0" sz="750" spc="-200">
                          <a:latin typeface="宋体"/>
                          <a:cs typeface="宋体"/>
                        </a:rPr>
                        <a:t> </a:t>
                      </a:r>
                      <a:r>
                        <a:rPr dirty="0" sz="750" spc="-10">
                          <a:latin typeface="宋体"/>
                          <a:cs typeface="宋体"/>
                        </a:rPr>
                        <a:t>年</a:t>
                      </a:r>
                      <a:r>
                        <a:rPr dirty="0" sz="750" spc="5">
                          <a:latin typeface="宋体"/>
                          <a:cs typeface="宋体"/>
                        </a:rPr>
                        <a:t>股</a:t>
                      </a:r>
                      <a:r>
                        <a:rPr dirty="0" sz="750" spc="-10">
                          <a:latin typeface="宋体"/>
                          <a:cs typeface="宋体"/>
                        </a:rPr>
                        <a:t>票</a:t>
                      </a:r>
                      <a:r>
                        <a:rPr dirty="0" sz="750" spc="5">
                          <a:latin typeface="宋体"/>
                          <a:cs typeface="宋体"/>
                        </a:rPr>
                        <a:t>期</a:t>
                      </a:r>
                      <a:r>
                        <a:rPr dirty="0" sz="750" spc="-10">
                          <a:latin typeface="宋体"/>
                          <a:cs typeface="宋体"/>
                        </a:rPr>
                        <a:t>权</a:t>
                      </a:r>
                      <a:r>
                        <a:rPr dirty="0" sz="750" spc="5">
                          <a:latin typeface="宋体"/>
                          <a:cs typeface="宋体"/>
                        </a:rPr>
                        <a:t>及</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股票</a:t>
                      </a:r>
                      <a:r>
                        <a:rPr dirty="0" sz="750" spc="-10">
                          <a:latin typeface="宋体"/>
                          <a:cs typeface="宋体"/>
                        </a:rPr>
                        <a:t>激</a:t>
                      </a:r>
                      <a:r>
                        <a:rPr dirty="0" sz="750" spc="5">
                          <a:latin typeface="宋体"/>
                          <a:cs typeface="宋体"/>
                        </a:rPr>
                        <a:t>励</a:t>
                      </a:r>
                      <a:r>
                        <a:rPr dirty="0" sz="750" spc="-10">
                          <a:latin typeface="宋体"/>
                          <a:cs typeface="宋体"/>
                        </a:rPr>
                        <a:t>计</a:t>
                      </a:r>
                      <a:r>
                        <a:rPr dirty="0" sz="750" spc="-5">
                          <a:latin typeface="宋体"/>
                          <a:cs typeface="宋体"/>
                        </a:rPr>
                        <a:t>划</a:t>
                      </a:r>
                      <a:r>
                        <a:rPr dirty="0" sz="750" spc="-105">
                          <a:latin typeface="宋体"/>
                          <a:cs typeface="宋体"/>
                        </a:rPr>
                        <a:t>(</a:t>
                      </a:r>
                      <a:r>
                        <a:rPr dirty="0" sz="750" spc="5">
                          <a:latin typeface="宋体"/>
                          <a:cs typeface="宋体"/>
                        </a:rPr>
                        <a:t>草</a:t>
                      </a:r>
                      <a:endParaRPr sz="750">
                        <a:latin typeface="宋体"/>
                        <a:cs typeface="宋体"/>
                      </a:endParaRPr>
                    </a:p>
                    <a:p>
                      <a:pPr marL="67945">
                        <a:lnSpc>
                          <a:spcPct val="100000"/>
                        </a:lnSpc>
                        <a:spcBef>
                          <a:spcPts val="660"/>
                        </a:spcBef>
                      </a:pPr>
                      <a:r>
                        <a:rPr dirty="0" sz="750" spc="5">
                          <a:latin typeface="宋体"/>
                          <a:cs typeface="宋体"/>
                        </a:rPr>
                        <a:t>案</a:t>
                      </a:r>
                      <a:r>
                        <a:rPr dirty="0" sz="750" spc="-114">
                          <a:latin typeface="宋体"/>
                          <a:cs typeface="宋体"/>
                        </a:rPr>
                        <a:t>)</a:t>
                      </a:r>
                      <a:r>
                        <a:rPr dirty="0" sz="750" spc="5">
                          <a:latin typeface="宋体"/>
                          <a:cs typeface="宋体"/>
                        </a:rPr>
                        <a:t>摘要</a:t>
                      </a:r>
                      <a:endParaRPr sz="750">
                        <a:latin typeface="宋体"/>
                        <a:cs typeface="宋体"/>
                      </a:endParaRPr>
                    </a:p>
                  </a:txBody>
                  <a:tcPr marL="0" marR="0" marB="0" marT="35560"/>
                </a:tc>
                <a:tc>
                  <a:txBody>
                    <a:bodyPr/>
                    <a:lstStyle/>
                    <a:p>
                      <a:pPr marL="66675">
                        <a:lnSpc>
                          <a:spcPct val="100000"/>
                        </a:lnSpc>
                        <a:spcBef>
                          <a:spcPts val="280"/>
                        </a:spcBef>
                      </a:pPr>
                      <a:r>
                        <a:rPr dirty="0" sz="750" spc="5">
                          <a:latin typeface="宋体"/>
                          <a:cs typeface="宋体"/>
                        </a:rPr>
                        <a:t>本激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拟</a:t>
                      </a:r>
                      <a:r>
                        <a:rPr dirty="0" sz="750" spc="-10">
                          <a:latin typeface="宋体"/>
                          <a:cs typeface="宋体"/>
                        </a:rPr>
                        <a:t>向</a:t>
                      </a:r>
                      <a:r>
                        <a:rPr dirty="0" sz="750" spc="5">
                          <a:latin typeface="宋体"/>
                          <a:cs typeface="宋体"/>
                        </a:rPr>
                        <a:t>激</a:t>
                      </a:r>
                      <a:r>
                        <a:rPr dirty="0" sz="750" spc="-10">
                          <a:latin typeface="宋体"/>
                          <a:cs typeface="宋体"/>
                        </a:rPr>
                        <a:t>励</a:t>
                      </a:r>
                      <a:r>
                        <a:rPr dirty="0" sz="750" spc="5">
                          <a:latin typeface="宋体"/>
                          <a:cs typeface="宋体"/>
                        </a:rPr>
                        <a:t>对</a:t>
                      </a:r>
                      <a:r>
                        <a:rPr dirty="0" sz="750" spc="-10">
                          <a:latin typeface="宋体"/>
                          <a:cs typeface="宋体"/>
                        </a:rPr>
                        <a:t>象</a:t>
                      </a:r>
                      <a:r>
                        <a:rPr dirty="0" sz="750" spc="5">
                          <a:latin typeface="宋体"/>
                          <a:cs typeface="宋体"/>
                        </a:rPr>
                        <a:t>授</a:t>
                      </a:r>
                      <a:r>
                        <a:rPr dirty="0" sz="750" spc="-10">
                          <a:latin typeface="宋体"/>
                          <a:cs typeface="宋体"/>
                        </a:rPr>
                        <a:t>予</a:t>
                      </a:r>
                      <a:r>
                        <a:rPr dirty="0" sz="750" spc="5">
                          <a:latin typeface="宋体"/>
                          <a:cs typeface="宋体"/>
                        </a:rPr>
                        <a:t>权</a:t>
                      </a:r>
                      <a:r>
                        <a:rPr dirty="0" sz="750" spc="-10">
                          <a:latin typeface="宋体"/>
                          <a:cs typeface="宋体"/>
                        </a:rPr>
                        <a:t>益总</a:t>
                      </a:r>
                      <a:r>
                        <a:rPr dirty="0" sz="750" spc="5">
                          <a:latin typeface="宋体"/>
                          <a:cs typeface="宋体"/>
                        </a:rPr>
                        <a:t>计</a:t>
                      </a:r>
                      <a:r>
                        <a:rPr dirty="0" sz="750" spc="-195">
                          <a:latin typeface="宋体"/>
                          <a:cs typeface="宋体"/>
                        </a:rPr>
                        <a:t> </a:t>
                      </a:r>
                      <a:r>
                        <a:rPr dirty="0" sz="750" spc="15">
                          <a:latin typeface="宋体"/>
                          <a:cs typeface="宋体"/>
                        </a:rPr>
                        <a:t>6,027.50</a:t>
                      </a:r>
                      <a:r>
                        <a:rPr dirty="0" sz="750" spc="-204">
                          <a:latin typeface="宋体"/>
                          <a:cs typeface="宋体"/>
                        </a:rPr>
                        <a:t> </a:t>
                      </a:r>
                      <a:r>
                        <a:rPr dirty="0" sz="750" spc="5">
                          <a:latin typeface="宋体"/>
                          <a:cs typeface="宋体"/>
                        </a:rPr>
                        <a:t>万股</a:t>
                      </a:r>
                      <a:r>
                        <a:rPr dirty="0" sz="750" spc="-120">
                          <a:latin typeface="宋体"/>
                          <a:cs typeface="宋体"/>
                        </a:rPr>
                        <a:t>，</a:t>
                      </a:r>
                      <a:r>
                        <a:rPr dirty="0" sz="750" spc="5">
                          <a:latin typeface="宋体"/>
                          <a:cs typeface="宋体"/>
                        </a:rPr>
                        <a:t>涉</a:t>
                      </a:r>
                      <a:r>
                        <a:rPr dirty="0" sz="750" spc="-10">
                          <a:latin typeface="宋体"/>
                          <a:cs typeface="宋体"/>
                        </a:rPr>
                        <a:t>及</a:t>
                      </a:r>
                      <a:r>
                        <a:rPr dirty="0" sz="750" spc="5">
                          <a:latin typeface="宋体"/>
                          <a:cs typeface="宋体"/>
                        </a:rPr>
                        <a:t>的标</a:t>
                      </a:r>
                      <a:endParaRPr sz="750">
                        <a:latin typeface="宋体"/>
                        <a:cs typeface="宋体"/>
                      </a:endParaRPr>
                    </a:p>
                    <a:p>
                      <a:pPr marL="66675">
                        <a:lnSpc>
                          <a:spcPct val="100000"/>
                        </a:lnSpc>
                        <a:spcBef>
                          <a:spcPts val="660"/>
                        </a:spcBef>
                      </a:pPr>
                      <a:r>
                        <a:rPr dirty="0" sz="750" spc="5">
                          <a:latin typeface="宋体"/>
                          <a:cs typeface="宋体"/>
                        </a:rPr>
                        <a:t>的股</a:t>
                      </a:r>
                      <a:r>
                        <a:rPr dirty="0" sz="750" spc="-10">
                          <a:latin typeface="宋体"/>
                          <a:cs typeface="宋体"/>
                        </a:rPr>
                        <a:t>票</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人民</a:t>
                      </a:r>
                      <a:r>
                        <a:rPr dirty="0" sz="750" spc="5">
                          <a:latin typeface="宋体"/>
                          <a:cs typeface="宋体"/>
                        </a:rPr>
                        <a:t>币</a:t>
                      </a:r>
                      <a:r>
                        <a:rPr dirty="0" sz="750" spc="-225">
                          <a:latin typeface="宋体"/>
                          <a:cs typeface="宋体"/>
                        </a:rPr>
                        <a:t> </a:t>
                      </a:r>
                      <a:r>
                        <a:rPr dirty="0" sz="750" spc="180">
                          <a:latin typeface="宋体"/>
                          <a:cs typeface="宋体"/>
                        </a:rPr>
                        <a:t>A</a:t>
                      </a:r>
                      <a:r>
                        <a:rPr dirty="0" sz="750" spc="-235">
                          <a:latin typeface="宋体"/>
                          <a:cs typeface="宋体"/>
                        </a:rPr>
                        <a:t> </a:t>
                      </a:r>
                      <a:r>
                        <a:rPr dirty="0" sz="750" spc="5">
                          <a:latin typeface="宋体"/>
                          <a:cs typeface="宋体"/>
                        </a:rPr>
                        <a:t>股</a:t>
                      </a:r>
                      <a:r>
                        <a:rPr dirty="0" sz="750" spc="-10">
                          <a:latin typeface="宋体"/>
                          <a:cs typeface="宋体"/>
                        </a:rPr>
                        <a:t>普</a:t>
                      </a:r>
                      <a:r>
                        <a:rPr dirty="0" sz="750" spc="5">
                          <a:latin typeface="宋体"/>
                          <a:cs typeface="宋体"/>
                        </a:rPr>
                        <a:t>通</a:t>
                      </a:r>
                      <a:r>
                        <a:rPr dirty="0" sz="750" spc="-10">
                          <a:latin typeface="宋体"/>
                          <a:cs typeface="宋体"/>
                        </a:rPr>
                        <a:t>股</a:t>
                      </a:r>
                      <a:r>
                        <a:rPr dirty="0" sz="750" spc="5">
                          <a:latin typeface="宋体"/>
                          <a:cs typeface="宋体"/>
                        </a:rPr>
                        <a:t>，</a:t>
                      </a:r>
                      <a:r>
                        <a:rPr dirty="0" sz="750" spc="-10">
                          <a:latin typeface="宋体"/>
                          <a:cs typeface="宋体"/>
                        </a:rPr>
                        <a:t>占</a:t>
                      </a:r>
                      <a:r>
                        <a:rPr dirty="0" sz="750" spc="5">
                          <a:latin typeface="宋体"/>
                          <a:cs typeface="宋体"/>
                        </a:rPr>
                        <a:t>本激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草</a:t>
                      </a:r>
                      <a:r>
                        <a:rPr dirty="0" sz="750" spc="-10">
                          <a:latin typeface="宋体"/>
                          <a:cs typeface="宋体"/>
                        </a:rPr>
                        <a:t>案</a:t>
                      </a:r>
                      <a:r>
                        <a:rPr dirty="0" sz="750" spc="5">
                          <a:latin typeface="宋体"/>
                          <a:cs typeface="宋体"/>
                        </a:rPr>
                        <a:t>及</a:t>
                      </a:r>
                      <a:r>
                        <a:rPr dirty="0" sz="750" spc="-10">
                          <a:latin typeface="宋体"/>
                          <a:cs typeface="宋体"/>
                        </a:rPr>
                        <a:t>摘</a:t>
                      </a:r>
                      <a:r>
                        <a:rPr dirty="0" sz="750" spc="5">
                          <a:latin typeface="宋体"/>
                          <a:cs typeface="宋体"/>
                        </a:rPr>
                        <a:t>要</a:t>
                      </a:r>
                      <a:r>
                        <a:rPr dirty="0" sz="750" spc="-10">
                          <a:latin typeface="宋体"/>
                          <a:cs typeface="宋体"/>
                        </a:rPr>
                        <a:t>公</a:t>
                      </a:r>
                      <a:r>
                        <a:rPr dirty="0" sz="750" spc="5">
                          <a:latin typeface="宋体"/>
                          <a:cs typeface="宋体"/>
                        </a:rPr>
                        <a:t>告</a:t>
                      </a:r>
                      <a:endParaRPr sz="750">
                        <a:latin typeface="宋体"/>
                        <a:cs typeface="宋体"/>
                      </a:endParaRPr>
                    </a:p>
                    <a:p>
                      <a:pPr marL="66675" marR="13335">
                        <a:lnSpc>
                          <a:spcPct val="173300"/>
                        </a:lnSpc>
                        <a:spcBef>
                          <a:spcPts val="5"/>
                        </a:spcBef>
                      </a:pPr>
                      <a:r>
                        <a:rPr dirty="0" sz="750" spc="5">
                          <a:latin typeface="宋体"/>
                          <a:cs typeface="宋体"/>
                        </a:rPr>
                        <a:t>时公</a:t>
                      </a:r>
                      <a:r>
                        <a:rPr dirty="0" sz="750" spc="-10">
                          <a:latin typeface="宋体"/>
                          <a:cs typeface="宋体"/>
                        </a:rPr>
                        <a:t>司</a:t>
                      </a:r>
                      <a:r>
                        <a:rPr dirty="0" sz="750" spc="5">
                          <a:latin typeface="宋体"/>
                          <a:cs typeface="宋体"/>
                        </a:rPr>
                        <a:t>股</a:t>
                      </a:r>
                      <a:r>
                        <a:rPr dirty="0" sz="750" spc="-10">
                          <a:latin typeface="宋体"/>
                          <a:cs typeface="宋体"/>
                        </a:rPr>
                        <a:t>本总</a:t>
                      </a:r>
                      <a:r>
                        <a:rPr dirty="0" sz="750" spc="5">
                          <a:latin typeface="宋体"/>
                          <a:cs typeface="宋体"/>
                        </a:rPr>
                        <a:t>额</a:t>
                      </a:r>
                      <a:r>
                        <a:rPr dirty="0" sz="750" spc="-204">
                          <a:latin typeface="宋体"/>
                          <a:cs typeface="宋体"/>
                        </a:rPr>
                        <a:t> </a:t>
                      </a:r>
                      <a:r>
                        <a:rPr dirty="0" sz="750" spc="30">
                          <a:latin typeface="宋体"/>
                          <a:cs typeface="宋体"/>
                        </a:rPr>
                        <a:t>203,398.85</a:t>
                      </a:r>
                      <a:r>
                        <a:rPr dirty="0" sz="750" spc="-215">
                          <a:latin typeface="宋体"/>
                          <a:cs typeface="宋体"/>
                        </a:rPr>
                        <a:t> </a:t>
                      </a:r>
                      <a:r>
                        <a:rPr dirty="0" sz="750" spc="5">
                          <a:latin typeface="宋体"/>
                          <a:cs typeface="宋体"/>
                        </a:rPr>
                        <a:t>万</a:t>
                      </a:r>
                      <a:r>
                        <a:rPr dirty="0" sz="750" spc="-10">
                          <a:latin typeface="宋体"/>
                          <a:cs typeface="宋体"/>
                        </a:rPr>
                        <a:t>股</a:t>
                      </a:r>
                      <a:r>
                        <a:rPr dirty="0" sz="750" spc="5">
                          <a:latin typeface="宋体"/>
                          <a:cs typeface="宋体"/>
                        </a:rPr>
                        <a:t>的</a:t>
                      </a:r>
                      <a:r>
                        <a:rPr dirty="0" sz="750" spc="-215">
                          <a:latin typeface="宋体"/>
                          <a:cs typeface="宋体"/>
                        </a:rPr>
                        <a:t> </a:t>
                      </a:r>
                      <a:r>
                        <a:rPr dirty="0" sz="750" spc="85">
                          <a:latin typeface="宋体"/>
                          <a:cs typeface="宋体"/>
                        </a:rPr>
                        <a:t>2.96%</a:t>
                      </a:r>
                      <a:r>
                        <a:rPr dirty="0" sz="750" spc="-140">
                          <a:latin typeface="宋体"/>
                          <a:cs typeface="宋体"/>
                        </a:rPr>
                        <a:t>。</a:t>
                      </a:r>
                      <a:r>
                        <a:rPr dirty="0" sz="750" spc="-10">
                          <a:latin typeface="宋体"/>
                          <a:cs typeface="宋体"/>
                        </a:rPr>
                        <a:t>授</a:t>
                      </a:r>
                      <a:r>
                        <a:rPr dirty="0" sz="750" spc="5">
                          <a:latin typeface="宋体"/>
                          <a:cs typeface="宋体"/>
                        </a:rPr>
                        <a:t>予</a:t>
                      </a:r>
                      <a:r>
                        <a:rPr dirty="0" sz="750" spc="-10">
                          <a:latin typeface="宋体"/>
                          <a:cs typeface="宋体"/>
                        </a:rPr>
                        <a:t>部</a:t>
                      </a:r>
                      <a:r>
                        <a:rPr dirty="0" sz="750" spc="5">
                          <a:latin typeface="宋体"/>
                          <a:cs typeface="宋体"/>
                        </a:rPr>
                        <a:t>分具</a:t>
                      </a:r>
                      <a:r>
                        <a:rPr dirty="0" sz="750" spc="-10">
                          <a:latin typeface="宋体"/>
                          <a:cs typeface="宋体"/>
                        </a:rPr>
                        <a:t>体</a:t>
                      </a:r>
                      <a:r>
                        <a:rPr dirty="0" sz="750" spc="5">
                          <a:latin typeface="宋体"/>
                          <a:cs typeface="宋体"/>
                        </a:rPr>
                        <a:t>如</a:t>
                      </a:r>
                      <a:r>
                        <a:rPr dirty="0" sz="750" spc="-10">
                          <a:latin typeface="宋体"/>
                          <a:cs typeface="宋体"/>
                        </a:rPr>
                        <a:t>下</a:t>
                      </a:r>
                      <a:r>
                        <a:rPr dirty="0" sz="750" spc="5">
                          <a:latin typeface="宋体"/>
                          <a:cs typeface="宋体"/>
                        </a:rPr>
                        <a:t>：  股票</a:t>
                      </a:r>
                      <a:r>
                        <a:rPr dirty="0" sz="750" spc="-10">
                          <a:latin typeface="宋体"/>
                          <a:cs typeface="宋体"/>
                        </a:rPr>
                        <a:t>期</a:t>
                      </a:r>
                      <a:r>
                        <a:rPr dirty="0" sz="750" spc="5">
                          <a:latin typeface="宋体"/>
                          <a:cs typeface="宋体"/>
                        </a:rPr>
                        <a:t>权</a:t>
                      </a:r>
                      <a:r>
                        <a:rPr dirty="0" sz="750" spc="-10">
                          <a:latin typeface="宋体"/>
                          <a:cs typeface="宋体"/>
                        </a:rPr>
                        <a:t>激</a:t>
                      </a:r>
                      <a:r>
                        <a:rPr dirty="0" sz="750" spc="5">
                          <a:latin typeface="宋体"/>
                          <a:cs typeface="宋体"/>
                        </a:rPr>
                        <a:t>励</a:t>
                      </a:r>
                      <a:r>
                        <a:rPr dirty="0" sz="750" spc="-10">
                          <a:latin typeface="宋体"/>
                          <a:cs typeface="宋体"/>
                        </a:rPr>
                        <a:t>计划</a:t>
                      </a:r>
                      <a:r>
                        <a:rPr dirty="0" sz="750" spc="-95">
                          <a:latin typeface="宋体"/>
                          <a:cs typeface="宋体"/>
                        </a:rPr>
                        <a:t>：</a:t>
                      </a:r>
                      <a:r>
                        <a:rPr dirty="0" sz="750" spc="-10">
                          <a:latin typeface="宋体"/>
                          <a:cs typeface="宋体"/>
                        </a:rPr>
                        <a:t>公</a:t>
                      </a:r>
                      <a:r>
                        <a:rPr dirty="0" sz="750" spc="5">
                          <a:latin typeface="宋体"/>
                          <a:cs typeface="宋体"/>
                        </a:rPr>
                        <a:t>司</a:t>
                      </a:r>
                      <a:r>
                        <a:rPr dirty="0" sz="750" spc="-10">
                          <a:latin typeface="宋体"/>
                          <a:cs typeface="宋体"/>
                        </a:rPr>
                        <a:t>拟</a:t>
                      </a:r>
                      <a:r>
                        <a:rPr dirty="0" sz="750" spc="5">
                          <a:latin typeface="宋体"/>
                          <a:cs typeface="宋体"/>
                        </a:rPr>
                        <a:t>向</a:t>
                      </a:r>
                      <a:r>
                        <a:rPr dirty="0" sz="750" spc="-10">
                          <a:latin typeface="宋体"/>
                          <a:cs typeface="宋体"/>
                        </a:rPr>
                        <a:t>激</a:t>
                      </a:r>
                      <a:r>
                        <a:rPr dirty="0" sz="750" spc="5">
                          <a:latin typeface="宋体"/>
                          <a:cs typeface="宋体"/>
                        </a:rPr>
                        <a:t>励</a:t>
                      </a:r>
                      <a:r>
                        <a:rPr dirty="0" sz="750" spc="-10">
                          <a:latin typeface="宋体"/>
                          <a:cs typeface="宋体"/>
                        </a:rPr>
                        <a:t>对</a:t>
                      </a:r>
                      <a:r>
                        <a:rPr dirty="0" sz="750" spc="5">
                          <a:latin typeface="宋体"/>
                          <a:cs typeface="宋体"/>
                        </a:rPr>
                        <a:t>象</a:t>
                      </a:r>
                      <a:r>
                        <a:rPr dirty="0" sz="750" spc="-10">
                          <a:latin typeface="宋体"/>
                          <a:cs typeface="宋体"/>
                        </a:rPr>
                        <a:t>授</a:t>
                      </a:r>
                      <a:r>
                        <a:rPr dirty="0" sz="750" spc="5">
                          <a:latin typeface="宋体"/>
                          <a:cs typeface="宋体"/>
                        </a:rPr>
                        <a:t>予</a:t>
                      </a:r>
                      <a:r>
                        <a:rPr dirty="0" sz="750" spc="-195">
                          <a:latin typeface="宋体"/>
                          <a:cs typeface="宋体"/>
                        </a:rPr>
                        <a:t> </a:t>
                      </a:r>
                      <a:r>
                        <a:rPr dirty="0" sz="750" spc="15">
                          <a:latin typeface="宋体"/>
                          <a:cs typeface="宋体"/>
                        </a:rPr>
                        <a:t>5,328.50</a:t>
                      </a:r>
                      <a:r>
                        <a:rPr dirty="0" sz="750" spc="-200">
                          <a:latin typeface="宋体"/>
                          <a:cs typeface="宋体"/>
                        </a:rPr>
                        <a:t> </a:t>
                      </a:r>
                      <a:r>
                        <a:rPr dirty="0" sz="750" spc="-10">
                          <a:latin typeface="宋体"/>
                          <a:cs typeface="宋体"/>
                        </a:rPr>
                        <a:t>万</a:t>
                      </a:r>
                      <a:r>
                        <a:rPr dirty="0" sz="750" spc="5">
                          <a:latin typeface="宋体"/>
                          <a:cs typeface="宋体"/>
                        </a:rPr>
                        <a:t>份</a:t>
                      </a:r>
                      <a:r>
                        <a:rPr dirty="0" sz="750" spc="-10">
                          <a:latin typeface="宋体"/>
                          <a:cs typeface="宋体"/>
                        </a:rPr>
                        <a:t>股</a:t>
                      </a:r>
                      <a:r>
                        <a:rPr dirty="0" sz="750" spc="5">
                          <a:latin typeface="宋体"/>
                          <a:cs typeface="宋体"/>
                        </a:rPr>
                        <a:t>票期 权，</a:t>
                      </a:r>
                      <a:r>
                        <a:rPr dirty="0" sz="750" spc="-10">
                          <a:latin typeface="宋体"/>
                          <a:cs typeface="宋体"/>
                        </a:rPr>
                        <a:t>涉</a:t>
                      </a:r>
                      <a:r>
                        <a:rPr dirty="0" sz="750" spc="5">
                          <a:latin typeface="宋体"/>
                          <a:cs typeface="宋体"/>
                        </a:rPr>
                        <a:t>及</a:t>
                      </a:r>
                      <a:r>
                        <a:rPr dirty="0" sz="750" spc="-10">
                          <a:latin typeface="宋体"/>
                          <a:cs typeface="宋体"/>
                        </a:rPr>
                        <a:t>的</a:t>
                      </a:r>
                      <a:r>
                        <a:rPr dirty="0" sz="750" spc="5">
                          <a:latin typeface="宋体"/>
                          <a:cs typeface="宋体"/>
                        </a:rPr>
                        <a:t>标</a:t>
                      </a:r>
                      <a:r>
                        <a:rPr dirty="0" sz="750" spc="-10">
                          <a:latin typeface="宋体"/>
                          <a:cs typeface="宋体"/>
                        </a:rPr>
                        <a:t>的</a:t>
                      </a:r>
                      <a:r>
                        <a:rPr dirty="0" sz="750" spc="5">
                          <a:latin typeface="宋体"/>
                          <a:cs typeface="宋体"/>
                        </a:rPr>
                        <a:t>股</a:t>
                      </a:r>
                      <a:r>
                        <a:rPr dirty="0" sz="750" spc="-10">
                          <a:latin typeface="宋体"/>
                          <a:cs typeface="宋体"/>
                        </a:rPr>
                        <a:t>票</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人民</a:t>
                      </a:r>
                      <a:r>
                        <a:rPr dirty="0" sz="750" spc="5">
                          <a:latin typeface="宋体"/>
                          <a:cs typeface="宋体"/>
                        </a:rPr>
                        <a:t>币</a:t>
                      </a:r>
                      <a:r>
                        <a:rPr dirty="0" sz="750" spc="-200">
                          <a:latin typeface="宋体"/>
                          <a:cs typeface="宋体"/>
                        </a:rPr>
                        <a:t> </a:t>
                      </a:r>
                      <a:r>
                        <a:rPr dirty="0" sz="750" spc="180">
                          <a:latin typeface="宋体"/>
                          <a:cs typeface="宋体"/>
                        </a:rPr>
                        <a:t>A</a:t>
                      </a:r>
                      <a:r>
                        <a:rPr dirty="0" sz="750" spc="-215">
                          <a:latin typeface="宋体"/>
                          <a:cs typeface="宋体"/>
                        </a:rPr>
                        <a:t> </a:t>
                      </a:r>
                      <a:r>
                        <a:rPr dirty="0" sz="750" spc="5">
                          <a:latin typeface="宋体"/>
                          <a:cs typeface="宋体"/>
                        </a:rPr>
                        <a:t>股普</a:t>
                      </a:r>
                      <a:r>
                        <a:rPr dirty="0" sz="750" spc="-10">
                          <a:latin typeface="宋体"/>
                          <a:cs typeface="宋体"/>
                        </a:rPr>
                        <a:t>通</a:t>
                      </a:r>
                      <a:r>
                        <a:rPr dirty="0" sz="750" spc="5">
                          <a:latin typeface="宋体"/>
                          <a:cs typeface="宋体"/>
                        </a:rPr>
                        <a:t>股</a:t>
                      </a:r>
                      <a:r>
                        <a:rPr dirty="0" sz="750" spc="-10">
                          <a:latin typeface="宋体"/>
                          <a:cs typeface="宋体"/>
                        </a:rPr>
                        <a:t>，</a:t>
                      </a:r>
                      <a:r>
                        <a:rPr dirty="0" sz="750" spc="5">
                          <a:latin typeface="宋体"/>
                          <a:cs typeface="宋体"/>
                        </a:rPr>
                        <a:t>占</a:t>
                      </a:r>
                      <a:r>
                        <a:rPr dirty="0" sz="750" spc="-10">
                          <a:latin typeface="宋体"/>
                          <a:cs typeface="宋体"/>
                        </a:rPr>
                        <a:t>本</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草 案及</a:t>
                      </a:r>
                      <a:r>
                        <a:rPr dirty="0" sz="750" spc="-10">
                          <a:latin typeface="宋体"/>
                          <a:cs typeface="宋体"/>
                        </a:rPr>
                        <a:t>摘</a:t>
                      </a:r>
                      <a:r>
                        <a:rPr dirty="0" sz="750" spc="5">
                          <a:latin typeface="宋体"/>
                          <a:cs typeface="宋体"/>
                        </a:rPr>
                        <a:t>要</a:t>
                      </a:r>
                      <a:r>
                        <a:rPr dirty="0" sz="750" spc="-10">
                          <a:latin typeface="宋体"/>
                          <a:cs typeface="宋体"/>
                        </a:rPr>
                        <a:t>公</a:t>
                      </a:r>
                      <a:r>
                        <a:rPr dirty="0" sz="750" spc="5">
                          <a:latin typeface="宋体"/>
                          <a:cs typeface="宋体"/>
                        </a:rPr>
                        <a:t>告</a:t>
                      </a:r>
                      <a:r>
                        <a:rPr dirty="0" sz="750" spc="-10">
                          <a:latin typeface="宋体"/>
                          <a:cs typeface="宋体"/>
                        </a:rPr>
                        <a:t>时</a:t>
                      </a:r>
                      <a:r>
                        <a:rPr dirty="0" sz="750" spc="5">
                          <a:latin typeface="宋体"/>
                          <a:cs typeface="宋体"/>
                        </a:rPr>
                        <a:t>公</a:t>
                      </a:r>
                      <a:r>
                        <a:rPr dirty="0" sz="750" spc="-10">
                          <a:latin typeface="宋体"/>
                          <a:cs typeface="宋体"/>
                        </a:rPr>
                        <a:t>司</a:t>
                      </a:r>
                      <a:r>
                        <a:rPr dirty="0" sz="750" spc="5">
                          <a:latin typeface="宋体"/>
                          <a:cs typeface="宋体"/>
                        </a:rPr>
                        <a:t>股</a:t>
                      </a:r>
                      <a:r>
                        <a:rPr dirty="0" sz="750" spc="-10">
                          <a:latin typeface="宋体"/>
                          <a:cs typeface="宋体"/>
                        </a:rPr>
                        <a:t>本总</a:t>
                      </a:r>
                      <a:r>
                        <a:rPr dirty="0" sz="750" spc="5">
                          <a:latin typeface="宋体"/>
                          <a:cs typeface="宋体"/>
                        </a:rPr>
                        <a:t>额</a:t>
                      </a:r>
                      <a:r>
                        <a:rPr dirty="0" sz="750" spc="-195">
                          <a:latin typeface="宋体"/>
                          <a:cs typeface="宋体"/>
                        </a:rPr>
                        <a:t> </a:t>
                      </a:r>
                      <a:r>
                        <a:rPr dirty="0" sz="750" spc="30">
                          <a:latin typeface="宋体"/>
                          <a:cs typeface="宋体"/>
                        </a:rPr>
                        <a:t>203,398.85</a:t>
                      </a:r>
                      <a:r>
                        <a:rPr dirty="0" sz="750" spc="-200">
                          <a:latin typeface="宋体"/>
                          <a:cs typeface="宋体"/>
                        </a:rPr>
                        <a:t> </a:t>
                      </a:r>
                      <a:r>
                        <a:rPr dirty="0" sz="750" spc="5">
                          <a:latin typeface="宋体"/>
                          <a:cs typeface="宋体"/>
                        </a:rPr>
                        <a:t>万</a:t>
                      </a:r>
                      <a:r>
                        <a:rPr dirty="0" sz="750" spc="-10">
                          <a:latin typeface="宋体"/>
                          <a:cs typeface="宋体"/>
                        </a:rPr>
                        <a:t>股</a:t>
                      </a:r>
                      <a:r>
                        <a:rPr dirty="0" sz="750" spc="5">
                          <a:latin typeface="宋体"/>
                          <a:cs typeface="宋体"/>
                        </a:rPr>
                        <a:t>的</a:t>
                      </a:r>
                      <a:r>
                        <a:rPr dirty="0" sz="750" spc="-195">
                          <a:latin typeface="宋体"/>
                          <a:cs typeface="宋体"/>
                        </a:rPr>
                        <a:t> </a:t>
                      </a:r>
                      <a:r>
                        <a:rPr dirty="0" sz="750" spc="80">
                          <a:latin typeface="宋体"/>
                          <a:cs typeface="宋体"/>
                        </a:rPr>
                        <a:t>2.62%</a:t>
                      </a:r>
                      <a:r>
                        <a:rPr dirty="0" sz="750" spc="-10">
                          <a:latin typeface="宋体"/>
                          <a:cs typeface="宋体"/>
                        </a:rPr>
                        <a:t>。</a:t>
                      </a:r>
                      <a:r>
                        <a:rPr dirty="0" sz="750" spc="5">
                          <a:latin typeface="宋体"/>
                          <a:cs typeface="宋体"/>
                        </a:rPr>
                        <a:t>每份 股票</a:t>
                      </a:r>
                      <a:r>
                        <a:rPr dirty="0" sz="750" spc="-10">
                          <a:latin typeface="宋体"/>
                          <a:cs typeface="宋体"/>
                        </a:rPr>
                        <a:t>期</a:t>
                      </a:r>
                      <a:r>
                        <a:rPr dirty="0" sz="750" spc="5">
                          <a:latin typeface="宋体"/>
                          <a:cs typeface="宋体"/>
                        </a:rPr>
                        <a:t>权</a:t>
                      </a:r>
                      <a:r>
                        <a:rPr dirty="0" sz="750" spc="-10">
                          <a:latin typeface="宋体"/>
                          <a:cs typeface="宋体"/>
                        </a:rPr>
                        <a:t>在</a:t>
                      </a:r>
                      <a:r>
                        <a:rPr dirty="0" sz="750" spc="5">
                          <a:latin typeface="宋体"/>
                          <a:cs typeface="宋体"/>
                        </a:rPr>
                        <a:t>满</a:t>
                      </a:r>
                      <a:r>
                        <a:rPr dirty="0" sz="750" spc="-10">
                          <a:latin typeface="宋体"/>
                          <a:cs typeface="宋体"/>
                        </a:rPr>
                        <a:t>足</a:t>
                      </a:r>
                      <a:r>
                        <a:rPr dirty="0" sz="750" spc="5">
                          <a:latin typeface="宋体"/>
                          <a:cs typeface="宋体"/>
                        </a:rPr>
                        <a:t>行</a:t>
                      </a:r>
                      <a:r>
                        <a:rPr dirty="0" sz="750" spc="-10">
                          <a:latin typeface="宋体"/>
                          <a:cs typeface="宋体"/>
                        </a:rPr>
                        <a:t>权</a:t>
                      </a:r>
                      <a:r>
                        <a:rPr dirty="0" sz="750" spc="5">
                          <a:latin typeface="宋体"/>
                          <a:cs typeface="宋体"/>
                        </a:rPr>
                        <a:t>条</a:t>
                      </a:r>
                      <a:r>
                        <a:rPr dirty="0" sz="750" spc="-10">
                          <a:latin typeface="宋体"/>
                          <a:cs typeface="宋体"/>
                        </a:rPr>
                        <a:t>件</a:t>
                      </a:r>
                      <a:r>
                        <a:rPr dirty="0" sz="750" spc="5">
                          <a:latin typeface="宋体"/>
                          <a:cs typeface="宋体"/>
                        </a:rPr>
                        <a:t>的</a:t>
                      </a:r>
                      <a:r>
                        <a:rPr dirty="0" sz="750" spc="-10">
                          <a:latin typeface="宋体"/>
                          <a:cs typeface="宋体"/>
                        </a:rPr>
                        <a:t>情</a:t>
                      </a:r>
                      <a:r>
                        <a:rPr dirty="0" sz="750" spc="5">
                          <a:latin typeface="宋体"/>
                          <a:cs typeface="宋体"/>
                        </a:rPr>
                        <a:t>况</a:t>
                      </a:r>
                      <a:r>
                        <a:rPr dirty="0" sz="750" spc="-10">
                          <a:latin typeface="宋体"/>
                          <a:cs typeface="宋体"/>
                        </a:rPr>
                        <a:t>下</a:t>
                      </a:r>
                      <a:r>
                        <a:rPr dirty="0" sz="750" spc="-320">
                          <a:latin typeface="宋体"/>
                          <a:cs typeface="宋体"/>
                        </a:rPr>
                        <a:t>，</a:t>
                      </a:r>
                      <a:r>
                        <a:rPr dirty="0" sz="750" spc="5">
                          <a:latin typeface="宋体"/>
                          <a:cs typeface="宋体"/>
                        </a:rPr>
                        <a:t>激励</a:t>
                      </a:r>
                      <a:r>
                        <a:rPr dirty="0" sz="750" spc="-10">
                          <a:latin typeface="宋体"/>
                          <a:cs typeface="宋体"/>
                        </a:rPr>
                        <a:t>对</a:t>
                      </a:r>
                      <a:r>
                        <a:rPr dirty="0" sz="750" spc="5">
                          <a:latin typeface="宋体"/>
                          <a:cs typeface="宋体"/>
                        </a:rPr>
                        <a:t>象</a:t>
                      </a:r>
                      <a:r>
                        <a:rPr dirty="0" sz="750" spc="-10">
                          <a:latin typeface="宋体"/>
                          <a:cs typeface="宋体"/>
                        </a:rPr>
                        <a:t>获</a:t>
                      </a:r>
                      <a:r>
                        <a:rPr dirty="0" sz="750" spc="5">
                          <a:latin typeface="宋体"/>
                          <a:cs typeface="宋体"/>
                        </a:rPr>
                        <a:t>授</a:t>
                      </a:r>
                      <a:r>
                        <a:rPr dirty="0" sz="750" spc="-10">
                          <a:latin typeface="宋体"/>
                          <a:cs typeface="宋体"/>
                        </a:rPr>
                        <a:t>的</a:t>
                      </a:r>
                      <a:r>
                        <a:rPr dirty="0" sz="750" spc="5">
                          <a:latin typeface="宋体"/>
                          <a:cs typeface="宋体"/>
                        </a:rPr>
                        <a:t>每</a:t>
                      </a:r>
                      <a:r>
                        <a:rPr dirty="0" sz="750" spc="-10">
                          <a:latin typeface="宋体"/>
                          <a:cs typeface="宋体"/>
                        </a:rPr>
                        <a:t>一</a:t>
                      </a:r>
                      <a:r>
                        <a:rPr dirty="0" sz="750" spc="5">
                          <a:latin typeface="宋体"/>
                          <a:cs typeface="宋体"/>
                        </a:rPr>
                        <a:t>份</a:t>
                      </a:r>
                      <a:r>
                        <a:rPr dirty="0" sz="750" spc="-10">
                          <a:latin typeface="宋体"/>
                          <a:cs typeface="宋体"/>
                        </a:rPr>
                        <a:t>股</a:t>
                      </a:r>
                      <a:r>
                        <a:rPr dirty="0" sz="750" spc="5">
                          <a:latin typeface="宋体"/>
                          <a:cs typeface="宋体"/>
                        </a:rPr>
                        <a:t>票期 权拥</a:t>
                      </a:r>
                      <a:r>
                        <a:rPr dirty="0" sz="750" spc="-10">
                          <a:latin typeface="宋体"/>
                          <a:cs typeface="宋体"/>
                        </a:rPr>
                        <a:t>有</a:t>
                      </a:r>
                      <a:r>
                        <a:rPr dirty="0" sz="750" spc="5">
                          <a:latin typeface="宋体"/>
                          <a:cs typeface="宋体"/>
                        </a:rPr>
                        <a:t>在</a:t>
                      </a:r>
                      <a:r>
                        <a:rPr dirty="0" sz="750" spc="-10">
                          <a:latin typeface="宋体"/>
                          <a:cs typeface="宋体"/>
                        </a:rPr>
                        <a:t>有</a:t>
                      </a:r>
                      <a:r>
                        <a:rPr dirty="0" sz="750" spc="5">
                          <a:latin typeface="宋体"/>
                          <a:cs typeface="宋体"/>
                        </a:rPr>
                        <a:t>效</a:t>
                      </a:r>
                      <a:r>
                        <a:rPr dirty="0" sz="750" spc="-10">
                          <a:latin typeface="宋体"/>
                          <a:cs typeface="宋体"/>
                        </a:rPr>
                        <a:t>期</a:t>
                      </a:r>
                      <a:r>
                        <a:rPr dirty="0" sz="750" spc="5">
                          <a:latin typeface="宋体"/>
                          <a:cs typeface="宋体"/>
                        </a:rPr>
                        <a:t>内</a:t>
                      </a:r>
                      <a:r>
                        <a:rPr dirty="0" sz="750" spc="-10">
                          <a:latin typeface="宋体"/>
                          <a:cs typeface="宋体"/>
                        </a:rPr>
                        <a:t>以</a:t>
                      </a:r>
                      <a:r>
                        <a:rPr dirty="0" sz="750" spc="5">
                          <a:latin typeface="宋体"/>
                          <a:cs typeface="宋体"/>
                        </a:rPr>
                        <a:t>行</a:t>
                      </a:r>
                      <a:r>
                        <a:rPr dirty="0" sz="750" spc="-10">
                          <a:latin typeface="宋体"/>
                          <a:cs typeface="宋体"/>
                        </a:rPr>
                        <a:t>权</a:t>
                      </a:r>
                      <a:r>
                        <a:rPr dirty="0" sz="750" spc="5">
                          <a:latin typeface="宋体"/>
                          <a:cs typeface="宋体"/>
                        </a:rPr>
                        <a:t>价</a:t>
                      </a:r>
                      <a:r>
                        <a:rPr dirty="0" sz="750" spc="-10">
                          <a:latin typeface="宋体"/>
                          <a:cs typeface="宋体"/>
                        </a:rPr>
                        <a:t>格购</a:t>
                      </a:r>
                      <a:r>
                        <a:rPr dirty="0" sz="750" spc="5">
                          <a:latin typeface="宋体"/>
                          <a:cs typeface="宋体"/>
                        </a:rPr>
                        <a:t>买</a:t>
                      </a:r>
                      <a:r>
                        <a:rPr dirty="0" sz="750" spc="-200">
                          <a:latin typeface="宋体"/>
                          <a:cs typeface="宋体"/>
                        </a:rPr>
                        <a:t> </a:t>
                      </a:r>
                      <a:r>
                        <a:rPr dirty="0" sz="750" spc="85">
                          <a:latin typeface="宋体"/>
                          <a:cs typeface="宋体"/>
                        </a:rPr>
                        <a:t>1</a:t>
                      </a:r>
                      <a:r>
                        <a:rPr dirty="0" sz="750" spc="-210">
                          <a:latin typeface="宋体"/>
                          <a:cs typeface="宋体"/>
                        </a:rPr>
                        <a:t> </a:t>
                      </a:r>
                      <a:r>
                        <a:rPr dirty="0" sz="750" spc="5">
                          <a:latin typeface="宋体"/>
                          <a:cs typeface="宋体"/>
                        </a:rPr>
                        <a:t>股公</a:t>
                      </a:r>
                      <a:r>
                        <a:rPr dirty="0" sz="750" spc="-10">
                          <a:latin typeface="宋体"/>
                          <a:cs typeface="宋体"/>
                        </a:rPr>
                        <a:t>司</a:t>
                      </a:r>
                      <a:r>
                        <a:rPr dirty="0" sz="750" spc="5">
                          <a:latin typeface="宋体"/>
                          <a:cs typeface="宋体"/>
                        </a:rPr>
                        <a:t>股</a:t>
                      </a:r>
                      <a:r>
                        <a:rPr dirty="0" sz="750" spc="-10">
                          <a:latin typeface="宋体"/>
                          <a:cs typeface="宋体"/>
                        </a:rPr>
                        <a:t>票</a:t>
                      </a:r>
                      <a:r>
                        <a:rPr dirty="0" sz="750" spc="5">
                          <a:latin typeface="宋体"/>
                          <a:cs typeface="宋体"/>
                        </a:rPr>
                        <a:t>的</a:t>
                      </a:r>
                      <a:r>
                        <a:rPr dirty="0" sz="750" spc="-10">
                          <a:latin typeface="宋体"/>
                          <a:cs typeface="宋体"/>
                        </a:rPr>
                        <a:t>权</a:t>
                      </a:r>
                      <a:r>
                        <a:rPr dirty="0" sz="750" spc="5">
                          <a:latin typeface="宋体"/>
                          <a:cs typeface="宋体"/>
                        </a:rPr>
                        <a:t>利</a:t>
                      </a:r>
                      <a:r>
                        <a:rPr dirty="0" sz="750" spc="-10">
                          <a:latin typeface="宋体"/>
                          <a:cs typeface="宋体"/>
                        </a:rPr>
                        <a:t>。</a:t>
                      </a:r>
                      <a:r>
                        <a:rPr dirty="0" sz="750" spc="5">
                          <a:latin typeface="宋体"/>
                          <a:cs typeface="宋体"/>
                        </a:rPr>
                        <a:t>限</a:t>
                      </a:r>
                      <a:r>
                        <a:rPr dirty="0" sz="750" spc="-10">
                          <a:latin typeface="宋体"/>
                          <a:cs typeface="宋体"/>
                        </a:rPr>
                        <a:t>制</a:t>
                      </a:r>
                      <a:r>
                        <a:rPr dirty="0" sz="750" spc="5">
                          <a:latin typeface="宋体"/>
                          <a:cs typeface="宋体"/>
                        </a:rPr>
                        <a:t>性</a:t>
                      </a:r>
                      <a:endParaRPr sz="750">
                        <a:latin typeface="宋体"/>
                        <a:cs typeface="宋体"/>
                      </a:endParaRPr>
                    </a:p>
                    <a:p>
                      <a:pPr marL="66675" marR="34925">
                        <a:lnSpc>
                          <a:spcPct val="173300"/>
                        </a:lnSpc>
                      </a:pPr>
                      <a:r>
                        <a:rPr dirty="0" sz="750" spc="5">
                          <a:latin typeface="宋体"/>
                          <a:cs typeface="宋体"/>
                        </a:rPr>
                        <a:t>股票</a:t>
                      </a:r>
                      <a:r>
                        <a:rPr dirty="0" sz="750" spc="-10">
                          <a:latin typeface="宋体"/>
                          <a:cs typeface="宋体"/>
                        </a:rPr>
                        <a:t>激</a:t>
                      </a:r>
                      <a:r>
                        <a:rPr dirty="0" sz="750" spc="5">
                          <a:latin typeface="宋体"/>
                          <a:cs typeface="宋体"/>
                        </a:rPr>
                        <a:t>励</a:t>
                      </a:r>
                      <a:r>
                        <a:rPr dirty="0" sz="750" spc="-10">
                          <a:latin typeface="宋体"/>
                          <a:cs typeface="宋体"/>
                        </a:rPr>
                        <a:t>计</a:t>
                      </a:r>
                      <a:r>
                        <a:rPr dirty="0" sz="750" spc="5">
                          <a:latin typeface="宋体"/>
                          <a:cs typeface="宋体"/>
                        </a:rPr>
                        <a:t>划</a:t>
                      </a:r>
                      <a:r>
                        <a:rPr dirty="0" sz="750" spc="-10">
                          <a:latin typeface="宋体"/>
                          <a:cs typeface="宋体"/>
                        </a:rPr>
                        <a:t>：</a:t>
                      </a:r>
                      <a:r>
                        <a:rPr dirty="0" sz="750" spc="5">
                          <a:latin typeface="宋体"/>
                          <a:cs typeface="宋体"/>
                        </a:rPr>
                        <a:t>公</a:t>
                      </a:r>
                      <a:r>
                        <a:rPr dirty="0" sz="750" spc="-10">
                          <a:latin typeface="宋体"/>
                          <a:cs typeface="宋体"/>
                        </a:rPr>
                        <a:t>司</a:t>
                      </a:r>
                      <a:r>
                        <a:rPr dirty="0" sz="750" spc="5">
                          <a:latin typeface="宋体"/>
                          <a:cs typeface="宋体"/>
                        </a:rPr>
                        <a:t>拟</a:t>
                      </a:r>
                      <a:r>
                        <a:rPr dirty="0" sz="750" spc="-10">
                          <a:latin typeface="宋体"/>
                          <a:cs typeface="宋体"/>
                        </a:rPr>
                        <a:t>向</a:t>
                      </a:r>
                      <a:r>
                        <a:rPr dirty="0" sz="750" spc="5">
                          <a:latin typeface="宋体"/>
                          <a:cs typeface="宋体"/>
                        </a:rPr>
                        <a:t>激</a:t>
                      </a:r>
                      <a:r>
                        <a:rPr dirty="0" sz="750" spc="-10">
                          <a:latin typeface="宋体"/>
                          <a:cs typeface="宋体"/>
                        </a:rPr>
                        <a:t>励</a:t>
                      </a:r>
                      <a:r>
                        <a:rPr dirty="0" sz="750" spc="5">
                          <a:latin typeface="宋体"/>
                          <a:cs typeface="宋体"/>
                        </a:rPr>
                        <a:t>对</a:t>
                      </a:r>
                      <a:r>
                        <a:rPr dirty="0" sz="750" spc="-10">
                          <a:latin typeface="宋体"/>
                          <a:cs typeface="宋体"/>
                        </a:rPr>
                        <a:t>象授</a:t>
                      </a:r>
                      <a:r>
                        <a:rPr dirty="0" sz="750" spc="5">
                          <a:latin typeface="宋体"/>
                          <a:cs typeface="宋体"/>
                        </a:rPr>
                        <a:t>予</a:t>
                      </a:r>
                      <a:r>
                        <a:rPr dirty="0" sz="750" spc="-210">
                          <a:latin typeface="宋体"/>
                          <a:cs typeface="宋体"/>
                        </a:rPr>
                        <a:t> </a:t>
                      </a:r>
                      <a:r>
                        <a:rPr dirty="0" sz="750" spc="40">
                          <a:latin typeface="宋体"/>
                          <a:cs typeface="宋体"/>
                        </a:rPr>
                        <a:t>699.00</a:t>
                      </a:r>
                      <a:r>
                        <a:rPr dirty="0" sz="750" spc="-215">
                          <a:latin typeface="宋体"/>
                          <a:cs typeface="宋体"/>
                        </a:rPr>
                        <a:t> </a:t>
                      </a:r>
                      <a:r>
                        <a:rPr dirty="0" sz="750" spc="5">
                          <a:latin typeface="宋体"/>
                          <a:cs typeface="宋体"/>
                        </a:rPr>
                        <a:t>万</a:t>
                      </a:r>
                      <a:r>
                        <a:rPr dirty="0" sz="750" spc="-10">
                          <a:latin typeface="宋体"/>
                          <a:cs typeface="宋体"/>
                        </a:rPr>
                        <a:t>股</a:t>
                      </a:r>
                      <a:r>
                        <a:rPr dirty="0" sz="750" spc="5">
                          <a:latin typeface="宋体"/>
                          <a:cs typeface="宋体"/>
                        </a:rPr>
                        <a:t>限</a:t>
                      </a:r>
                      <a:r>
                        <a:rPr dirty="0" sz="750" spc="-10">
                          <a:latin typeface="宋体"/>
                          <a:cs typeface="宋体"/>
                        </a:rPr>
                        <a:t>制</a:t>
                      </a:r>
                      <a:r>
                        <a:rPr dirty="0" sz="750" spc="5">
                          <a:latin typeface="宋体"/>
                          <a:cs typeface="宋体"/>
                        </a:rPr>
                        <a:t>性</a:t>
                      </a:r>
                      <a:r>
                        <a:rPr dirty="0" sz="750" spc="-10">
                          <a:latin typeface="宋体"/>
                          <a:cs typeface="宋体"/>
                        </a:rPr>
                        <a:t>股</a:t>
                      </a:r>
                      <a:r>
                        <a:rPr dirty="0" sz="750" spc="5">
                          <a:latin typeface="宋体"/>
                          <a:cs typeface="宋体"/>
                        </a:rPr>
                        <a:t>票，  涉及</a:t>
                      </a:r>
                      <a:r>
                        <a:rPr dirty="0" sz="750" spc="-10">
                          <a:latin typeface="宋体"/>
                          <a:cs typeface="宋体"/>
                        </a:rPr>
                        <a:t>的</a:t>
                      </a:r>
                      <a:r>
                        <a:rPr dirty="0" sz="750" spc="5">
                          <a:latin typeface="宋体"/>
                          <a:cs typeface="宋体"/>
                        </a:rPr>
                        <a:t>标</a:t>
                      </a:r>
                      <a:r>
                        <a:rPr dirty="0" sz="750" spc="-10">
                          <a:latin typeface="宋体"/>
                          <a:cs typeface="宋体"/>
                        </a:rPr>
                        <a:t>的</a:t>
                      </a:r>
                      <a:r>
                        <a:rPr dirty="0" sz="750" spc="5">
                          <a:latin typeface="宋体"/>
                          <a:cs typeface="宋体"/>
                        </a:rPr>
                        <a:t>股</a:t>
                      </a:r>
                      <a:r>
                        <a:rPr dirty="0" sz="750" spc="-10">
                          <a:latin typeface="宋体"/>
                          <a:cs typeface="宋体"/>
                        </a:rPr>
                        <a:t>票</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人民</a:t>
                      </a:r>
                      <a:r>
                        <a:rPr dirty="0" sz="750" spc="5">
                          <a:latin typeface="宋体"/>
                          <a:cs typeface="宋体"/>
                        </a:rPr>
                        <a:t>币</a:t>
                      </a:r>
                      <a:r>
                        <a:rPr dirty="0" sz="750" spc="-204">
                          <a:latin typeface="宋体"/>
                          <a:cs typeface="宋体"/>
                        </a:rPr>
                        <a:t> </a:t>
                      </a:r>
                      <a:r>
                        <a:rPr dirty="0" sz="750" spc="180">
                          <a:latin typeface="宋体"/>
                          <a:cs typeface="宋体"/>
                        </a:rPr>
                        <a:t>A</a:t>
                      </a:r>
                      <a:r>
                        <a:rPr dirty="0" sz="750" spc="-210">
                          <a:latin typeface="宋体"/>
                          <a:cs typeface="宋体"/>
                        </a:rPr>
                        <a:t> </a:t>
                      </a:r>
                      <a:r>
                        <a:rPr dirty="0" sz="750" spc="5">
                          <a:latin typeface="宋体"/>
                          <a:cs typeface="宋体"/>
                        </a:rPr>
                        <a:t>股</a:t>
                      </a:r>
                      <a:r>
                        <a:rPr dirty="0" sz="750" spc="-10">
                          <a:latin typeface="宋体"/>
                          <a:cs typeface="宋体"/>
                        </a:rPr>
                        <a:t>普</a:t>
                      </a:r>
                      <a:r>
                        <a:rPr dirty="0" sz="750" spc="5">
                          <a:latin typeface="宋体"/>
                          <a:cs typeface="宋体"/>
                        </a:rPr>
                        <a:t>通股</a:t>
                      </a:r>
                      <a:r>
                        <a:rPr dirty="0" sz="750" spc="-10">
                          <a:latin typeface="宋体"/>
                          <a:cs typeface="宋体"/>
                        </a:rPr>
                        <a:t>，</a:t>
                      </a:r>
                      <a:r>
                        <a:rPr dirty="0" sz="750" spc="5">
                          <a:latin typeface="宋体"/>
                          <a:cs typeface="宋体"/>
                        </a:rPr>
                        <a:t>占</a:t>
                      </a:r>
                      <a:r>
                        <a:rPr dirty="0" sz="750" spc="-10">
                          <a:latin typeface="宋体"/>
                          <a:cs typeface="宋体"/>
                        </a:rPr>
                        <a:t>本</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草</a:t>
                      </a:r>
                      <a:r>
                        <a:rPr dirty="0" sz="750" spc="-10">
                          <a:latin typeface="宋体"/>
                          <a:cs typeface="宋体"/>
                        </a:rPr>
                        <a:t>案</a:t>
                      </a:r>
                      <a:r>
                        <a:rPr dirty="0" sz="750" spc="5">
                          <a:latin typeface="宋体"/>
                          <a:cs typeface="宋体"/>
                        </a:rPr>
                        <a:t>及</a:t>
                      </a:r>
                      <a:endParaRPr sz="750">
                        <a:latin typeface="宋体"/>
                        <a:cs typeface="宋体"/>
                      </a:endParaRPr>
                    </a:p>
                  </a:txBody>
                  <a:tcPr marL="0" marR="0" marB="0" marT="3556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graphicFrame>
        <p:nvGraphicFramePr>
          <p:cNvPr id="5" name="object 5"/>
          <p:cNvGraphicFramePr>
            <a:graphicFrameLocks noGrp="1"/>
          </p:cNvGraphicFramePr>
          <p:nvPr/>
        </p:nvGraphicFramePr>
        <p:xfrm>
          <a:off x="544068" y="626363"/>
          <a:ext cx="6473825" cy="9406255"/>
        </p:xfrm>
        <a:graphic>
          <a:graphicData uri="http://schemas.openxmlformats.org/drawingml/2006/table">
            <a:tbl>
              <a:tblPr firstRow="1" bandRow="1">
                <a:tableStyleId>{2D5ABB26-0587-4C30-8999-92F81FD0307C}</a:tableStyleId>
              </a:tblPr>
              <a:tblGrid>
                <a:gridCol w="678180"/>
                <a:gridCol w="511175"/>
                <a:gridCol w="2392045"/>
                <a:gridCol w="2893695"/>
              </a:tblGrid>
              <a:tr h="281939">
                <a:tc>
                  <a:txBody>
                    <a:bodyPr/>
                    <a:lstStyle/>
                    <a:p>
                      <a:pPr>
                        <a:lnSpc>
                          <a:spcPct val="100000"/>
                        </a:lnSpc>
                      </a:pPr>
                      <a:endParaRPr sz="7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7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700">
                        <a:latin typeface="Times New Roman"/>
                        <a:cs typeface="Times New Roman"/>
                      </a:endParaRPr>
                    </a:p>
                  </a:txBody>
                  <a:tcPr marL="0" marR="0" marB="0" marT="0">
                    <a:lnT w="19050">
                      <a:solidFill>
                        <a:srgbClr val="F5821F"/>
                      </a:solidFill>
                      <a:prstDash val="solid"/>
                    </a:lnT>
                  </a:tcPr>
                </a:tc>
                <a:tc>
                  <a:txBody>
                    <a:bodyPr/>
                    <a:lstStyle/>
                    <a:p>
                      <a:pPr>
                        <a:lnSpc>
                          <a:spcPct val="100000"/>
                        </a:lnSpc>
                        <a:spcBef>
                          <a:spcPts val="20"/>
                        </a:spcBef>
                      </a:pPr>
                      <a:endParaRPr sz="800">
                        <a:latin typeface="Times New Roman"/>
                        <a:cs typeface="Times New Roman"/>
                      </a:endParaRPr>
                    </a:p>
                    <a:p>
                      <a:pPr marL="100330">
                        <a:lnSpc>
                          <a:spcPct val="100000"/>
                        </a:lnSpc>
                      </a:pPr>
                      <a:r>
                        <a:rPr dirty="0" sz="750" spc="5">
                          <a:latin typeface="宋体"/>
                          <a:cs typeface="宋体"/>
                        </a:rPr>
                        <a:t>摘要</a:t>
                      </a:r>
                      <a:r>
                        <a:rPr dirty="0" sz="750" spc="-10">
                          <a:latin typeface="宋体"/>
                          <a:cs typeface="宋体"/>
                        </a:rPr>
                        <a:t>公</a:t>
                      </a:r>
                      <a:r>
                        <a:rPr dirty="0" sz="750" spc="5">
                          <a:latin typeface="宋体"/>
                          <a:cs typeface="宋体"/>
                        </a:rPr>
                        <a:t>告</a:t>
                      </a:r>
                      <a:r>
                        <a:rPr dirty="0" sz="750" spc="-10">
                          <a:latin typeface="宋体"/>
                          <a:cs typeface="宋体"/>
                        </a:rPr>
                        <a:t>时</a:t>
                      </a:r>
                      <a:r>
                        <a:rPr dirty="0" sz="750" spc="5">
                          <a:latin typeface="宋体"/>
                          <a:cs typeface="宋体"/>
                        </a:rPr>
                        <a:t>公</a:t>
                      </a:r>
                      <a:r>
                        <a:rPr dirty="0" sz="750" spc="-10">
                          <a:latin typeface="宋体"/>
                          <a:cs typeface="宋体"/>
                        </a:rPr>
                        <a:t>司</a:t>
                      </a:r>
                      <a:r>
                        <a:rPr dirty="0" sz="750" spc="5">
                          <a:latin typeface="宋体"/>
                          <a:cs typeface="宋体"/>
                        </a:rPr>
                        <a:t>股</a:t>
                      </a:r>
                      <a:r>
                        <a:rPr dirty="0" sz="750" spc="-10">
                          <a:latin typeface="宋体"/>
                          <a:cs typeface="宋体"/>
                        </a:rPr>
                        <a:t>本总</a:t>
                      </a:r>
                      <a:r>
                        <a:rPr dirty="0" sz="750" spc="5">
                          <a:latin typeface="宋体"/>
                          <a:cs typeface="宋体"/>
                        </a:rPr>
                        <a:t>额</a:t>
                      </a:r>
                      <a:r>
                        <a:rPr dirty="0" sz="750" spc="-190">
                          <a:latin typeface="宋体"/>
                          <a:cs typeface="宋体"/>
                        </a:rPr>
                        <a:t> </a:t>
                      </a:r>
                      <a:r>
                        <a:rPr dirty="0" sz="750" spc="30">
                          <a:latin typeface="宋体"/>
                          <a:cs typeface="宋体"/>
                        </a:rPr>
                        <a:t>203,398.85</a:t>
                      </a:r>
                      <a:r>
                        <a:rPr dirty="0" sz="750" spc="-185">
                          <a:latin typeface="宋体"/>
                          <a:cs typeface="宋体"/>
                        </a:rPr>
                        <a:t> </a:t>
                      </a:r>
                      <a:r>
                        <a:rPr dirty="0" sz="750" spc="-10">
                          <a:latin typeface="宋体"/>
                          <a:cs typeface="宋体"/>
                        </a:rPr>
                        <a:t>万股</a:t>
                      </a:r>
                      <a:r>
                        <a:rPr dirty="0" sz="750" spc="5">
                          <a:latin typeface="宋体"/>
                          <a:cs typeface="宋体"/>
                        </a:rPr>
                        <a:t>的</a:t>
                      </a:r>
                      <a:r>
                        <a:rPr dirty="0" sz="750" spc="-185">
                          <a:latin typeface="宋体"/>
                          <a:cs typeface="宋体"/>
                        </a:rPr>
                        <a:t> </a:t>
                      </a:r>
                      <a:r>
                        <a:rPr dirty="0" sz="750" spc="85">
                          <a:latin typeface="宋体"/>
                          <a:cs typeface="宋体"/>
                        </a:rPr>
                        <a:t>0.34%</a:t>
                      </a:r>
                      <a:r>
                        <a:rPr dirty="0" sz="750" spc="5">
                          <a:latin typeface="宋体"/>
                          <a:cs typeface="宋体"/>
                        </a:rPr>
                        <a:t>。</a:t>
                      </a:r>
                      <a:endParaRPr sz="750">
                        <a:latin typeface="宋体"/>
                        <a:cs typeface="宋体"/>
                      </a:endParaRPr>
                    </a:p>
                  </a:txBody>
                  <a:tcPr marL="0" marR="0" marB="0" marT="2540">
                    <a:lnT w="19050">
                      <a:solidFill>
                        <a:srgbClr val="F5821F"/>
                      </a:solidFill>
                      <a:prstDash val="solid"/>
                    </a:lnT>
                  </a:tcPr>
                </a:tc>
              </a:tr>
              <a:tr h="2377694">
                <a:tc>
                  <a:txBody>
                    <a:bodyPr/>
                    <a:lstStyle/>
                    <a:p>
                      <a:pPr marL="67945">
                        <a:lnSpc>
                          <a:spcPct val="100000"/>
                        </a:lnSpc>
                        <a:spcBef>
                          <a:spcPts val="280"/>
                        </a:spcBef>
                      </a:pPr>
                      <a:r>
                        <a:rPr dirty="0" sz="750" spc="25">
                          <a:latin typeface="宋体"/>
                          <a:cs typeface="宋体"/>
                        </a:rPr>
                        <a:t>2020/9/30</a:t>
                      </a:r>
                      <a:endParaRPr sz="750">
                        <a:latin typeface="宋体"/>
                        <a:cs typeface="宋体"/>
                      </a:endParaRPr>
                    </a:p>
                  </a:txBody>
                  <a:tcPr marL="0" marR="0" marB="0" marT="35560">
                    <a:solidFill>
                      <a:srgbClr val="C8C9CA"/>
                    </a:solidFill>
                  </a:tcPr>
                </a:tc>
                <a:tc>
                  <a:txBody>
                    <a:bodyPr/>
                    <a:lstStyle/>
                    <a:p>
                      <a:pPr algn="r" marR="60960">
                        <a:lnSpc>
                          <a:spcPct val="100000"/>
                        </a:lnSpc>
                        <a:spcBef>
                          <a:spcPts val="280"/>
                        </a:spcBef>
                      </a:pPr>
                      <a:r>
                        <a:rPr dirty="0" sz="750" spc="80">
                          <a:latin typeface="宋体"/>
                          <a:cs typeface="宋体"/>
                        </a:rPr>
                        <a:t>600867</a:t>
                      </a:r>
                      <a:endParaRPr sz="750">
                        <a:latin typeface="宋体"/>
                        <a:cs typeface="宋体"/>
                      </a:endParaRPr>
                    </a:p>
                  </a:txBody>
                  <a:tcPr marL="0" marR="0" marB="0" marT="35560">
                    <a:solidFill>
                      <a:srgbClr val="C8C9CA"/>
                    </a:solidFill>
                  </a:tcPr>
                </a:tc>
                <a:tc>
                  <a:txBody>
                    <a:bodyPr/>
                    <a:lstStyle/>
                    <a:p>
                      <a:pPr marL="68580">
                        <a:lnSpc>
                          <a:spcPct val="100000"/>
                        </a:lnSpc>
                        <a:spcBef>
                          <a:spcPts val="280"/>
                        </a:spcBef>
                      </a:pPr>
                      <a:r>
                        <a:rPr dirty="0" sz="750" spc="5">
                          <a:latin typeface="宋体"/>
                          <a:cs typeface="宋体"/>
                        </a:rPr>
                        <a:t>通化</a:t>
                      </a:r>
                      <a:r>
                        <a:rPr dirty="0" sz="750" spc="-10">
                          <a:latin typeface="宋体"/>
                          <a:cs typeface="宋体"/>
                        </a:rPr>
                        <a:t>东</a:t>
                      </a:r>
                      <a:r>
                        <a:rPr dirty="0" sz="750" spc="5">
                          <a:latin typeface="宋体"/>
                          <a:cs typeface="宋体"/>
                        </a:rPr>
                        <a:t>宝</a:t>
                      </a:r>
                      <a:r>
                        <a:rPr dirty="0" sz="750" spc="-150">
                          <a:latin typeface="宋体"/>
                          <a:cs typeface="宋体"/>
                        </a:rPr>
                        <a:t>:</a:t>
                      </a:r>
                      <a:r>
                        <a:rPr dirty="0" sz="750" spc="-10">
                          <a:latin typeface="宋体"/>
                          <a:cs typeface="宋体"/>
                        </a:rPr>
                        <a:t>关</a:t>
                      </a:r>
                      <a:r>
                        <a:rPr dirty="0" sz="750" spc="5">
                          <a:latin typeface="宋体"/>
                          <a:cs typeface="宋体"/>
                        </a:rPr>
                        <a:t>于</a:t>
                      </a:r>
                      <a:r>
                        <a:rPr dirty="0" sz="750" spc="-10">
                          <a:latin typeface="宋体"/>
                          <a:cs typeface="宋体"/>
                        </a:rPr>
                        <a:t>变</a:t>
                      </a:r>
                      <a:r>
                        <a:rPr dirty="0" sz="750" spc="5">
                          <a:latin typeface="宋体"/>
                          <a:cs typeface="宋体"/>
                        </a:rPr>
                        <a:t>更</a:t>
                      </a:r>
                      <a:r>
                        <a:rPr dirty="0" sz="750" spc="-10">
                          <a:latin typeface="宋体"/>
                          <a:cs typeface="宋体"/>
                        </a:rPr>
                        <a:t>部</a:t>
                      </a:r>
                      <a:r>
                        <a:rPr dirty="0" sz="750" spc="5">
                          <a:latin typeface="宋体"/>
                          <a:cs typeface="宋体"/>
                        </a:rPr>
                        <a:t>分</a:t>
                      </a:r>
                      <a:r>
                        <a:rPr dirty="0" sz="750" spc="-10">
                          <a:latin typeface="宋体"/>
                          <a:cs typeface="宋体"/>
                        </a:rPr>
                        <a:t>募</a:t>
                      </a:r>
                      <a:r>
                        <a:rPr dirty="0" sz="750" spc="5">
                          <a:latin typeface="宋体"/>
                          <a:cs typeface="宋体"/>
                        </a:rPr>
                        <a:t>集</a:t>
                      </a:r>
                      <a:r>
                        <a:rPr dirty="0" sz="750" spc="-10">
                          <a:latin typeface="宋体"/>
                          <a:cs typeface="宋体"/>
                        </a:rPr>
                        <a:t>资</a:t>
                      </a:r>
                      <a:r>
                        <a:rPr dirty="0" sz="750" spc="5">
                          <a:latin typeface="宋体"/>
                          <a:cs typeface="宋体"/>
                        </a:rPr>
                        <a:t>金</a:t>
                      </a:r>
                      <a:r>
                        <a:rPr dirty="0" sz="750" spc="-10">
                          <a:latin typeface="宋体"/>
                          <a:cs typeface="宋体"/>
                        </a:rPr>
                        <a:t>投资</a:t>
                      </a:r>
                      <a:r>
                        <a:rPr dirty="0" sz="750" spc="5">
                          <a:latin typeface="宋体"/>
                          <a:cs typeface="宋体"/>
                        </a:rPr>
                        <a:t>项目</a:t>
                      </a:r>
                      <a:r>
                        <a:rPr dirty="0" sz="750" spc="-10">
                          <a:latin typeface="宋体"/>
                          <a:cs typeface="宋体"/>
                        </a:rPr>
                        <a:t>的</a:t>
                      </a:r>
                      <a:r>
                        <a:rPr dirty="0" sz="750" spc="5">
                          <a:latin typeface="宋体"/>
                          <a:cs typeface="宋体"/>
                        </a:rPr>
                        <a:t>公告</a:t>
                      </a:r>
                      <a:endParaRPr sz="750">
                        <a:latin typeface="宋体"/>
                        <a:cs typeface="宋体"/>
                      </a:endParaRPr>
                    </a:p>
                  </a:txBody>
                  <a:tcPr marL="0" marR="0" marB="0" marT="35560">
                    <a:solidFill>
                      <a:srgbClr val="C8C9CA"/>
                    </a:solidFill>
                  </a:tcPr>
                </a:tc>
                <a:tc>
                  <a:txBody>
                    <a:bodyPr/>
                    <a:lstStyle/>
                    <a:p>
                      <a:pPr marL="100330">
                        <a:lnSpc>
                          <a:spcPct val="100000"/>
                        </a:lnSpc>
                        <a:spcBef>
                          <a:spcPts val="280"/>
                        </a:spcBef>
                      </a:pPr>
                      <a:r>
                        <a:rPr dirty="0" sz="750">
                          <a:latin typeface="宋体"/>
                          <a:cs typeface="宋体"/>
                        </a:rPr>
                        <a:t>原项</a:t>
                      </a:r>
                      <a:r>
                        <a:rPr dirty="0" sz="750" spc="-15">
                          <a:latin typeface="宋体"/>
                          <a:cs typeface="宋体"/>
                        </a:rPr>
                        <a:t>目</a:t>
                      </a:r>
                      <a:r>
                        <a:rPr dirty="0" sz="750">
                          <a:latin typeface="宋体"/>
                          <a:cs typeface="宋体"/>
                        </a:rPr>
                        <a:t>名</a:t>
                      </a:r>
                      <a:r>
                        <a:rPr dirty="0" sz="750" spc="-15">
                          <a:latin typeface="宋体"/>
                          <a:cs typeface="宋体"/>
                        </a:rPr>
                        <a:t>称</a:t>
                      </a:r>
                      <a:r>
                        <a:rPr dirty="0" sz="750" spc="-160">
                          <a:latin typeface="宋体"/>
                          <a:cs typeface="宋体"/>
                        </a:rPr>
                        <a:t>：</a:t>
                      </a:r>
                      <a:r>
                        <a:rPr dirty="0" sz="750" spc="-15">
                          <a:latin typeface="宋体"/>
                          <a:cs typeface="宋体"/>
                        </a:rPr>
                        <a:t>重</a:t>
                      </a:r>
                      <a:r>
                        <a:rPr dirty="0" sz="750">
                          <a:latin typeface="宋体"/>
                          <a:cs typeface="宋体"/>
                        </a:rPr>
                        <a:t>组</a:t>
                      </a:r>
                      <a:r>
                        <a:rPr dirty="0" sz="750" spc="-15">
                          <a:latin typeface="宋体"/>
                          <a:cs typeface="宋体"/>
                        </a:rPr>
                        <a:t>人</a:t>
                      </a:r>
                      <a:r>
                        <a:rPr dirty="0" sz="750">
                          <a:latin typeface="宋体"/>
                          <a:cs typeface="宋体"/>
                        </a:rPr>
                        <a:t>胰</a:t>
                      </a:r>
                      <a:r>
                        <a:rPr dirty="0" sz="750" spc="-15">
                          <a:latin typeface="宋体"/>
                          <a:cs typeface="宋体"/>
                        </a:rPr>
                        <a:t>岛</a:t>
                      </a:r>
                      <a:r>
                        <a:rPr dirty="0" sz="750">
                          <a:latin typeface="宋体"/>
                          <a:cs typeface="宋体"/>
                        </a:rPr>
                        <a:t>素</a:t>
                      </a:r>
                      <a:r>
                        <a:rPr dirty="0" sz="750" spc="-15">
                          <a:latin typeface="宋体"/>
                          <a:cs typeface="宋体"/>
                        </a:rPr>
                        <a:t>生</a:t>
                      </a:r>
                      <a:r>
                        <a:rPr dirty="0" sz="750">
                          <a:latin typeface="宋体"/>
                          <a:cs typeface="宋体"/>
                        </a:rPr>
                        <a:t>产</a:t>
                      </a:r>
                      <a:r>
                        <a:rPr dirty="0" sz="750" spc="-15">
                          <a:latin typeface="宋体"/>
                          <a:cs typeface="宋体"/>
                        </a:rPr>
                        <a:t>基地</a:t>
                      </a:r>
                      <a:r>
                        <a:rPr dirty="0" sz="750">
                          <a:latin typeface="宋体"/>
                          <a:cs typeface="宋体"/>
                        </a:rPr>
                        <a:t>异地</a:t>
                      </a:r>
                      <a:r>
                        <a:rPr dirty="0" sz="750" spc="-15">
                          <a:latin typeface="宋体"/>
                          <a:cs typeface="宋体"/>
                        </a:rPr>
                        <a:t>建</a:t>
                      </a:r>
                      <a:r>
                        <a:rPr dirty="0" sz="750">
                          <a:latin typeface="宋体"/>
                          <a:cs typeface="宋体"/>
                        </a:rPr>
                        <a:t>设</a:t>
                      </a:r>
                      <a:r>
                        <a:rPr dirty="0" sz="750" spc="-15">
                          <a:latin typeface="宋体"/>
                          <a:cs typeface="宋体"/>
                        </a:rPr>
                        <a:t>项</a:t>
                      </a:r>
                      <a:r>
                        <a:rPr dirty="0" sz="750" spc="-160">
                          <a:latin typeface="宋体"/>
                          <a:cs typeface="宋体"/>
                        </a:rPr>
                        <a:t>目</a:t>
                      </a:r>
                      <a:r>
                        <a:rPr dirty="0" sz="750" spc="-15">
                          <a:latin typeface="宋体"/>
                          <a:cs typeface="宋体"/>
                        </a:rPr>
                        <a:t>（</a:t>
                      </a:r>
                      <a:r>
                        <a:rPr dirty="0" sz="750">
                          <a:latin typeface="宋体"/>
                          <a:cs typeface="宋体"/>
                        </a:rPr>
                        <a:t>年</a:t>
                      </a:r>
                      <a:r>
                        <a:rPr dirty="0" sz="750" spc="-15">
                          <a:latin typeface="宋体"/>
                          <a:cs typeface="宋体"/>
                        </a:rPr>
                        <a:t>产</a:t>
                      </a:r>
                      <a:r>
                        <a:rPr dirty="0" sz="750">
                          <a:latin typeface="宋体"/>
                          <a:cs typeface="宋体"/>
                        </a:rPr>
                        <a:t>重</a:t>
                      </a:r>
                      <a:r>
                        <a:rPr dirty="0" sz="750" spc="-15">
                          <a:latin typeface="宋体"/>
                          <a:cs typeface="宋体"/>
                        </a:rPr>
                        <a:t>组</a:t>
                      </a:r>
                      <a:r>
                        <a:rPr dirty="0" sz="750">
                          <a:latin typeface="宋体"/>
                          <a:cs typeface="宋体"/>
                        </a:rPr>
                        <a:t>人胰</a:t>
                      </a:r>
                      <a:endParaRPr sz="750">
                        <a:latin typeface="宋体"/>
                        <a:cs typeface="宋体"/>
                      </a:endParaRPr>
                    </a:p>
                    <a:p>
                      <a:pPr marL="100330">
                        <a:lnSpc>
                          <a:spcPct val="100000"/>
                        </a:lnSpc>
                        <a:spcBef>
                          <a:spcPts val="665"/>
                        </a:spcBef>
                      </a:pPr>
                      <a:r>
                        <a:rPr dirty="0" sz="750" spc="5">
                          <a:latin typeface="宋体"/>
                          <a:cs typeface="宋体"/>
                        </a:rPr>
                        <a:t>岛素</a:t>
                      </a:r>
                      <a:r>
                        <a:rPr dirty="0" sz="750" spc="-10">
                          <a:latin typeface="宋体"/>
                          <a:cs typeface="宋体"/>
                        </a:rPr>
                        <a:t>原料</a:t>
                      </a:r>
                      <a:r>
                        <a:rPr dirty="0" sz="750" spc="5">
                          <a:latin typeface="宋体"/>
                          <a:cs typeface="宋体"/>
                        </a:rPr>
                        <a:t>药</a:t>
                      </a:r>
                      <a:r>
                        <a:rPr dirty="0" sz="750" spc="-200">
                          <a:latin typeface="宋体"/>
                          <a:cs typeface="宋体"/>
                        </a:rPr>
                        <a:t> </a:t>
                      </a:r>
                      <a:r>
                        <a:rPr dirty="0" sz="750" spc="30">
                          <a:latin typeface="宋体"/>
                          <a:cs typeface="宋体"/>
                        </a:rPr>
                        <a:t>3,000</a:t>
                      </a:r>
                      <a:r>
                        <a:rPr dirty="0" sz="750" spc="-204">
                          <a:latin typeface="宋体"/>
                          <a:cs typeface="宋体"/>
                        </a:rPr>
                        <a:t> </a:t>
                      </a:r>
                      <a:r>
                        <a:rPr dirty="0" sz="750" spc="-10">
                          <a:latin typeface="宋体"/>
                          <a:cs typeface="宋体"/>
                        </a:rPr>
                        <a:t>公</a:t>
                      </a:r>
                      <a:r>
                        <a:rPr dirty="0" sz="750" spc="5">
                          <a:latin typeface="宋体"/>
                          <a:cs typeface="宋体"/>
                        </a:rPr>
                        <a:t>斤</a:t>
                      </a:r>
                      <a:r>
                        <a:rPr dirty="0" sz="750" spc="-320">
                          <a:latin typeface="宋体"/>
                          <a:cs typeface="宋体"/>
                        </a:rPr>
                        <a:t>，</a:t>
                      </a:r>
                      <a:r>
                        <a:rPr dirty="0" sz="750" spc="5">
                          <a:latin typeface="宋体"/>
                          <a:cs typeface="宋体"/>
                        </a:rPr>
                        <a:t>年</a:t>
                      </a:r>
                      <a:r>
                        <a:rPr dirty="0" sz="750" spc="-10">
                          <a:latin typeface="宋体"/>
                          <a:cs typeface="宋体"/>
                        </a:rPr>
                        <a:t>产</a:t>
                      </a:r>
                      <a:r>
                        <a:rPr dirty="0" sz="750" spc="5">
                          <a:latin typeface="宋体"/>
                          <a:cs typeface="宋体"/>
                        </a:rPr>
                        <a:t>重</a:t>
                      </a:r>
                      <a:r>
                        <a:rPr dirty="0" sz="750" spc="-10">
                          <a:latin typeface="宋体"/>
                          <a:cs typeface="宋体"/>
                        </a:rPr>
                        <a:t>组人</a:t>
                      </a:r>
                      <a:r>
                        <a:rPr dirty="0" sz="750" spc="5">
                          <a:latin typeface="宋体"/>
                          <a:cs typeface="宋体"/>
                        </a:rPr>
                        <a:t>胰岛</a:t>
                      </a:r>
                      <a:r>
                        <a:rPr dirty="0" sz="750" spc="-10">
                          <a:latin typeface="宋体"/>
                          <a:cs typeface="宋体"/>
                        </a:rPr>
                        <a:t>素</a:t>
                      </a:r>
                      <a:r>
                        <a:rPr dirty="0" sz="750" spc="5">
                          <a:latin typeface="宋体"/>
                          <a:cs typeface="宋体"/>
                        </a:rPr>
                        <a:t>注</a:t>
                      </a:r>
                      <a:r>
                        <a:rPr dirty="0" sz="750" spc="-10">
                          <a:latin typeface="宋体"/>
                          <a:cs typeface="宋体"/>
                        </a:rPr>
                        <a:t>射</a:t>
                      </a:r>
                      <a:r>
                        <a:rPr dirty="0" sz="750" spc="5">
                          <a:latin typeface="宋体"/>
                          <a:cs typeface="宋体"/>
                        </a:rPr>
                        <a:t>剂</a:t>
                      </a:r>
                      <a:r>
                        <a:rPr dirty="0" sz="750" spc="-195">
                          <a:latin typeface="宋体"/>
                          <a:cs typeface="宋体"/>
                        </a:rPr>
                        <a:t> </a:t>
                      </a:r>
                      <a:r>
                        <a:rPr dirty="0" sz="750" spc="30">
                          <a:latin typeface="宋体"/>
                          <a:cs typeface="宋体"/>
                        </a:rPr>
                        <a:t>22,500</a:t>
                      </a:r>
                      <a:r>
                        <a:rPr dirty="0" sz="750" spc="-204">
                          <a:latin typeface="宋体"/>
                          <a:cs typeface="宋体"/>
                        </a:rPr>
                        <a:t> </a:t>
                      </a:r>
                      <a:r>
                        <a:rPr dirty="0" sz="750" spc="-10">
                          <a:latin typeface="宋体"/>
                          <a:cs typeface="宋体"/>
                        </a:rPr>
                        <a:t>万</a:t>
                      </a:r>
                      <a:r>
                        <a:rPr dirty="0" sz="750" spc="5">
                          <a:latin typeface="宋体"/>
                          <a:cs typeface="宋体"/>
                        </a:rPr>
                        <a:t>支项</a:t>
                      </a:r>
                      <a:endParaRPr sz="750">
                        <a:latin typeface="宋体"/>
                        <a:cs typeface="宋体"/>
                      </a:endParaRPr>
                    </a:p>
                    <a:p>
                      <a:pPr marL="100330">
                        <a:lnSpc>
                          <a:spcPct val="100000"/>
                        </a:lnSpc>
                        <a:spcBef>
                          <a:spcPts val="655"/>
                        </a:spcBef>
                      </a:pPr>
                      <a:r>
                        <a:rPr dirty="0" sz="750" spc="5">
                          <a:latin typeface="宋体"/>
                          <a:cs typeface="宋体"/>
                        </a:rPr>
                        <a:t>目</a:t>
                      </a:r>
                      <a:r>
                        <a:rPr dirty="0" sz="750" spc="-190">
                          <a:latin typeface="宋体"/>
                          <a:cs typeface="宋体"/>
                        </a:rPr>
                        <a:t>），</a:t>
                      </a:r>
                      <a:r>
                        <a:rPr dirty="0" sz="750" spc="-10">
                          <a:latin typeface="宋体"/>
                          <a:cs typeface="宋体"/>
                        </a:rPr>
                        <a:t>项</a:t>
                      </a:r>
                      <a:r>
                        <a:rPr dirty="0" sz="750" spc="5">
                          <a:latin typeface="宋体"/>
                          <a:cs typeface="宋体"/>
                        </a:rPr>
                        <a:t>目</a:t>
                      </a:r>
                      <a:r>
                        <a:rPr dirty="0" sz="750" spc="-10">
                          <a:latin typeface="宋体"/>
                          <a:cs typeface="宋体"/>
                        </a:rPr>
                        <a:t>总投</a:t>
                      </a:r>
                      <a:r>
                        <a:rPr dirty="0" sz="750" spc="5">
                          <a:latin typeface="宋体"/>
                          <a:cs typeface="宋体"/>
                        </a:rPr>
                        <a:t>资</a:t>
                      </a:r>
                      <a:r>
                        <a:rPr dirty="0" sz="750" spc="-190">
                          <a:latin typeface="宋体"/>
                          <a:cs typeface="宋体"/>
                        </a:rPr>
                        <a:t> </a:t>
                      </a:r>
                      <a:r>
                        <a:rPr dirty="0" sz="750" spc="25">
                          <a:latin typeface="宋体"/>
                          <a:cs typeface="宋体"/>
                        </a:rPr>
                        <a:t>247,336.28</a:t>
                      </a:r>
                      <a:r>
                        <a:rPr dirty="0" sz="750" spc="-190">
                          <a:latin typeface="宋体"/>
                          <a:cs typeface="宋体"/>
                        </a:rPr>
                        <a:t> </a:t>
                      </a:r>
                      <a:r>
                        <a:rPr dirty="0" sz="750" spc="5">
                          <a:latin typeface="宋体"/>
                          <a:cs typeface="宋体"/>
                        </a:rPr>
                        <a:t>万</a:t>
                      </a:r>
                      <a:r>
                        <a:rPr dirty="0" sz="750" spc="-10">
                          <a:latin typeface="宋体"/>
                          <a:cs typeface="宋体"/>
                        </a:rPr>
                        <a:t>元</a:t>
                      </a:r>
                      <a:r>
                        <a:rPr dirty="0" sz="750" spc="5">
                          <a:latin typeface="宋体"/>
                          <a:cs typeface="宋体"/>
                        </a:rPr>
                        <a:t>，项</a:t>
                      </a:r>
                      <a:r>
                        <a:rPr dirty="0" sz="750" spc="-10">
                          <a:latin typeface="宋体"/>
                          <a:cs typeface="宋体"/>
                        </a:rPr>
                        <a:t>目</a:t>
                      </a:r>
                      <a:r>
                        <a:rPr dirty="0" sz="750" spc="5">
                          <a:latin typeface="宋体"/>
                          <a:cs typeface="宋体"/>
                        </a:rPr>
                        <a:t>已</a:t>
                      </a:r>
                      <a:r>
                        <a:rPr dirty="0" sz="750" spc="-10">
                          <a:latin typeface="宋体"/>
                          <a:cs typeface="宋体"/>
                        </a:rPr>
                        <a:t>使</a:t>
                      </a:r>
                      <a:r>
                        <a:rPr dirty="0" sz="750" spc="5">
                          <a:latin typeface="宋体"/>
                          <a:cs typeface="宋体"/>
                        </a:rPr>
                        <a:t>用</a:t>
                      </a:r>
                      <a:r>
                        <a:rPr dirty="0" sz="750" spc="-10">
                          <a:latin typeface="宋体"/>
                          <a:cs typeface="宋体"/>
                        </a:rPr>
                        <a:t>募</a:t>
                      </a:r>
                      <a:r>
                        <a:rPr dirty="0" sz="750" spc="5">
                          <a:latin typeface="宋体"/>
                          <a:cs typeface="宋体"/>
                        </a:rPr>
                        <a:t>集</a:t>
                      </a:r>
                      <a:r>
                        <a:rPr dirty="0" sz="750" spc="-10">
                          <a:latin typeface="宋体"/>
                          <a:cs typeface="宋体"/>
                        </a:rPr>
                        <a:t>资</a:t>
                      </a:r>
                      <a:r>
                        <a:rPr dirty="0" sz="750" spc="5">
                          <a:latin typeface="宋体"/>
                          <a:cs typeface="宋体"/>
                        </a:rPr>
                        <a:t>金</a:t>
                      </a:r>
                      <a:endParaRPr sz="750">
                        <a:latin typeface="宋体"/>
                        <a:cs typeface="宋体"/>
                      </a:endParaRPr>
                    </a:p>
                    <a:p>
                      <a:pPr marL="100330" marR="20320">
                        <a:lnSpc>
                          <a:spcPct val="173300"/>
                        </a:lnSpc>
                        <a:spcBef>
                          <a:spcPts val="5"/>
                        </a:spcBef>
                      </a:pPr>
                      <a:r>
                        <a:rPr dirty="0" sz="750" spc="25">
                          <a:latin typeface="宋体"/>
                          <a:cs typeface="宋体"/>
                        </a:rPr>
                        <a:t>12,673.80</a:t>
                      </a:r>
                      <a:r>
                        <a:rPr dirty="0" sz="750" spc="-220">
                          <a:latin typeface="宋体"/>
                          <a:cs typeface="宋体"/>
                        </a:rPr>
                        <a:t> </a:t>
                      </a:r>
                      <a:r>
                        <a:rPr dirty="0" sz="750" spc="5">
                          <a:latin typeface="宋体"/>
                          <a:cs typeface="宋体"/>
                        </a:rPr>
                        <a:t>万元</a:t>
                      </a:r>
                      <a:r>
                        <a:rPr dirty="0" sz="750" spc="-200">
                          <a:latin typeface="宋体"/>
                          <a:cs typeface="宋体"/>
                        </a:rPr>
                        <a:t>。</a:t>
                      </a:r>
                      <a:r>
                        <a:rPr dirty="0" sz="750" spc="5">
                          <a:latin typeface="宋体"/>
                          <a:cs typeface="宋体"/>
                        </a:rPr>
                        <a:t>新</a:t>
                      </a:r>
                      <a:r>
                        <a:rPr dirty="0" sz="750" spc="-10">
                          <a:latin typeface="宋体"/>
                          <a:cs typeface="宋体"/>
                        </a:rPr>
                        <a:t>项</a:t>
                      </a:r>
                      <a:r>
                        <a:rPr dirty="0" sz="750" spc="5">
                          <a:latin typeface="宋体"/>
                          <a:cs typeface="宋体"/>
                        </a:rPr>
                        <a:t>目</a:t>
                      </a:r>
                      <a:r>
                        <a:rPr dirty="0" sz="750" spc="-10">
                          <a:latin typeface="宋体"/>
                          <a:cs typeface="宋体"/>
                        </a:rPr>
                        <a:t>名</a:t>
                      </a:r>
                      <a:r>
                        <a:rPr dirty="0" sz="750" spc="5">
                          <a:latin typeface="宋体"/>
                          <a:cs typeface="宋体"/>
                        </a:rPr>
                        <a:t>称</a:t>
                      </a:r>
                      <a:r>
                        <a:rPr dirty="0" sz="750" spc="-190">
                          <a:latin typeface="宋体"/>
                          <a:cs typeface="宋体"/>
                        </a:rPr>
                        <a:t>：</a:t>
                      </a:r>
                      <a:r>
                        <a:rPr dirty="0" sz="750" spc="-10">
                          <a:latin typeface="宋体"/>
                          <a:cs typeface="宋体"/>
                        </a:rPr>
                        <a:t>德谷</a:t>
                      </a:r>
                      <a:r>
                        <a:rPr dirty="0" sz="750" spc="5">
                          <a:latin typeface="宋体"/>
                          <a:cs typeface="宋体"/>
                        </a:rPr>
                        <a:t>胰岛</a:t>
                      </a:r>
                      <a:r>
                        <a:rPr dirty="0" sz="750" spc="-10">
                          <a:latin typeface="宋体"/>
                          <a:cs typeface="宋体"/>
                        </a:rPr>
                        <a:t>素</a:t>
                      </a:r>
                      <a:r>
                        <a:rPr dirty="0" sz="750" spc="5">
                          <a:latin typeface="宋体"/>
                          <a:cs typeface="宋体"/>
                        </a:rPr>
                        <a:t>原</a:t>
                      </a:r>
                      <a:r>
                        <a:rPr dirty="0" sz="750" spc="-10">
                          <a:latin typeface="宋体"/>
                          <a:cs typeface="宋体"/>
                        </a:rPr>
                        <a:t>料</a:t>
                      </a:r>
                      <a:r>
                        <a:rPr dirty="0" sz="750" spc="5">
                          <a:latin typeface="宋体"/>
                          <a:cs typeface="宋体"/>
                        </a:rPr>
                        <a:t>药</a:t>
                      </a:r>
                      <a:r>
                        <a:rPr dirty="0" sz="750" spc="-10">
                          <a:latin typeface="宋体"/>
                          <a:cs typeface="宋体"/>
                        </a:rPr>
                        <a:t>及</a:t>
                      </a:r>
                      <a:r>
                        <a:rPr dirty="0" sz="750" spc="5">
                          <a:latin typeface="宋体"/>
                          <a:cs typeface="宋体"/>
                        </a:rPr>
                        <a:t>注</a:t>
                      </a:r>
                      <a:r>
                        <a:rPr dirty="0" sz="750" spc="-10">
                          <a:latin typeface="宋体"/>
                          <a:cs typeface="宋体"/>
                        </a:rPr>
                        <a:t>射</a:t>
                      </a:r>
                      <a:r>
                        <a:rPr dirty="0" sz="750" spc="5">
                          <a:latin typeface="宋体"/>
                          <a:cs typeface="宋体"/>
                        </a:rPr>
                        <a:t>液</a:t>
                      </a:r>
                      <a:r>
                        <a:rPr dirty="0" sz="750" spc="-10">
                          <a:latin typeface="宋体"/>
                          <a:cs typeface="宋体"/>
                        </a:rPr>
                        <a:t>生</a:t>
                      </a:r>
                      <a:r>
                        <a:rPr dirty="0" sz="750" spc="5">
                          <a:latin typeface="宋体"/>
                          <a:cs typeface="宋体"/>
                        </a:rPr>
                        <a:t>产基 </a:t>
                      </a:r>
                      <a:r>
                        <a:rPr dirty="0" sz="750">
                          <a:latin typeface="宋体"/>
                          <a:cs typeface="宋体"/>
                        </a:rPr>
                        <a:t>地工</a:t>
                      </a:r>
                      <a:r>
                        <a:rPr dirty="0" sz="750" spc="-15">
                          <a:latin typeface="宋体"/>
                          <a:cs typeface="宋体"/>
                        </a:rPr>
                        <a:t>程</a:t>
                      </a:r>
                      <a:r>
                        <a:rPr dirty="0" sz="750">
                          <a:latin typeface="宋体"/>
                          <a:cs typeface="宋体"/>
                        </a:rPr>
                        <a:t>项</a:t>
                      </a:r>
                      <a:r>
                        <a:rPr dirty="0" sz="750" spc="-15">
                          <a:latin typeface="宋体"/>
                          <a:cs typeface="宋体"/>
                        </a:rPr>
                        <a:t>目</a:t>
                      </a:r>
                      <a:r>
                        <a:rPr dirty="0" sz="750">
                          <a:latin typeface="宋体"/>
                          <a:cs typeface="宋体"/>
                        </a:rPr>
                        <a:t>和</a:t>
                      </a:r>
                      <a:r>
                        <a:rPr dirty="0" sz="750" spc="-15">
                          <a:latin typeface="宋体"/>
                          <a:cs typeface="宋体"/>
                        </a:rPr>
                        <a:t>利</a:t>
                      </a:r>
                      <a:r>
                        <a:rPr dirty="0" sz="750">
                          <a:latin typeface="宋体"/>
                          <a:cs typeface="宋体"/>
                        </a:rPr>
                        <a:t>拉</a:t>
                      </a:r>
                      <a:r>
                        <a:rPr dirty="0" sz="750" spc="-15">
                          <a:latin typeface="宋体"/>
                          <a:cs typeface="宋体"/>
                        </a:rPr>
                        <a:t>鲁</a:t>
                      </a:r>
                      <a:r>
                        <a:rPr dirty="0" sz="750">
                          <a:latin typeface="宋体"/>
                          <a:cs typeface="宋体"/>
                        </a:rPr>
                        <a:t>肽</a:t>
                      </a:r>
                      <a:r>
                        <a:rPr dirty="0" sz="750" spc="-15">
                          <a:latin typeface="宋体"/>
                          <a:cs typeface="宋体"/>
                        </a:rPr>
                        <a:t>原</a:t>
                      </a:r>
                      <a:r>
                        <a:rPr dirty="0" sz="750">
                          <a:latin typeface="宋体"/>
                          <a:cs typeface="宋体"/>
                        </a:rPr>
                        <a:t>料</a:t>
                      </a:r>
                      <a:r>
                        <a:rPr dirty="0" sz="750" spc="-15">
                          <a:latin typeface="宋体"/>
                          <a:cs typeface="宋体"/>
                        </a:rPr>
                        <a:t>药</a:t>
                      </a:r>
                      <a:r>
                        <a:rPr dirty="0" sz="750">
                          <a:latin typeface="宋体"/>
                          <a:cs typeface="宋体"/>
                        </a:rPr>
                        <a:t>及</a:t>
                      </a:r>
                      <a:r>
                        <a:rPr dirty="0" sz="750" spc="-15">
                          <a:latin typeface="宋体"/>
                          <a:cs typeface="宋体"/>
                        </a:rPr>
                        <a:t>注射</a:t>
                      </a:r>
                      <a:r>
                        <a:rPr dirty="0" sz="750">
                          <a:latin typeface="宋体"/>
                          <a:cs typeface="宋体"/>
                        </a:rPr>
                        <a:t>液生</a:t>
                      </a:r>
                      <a:r>
                        <a:rPr dirty="0" sz="750" spc="-15">
                          <a:latin typeface="宋体"/>
                          <a:cs typeface="宋体"/>
                        </a:rPr>
                        <a:t>产</a:t>
                      </a:r>
                      <a:r>
                        <a:rPr dirty="0" sz="750">
                          <a:latin typeface="宋体"/>
                          <a:cs typeface="宋体"/>
                        </a:rPr>
                        <a:t>基</a:t>
                      </a:r>
                      <a:r>
                        <a:rPr dirty="0" sz="750" spc="-15">
                          <a:latin typeface="宋体"/>
                          <a:cs typeface="宋体"/>
                        </a:rPr>
                        <a:t>地</a:t>
                      </a:r>
                      <a:r>
                        <a:rPr dirty="0" sz="750">
                          <a:latin typeface="宋体"/>
                          <a:cs typeface="宋体"/>
                        </a:rPr>
                        <a:t>工</a:t>
                      </a:r>
                      <a:r>
                        <a:rPr dirty="0" sz="750" spc="-15">
                          <a:latin typeface="宋体"/>
                          <a:cs typeface="宋体"/>
                        </a:rPr>
                        <a:t>程</a:t>
                      </a:r>
                      <a:r>
                        <a:rPr dirty="0" sz="750">
                          <a:latin typeface="宋体"/>
                          <a:cs typeface="宋体"/>
                        </a:rPr>
                        <a:t>项</a:t>
                      </a:r>
                      <a:r>
                        <a:rPr dirty="0" sz="750" spc="-15">
                          <a:latin typeface="宋体"/>
                          <a:cs typeface="宋体"/>
                        </a:rPr>
                        <a:t>目</a:t>
                      </a:r>
                      <a:r>
                        <a:rPr dirty="0" sz="750">
                          <a:latin typeface="宋体"/>
                          <a:cs typeface="宋体"/>
                        </a:rPr>
                        <a:t>。</a:t>
                      </a:r>
                      <a:r>
                        <a:rPr dirty="0" sz="750" spc="-15">
                          <a:latin typeface="宋体"/>
                          <a:cs typeface="宋体"/>
                        </a:rPr>
                        <a:t>其</a:t>
                      </a:r>
                      <a:r>
                        <a:rPr dirty="0" sz="750">
                          <a:latin typeface="宋体"/>
                          <a:cs typeface="宋体"/>
                        </a:rPr>
                        <a:t>中： </a:t>
                      </a:r>
                      <a:r>
                        <a:rPr dirty="0" sz="750" spc="5">
                          <a:latin typeface="宋体"/>
                          <a:cs typeface="宋体"/>
                        </a:rPr>
                        <a:t>德谷</a:t>
                      </a:r>
                      <a:r>
                        <a:rPr dirty="0" sz="750" spc="-10">
                          <a:latin typeface="宋体"/>
                          <a:cs typeface="宋体"/>
                        </a:rPr>
                        <a:t>胰</a:t>
                      </a:r>
                      <a:r>
                        <a:rPr dirty="0" sz="750" spc="5">
                          <a:latin typeface="宋体"/>
                          <a:cs typeface="宋体"/>
                        </a:rPr>
                        <a:t>岛</a:t>
                      </a:r>
                      <a:r>
                        <a:rPr dirty="0" sz="750" spc="-10">
                          <a:latin typeface="宋体"/>
                          <a:cs typeface="宋体"/>
                        </a:rPr>
                        <a:t>素</a:t>
                      </a:r>
                      <a:r>
                        <a:rPr dirty="0" sz="750" spc="5">
                          <a:latin typeface="宋体"/>
                          <a:cs typeface="宋体"/>
                        </a:rPr>
                        <a:t>原</a:t>
                      </a:r>
                      <a:r>
                        <a:rPr dirty="0" sz="750" spc="-10">
                          <a:latin typeface="宋体"/>
                          <a:cs typeface="宋体"/>
                        </a:rPr>
                        <a:t>料</a:t>
                      </a:r>
                      <a:r>
                        <a:rPr dirty="0" sz="750" spc="5">
                          <a:latin typeface="宋体"/>
                          <a:cs typeface="宋体"/>
                        </a:rPr>
                        <a:t>药</a:t>
                      </a:r>
                      <a:r>
                        <a:rPr dirty="0" sz="750" spc="-10">
                          <a:latin typeface="宋体"/>
                          <a:cs typeface="宋体"/>
                        </a:rPr>
                        <a:t>及</a:t>
                      </a:r>
                      <a:r>
                        <a:rPr dirty="0" sz="750" spc="5">
                          <a:latin typeface="宋体"/>
                          <a:cs typeface="宋体"/>
                        </a:rPr>
                        <a:t>注</a:t>
                      </a:r>
                      <a:r>
                        <a:rPr dirty="0" sz="750" spc="-10">
                          <a:latin typeface="宋体"/>
                          <a:cs typeface="宋体"/>
                        </a:rPr>
                        <a:t>射</a:t>
                      </a:r>
                      <a:r>
                        <a:rPr dirty="0" sz="750" spc="5">
                          <a:latin typeface="宋体"/>
                          <a:cs typeface="宋体"/>
                        </a:rPr>
                        <a:t>液</a:t>
                      </a:r>
                      <a:r>
                        <a:rPr dirty="0" sz="750" spc="-10">
                          <a:latin typeface="宋体"/>
                          <a:cs typeface="宋体"/>
                        </a:rPr>
                        <a:t>生</a:t>
                      </a:r>
                      <a:r>
                        <a:rPr dirty="0" sz="750" spc="5">
                          <a:latin typeface="宋体"/>
                          <a:cs typeface="宋体"/>
                        </a:rPr>
                        <a:t>产</a:t>
                      </a:r>
                      <a:r>
                        <a:rPr dirty="0" sz="750" spc="-10">
                          <a:latin typeface="宋体"/>
                          <a:cs typeface="宋体"/>
                        </a:rPr>
                        <a:t>基地</a:t>
                      </a:r>
                      <a:r>
                        <a:rPr dirty="0" sz="750" spc="5">
                          <a:latin typeface="宋体"/>
                          <a:cs typeface="宋体"/>
                        </a:rPr>
                        <a:t>工程</a:t>
                      </a:r>
                      <a:r>
                        <a:rPr dirty="0" sz="750" spc="-10">
                          <a:latin typeface="宋体"/>
                          <a:cs typeface="宋体"/>
                        </a:rPr>
                        <a:t>项</a:t>
                      </a:r>
                      <a:r>
                        <a:rPr dirty="0" sz="750" spc="5">
                          <a:latin typeface="宋体"/>
                          <a:cs typeface="宋体"/>
                        </a:rPr>
                        <a:t>目</a:t>
                      </a:r>
                      <a:r>
                        <a:rPr dirty="0" sz="750" spc="-10">
                          <a:latin typeface="宋体"/>
                          <a:cs typeface="宋体"/>
                        </a:rPr>
                        <a:t>建</a:t>
                      </a:r>
                      <a:r>
                        <a:rPr dirty="0" sz="750" spc="5">
                          <a:latin typeface="宋体"/>
                          <a:cs typeface="宋体"/>
                        </a:rPr>
                        <a:t>设</a:t>
                      </a:r>
                      <a:r>
                        <a:rPr dirty="0" sz="750" spc="-10">
                          <a:latin typeface="宋体"/>
                          <a:cs typeface="宋体"/>
                        </a:rPr>
                        <a:t>总</a:t>
                      </a:r>
                      <a:r>
                        <a:rPr dirty="0" sz="750" spc="5">
                          <a:latin typeface="宋体"/>
                          <a:cs typeface="宋体"/>
                        </a:rPr>
                        <a:t>投资 </a:t>
                      </a:r>
                      <a:r>
                        <a:rPr dirty="0" sz="750" spc="25">
                          <a:latin typeface="宋体"/>
                          <a:cs typeface="宋体"/>
                        </a:rPr>
                        <a:t>63,120.78</a:t>
                      </a:r>
                      <a:r>
                        <a:rPr dirty="0" sz="750" spc="-200">
                          <a:latin typeface="宋体"/>
                          <a:cs typeface="宋体"/>
                        </a:rPr>
                        <a:t> </a:t>
                      </a:r>
                      <a:r>
                        <a:rPr dirty="0" sz="750" spc="5">
                          <a:latin typeface="宋体"/>
                          <a:cs typeface="宋体"/>
                        </a:rPr>
                        <a:t>万</a:t>
                      </a:r>
                      <a:r>
                        <a:rPr dirty="0" sz="750" spc="-10">
                          <a:latin typeface="宋体"/>
                          <a:cs typeface="宋体"/>
                        </a:rPr>
                        <a:t>元</a:t>
                      </a:r>
                      <a:r>
                        <a:rPr dirty="0" sz="750" spc="5">
                          <a:latin typeface="宋体"/>
                          <a:cs typeface="宋体"/>
                        </a:rPr>
                        <a:t>，</a:t>
                      </a:r>
                      <a:r>
                        <a:rPr dirty="0" sz="750" spc="-10">
                          <a:latin typeface="宋体"/>
                          <a:cs typeface="宋体"/>
                        </a:rPr>
                        <a:t>其</a:t>
                      </a:r>
                      <a:r>
                        <a:rPr dirty="0" sz="750" spc="5">
                          <a:latin typeface="宋体"/>
                          <a:cs typeface="宋体"/>
                        </a:rPr>
                        <a:t>中</a:t>
                      </a:r>
                      <a:r>
                        <a:rPr dirty="0" sz="750" spc="-10">
                          <a:latin typeface="宋体"/>
                          <a:cs typeface="宋体"/>
                        </a:rPr>
                        <a:t>使</a:t>
                      </a:r>
                      <a:r>
                        <a:rPr dirty="0" sz="750" spc="5">
                          <a:latin typeface="宋体"/>
                          <a:cs typeface="宋体"/>
                        </a:rPr>
                        <a:t>用</a:t>
                      </a:r>
                      <a:r>
                        <a:rPr dirty="0" sz="750" spc="-10">
                          <a:latin typeface="宋体"/>
                          <a:cs typeface="宋体"/>
                        </a:rPr>
                        <a:t>募</a:t>
                      </a:r>
                      <a:r>
                        <a:rPr dirty="0" sz="750" spc="5">
                          <a:latin typeface="宋体"/>
                          <a:cs typeface="宋体"/>
                        </a:rPr>
                        <a:t>集</a:t>
                      </a:r>
                      <a:r>
                        <a:rPr dirty="0" sz="750" spc="-10">
                          <a:latin typeface="宋体"/>
                          <a:cs typeface="宋体"/>
                        </a:rPr>
                        <a:t>资</a:t>
                      </a:r>
                      <a:r>
                        <a:rPr dirty="0" sz="750" spc="5">
                          <a:latin typeface="宋体"/>
                          <a:cs typeface="宋体"/>
                        </a:rPr>
                        <a:t>金</a:t>
                      </a:r>
                      <a:r>
                        <a:rPr dirty="0" sz="750" spc="-200">
                          <a:latin typeface="宋体"/>
                          <a:cs typeface="宋体"/>
                        </a:rPr>
                        <a:t> </a:t>
                      </a:r>
                      <a:r>
                        <a:rPr dirty="0" sz="750" spc="25">
                          <a:latin typeface="宋体"/>
                          <a:cs typeface="宋体"/>
                        </a:rPr>
                        <a:t>43,476.20</a:t>
                      </a:r>
                      <a:r>
                        <a:rPr dirty="0" sz="750" spc="-204">
                          <a:latin typeface="宋体"/>
                          <a:cs typeface="宋体"/>
                        </a:rPr>
                        <a:t> </a:t>
                      </a:r>
                      <a:r>
                        <a:rPr dirty="0" sz="750" spc="5">
                          <a:latin typeface="宋体"/>
                          <a:cs typeface="宋体"/>
                        </a:rPr>
                        <a:t>万</a:t>
                      </a:r>
                      <a:r>
                        <a:rPr dirty="0" sz="750" spc="-10">
                          <a:latin typeface="宋体"/>
                          <a:cs typeface="宋体"/>
                        </a:rPr>
                        <a:t>元</a:t>
                      </a:r>
                      <a:r>
                        <a:rPr dirty="0" sz="750" spc="5">
                          <a:latin typeface="宋体"/>
                          <a:cs typeface="宋体"/>
                        </a:rPr>
                        <a:t>，</a:t>
                      </a:r>
                      <a:r>
                        <a:rPr dirty="0" sz="750" spc="-10">
                          <a:latin typeface="宋体"/>
                          <a:cs typeface="宋体"/>
                        </a:rPr>
                        <a:t>不</a:t>
                      </a:r>
                      <a:r>
                        <a:rPr dirty="0" sz="750" spc="5">
                          <a:latin typeface="宋体"/>
                          <a:cs typeface="宋体"/>
                        </a:rPr>
                        <a:t>足</a:t>
                      </a:r>
                      <a:r>
                        <a:rPr dirty="0" sz="750" spc="-10">
                          <a:latin typeface="宋体"/>
                          <a:cs typeface="宋体"/>
                        </a:rPr>
                        <a:t>部</a:t>
                      </a:r>
                      <a:r>
                        <a:rPr dirty="0" sz="750" spc="5">
                          <a:latin typeface="宋体"/>
                          <a:cs typeface="宋体"/>
                        </a:rPr>
                        <a:t>分 以自</a:t>
                      </a:r>
                      <a:r>
                        <a:rPr dirty="0" sz="750" spc="-10">
                          <a:latin typeface="宋体"/>
                          <a:cs typeface="宋体"/>
                        </a:rPr>
                        <a:t>筹</a:t>
                      </a:r>
                      <a:r>
                        <a:rPr dirty="0" sz="750" spc="5">
                          <a:latin typeface="宋体"/>
                          <a:cs typeface="宋体"/>
                        </a:rPr>
                        <a:t>资</a:t>
                      </a:r>
                      <a:r>
                        <a:rPr dirty="0" sz="750" spc="-10">
                          <a:latin typeface="宋体"/>
                          <a:cs typeface="宋体"/>
                        </a:rPr>
                        <a:t>金</a:t>
                      </a:r>
                      <a:r>
                        <a:rPr dirty="0" sz="750" spc="5">
                          <a:latin typeface="宋体"/>
                          <a:cs typeface="宋体"/>
                        </a:rPr>
                        <a:t>投</a:t>
                      </a:r>
                      <a:r>
                        <a:rPr dirty="0" sz="750" spc="-10">
                          <a:latin typeface="宋体"/>
                          <a:cs typeface="宋体"/>
                        </a:rPr>
                        <a:t>入</a:t>
                      </a:r>
                      <a:r>
                        <a:rPr dirty="0" sz="750" spc="-310">
                          <a:latin typeface="宋体"/>
                          <a:cs typeface="宋体"/>
                        </a:rPr>
                        <a:t>。</a:t>
                      </a:r>
                      <a:r>
                        <a:rPr dirty="0" sz="750" spc="-10">
                          <a:latin typeface="宋体"/>
                          <a:cs typeface="宋体"/>
                        </a:rPr>
                        <a:t>利</a:t>
                      </a:r>
                      <a:r>
                        <a:rPr dirty="0" sz="750" spc="5">
                          <a:latin typeface="宋体"/>
                          <a:cs typeface="宋体"/>
                        </a:rPr>
                        <a:t>拉</a:t>
                      </a:r>
                      <a:r>
                        <a:rPr dirty="0" sz="750" spc="-10">
                          <a:latin typeface="宋体"/>
                          <a:cs typeface="宋体"/>
                        </a:rPr>
                        <a:t>鲁</a:t>
                      </a:r>
                      <a:r>
                        <a:rPr dirty="0" sz="750" spc="5">
                          <a:latin typeface="宋体"/>
                          <a:cs typeface="宋体"/>
                        </a:rPr>
                        <a:t>肽</a:t>
                      </a:r>
                      <a:r>
                        <a:rPr dirty="0" sz="750" spc="-10">
                          <a:latin typeface="宋体"/>
                          <a:cs typeface="宋体"/>
                        </a:rPr>
                        <a:t>原</a:t>
                      </a:r>
                      <a:r>
                        <a:rPr dirty="0" sz="750" spc="5">
                          <a:latin typeface="宋体"/>
                          <a:cs typeface="宋体"/>
                        </a:rPr>
                        <a:t>料</a:t>
                      </a:r>
                      <a:r>
                        <a:rPr dirty="0" sz="750" spc="-10">
                          <a:latin typeface="宋体"/>
                          <a:cs typeface="宋体"/>
                        </a:rPr>
                        <a:t>药及</a:t>
                      </a:r>
                      <a:r>
                        <a:rPr dirty="0" sz="750" spc="5">
                          <a:latin typeface="宋体"/>
                          <a:cs typeface="宋体"/>
                        </a:rPr>
                        <a:t>注射</a:t>
                      </a:r>
                      <a:r>
                        <a:rPr dirty="0" sz="750" spc="-10">
                          <a:latin typeface="宋体"/>
                          <a:cs typeface="宋体"/>
                        </a:rPr>
                        <a:t>液</a:t>
                      </a:r>
                      <a:r>
                        <a:rPr dirty="0" sz="750" spc="5">
                          <a:latin typeface="宋体"/>
                          <a:cs typeface="宋体"/>
                        </a:rPr>
                        <a:t>生</a:t>
                      </a:r>
                      <a:r>
                        <a:rPr dirty="0" sz="750" spc="-10">
                          <a:latin typeface="宋体"/>
                          <a:cs typeface="宋体"/>
                        </a:rPr>
                        <a:t>产</a:t>
                      </a:r>
                      <a:r>
                        <a:rPr dirty="0" sz="750" spc="5">
                          <a:latin typeface="宋体"/>
                          <a:cs typeface="宋体"/>
                        </a:rPr>
                        <a:t>基</a:t>
                      </a:r>
                      <a:r>
                        <a:rPr dirty="0" sz="750" spc="-10">
                          <a:latin typeface="宋体"/>
                          <a:cs typeface="宋体"/>
                        </a:rPr>
                        <a:t>地</a:t>
                      </a:r>
                      <a:r>
                        <a:rPr dirty="0" sz="750" spc="5">
                          <a:latin typeface="宋体"/>
                          <a:cs typeface="宋体"/>
                        </a:rPr>
                        <a:t>工</a:t>
                      </a:r>
                      <a:r>
                        <a:rPr dirty="0" sz="750" spc="-10">
                          <a:latin typeface="宋体"/>
                          <a:cs typeface="宋体"/>
                        </a:rPr>
                        <a:t>程</a:t>
                      </a:r>
                      <a:r>
                        <a:rPr dirty="0" sz="750" spc="5">
                          <a:latin typeface="宋体"/>
                          <a:cs typeface="宋体"/>
                        </a:rPr>
                        <a:t>项</a:t>
                      </a:r>
                      <a:r>
                        <a:rPr dirty="0" sz="750" spc="-10">
                          <a:latin typeface="宋体"/>
                          <a:cs typeface="宋体"/>
                        </a:rPr>
                        <a:t>目</a:t>
                      </a:r>
                      <a:r>
                        <a:rPr dirty="0" sz="750" spc="5">
                          <a:latin typeface="宋体"/>
                          <a:cs typeface="宋体"/>
                        </a:rPr>
                        <a:t>建设 总投</a:t>
                      </a:r>
                      <a:r>
                        <a:rPr dirty="0" sz="750" spc="-10">
                          <a:latin typeface="宋体"/>
                          <a:cs typeface="宋体"/>
                        </a:rPr>
                        <a:t>资</a:t>
                      </a:r>
                      <a:r>
                        <a:rPr dirty="0" sz="750" spc="5">
                          <a:latin typeface="宋体"/>
                          <a:cs typeface="宋体"/>
                        </a:rPr>
                        <a:t>额</a:t>
                      </a:r>
                      <a:r>
                        <a:rPr dirty="0" sz="750" spc="-190">
                          <a:latin typeface="宋体"/>
                          <a:cs typeface="宋体"/>
                        </a:rPr>
                        <a:t> </a:t>
                      </a:r>
                      <a:r>
                        <a:rPr dirty="0" sz="750" spc="20">
                          <a:latin typeface="宋体"/>
                          <a:cs typeface="宋体"/>
                        </a:rPr>
                        <a:t>62,514.15</a:t>
                      </a:r>
                      <a:r>
                        <a:rPr dirty="0" sz="750" spc="-190">
                          <a:latin typeface="宋体"/>
                          <a:cs typeface="宋体"/>
                        </a:rPr>
                        <a:t> </a:t>
                      </a:r>
                      <a:r>
                        <a:rPr dirty="0" sz="750" spc="-10">
                          <a:latin typeface="宋体"/>
                          <a:cs typeface="宋体"/>
                        </a:rPr>
                        <a:t>万</a:t>
                      </a:r>
                      <a:r>
                        <a:rPr dirty="0" sz="750" spc="5">
                          <a:latin typeface="宋体"/>
                          <a:cs typeface="宋体"/>
                        </a:rPr>
                        <a:t>元</a:t>
                      </a:r>
                      <a:r>
                        <a:rPr dirty="0" sz="750" spc="-10">
                          <a:latin typeface="宋体"/>
                          <a:cs typeface="宋体"/>
                        </a:rPr>
                        <a:t>，</a:t>
                      </a:r>
                      <a:r>
                        <a:rPr dirty="0" sz="750" spc="5">
                          <a:latin typeface="宋体"/>
                          <a:cs typeface="宋体"/>
                        </a:rPr>
                        <a:t>其</a:t>
                      </a:r>
                      <a:r>
                        <a:rPr dirty="0" sz="750" spc="-10">
                          <a:latin typeface="宋体"/>
                          <a:cs typeface="宋体"/>
                        </a:rPr>
                        <a:t>中</a:t>
                      </a:r>
                      <a:r>
                        <a:rPr dirty="0" sz="750" spc="5">
                          <a:latin typeface="宋体"/>
                          <a:cs typeface="宋体"/>
                        </a:rPr>
                        <a:t>使</a:t>
                      </a:r>
                      <a:r>
                        <a:rPr dirty="0" sz="750" spc="-10">
                          <a:latin typeface="宋体"/>
                          <a:cs typeface="宋体"/>
                        </a:rPr>
                        <a:t>用</a:t>
                      </a:r>
                      <a:r>
                        <a:rPr dirty="0" sz="750" spc="5">
                          <a:latin typeface="宋体"/>
                          <a:cs typeface="宋体"/>
                        </a:rPr>
                        <a:t>募集</a:t>
                      </a:r>
                      <a:r>
                        <a:rPr dirty="0" sz="750" spc="-10">
                          <a:latin typeface="宋体"/>
                          <a:cs typeface="宋体"/>
                        </a:rPr>
                        <a:t>资</a:t>
                      </a:r>
                      <a:r>
                        <a:rPr dirty="0" sz="750" spc="5">
                          <a:latin typeface="宋体"/>
                          <a:cs typeface="宋体"/>
                        </a:rPr>
                        <a:t>金</a:t>
                      </a:r>
                      <a:r>
                        <a:rPr dirty="0" sz="750" spc="-185">
                          <a:latin typeface="宋体"/>
                          <a:cs typeface="宋体"/>
                        </a:rPr>
                        <a:t> </a:t>
                      </a:r>
                      <a:r>
                        <a:rPr dirty="0" sz="750" spc="35">
                          <a:latin typeface="宋体"/>
                          <a:cs typeface="宋体"/>
                        </a:rPr>
                        <a:t>23,500</a:t>
                      </a:r>
                      <a:r>
                        <a:rPr dirty="0" sz="750" spc="-204">
                          <a:latin typeface="宋体"/>
                          <a:cs typeface="宋体"/>
                        </a:rPr>
                        <a:t> </a:t>
                      </a:r>
                      <a:r>
                        <a:rPr dirty="0" sz="750" spc="5">
                          <a:latin typeface="宋体"/>
                          <a:cs typeface="宋体"/>
                        </a:rPr>
                        <a:t>万</a:t>
                      </a:r>
                      <a:r>
                        <a:rPr dirty="0" sz="750" spc="-10">
                          <a:latin typeface="宋体"/>
                          <a:cs typeface="宋体"/>
                        </a:rPr>
                        <a:t>元</a:t>
                      </a:r>
                      <a:r>
                        <a:rPr dirty="0" sz="750" spc="5">
                          <a:latin typeface="宋体"/>
                          <a:cs typeface="宋体"/>
                        </a:rPr>
                        <a:t>，不 足部</a:t>
                      </a:r>
                      <a:r>
                        <a:rPr dirty="0" sz="750" spc="-10">
                          <a:latin typeface="宋体"/>
                          <a:cs typeface="宋体"/>
                        </a:rPr>
                        <a:t>分</a:t>
                      </a:r>
                      <a:r>
                        <a:rPr dirty="0" sz="750" spc="5">
                          <a:latin typeface="宋体"/>
                          <a:cs typeface="宋体"/>
                        </a:rPr>
                        <a:t>以</a:t>
                      </a:r>
                      <a:r>
                        <a:rPr dirty="0" sz="750" spc="-10">
                          <a:latin typeface="宋体"/>
                          <a:cs typeface="宋体"/>
                        </a:rPr>
                        <a:t>自</a:t>
                      </a:r>
                      <a:r>
                        <a:rPr dirty="0" sz="750" spc="5">
                          <a:latin typeface="宋体"/>
                          <a:cs typeface="宋体"/>
                        </a:rPr>
                        <a:t>筹</a:t>
                      </a:r>
                      <a:r>
                        <a:rPr dirty="0" sz="750" spc="-10">
                          <a:latin typeface="宋体"/>
                          <a:cs typeface="宋体"/>
                        </a:rPr>
                        <a:t>资</a:t>
                      </a:r>
                      <a:r>
                        <a:rPr dirty="0" sz="750" spc="5">
                          <a:latin typeface="宋体"/>
                          <a:cs typeface="宋体"/>
                        </a:rPr>
                        <a:t>金</a:t>
                      </a:r>
                      <a:r>
                        <a:rPr dirty="0" sz="750" spc="-10">
                          <a:latin typeface="宋体"/>
                          <a:cs typeface="宋体"/>
                        </a:rPr>
                        <a:t>投</a:t>
                      </a:r>
                      <a:r>
                        <a:rPr dirty="0" sz="750" spc="5">
                          <a:latin typeface="宋体"/>
                          <a:cs typeface="宋体"/>
                        </a:rPr>
                        <a:t>入</a:t>
                      </a:r>
                      <a:r>
                        <a:rPr dirty="0" sz="750" spc="-10">
                          <a:latin typeface="宋体"/>
                          <a:cs typeface="宋体"/>
                        </a:rPr>
                        <a:t>。</a:t>
                      </a:r>
                      <a:r>
                        <a:rPr dirty="0" sz="750" spc="5">
                          <a:latin typeface="宋体"/>
                          <a:cs typeface="宋体"/>
                        </a:rPr>
                        <a:t>变</a:t>
                      </a:r>
                      <a:r>
                        <a:rPr dirty="0" sz="750" spc="-10">
                          <a:latin typeface="宋体"/>
                          <a:cs typeface="宋体"/>
                        </a:rPr>
                        <a:t>更</a:t>
                      </a:r>
                      <a:r>
                        <a:rPr dirty="0" sz="750" spc="5">
                          <a:latin typeface="宋体"/>
                          <a:cs typeface="宋体"/>
                        </a:rPr>
                        <a:t>募</a:t>
                      </a:r>
                      <a:r>
                        <a:rPr dirty="0" sz="750" spc="-10">
                          <a:latin typeface="宋体"/>
                          <a:cs typeface="宋体"/>
                        </a:rPr>
                        <a:t>集资</a:t>
                      </a:r>
                      <a:r>
                        <a:rPr dirty="0" sz="750" spc="5">
                          <a:latin typeface="宋体"/>
                          <a:cs typeface="宋体"/>
                        </a:rPr>
                        <a:t>金投</a:t>
                      </a:r>
                      <a:r>
                        <a:rPr dirty="0" sz="750" spc="-10">
                          <a:latin typeface="宋体"/>
                          <a:cs typeface="宋体"/>
                        </a:rPr>
                        <a:t>向</a:t>
                      </a:r>
                      <a:r>
                        <a:rPr dirty="0" sz="750" spc="5">
                          <a:latin typeface="宋体"/>
                          <a:cs typeface="宋体"/>
                        </a:rPr>
                        <a:t>的</a:t>
                      </a:r>
                      <a:r>
                        <a:rPr dirty="0" sz="750" spc="-10">
                          <a:latin typeface="宋体"/>
                          <a:cs typeface="宋体"/>
                        </a:rPr>
                        <a:t>金</a:t>
                      </a:r>
                      <a:r>
                        <a:rPr dirty="0" sz="750" spc="5">
                          <a:latin typeface="宋体"/>
                          <a:cs typeface="宋体"/>
                        </a:rPr>
                        <a:t>额</a:t>
                      </a:r>
                      <a:r>
                        <a:rPr dirty="0" sz="750" spc="20">
                          <a:latin typeface="宋体"/>
                          <a:cs typeface="宋体"/>
                        </a:rPr>
                        <a:t>：66,976.20  </a:t>
                      </a:r>
                      <a:r>
                        <a:rPr dirty="0" sz="750" spc="5">
                          <a:latin typeface="宋体"/>
                          <a:cs typeface="宋体"/>
                        </a:rPr>
                        <a:t>万元</a:t>
                      </a:r>
                      <a:r>
                        <a:rPr dirty="0" sz="750" spc="-10">
                          <a:latin typeface="宋体"/>
                          <a:cs typeface="宋体"/>
                        </a:rPr>
                        <a:t>（</a:t>
                      </a:r>
                      <a:r>
                        <a:rPr dirty="0" sz="750" spc="5">
                          <a:latin typeface="宋体"/>
                          <a:cs typeface="宋体"/>
                        </a:rPr>
                        <a:t>具</a:t>
                      </a:r>
                      <a:r>
                        <a:rPr dirty="0" sz="750" spc="-10">
                          <a:latin typeface="宋体"/>
                          <a:cs typeface="宋体"/>
                        </a:rPr>
                        <a:t>体</a:t>
                      </a:r>
                      <a:r>
                        <a:rPr dirty="0" sz="750" spc="5">
                          <a:latin typeface="宋体"/>
                          <a:cs typeface="宋体"/>
                        </a:rPr>
                        <a:t>金</a:t>
                      </a:r>
                      <a:r>
                        <a:rPr dirty="0" sz="750" spc="-10">
                          <a:latin typeface="宋体"/>
                          <a:cs typeface="宋体"/>
                        </a:rPr>
                        <a:t>额</a:t>
                      </a:r>
                      <a:r>
                        <a:rPr dirty="0" sz="750" spc="5">
                          <a:latin typeface="宋体"/>
                          <a:cs typeface="宋体"/>
                        </a:rPr>
                        <a:t>以</a:t>
                      </a:r>
                      <a:r>
                        <a:rPr dirty="0" sz="750" spc="-10">
                          <a:latin typeface="宋体"/>
                          <a:cs typeface="宋体"/>
                        </a:rPr>
                        <a:t>实</a:t>
                      </a:r>
                      <a:r>
                        <a:rPr dirty="0" sz="750" spc="5">
                          <a:latin typeface="宋体"/>
                          <a:cs typeface="宋体"/>
                        </a:rPr>
                        <a:t>施</a:t>
                      </a:r>
                      <a:r>
                        <a:rPr dirty="0" sz="750" spc="-10">
                          <a:latin typeface="宋体"/>
                          <a:cs typeface="宋体"/>
                        </a:rPr>
                        <a:t>时</a:t>
                      </a:r>
                      <a:r>
                        <a:rPr dirty="0" sz="750" spc="5">
                          <a:latin typeface="宋体"/>
                          <a:cs typeface="宋体"/>
                        </a:rPr>
                        <a:t>实</a:t>
                      </a:r>
                      <a:r>
                        <a:rPr dirty="0" sz="750" spc="-10">
                          <a:latin typeface="宋体"/>
                          <a:cs typeface="宋体"/>
                        </a:rPr>
                        <a:t>际</a:t>
                      </a:r>
                      <a:r>
                        <a:rPr dirty="0" sz="750" spc="5">
                          <a:latin typeface="宋体"/>
                          <a:cs typeface="宋体"/>
                        </a:rPr>
                        <a:t>剩</a:t>
                      </a:r>
                      <a:r>
                        <a:rPr dirty="0" sz="750" spc="-10">
                          <a:latin typeface="宋体"/>
                          <a:cs typeface="宋体"/>
                        </a:rPr>
                        <a:t>余募</a:t>
                      </a:r>
                      <a:r>
                        <a:rPr dirty="0" sz="750" spc="5">
                          <a:latin typeface="宋体"/>
                          <a:cs typeface="宋体"/>
                        </a:rPr>
                        <a:t>集资</a:t>
                      </a:r>
                      <a:r>
                        <a:rPr dirty="0" sz="750" spc="-10">
                          <a:latin typeface="宋体"/>
                          <a:cs typeface="宋体"/>
                        </a:rPr>
                        <a:t>金</a:t>
                      </a:r>
                      <a:r>
                        <a:rPr dirty="0" sz="750" spc="5">
                          <a:latin typeface="宋体"/>
                          <a:cs typeface="宋体"/>
                        </a:rPr>
                        <a:t>金</a:t>
                      </a:r>
                      <a:r>
                        <a:rPr dirty="0" sz="750" spc="-10">
                          <a:latin typeface="宋体"/>
                          <a:cs typeface="宋体"/>
                        </a:rPr>
                        <a:t>额</a:t>
                      </a:r>
                      <a:r>
                        <a:rPr dirty="0" sz="750" spc="5">
                          <a:latin typeface="宋体"/>
                          <a:cs typeface="宋体"/>
                        </a:rPr>
                        <a:t>为</a:t>
                      </a:r>
                      <a:r>
                        <a:rPr dirty="0" sz="750" spc="-10">
                          <a:latin typeface="宋体"/>
                          <a:cs typeface="宋体"/>
                        </a:rPr>
                        <a:t>准</a:t>
                      </a:r>
                      <a:r>
                        <a:rPr dirty="0" sz="750" spc="-380">
                          <a:latin typeface="宋体"/>
                          <a:cs typeface="宋体"/>
                        </a:rPr>
                        <a:t>）</a:t>
                      </a:r>
                      <a:r>
                        <a:rPr dirty="0" sz="750" spc="5">
                          <a:latin typeface="宋体"/>
                          <a:cs typeface="宋体"/>
                        </a:rPr>
                        <a:t>。</a:t>
                      </a:r>
                      <a:r>
                        <a:rPr dirty="0" sz="750" spc="-10">
                          <a:latin typeface="宋体"/>
                          <a:cs typeface="宋体"/>
                        </a:rPr>
                        <a:t>新</a:t>
                      </a:r>
                      <a:r>
                        <a:rPr dirty="0" sz="750" spc="5">
                          <a:latin typeface="宋体"/>
                          <a:cs typeface="宋体"/>
                        </a:rPr>
                        <a:t>项</a:t>
                      </a:r>
                      <a:r>
                        <a:rPr dirty="0" sz="750" spc="-10">
                          <a:latin typeface="宋体"/>
                          <a:cs typeface="宋体"/>
                        </a:rPr>
                        <a:t>目</a:t>
                      </a:r>
                      <a:r>
                        <a:rPr dirty="0" sz="750" spc="5">
                          <a:latin typeface="宋体"/>
                          <a:cs typeface="宋体"/>
                        </a:rPr>
                        <a:t>预 计建</a:t>
                      </a:r>
                      <a:r>
                        <a:rPr dirty="0" sz="750" spc="-10">
                          <a:latin typeface="宋体"/>
                          <a:cs typeface="宋体"/>
                        </a:rPr>
                        <a:t>设</a:t>
                      </a:r>
                      <a:r>
                        <a:rPr dirty="0" sz="750" spc="5">
                          <a:latin typeface="宋体"/>
                          <a:cs typeface="宋体"/>
                        </a:rPr>
                        <a:t>期</a:t>
                      </a:r>
                      <a:r>
                        <a:rPr dirty="0" sz="750" spc="-10">
                          <a:latin typeface="宋体"/>
                          <a:cs typeface="宋体"/>
                        </a:rPr>
                        <a:t>：</a:t>
                      </a:r>
                      <a:r>
                        <a:rPr dirty="0" sz="750" spc="5">
                          <a:latin typeface="宋体"/>
                          <a:cs typeface="宋体"/>
                        </a:rPr>
                        <a:t>建</a:t>
                      </a:r>
                      <a:r>
                        <a:rPr dirty="0" sz="750" spc="-10">
                          <a:latin typeface="宋体"/>
                          <a:cs typeface="宋体"/>
                        </a:rPr>
                        <a:t>设</a:t>
                      </a:r>
                      <a:r>
                        <a:rPr dirty="0" sz="750" spc="5">
                          <a:latin typeface="宋体"/>
                          <a:cs typeface="宋体"/>
                        </a:rPr>
                        <a:t>周</a:t>
                      </a:r>
                      <a:r>
                        <a:rPr dirty="0" sz="750" spc="-10">
                          <a:latin typeface="宋体"/>
                          <a:cs typeface="宋体"/>
                        </a:rPr>
                        <a:t>期均</a:t>
                      </a:r>
                      <a:r>
                        <a:rPr dirty="0" sz="750" spc="5">
                          <a:latin typeface="宋体"/>
                          <a:cs typeface="宋体"/>
                        </a:rPr>
                        <a:t>为</a:t>
                      </a:r>
                      <a:r>
                        <a:rPr dirty="0" sz="750" spc="-200">
                          <a:latin typeface="宋体"/>
                          <a:cs typeface="宋体"/>
                        </a:rPr>
                        <a:t> </a:t>
                      </a:r>
                      <a:r>
                        <a:rPr dirty="0" sz="750" spc="75">
                          <a:latin typeface="宋体"/>
                          <a:cs typeface="宋体"/>
                        </a:rPr>
                        <a:t>3</a:t>
                      </a:r>
                      <a:r>
                        <a:rPr dirty="0" sz="750" spc="-185">
                          <a:latin typeface="宋体"/>
                          <a:cs typeface="宋体"/>
                        </a:rPr>
                        <a:t> </a:t>
                      </a:r>
                      <a:r>
                        <a:rPr dirty="0" sz="750" spc="-10">
                          <a:latin typeface="宋体"/>
                          <a:cs typeface="宋体"/>
                        </a:rPr>
                        <a:t>年。</a:t>
                      </a:r>
                      <a:endParaRPr sz="750">
                        <a:latin typeface="宋体"/>
                        <a:cs typeface="宋体"/>
                      </a:endParaRPr>
                    </a:p>
                  </a:txBody>
                  <a:tcPr marL="0" marR="0" marB="0" marT="35560">
                    <a:solidFill>
                      <a:srgbClr val="C8C9CA"/>
                    </a:solidFill>
                  </a:tcPr>
                </a:tc>
              </a:tr>
              <a:tr h="2377821">
                <a:tc>
                  <a:txBody>
                    <a:bodyPr/>
                    <a:lstStyle/>
                    <a:p>
                      <a:pPr marL="67945">
                        <a:lnSpc>
                          <a:spcPct val="100000"/>
                        </a:lnSpc>
                        <a:spcBef>
                          <a:spcPts val="280"/>
                        </a:spcBef>
                      </a:pPr>
                      <a:r>
                        <a:rPr dirty="0" sz="750" spc="25">
                          <a:latin typeface="宋体"/>
                          <a:cs typeface="宋体"/>
                        </a:rPr>
                        <a:t>2020/9/30</a:t>
                      </a:r>
                      <a:endParaRPr sz="750">
                        <a:latin typeface="宋体"/>
                        <a:cs typeface="宋体"/>
                      </a:endParaRPr>
                    </a:p>
                  </a:txBody>
                  <a:tcPr marL="0" marR="0" marB="0" marT="35560"/>
                </a:tc>
                <a:tc>
                  <a:txBody>
                    <a:bodyPr/>
                    <a:lstStyle/>
                    <a:p>
                      <a:pPr algn="r" marR="62230">
                        <a:lnSpc>
                          <a:spcPct val="100000"/>
                        </a:lnSpc>
                        <a:spcBef>
                          <a:spcPts val="280"/>
                        </a:spcBef>
                      </a:pPr>
                      <a:r>
                        <a:rPr dirty="0" sz="750" spc="80">
                          <a:latin typeface="宋体"/>
                          <a:cs typeface="宋体"/>
                        </a:rPr>
                        <a:t>300463</a:t>
                      </a:r>
                      <a:endParaRPr sz="750">
                        <a:latin typeface="宋体"/>
                        <a:cs typeface="宋体"/>
                      </a:endParaRPr>
                    </a:p>
                  </a:txBody>
                  <a:tcPr marL="0" marR="0" marB="0" marT="35560"/>
                </a:tc>
                <a:tc>
                  <a:txBody>
                    <a:bodyPr/>
                    <a:lstStyle/>
                    <a:p>
                      <a:pPr marL="68580">
                        <a:lnSpc>
                          <a:spcPct val="100000"/>
                        </a:lnSpc>
                        <a:spcBef>
                          <a:spcPts val="280"/>
                        </a:spcBef>
                      </a:pPr>
                      <a:r>
                        <a:rPr dirty="0" sz="750" spc="5">
                          <a:latin typeface="宋体"/>
                          <a:cs typeface="宋体"/>
                        </a:rPr>
                        <a:t>迈克</a:t>
                      </a:r>
                      <a:r>
                        <a:rPr dirty="0" sz="750" spc="-10">
                          <a:latin typeface="宋体"/>
                          <a:cs typeface="宋体"/>
                        </a:rPr>
                        <a:t>生</a:t>
                      </a:r>
                      <a:r>
                        <a:rPr dirty="0" sz="750" spc="5">
                          <a:latin typeface="宋体"/>
                          <a:cs typeface="宋体"/>
                        </a:rPr>
                        <a:t>物</a:t>
                      </a:r>
                      <a:r>
                        <a:rPr dirty="0" sz="750" spc="-150">
                          <a:latin typeface="宋体"/>
                          <a:cs typeface="宋体"/>
                        </a:rPr>
                        <a:t>:</a:t>
                      </a:r>
                      <a:r>
                        <a:rPr dirty="0" sz="750" spc="-10">
                          <a:latin typeface="宋体"/>
                          <a:cs typeface="宋体"/>
                        </a:rPr>
                        <a:t>关</a:t>
                      </a:r>
                      <a:r>
                        <a:rPr dirty="0" sz="750" spc="5">
                          <a:latin typeface="宋体"/>
                          <a:cs typeface="宋体"/>
                        </a:rPr>
                        <a:t>于</a:t>
                      </a:r>
                      <a:r>
                        <a:rPr dirty="0" sz="750" spc="-10">
                          <a:latin typeface="宋体"/>
                          <a:cs typeface="宋体"/>
                        </a:rPr>
                        <a:t>公</a:t>
                      </a:r>
                      <a:r>
                        <a:rPr dirty="0" sz="750" spc="5">
                          <a:latin typeface="宋体"/>
                          <a:cs typeface="宋体"/>
                        </a:rPr>
                        <a:t>司</a:t>
                      </a:r>
                      <a:r>
                        <a:rPr dirty="0" sz="750" spc="-10">
                          <a:latin typeface="宋体"/>
                          <a:cs typeface="宋体"/>
                        </a:rPr>
                        <a:t>高</a:t>
                      </a:r>
                      <a:r>
                        <a:rPr dirty="0" sz="750" spc="5">
                          <a:latin typeface="宋体"/>
                          <a:cs typeface="宋体"/>
                        </a:rPr>
                        <a:t>级</a:t>
                      </a:r>
                      <a:r>
                        <a:rPr dirty="0" sz="750" spc="-10">
                          <a:latin typeface="宋体"/>
                          <a:cs typeface="宋体"/>
                        </a:rPr>
                        <a:t>管</a:t>
                      </a:r>
                      <a:r>
                        <a:rPr dirty="0" sz="750" spc="5">
                          <a:latin typeface="宋体"/>
                          <a:cs typeface="宋体"/>
                        </a:rPr>
                        <a:t>理</a:t>
                      </a:r>
                      <a:r>
                        <a:rPr dirty="0" sz="750" spc="-10">
                          <a:latin typeface="宋体"/>
                          <a:cs typeface="宋体"/>
                        </a:rPr>
                        <a:t>人</a:t>
                      </a:r>
                      <a:r>
                        <a:rPr dirty="0" sz="750" spc="5">
                          <a:latin typeface="宋体"/>
                          <a:cs typeface="宋体"/>
                        </a:rPr>
                        <a:t>员</a:t>
                      </a:r>
                      <a:r>
                        <a:rPr dirty="0" sz="750" spc="-10">
                          <a:latin typeface="宋体"/>
                          <a:cs typeface="宋体"/>
                        </a:rPr>
                        <a:t>股份</a:t>
                      </a:r>
                      <a:r>
                        <a:rPr dirty="0" sz="750" spc="5">
                          <a:latin typeface="宋体"/>
                          <a:cs typeface="宋体"/>
                        </a:rPr>
                        <a:t>减持</a:t>
                      </a:r>
                      <a:r>
                        <a:rPr dirty="0" sz="750" spc="-10">
                          <a:latin typeface="宋体"/>
                          <a:cs typeface="宋体"/>
                        </a:rPr>
                        <a:t>数</a:t>
                      </a:r>
                      <a:r>
                        <a:rPr dirty="0" sz="750" spc="5">
                          <a:latin typeface="宋体"/>
                          <a:cs typeface="宋体"/>
                        </a:rPr>
                        <a:t>量</a:t>
                      </a:r>
                      <a:r>
                        <a:rPr dirty="0" sz="750" spc="-10">
                          <a:latin typeface="宋体"/>
                          <a:cs typeface="宋体"/>
                        </a:rPr>
                        <a:t>过</a:t>
                      </a:r>
                      <a:r>
                        <a:rPr dirty="0" sz="750" spc="5">
                          <a:latin typeface="宋体"/>
                          <a:cs typeface="宋体"/>
                        </a:rPr>
                        <a:t>半暨</a:t>
                      </a:r>
                      <a:endParaRPr sz="750">
                        <a:latin typeface="宋体"/>
                        <a:cs typeface="宋体"/>
                      </a:endParaRPr>
                    </a:p>
                    <a:p>
                      <a:pPr marL="68580">
                        <a:lnSpc>
                          <a:spcPct val="100000"/>
                        </a:lnSpc>
                        <a:spcBef>
                          <a:spcPts val="665"/>
                        </a:spcBef>
                      </a:pPr>
                      <a:r>
                        <a:rPr dirty="0" sz="750" spc="5">
                          <a:latin typeface="宋体"/>
                          <a:cs typeface="宋体"/>
                        </a:rPr>
                        <a:t>减持</a:t>
                      </a:r>
                      <a:r>
                        <a:rPr dirty="0" sz="750" spc="-10">
                          <a:latin typeface="宋体"/>
                          <a:cs typeface="宋体"/>
                        </a:rPr>
                        <a:t>进</a:t>
                      </a:r>
                      <a:r>
                        <a:rPr dirty="0" sz="750" spc="5">
                          <a:latin typeface="宋体"/>
                          <a:cs typeface="宋体"/>
                        </a:rPr>
                        <a:t>展</a:t>
                      </a:r>
                      <a:r>
                        <a:rPr dirty="0" sz="750" spc="-10">
                          <a:latin typeface="宋体"/>
                          <a:cs typeface="宋体"/>
                        </a:rPr>
                        <a:t>的</a:t>
                      </a:r>
                      <a:r>
                        <a:rPr dirty="0" sz="750" spc="5">
                          <a:latin typeface="宋体"/>
                          <a:cs typeface="宋体"/>
                        </a:rPr>
                        <a:t>公告</a:t>
                      </a:r>
                      <a:endParaRPr sz="750">
                        <a:latin typeface="宋体"/>
                        <a:cs typeface="宋体"/>
                      </a:endParaRPr>
                    </a:p>
                  </a:txBody>
                  <a:tcPr marL="0" marR="0" marB="0" marT="35560"/>
                </a:tc>
                <a:tc>
                  <a:txBody>
                    <a:bodyPr/>
                    <a:lstStyle/>
                    <a:p>
                      <a:pPr algn="just" marL="100330">
                        <a:lnSpc>
                          <a:spcPct val="100000"/>
                        </a:lnSpc>
                        <a:spcBef>
                          <a:spcPts val="280"/>
                        </a:spcBef>
                      </a:pPr>
                      <a:r>
                        <a:rPr dirty="0" sz="750" spc="5">
                          <a:latin typeface="宋体"/>
                          <a:cs typeface="宋体"/>
                        </a:rPr>
                        <a:t>迈克</a:t>
                      </a:r>
                      <a:r>
                        <a:rPr dirty="0" sz="750" spc="-10">
                          <a:latin typeface="宋体"/>
                          <a:cs typeface="宋体"/>
                        </a:rPr>
                        <a:t>生</a:t>
                      </a:r>
                      <a:r>
                        <a:rPr dirty="0" sz="750" spc="5">
                          <a:latin typeface="宋体"/>
                          <a:cs typeface="宋体"/>
                        </a:rPr>
                        <a:t>物</a:t>
                      </a:r>
                      <a:r>
                        <a:rPr dirty="0" sz="750" spc="-10">
                          <a:latin typeface="宋体"/>
                          <a:cs typeface="宋体"/>
                        </a:rPr>
                        <a:t>股</a:t>
                      </a:r>
                      <a:r>
                        <a:rPr dirty="0" sz="750" spc="5">
                          <a:latin typeface="宋体"/>
                          <a:cs typeface="宋体"/>
                        </a:rPr>
                        <a:t>份</a:t>
                      </a:r>
                      <a:r>
                        <a:rPr dirty="0" sz="750" spc="-10">
                          <a:latin typeface="宋体"/>
                          <a:cs typeface="宋体"/>
                        </a:rPr>
                        <a:t>有</a:t>
                      </a:r>
                      <a:r>
                        <a:rPr dirty="0" sz="750" spc="5">
                          <a:latin typeface="宋体"/>
                          <a:cs typeface="宋体"/>
                        </a:rPr>
                        <a:t>限</a:t>
                      </a:r>
                      <a:r>
                        <a:rPr dirty="0" sz="750" spc="-10">
                          <a:latin typeface="宋体"/>
                          <a:cs typeface="宋体"/>
                        </a:rPr>
                        <a:t>公</a:t>
                      </a:r>
                      <a:r>
                        <a:rPr dirty="0" sz="750" spc="-235">
                          <a:latin typeface="宋体"/>
                          <a:cs typeface="宋体"/>
                        </a:rPr>
                        <a:t>司</a:t>
                      </a:r>
                      <a:r>
                        <a:rPr dirty="0" sz="750" spc="-10">
                          <a:latin typeface="宋体"/>
                          <a:cs typeface="宋体"/>
                        </a:rPr>
                        <a:t>（</a:t>
                      </a:r>
                      <a:r>
                        <a:rPr dirty="0" sz="750" spc="5">
                          <a:latin typeface="宋体"/>
                          <a:cs typeface="宋体"/>
                        </a:rPr>
                        <a:t>以</a:t>
                      </a:r>
                      <a:r>
                        <a:rPr dirty="0" sz="750" spc="-10">
                          <a:latin typeface="宋体"/>
                          <a:cs typeface="宋体"/>
                        </a:rPr>
                        <a:t>下</a:t>
                      </a:r>
                      <a:r>
                        <a:rPr dirty="0" sz="750" spc="5">
                          <a:latin typeface="宋体"/>
                          <a:cs typeface="宋体"/>
                        </a:rPr>
                        <a:t>简</a:t>
                      </a:r>
                      <a:r>
                        <a:rPr dirty="0" sz="750" spc="-235">
                          <a:latin typeface="宋体"/>
                          <a:cs typeface="宋体"/>
                        </a:rPr>
                        <a:t>称</a:t>
                      </a:r>
                      <a:r>
                        <a:rPr dirty="0" sz="750" spc="-10">
                          <a:latin typeface="宋体"/>
                          <a:cs typeface="宋体"/>
                        </a:rPr>
                        <a:t>“公</a:t>
                      </a:r>
                      <a:r>
                        <a:rPr dirty="0" sz="750" spc="5">
                          <a:latin typeface="宋体"/>
                          <a:cs typeface="宋体"/>
                        </a:rPr>
                        <a:t>司</a:t>
                      </a:r>
                      <a:r>
                        <a:rPr dirty="0" sz="750" spc="-235">
                          <a:latin typeface="宋体"/>
                          <a:cs typeface="宋体"/>
                        </a:rPr>
                        <a:t>”或</a:t>
                      </a:r>
                      <a:r>
                        <a:rPr dirty="0" sz="750" spc="-10">
                          <a:latin typeface="宋体"/>
                          <a:cs typeface="宋体"/>
                        </a:rPr>
                        <a:t>“</a:t>
                      </a:r>
                      <a:r>
                        <a:rPr dirty="0" sz="750" spc="5">
                          <a:latin typeface="宋体"/>
                          <a:cs typeface="宋体"/>
                        </a:rPr>
                        <a:t>迈</a:t>
                      </a:r>
                      <a:r>
                        <a:rPr dirty="0" sz="750" spc="-10">
                          <a:latin typeface="宋体"/>
                          <a:cs typeface="宋体"/>
                        </a:rPr>
                        <a:t>克</a:t>
                      </a:r>
                      <a:r>
                        <a:rPr dirty="0" sz="750" spc="5">
                          <a:latin typeface="宋体"/>
                          <a:cs typeface="宋体"/>
                        </a:rPr>
                        <a:t>生</a:t>
                      </a:r>
                      <a:r>
                        <a:rPr dirty="0" sz="750" spc="-10">
                          <a:latin typeface="宋体"/>
                          <a:cs typeface="宋体"/>
                        </a:rPr>
                        <a:t>物</a:t>
                      </a:r>
                      <a:r>
                        <a:rPr dirty="0" sz="750" spc="-310">
                          <a:latin typeface="宋体"/>
                          <a:cs typeface="宋体"/>
                        </a:rPr>
                        <a:t>”）</a:t>
                      </a:r>
                      <a:r>
                        <a:rPr dirty="0" sz="750" spc="5">
                          <a:latin typeface="宋体"/>
                          <a:cs typeface="宋体"/>
                        </a:rPr>
                        <a:t>于</a:t>
                      </a:r>
                      <a:r>
                        <a:rPr dirty="0" sz="750" spc="-240">
                          <a:latin typeface="宋体"/>
                          <a:cs typeface="宋体"/>
                        </a:rPr>
                        <a:t> </a:t>
                      </a:r>
                      <a:r>
                        <a:rPr dirty="0" sz="750" spc="70">
                          <a:latin typeface="宋体"/>
                          <a:cs typeface="宋体"/>
                        </a:rPr>
                        <a:t>2020</a:t>
                      </a:r>
                      <a:endParaRPr sz="750">
                        <a:latin typeface="宋体"/>
                        <a:cs typeface="宋体"/>
                      </a:endParaRPr>
                    </a:p>
                    <a:p>
                      <a:pPr algn="just" marL="100330" marR="59690">
                        <a:lnSpc>
                          <a:spcPct val="173300"/>
                        </a:lnSpc>
                        <a:spcBef>
                          <a:spcPts val="5"/>
                        </a:spcBef>
                      </a:pPr>
                      <a:r>
                        <a:rPr dirty="0" sz="750" spc="5">
                          <a:latin typeface="宋体"/>
                          <a:cs typeface="宋体"/>
                        </a:rPr>
                        <a:t>年</a:t>
                      </a:r>
                      <a:r>
                        <a:rPr dirty="0" sz="750" spc="-210">
                          <a:latin typeface="宋体"/>
                          <a:cs typeface="宋体"/>
                        </a:rPr>
                        <a:t> </a:t>
                      </a:r>
                      <a:r>
                        <a:rPr dirty="0" sz="750" spc="85">
                          <a:latin typeface="宋体"/>
                          <a:cs typeface="宋体"/>
                        </a:rPr>
                        <a:t>8</a:t>
                      </a:r>
                      <a:r>
                        <a:rPr dirty="0" sz="750" spc="-204">
                          <a:latin typeface="宋体"/>
                          <a:cs typeface="宋体"/>
                        </a:rPr>
                        <a:t> </a:t>
                      </a:r>
                      <a:r>
                        <a:rPr dirty="0" sz="750" spc="5">
                          <a:latin typeface="宋体"/>
                          <a:cs typeface="宋体"/>
                        </a:rPr>
                        <a:t>月</a:t>
                      </a:r>
                      <a:r>
                        <a:rPr dirty="0" sz="750" spc="-204">
                          <a:latin typeface="宋体"/>
                          <a:cs typeface="宋体"/>
                        </a:rPr>
                        <a:t> </a:t>
                      </a:r>
                      <a:r>
                        <a:rPr dirty="0" sz="750" spc="85">
                          <a:latin typeface="宋体"/>
                          <a:cs typeface="宋体"/>
                        </a:rPr>
                        <a:t>8</a:t>
                      </a:r>
                      <a:r>
                        <a:rPr dirty="0" sz="750" spc="-195">
                          <a:latin typeface="宋体"/>
                          <a:cs typeface="宋体"/>
                        </a:rPr>
                        <a:t> </a:t>
                      </a:r>
                      <a:r>
                        <a:rPr dirty="0" sz="750" spc="-10">
                          <a:latin typeface="宋体"/>
                          <a:cs typeface="宋体"/>
                        </a:rPr>
                        <a:t>日</a:t>
                      </a:r>
                      <a:r>
                        <a:rPr dirty="0" sz="750" spc="5">
                          <a:latin typeface="宋体"/>
                          <a:cs typeface="宋体"/>
                        </a:rPr>
                        <a:t>披</a:t>
                      </a:r>
                      <a:r>
                        <a:rPr dirty="0" sz="750" spc="-10">
                          <a:latin typeface="宋体"/>
                          <a:cs typeface="宋体"/>
                        </a:rPr>
                        <a:t>露</a:t>
                      </a:r>
                      <a:r>
                        <a:rPr dirty="0" sz="750" spc="5">
                          <a:latin typeface="宋体"/>
                          <a:cs typeface="宋体"/>
                        </a:rPr>
                        <a:t>了</a:t>
                      </a:r>
                      <a:r>
                        <a:rPr dirty="0" sz="750" spc="-10">
                          <a:latin typeface="宋体"/>
                          <a:cs typeface="宋体"/>
                        </a:rPr>
                        <a:t>《</a:t>
                      </a:r>
                      <a:r>
                        <a:rPr dirty="0" sz="750" spc="5">
                          <a:latin typeface="宋体"/>
                          <a:cs typeface="宋体"/>
                        </a:rPr>
                        <a:t>关</a:t>
                      </a:r>
                      <a:r>
                        <a:rPr dirty="0" sz="750" spc="-10">
                          <a:latin typeface="宋体"/>
                          <a:cs typeface="宋体"/>
                        </a:rPr>
                        <a:t>于</a:t>
                      </a:r>
                      <a:r>
                        <a:rPr dirty="0" sz="750" spc="5">
                          <a:latin typeface="宋体"/>
                          <a:cs typeface="宋体"/>
                        </a:rPr>
                        <a:t>部</a:t>
                      </a:r>
                      <a:r>
                        <a:rPr dirty="0" sz="750" spc="-10">
                          <a:latin typeface="宋体"/>
                          <a:cs typeface="宋体"/>
                        </a:rPr>
                        <a:t>分</a:t>
                      </a:r>
                      <a:r>
                        <a:rPr dirty="0" sz="750" spc="5">
                          <a:latin typeface="宋体"/>
                          <a:cs typeface="宋体"/>
                        </a:rPr>
                        <a:t>董</a:t>
                      </a:r>
                      <a:r>
                        <a:rPr dirty="0" sz="750" spc="-10">
                          <a:latin typeface="宋体"/>
                          <a:cs typeface="宋体"/>
                        </a:rPr>
                        <a:t>事、</a:t>
                      </a:r>
                      <a:r>
                        <a:rPr dirty="0" sz="750" spc="5">
                          <a:latin typeface="宋体"/>
                          <a:cs typeface="宋体"/>
                        </a:rPr>
                        <a:t>监事</a:t>
                      </a:r>
                      <a:r>
                        <a:rPr dirty="0" sz="750" spc="-10">
                          <a:latin typeface="宋体"/>
                          <a:cs typeface="宋体"/>
                        </a:rPr>
                        <a:t>、</a:t>
                      </a:r>
                      <a:r>
                        <a:rPr dirty="0" sz="750" spc="5">
                          <a:latin typeface="宋体"/>
                          <a:cs typeface="宋体"/>
                        </a:rPr>
                        <a:t>高</a:t>
                      </a:r>
                      <a:r>
                        <a:rPr dirty="0" sz="750" spc="-10">
                          <a:latin typeface="宋体"/>
                          <a:cs typeface="宋体"/>
                        </a:rPr>
                        <a:t>级</a:t>
                      </a:r>
                      <a:r>
                        <a:rPr dirty="0" sz="750" spc="5">
                          <a:latin typeface="宋体"/>
                          <a:cs typeface="宋体"/>
                        </a:rPr>
                        <a:t>管</a:t>
                      </a:r>
                      <a:r>
                        <a:rPr dirty="0" sz="750" spc="-10">
                          <a:latin typeface="宋体"/>
                          <a:cs typeface="宋体"/>
                        </a:rPr>
                        <a:t>理</a:t>
                      </a:r>
                      <a:r>
                        <a:rPr dirty="0" sz="750" spc="5">
                          <a:latin typeface="宋体"/>
                          <a:cs typeface="宋体"/>
                        </a:rPr>
                        <a:t>人</a:t>
                      </a:r>
                      <a:r>
                        <a:rPr dirty="0" sz="750" spc="-10">
                          <a:latin typeface="宋体"/>
                          <a:cs typeface="宋体"/>
                        </a:rPr>
                        <a:t>员</a:t>
                      </a:r>
                      <a:r>
                        <a:rPr dirty="0" sz="750" spc="5">
                          <a:latin typeface="宋体"/>
                          <a:cs typeface="宋体"/>
                        </a:rPr>
                        <a:t>减</a:t>
                      </a:r>
                      <a:r>
                        <a:rPr dirty="0" sz="750" spc="-10">
                          <a:latin typeface="宋体"/>
                          <a:cs typeface="宋体"/>
                        </a:rPr>
                        <a:t>持</a:t>
                      </a:r>
                      <a:r>
                        <a:rPr dirty="0" sz="750" spc="5">
                          <a:latin typeface="宋体"/>
                          <a:cs typeface="宋体"/>
                        </a:rPr>
                        <a:t>公 司股</a:t>
                      </a:r>
                      <a:r>
                        <a:rPr dirty="0" sz="750" spc="-10">
                          <a:latin typeface="宋体"/>
                          <a:cs typeface="宋体"/>
                        </a:rPr>
                        <a:t>份</a:t>
                      </a:r>
                      <a:r>
                        <a:rPr dirty="0" sz="750" spc="5">
                          <a:latin typeface="宋体"/>
                          <a:cs typeface="宋体"/>
                        </a:rPr>
                        <a:t>的</a:t>
                      </a:r>
                      <a:r>
                        <a:rPr dirty="0" sz="750" spc="-10">
                          <a:latin typeface="宋体"/>
                          <a:cs typeface="宋体"/>
                        </a:rPr>
                        <a:t>预</a:t>
                      </a:r>
                      <a:r>
                        <a:rPr dirty="0" sz="750" spc="5">
                          <a:latin typeface="宋体"/>
                          <a:cs typeface="宋体"/>
                        </a:rPr>
                        <a:t>披</a:t>
                      </a:r>
                      <a:r>
                        <a:rPr dirty="0" sz="750" spc="-10">
                          <a:latin typeface="宋体"/>
                          <a:cs typeface="宋体"/>
                        </a:rPr>
                        <a:t>露</a:t>
                      </a:r>
                      <a:r>
                        <a:rPr dirty="0" sz="750" spc="5">
                          <a:latin typeface="宋体"/>
                          <a:cs typeface="宋体"/>
                        </a:rPr>
                        <a:t>公</a:t>
                      </a:r>
                      <a:r>
                        <a:rPr dirty="0" sz="750" spc="-10">
                          <a:latin typeface="宋体"/>
                          <a:cs typeface="宋体"/>
                        </a:rPr>
                        <a:t>告</a:t>
                      </a:r>
                      <a:r>
                        <a:rPr dirty="0" sz="750" spc="-380">
                          <a:latin typeface="宋体"/>
                          <a:cs typeface="宋体"/>
                        </a:rPr>
                        <a:t>》</a:t>
                      </a:r>
                      <a:r>
                        <a:rPr dirty="0" sz="750" spc="5">
                          <a:latin typeface="宋体"/>
                          <a:cs typeface="宋体"/>
                        </a:rPr>
                        <a:t>，</a:t>
                      </a:r>
                      <a:r>
                        <a:rPr dirty="0" sz="750" spc="-10">
                          <a:latin typeface="宋体"/>
                          <a:cs typeface="宋体"/>
                        </a:rPr>
                        <a:t>公</a:t>
                      </a:r>
                      <a:r>
                        <a:rPr dirty="0" sz="750" spc="5">
                          <a:latin typeface="宋体"/>
                          <a:cs typeface="宋体"/>
                        </a:rPr>
                        <a:t>司</a:t>
                      </a:r>
                      <a:r>
                        <a:rPr dirty="0" sz="750" spc="-10">
                          <a:latin typeface="宋体"/>
                          <a:cs typeface="宋体"/>
                        </a:rPr>
                        <a:t>董</a:t>
                      </a:r>
                      <a:r>
                        <a:rPr dirty="0" sz="750" spc="5">
                          <a:latin typeface="宋体"/>
                          <a:cs typeface="宋体"/>
                        </a:rPr>
                        <a:t>事</a:t>
                      </a:r>
                      <a:r>
                        <a:rPr dirty="0" sz="750" spc="-10">
                          <a:latin typeface="宋体"/>
                          <a:cs typeface="宋体"/>
                        </a:rPr>
                        <a:t>兼</a:t>
                      </a:r>
                      <a:r>
                        <a:rPr dirty="0" sz="750" spc="5">
                          <a:latin typeface="宋体"/>
                          <a:cs typeface="宋体"/>
                        </a:rPr>
                        <a:t>总经</a:t>
                      </a:r>
                      <a:r>
                        <a:rPr dirty="0" sz="750" spc="-10">
                          <a:latin typeface="宋体"/>
                          <a:cs typeface="宋体"/>
                        </a:rPr>
                        <a:t>理</a:t>
                      </a:r>
                      <a:r>
                        <a:rPr dirty="0" sz="750" spc="5">
                          <a:latin typeface="宋体"/>
                          <a:cs typeface="宋体"/>
                        </a:rPr>
                        <a:t>吴</a:t>
                      </a:r>
                      <a:r>
                        <a:rPr dirty="0" sz="750" spc="-10">
                          <a:latin typeface="宋体"/>
                          <a:cs typeface="宋体"/>
                        </a:rPr>
                        <a:t>明</a:t>
                      </a:r>
                      <a:r>
                        <a:rPr dirty="0" sz="750" spc="5">
                          <a:latin typeface="宋体"/>
                          <a:cs typeface="宋体"/>
                        </a:rPr>
                        <a:t>建</a:t>
                      </a:r>
                      <a:r>
                        <a:rPr dirty="0" sz="750" spc="-10">
                          <a:latin typeface="宋体"/>
                          <a:cs typeface="宋体"/>
                        </a:rPr>
                        <a:t>先</a:t>
                      </a:r>
                      <a:r>
                        <a:rPr dirty="0" sz="750" spc="5">
                          <a:latin typeface="宋体"/>
                          <a:cs typeface="宋体"/>
                        </a:rPr>
                        <a:t>生</a:t>
                      </a:r>
                      <a:r>
                        <a:rPr dirty="0" sz="750" spc="-10">
                          <a:latin typeface="宋体"/>
                          <a:cs typeface="宋体"/>
                        </a:rPr>
                        <a:t>、</a:t>
                      </a:r>
                      <a:r>
                        <a:rPr dirty="0" sz="750" spc="5">
                          <a:latin typeface="宋体"/>
                          <a:cs typeface="宋体"/>
                        </a:rPr>
                        <a:t>监</a:t>
                      </a:r>
                      <a:r>
                        <a:rPr dirty="0" sz="750" spc="-10">
                          <a:latin typeface="宋体"/>
                          <a:cs typeface="宋体"/>
                        </a:rPr>
                        <a:t>事</a:t>
                      </a:r>
                      <a:r>
                        <a:rPr dirty="0" sz="750" spc="5">
                          <a:latin typeface="宋体"/>
                          <a:cs typeface="宋体"/>
                        </a:rPr>
                        <a:t>王林 </a:t>
                      </a:r>
                      <a:r>
                        <a:rPr dirty="0" sz="750">
                          <a:latin typeface="宋体"/>
                          <a:cs typeface="宋体"/>
                        </a:rPr>
                        <a:t>先生</a:t>
                      </a:r>
                      <a:r>
                        <a:rPr dirty="0" sz="750" spc="-325">
                          <a:latin typeface="宋体"/>
                          <a:cs typeface="宋体"/>
                        </a:rPr>
                        <a:t>、</a:t>
                      </a:r>
                      <a:r>
                        <a:rPr dirty="0" sz="750">
                          <a:latin typeface="宋体"/>
                          <a:cs typeface="宋体"/>
                        </a:rPr>
                        <a:t>董</a:t>
                      </a:r>
                      <a:r>
                        <a:rPr dirty="0" sz="750" spc="-15">
                          <a:latin typeface="宋体"/>
                          <a:cs typeface="宋体"/>
                        </a:rPr>
                        <a:t>事</a:t>
                      </a:r>
                      <a:r>
                        <a:rPr dirty="0" sz="750">
                          <a:latin typeface="宋体"/>
                          <a:cs typeface="宋体"/>
                        </a:rPr>
                        <a:t>会</a:t>
                      </a:r>
                      <a:r>
                        <a:rPr dirty="0" sz="750" spc="-15">
                          <a:latin typeface="宋体"/>
                          <a:cs typeface="宋体"/>
                        </a:rPr>
                        <a:t>秘</a:t>
                      </a:r>
                      <a:r>
                        <a:rPr dirty="0" sz="750">
                          <a:latin typeface="宋体"/>
                          <a:cs typeface="宋体"/>
                        </a:rPr>
                        <a:t>书</a:t>
                      </a:r>
                      <a:r>
                        <a:rPr dirty="0" sz="750" spc="-15">
                          <a:latin typeface="宋体"/>
                          <a:cs typeface="宋体"/>
                        </a:rPr>
                        <a:t>兼</a:t>
                      </a:r>
                      <a:r>
                        <a:rPr dirty="0" sz="750">
                          <a:latin typeface="宋体"/>
                          <a:cs typeface="宋体"/>
                        </a:rPr>
                        <a:t>战</a:t>
                      </a:r>
                      <a:r>
                        <a:rPr dirty="0" sz="750" spc="-15">
                          <a:latin typeface="宋体"/>
                          <a:cs typeface="宋体"/>
                        </a:rPr>
                        <a:t>略</a:t>
                      </a:r>
                      <a:r>
                        <a:rPr dirty="0" sz="750">
                          <a:latin typeface="宋体"/>
                          <a:cs typeface="宋体"/>
                        </a:rPr>
                        <a:t>投</a:t>
                      </a:r>
                      <a:r>
                        <a:rPr dirty="0" sz="750" spc="-15">
                          <a:latin typeface="宋体"/>
                          <a:cs typeface="宋体"/>
                        </a:rPr>
                        <a:t>资</a:t>
                      </a:r>
                      <a:r>
                        <a:rPr dirty="0" sz="750">
                          <a:latin typeface="宋体"/>
                          <a:cs typeface="宋体"/>
                        </a:rPr>
                        <a:t>总</a:t>
                      </a:r>
                      <a:r>
                        <a:rPr dirty="0" sz="750" spc="-15">
                          <a:latin typeface="宋体"/>
                          <a:cs typeface="宋体"/>
                        </a:rPr>
                        <a:t>监史</a:t>
                      </a:r>
                      <a:r>
                        <a:rPr dirty="0" sz="750">
                          <a:latin typeface="宋体"/>
                          <a:cs typeface="宋体"/>
                        </a:rPr>
                        <a:t>炜女</a:t>
                      </a:r>
                      <a:r>
                        <a:rPr dirty="0" sz="750" spc="-15">
                          <a:latin typeface="宋体"/>
                          <a:cs typeface="宋体"/>
                        </a:rPr>
                        <a:t>士</a:t>
                      </a:r>
                      <a:r>
                        <a:rPr dirty="0" sz="750">
                          <a:latin typeface="宋体"/>
                          <a:cs typeface="宋体"/>
                        </a:rPr>
                        <a:t>计</a:t>
                      </a:r>
                      <a:r>
                        <a:rPr dirty="0" sz="750" spc="-15">
                          <a:latin typeface="宋体"/>
                          <a:cs typeface="宋体"/>
                        </a:rPr>
                        <a:t>划</a:t>
                      </a:r>
                      <a:r>
                        <a:rPr dirty="0" sz="750">
                          <a:latin typeface="宋体"/>
                          <a:cs typeface="宋体"/>
                        </a:rPr>
                        <a:t>自</a:t>
                      </a:r>
                      <a:r>
                        <a:rPr dirty="0" sz="750" spc="-15">
                          <a:latin typeface="宋体"/>
                          <a:cs typeface="宋体"/>
                        </a:rPr>
                        <a:t>减</a:t>
                      </a:r>
                      <a:r>
                        <a:rPr dirty="0" sz="750">
                          <a:latin typeface="宋体"/>
                          <a:cs typeface="宋体"/>
                        </a:rPr>
                        <a:t>持</a:t>
                      </a:r>
                      <a:r>
                        <a:rPr dirty="0" sz="750" spc="-15">
                          <a:latin typeface="宋体"/>
                          <a:cs typeface="宋体"/>
                        </a:rPr>
                        <a:t>计</a:t>
                      </a:r>
                      <a:r>
                        <a:rPr dirty="0" sz="750">
                          <a:latin typeface="宋体"/>
                          <a:cs typeface="宋体"/>
                        </a:rPr>
                        <a:t>划</a:t>
                      </a:r>
                      <a:r>
                        <a:rPr dirty="0" sz="750" spc="-15">
                          <a:latin typeface="宋体"/>
                          <a:cs typeface="宋体"/>
                        </a:rPr>
                        <a:t>公</a:t>
                      </a:r>
                      <a:r>
                        <a:rPr dirty="0" sz="750">
                          <a:latin typeface="宋体"/>
                          <a:cs typeface="宋体"/>
                        </a:rPr>
                        <a:t>告披 </a:t>
                      </a:r>
                      <a:r>
                        <a:rPr dirty="0" sz="750" spc="5">
                          <a:latin typeface="宋体"/>
                          <a:cs typeface="宋体"/>
                        </a:rPr>
                        <a:t>露之</a:t>
                      </a:r>
                      <a:r>
                        <a:rPr dirty="0" sz="750" spc="-10">
                          <a:latin typeface="宋体"/>
                          <a:cs typeface="宋体"/>
                        </a:rPr>
                        <a:t>日</a:t>
                      </a:r>
                      <a:r>
                        <a:rPr dirty="0" sz="750" spc="5">
                          <a:latin typeface="宋体"/>
                          <a:cs typeface="宋体"/>
                        </a:rPr>
                        <a:t>起</a:t>
                      </a:r>
                      <a:r>
                        <a:rPr dirty="0" sz="750" spc="-204">
                          <a:latin typeface="宋体"/>
                          <a:cs typeface="宋体"/>
                        </a:rPr>
                        <a:t> </a:t>
                      </a:r>
                      <a:r>
                        <a:rPr dirty="0" sz="750" spc="70">
                          <a:latin typeface="宋体"/>
                          <a:cs typeface="宋体"/>
                        </a:rPr>
                        <a:t>15</a:t>
                      </a:r>
                      <a:r>
                        <a:rPr dirty="0" sz="750" spc="-210">
                          <a:latin typeface="宋体"/>
                          <a:cs typeface="宋体"/>
                        </a:rPr>
                        <a:t> </a:t>
                      </a:r>
                      <a:r>
                        <a:rPr dirty="0" sz="750" spc="5">
                          <a:latin typeface="宋体"/>
                          <a:cs typeface="宋体"/>
                        </a:rPr>
                        <a:t>个</a:t>
                      </a:r>
                      <a:r>
                        <a:rPr dirty="0" sz="750" spc="-10">
                          <a:latin typeface="宋体"/>
                          <a:cs typeface="宋体"/>
                        </a:rPr>
                        <a:t>交</a:t>
                      </a:r>
                      <a:r>
                        <a:rPr dirty="0" sz="750" spc="5">
                          <a:latin typeface="宋体"/>
                          <a:cs typeface="宋体"/>
                        </a:rPr>
                        <a:t>易</a:t>
                      </a:r>
                      <a:r>
                        <a:rPr dirty="0" sz="750" spc="-10">
                          <a:latin typeface="宋体"/>
                          <a:cs typeface="宋体"/>
                        </a:rPr>
                        <a:t>日</a:t>
                      </a:r>
                      <a:r>
                        <a:rPr dirty="0" sz="750" spc="5">
                          <a:latin typeface="宋体"/>
                          <a:cs typeface="宋体"/>
                        </a:rPr>
                        <a:t>后的</a:t>
                      </a:r>
                      <a:r>
                        <a:rPr dirty="0" sz="750" spc="-204">
                          <a:latin typeface="宋体"/>
                          <a:cs typeface="宋体"/>
                        </a:rPr>
                        <a:t> </a:t>
                      </a:r>
                      <a:r>
                        <a:rPr dirty="0" sz="750" spc="75">
                          <a:latin typeface="宋体"/>
                          <a:cs typeface="宋体"/>
                        </a:rPr>
                        <a:t>90</a:t>
                      </a:r>
                      <a:r>
                        <a:rPr dirty="0" sz="750" spc="-204">
                          <a:latin typeface="宋体"/>
                          <a:cs typeface="宋体"/>
                        </a:rPr>
                        <a:t> </a:t>
                      </a:r>
                      <a:r>
                        <a:rPr dirty="0" sz="750" spc="-10">
                          <a:latin typeface="宋体"/>
                          <a:cs typeface="宋体"/>
                        </a:rPr>
                        <a:t>个自</a:t>
                      </a:r>
                      <a:r>
                        <a:rPr dirty="0" sz="750" spc="5">
                          <a:latin typeface="宋体"/>
                          <a:cs typeface="宋体"/>
                        </a:rPr>
                        <a:t>然日</a:t>
                      </a:r>
                      <a:r>
                        <a:rPr dirty="0" sz="750" spc="-140">
                          <a:latin typeface="宋体"/>
                          <a:cs typeface="宋体"/>
                        </a:rPr>
                        <a:t>内</a:t>
                      </a:r>
                      <a:r>
                        <a:rPr dirty="0" sz="750" spc="5">
                          <a:latin typeface="宋体"/>
                          <a:cs typeface="宋体"/>
                        </a:rPr>
                        <a:t>（</a:t>
                      </a:r>
                      <a:r>
                        <a:rPr dirty="0" sz="750" spc="-10">
                          <a:latin typeface="宋体"/>
                          <a:cs typeface="宋体"/>
                        </a:rPr>
                        <a:t>窗</a:t>
                      </a:r>
                      <a:r>
                        <a:rPr dirty="0" sz="750" spc="5">
                          <a:latin typeface="宋体"/>
                          <a:cs typeface="宋体"/>
                        </a:rPr>
                        <a:t>口</a:t>
                      </a:r>
                      <a:r>
                        <a:rPr dirty="0" sz="750" spc="-10">
                          <a:latin typeface="宋体"/>
                          <a:cs typeface="宋体"/>
                        </a:rPr>
                        <a:t>期</a:t>
                      </a:r>
                      <a:r>
                        <a:rPr dirty="0" sz="750" spc="5">
                          <a:latin typeface="宋体"/>
                          <a:cs typeface="宋体"/>
                        </a:rPr>
                        <a:t>不</a:t>
                      </a:r>
                      <a:r>
                        <a:rPr dirty="0" sz="750" spc="-10">
                          <a:latin typeface="宋体"/>
                          <a:cs typeface="宋体"/>
                        </a:rPr>
                        <a:t>减</a:t>
                      </a:r>
                      <a:r>
                        <a:rPr dirty="0" sz="750" spc="5">
                          <a:latin typeface="宋体"/>
                          <a:cs typeface="宋体"/>
                        </a:rPr>
                        <a:t>持</a:t>
                      </a:r>
                      <a:r>
                        <a:rPr dirty="0" sz="750" spc="-254">
                          <a:latin typeface="宋体"/>
                          <a:cs typeface="宋体"/>
                        </a:rPr>
                        <a:t>），</a:t>
                      </a:r>
                      <a:r>
                        <a:rPr dirty="0" sz="750" spc="-10">
                          <a:latin typeface="宋体"/>
                          <a:cs typeface="宋体"/>
                        </a:rPr>
                        <a:t>拟</a:t>
                      </a:r>
                      <a:r>
                        <a:rPr dirty="0" sz="750" spc="5">
                          <a:latin typeface="宋体"/>
                          <a:cs typeface="宋体"/>
                        </a:rPr>
                        <a:t>通</a:t>
                      </a:r>
                      <a:endParaRPr sz="750">
                        <a:latin typeface="宋体"/>
                        <a:cs typeface="宋体"/>
                      </a:endParaRPr>
                    </a:p>
                    <a:p>
                      <a:pPr algn="just" marL="100330" marR="81280">
                        <a:lnSpc>
                          <a:spcPct val="173300"/>
                        </a:lnSpc>
                      </a:pPr>
                      <a:r>
                        <a:rPr dirty="0" sz="750" spc="5">
                          <a:latin typeface="宋体"/>
                          <a:cs typeface="宋体"/>
                        </a:rPr>
                        <a:t>过集</a:t>
                      </a:r>
                      <a:r>
                        <a:rPr dirty="0" sz="750" spc="-10">
                          <a:latin typeface="宋体"/>
                          <a:cs typeface="宋体"/>
                        </a:rPr>
                        <a:t>中</a:t>
                      </a:r>
                      <a:r>
                        <a:rPr dirty="0" sz="750" spc="5">
                          <a:latin typeface="宋体"/>
                          <a:cs typeface="宋体"/>
                        </a:rPr>
                        <a:t>竞</a:t>
                      </a:r>
                      <a:r>
                        <a:rPr dirty="0" sz="750" spc="-10">
                          <a:latin typeface="宋体"/>
                          <a:cs typeface="宋体"/>
                        </a:rPr>
                        <a:t>价</a:t>
                      </a:r>
                      <a:r>
                        <a:rPr dirty="0" sz="750" spc="5">
                          <a:latin typeface="宋体"/>
                          <a:cs typeface="宋体"/>
                        </a:rPr>
                        <a:t>方</a:t>
                      </a:r>
                      <a:r>
                        <a:rPr dirty="0" sz="750" spc="-10">
                          <a:latin typeface="宋体"/>
                          <a:cs typeface="宋体"/>
                        </a:rPr>
                        <a:t>式</a:t>
                      </a:r>
                      <a:r>
                        <a:rPr dirty="0" sz="750" spc="5">
                          <a:latin typeface="宋体"/>
                          <a:cs typeface="宋体"/>
                        </a:rPr>
                        <a:t>分</a:t>
                      </a:r>
                      <a:r>
                        <a:rPr dirty="0" sz="750" spc="-10">
                          <a:latin typeface="宋体"/>
                          <a:cs typeface="宋体"/>
                        </a:rPr>
                        <a:t>别</a:t>
                      </a:r>
                      <a:r>
                        <a:rPr dirty="0" sz="750" spc="5">
                          <a:latin typeface="宋体"/>
                          <a:cs typeface="宋体"/>
                        </a:rPr>
                        <a:t>减</a:t>
                      </a:r>
                      <a:r>
                        <a:rPr dirty="0" sz="750" spc="-10">
                          <a:latin typeface="宋体"/>
                          <a:cs typeface="宋体"/>
                        </a:rPr>
                        <a:t>持</a:t>
                      </a:r>
                      <a:r>
                        <a:rPr dirty="0" sz="750" spc="5">
                          <a:latin typeface="宋体"/>
                          <a:cs typeface="宋体"/>
                        </a:rPr>
                        <a:t>公</a:t>
                      </a:r>
                      <a:r>
                        <a:rPr dirty="0" sz="750" spc="-10">
                          <a:latin typeface="宋体"/>
                          <a:cs typeface="宋体"/>
                        </a:rPr>
                        <a:t>司</a:t>
                      </a:r>
                      <a:r>
                        <a:rPr dirty="0" sz="750" spc="5">
                          <a:latin typeface="宋体"/>
                          <a:cs typeface="宋体"/>
                        </a:rPr>
                        <a:t>股</a:t>
                      </a:r>
                      <a:r>
                        <a:rPr dirty="0" sz="750" spc="-10">
                          <a:latin typeface="宋体"/>
                          <a:cs typeface="宋体"/>
                        </a:rPr>
                        <a:t>份不</a:t>
                      </a:r>
                      <a:r>
                        <a:rPr dirty="0" sz="750" spc="5">
                          <a:latin typeface="宋体"/>
                          <a:cs typeface="宋体"/>
                        </a:rPr>
                        <a:t>超过</a:t>
                      </a:r>
                      <a:r>
                        <a:rPr dirty="0" sz="750" spc="-215">
                          <a:latin typeface="宋体"/>
                          <a:cs typeface="宋体"/>
                        </a:rPr>
                        <a:t> </a:t>
                      </a:r>
                      <a:r>
                        <a:rPr dirty="0" sz="750" spc="45">
                          <a:latin typeface="宋体"/>
                          <a:cs typeface="宋体"/>
                        </a:rPr>
                        <a:t>370,000</a:t>
                      </a:r>
                      <a:r>
                        <a:rPr dirty="0" sz="750" spc="-225">
                          <a:latin typeface="宋体"/>
                          <a:cs typeface="宋体"/>
                        </a:rPr>
                        <a:t> </a:t>
                      </a:r>
                      <a:r>
                        <a:rPr dirty="0" sz="750" spc="5">
                          <a:latin typeface="宋体"/>
                          <a:cs typeface="宋体"/>
                        </a:rPr>
                        <a:t>股、</a:t>
                      </a:r>
                      <a:r>
                        <a:rPr dirty="0" sz="750" spc="40">
                          <a:latin typeface="宋体"/>
                          <a:cs typeface="宋体"/>
                        </a:rPr>
                        <a:t>620,000  </a:t>
                      </a:r>
                      <a:r>
                        <a:rPr dirty="0" sz="750" spc="5">
                          <a:latin typeface="宋体"/>
                          <a:cs typeface="宋体"/>
                        </a:rPr>
                        <a:t>股、</a:t>
                      </a:r>
                      <a:r>
                        <a:rPr dirty="0" sz="750" spc="40">
                          <a:latin typeface="宋体"/>
                          <a:cs typeface="宋体"/>
                        </a:rPr>
                        <a:t>385,000</a:t>
                      </a:r>
                      <a:r>
                        <a:rPr dirty="0" sz="750" spc="-195">
                          <a:latin typeface="宋体"/>
                          <a:cs typeface="宋体"/>
                        </a:rPr>
                        <a:t> </a:t>
                      </a:r>
                      <a:r>
                        <a:rPr dirty="0" sz="750" spc="-10">
                          <a:latin typeface="宋体"/>
                          <a:cs typeface="宋体"/>
                        </a:rPr>
                        <a:t>股</a:t>
                      </a:r>
                      <a:r>
                        <a:rPr dirty="0" sz="750" spc="5">
                          <a:latin typeface="宋体"/>
                          <a:cs typeface="宋体"/>
                        </a:rPr>
                        <a:t>，</a:t>
                      </a:r>
                      <a:r>
                        <a:rPr dirty="0" sz="750" spc="-10">
                          <a:latin typeface="宋体"/>
                          <a:cs typeface="宋体"/>
                        </a:rPr>
                        <a:t>详</a:t>
                      </a:r>
                      <a:r>
                        <a:rPr dirty="0" sz="750" spc="5">
                          <a:latin typeface="宋体"/>
                          <a:cs typeface="宋体"/>
                        </a:rPr>
                        <a:t>见</a:t>
                      </a:r>
                      <a:r>
                        <a:rPr dirty="0" sz="750" spc="-10">
                          <a:latin typeface="宋体"/>
                          <a:cs typeface="宋体"/>
                        </a:rPr>
                        <a:t>公</a:t>
                      </a:r>
                      <a:r>
                        <a:rPr dirty="0" sz="750" spc="5">
                          <a:latin typeface="宋体"/>
                          <a:cs typeface="宋体"/>
                        </a:rPr>
                        <a:t>司</a:t>
                      </a:r>
                      <a:r>
                        <a:rPr dirty="0" sz="750" spc="-10">
                          <a:latin typeface="宋体"/>
                          <a:cs typeface="宋体"/>
                        </a:rPr>
                        <a:t>披</a:t>
                      </a:r>
                      <a:r>
                        <a:rPr dirty="0" sz="750" spc="5">
                          <a:latin typeface="宋体"/>
                          <a:cs typeface="宋体"/>
                        </a:rPr>
                        <a:t>露</a:t>
                      </a:r>
                      <a:r>
                        <a:rPr dirty="0" sz="750" spc="-10">
                          <a:latin typeface="宋体"/>
                          <a:cs typeface="宋体"/>
                        </a:rPr>
                        <a:t>于巨</a:t>
                      </a:r>
                      <a:r>
                        <a:rPr dirty="0" sz="750" spc="5">
                          <a:latin typeface="宋体"/>
                          <a:cs typeface="宋体"/>
                        </a:rPr>
                        <a:t>潮资</a:t>
                      </a:r>
                      <a:r>
                        <a:rPr dirty="0" sz="750" spc="-10">
                          <a:latin typeface="宋体"/>
                          <a:cs typeface="宋体"/>
                        </a:rPr>
                        <a:t>讯</a:t>
                      </a:r>
                      <a:r>
                        <a:rPr dirty="0" sz="750" spc="5">
                          <a:latin typeface="宋体"/>
                          <a:cs typeface="宋体"/>
                        </a:rPr>
                        <a:t>网</a:t>
                      </a:r>
                      <a:endParaRPr sz="750">
                        <a:latin typeface="宋体"/>
                        <a:cs typeface="宋体"/>
                      </a:endParaRPr>
                    </a:p>
                    <a:p>
                      <a:pPr marL="100330" marR="59690">
                        <a:lnSpc>
                          <a:spcPct val="173300"/>
                        </a:lnSpc>
                      </a:pPr>
                      <a:r>
                        <a:rPr dirty="0" sz="750" spc="-105">
                          <a:latin typeface="宋体"/>
                          <a:cs typeface="宋体"/>
                        </a:rPr>
                        <a:t>(</a:t>
                      </a:r>
                      <a:r>
                        <a:rPr dirty="0" sz="750" spc="-170">
                          <a:latin typeface="宋体"/>
                          <a:cs typeface="宋体"/>
                        </a:rPr>
                        <a:t> </a:t>
                      </a:r>
                      <a:r>
                        <a:rPr dirty="0" sz="750" spc="35">
                          <a:latin typeface="宋体"/>
                          <a:cs typeface="宋体"/>
                          <a:hlinkClick r:id="rId3"/>
                        </a:rPr>
                        <a:t>www.cninfo.com.cn</a:t>
                      </a:r>
                      <a:r>
                        <a:rPr dirty="0" sz="750" spc="-180">
                          <a:latin typeface="宋体"/>
                          <a:cs typeface="宋体"/>
                          <a:hlinkClick r:id="rId3"/>
                        </a:rPr>
                        <a:t> </a:t>
                      </a:r>
                      <a:r>
                        <a:rPr dirty="0" sz="750" spc="-110">
                          <a:latin typeface="宋体"/>
                          <a:cs typeface="宋体"/>
                        </a:rPr>
                        <a:t>)</a:t>
                      </a:r>
                      <a:r>
                        <a:rPr dirty="0" sz="750" spc="5">
                          <a:latin typeface="宋体"/>
                          <a:cs typeface="宋体"/>
                        </a:rPr>
                        <a:t>的</a:t>
                      </a:r>
                      <a:r>
                        <a:rPr dirty="0" sz="750" spc="-10">
                          <a:latin typeface="宋体"/>
                          <a:cs typeface="宋体"/>
                        </a:rPr>
                        <a:t>相</a:t>
                      </a:r>
                      <a:r>
                        <a:rPr dirty="0" sz="750" spc="5">
                          <a:latin typeface="宋体"/>
                          <a:cs typeface="宋体"/>
                        </a:rPr>
                        <a:t>关</a:t>
                      </a:r>
                      <a:r>
                        <a:rPr dirty="0" sz="750" spc="-10">
                          <a:latin typeface="宋体"/>
                          <a:cs typeface="宋体"/>
                        </a:rPr>
                        <a:t>公告</a:t>
                      </a:r>
                      <a:r>
                        <a:rPr dirty="0" sz="750" spc="5">
                          <a:latin typeface="宋体"/>
                          <a:cs typeface="宋体"/>
                        </a:rPr>
                        <a:t>，公</a:t>
                      </a:r>
                      <a:r>
                        <a:rPr dirty="0" sz="750" spc="-10">
                          <a:latin typeface="宋体"/>
                          <a:cs typeface="宋体"/>
                        </a:rPr>
                        <a:t>告</a:t>
                      </a:r>
                      <a:r>
                        <a:rPr dirty="0" sz="750" spc="5">
                          <a:latin typeface="宋体"/>
                          <a:cs typeface="宋体"/>
                        </a:rPr>
                        <a:t>编</a:t>
                      </a:r>
                      <a:r>
                        <a:rPr dirty="0" sz="750" spc="-10">
                          <a:latin typeface="宋体"/>
                          <a:cs typeface="宋体"/>
                        </a:rPr>
                        <a:t>号</a:t>
                      </a:r>
                      <a:r>
                        <a:rPr dirty="0" sz="750" spc="70">
                          <a:latin typeface="宋体"/>
                          <a:cs typeface="宋体"/>
                        </a:rPr>
                        <a:t>：2020-079</a:t>
                      </a:r>
                      <a:r>
                        <a:rPr dirty="0" sz="750" spc="5">
                          <a:latin typeface="宋体"/>
                          <a:cs typeface="宋体"/>
                        </a:rPr>
                        <a:t>。近 </a:t>
                      </a:r>
                      <a:r>
                        <a:rPr dirty="0" sz="750">
                          <a:latin typeface="宋体"/>
                          <a:cs typeface="宋体"/>
                        </a:rPr>
                        <a:t>日</a:t>
                      </a:r>
                      <a:r>
                        <a:rPr dirty="0" sz="750" spc="-160">
                          <a:latin typeface="宋体"/>
                          <a:cs typeface="宋体"/>
                        </a:rPr>
                        <a:t>，</a:t>
                      </a:r>
                      <a:r>
                        <a:rPr dirty="0" sz="750" spc="-15">
                          <a:latin typeface="宋体"/>
                          <a:cs typeface="宋体"/>
                        </a:rPr>
                        <a:t>公</a:t>
                      </a:r>
                      <a:r>
                        <a:rPr dirty="0" sz="750">
                          <a:latin typeface="宋体"/>
                          <a:cs typeface="宋体"/>
                        </a:rPr>
                        <a:t>司</a:t>
                      </a:r>
                      <a:r>
                        <a:rPr dirty="0" sz="750" spc="-15">
                          <a:latin typeface="宋体"/>
                          <a:cs typeface="宋体"/>
                        </a:rPr>
                        <a:t>收</a:t>
                      </a:r>
                      <a:r>
                        <a:rPr dirty="0" sz="750">
                          <a:latin typeface="宋体"/>
                          <a:cs typeface="宋体"/>
                        </a:rPr>
                        <a:t>到</a:t>
                      </a:r>
                      <a:r>
                        <a:rPr dirty="0" sz="750" spc="-15">
                          <a:latin typeface="宋体"/>
                          <a:cs typeface="宋体"/>
                        </a:rPr>
                        <a:t>董</a:t>
                      </a:r>
                      <a:r>
                        <a:rPr dirty="0" sz="750">
                          <a:latin typeface="宋体"/>
                          <a:cs typeface="宋体"/>
                        </a:rPr>
                        <a:t>事</a:t>
                      </a:r>
                      <a:r>
                        <a:rPr dirty="0" sz="750" spc="-15">
                          <a:latin typeface="宋体"/>
                          <a:cs typeface="宋体"/>
                        </a:rPr>
                        <a:t>会</a:t>
                      </a:r>
                      <a:r>
                        <a:rPr dirty="0" sz="750">
                          <a:latin typeface="宋体"/>
                          <a:cs typeface="宋体"/>
                        </a:rPr>
                        <a:t>秘</a:t>
                      </a:r>
                      <a:r>
                        <a:rPr dirty="0" sz="750" spc="-15">
                          <a:latin typeface="宋体"/>
                          <a:cs typeface="宋体"/>
                        </a:rPr>
                        <a:t>书</a:t>
                      </a:r>
                      <a:r>
                        <a:rPr dirty="0" sz="750">
                          <a:latin typeface="宋体"/>
                          <a:cs typeface="宋体"/>
                        </a:rPr>
                        <a:t>兼</a:t>
                      </a:r>
                      <a:r>
                        <a:rPr dirty="0" sz="750" spc="-15">
                          <a:latin typeface="宋体"/>
                          <a:cs typeface="宋体"/>
                        </a:rPr>
                        <a:t>战</a:t>
                      </a:r>
                      <a:r>
                        <a:rPr dirty="0" sz="750">
                          <a:latin typeface="宋体"/>
                          <a:cs typeface="宋体"/>
                        </a:rPr>
                        <a:t>略</a:t>
                      </a:r>
                      <a:r>
                        <a:rPr dirty="0" sz="750" spc="-15">
                          <a:latin typeface="宋体"/>
                          <a:cs typeface="宋体"/>
                        </a:rPr>
                        <a:t>投资</a:t>
                      </a:r>
                      <a:r>
                        <a:rPr dirty="0" sz="750">
                          <a:latin typeface="宋体"/>
                          <a:cs typeface="宋体"/>
                        </a:rPr>
                        <a:t>总监</a:t>
                      </a:r>
                      <a:r>
                        <a:rPr dirty="0" sz="750" spc="-15">
                          <a:latin typeface="宋体"/>
                          <a:cs typeface="宋体"/>
                        </a:rPr>
                        <a:t>史</a:t>
                      </a:r>
                      <a:r>
                        <a:rPr dirty="0" sz="750">
                          <a:latin typeface="宋体"/>
                          <a:cs typeface="宋体"/>
                        </a:rPr>
                        <a:t>炜</a:t>
                      </a:r>
                      <a:r>
                        <a:rPr dirty="0" sz="750" spc="-15">
                          <a:latin typeface="宋体"/>
                          <a:cs typeface="宋体"/>
                        </a:rPr>
                        <a:t>女</a:t>
                      </a:r>
                      <a:r>
                        <a:rPr dirty="0" sz="750" spc="-160">
                          <a:latin typeface="宋体"/>
                          <a:cs typeface="宋体"/>
                        </a:rPr>
                        <a:t>士</a:t>
                      </a:r>
                      <a:r>
                        <a:rPr dirty="0" sz="750" spc="-15">
                          <a:latin typeface="宋体"/>
                          <a:cs typeface="宋体"/>
                        </a:rPr>
                        <a:t>《</a:t>
                      </a:r>
                      <a:r>
                        <a:rPr dirty="0" sz="750">
                          <a:latin typeface="宋体"/>
                          <a:cs typeface="宋体"/>
                        </a:rPr>
                        <a:t>关</a:t>
                      </a:r>
                      <a:r>
                        <a:rPr dirty="0" sz="750" spc="-15">
                          <a:latin typeface="宋体"/>
                          <a:cs typeface="宋体"/>
                        </a:rPr>
                        <a:t>于</a:t>
                      </a:r>
                      <a:r>
                        <a:rPr dirty="0" sz="750">
                          <a:latin typeface="宋体"/>
                          <a:cs typeface="宋体"/>
                        </a:rPr>
                        <a:t>减</a:t>
                      </a:r>
                      <a:r>
                        <a:rPr dirty="0" sz="750" spc="-15">
                          <a:latin typeface="宋体"/>
                          <a:cs typeface="宋体"/>
                        </a:rPr>
                        <a:t>持</a:t>
                      </a:r>
                      <a:r>
                        <a:rPr dirty="0" sz="750">
                          <a:latin typeface="宋体"/>
                          <a:cs typeface="宋体"/>
                        </a:rPr>
                        <a:t>公司 </a:t>
                      </a:r>
                      <a:r>
                        <a:rPr dirty="0" sz="750" spc="5">
                          <a:latin typeface="宋体"/>
                          <a:cs typeface="宋体"/>
                        </a:rPr>
                        <a:t>股份</a:t>
                      </a:r>
                      <a:r>
                        <a:rPr dirty="0" sz="750" spc="-10">
                          <a:latin typeface="宋体"/>
                          <a:cs typeface="宋体"/>
                        </a:rPr>
                        <a:t>计</a:t>
                      </a:r>
                      <a:r>
                        <a:rPr dirty="0" sz="750" spc="5">
                          <a:latin typeface="宋体"/>
                          <a:cs typeface="宋体"/>
                        </a:rPr>
                        <a:t>划</a:t>
                      </a:r>
                      <a:r>
                        <a:rPr dirty="0" sz="750" spc="-10">
                          <a:latin typeface="宋体"/>
                          <a:cs typeface="宋体"/>
                        </a:rPr>
                        <a:t>进</a:t>
                      </a:r>
                      <a:r>
                        <a:rPr dirty="0" sz="750" spc="5">
                          <a:latin typeface="宋体"/>
                          <a:cs typeface="宋体"/>
                        </a:rPr>
                        <a:t>展</a:t>
                      </a:r>
                      <a:r>
                        <a:rPr dirty="0" sz="750" spc="-10">
                          <a:latin typeface="宋体"/>
                          <a:cs typeface="宋体"/>
                        </a:rPr>
                        <a:t>情</a:t>
                      </a:r>
                      <a:r>
                        <a:rPr dirty="0" sz="750" spc="5">
                          <a:latin typeface="宋体"/>
                          <a:cs typeface="宋体"/>
                        </a:rPr>
                        <a:t>况</a:t>
                      </a:r>
                      <a:r>
                        <a:rPr dirty="0" sz="750" spc="-10">
                          <a:latin typeface="宋体"/>
                          <a:cs typeface="宋体"/>
                        </a:rPr>
                        <a:t>的</a:t>
                      </a:r>
                      <a:r>
                        <a:rPr dirty="0" sz="750" spc="5">
                          <a:latin typeface="宋体"/>
                          <a:cs typeface="宋体"/>
                        </a:rPr>
                        <a:t>告</a:t>
                      </a:r>
                      <a:r>
                        <a:rPr dirty="0" sz="750" spc="-10">
                          <a:latin typeface="宋体"/>
                          <a:cs typeface="宋体"/>
                        </a:rPr>
                        <a:t>知函</a:t>
                      </a:r>
                      <a:r>
                        <a:rPr dirty="0" sz="750" spc="-370">
                          <a:latin typeface="宋体"/>
                          <a:cs typeface="宋体"/>
                        </a:rPr>
                        <a:t>》</a:t>
                      </a:r>
                      <a:r>
                        <a:rPr dirty="0" sz="750" spc="-10">
                          <a:latin typeface="宋体"/>
                          <a:cs typeface="宋体"/>
                        </a:rPr>
                        <a:t>，</a:t>
                      </a:r>
                      <a:r>
                        <a:rPr dirty="0" sz="750" spc="5">
                          <a:latin typeface="宋体"/>
                          <a:cs typeface="宋体"/>
                        </a:rPr>
                        <a:t>自</a:t>
                      </a:r>
                      <a:r>
                        <a:rPr dirty="0" sz="750" spc="-10">
                          <a:latin typeface="宋体"/>
                          <a:cs typeface="宋体"/>
                        </a:rPr>
                        <a:t>本</a:t>
                      </a:r>
                      <a:r>
                        <a:rPr dirty="0" sz="750" spc="5">
                          <a:latin typeface="宋体"/>
                          <a:cs typeface="宋体"/>
                        </a:rPr>
                        <a:t>次减</a:t>
                      </a:r>
                      <a:r>
                        <a:rPr dirty="0" sz="750" spc="-10">
                          <a:latin typeface="宋体"/>
                          <a:cs typeface="宋体"/>
                        </a:rPr>
                        <a:t>持</a:t>
                      </a:r>
                      <a:r>
                        <a:rPr dirty="0" sz="750" spc="5">
                          <a:latin typeface="宋体"/>
                          <a:cs typeface="宋体"/>
                        </a:rPr>
                        <a:t>计</a:t>
                      </a:r>
                      <a:r>
                        <a:rPr dirty="0" sz="750" spc="-10">
                          <a:latin typeface="宋体"/>
                          <a:cs typeface="宋体"/>
                        </a:rPr>
                        <a:t>划</a:t>
                      </a:r>
                      <a:r>
                        <a:rPr dirty="0" sz="750" spc="5">
                          <a:latin typeface="宋体"/>
                          <a:cs typeface="宋体"/>
                        </a:rPr>
                        <a:t>可</a:t>
                      </a:r>
                      <a:r>
                        <a:rPr dirty="0" sz="750" spc="-10">
                          <a:latin typeface="宋体"/>
                          <a:cs typeface="宋体"/>
                        </a:rPr>
                        <a:t>交</a:t>
                      </a:r>
                      <a:r>
                        <a:rPr dirty="0" sz="750" spc="5">
                          <a:latin typeface="宋体"/>
                          <a:cs typeface="宋体"/>
                        </a:rPr>
                        <a:t>易</a:t>
                      </a:r>
                      <a:r>
                        <a:rPr dirty="0" sz="750" spc="-10">
                          <a:latin typeface="宋体"/>
                          <a:cs typeface="宋体"/>
                        </a:rPr>
                        <a:t>日</a:t>
                      </a:r>
                      <a:r>
                        <a:rPr dirty="0" sz="750" spc="60">
                          <a:latin typeface="宋体"/>
                          <a:cs typeface="宋体"/>
                        </a:rPr>
                        <a:t>（2020  </a:t>
                      </a:r>
                      <a:r>
                        <a:rPr dirty="0" sz="750" spc="5">
                          <a:latin typeface="宋体"/>
                          <a:cs typeface="宋体"/>
                        </a:rPr>
                        <a:t>年</a:t>
                      </a:r>
                      <a:r>
                        <a:rPr dirty="0" sz="750" spc="-210">
                          <a:latin typeface="宋体"/>
                          <a:cs typeface="宋体"/>
                        </a:rPr>
                        <a:t> </a:t>
                      </a:r>
                      <a:r>
                        <a:rPr dirty="0" sz="750" spc="85">
                          <a:latin typeface="宋体"/>
                          <a:cs typeface="宋体"/>
                        </a:rPr>
                        <a:t>8</a:t>
                      </a:r>
                      <a:r>
                        <a:rPr dirty="0" sz="750" spc="-210">
                          <a:latin typeface="宋体"/>
                          <a:cs typeface="宋体"/>
                        </a:rPr>
                        <a:t> </a:t>
                      </a:r>
                      <a:r>
                        <a:rPr dirty="0" sz="750" spc="5">
                          <a:latin typeface="宋体"/>
                          <a:cs typeface="宋体"/>
                        </a:rPr>
                        <a:t>月</a:t>
                      </a:r>
                      <a:r>
                        <a:rPr dirty="0" sz="750" spc="-204">
                          <a:latin typeface="宋体"/>
                          <a:cs typeface="宋体"/>
                        </a:rPr>
                        <a:t> </a:t>
                      </a:r>
                      <a:r>
                        <a:rPr dirty="0" sz="750" spc="75">
                          <a:latin typeface="宋体"/>
                          <a:cs typeface="宋体"/>
                        </a:rPr>
                        <a:t>29</a:t>
                      </a:r>
                      <a:r>
                        <a:rPr dirty="0" sz="750" spc="-204">
                          <a:latin typeface="宋体"/>
                          <a:cs typeface="宋体"/>
                        </a:rPr>
                        <a:t> </a:t>
                      </a:r>
                      <a:r>
                        <a:rPr dirty="0" sz="750" spc="-10">
                          <a:latin typeface="宋体"/>
                          <a:cs typeface="宋体"/>
                        </a:rPr>
                        <a:t>日</a:t>
                      </a:r>
                      <a:r>
                        <a:rPr dirty="0" sz="750" spc="-95">
                          <a:latin typeface="宋体"/>
                          <a:cs typeface="宋体"/>
                        </a:rPr>
                        <a:t>）</a:t>
                      </a:r>
                      <a:r>
                        <a:rPr dirty="0" sz="750" spc="5">
                          <a:latin typeface="宋体"/>
                          <a:cs typeface="宋体"/>
                        </a:rPr>
                        <a:t>起</a:t>
                      </a:r>
                      <a:r>
                        <a:rPr dirty="0" sz="750" spc="-10">
                          <a:latin typeface="宋体"/>
                          <a:cs typeface="宋体"/>
                        </a:rPr>
                        <a:t>至</a:t>
                      </a:r>
                      <a:r>
                        <a:rPr dirty="0" sz="750" spc="5">
                          <a:latin typeface="宋体"/>
                          <a:cs typeface="宋体"/>
                        </a:rPr>
                        <a:t>本</a:t>
                      </a:r>
                      <a:r>
                        <a:rPr dirty="0" sz="750" spc="-10">
                          <a:latin typeface="宋体"/>
                          <a:cs typeface="宋体"/>
                        </a:rPr>
                        <a:t>公</a:t>
                      </a:r>
                      <a:r>
                        <a:rPr dirty="0" sz="750" spc="5">
                          <a:latin typeface="宋体"/>
                          <a:cs typeface="宋体"/>
                        </a:rPr>
                        <a:t>告</a:t>
                      </a:r>
                      <a:r>
                        <a:rPr dirty="0" sz="750" spc="-10">
                          <a:latin typeface="宋体"/>
                          <a:cs typeface="宋体"/>
                        </a:rPr>
                        <a:t>日</a:t>
                      </a:r>
                      <a:r>
                        <a:rPr dirty="0" sz="750" spc="-80">
                          <a:latin typeface="宋体"/>
                          <a:cs typeface="宋体"/>
                        </a:rPr>
                        <a:t>，</a:t>
                      </a:r>
                      <a:r>
                        <a:rPr dirty="0" sz="750" spc="-10">
                          <a:latin typeface="宋体"/>
                          <a:cs typeface="宋体"/>
                        </a:rPr>
                        <a:t>史炜</a:t>
                      </a:r>
                      <a:r>
                        <a:rPr dirty="0" sz="750" spc="5">
                          <a:latin typeface="宋体"/>
                          <a:cs typeface="宋体"/>
                        </a:rPr>
                        <a:t>女士</a:t>
                      </a:r>
                      <a:r>
                        <a:rPr dirty="0" sz="750" spc="-10">
                          <a:latin typeface="宋体"/>
                          <a:cs typeface="宋体"/>
                        </a:rPr>
                        <a:t>已</a:t>
                      </a:r>
                      <a:r>
                        <a:rPr dirty="0" sz="750" spc="5">
                          <a:latin typeface="宋体"/>
                          <a:cs typeface="宋体"/>
                        </a:rPr>
                        <a:t>累</a:t>
                      </a:r>
                      <a:r>
                        <a:rPr dirty="0" sz="750" spc="-10">
                          <a:latin typeface="宋体"/>
                          <a:cs typeface="宋体"/>
                        </a:rPr>
                        <a:t>计</a:t>
                      </a:r>
                      <a:r>
                        <a:rPr dirty="0" sz="750" spc="5">
                          <a:latin typeface="宋体"/>
                          <a:cs typeface="宋体"/>
                        </a:rPr>
                        <a:t>减</a:t>
                      </a:r>
                      <a:r>
                        <a:rPr dirty="0" sz="750" spc="-10">
                          <a:latin typeface="宋体"/>
                          <a:cs typeface="宋体"/>
                        </a:rPr>
                        <a:t>持</a:t>
                      </a:r>
                      <a:r>
                        <a:rPr dirty="0" sz="750" spc="5">
                          <a:latin typeface="宋体"/>
                          <a:cs typeface="宋体"/>
                        </a:rPr>
                        <a:t>公</a:t>
                      </a:r>
                      <a:r>
                        <a:rPr dirty="0" sz="750" spc="-10">
                          <a:latin typeface="宋体"/>
                          <a:cs typeface="宋体"/>
                        </a:rPr>
                        <a:t>司</a:t>
                      </a:r>
                      <a:r>
                        <a:rPr dirty="0" sz="750" spc="5">
                          <a:latin typeface="宋体"/>
                          <a:cs typeface="宋体"/>
                        </a:rPr>
                        <a:t>股</a:t>
                      </a:r>
                      <a:r>
                        <a:rPr dirty="0" sz="750" spc="-10">
                          <a:latin typeface="宋体"/>
                          <a:cs typeface="宋体"/>
                        </a:rPr>
                        <a:t>份</a:t>
                      </a:r>
                      <a:r>
                        <a:rPr dirty="0" sz="750" spc="5">
                          <a:latin typeface="宋体"/>
                          <a:cs typeface="宋体"/>
                        </a:rPr>
                        <a:t>数量</a:t>
                      </a:r>
                      <a:endParaRPr sz="750">
                        <a:latin typeface="宋体"/>
                        <a:cs typeface="宋体"/>
                      </a:endParaRPr>
                    </a:p>
                    <a:p>
                      <a:pPr marL="100330">
                        <a:lnSpc>
                          <a:spcPct val="100000"/>
                        </a:lnSpc>
                        <a:spcBef>
                          <a:spcPts val="660"/>
                        </a:spcBef>
                      </a:pPr>
                      <a:r>
                        <a:rPr dirty="0" sz="750" spc="40">
                          <a:latin typeface="宋体"/>
                          <a:cs typeface="宋体"/>
                        </a:rPr>
                        <a:t>233,359</a:t>
                      </a:r>
                      <a:r>
                        <a:rPr dirty="0" sz="750" spc="-195">
                          <a:latin typeface="宋体"/>
                          <a:cs typeface="宋体"/>
                        </a:rPr>
                        <a:t> </a:t>
                      </a:r>
                      <a:r>
                        <a:rPr dirty="0" sz="750" spc="-10">
                          <a:latin typeface="宋体"/>
                          <a:cs typeface="宋体"/>
                        </a:rPr>
                        <a:t>股</a:t>
                      </a:r>
                      <a:r>
                        <a:rPr dirty="0" sz="750" spc="5">
                          <a:latin typeface="宋体"/>
                          <a:cs typeface="宋体"/>
                        </a:rPr>
                        <a:t>，</a:t>
                      </a:r>
                      <a:r>
                        <a:rPr dirty="0" sz="750" spc="-10">
                          <a:latin typeface="宋体"/>
                          <a:cs typeface="宋体"/>
                        </a:rPr>
                        <a:t>暨</a:t>
                      </a:r>
                      <a:r>
                        <a:rPr dirty="0" sz="750" spc="5">
                          <a:latin typeface="宋体"/>
                          <a:cs typeface="宋体"/>
                        </a:rPr>
                        <a:t>累</a:t>
                      </a:r>
                      <a:r>
                        <a:rPr dirty="0" sz="750" spc="-10">
                          <a:latin typeface="宋体"/>
                          <a:cs typeface="宋体"/>
                        </a:rPr>
                        <a:t>计</a:t>
                      </a:r>
                      <a:r>
                        <a:rPr dirty="0" sz="750" spc="5">
                          <a:latin typeface="宋体"/>
                          <a:cs typeface="宋体"/>
                        </a:rPr>
                        <a:t>减</a:t>
                      </a:r>
                      <a:r>
                        <a:rPr dirty="0" sz="750" spc="-10">
                          <a:latin typeface="宋体"/>
                          <a:cs typeface="宋体"/>
                        </a:rPr>
                        <a:t>持</a:t>
                      </a:r>
                      <a:r>
                        <a:rPr dirty="0" sz="750" spc="5">
                          <a:latin typeface="宋体"/>
                          <a:cs typeface="宋体"/>
                        </a:rPr>
                        <a:t>股</a:t>
                      </a:r>
                      <a:r>
                        <a:rPr dirty="0" sz="750" spc="-10">
                          <a:latin typeface="宋体"/>
                          <a:cs typeface="宋体"/>
                        </a:rPr>
                        <a:t>份</a:t>
                      </a:r>
                      <a:r>
                        <a:rPr dirty="0" sz="750" spc="5">
                          <a:latin typeface="宋体"/>
                          <a:cs typeface="宋体"/>
                        </a:rPr>
                        <a:t>数</a:t>
                      </a:r>
                      <a:r>
                        <a:rPr dirty="0" sz="750" spc="-10">
                          <a:latin typeface="宋体"/>
                          <a:cs typeface="宋体"/>
                        </a:rPr>
                        <a:t>量已</a:t>
                      </a:r>
                      <a:r>
                        <a:rPr dirty="0" sz="750" spc="5">
                          <a:latin typeface="宋体"/>
                          <a:cs typeface="宋体"/>
                        </a:rPr>
                        <a:t>过半。</a:t>
                      </a:r>
                      <a:endParaRPr sz="750">
                        <a:latin typeface="宋体"/>
                        <a:cs typeface="宋体"/>
                      </a:endParaRPr>
                    </a:p>
                  </a:txBody>
                  <a:tcPr marL="0" marR="0" marB="0" marT="35560"/>
                </a:tc>
              </a:tr>
              <a:tr h="1387094">
                <a:tc>
                  <a:txBody>
                    <a:bodyPr/>
                    <a:lstStyle/>
                    <a:p>
                      <a:pPr marL="67945">
                        <a:lnSpc>
                          <a:spcPct val="100000"/>
                        </a:lnSpc>
                        <a:spcBef>
                          <a:spcPts val="280"/>
                        </a:spcBef>
                      </a:pPr>
                      <a:r>
                        <a:rPr dirty="0" sz="750" spc="25">
                          <a:latin typeface="宋体"/>
                          <a:cs typeface="宋体"/>
                        </a:rPr>
                        <a:t>2020/9/30</a:t>
                      </a:r>
                      <a:endParaRPr sz="750">
                        <a:latin typeface="宋体"/>
                        <a:cs typeface="宋体"/>
                      </a:endParaRPr>
                    </a:p>
                  </a:txBody>
                  <a:tcPr marL="0" marR="0" marB="0" marT="35560">
                    <a:solidFill>
                      <a:srgbClr val="C8C9CA"/>
                    </a:solidFill>
                  </a:tcPr>
                </a:tc>
                <a:tc>
                  <a:txBody>
                    <a:bodyPr/>
                    <a:lstStyle/>
                    <a:p>
                      <a:pPr algn="r" marR="62230">
                        <a:lnSpc>
                          <a:spcPct val="100000"/>
                        </a:lnSpc>
                        <a:spcBef>
                          <a:spcPts val="280"/>
                        </a:spcBef>
                      </a:pPr>
                      <a:r>
                        <a:rPr dirty="0" sz="750" spc="80">
                          <a:latin typeface="宋体"/>
                          <a:cs typeface="宋体"/>
                        </a:rPr>
                        <a:t>300463</a:t>
                      </a:r>
                      <a:endParaRPr sz="750">
                        <a:latin typeface="宋体"/>
                        <a:cs typeface="宋体"/>
                      </a:endParaRPr>
                    </a:p>
                  </a:txBody>
                  <a:tcPr marL="0" marR="0" marB="0" marT="35560">
                    <a:solidFill>
                      <a:srgbClr val="C8C9CA"/>
                    </a:solidFill>
                  </a:tcPr>
                </a:tc>
                <a:tc>
                  <a:txBody>
                    <a:bodyPr/>
                    <a:lstStyle/>
                    <a:p>
                      <a:pPr marL="68580">
                        <a:lnSpc>
                          <a:spcPct val="100000"/>
                        </a:lnSpc>
                        <a:spcBef>
                          <a:spcPts val="280"/>
                        </a:spcBef>
                      </a:pPr>
                      <a:r>
                        <a:rPr dirty="0" sz="750" spc="5">
                          <a:latin typeface="宋体"/>
                          <a:cs typeface="宋体"/>
                        </a:rPr>
                        <a:t>迈克</a:t>
                      </a:r>
                      <a:r>
                        <a:rPr dirty="0" sz="750" spc="-10">
                          <a:latin typeface="宋体"/>
                          <a:cs typeface="宋体"/>
                        </a:rPr>
                        <a:t>生</a:t>
                      </a:r>
                      <a:r>
                        <a:rPr dirty="0" sz="750" spc="5">
                          <a:latin typeface="宋体"/>
                          <a:cs typeface="宋体"/>
                        </a:rPr>
                        <a:t>物</a:t>
                      </a:r>
                      <a:r>
                        <a:rPr dirty="0" sz="750" spc="-150">
                          <a:latin typeface="宋体"/>
                          <a:cs typeface="宋体"/>
                        </a:rPr>
                        <a:t>:</a:t>
                      </a:r>
                      <a:r>
                        <a:rPr dirty="0" sz="750" spc="-10">
                          <a:latin typeface="宋体"/>
                          <a:cs typeface="宋体"/>
                        </a:rPr>
                        <a:t>关</a:t>
                      </a:r>
                      <a:r>
                        <a:rPr dirty="0" sz="750" spc="5">
                          <a:latin typeface="宋体"/>
                          <a:cs typeface="宋体"/>
                        </a:rPr>
                        <a:t>于</a:t>
                      </a:r>
                      <a:r>
                        <a:rPr dirty="0" sz="750" spc="-10">
                          <a:latin typeface="宋体"/>
                          <a:cs typeface="宋体"/>
                        </a:rPr>
                        <a:t>公</a:t>
                      </a:r>
                      <a:r>
                        <a:rPr dirty="0" sz="750" spc="5">
                          <a:latin typeface="宋体"/>
                          <a:cs typeface="宋体"/>
                        </a:rPr>
                        <a:t>司</a:t>
                      </a:r>
                      <a:r>
                        <a:rPr dirty="0" sz="750" spc="-10">
                          <a:latin typeface="宋体"/>
                          <a:cs typeface="宋体"/>
                        </a:rPr>
                        <a:t>新</a:t>
                      </a:r>
                      <a:r>
                        <a:rPr dirty="0" sz="750" spc="5">
                          <a:latin typeface="宋体"/>
                          <a:cs typeface="宋体"/>
                        </a:rPr>
                        <a:t>产</a:t>
                      </a:r>
                      <a:r>
                        <a:rPr dirty="0" sz="750" spc="-10">
                          <a:latin typeface="宋体"/>
                          <a:cs typeface="宋体"/>
                        </a:rPr>
                        <a:t>品</a:t>
                      </a:r>
                      <a:r>
                        <a:rPr dirty="0" sz="750" spc="5">
                          <a:latin typeface="宋体"/>
                          <a:cs typeface="宋体"/>
                        </a:rPr>
                        <a:t>取</a:t>
                      </a:r>
                      <a:r>
                        <a:rPr dirty="0" sz="750" spc="-10">
                          <a:latin typeface="宋体"/>
                          <a:cs typeface="宋体"/>
                        </a:rPr>
                        <a:t>得</a:t>
                      </a:r>
                      <a:r>
                        <a:rPr dirty="0" sz="750" spc="5">
                          <a:latin typeface="宋体"/>
                          <a:cs typeface="宋体"/>
                        </a:rPr>
                        <a:t>产</a:t>
                      </a:r>
                      <a:r>
                        <a:rPr dirty="0" sz="750" spc="-10">
                          <a:latin typeface="宋体"/>
                          <a:cs typeface="宋体"/>
                        </a:rPr>
                        <a:t>品注</a:t>
                      </a:r>
                      <a:r>
                        <a:rPr dirty="0" sz="750" spc="5">
                          <a:latin typeface="宋体"/>
                          <a:cs typeface="宋体"/>
                        </a:rPr>
                        <a:t>册证</a:t>
                      </a:r>
                      <a:r>
                        <a:rPr dirty="0" sz="750" spc="-10">
                          <a:latin typeface="宋体"/>
                          <a:cs typeface="宋体"/>
                        </a:rPr>
                        <a:t>书</a:t>
                      </a:r>
                      <a:r>
                        <a:rPr dirty="0" sz="750" spc="5">
                          <a:latin typeface="宋体"/>
                          <a:cs typeface="宋体"/>
                        </a:rPr>
                        <a:t>的</a:t>
                      </a:r>
                      <a:r>
                        <a:rPr dirty="0" sz="750" spc="-10">
                          <a:latin typeface="宋体"/>
                          <a:cs typeface="宋体"/>
                        </a:rPr>
                        <a:t>公</a:t>
                      </a:r>
                      <a:r>
                        <a:rPr dirty="0" sz="750" spc="5">
                          <a:latin typeface="宋体"/>
                          <a:cs typeface="宋体"/>
                        </a:rPr>
                        <a:t>告</a:t>
                      </a:r>
                      <a:endParaRPr sz="750">
                        <a:latin typeface="宋体"/>
                        <a:cs typeface="宋体"/>
                      </a:endParaRPr>
                    </a:p>
                  </a:txBody>
                  <a:tcPr marL="0" marR="0" marB="0" marT="35560">
                    <a:solidFill>
                      <a:srgbClr val="C8C9CA"/>
                    </a:solidFill>
                  </a:tcPr>
                </a:tc>
                <a:tc>
                  <a:txBody>
                    <a:bodyPr/>
                    <a:lstStyle/>
                    <a:p>
                      <a:pPr marL="100330">
                        <a:lnSpc>
                          <a:spcPct val="100000"/>
                        </a:lnSpc>
                        <a:spcBef>
                          <a:spcPts val="280"/>
                        </a:spcBef>
                      </a:pPr>
                      <a:r>
                        <a:rPr dirty="0" sz="750" spc="5">
                          <a:latin typeface="宋体"/>
                          <a:cs typeface="宋体"/>
                        </a:rPr>
                        <a:t>迈克</a:t>
                      </a:r>
                      <a:r>
                        <a:rPr dirty="0" sz="750" spc="-10">
                          <a:latin typeface="宋体"/>
                          <a:cs typeface="宋体"/>
                        </a:rPr>
                        <a:t>生</a:t>
                      </a:r>
                      <a:r>
                        <a:rPr dirty="0" sz="750" spc="5">
                          <a:latin typeface="宋体"/>
                          <a:cs typeface="宋体"/>
                        </a:rPr>
                        <a:t>物</a:t>
                      </a:r>
                      <a:r>
                        <a:rPr dirty="0" sz="750" spc="-10">
                          <a:latin typeface="宋体"/>
                          <a:cs typeface="宋体"/>
                        </a:rPr>
                        <a:t>股</a:t>
                      </a:r>
                      <a:r>
                        <a:rPr dirty="0" sz="750" spc="5">
                          <a:latin typeface="宋体"/>
                          <a:cs typeface="宋体"/>
                        </a:rPr>
                        <a:t>份</a:t>
                      </a:r>
                      <a:r>
                        <a:rPr dirty="0" sz="750" spc="-10">
                          <a:latin typeface="宋体"/>
                          <a:cs typeface="宋体"/>
                        </a:rPr>
                        <a:t>有</a:t>
                      </a:r>
                      <a:r>
                        <a:rPr dirty="0" sz="750" spc="5">
                          <a:latin typeface="宋体"/>
                          <a:cs typeface="宋体"/>
                        </a:rPr>
                        <a:t>限</a:t>
                      </a:r>
                      <a:r>
                        <a:rPr dirty="0" sz="750" spc="-10">
                          <a:latin typeface="宋体"/>
                          <a:cs typeface="宋体"/>
                        </a:rPr>
                        <a:t>公</a:t>
                      </a:r>
                      <a:r>
                        <a:rPr dirty="0" sz="750" spc="5">
                          <a:latin typeface="宋体"/>
                          <a:cs typeface="宋体"/>
                        </a:rPr>
                        <a:t>司</a:t>
                      </a:r>
                      <a:r>
                        <a:rPr dirty="0" sz="750" spc="-10">
                          <a:latin typeface="宋体"/>
                          <a:cs typeface="宋体"/>
                        </a:rPr>
                        <a:t>（</a:t>
                      </a:r>
                      <a:r>
                        <a:rPr dirty="0" sz="750" spc="5">
                          <a:latin typeface="宋体"/>
                          <a:cs typeface="宋体"/>
                        </a:rPr>
                        <a:t>以</a:t>
                      </a:r>
                      <a:r>
                        <a:rPr dirty="0" sz="750" spc="-10">
                          <a:latin typeface="宋体"/>
                          <a:cs typeface="宋体"/>
                        </a:rPr>
                        <a:t>下</a:t>
                      </a:r>
                      <a:r>
                        <a:rPr dirty="0" sz="750" spc="5">
                          <a:latin typeface="宋体"/>
                          <a:cs typeface="宋体"/>
                        </a:rPr>
                        <a:t>简</a:t>
                      </a:r>
                      <a:r>
                        <a:rPr dirty="0" sz="750" spc="-10">
                          <a:latin typeface="宋体"/>
                          <a:cs typeface="宋体"/>
                        </a:rPr>
                        <a:t>称“</a:t>
                      </a:r>
                      <a:r>
                        <a:rPr dirty="0" sz="750" spc="5">
                          <a:latin typeface="宋体"/>
                          <a:cs typeface="宋体"/>
                        </a:rPr>
                        <a:t>公</a:t>
                      </a:r>
                      <a:r>
                        <a:rPr dirty="0" sz="750" spc="-10">
                          <a:latin typeface="宋体"/>
                          <a:cs typeface="宋体"/>
                        </a:rPr>
                        <a:t>司</a:t>
                      </a:r>
                      <a:r>
                        <a:rPr dirty="0" sz="750" spc="-190">
                          <a:latin typeface="宋体"/>
                          <a:cs typeface="宋体"/>
                        </a:rPr>
                        <a:t>”）</a:t>
                      </a:r>
                      <a:r>
                        <a:rPr dirty="0" sz="750" spc="5">
                          <a:latin typeface="宋体"/>
                          <a:cs typeface="宋体"/>
                        </a:rPr>
                        <a:t>于</a:t>
                      </a:r>
                      <a:r>
                        <a:rPr dirty="0" sz="750" spc="-10">
                          <a:latin typeface="宋体"/>
                          <a:cs typeface="宋体"/>
                        </a:rPr>
                        <a:t>近</a:t>
                      </a:r>
                      <a:r>
                        <a:rPr dirty="0" sz="750" spc="5">
                          <a:latin typeface="宋体"/>
                          <a:cs typeface="宋体"/>
                        </a:rPr>
                        <a:t>日</a:t>
                      </a:r>
                      <a:r>
                        <a:rPr dirty="0" sz="750" spc="-10">
                          <a:latin typeface="宋体"/>
                          <a:cs typeface="宋体"/>
                        </a:rPr>
                        <a:t>收</a:t>
                      </a:r>
                      <a:r>
                        <a:rPr dirty="0" sz="750" spc="5">
                          <a:latin typeface="宋体"/>
                          <a:cs typeface="宋体"/>
                        </a:rPr>
                        <a:t>到</a:t>
                      </a:r>
                      <a:r>
                        <a:rPr dirty="0" sz="750" spc="-10">
                          <a:latin typeface="宋体"/>
                          <a:cs typeface="宋体"/>
                        </a:rPr>
                        <a:t>国</a:t>
                      </a:r>
                      <a:r>
                        <a:rPr dirty="0" sz="750" spc="5">
                          <a:latin typeface="宋体"/>
                          <a:cs typeface="宋体"/>
                        </a:rPr>
                        <a:t>家</a:t>
                      </a:r>
                      <a:r>
                        <a:rPr dirty="0" sz="750" spc="-10">
                          <a:latin typeface="宋体"/>
                          <a:cs typeface="宋体"/>
                        </a:rPr>
                        <a:t>药</a:t>
                      </a:r>
                      <a:r>
                        <a:rPr dirty="0" sz="750" spc="5">
                          <a:latin typeface="宋体"/>
                          <a:cs typeface="宋体"/>
                        </a:rPr>
                        <a:t>品</a:t>
                      </a:r>
                      <a:endParaRPr sz="750">
                        <a:latin typeface="宋体"/>
                        <a:cs typeface="宋体"/>
                      </a:endParaRPr>
                    </a:p>
                    <a:p>
                      <a:pPr algn="just" marL="100330" marR="59690">
                        <a:lnSpc>
                          <a:spcPct val="173300"/>
                        </a:lnSpc>
                        <a:spcBef>
                          <a:spcPts val="5"/>
                        </a:spcBef>
                      </a:pPr>
                      <a:r>
                        <a:rPr dirty="0" sz="750" spc="5">
                          <a:latin typeface="宋体"/>
                          <a:cs typeface="宋体"/>
                        </a:rPr>
                        <a:t>监督</a:t>
                      </a:r>
                      <a:r>
                        <a:rPr dirty="0" sz="750" spc="-10">
                          <a:latin typeface="宋体"/>
                          <a:cs typeface="宋体"/>
                        </a:rPr>
                        <a:t>管</a:t>
                      </a:r>
                      <a:r>
                        <a:rPr dirty="0" sz="750" spc="5">
                          <a:latin typeface="宋体"/>
                          <a:cs typeface="宋体"/>
                        </a:rPr>
                        <a:t>理</a:t>
                      </a:r>
                      <a:r>
                        <a:rPr dirty="0" sz="750" spc="-10">
                          <a:latin typeface="宋体"/>
                          <a:cs typeface="宋体"/>
                        </a:rPr>
                        <a:t>局</a:t>
                      </a:r>
                      <a:r>
                        <a:rPr dirty="0" sz="750" spc="5">
                          <a:latin typeface="宋体"/>
                          <a:cs typeface="宋体"/>
                        </a:rPr>
                        <a:t>颁</a:t>
                      </a:r>
                      <a:r>
                        <a:rPr dirty="0" sz="750" spc="-10">
                          <a:latin typeface="宋体"/>
                          <a:cs typeface="宋体"/>
                        </a:rPr>
                        <a:t>发</a:t>
                      </a:r>
                      <a:r>
                        <a:rPr dirty="0" sz="750" spc="5">
                          <a:latin typeface="宋体"/>
                          <a:cs typeface="宋体"/>
                        </a:rPr>
                        <a:t>的</a:t>
                      </a:r>
                      <a:r>
                        <a:rPr dirty="0" sz="750" spc="-10">
                          <a:latin typeface="宋体"/>
                          <a:cs typeface="宋体"/>
                        </a:rPr>
                        <a:t>《</a:t>
                      </a:r>
                      <a:r>
                        <a:rPr dirty="0" sz="750" spc="5">
                          <a:latin typeface="宋体"/>
                          <a:cs typeface="宋体"/>
                        </a:rPr>
                        <a:t>医</a:t>
                      </a:r>
                      <a:r>
                        <a:rPr dirty="0" sz="750" spc="-10">
                          <a:latin typeface="宋体"/>
                          <a:cs typeface="宋体"/>
                        </a:rPr>
                        <a:t>疗</a:t>
                      </a:r>
                      <a:r>
                        <a:rPr dirty="0" sz="750" spc="5">
                          <a:latin typeface="宋体"/>
                          <a:cs typeface="宋体"/>
                        </a:rPr>
                        <a:t>器</a:t>
                      </a:r>
                      <a:r>
                        <a:rPr dirty="0" sz="750" spc="-10">
                          <a:latin typeface="宋体"/>
                          <a:cs typeface="宋体"/>
                        </a:rPr>
                        <a:t>械</a:t>
                      </a:r>
                      <a:r>
                        <a:rPr dirty="0" sz="750" spc="5">
                          <a:latin typeface="宋体"/>
                          <a:cs typeface="宋体"/>
                        </a:rPr>
                        <a:t>注</a:t>
                      </a:r>
                      <a:r>
                        <a:rPr dirty="0" sz="750" spc="-10">
                          <a:latin typeface="宋体"/>
                          <a:cs typeface="宋体"/>
                        </a:rPr>
                        <a:t>册证</a:t>
                      </a:r>
                      <a:r>
                        <a:rPr dirty="0" sz="750" spc="-370">
                          <a:latin typeface="宋体"/>
                          <a:cs typeface="宋体"/>
                        </a:rPr>
                        <a:t>》</a:t>
                      </a:r>
                      <a:r>
                        <a:rPr dirty="0" sz="750" spc="-10">
                          <a:latin typeface="宋体"/>
                          <a:cs typeface="宋体"/>
                        </a:rPr>
                        <a:t>，</a:t>
                      </a:r>
                      <a:r>
                        <a:rPr dirty="0" sz="750" spc="5">
                          <a:latin typeface="宋体"/>
                          <a:cs typeface="宋体"/>
                        </a:rPr>
                        <a:t>轮</a:t>
                      </a:r>
                      <a:r>
                        <a:rPr dirty="0" sz="750" spc="-10">
                          <a:latin typeface="宋体"/>
                          <a:cs typeface="宋体"/>
                        </a:rPr>
                        <a:t>状</a:t>
                      </a:r>
                      <a:r>
                        <a:rPr dirty="0" sz="750" spc="5">
                          <a:latin typeface="宋体"/>
                          <a:cs typeface="宋体"/>
                        </a:rPr>
                        <a:t>病</a:t>
                      </a:r>
                      <a:r>
                        <a:rPr dirty="0" sz="750" spc="-10">
                          <a:latin typeface="宋体"/>
                          <a:cs typeface="宋体"/>
                        </a:rPr>
                        <a:t>毒</a:t>
                      </a:r>
                      <a:r>
                        <a:rPr dirty="0" sz="750" spc="5">
                          <a:latin typeface="宋体"/>
                          <a:cs typeface="宋体"/>
                        </a:rPr>
                        <a:t>、</a:t>
                      </a:r>
                      <a:r>
                        <a:rPr dirty="0" sz="750" spc="-10">
                          <a:latin typeface="宋体"/>
                          <a:cs typeface="宋体"/>
                        </a:rPr>
                        <a:t>腺</a:t>
                      </a:r>
                      <a:r>
                        <a:rPr dirty="0" sz="750" spc="5">
                          <a:latin typeface="宋体"/>
                          <a:cs typeface="宋体"/>
                        </a:rPr>
                        <a:t>病</a:t>
                      </a:r>
                      <a:r>
                        <a:rPr dirty="0" sz="750" spc="-10">
                          <a:latin typeface="宋体"/>
                          <a:cs typeface="宋体"/>
                        </a:rPr>
                        <a:t>毒</a:t>
                      </a:r>
                      <a:r>
                        <a:rPr dirty="0" sz="750" spc="5">
                          <a:latin typeface="宋体"/>
                          <a:cs typeface="宋体"/>
                        </a:rPr>
                        <a:t>抗</a:t>
                      </a:r>
                      <a:r>
                        <a:rPr dirty="0" sz="750" spc="-10">
                          <a:latin typeface="宋体"/>
                          <a:cs typeface="宋体"/>
                        </a:rPr>
                        <a:t>原</a:t>
                      </a:r>
                      <a:r>
                        <a:rPr dirty="0" sz="750" spc="5">
                          <a:latin typeface="宋体"/>
                          <a:cs typeface="宋体"/>
                        </a:rPr>
                        <a:t>检 </a:t>
                      </a:r>
                      <a:r>
                        <a:rPr dirty="0" sz="750">
                          <a:latin typeface="宋体"/>
                          <a:cs typeface="宋体"/>
                        </a:rPr>
                        <a:t>测试</a:t>
                      </a:r>
                      <a:r>
                        <a:rPr dirty="0" sz="750" spc="-15">
                          <a:latin typeface="宋体"/>
                          <a:cs typeface="宋体"/>
                        </a:rPr>
                        <a:t>剂</a:t>
                      </a:r>
                      <a:r>
                        <a:rPr dirty="0" sz="750" spc="-110">
                          <a:latin typeface="宋体"/>
                          <a:cs typeface="宋体"/>
                        </a:rPr>
                        <a:t>盒</a:t>
                      </a:r>
                      <a:r>
                        <a:rPr dirty="0" sz="750" spc="-15">
                          <a:latin typeface="宋体"/>
                          <a:cs typeface="宋体"/>
                        </a:rPr>
                        <a:t>（</a:t>
                      </a:r>
                      <a:r>
                        <a:rPr dirty="0" sz="750">
                          <a:latin typeface="宋体"/>
                          <a:cs typeface="宋体"/>
                        </a:rPr>
                        <a:t>胶</a:t>
                      </a:r>
                      <a:r>
                        <a:rPr dirty="0" sz="750" spc="-15">
                          <a:latin typeface="宋体"/>
                          <a:cs typeface="宋体"/>
                        </a:rPr>
                        <a:t>体</a:t>
                      </a:r>
                      <a:r>
                        <a:rPr dirty="0" sz="750">
                          <a:latin typeface="宋体"/>
                          <a:cs typeface="宋体"/>
                        </a:rPr>
                        <a:t>金法</a:t>
                      </a:r>
                      <a:r>
                        <a:rPr dirty="0" sz="750" spc="-125">
                          <a:latin typeface="宋体"/>
                          <a:cs typeface="宋体"/>
                        </a:rPr>
                        <a:t>）</a:t>
                      </a:r>
                      <a:r>
                        <a:rPr dirty="0" sz="750">
                          <a:latin typeface="宋体"/>
                          <a:cs typeface="宋体"/>
                        </a:rPr>
                        <a:t>获批</a:t>
                      </a:r>
                      <a:r>
                        <a:rPr dirty="0" sz="750" spc="-125">
                          <a:latin typeface="宋体"/>
                          <a:cs typeface="宋体"/>
                        </a:rPr>
                        <a:t>，</a:t>
                      </a:r>
                      <a:r>
                        <a:rPr dirty="0" sz="750">
                          <a:latin typeface="宋体"/>
                          <a:cs typeface="宋体"/>
                        </a:rPr>
                        <a:t>用</a:t>
                      </a:r>
                      <a:r>
                        <a:rPr dirty="0" sz="750" spc="-15">
                          <a:latin typeface="宋体"/>
                          <a:cs typeface="宋体"/>
                        </a:rPr>
                        <a:t>于体</a:t>
                      </a:r>
                      <a:r>
                        <a:rPr dirty="0" sz="750">
                          <a:latin typeface="宋体"/>
                          <a:cs typeface="宋体"/>
                        </a:rPr>
                        <a:t>外定</a:t>
                      </a:r>
                      <a:r>
                        <a:rPr dirty="0" sz="750" spc="-15">
                          <a:latin typeface="宋体"/>
                          <a:cs typeface="宋体"/>
                        </a:rPr>
                        <a:t>性</a:t>
                      </a:r>
                      <a:r>
                        <a:rPr dirty="0" sz="750">
                          <a:latin typeface="宋体"/>
                          <a:cs typeface="宋体"/>
                        </a:rPr>
                        <a:t>检</a:t>
                      </a:r>
                      <a:r>
                        <a:rPr dirty="0" sz="750" spc="-15">
                          <a:latin typeface="宋体"/>
                          <a:cs typeface="宋体"/>
                        </a:rPr>
                        <a:t>测</a:t>
                      </a:r>
                      <a:r>
                        <a:rPr dirty="0" sz="750">
                          <a:latin typeface="宋体"/>
                          <a:cs typeface="宋体"/>
                        </a:rPr>
                        <a:t>人</a:t>
                      </a:r>
                      <a:r>
                        <a:rPr dirty="0" sz="750" spc="-15">
                          <a:latin typeface="宋体"/>
                          <a:cs typeface="宋体"/>
                        </a:rPr>
                        <a:t>粪</a:t>
                      </a:r>
                      <a:r>
                        <a:rPr dirty="0" sz="750">
                          <a:latin typeface="宋体"/>
                          <a:cs typeface="宋体"/>
                        </a:rPr>
                        <a:t>便</a:t>
                      </a:r>
                      <a:r>
                        <a:rPr dirty="0" sz="750" spc="-15">
                          <a:latin typeface="宋体"/>
                          <a:cs typeface="宋体"/>
                        </a:rPr>
                        <a:t>中</a:t>
                      </a:r>
                      <a:r>
                        <a:rPr dirty="0" sz="750">
                          <a:latin typeface="宋体"/>
                          <a:cs typeface="宋体"/>
                        </a:rPr>
                        <a:t>的</a:t>
                      </a:r>
                      <a:r>
                        <a:rPr dirty="0" sz="750" spc="-15">
                          <a:latin typeface="宋体"/>
                          <a:cs typeface="宋体"/>
                        </a:rPr>
                        <a:t>轮</a:t>
                      </a:r>
                      <a:r>
                        <a:rPr dirty="0" sz="750">
                          <a:latin typeface="宋体"/>
                          <a:cs typeface="宋体"/>
                        </a:rPr>
                        <a:t>状病 毒抗</a:t>
                      </a:r>
                      <a:r>
                        <a:rPr dirty="0" sz="750" spc="-15">
                          <a:latin typeface="宋体"/>
                          <a:cs typeface="宋体"/>
                        </a:rPr>
                        <a:t>原</a:t>
                      </a:r>
                      <a:r>
                        <a:rPr dirty="0" sz="750">
                          <a:latin typeface="宋体"/>
                          <a:cs typeface="宋体"/>
                        </a:rPr>
                        <a:t>及</a:t>
                      </a:r>
                      <a:r>
                        <a:rPr dirty="0" sz="750" spc="-15">
                          <a:latin typeface="宋体"/>
                          <a:cs typeface="宋体"/>
                        </a:rPr>
                        <a:t>腺</a:t>
                      </a:r>
                      <a:r>
                        <a:rPr dirty="0" sz="750">
                          <a:latin typeface="宋体"/>
                          <a:cs typeface="宋体"/>
                        </a:rPr>
                        <a:t>病</a:t>
                      </a:r>
                      <a:r>
                        <a:rPr dirty="0" sz="750" spc="-15">
                          <a:latin typeface="宋体"/>
                          <a:cs typeface="宋体"/>
                        </a:rPr>
                        <a:t>毒</a:t>
                      </a:r>
                      <a:r>
                        <a:rPr dirty="0" sz="750">
                          <a:latin typeface="宋体"/>
                          <a:cs typeface="宋体"/>
                        </a:rPr>
                        <a:t>抗</a:t>
                      </a:r>
                      <a:r>
                        <a:rPr dirty="0" sz="750" spc="-15">
                          <a:latin typeface="宋体"/>
                          <a:cs typeface="宋体"/>
                        </a:rPr>
                        <a:t>原</a:t>
                      </a:r>
                      <a:r>
                        <a:rPr dirty="0" sz="750" spc="-110">
                          <a:latin typeface="宋体"/>
                          <a:cs typeface="宋体"/>
                        </a:rPr>
                        <a:t>。</a:t>
                      </a:r>
                      <a:r>
                        <a:rPr dirty="0" sz="750" spc="-15">
                          <a:latin typeface="宋体"/>
                          <a:cs typeface="宋体"/>
                        </a:rPr>
                        <a:t>轮</a:t>
                      </a:r>
                      <a:r>
                        <a:rPr dirty="0" sz="750">
                          <a:latin typeface="宋体"/>
                          <a:cs typeface="宋体"/>
                        </a:rPr>
                        <a:t>状</a:t>
                      </a:r>
                      <a:r>
                        <a:rPr dirty="0" sz="750" spc="-15">
                          <a:latin typeface="宋体"/>
                          <a:cs typeface="宋体"/>
                        </a:rPr>
                        <a:t>病</a:t>
                      </a:r>
                      <a:r>
                        <a:rPr dirty="0" sz="750">
                          <a:latin typeface="宋体"/>
                          <a:cs typeface="宋体"/>
                        </a:rPr>
                        <a:t>毒</a:t>
                      </a:r>
                      <a:r>
                        <a:rPr dirty="0" sz="750" spc="-110">
                          <a:latin typeface="宋体"/>
                          <a:cs typeface="宋体"/>
                        </a:rPr>
                        <a:t>、</a:t>
                      </a:r>
                      <a:r>
                        <a:rPr dirty="0" sz="750" spc="-15">
                          <a:latin typeface="宋体"/>
                          <a:cs typeface="宋体"/>
                        </a:rPr>
                        <a:t>腺</a:t>
                      </a:r>
                      <a:r>
                        <a:rPr dirty="0" sz="750">
                          <a:latin typeface="宋体"/>
                          <a:cs typeface="宋体"/>
                        </a:rPr>
                        <a:t>病毒</a:t>
                      </a:r>
                      <a:r>
                        <a:rPr dirty="0" sz="750" spc="-15">
                          <a:latin typeface="宋体"/>
                          <a:cs typeface="宋体"/>
                        </a:rPr>
                        <a:t>抗</a:t>
                      </a:r>
                      <a:r>
                        <a:rPr dirty="0" sz="750">
                          <a:latin typeface="宋体"/>
                          <a:cs typeface="宋体"/>
                        </a:rPr>
                        <a:t>原</a:t>
                      </a:r>
                      <a:r>
                        <a:rPr dirty="0" sz="750" spc="-15">
                          <a:latin typeface="宋体"/>
                          <a:cs typeface="宋体"/>
                        </a:rPr>
                        <a:t>检</a:t>
                      </a:r>
                      <a:r>
                        <a:rPr dirty="0" sz="750">
                          <a:latin typeface="宋体"/>
                          <a:cs typeface="宋体"/>
                        </a:rPr>
                        <a:t>测</a:t>
                      </a:r>
                      <a:r>
                        <a:rPr dirty="0" sz="750" spc="-15">
                          <a:latin typeface="宋体"/>
                          <a:cs typeface="宋体"/>
                        </a:rPr>
                        <a:t>试</a:t>
                      </a:r>
                      <a:r>
                        <a:rPr dirty="0" sz="750">
                          <a:latin typeface="宋体"/>
                          <a:cs typeface="宋体"/>
                        </a:rPr>
                        <a:t>剂</a:t>
                      </a:r>
                      <a:r>
                        <a:rPr dirty="0" sz="750" spc="-125">
                          <a:latin typeface="宋体"/>
                          <a:cs typeface="宋体"/>
                        </a:rPr>
                        <a:t>盒</a:t>
                      </a:r>
                      <a:r>
                        <a:rPr dirty="0" sz="750">
                          <a:latin typeface="宋体"/>
                          <a:cs typeface="宋体"/>
                        </a:rPr>
                        <a:t>（</a:t>
                      </a:r>
                      <a:r>
                        <a:rPr dirty="0" sz="750" spc="-15">
                          <a:latin typeface="宋体"/>
                          <a:cs typeface="宋体"/>
                        </a:rPr>
                        <a:t>胶</a:t>
                      </a:r>
                      <a:r>
                        <a:rPr dirty="0" sz="750">
                          <a:latin typeface="宋体"/>
                          <a:cs typeface="宋体"/>
                        </a:rPr>
                        <a:t>体金 </a:t>
                      </a:r>
                      <a:r>
                        <a:rPr dirty="0" sz="750" spc="5">
                          <a:latin typeface="宋体"/>
                          <a:cs typeface="宋体"/>
                        </a:rPr>
                        <a:t>法）</a:t>
                      </a:r>
                      <a:r>
                        <a:rPr dirty="0" sz="750" spc="-10">
                          <a:latin typeface="宋体"/>
                          <a:cs typeface="宋体"/>
                        </a:rPr>
                        <a:t>系公</a:t>
                      </a:r>
                      <a:r>
                        <a:rPr dirty="0" sz="750" spc="5">
                          <a:latin typeface="宋体"/>
                          <a:cs typeface="宋体"/>
                        </a:rPr>
                        <a:t>司</a:t>
                      </a:r>
                      <a:r>
                        <a:rPr dirty="0" sz="750" spc="-210">
                          <a:latin typeface="宋体"/>
                          <a:cs typeface="宋体"/>
                        </a:rPr>
                        <a:t> </a:t>
                      </a:r>
                      <a:r>
                        <a:rPr dirty="0" sz="750" spc="190">
                          <a:latin typeface="宋体"/>
                          <a:cs typeface="宋体"/>
                        </a:rPr>
                        <a:t>POCT</a:t>
                      </a:r>
                      <a:r>
                        <a:rPr dirty="0" sz="750" spc="-225">
                          <a:latin typeface="宋体"/>
                          <a:cs typeface="宋体"/>
                        </a:rPr>
                        <a:t> </a:t>
                      </a:r>
                      <a:r>
                        <a:rPr dirty="0" sz="750" spc="5">
                          <a:latin typeface="宋体"/>
                          <a:cs typeface="宋体"/>
                        </a:rPr>
                        <a:t>产</a:t>
                      </a:r>
                      <a:r>
                        <a:rPr dirty="0" sz="750" spc="-10">
                          <a:latin typeface="宋体"/>
                          <a:cs typeface="宋体"/>
                        </a:rPr>
                        <a:t>品</a:t>
                      </a:r>
                      <a:r>
                        <a:rPr dirty="0" sz="750" spc="5">
                          <a:latin typeface="宋体"/>
                          <a:cs typeface="宋体"/>
                        </a:rPr>
                        <a:t>平</a:t>
                      </a:r>
                      <a:r>
                        <a:rPr dirty="0" sz="750" spc="-10">
                          <a:latin typeface="宋体"/>
                          <a:cs typeface="宋体"/>
                        </a:rPr>
                        <a:t>台</a:t>
                      </a:r>
                      <a:r>
                        <a:rPr dirty="0" sz="750" spc="5">
                          <a:latin typeface="宋体"/>
                          <a:cs typeface="宋体"/>
                        </a:rPr>
                        <a:t>新</a:t>
                      </a:r>
                      <a:r>
                        <a:rPr dirty="0" sz="750" spc="-10">
                          <a:latin typeface="宋体"/>
                          <a:cs typeface="宋体"/>
                        </a:rPr>
                        <a:t>产品</a:t>
                      </a:r>
                      <a:r>
                        <a:rPr dirty="0" sz="750" spc="5">
                          <a:latin typeface="宋体"/>
                          <a:cs typeface="宋体"/>
                        </a:rPr>
                        <a:t>，该</a:t>
                      </a:r>
                      <a:r>
                        <a:rPr dirty="0" sz="750" spc="-10">
                          <a:latin typeface="宋体"/>
                          <a:cs typeface="宋体"/>
                        </a:rPr>
                        <a:t>产</a:t>
                      </a:r>
                      <a:r>
                        <a:rPr dirty="0" sz="750" spc="5">
                          <a:latin typeface="宋体"/>
                          <a:cs typeface="宋体"/>
                        </a:rPr>
                        <a:t>品</a:t>
                      </a:r>
                      <a:r>
                        <a:rPr dirty="0" sz="750" spc="-10">
                          <a:latin typeface="宋体"/>
                          <a:cs typeface="宋体"/>
                        </a:rPr>
                        <a:t>取</a:t>
                      </a:r>
                      <a:r>
                        <a:rPr dirty="0" sz="750" spc="5">
                          <a:latin typeface="宋体"/>
                          <a:cs typeface="宋体"/>
                        </a:rPr>
                        <a:t>得</a:t>
                      </a:r>
                      <a:r>
                        <a:rPr dirty="0" sz="750" spc="-10">
                          <a:latin typeface="宋体"/>
                          <a:cs typeface="宋体"/>
                        </a:rPr>
                        <a:t>注</a:t>
                      </a:r>
                      <a:r>
                        <a:rPr dirty="0" sz="750" spc="5">
                          <a:latin typeface="宋体"/>
                          <a:cs typeface="宋体"/>
                        </a:rPr>
                        <a:t>册</a:t>
                      </a:r>
                      <a:r>
                        <a:rPr dirty="0" sz="750" spc="-10">
                          <a:latin typeface="宋体"/>
                          <a:cs typeface="宋体"/>
                        </a:rPr>
                        <a:t>证</a:t>
                      </a:r>
                      <a:r>
                        <a:rPr dirty="0" sz="750" spc="5">
                          <a:latin typeface="宋体"/>
                          <a:cs typeface="宋体"/>
                        </a:rPr>
                        <a:t>有</a:t>
                      </a:r>
                      <a:r>
                        <a:rPr dirty="0" sz="750" spc="-10">
                          <a:latin typeface="宋体"/>
                          <a:cs typeface="宋体"/>
                        </a:rPr>
                        <a:t>助</a:t>
                      </a:r>
                      <a:r>
                        <a:rPr dirty="0" sz="750" spc="5">
                          <a:latin typeface="宋体"/>
                          <a:cs typeface="宋体"/>
                        </a:rPr>
                        <a:t>于提 </a:t>
                      </a:r>
                      <a:r>
                        <a:rPr dirty="0" sz="750">
                          <a:latin typeface="宋体"/>
                          <a:cs typeface="宋体"/>
                        </a:rPr>
                        <a:t>升公</a:t>
                      </a:r>
                      <a:r>
                        <a:rPr dirty="0" sz="750" spc="-15">
                          <a:latin typeface="宋体"/>
                          <a:cs typeface="宋体"/>
                        </a:rPr>
                        <a:t>司</a:t>
                      </a:r>
                      <a:r>
                        <a:rPr dirty="0" sz="750">
                          <a:latin typeface="宋体"/>
                          <a:cs typeface="宋体"/>
                        </a:rPr>
                        <a:t>市</a:t>
                      </a:r>
                      <a:r>
                        <a:rPr dirty="0" sz="750" spc="-15">
                          <a:latin typeface="宋体"/>
                          <a:cs typeface="宋体"/>
                        </a:rPr>
                        <a:t>场</a:t>
                      </a:r>
                      <a:r>
                        <a:rPr dirty="0" sz="750">
                          <a:latin typeface="宋体"/>
                          <a:cs typeface="宋体"/>
                        </a:rPr>
                        <a:t>综</a:t>
                      </a:r>
                      <a:r>
                        <a:rPr dirty="0" sz="750" spc="-15">
                          <a:latin typeface="宋体"/>
                          <a:cs typeface="宋体"/>
                        </a:rPr>
                        <a:t>合</a:t>
                      </a:r>
                      <a:r>
                        <a:rPr dirty="0" sz="750">
                          <a:latin typeface="宋体"/>
                          <a:cs typeface="宋体"/>
                        </a:rPr>
                        <a:t>竞</a:t>
                      </a:r>
                      <a:r>
                        <a:rPr dirty="0" sz="750" spc="-15">
                          <a:latin typeface="宋体"/>
                          <a:cs typeface="宋体"/>
                        </a:rPr>
                        <a:t>争</a:t>
                      </a:r>
                      <a:r>
                        <a:rPr dirty="0" sz="750">
                          <a:latin typeface="宋体"/>
                          <a:cs typeface="宋体"/>
                        </a:rPr>
                        <a:t>力</a:t>
                      </a:r>
                      <a:r>
                        <a:rPr dirty="0" sz="750" spc="-325">
                          <a:latin typeface="宋体"/>
                          <a:cs typeface="宋体"/>
                        </a:rPr>
                        <a:t>，</a:t>
                      </a:r>
                      <a:r>
                        <a:rPr dirty="0" sz="750">
                          <a:latin typeface="宋体"/>
                          <a:cs typeface="宋体"/>
                        </a:rPr>
                        <a:t>对</a:t>
                      </a:r>
                      <a:r>
                        <a:rPr dirty="0" sz="750" spc="-15">
                          <a:latin typeface="宋体"/>
                          <a:cs typeface="宋体"/>
                        </a:rPr>
                        <a:t>市</a:t>
                      </a:r>
                      <a:r>
                        <a:rPr dirty="0" sz="750">
                          <a:latin typeface="宋体"/>
                          <a:cs typeface="宋体"/>
                        </a:rPr>
                        <a:t>场</a:t>
                      </a:r>
                      <a:r>
                        <a:rPr dirty="0" sz="750" spc="-15">
                          <a:latin typeface="宋体"/>
                          <a:cs typeface="宋体"/>
                        </a:rPr>
                        <a:t>的拓</a:t>
                      </a:r>
                      <a:r>
                        <a:rPr dirty="0" sz="750">
                          <a:latin typeface="宋体"/>
                          <a:cs typeface="宋体"/>
                        </a:rPr>
                        <a:t>展以</a:t>
                      </a:r>
                      <a:r>
                        <a:rPr dirty="0" sz="750" spc="-15">
                          <a:latin typeface="宋体"/>
                          <a:cs typeface="宋体"/>
                        </a:rPr>
                        <a:t>及</a:t>
                      </a:r>
                      <a:r>
                        <a:rPr dirty="0" sz="750">
                          <a:latin typeface="宋体"/>
                          <a:cs typeface="宋体"/>
                        </a:rPr>
                        <a:t>公</a:t>
                      </a:r>
                      <a:r>
                        <a:rPr dirty="0" sz="750" spc="-15">
                          <a:latin typeface="宋体"/>
                          <a:cs typeface="宋体"/>
                        </a:rPr>
                        <a:t>司</a:t>
                      </a:r>
                      <a:r>
                        <a:rPr dirty="0" sz="750">
                          <a:latin typeface="宋体"/>
                          <a:cs typeface="宋体"/>
                        </a:rPr>
                        <a:t>未</a:t>
                      </a:r>
                      <a:r>
                        <a:rPr dirty="0" sz="750" spc="-15">
                          <a:latin typeface="宋体"/>
                          <a:cs typeface="宋体"/>
                        </a:rPr>
                        <a:t>来</a:t>
                      </a:r>
                      <a:r>
                        <a:rPr dirty="0" sz="750">
                          <a:latin typeface="宋体"/>
                          <a:cs typeface="宋体"/>
                        </a:rPr>
                        <a:t>的</a:t>
                      </a:r>
                      <a:r>
                        <a:rPr dirty="0" sz="750" spc="-15">
                          <a:latin typeface="宋体"/>
                          <a:cs typeface="宋体"/>
                        </a:rPr>
                        <a:t>经</a:t>
                      </a:r>
                      <a:r>
                        <a:rPr dirty="0" sz="750">
                          <a:latin typeface="宋体"/>
                          <a:cs typeface="宋体"/>
                        </a:rPr>
                        <a:t>营</a:t>
                      </a:r>
                      <a:r>
                        <a:rPr dirty="0" sz="750" spc="-15">
                          <a:latin typeface="宋体"/>
                          <a:cs typeface="宋体"/>
                        </a:rPr>
                        <a:t>将</a:t>
                      </a:r>
                      <a:r>
                        <a:rPr dirty="0" sz="750">
                          <a:latin typeface="宋体"/>
                          <a:cs typeface="宋体"/>
                        </a:rPr>
                        <a:t>产生 </a:t>
                      </a:r>
                      <a:r>
                        <a:rPr dirty="0" sz="750" spc="5">
                          <a:latin typeface="宋体"/>
                          <a:cs typeface="宋体"/>
                        </a:rPr>
                        <a:t>积极</a:t>
                      </a:r>
                      <a:r>
                        <a:rPr dirty="0" sz="750" spc="-10">
                          <a:latin typeface="宋体"/>
                          <a:cs typeface="宋体"/>
                        </a:rPr>
                        <a:t>影</a:t>
                      </a:r>
                      <a:r>
                        <a:rPr dirty="0" sz="750" spc="5">
                          <a:latin typeface="宋体"/>
                          <a:cs typeface="宋体"/>
                        </a:rPr>
                        <a:t>响。</a:t>
                      </a:r>
                      <a:endParaRPr sz="750">
                        <a:latin typeface="宋体"/>
                        <a:cs typeface="宋体"/>
                      </a:endParaRPr>
                    </a:p>
                  </a:txBody>
                  <a:tcPr marL="0" marR="0" marB="0" marT="35560">
                    <a:solidFill>
                      <a:srgbClr val="C8C9CA"/>
                    </a:solidFill>
                  </a:tcPr>
                </a:tc>
              </a:tr>
              <a:tr h="2575890">
                <a:tc>
                  <a:txBody>
                    <a:bodyPr/>
                    <a:lstStyle/>
                    <a:p>
                      <a:pPr marL="67945">
                        <a:lnSpc>
                          <a:spcPct val="100000"/>
                        </a:lnSpc>
                        <a:spcBef>
                          <a:spcPts val="280"/>
                        </a:spcBef>
                      </a:pPr>
                      <a:r>
                        <a:rPr dirty="0" sz="750" spc="20">
                          <a:latin typeface="宋体"/>
                          <a:cs typeface="宋体"/>
                        </a:rPr>
                        <a:t>2020/10/9</a:t>
                      </a:r>
                      <a:endParaRPr sz="750">
                        <a:latin typeface="宋体"/>
                        <a:cs typeface="宋体"/>
                      </a:endParaRPr>
                    </a:p>
                  </a:txBody>
                  <a:tcPr marL="0" marR="0" marB="0" marT="35560"/>
                </a:tc>
                <a:tc>
                  <a:txBody>
                    <a:bodyPr/>
                    <a:lstStyle/>
                    <a:p>
                      <a:pPr algn="r" marR="60960">
                        <a:lnSpc>
                          <a:spcPct val="100000"/>
                        </a:lnSpc>
                        <a:spcBef>
                          <a:spcPts val="280"/>
                        </a:spcBef>
                      </a:pPr>
                      <a:r>
                        <a:rPr dirty="0" sz="750" spc="80">
                          <a:latin typeface="宋体"/>
                          <a:cs typeface="宋体"/>
                        </a:rPr>
                        <a:t>000538</a:t>
                      </a:r>
                      <a:endParaRPr sz="750">
                        <a:latin typeface="宋体"/>
                        <a:cs typeface="宋体"/>
                      </a:endParaRPr>
                    </a:p>
                  </a:txBody>
                  <a:tcPr marL="0" marR="0" marB="0" marT="35560"/>
                </a:tc>
                <a:tc>
                  <a:txBody>
                    <a:bodyPr/>
                    <a:lstStyle/>
                    <a:p>
                      <a:pPr marL="68580">
                        <a:lnSpc>
                          <a:spcPct val="100000"/>
                        </a:lnSpc>
                        <a:spcBef>
                          <a:spcPts val="280"/>
                        </a:spcBef>
                      </a:pPr>
                      <a:r>
                        <a:rPr dirty="0" sz="750" spc="5">
                          <a:latin typeface="宋体"/>
                          <a:cs typeface="宋体"/>
                        </a:rPr>
                        <a:t>云南</a:t>
                      </a:r>
                      <a:r>
                        <a:rPr dirty="0" sz="750" spc="-10">
                          <a:latin typeface="宋体"/>
                          <a:cs typeface="宋体"/>
                        </a:rPr>
                        <a:t>白</a:t>
                      </a:r>
                      <a:r>
                        <a:rPr dirty="0" sz="750" spc="5">
                          <a:latin typeface="宋体"/>
                          <a:cs typeface="宋体"/>
                        </a:rPr>
                        <a:t>药</a:t>
                      </a:r>
                      <a:r>
                        <a:rPr dirty="0" sz="750" spc="-150">
                          <a:latin typeface="宋体"/>
                          <a:cs typeface="宋体"/>
                        </a:rPr>
                        <a:t>:</a:t>
                      </a:r>
                      <a:r>
                        <a:rPr dirty="0" sz="750" spc="-10">
                          <a:latin typeface="宋体"/>
                          <a:cs typeface="宋体"/>
                        </a:rPr>
                        <a:t>关</a:t>
                      </a:r>
                      <a:r>
                        <a:rPr dirty="0" sz="750" spc="5">
                          <a:latin typeface="宋体"/>
                          <a:cs typeface="宋体"/>
                        </a:rPr>
                        <a:t>于</a:t>
                      </a:r>
                      <a:r>
                        <a:rPr dirty="0" sz="750" spc="-10">
                          <a:latin typeface="宋体"/>
                          <a:cs typeface="宋体"/>
                        </a:rPr>
                        <a:t>回</a:t>
                      </a:r>
                      <a:r>
                        <a:rPr dirty="0" sz="750" spc="5">
                          <a:latin typeface="宋体"/>
                          <a:cs typeface="宋体"/>
                        </a:rPr>
                        <a:t>购</a:t>
                      </a:r>
                      <a:r>
                        <a:rPr dirty="0" sz="750" spc="-10">
                          <a:latin typeface="宋体"/>
                          <a:cs typeface="宋体"/>
                        </a:rPr>
                        <a:t>股</a:t>
                      </a:r>
                      <a:r>
                        <a:rPr dirty="0" sz="750" spc="5">
                          <a:latin typeface="宋体"/>
                          <a:cs typeface="宋体"/>
                        </a:rPr>
                        <a:t>份</a:t>
                      </a:r>
                      <a:r>
                        <a:rPr dirty="0" sz="750" spc="-10">
                          <a:latin typeface="宋体"/>
                          <a:cs typeface="宋体"/>
                        </a:rPr>
                        <a:t>的</a:t>
                      </a:r>
                      <a:r>
                        <a:rPr dirty="0" sz="750" spc="5">
                          <a:latin typeface="宋体"/>
                          <a:cs typeface="宋体"/>
                        </a:rPr>
                        <a:t>进</a:t>
                      </a:r>
                      <a:r>
                        <a:rPr dirty="0" sz="750" spc="-10">
                          <a:latin typeface="宋体"/>
                          <a:cs typeface="宋体"/>
                        </a:rPr>
                        <a:t>展</a:t>
                      </a:r>
                      <a:r>
                        <a:rPr dirty="0" sz="750" spc="5">
                          <a:latin typeface="宋体"/>
                          <a:cs typeface="宋体"/>
                        </a:rPr>
                        <a:t>公告</a:t>
                      </a:r>
                      <a:endParaRPr sz="750">
                        <a:latin typeface="宋体"/>
                        <a:cs typeface="宋体"/>
                      </a:endParaRPr>
                    </a:p>
                  </a:txBody>
                  <a:tcPr marL="0" marR="0" marB="0" marT="35560"/>
                </a:tc>
                <a:tc>
                  <a:txBody>
                    <a:bodyPr/>
                    <a:lstStyle/>
                    <a:p>
                      <a:pPr marL="100330">
                        <a:lnSpc>
                          <a:spcPct val="100000"/>
                        </a:lnSpc>
                        <a:spcBef>
                          <a:spcPts val="280"/>
                        </a:spcBef>
                      </a:pPr>
                      <a:r>
                        <a:rPr dirty="0" sz="750" spc="5">
                          <a:latin typeface="宋体"/>
                          <a:cs typeface="宋体"/>
                        </a:rPr>
                        <a:t>云南</a:t>
                      </a:r>
                      <a:r>
                        <a:rPr dirty="0" sz="750" spc="-10">
                          <a:latin typeface="宋体"/>
                          <a:cs typeface="宋体"/>
                        </a:rPr>
                        <a:t>白</a:t>
                      </a:r>
                      <a:r>
                        <a:rPr dirty="0" sz="750" spc="5">
                          <a:latin typeface="宋体"/>
                          <a:cs typeface="宋体"/>
                        </a:rPr>
                        <a:t>药</a:t>
                      </a:r>
                      <a:r>
                        <a:rPr dirty="0" sz="750" spc="-10">
                          <a:latin typeface="宋体"/>
                          <a:cs typeface="宋体"/>
                        </a:rPr>
                        <a:t>集</a:t>
                      </a:r>
                      <a:r>
                        <a:rPr dirty="0" sz="750" spc="5">
                          <a:latin typeface="宋体"/>
                          <a:cs typeface="宋体"/>
                        </a:rPr>
                        <a:t>团</a:t>
                      </a:r>
                      <a:r>
                        <a:rPr dirty="0" sz="750" spc="-10">
                          <a:latin typeface="宋体"/>
                          <a:cs typeface="宋体"/>
                        </a:rPr>
                        <a:t>股</a:t>
                      </a:r>
                      <a:r>
                        <a:rPr dirty="0" sz="750" spc="5">
                          <a:latin typeface="宋体"/>
                          <a:cs typeface="宋体"/>
                        </a:rPr>
                        <a:t>份</a:t>
                      </a:r>
                      <a:r>
                        <a:rPr dirty="0" sz="750" spc="-10">
                          <a:latin typeface="宋体"/>
                          <a:cs typeface="宋体"/>
                        </a:rPr>
                        <a:t>有</a:t>
                      </a:r>
                      <a:r>
                        <a:rPr dirty="0" sz="750" spc="5">
                          <a:latin typeface="宋体"/>
                          <a:cs typeface="宋体"/>
                        </a:rPr>
                        <a:t>限</a:t>
                      </a:r>
                      <a:r>
                        <a:rPr dirty="0" sz="750" spc="-10">
                          <a:latin typeface="宋体"/>
                          <a:cs typeface="宋体"/>
                        </a:rPr>
                        <a:t>公</a:t>
                      </a:r>
                      <a:r>
                        <a:rPr dirty="0" sz="750" spc="5">
                          <a:latin typeface="宋体"/>
                          <a:cs typeface="宋体"/>
                        </a:rPr>
                        <a:t>司</a:t>
                      </a:r>
                      <a:r>
                        <a:rPr dirty="0" sz="750" spc="-10">
                          <a:latin typeface="宋体"/>
                          <a:cs typeface="宋体"/>
                        </a:rPr>
                        <a:t>（</a:t>
                      </a:r>
                      <a:r>
                        <a:rPr dirty="0" sz="750" spc="5">
                          <a:latin typeface="宋体"/>
                          <a:cs typeface="宋体"/>
                        </a:rPr>
                        <a:t>以</a:t>
                      </a:r>
                      <a:r>
                        <a:rPr dirty="0" sz="750" spc="-10">
                          <a:latin typeface="宋体"/>
                          <a:cs typeface="宋体"/>
                        </a:rPr>
                        <a:t>下简</a:t>
                      </a:r>
                      <a:r>
                        <a:rPr dirty="0" sz="750" spc="5">
                          <a:latin typeface="宋体"/>
                          <a:cs typeface="宋体"/>
                        </a:rPr>
                        <a:t>称“</a:t>
                      </a:r>
                      <a:r>
                        <a:rPr dirty="0" sz="750" spc="-10">
                          <a:latin typeface="宋体"/>
                          <a:cs typeface="宋体"/>
                        </a:rPr>
                        <a:t>公司</a:t>
                      </a:r>
                      <a:r>
                        <a:rPr dirty="0" sz="750" spc="-190">
                          <a:latin typeface="宋体"/>
                          <a:cs typeface="宋体"/>
                        </a:rPr>
                        <a:t>”）</a:t>
                      </a:r>
                      <a:r>
                        <a:rPr dirty="0" sz="750" spc="5">
                          <a:latin typeface="宋体"/>
                          <a:cs typeface="宋体"/>
                        </a:rPr>
                        <a:t>于</a:t>
                      </a:r>
                      <a:r>
                        <a:rPr dirty="0" sz="750" spc="-200">
                          <a:latin typeface="宋体"/>
                          <a:cs typeface="宋体"/>
                        </a:rPr>
                        <a:t> </a:t>
                      </a:r>
                      <a:r>
                        <a:rPr dirty="0" sz="750" spc="75">
                          <a:latin typeface="宋体"/>
                          <a:cs typeface="宋体"/>
                        </a:rPr>
                        <a:t>2020</a:t>
                      </a:r>
                      <a:r>
                        <a:rPr dirty="0" sz="750" spc="-215">
                          <a:latin typeface="宋体"/>
                          <a:cs typeface="宋体"/>
                        </a:rPr>
                        <a:t> </a:t>
                      </a:r>
                      <a:r>
                        <a:rPr dirty="0" sz="750" spc="5">
                          <a:latin typeface="宋体"/>
                          <a:cs typeface="宋体"/>
                        </a:rPr>
                        <a:t>年</a:t>
                      </a:r>
                      <a:r>
                        <a:rPr dirty="0" sz="750" spc="-210">
                          <a:latin typeface="宋体"/>
                          <a:cs typeface="宋体"/>
                        </a:rPr>
                        <a:t> </a:t>
                      </a:r>
                      <a:r>
                        <a:rPr dirty="0" sz="750" spc="75">
                          <a:latin typeface="宋体"/>
                          <a:cs typeface="宋体"/>
                        </a:rPr>
                        <a:t>3</a:t>
                      </a:r>
                      <a:r>
                        <a:rPr dirty="0" sz="750" spc="-204">
                          <a:latin typeface="宋体"/>
                          <a:cs typeface="宋体"/>
                        </a:rPr>
                        <a:t> </a:t>
                      </a:r>
                      <a:r>
                        <a:rPr dirty="0" sz="750" spc="5">
                          <a:latin typeface="宋体"/>
                          <a:cs typeface="宋体"/>
                        </a:rPr>
                        <a:t>月</a:t>
                      </a:r>
                      <a:endParaRPr sz="750">
                        <a:latin typeface="宋体"/>
                        <a:cs typeface="宋体"/>
                      </a:endParaRPr>
                    </a:p>
                    <a:p>
                      <a:pPr marL="100330">
                        <a:lnSpc>
                          <a:spcPct val="100000"/>
                        </a:lnSpc>
                        <a:spcBef>
                          <a:spcPts val="660"/>
                        </a:spcBef>
                      </a:pPr>
                      <a:r>
                        <a:rPr dirty="0" sz="750" spc="70">
                          <a:latin typeface="宋体"/>
                          <a:cs typeface="宋体"/>
                        </a:rPr>
                        <a:t>25</a:t>
                      </a:r>
                      <a:r>
                        <a:rPr dirty="0" sz="750" spc="-220">
                          <a:latin typeface="宋体"/>
                          <a:cs typeface="宋体"/>
                        </a:rPr>
                        <a:t> </a:t>
                      </a:r>
                      <a:r>
                        <a:rPr dirty="0" sz="750" spc="5">
                          <a:latin typeface="宋体"/>
                          <a:cs typeface="宋体"/>
                        </a:rPr>
                        <a:t>日</a:t>
                      </a:r>
                      <a:r>
                        <a:rPr dirty="0" sz="750" spc="-10">
                          <a:latin typeface="宋体"/>
                          <a:cs typeface="宋体"/>
                        </a:rPr>
                        <a:t>召</a:t>
                      </a:r>
                      <a:r>
                        <a:rPr dirty="0" sz="750" spc="5">
                          <a:latin typeface="宋体"/>
                          <a:cs typeface="宋体"/>
                        </a:rPr>
                        <a:t>开</a:t>
                      </a:r>
                      <a:r>
                        <a:rPr dirty="0" sz="750" spc="-10">
                          <a:latin typeface="宋体"/>
                          <a:cs typeface="宋体"/>
                        </a:rPr>
                        <a:t>的</a:t>
                      </a:r>
                      <a:r>
                        <a:rPr dirty="0" sz="750" spc="5">
                          <a:latin typeface="宋体"/>
                          <a:cs typeface="宋体"/>
                        </a:rPr>
                        <a:t>第</a:t>
                      </a:r>
                      <a:r>
                        <a:rPr dirty="0" sz="750" spc="-10">
                          <a:latin typeface="宋体"/>
                          <a:cs typeface="宋体"/>
                        </a:rPr>
                        <a:t>九</a:t>
                      </a:r>
                      <a:r>
                        <a:rPr dirty="0" sz="750" spc="5">
                          <a:latin typeface="宋体"/>
                          <a:cs typeface="宋体"/>
                        </a:rPr>
                        <a:t>届</a:t>
                      </a:r>
                      <a:r>
                        <a:rPr dirty="0" sz="750" spc="-10">
                          <a:latin typeface="宋体"/>
                          <a:cs typeface="宋体"/>
                        </a:rPr>
                        <a:t>董事</a:t>
                      </a:r>
                      <a:r>
                        <a:rPr dirty="0" sz="750" spc="5">
                          <a:latin typeface="宋体"/>
                          <a:cs typeface="宋体"/>
                        </a:rPr>
                        <a:t>会</a:t>
                      </a:r>
                      <a:r>
                        <a:rPr dirty="0" sz="750" spc="-215">
                          <a:latin typeface="宋体"/>
                          <a:cs typeface="宋体"/>
                        </a:rPr>
                        <a:t> </a:t>
                      </a:r>
                      <a:r>
                        <a:rPr dirty="0" sz="750" spc="75">
                          <a:latin typeface="宋体"/>
                          <a:cs typeface="宋体"/>
                        </a:rPr>
                        <a:t>2020</a:t>
                      </a:r>
                      <a:r>
                        <a:rPr dirty="0" sz="750" spc="-225">
                          <a:latin typeface="宋体"/>
                          <a:cs typeface="宋体"/>
                        </a:rPr>
                        <a:t> </a:t>
                      </a:r>
                      <a:r>
                        <a:rPr dirty="0" sz="750" spc="5">
                          <a:latin typeface="宋体"/>
                          <a:cs typeface="宋体"/>
                        </a:rPr>
                        <a:t>年</a:t>
                      </a:r>
                      <a:r>
                        <a:rPr dirty="0" sz="750" spc="-10">
                          <a:latin typeface="宋体"/>
                          <a:cs typeface="宋体"/>
                        </a:rPr>
                        <a:t>第</a:t>
                      </a:r>
                      <a:r>
                        <a:rPr dirty="0" sz="750" spc="5">
                          <a:latin typeface="宋体"/>
                          <a:cs typeface="宋体"/>
                        </a:rPr>
                        <a:t>三次</a:t>
                      </a:r>
                      <a:r>
                        <a:rPr dirty="0" sz="750" spc="-10">
                          <a:latin typeface="宋体"/>
                          <a:cs typeface="宋体"/>
                        </a:rPr>
                        <a:t>会议</a:t>
                      </a:r>
                      <a:r>
                        <a:rPr dirty="0" sz="750" spc="5">
                          <a:latin typeface="宋体"/>
                          <a:cs typeface="宋体"/>
                        </a:rPr>
                        <a:t>和</a:t>
                      </a:r>
                      <a:r>
                        <a:rPr dirty="0" sz="750" spc="-210">
                          <a:latin typeface="宋体"/>
                          <a:cs typeface="宋体"/>
                        </a:rPr>
                        <a:t> </a:t>
                      </a:r>
                      <a:r>
                        <a:rPr dirty="0" sz="750" spc="75">
                          <a:latin typeface="宋体"/>
                          <a:cs typeface="宋体"/>
                        </a:rPr>
                        <a:t>2020</a:t>
                      </a:r>
                      <a:r>
                        <a:rPr dirty="0" sz="750" spc="-220">
                          <a:latin typeface="宋体"/>
                          <a:cs typeface="宋体"/>
                        </a:rPr>
                        <a:t> </a:t>
                      </a:r>
                      <a:r>
                        <a:rPr dirty="0" sz="750" spc="5">
                          <a:latin typeface="宋体"/>
                          <a:cs typeface="宋体"/>
                        </a:rPr>
                        <a:t>年</a:t>
                      </a:r>
                      <a:r>
                        <a:rPr dirty="0" sz="750" spc="-220">
                          <a:latin typeface="宋体"/>
                          <a:cs typeface="宋体"/>
                        </a:rPr>
                        <a:t> </a:t>
                      </a:r>
                      <a:r>
                        <a:rPr dirty="0" sz="750" spc="85">
                          <a:latin typeface="宋体"/>
                          <a:cs typeface="宋体"/>
                        </a:rPr>
                        <a:t>4</a:t>
                      </a:r>
                      <a:r>
                        <a:rPr dirty="0" sz="750" spc="-229">
                          <a:latin typeface="宋体"/>
                          <a:cs typeface="宋体"/>
                        </a:rPr>
                        <a:t> </a:t>
                      </a:r>
                      <a:r>
                        <a:rPr dirty="0" sz="750" spc="5">
                          <a:latin typeface="宋体"/>
                          <a:cs typeface="宋体"/>
                        </a:rPr>
                        <a:t>月</a:t>
                      </a:r>
                      <a:r>
                        <a:rPr dirty="0" sz="750" spc="-215">
                          <a:latin typeface="宋体"/>
                          <a:cs typeface="宋体"/>
                        </a:rPr>
                        <a:t> </a:t>
                      </a:r>
                      <a:r>
                        <a:rPr dirty="0" sz="750" spc="70">
                          <a:latin typeface="宋体"/>
                          <a:cs typeface="宋体"/>
                        </a:rPr>
                        <a:t>21</a:t>
                      </a:r>
                      <a:endParaRPr sz="750">
                        <a:latin typeface="宋体"/>
                        <a:cs typeface="宋体"/>
                      </a:endParaRPr>
                    </a:p>
                    <a:p>
                      <a:pPr marL="100330" marR="59055">
                        <a:lnSpc>
                          <a:spcPct val="173400"/>
                        </a:lnSpc>
                      </a:pPr>
                      <a:r>
                        <a:rPr dirty="0" sz="750" spc="5">
                          <a:latin typeface="宋体"/>
                          <a:cs typeface="宋体"/>
                        </a:rPr>
                        <a:t>日召</a:t>
                      </a:r>
                      <a:r>
                        <a:rPr dirty="0" sz="750" spc="-10">
                          <a:latin typeface="宋体"/>
                          <a:cs typeface="宋体"/>
                        </a:rPr>
                        <a:t>开</a:t>
                      </a:r>
                      <a:r>
                        <a:rPr dirty="0" sz="750" spc="5">
                          <a:latin typeface="宋体"/>
                          <a:cs typeface="宋体"/>
                        </a:rPr>
                        <a:t>的</a:t>
                      </a:r>
                      <a:r>
                        <a:rPr dirty="0" sz="750" spc="-210">
                          <a:latin typeface="宋体"/>
                          <a:cs typeface="宋体"/>
                        </a:rPr>
                        <a:t> </a:t>
                      </a:r>
                      <a:r>
                        <a:rPr dirty="0" sz="750" spc="75">
                          <a:latin typeface="宋体"/>
                          <a:cs typeface="宋体"/>
                        </a:rPr>
                        <a:t>2019</a:t>
                      </a:r>
                      <a:r>
                        <a:rPr dirty="0" sz="750" spc="-225">
                          <a:latin typeface="宋体"/>
                          <a:cs typeface="宋体"/>
                        </a:rPr>
                        <a:t> </a:t>
                      </a:r>
                      <a:r>
                        <a:rPr dirty="0" sz="750" spc="5">
                          <a:latin typeface="宋体"/>
                          <a:cs typeface="宋体"/>
                        </a:rPr>
                        <a:t>年</a:t>
                      </a:r>
                      <a:r>
                        <a:rPr dirty="0" sz="750" spc="-10">
                          <a:latin typeface="宋体"/>
                          <a:cs typeface="宋体"/>
                        </a:rPr>
                        <a:t>度</a:t>
                      </a:r>
                      <a:r>
                        <a:rPr dirty="0" sz="750" spc="5">
                          <a:latin typeface="宋体"/>
                          <a:cs typeface="宋体"/>
                        </a:rPr>
                        <a:t>股</a:t>
                      </a:r>
                      <a:r>
                        <a:rPr dirty="0" sz="750" spc="-10">
                          <a:latin typeface="宋体"/>
                          <a:cs typeface="宋体"/>
                        </a:rPr>
                        <a:t>东</a:t>
                      </a:r>
                      <a:r>
                        <a:rPr dirty="0" sz="750" spc="5">
                          <a:latin typeface="宋体"/>
                          <a:cs typeface="宋体"/>
                        </a:rPr>
                        <a:t>大</a:t>
                      </a:r>
                      <a:r>
                        <a:rPr dirty="0" sz="750" spc="-10">
                          <a:latin typeface="宋体"/>
                          <a:cs typeface="宋体"/>
                        </a:rPr>
                        <a:t>会</a:t>
                      </a:r>
                      <a:r>
                        <a:rPr dirty="0" sz="750" spc="5">
                          <a:latin typeface="宋体"/>
                          <a:cs typeface="宋体"/>
                        </a:rPr>
                        <a:t>，</a:t>
                      </a:r>
                      <a:r>
                        <a:rPr dirty="0" sz="750" spc="-10">
                          <a:latin typeface="宋体"/>
                          <a:cs typeface="宋体"/>
                        </a:rPr>
                        <a:t>审议</a:t>
                      </a:r>
                      <a:r>
                        <a:rPr dirty="0" sz="750" spc="5">
                          <a:latin typeface="宋体"/>
                          <a:cs typeface="宋体"/>
                        </a:rPr>
                        <a:t>通过</a:t>
                      </a:r>
                      <a:r>
                        <a:rPr dirty="0" sz="750" spc="-10">
                          <a:latin typeface="宋体"/>
                          <a:cs typeface="宋体"/>
                        </a:rPr>
                        <a:t>了</a:t>
                      </a:r>
                      <a:r>
                        <a:rPr dirty="0" sz="750" spc="5">
                          <a:latin typeface="宋体"/>
                          <a:cs typeface="宋体"/>
                        </a:rPr>
                        <a:t>《</a:t>
                      </a:r>
                      <a:r>
                        <a:rPr dirty="0" sz="750" spc="-10">
                          <a:latin typeface="宋体"/>
                          <a:cs typeface="宋体"/>
                        </a:rPr>
                        <a:t>关</a:t>
                      </a:r>
                      <a:r>
                        <a:rPr dirty="0" sz="750" spc="5">
                          <a:latin typeface="宋体"/>
                          <a:cs typeface="宋体"/>
                        </a:rPr>
                        <a:t>于</a:t>
                      </a:r>
                      <a:r>
                        <a:rPr dirty="0" sz="750" spc="100">
                          <a:latin typeface="宋体"/>
                          <a:cs typeface="宋体"/>
                        </a:rPr>
                        <a:t>&lt;</a:t>
                      </a:r>
                      <a:r>
                        <a:rPr dirty="0" sz="750" spc="5">
                          <a:latin typeface="宋体"/>
                          <a:cs typeface="宋体"/>
                        </a:rPr>
                        <a:t>回</a:t>
                      </a:r>
                      <a:r>
                        <a:rPr dirty="0" sz="750" spc="-10">
                          <a:latin typeface="宋体"/>
                          <a:cs typeface="宋体"/>
                        </a:rPr>
                        <a:t>购</a:t>
                      </a:r>
                      <a:r>
                        <a:rPr dirty="0" sz="750" spc="5">
                          <a:latin typeface="宋体"/>
                          <a:cs typeface="宋体"/>
                        </a:rPr>
                        <a:t>公</a:t>
                      </a:r>
                      <a:r>
                        <a:rPr dirty="0" sz="750" spc="-10">
                          <a:latin typeface="宋体"/>
                          <a:cs typeface="宋体"/>
                        </a:rPr>
                        <a:t>司</a:t>
                      </a:r>
                      <a:r>
                        <a:rPr dirty="0" sz="750" spc="5">
                          <a:latin typeface="宋体"/>
                          <a:cs typeface="宋体"/>
                        </a:rPr>
                        <a:t>股份 以实</a:t>
                      </a:r>
                      <a:r>
                        <a:rPr dirty="0" sz="750" spc="-10">
                          <a:latin typeface="宋体"/>
                          <a:cs typeface="宋体"/>
                        </a:rPr>
                        <a:t>施</a:t>
                      </a:r>
                      <a:r>
                        <a:rPr dirty="0" sz="750" spc="5">
                          <a:latin typeface="宋体"/>
                          <a:cs typeface="宋体"/>
                        </a:rPr>
                        <a:t>员</a:t>
                      </a:r>
                      <a:r>
                        <a:rPr dirty="0" sz="750" spc="-10">
                          <a:latin typeface="宋体"/>
                          <a:cs typeface="宋体"/>
                        </a:rPr>
                        <a:t>工</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的</a:t>
                      </a:r>
                      <a:r>
                        <a:rPr dirty="0" sz="750" spc="-10">
                          <a:latin typeface="宋体"/>
                          <a:cs typeface="宋体"/>
                        </a:rPr>
                        <a:t>方案</a:t>
                      </a:r>
                      <a:r>
                        <a:rPr dirty="0" sz="750" spc="110">
                          <a:latin typeface="宋体"/>
                          <a:cs typeface="宋体"/>
                        </a:rPr>
                        <a:t>&gt;</a:t>
                      </a:r>
                      <a:r>
                        <a:rPr dirty="0" sz="750" spc="-10">
                          <a:latin typeface="宋体"/>
                          <a:cs typeface="宋体"/>
                        </a:rPr>
                        <a:t>的</a:t>
                      </a:r>
                      <a:r>
                        <a:rPr dirty="0" sz="750" spc="5">
                          <a:latin typeface="宋体"/>
                          <a:cs typeface="宋体"/>
                        </a:rPr>
                        <a:t>议</a:t>
                      </a:r>
                      <a:r>
                        <a:rPr dirty="0" sz="750" spc="-10">
                          <a:latin typeface="宋体"/>
                          <a:cs typeface="宋体"/>
                        </a:rPr>
                        <a:t>案</a:t>
                      </a:r>
                      <a:r>
                        <a:rPr dirty="0" sz="750" spc="-380">
                          <a:latin typeface="宋体"/>
                          <a:cs typeface="宋体"/>
                        </a:rPr>
                        <a:t>》</a:t>
                      </a:r>
                      <a:r>
                        <a:rPr dirty="0" sz="750" spc="5">
                          <a:latin typeface="宋体"/>
                          <a:cs typeface="宋体"/>
                        </a:rPr>
                        <a:t>，公</a:t>
                      </a:r>
                      <a:r>
                        <a:rPr dirty="0" sz="750" spc="-10">
                          <a:latin typeface="宋体"/>
                          <a:cs typeface="宋体"/>
                        </a:rPr>
                        <a:t>司</a:t>
                      </a:r>
                      <a:r>
                        <a:rPr dirty="0" sz="750" spc="5">
                          <a:latin typeface="宋体"/>
                          <a:cs typeface="宋体"/>
                        </a:rPr>
                        <a:t>拟</a:t>
                      </a:r>
                      <a:r>
                        <a:rPr dirty="0" sz="750" spc="-10">
                          <a:latin typeface="宋体"/>
                          <a:cs typeface="宋体"/>
                        </a:rPr>
                        <a:t>使</a:t>
                      </a:r>
                      <a:r>
                        <a:rPr dirty="0" sz="750" spc="5">
                          <a:latin typeface="宋体"/>
                          <a:cs typeface="宋体"/>
                        </a:rPr>
                        <a:t>用</a:t>
                      </a:r>
                      <a:r>
                        <a:rPr dirty="0" sz="750" spc="-10">
                          <a:latin typeface="宋体"/>
                          <a:cs typeface="宋体"/>
                        </a:rPr>
                        <a:t>集</a:t>
                      </a:r>
                      <a:r>
                        <a:rPr dirty="0" sz="750" spc="5">
                          <a:latin typeface="宋体"/>
                          <a:cs typeface="宋体"/>
                        </a:rPr>
                        <a:t>中</a:t>
                      </a:r>
                      <a:r>
                        <a:rPr dirty="0" sz="750" spc="-10">
                          <a:latin typeface="宋体"/>
                          <a:cs typeface="宋体"/>
                        </a:rPr>
                        <a:t>竞</a:t>
                      </a:r>
                      <a:r>
                        <a:rPr dirty="0" sz="750" spc="5">
                          <a:latin typeface="宋体"/>
                          <a:cs typeface="宋体"/>
                        </a:rPr>
                        <a:t>价</a:t>
                      </a:r>
                      <a:r>
                        <a:rPr dirty="0" sz="750" spc="-10">
                          <a:latin typeface="宋体"/>
                          <a:cs typeface="宋体"/>
                        </a:rPr>
                        <a:t>或</a:t>
                      </a:r>
                      <a:r>
                        <a:rPr dirty="0" sz="750" spc="5">
                          <a:latin typeface="宋体"/>
                          <a:cs typeface="宋体"/>
                        </a:rPr>
                        <a:t>法 律法</a:t>
                      </a:r>
                      <a:r>
                        <a:rPr dirty="0" sz="750" spc="-10">
                          <a:latin typeface="宋体"/>
                          <a:cs typeface="宋体"/>
                        </a:rPr>
                        <a:t>规</a:t>
                      </a:r>
                      <a:r>
                        <a:rPr dirty="0" sz="750" spc="5">
                          <a:latin typeface="宋体"/>
                          <a:cs typeface="宋体"/>
                        </a:rPr>
                        <a:t>允</a:t>
                      </a:r>
                      <a:r>
                        <a:rPr dirty="0" sz="750" spc="-10">
                          <a:latin typeface="宋体"/>
                          <a:cs typeface="宋体"/>
                        </a:rPr>
                        <a:t>许</a:t>
                      </a:r>
                      <a:r>
                        <a:rPr dirty="0" sz="750" spc="5">
                          <a:latin typeface="宋体"/>
                          <a:cs typeface="宋体"/>
                        </a:rPr>
                        <a:t>的</a:t>
                      </a:r>
                      <a:r>
                        <a:rPr dirty="0" sz="750" spc="-10">
                          <a:latin typeface="宋体"/>
                          <a:cs typeface="宋体"/>
                        </a:rPr>
                        <a:t>方</a:t>
                      </a:r>
                      <a:r>
                        <a:rPr dirty="0" sz="750" spc="5">
                          <a:latin typeface="宋体"/>
                          <a:cs typeface="宋体"/>
                        </a:rPr>
                        <a:t>式</a:t>
                      </a:r>
                      <a:r>
                        <a:rPr dirty="0" sz="750" spc="-10">
                          <a:latin typeface="宋体"/>
                          <a:cs typeface="宋体"/>
                        </a:rPr>
                        <a:t>回</a:t>
                      </a:r>
                      <a:r>
                        <a:rPr dirty="0" sz="750" spc="5">
                          <a:latin typeface="宋体"/>
                          <a:cs typeface="宋体"/>
                        </a:rPr>
                        <a:t>购</a:t>
                      </a:r>
                      <a:r>
                        <a:rPr dirty="0" sz="750" spc="-10">
                          <a:latin typeface="宋体"/>
                          <a:cs typeface="宋体"/>
                        </a:rPr>
                        <a:t>公</a:t>
                      </a:r>
                      <a:r>
                        <a:rPr dirty="0" sz="750" spc="5">
                          <a:latin typeface="宋体"/>
                          <a:cs typeface="宋体"/>
                        </a:rPr>
                        <a:t>司</a:t>
                      </a:r>
                      <a:r>
                        <a:rPr dirty="0" sz="750" spc="-10">
                          <a:latin typeface="宋体"/>
                          <a:cs typeface="宋体"/>
                        </a:rPr>
                        <a:t>股</a:t>
                      </a:r>
                      <a:r>
                        <a:rPr dirty="0" sz="750" spc="5">
                          <a:latin typeface="宋体"/>
                          <a:cs typeface="宋体"/>
                        </a:rPr>
                        <a:t>份</a:t>
                      </a:r>
                      <a:r>
                        <a:rPr dirty="0" sz="750" spc="-10">
                          <a:latin typeface="宋体"/>
                          <a:cs typeface="宋体"/>
                        </a:rPr>
                        <a:t>用于</a:t>
                      </a:r>
                      <a:r>
                        <a:rPr dirty="0" sz="750" spc="5">
                          <a:latin typeface="宋体"/>
                          <a:cs typeface="宋体"/>
                        </a:rPr>
                        <a:t>实施</a:t>
                      </a:r>
                      <a:r>
                        <a:rPr dirty="0" sz="750" spc="-10">
                          <a:latin typeface="宋体"/>
                          <a:cs typeface="宋体"/>
                        </a:rPr>
                        <a:t>员</a:t>
                      </a:r>
                      <a:r>
                        <a:rPr dirty="0" sz="750" spc="5">
                          <a:latin typeface="宋体"/>
                          <a:cs typeface="宋体"/>
                        </a:rPr>
                        <a:t>工</a:t>
                      </a:r>
                      <a:r>
                        <a:rPr dirty="0" sz="750" spc="-10">
                          <a:latin typeface="宋体"/>
                          <a:cs typeface="宋体"/>
                        </a:rPr>
                        <a:t>持</a:t>
                      </a:r>
                      <a:r>
                        <a:rPr dirty="0" sz="750" spc="5">
                          <a:latin typeface="宋体"/>
                          <a:cs typeface="宋体"/>
                        </a:rPr>
                        <a:t>股</a:t>
                      </a:r>
                      <a:r>
                        <a:rPr dirty="0" sz="750" spc="-10">
                          <a:latin typeface="宋体"/>
                          <a:cs typeface="宋体"/>
                        </a:rPr>
                        <a:t>计</a:t>
                      </a:r>
                      <a:r>
                        <a:rPr dirty="0" sz="750" spc="5">
                          <a:latin typeface="宋体"/>
                          <a:cs typeface="宋体"/>
                        </a:rPr>
                        <a:t>划</a:t>
                      </a:r>
                      <a:r>
                        <a:rPr dirty="0" sz="750" spc="-10">
                          <a:latin typeface="宋体"/>
                          <a:cs typeface="宋体"/>
                        </a:rPr>
                        <a:t>或</a:t>
                      </a:r>
                      <a:r>
                        <a:rPr dirty="0" sz="750" spc="5">
                          <a:latin typeface="宋体"/>
                          <a:cs typeface="宋体"/>
                        </a:rPr>
                        <a:t>股</a:t>
                      </a:r>
                      <a:r>
                        <a:rPr dirty="0" sz="750" spc="-10">
                          <a:latin typeface="宋体"/>
                          <a:cs typeface="宋体"/>
                        </a:rPr>
                        <a:t>权</a:t>
                      </a:r>
                      <a:r>
                        <a:rPr dirty="0" sz="750" spc="5">
                          <a:latin typeface="宋体"/>
                          <a:cs typeface="宋体"/>
                        </a:rPr>
                        <a:t>激 励计</a:t>
                      </a:r>
                      <a:r>
                        <a:rPr dirty="0" sz="750" spc="-10">
                          <a:latin typeface="宋体"/>
                          <a:cs typeface="宋体"/>
                        </a:rPr>
                        <a:t>划</a:t>
                      </a:r>
                      <a:r>
                        <a:rPr dirty="0" sz="750" spc="5">
                          <a:latin typeface="宋体"/>
                          <a:cs typeface="宋体"/>
                        </a:rPr>
                        <a:t>，</a:t>
                      </a:r>
                      <a:r>
                        <a:rPr dirty="0" sz="750" spc="-10">
                          <a:latin typeface="宋体"/>
                          <a:cs typeface="宋体"/>
                        </a:rPr>
                        <a:t>回</a:t>
                      </a:r>
                      <a:r>
                        <a:rPr dirty="0" sz="750" spc="5">
                          <a:latin typeface="宋体"/>
                          <a:cs typeface="宋体"/>
                        </a:rPr>
                        <a:t>购</a:t>
                      </a:r>
                      <a:r>
                        <a:rPr dirty="0" sz="750" spc="-10">
                          <a:latin typeface="宋体"/>
                          <a:cs typeface="宋体"/>
                        </a:rPr>
                        <a:t>股</a:t>
                      </a:r>
                      <a:r>
                        <a:rPr dirty="0" sz="750" spc="5">
                          <a:latin typeface="宋体"/>
                          <a:cs typeface="宋体"/>
                        </a:rPr>
                        <a:t>份</a:t>
                      </a:r>
                      <a:r>
                        <a:rPr dirty="0" sz="750" spc="-10">
                          <a:latin typeface="宋体"/>
                          <a:cs typeface="宋体"/>
                        </a:rPr>
                        <a:t>的</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公</a:t>
                      </a:r>
                      <a:r>
                        <a:rPr dirty="0" sz="750" spc="5">
                          <a:latin typeface="宋体"/>
                          <a:cs typeface="宋体"/>
                        </a:rPr>
                        <a:t>司</a:t>
                      </a:r>
                      <a:r>
                        <a:rPr dirty="0" sz="750" spc="-10">
                          <a:latin typeface="宋体"/>
                          <a:cs typeface="宋体"/>
                        </a:rPr>
                        <a:t>发行</a:t>
                      </a:r>
                      <a:r>
                        <a:rPr dirty="0" sz="750" spc="5">
                          <a:latin typeface="宋体"/>
                          <a:cs typeface="宋体"/>
                        </a:rPr>
                        <a:t>的</a:t>
                      </a:r>
                      <a:r>
                        <a:rPr dirty="0" sz="750" spc="-204">
                          <a:latin typeface="宋体"/>
                          <a:cs typeface="宋体"/>
                        </a:rPr>
                        <a:t> </a:t>
                      </a:r>
                      <a:r>
                        <a:rPr dirty="0" sz="750" spc="180">
                          <a:latin typeface="宋体"/>
                          <a:cs typeface="宋体"/>
                        </a:rPr>
                        <a:t>A</a:t>
                      </a:r>
                      <a:r>
                        <a:rPr dirty="0" sz="750" spc="-220">
                          <a:latin typeface="宋体"/>
                          <a:cs typeface="宋体"/>
                        </a:rPr>
                        <a:t> </a:t>
                      </a:r>
                      <a:r>
                        <a:rPr dirty="0" sz="750" spc="5">
                          <a:latin typeface="宋体"/>
                          <a:cs typeface="宋体"/>
                        </a:rPr>
                        <a:t>股</a:t>
                      </a:r>
                      <a:r>
                        <a:rPr dirty="0" sz="750" spc="-10">
                          <a:latin typeface="宋体"/>
                          <a:cs typeface="宋体"/>
                        </a:rPr>
                        <a:t>社</a:t>
                      </a:r>
                      <a:r>
                        <a:rPr dirty="0" sz="750" spc="5">
                          <a:latin typeface="宋体"/>
                          <a:cs typeface="宋体"/>
                        </a:rPr>
                        <a:t>会</a:t>
                      </a:r>
                      <a:r>
                        <a:rPr dirty="0" sz="750" spc="-10">
                          <a:latin typeface="宋体"/>
                          <a:cs typeface="宋体"/>
                        </a:rPr>
                        <a:t>公</a:t>
                      </a:r>
                      <a:r>
                        <a:rPr dirty="0" sz="750" spc="5">
                          <a:latin typeface="宋体"/>
                          <a:cs typeface="宋体"/>
                        </a:rPr>
                        <a:t>众</a:t>
                      </a:r>
                      <a:r>
                        <a:rPr dirty="0" sz="750" spc="-10">
                          <a:latin typeface="宋体"/>
                          <a:cs typeface="宋体"/>
                        </a:rPr>
                        <a:t>股</a:t>
                      </a:r>
                      <a:r>
                        <a:rPr dirty="0" sz="750" spc="5">
                          <a:latin typeface="宋体"/>
                          <a:cs typeface="宋体"/>
                        </a:rPr>
                        <a:t>份</a:t>
                      </a:r>
                      <a:r>
                        <a:rPr dirty="0" sz="750" spc="-10">
                          <a:latin typeface="宋体"/>
                          <a:cs typeface="宋体"/>
                        </a:rPr>
                        <a:t>。</a:t>
                      </a:r>
                      <a:r>
                        <a:rPr dirty="0" sz="750" spc="5">
                          <a:latin typeface="宋体"/>
                          <a:cs typeface="宋体"/>
                        </a:rPr>
                        <a:t>本次 回购</a:t>
                      </a:r>
                      <a:r>
                        <a:rPr dirty="0" sz="750" spc="-10">
                          <a:latin typeface="宋体"/>
                          <a:cs typeface="宋体"/>
                        </a:rPr>
                        <a:t>股</a:t>
                      </a:r>
                      <a:r>
                        <a:rPr dirty="0" sz="750" spc="5">
                          <a:latin typeface="宋体"/>
                          <a:cs typeface="宋体"/>
                        </a:rPr>
                        <a:t>份</a:t>
                      </a:r>
                      <a:r>
                        <a:rPr dirty="0" sz="750" spc="-10">
                          <a:latin typeface="宋体"/>
                          <a:cs typeface="宋体"/>
                        </a:rPr>
                        <a:t>上限</a:t>
                      </a:r>
                      <a:r>
                        <a:rPr dirty="0" sz="750" spc="5">
                          <a:latin typeface="宋体"/>
                          <a:cs typeface="宋体"/>
                        </a:rPr>
                        <a:t>为</a:t>
                      </a:r>
                      <a:r>
                        <a:rPr dirty="0" sz="750" spc="-200">
                          <a:latin typeface="宋体"/>
                          <a:cs typeface="宋体"/>
                        </a:rPr>
                        <a:t> </a:t>
                      </a:r>
                      <a:r>
                        <a:rPr dirty="0" sz="750" spc="25">
                          <a:latin typeface="宋体"/>
                          <a:cs typeface="宋体"/>
                        </a:rPr>
                        <a:t>1,670</a:t>
                      </a:r>
                      <a:r>
                        <a:rPr dirty="0" sz="750" spc="-200">
                          <a:latin typeface="宋体"/>
                          <a:cs typeface="宋体"/>
                        </a:rPr>
                        <a:t> </a:t>
                      </a:r>
                      <a:r>
                        <a:rPr dirty="0" sz="750" spc="-10">
                          <a:latin typeface="宋体"/>
                          <a:cs typeface="宋体"/>
                        </a:rPr>
                        <a:t>万</a:t>
                      </a:r>
                      <a:r>
                        <a:rPr dirty="0" sz="750" spc="5">
                          <a:latin typeface="宋体"/>
                          <a:cs typeface="宋体"/>
                        </a:rPr>
                        <a:t>股</a:t>
                      </a:r>
                      <a:r>
                        <a:rPr dirty="0" sz="750" spc="-10">
                          <a:latin typeface="宋体"/>
                          <a:cs typeface="宋体"/>
                        </a:rPr>
                        <a:t>，</a:t>
                      </a:r>
                      <a:r>
                        <a:rPr dirty="0" sz="750" spc="5">
                          <a:latin typeface="宋体"/>
                          <a:cs typeface="宋体"/>
                        </a:rPr>
                        <a:t>占公</a:t>
                      </a:r>
                      <a:r>
                        <a:rPr dirty="0" sz="750" spc="-10">
                          <a:latin typeface="宋体"/>
                          <a:cs typeface="宋体"/>
                        </a:rPr>
                        <a:t>司</a:t>
                      </a:r>
                      <a:r>
                        <a:rPr dirty="0" sz="750" spc="5">
                          <a:latin typeface="宋体"/>
                          <a:cs typeface="宋体"/>
                        </a:rPr>
                        <a:t>目前</a:t>
                      </a:r>
                      <a:r>
                        <a:rPr dirty="0" sz="750" spc="-10">
                          <a:latin typeface="宋体"/>
                          <a:cs typeface="宋体"/>
                        </a:rPr>
                        <a:t>总</a:t>
                      </a:r>
                      <a:r>
                        <a:rPr dirty="0" sz="750" spc="5">
                          <a:latin typeface="宋体"/>
                          <a:cs typeface="宋体"/>
                        </a:rPr>
                        <a:t>股</a:t>
                      </a:r>
                      <a:r>
                        <a:rPr dirty="0" sz="750" spc="-10">
                          <a:latin typeface="宋体"/>
                          <a:cs typeface="宋体"/>
                        </a:rPr>
                        <a:t>本</a:t>
                      </a:r>
                      <a:r>
                        <a:rPr dirty="0" sz="750" spc="5">
                          <a:latin typeface="宋体"/>
                          <a:cs typeface="宋体"/>
                        </a:rPr>
                        <a:t>的</a:t>
                      </a:r>
                      <a:r>
                        <a:rPr dirty="0" sz="750" spc="-195">
                          <a:latin typeface="宋体"/>
                          <a:cs typeface="宋体"/>
                        </a:rPr>
                        <a:t> </a:t>
                      </a:r>
                      <a:r>
                        <a:rPr dirty="0" sz="750" spc="70">
                          <a:latin typeface="宋体"/>
                          <a:cs typeface="宋体"/>
                        </a:rPr>
                        <a:t>1.31%，</a:t>
                      </a:r>
                      <a:r>
                        <a:rPr dirty="0" sz="750" spc="-10">
                          <a:latin typeface="宋体"/>
                          <a:cs typeface="宋体"/>
                        </a:rPr>
                        <a:t>回</a:t>
                      </a:r>
                      <a:r>
                        <a:rPr dirty="0" sz="750" spc="5">
                          <a:latin typeface="宋体"/>
                          <a:cs typeface="宋体"/>
                        </a:rPr>
                        <a:t>购 股份</a:t>
                      </a:r>
                      <a:r>
                        <a:rPr dirty="0" sz="750" spc="-10">
                          <a:latin typeface="宋体"/>
                          <a:cs typeface="宋体"/>
                        </a:rPr>
                        <a:t>下限</a:t>
                      </a:r>
                      <a:r>
                        <a:rPr dirty="0" sz="750" spc="5">
                          <a:latin typeface="宋体"/>
                          <a:cs typeface="宋体"/>
                        </a:rPr>
                        <a:t>为</a:t>
                      </a:r>
                      <a:r>
                        <a:rPr dirty="0" sz="750" spc="-215">
                          <a:latin typeface="宋体"/>
                          <a:cs typeface="宋体"/>
                        </a:rPr>
                        <a:t> </a:t>
                      </a:r>
                      <a:r>
                        <a:rPr dirty="0" sz="750" spc="80">
                          <a:latin typeface="宋体"/>
                          <a:cs typeface="宋体"/>
                        </a:rPr>
                        <a:t>850</a:t>
                      </a:r>
                      <a:r>
                        <a:rPr dirty="0" sz="750" spc="-215">
                          <a:latin typeface="宋体"/>
                          <a:cs typeface="宋体"/>
                        </a:rPr>
                        <a:t> </a:t>
                      </a:r>
                      <a:r>
                        <a:rPr dirty="0" sz="750" spc="5">
                          <a:latin typeface="宋体"/>
                          <a:cs typeface="宋体"/>
                        </a:rPr>
                        <a:t>万股</a:t>
                      </a:r>
                      <a:r>
                        <a:rPr dirty="0" sz="750" spc="-45">
                          <a:latin typeface="宋体"/>
                          <a:cs typeface="宋体"/>
                        </a:rPr>
                        <a:t>，</a:t>
                      </a:r>
                      <a:r>
                        <a:rPr dirty="0" sz="750" spc="5">
                          <a:latin typeface="宋体"/>
                          <a:cs typeface="宋体"/>
                        </a:rPr>
                        <a:t>占</a:t>
                      </a:r>
                      <a:r>
                        <a:rPr dirty="0" sz="750" spc="-10">
                          <a:latin typeface="宋体"/>
                          <a:cs typeface="宋体"/>
                        </a:rPr>
                        <a:t>公</a:t>
                      </a:r>
                      <a:r>
                        <a:rPr dirty="0" sz="750" spc="5">
                          <a:latin typeface="宋体"/>
                          <a:cs typeface="宋体"/>
                        </a:rPr>
                        <a:t>司</a:t>
                      </a:r>
                      <a:r>
                        <a:rPr dirty="0" sz="750" spc="-10">
                          <a:latin typeface="宋体"/>
                          <a:cs typeface="宋体"/>
                        </a:rPr>
                        <a:t>目</a:t>
                      </a:r>
                      <a:r>
                        <a:rPr dirty="0" sz="750" spc="5">
                          <a:latin typeface="宋体"/>
                          <a:cs typeface="宋体"/>
                        </a:rPr>
                        <a:t>前</a:t>
                      </a:r>
                      <a:r>
                        <a:rPr dirty="0" sz="750" spc="-10">
                          <a:latin typeface="宋体"/>
                          <a:cs typeface="宋体"/>
                        </a:rPr>
                        <a:t>总</a:t>
                      </a:r>
                      <a:r>
                        <a:rPr dirty="0" sz="750" spc="5">
                          <a:latin typeface="宋体"/>
                          <a:cs typeface="宋体"/>
                        </a:rPr>
                        <a:t>股</a:t>
                      </a:r>
                      <a:r>
                        <a:rPr dirty="0" sz="750" spc="-10">
                          <a:latin typeface="宋体"/>
                          <a:cs typeface="宋体"/>
                        </a:rPr>
                        <a:t>本</a:t>
                      </a:r>
                      <a:r>
                        <a:rPr dirty="0" sz="750" spc="5">
                          <a:latin typeface="宋体"/>
                          <a:cs typeface="宋体"/>
                        </a:rPr>
                        <a:t>的</a:t>
                      </a:r>
                      <a:r>
                        <a:rPr dirty="0" sz="750" spc="-195">
                          <a:latin typeface="宋体"/>
                          <a:cs typeface="宋体"/>
                        </a:rPr>
                        <a:t> </a:t>
                      </a:r>
                      <a:r>
                        <a:rPr dirty="0" sz="750" spc="65">
                          <a:latin typeface="宋体"/>
                          <a:cs typeface="宋体"/>
                        </a:rPr>
                        <a:t>0.67%，</a:t>
                      </a:r>
                      <a:r>
                        <a:rPr dirty="0" sz="750" spc="5">
                          <a:latin typeface="宋体"/>
                          <a:cs typeface="宋体"/>
                        </a:rPr>
                        <a:t>回</a:t>
                      </a:r>
                      <a:r>
                        <a:rPr dirty="0" sz="750" spc="-10">
                          <a:latin typeface="宋体"/>
                          <a:cs typeface="宋体"/>
                        </a:rPr>
                        <a:t>购</a:t>
                      </a:r>
                      <a:r>
                        <a:rPr dirty="0" sz="750" spc="5">
                          <a:latin typeface="宋体"/>
                          <a:cs typeface="宋体"/>
                        </a:rPr>
                        <a:t>价</a:t>
                      </a:r>
                      <a:r>
                        <a:rPr dirty="0" sz="750" spc="-10">
                          <a:latin typeface="宋体"/>
                          <a:cs typeface="宋体"/>
                        </a:rPr>
                        <a:t>格</a:t>
                      </a:r>
                      <a:r>
                        <a:rPr dirty="0" sz="750" spc="5">
                          <a:latin typeface="宋体"/>
                          <a:cs typeface="宋体"/>
                        </a:rPr>
                        <a:t>不 超过</a:t>
                      </a:r>
                      <a:r>
                        <a:rPr dirty="0" sz="750" spc="-10">
                          <a:latin typeface="宋体"/>
                          <a:cs typeface="宋体"/>
                        </a:rPr>
                        <a:t>人民</a:t>
                      </a:r>
                      <a:r>
                        <a:rPr dirty="0" sz="750" spc="5">
                          <a:latin typeface="宋体"/>
                          <a:cs typeface="宋体"/>
                        </a:rPr>
                        <a:t>币</a:t>
                      </a:r>
                      <a:r>
                        <a:rPr dirty="0" sz="750" spc="-195">
                          <a:latin typeface="宋体"/>
                          <a:cs typeface="宋体"/>
                        </a:rPr>
                        <a:t> </a:t>
                      </a:r>
                      <a:r>
                        <a:rPr dirty="0" sz="750" spc="70">
                          <a:latin typeface="宋体"/>
                          <a:cs typeface="宋体"/>
                        </a:rPr>
                        <a:t>95</a:t>
                      </a:r>
                      <a:r>
                        <a:rPr dirty="0" sz="750" spc="-195">
                          <a:latin typeface="宋体"/>
                          <a:cs typeface="宋体"/>
                        </a:rPr>
                        <a:t> </a:t>
                      </a:r>
                      <a:r>
                        <a:rPr dirty="0" sz="750" spc="5">
                          <a:latin typeface="宋体"/>
                          <a:cs typeface="宋体"/>
                        </a:rPr>
                        <a:t>元</a:t>
                      </a:r>
                      <a:r>
                        <a:rPr dirty="0" sz="750" spc="-165">
                          <a:latin typeface="宋体"/>
                          <a:cs typeface="宋体"/>
                        </a:rPr>
                        <a:t>/</a:t>
                      </a:r>
                      <a:r>
                        <a:rPr dirty="0" sz="750" spc="-10">
                          <a:latin typeface="宋体"/>
                          <a:cs typeface="宋体"/>
                        </a:rPr>
                        <a:t>股</a:t>
                      </a:r>
                      <a:r>
                        <a:rPr dirty="0" sz="750" spc="5">
                          <a:latin typeface="宋体"/>
                          <a:cs typeface="宋体"/>
                        </a:rPr>
                        <a:t>。</a:t>
                      </a:r>
                      <a:r>
                        <a:rPr dirty="0" sz="750" spc="-10">
                          <a:latin typeface="宋体"/>
                          <a:cs typeface="宋体"/>
                        </a:rPr>
                        <a:t>按</a:t>
                      </a:r>
                      <a:r>
                        <a:rPr dirty="0" sz="750" spc="5">
                          <a:latin typeface="宋体"/>
                          <a:cs typeface="宋体"/>
                        </a:rPr>
                        <a:t>回</a:t>
                      </a:r>
                      <a:r>
                        <a:rPr dirty="0" sz="750" spc="-10">
                          <a:latin typeface="宋体"/>
                          <a:cs typeface="宋体"/>
                        </a:rPr>
                        <a:t>购</a:t>
                      </a:r>
                      <a:r>
                        <a:rPr dirty="0" sz="750" spc="5">
                          <a:latin typeface="宋体"/>
                          <a:cs typeface="宋体"/>
                        </a:rPr>
                        <a:t>数</a:t>
                      </a:r>
                      <a:r>
                        <a:rPr dirty="0" sz="750" spc="-10">
                          <a:latin typeface="宋体"/>
                          <a:cs typeface="宋体"/>
                        </a:rPr>
                        <a:t>量上</a:t>
                      </a:r>
                      <a:r>
                        <a:rPr dirty="0" sz="750" spc="5">
                          <a:latin typeface="宋体"/>
                          <a:cs typeface="宋体"/>
                        </a:rPr>
                        <a:t>限</a:t>
                      </a:r>
                      <a:r>
                        <a:rPr dirty="0" sz="750" spc="-190">
                          <a:latin typeface="宋体"/>
                          <a:cs typeface="宋体"/>
                        </a:rPr>
                        <a:t> </a:t>
                      </a:r>
                      <a:r>
                        <a:rPr dirty="0" sz="750" spc="25">
                          <a:latin typeface="宋体"/>
                          <a:cs typeface="宋体"/>
                        </a:rPr>
                        <a:t>1,670</a:t>
                      </a:r>
                      <a:r>
                        <a:rPr dirty="0" sz="750" spc="-195">
                          <a:latin typeface="宋体"/>
                          <a:cs typeface="宋体"/>
                        </a:rPr>
                        <a:t> </a:t>
                      </a:r>
                      <a:r>
                        <a:rPr dirty="0" sz="750" spc="-10">
                          <a:latin typeface="宋体"/>
                          <a:cs typeface="宋体"/>
                        </a:rPr>
                        <a:t>万</a:t>
                      </a:r>
                      <a:r>
                        <a:rPr dirty="0" sz="750" spc="5">
                          <a:latin typeface="宋体"/>
                          <a:cs typeface="宋体"/>
                        </a:rPr>
                        <a:t>股</a:t>
                      </a:r>
                      <a:r>
                        <a:rPr dirty="0" sz="750" spc="-10">
                          <a:latin typeface="宋体"/>
                          <a:cs typeface="宋体"/>
                        </a:rPr>
                        <a:t>、</a:t>
                      </a:r>
                      <a:r>
                        <a:rPr dirty="0" sz="750" spc="5">
                          <a:latin typeface="宋体"/>
                          <a:cs typeface="宋体"/>
                        </a:rPr>
                        <a:t>回</a:t>
                      </a:r>
                      <a:r>
                        <a:rPr dirty="0" sz="750" spc="-10">
                          <a:latin typeface="宋体"/>
                          <a:cs typeface="宋体"/>
                        </a:rPr>
                        <a:t>购</a:t>
                      </a:r>
                      <a:r>
                        <a:rPr dirty="0" sz="750" spc="5">
                          <a:latin typeface="宋体"/>
                          <a:cs typeface="宋体"/>
                        </a:rPr>
                        <a:t>价</a:t>
                      </a:r>
                      <a:r>
                        <a:rPr dirty="0" sz="750" spc="-10">
                          <a:latin typeface="宋体"/>
                          <a:cs typeface="宋体"/>
                        </a:rPr>
                        <a:t>格</a:t>
                      </a:r>
                      <a:r>
                        <a:rPr dirty="0" sz="750" spc="5">
                          <a:latin typeface="宋体"/>
                          <a:cs typeface="宋体"/>
                        </a:rPr>
                        <a:t>上</a:t>
                      </a:r>
                      <a:endParaRPr sz="750">
                        <a:latin typeface="宋体"/>
                        <a:cs typeface="宋体"/>
                      </a:endParaRPr>
                    </a:p>
                    <a:p>
                      <a:pPr marL="100330" marR="59690">
                        <a:lnSpc>
                          <a:spcPct val="173300"/>
                        </a:lnSpc>
                      </a:pPr>
                      <a:r>
                        <a:rPr dirty="0" sz="750" spc="5">
                          <a:latin typeface="宋体"/>
                          <a:cs typeface="宋体"/>
                        </a:rPr>
                        <a:t>限</a:t>
                      </a:r>
                      <a:r>
                        <a:rPr dirty="0" sz="750" spc="-195">
                          <a:latin typeface="宋体"/>
                          <a:cs typeface="宋体"/>
                        </a:rPr>
                        <a:t> </a:t>
                      </a:r>
                      <a:r>
                        <a:rPr dirty="0" sz="750" spc="70">
                          <a:latin typeface="宋体"/>
                          <a:cs typeface="宋体"/>
                        </a:rPr>
                        <a:t>95</a:t>
                      </a:r>
                      <a:r>
                        <a:rPr dirty="0" sz="750" spc="-195">
                          <a:latin typeface="宋体"/>
                          <a:cs typeface="宋体"/>
                        </a:rPr>
                        <a:t> </a:t>
                      </a:r>
                      <a:r>
                        <a:rPr dirty="0" sz="750" spc="5">
                          <a:latin typeface="宋体"/>
                          <a:cs typeface="宋体"/>
                        </a:rPr>
                        <a:t>元</a:t>
                      </a:r>
                      <a:r>
                        <a:rPr dirty="0" sz="750" spc="-165">
                          <a:latin typeface="宋体"/>
                          <a:cs typeface="宋体"/>
                        </a:rPr>
                        <a:t>/</a:t>
                      </a:r>
                      <a:r>
                        <a:rPr dirty="0" sz="750" spc="-10">
                          <a:latin typeface="宋体"/>
                          <a:cs typeface="宋体"/>
                        </a:rPr>
                        <a:t>股</a:t>
                      </a:r>
                      <a:r>
                        <a:rPr dirty="0" sz="750" spc="5">
                          <a:latin typeface="宋体"/>
                          <a:cs typeface="宋体"/>
                        </a:rPr>
                        <a:t>测</a:t>
                      </a:r>
                      <a:r>
                        <a:rPr dirty="0" sz="750" spc="-10">
                          <a:latin typeface="宋体"/>
                          <a:cs typeface="宋体"/>
                        </a:rPr>
                        <a:t>算</a:t>
                      </a:r>
                      <a:r>
                        <a:rPr dirty="0" sz="750" spc="5">
                          <a:latin typeface="宋体"/>
                          <a:cs typeface="宋体"/>
                        </a:rPr>
                        <a:t>，</a:t>
                      </a:r>
                      <a:r>
                        <a:rPr dirty="0" sz="750" spc="-10">
                          <a:latin typeface="宋体"/>
                          <a:cs typeface="宋体"/>
                        </a:rPr>
                        <a:t>预</a:t>
                      </a:r>
                      <a:r>
                        <a:rPr dirty="0" sz="750" spc="5">
                          <a:latin typeface="宋体"/>
                          <a:cs typeface="宋体"/>
                        </a:rPr>
                        <a:t>计</a:t>
                      </a:r>
                      <a:r>
                        <a:rPr dirty="0" sz="750" spc="-10">
                          <a:latin typeface="宋体"/>
                          <a:cs typeface="宋体"/>
                        </a:rPr>
                        <a:t>回</a:t>
                      </a:r>
                      <a:r>
                        <a:rPr dirty="0" sz="750" spc="5">
                          <a:latin typeface="宋体"/>
                          <a:cs typeface="宋体"/>
                        </a:rPr>
                        <a:t>购</a:t>
                      </a:r>
                      <a:r>
                        <a:rPr dirty="0" sz="750" spc="-10">
                          <a:latin typeface="宋体"/>
                          <a:cs typeface="宋体"/>
                        </a:rPr>
                        <a:t>金</a:t>
                      </a:r>
                      <a:r>
                        <a:rPr dirty="0" sz="750" spc="5">
                          <a:latin typeface="宋体"/>
                          <a:cs typeface="宋体"/>
                        </a:rPr>
                        <a:t>额</a:t>
                      </a:r>
                      <a:r>
                        <a:rPr dirty="0" sz="750" spc="-10">
                          <a:latin typeface="宋体"/>
                          <a:cs typeface="宋体"/>
                        </a:rPr>
                        <a:t>不超</a:t>
                      </a:r>
                      <a:r>
                        <a:rPr dirty="0" sz="750" spc="5">
                          <a:latin typeface="宋体"/>
                          <a:cs typeface="宋体"/>
                        </a:rPr>
                        <a:t>过</a:t>
                      </a:r>
                      <a:r>
                        <a:rPr dirty="0" sz="750" spc="-195">
                          <a:latin typeface="宋体"/>
                          <a:cs typeface="宋体"/>
                        </a:rPr>
                        <a:t> </a:t>
                      </a:r>
                      <a:r>
                        <a:rPr dirty="0" sz="750" spc="30">
                          <a:latin typeface="宋体"/>
                          <a:cs typeface="宋体"/>
                        </a:rPr>
                        <a:t>15.87</a:t>
                      </a:r>
                      <a:r>
                        <a:rPr dirty="0" sz="750" spc="-200">
                          <a:latin typeface="宋体"/>
                          <a:cs typeface="宋体"/>
                        </a:rPr>
                        <a:t> </a:t>
                      </a:r>
                      <a:r>
                        <a:rPr dirty="0" sz="750" spc="5">
                          <a:latin typeface="宋体"/>
                          <a:cs typeface="宋体"/>
                        </a:rPr>
                        <a:t>亿</a:t>
                      </a:r>
                      <a:r>
                        <a:rPr dirty="0" sz="750" spc="-10">
                          <a:latin typeface="宋体"/>
                          <a:cs typeface="宋体"/>
                        </a:rPr>
                        <a:t>元</a:t>
                      </a:r>
                      <a:r>
                        <a:rPr dirty="0" sz="750" spc="5">
                          <a:latin typeface="宋体"/>
                          <a:cs typeface="宋体"/>
                        </a:rPr>
                        <a:t>。</a:t>
                      </a:r>
                      <a:r>
                        <a:rPr dirty="0" sz="750" spc="-10">
                          <a:latin typeface="宋体"/>
                          <a:cs typeface="宋体"/>
                        </a:rPr>
                        <a:t>具</a:t>
                      </a:r>
                      <a:r>
                        <a:rPr dirty="0" sz="750" spc="5">
                          <a:latin typeface="宋体"/>
                          <a:cs typeface="宋体"/>
                        </a:rPr>
                        <a:t>体</a:t>
                      </a:r>
                      <a:r>
                        <a:rPr dirty="0" sz="750" spc="-10">
                          <a:latin typeface="宋体"/>
                          <a:cs typeface="宋体"/>
                        </a:rPr>
                        <a:t>回</a:t>
                      </a:r>
                      <a:r>
                        <a:rPr dirty="0" sz="750" spc="5">
                          <a:latin typeface="宋体"/>
                          <a:cs typeface="宋体"/>
                        </a:rPr>
                        <a:t>购股 </a:t>
                      </a:r>
                      <a:r>
                        <a:rPr dirty="0" sz="750">
                          <a:latin typeface="宋体"/>
                          <a:cs typeface="宋体"/>
                        </a:rPr>
                        <a:t>份的</a:t>
                      </a:r>
                      <a:r>
                        <a:rPr dirty="0" sz="750" spc="-15">
                          <a:latin typeface="宋体"/>
                          <a:cs typeface="宋体"/>
                        </a:rPr>
                        <a:t>数</a:t>
                      </a:r>
                      <a:r>
                        <a:rPr dirty="0" sz="750">
                          <a:latin typeface="宋体"/>
                          <a:cs typeface="宋体"/>
                        </a:rPr>
                        <a:t>量</a:t>
                      </a:r>
                      <a:r>
                        <a:rPr dirty="0" sz="750" spc="-15">
                          <a:latin typeface="宋体"/>
                          <a:cs typeface="宋体"/>
                        </a:rPr>
                        <a:t>以</a:t>
                      </a:r>
                      <a:r>
                        <a:rPr dirty="0" sz="750">
                          <a:latin typeface="宋体"/>
                          <a:cs typeface="宋体"/>
                        </a:rPr>
                        <a:t>回</a:t>
                      </a:r>
                      <a:r>
                        <a:rPr dirty="0" sz="750" spc="-15">
                          <a:latin typeface="宋体"/>
                          <a:cs typeface="宋体"/>
                        </a:rPr>
                        <a:t>购</a:t>
                      </a:r>
                      <a:r>
                        <a:rPr dirty="0" sz="750">
                          <a:latin typeface="宋体"/>
                          <a:cs typeface="宋体"/>
                        </a:rPr>
                        <a:t>期</a:t>
                      </a:r>
                      <a:r>
                        <a:rPr dirty="0" sz="750" spc="-15">
                          <a:latin typeface="宋体"/>
                          <a:cs typeface="宋体"/>
                        </a:rPr>
                        <a:t>满</a:t>
                      </a:r>
                      <a:r>
                        <a:rPr dirty="0" sz="750">
                          <a:latin typeface="宋体"/>
                          <a:cs typeface="宋体"/>
                        </a:rPr>
                        <a:t>时</a:t>
                      </a:r>
                      <a:r>
                        <a:rPr dirty="0" sz="750" spc="-15">
                          <a:latin typeface="宋体"/>
                          <a:cs typeface="宋体"/>
                        </a:rPr>
                        <a:t>实</a:t>
                      </a:r>
                      <a:r>
                        <a:rPr dirty="0" sz="750">
                          <a:latin typeface="宋体"/>
                          <a:cs typeface="宋体"/>
                        </a:rPr>
                        <a:t>际</a:t>
                      </a:r>
                      <a:r>
                        <a:rPr dirty="0" sz="750" spc="-15">
                          <a:latin typeface="宋体"/>
                          <a:cs typeface="宋体"/>
                        </a:rPr>
                        <a:t>回</a:t>
                      </a:r>
                      <a:r>
                        <a:rPr dirty="0" sz="750">
                          <a:latin typeface="宋体"/>
                          <a:cs typeface="宋体"/>
                        </a:rPr>
                        <a:t>购</a:t>
                      </a:r>
                      <a:r>
                        <a:rPr dirty="0" sz="750" spc="-15">
                          <a:latin typeface="宋体"/>
                          <a:cs typeface="宋体"/>
                        </a:rPr>
                        <a:t>的股</a:t>
                      </a:r>
                      <a:r>
                        <a:rPr dirty="0" sz="750">
                          <a:latin typeface="宋体"/>
                          <a:cs typeface="宋体"/>
                        </a:rPr>
                        <a:t>份数</a:t>
                      </a:r>
                      <a:r>
                        <a:rPr dirty="0" sz="750" spc="-15">
                          <a:latin typeface="宋体"/>
                          <a:cs typeface="宋体"/>
                        </a:rPr>
                        <a:t>量</a:t>
                      </a:r>
                      <a:r>
                        <a:rPr dirty="0" sz="750">
                          <a:latin typeface="宋体"/>
                          <a:cs typeface="宋体"/>
                        </a:rPr>
                        <a:t>为</a:t>
                      </a:r>
                      <a:r>
                        <a:rPr dirty="0" sz="750" spc="-15">
                          <a:latin typeface="宋体"/>
                          <a:cs typeface="宋体"/>
                        </a:rPr>
                        <a:t>准</a:t>
                      </a:r>
                      <a:r>
                        <a:rPr dirty="0" sz="750" spc="-315">
                          <a:latin typeface="宋体"/>
                          <a:cs typeface="宋体"/>
                        </a:rPr>
                        <a:t>。</a:t>
                      </a:r>
                      <a:r>
                        <a:rPr dirty="0" sz="750" spc="-15">
                          <a:latin typeface="宋体"/>
                          <a:cs typeface="宋体"/>
                        </a:rPr>
                        <a:t>回</a:t>
                      </a:r>
                      <a:r>
                        <a:rPr dirty="0" sz="750">
                          <a:latin typeface="宋体"/>
                          <a:cs typeface="宋体"/>
                        </a:rPr>
                        <a:t>购</a:t>
                      </a:r>
                      <a:r>
                        <a:rPr dirty="0" sz="750" spc="-15">
                          <a:latin typeface="宋体"/>
                          <a:cs typeface="宋体"/>
                        </a:rPr>
                        <a:t>股</a:t>
                      </a:r>
                      <a:r>
                        <a:rPr dirty="0" sz="750">
                          <a:latin typeface="宋体"/>
                          <a:cs typeface="宋体"/>
                        </a:rPr>
                        <a:t>份</a:t>
                      </a:r>
                      <a:r>
                        <a:rPr dirty="0" sz="750" spc="-15">
                          <a:latin typeface="宋体"/>
                          <a:cs typeface="宋体"/>
                        </a:rPr>
                        <a:t>的</a:t>
                      </a:r>
                      <a:r>
                        <a:rPr dirty="0" sz="750">
                          <a:latin typeface="宋体"/>
                          <a:cs typeface="宋体"/>
                        </a:rPr>
                        <a:t>期限 </a:t>
                      </a:r>
                      <a:r>
                        <a:rPr dirty="0" sz="750" spc="5">
                          <a:latin typeface="宋体"/>
                          <a:cs typeface="宋体"/>
                        </a:rPr>
                        <a:t>为自</a:t>
                      </a:r>
                      <a:r>
                        <a:rPr dirty="0" sz="750" spc="-10">
                          <a:latin typeface="宋体"/>
                          <a:cs typeface="宋体"/>
                        </a:rPr>
                        <a:t>审</a:t>
                      </a:r>
                      <a:r>
                        <a:rPr dirty="0" sz="750" spc="5">
                          <a:latin typeface="宋体"/>
                          <a:cs typeface="宋体"/>
                        </a:rPr>
                        <a:t>议</a:t>
                      </a:r>
                      <a:r>
                        <a:rPr dirty="0" sz="750" spc="-10">
                          <a:latin typeface="宋体"/>
                          <a:cs typeface="宋体"/>
                        </a:rPr>
                        <a:t>回</a:t>
                      </a:r>
                      <a:r>
                        <a:rPr dirty="0" sz="750" spc="5">
                          <a:latin typeface="宋体"/>
                          <a:cs typeface="宋体"/>
                        </a:rPr>
                        <a:t>购</a:t>
                      </a:r>
                      <a:r>
                        <a:rPr dirty="0" sz="750" spc="-10">
                          <a:latin typeface="宋体"/>
                          <a:cs typeface="宋体"/>
                        </a:rPr>
                        <a:t>事</a:t>
                      </a:r>
                      <a:r>
                        <a:rPr dirty="0" sz="750" spc="5">
                          <a:latin typeface="宋体"/>
                          <a:cs typeface="宋体"/>
                        </a:rPr>
                        <a:t>项</a:t>
                      </a:r>
                      <a:r>
                        <a:rPr dirty="0" sz="750" spc="-10">
                          <a:latin typeface="宋体"/>
                          <a:cs typeface="宋体"/>
                        </a:rPr>
                        <a:t>的</a:t>
                      </a:r>
                      <a:r>
                        <a:rPr dirty="0" sz="750" spc="5">
                          <a:latin typeface="宋体"/>
                          <a:cs typeface="宋体"/>
                        </a:rPr>
                        <a:t>股</a:t>
                      </a:r>
                      <a:r>
                        <a:rPr dirty="0" sz="750" spc="-10">
                          <a:latin typeface="宋体"/>
                          <a:cs typeface="宋体"/>
                        </a:rPr>
                        <a:t>东</a:t>
                      </a:r>
                      <a:r>
                        <a:rPr dirty="0" sz="750" spc="5">
                          <a:latin typeface="宋体"/>
                          <a:cs typeface="宋体"/>
                        </a:rPr>
                        <a:t>大</a:t>
                      </a:r>
                      <a:r>
                        <a:rPr dirty="0" sz="750" spc="-10">
                          <a:latin typeface="宋体"/>
                          <a:cs typeface="宋体"/>
                        </a:rPr>
                        <a:t>会</a:t>
                      </a:r>
                      <a:r>
                        <a:rPr dirty="0" sz="750" spc="5">
                          <a:latin typeface="宋体"/>
                          <a:cs typeface="宋体"/>
                        </a:rPr>
                        <a:t>审</a:t>
                      </a:r>
                      <a:r>
                        <a:rPr dirty="0" sz="750" spc="-10">
                          <a:latin typeface="宋体"/>
                          <a:cs typeface="宋体"/>
                        </a:rPr>
                        <a:t>议通</a:t>
                      </a:r>
                      <a:r>
                        <a:rPr dirty="0" sz="750" spc="5">
                          <a:latin typeface="宋体"/>
                          <a:cs typeface="宋体"/>
                        </a:rPr>
                        <a:t>过本</a:t>
                      </a:r>
                      <a:r>
                        <a:rPr dirty="0" sz="750" spc="-10">
                          <a:latin typeface="宋体"/>
                          <a:cs typeface="宋体"/>
                        </a:rPr>
                        <a:t>回</a:t>
                      </a:r>
                      <a:r>
                        <a:rPr dirty="0" sz="750" spc="5">
                          <a:latin typeface="宋体"/>
                          <a:cs typeface="宋体"/>
                        </a:rPr>
                        <a:t>购</a:t>
                      </a:r>
                      <a:r>
                        <a:rPr dirty="0" sz="750" spc="-10">
                          <a:latin typeface="宋体"/>
                          <a:cs typeface="宋体"/>
                        </a:rPr>
                        <a:t>方</a:t>
                      </a:r>
                      <a:r>
                        <a:rPr dirty="0" sz="750" spc="5">
                          <a:latin typeface="宋体"/>
                          <a:cs typeface="宋体"/>
                        </a:rPr>
                        <a:t>案</a:t>
                      </a:r>
                      <a:r>
                        <a:rPr dirty="0" sz="750" spc="-10">
                          <a:latin typeface="宋体"/>
                          <a:cs typeface="宋体"/>
                        </a:rPr>
                        <a:t>之</a:t>
                      </a:r>
                      <a:r>
                        <a:rPr dirty="0" sz="750" spc="5">
                          <a:latin typeface="宋体"/>
                          <a:cs typeface="宋体"/>
                        </a:rPr>
                        <a:t>日</a:t>
                      </a:r>
                      <a:r>
                        <a:rPr dirty="0" sz="750" spc="-10">
                          <a:latin typeface="宋体"/>
                          <a:cs typeface="宋体"/>
                        </a:rPr>
                        <a:t>起</a:t>
                      </a:r>
                      <a:r>
                        <a:rPr dirty="0" sz="750" spc="5">
                          <a:latin typeface="宋体"/>
                          <a:cs typeface="宋体"/>
                        </a:rPr>
                        <a:t>不</a:t>
                      </a:r>
                      <a:r>
                        <a:rPr dirty="0" sz="750" spc="-10">
                          <a:latin typeface="宋体"/>
                          <a:cs typeface="宋体"/>
                        </a:rPr>
                        <a:t>超</a:t>
                      </a:r>
                      <a:r>
                        <a:rPr dirty="0" sz="750" spc="5">
                          <a:latin typeface="宋体"/>
                          <a:cs typeface="宋体"/>
                        </a:rPr>
                        <a:t>过 </a:t>
                      </a:r>
                      <a:r>
                        <a:rPr dirty="0" sz="750" spc="75">
                          <a:latin typeface="宋体"/>
                          <a:cs typeface="宋体"/>
                        </a:rPr>
                        <a:t>12</a:t>
                      </a:r>
                      <a:r>
                        <a:rPr dirty="0" sz="750" spc="-195">
                          <a:latin typeface="宋体"/>
                          <a:cs typeface="宋体"/>
                        </a:rPr>
                        <a:t> </a:t>
                      </a:r>
                      <a:r>
                        <a:rPr dirty="0" sz="750" spc="5">
                          <a:latin typeface="宋体"/>
                          <a:cs typeface="宋体"/>
                        </a:rPr>
                        <a:t>个</a:t>
                      </a:r>
                      <a:r>
                        <a:rPr dirty="0" sz="750" spc="-10">
                          <a:latin typeface="宋体"/>
                          <a:cs typeface="宋体"/>
                        </a:rPr>
                        <a:t>月</a:t>
                      </a:r>
                      <a:r>
                        <a:rPr dirty="0" sz="750" spc="5">
                          <a:latin typeface="宋体"/>
                          <a:cs typeface="宋体"/>
                        </a:rPr>
                        <a:t>。</a:t>
                      </a:r>
                      <a:endParaRPr sz="750">
                        <a:latin typeface="宋体"/>
                        <a:cs typeface="宋体"/>
                      </a:endParaRPr>
                    </a:p>
                  </a:txBody>
                  <a:tcPr marL="0" marR="0" marB="0" marT="35560"/>
                </a:tc>
              </a:tr>
              <a:tr h="396239">
                <a:tc>
                  <a:txBody>
                    <a:bodyPr/>
                    <a:lstStyle/>
                    <a:p>
                      <a:pPr marL="67945">
                        <a:lnSpc>
                          <a:spcPct val="100000"/>
                        </a:lnSpc>
                        <a:spcBef>
                          <a:spcPts val="280"/>
                        </a:spcBef>
                      </a:pPr>
                      <a:r>
                        <a:rPr dirty="0" sz="750" spc="30">
                          <a:latin typeface="宋体"/>
                          <a:cs typeface="宋体"/>
                        </a:rPr>
                        <a:t>2020/10/10</a:t>
                      </a:r>
                      <a:endParaRPr sz="750">
                        <a:latin typeface="宋体"/>
                        <a:cs typeface="宋体"/>
                      </a:endParaRPr>
                    </a:p>
                  </a:txBody>
                  <a:tcPr marL="0" marR="0" marB="0" marT="35560">
                    <a:solidFill>
                      <a:srgbClr val="C8C9CA"/>
                    </a:solidFill>
                  </a:tcPr>
                </a:tc>
                <a:tc>
                  <a:txBody>
                    <a:bodyPr/>
                    <a:lstStyle/>
                    <a:p>
                      <a:pPr algn="r" marR="61594">
                        <a:lnSpc>
                          <a:spcPct val="100000"/>
                        </a:lnSpc>
                        <a:spcBef>
                          <a:spcPts val="280"/>
                        </a:spcBef>
                      </a:pPr>
                      <a:r>
                        <a:rPr dirty="0" sz="750" spc="75">
                          <a:latin typeface="宋体"/>
                          <a:cs typeface="宋体"/>
                        </a:rPr>
                        <a:t>600276</a:t>
                      </a:r>
                      <a:endParaRPr sz="750">
                        <a:latin typeface="宋体"/>
                        <a:cs typeface="宋体"/>
                      </a:endParaRPr>
                    </a:p>
                  </a:txBody>
                  <a:tcPr marL="0" marR="0" marB="0" marT="35560">
                    <a:solidFill>
                      <a:srgbClr val="C8C9CA"/>
                    </a:solidFill>
                  </a:tcPr>
                </a:tc>
                <a:tc>
                  <a:txBody>
                    <a:bodyPr/>
                    <a:lstStyle/>
                    <a:p>
                      <a:pPr marL="68580">
                        <a:lnSpc>
                          <a:spcPct val="100000"/>
                        </a:lnSpc>
                        <a:spcBef>
                          <a:spcPts val="280"/>
                        </a:spcBef>
                      </a:pPr>
                      <a:r>
                        <a:rPr dirty="0" sz="750" spc="5">
                          <a:latin typeface="宋体"/>
                          <a:cs typeface="宋体"/>
                        </a:rPr>
                        <a:t>恒瑞</a:t>
                      </a:r>
                      <a:r>
                        <a:rPr dirty="0" sz="750" spc="-10">
                          <a:latin typeface="宋体"/>
                          <a:cs typeface="宋体"/>
                        </a:rPr>
                        <a:t>医</a:t>
                      </a:r>
                      <a:r>
                        <a:rPr dirty="0" sz="750" spc="5">
                          <a:latin typeface="宋体"/>
                          <a:cs typeface="宋体"/>
                        </a:rPr>
                        <a:t>药</a:t>
                      </a:r>
                      <a:r>
                        <a:rPr dirty="0" sz="750" spc="-150">
                          <a:latin typeface="宋体"/>
                          <a:cs typeface="宋体"/>
                        </a:rPr>
                        <a:t>:</a:t>
                      </a:r>
                      <a:r>
                        <a:rPr dirty="0" sz="750" spc="-10">
                          <a:latin typeface="宋体"/>
                          <a:cs typeface="宋体"/>
                        </a:rPr>
                        <a:t>关</a:t>
                      </a:r>
                      <a:r>
                        <a:rPr dirty="0" sz="750" spc="5">
                          <a:latin typeface="宋体"/>
                          <a:cs typeface="宋体"/>
                        </a:rPr>
                        <a:t>于</a:t>
                      </a:r>
                      <a:r>
                        <a:rPr dirty="0" sz="750" spc="-10">
                          <a:latin typeface="宋体"/>
                          <a:cs typeface="宋体"/>
                        </a:rPr>
                        <a:t>获</a:t>
                      </a:r>
                      <a:r>
                        <a:rPr dirty="0" sz="750" spc="5">
                          <a:latin typeface="宋体"/>
                          <a:cs typeface="宋体"/>
                        </a:rPr>
                        <a:t>得</a:t>
                      </a:r>
                      <a:r>
                        <a:rPr dirty="0" sz="750" spc="-10">
                          <a:latin typeface="宋体"/>
                          <a:cs typeface="宋体"/>
                        </a:rPr>
                        <a:t>药</a:t>
                      </a:r>
                      <a:r>
                        <a:rPr dirty="0" sz="750" spc="5">
                          <a:latin typeface="宋体"/>
                          <a:cs typeface="宋体"/>
                        </a:rPr>
                        <a:t>品</a:t>
                      </a:r>
                      <a:r>
                        <a:rPr dirty="0" sz="750" spc="-10">
                          <a:latin typeface="宋体"/>
                          <a:cs typeface="宋体"/>
                        </a:rPr>
                        <a:t>注</a:t>
                      </a:r>
                      <a:r>
                        <a:rPr dirty="0" sz="750" spc="5">
                          <a:latin typeface="宋体"/>
                          <a:cs typeface="宋体"/>
                        </a:rPr>
                        <a:t>册</a:t>
                      </a:r>
                      <a:r>
                        <a:rPr dirty="0" sz="750" spc="-10">
                          <a:latin typeface="宋体"/>
                          <a:cs typeface="宋体"/>
                        </a:rPr>
                        <a:t>证</a:t>
                      </a:r>
                      <a:r>
                        <a:rPr dirty="0" sz="750" spc="5">
                          <a:latin typeface="宋体"/>
                          <a:cs typeface="宋体"/>
                        </a:rPr>
                        <a:t>书</a:t>
                      </a:r>
                      <a:r>
                        <a:rPr dirty="0" sz="750" spc="-10">
                          <a:latin typeface="宋体"/>
                          <a:cs typeface="宋体"/>
                        </a:rPr>
                        <a:t>的公</a:t>
                      </a:r>
                      <a:r>
                        <a:rPr dirty="0" sz="750" spc="5">
                          <a:latin typeface="宋体"/>
                          <a:cs typeface="宋体"/>
                        </a:rPr>
                        <a:t>告</a:t>
                      </a:r>
                      <a:endParaRPr sz="750">
                        <a:latin typeface="宋体"/>
                        <a:cs typeface="宋体"/>
                      </a:endParaRPr>
                    </a:p>
                  </a:txBody>
                  <a:tcPr marL="0" marR="0" marB="0" marT="35560">
                    <a:solidFill>
                      <a:srgbClr val="C8C9CA"/>
                    </a:solidFill>
                  </a:tcPr>
                </a:tc>
                <a:tc>
                  <a:txBody>
                    <a:bodyPr/>
                    <a:lstStyle/>
                    <a:p>
                      <a:pPr marL="100330">
                        <a:lnSpc>
                          <a:spcPct val="100000"/>
                        </a:lnSpc>
                        <a:spcBef>
                          <a:spcPts val="280"/>
                        </a:spcBef>
                      </a:pPr>
                      <a:r>
                        <a:rPr dirty="0" sz="750">
                          <a:latin typeface="宋体"/>
                          <a:cs typeface="宋体"/>
                        </a:rPr>
                        <a:t>江苏</a:t>
                      </a:r>
                      <a:r>
                        <a:rPr dirty="0" sz="750" spc="-15">
                          <a:latin typeface="宋体"/>
                          <a:cs typeface="宋体"/>
                        </a:rPr>
                        <a:t>恒</a:t>
                      </a:r>
                      <a:r>
                        <a:rPr dirty="0" sz="750">
                          <a:latin typeface="宋体"/>
                          <a:cs typeface="宋体"/>
                        </a:rPr>
                        <a:t>瑞</a:t>
                      </a:r>
                      <a:r>
                        <a:rPr dirty="0" sz="750" spc="-15">
                          <a:latin typeface="宋体"/>
                          <a:cs typeface="宋体"/>
                        </a:rPr>
                        <a:t>医</a:t>
                      </a:r>
                      <a:r>
                        <a:rPr dirty="0" sz="750">
                          <a:latin typeface="宋体"/>
                          <a:cs typeface="宋体"/>
                        </a:rPr>
                        <a:t>药</a:t>
                      </a:r>
                      <a:r>
                        <a:rPr dirty="0" sz="750" spc="-15">
                          <a:latin typeface="宋体"/>
                          <a:cs typeface="宋体"/>
                        </a:rPr>
                        <a:t>股</a:t>
                      </a:r>
                      <a:r>
                        <a:rPr dirty="0" sz="750">
                          <a:latin typeface="宋体"/>
                          <a:cs typeface="宋体"/>
                        </a:rPr>
                        <a:t>份</a:t>
                      </a:r>
                      <a:r>
                        <a:rPr dirty="0" sz="750" spc="-15">
                          <a:latin typeface="宋体"/>
                          <a:cs typeface="宋体"/>
                        </a:rPr>
                        <a:t>有</a:t>
                      </a:r>
                      <a:r>
                        <a:rPr dirty="0" sz="750">
                          <a:latin typeface="宋体"/>
                          <a:cs typeface="宋体"/>
                        </a:rPr>
                        <a:t>限</a:t>
                      </a:r>
                      <a:r>
                        <a:rPr dirty="0" sz="750" spc="-15">
                          <a:latin typeface="宋体"/>
                          <a:cs typeface="宋体"/>
                        </a:rPr>
                        <a:t>公</a:t>
                      </a:r>
                      <a:r>
                        <a:rPr dirty="0" sz="750">
                          <a:latin typeface="宋体"/>
                          <a:cs typeface="宋体"/>
                        </a:rPr>
                        <a:t>司</a:t>
                      </a:r>
                      <a:r>
                        <a:rPr dirty="0" sz="750" spc="-15">
                          <a:latin typeface="宋体"/>
                          <a:cs typeface="宋体"/>
                        </a:rPr>
                        <a:t>（</a:t>
                      </a:r>
                      <a:r>
                        <a:rPr dirty="0" sz="750">
                          <a:latin typeface="宋体"/>
                          <a:cs typeface="宋体"/>
                        </a:rPr>
                        <a:t>以</a:t>
                      </a:r>
                      <a:r>
                        <a:rPr dirty="0" sz="750" spc="-15">
                          <a:latin typeface="宋体"/>
                          <a:cs typeface="宋体"/>
                        </a:rPr>
                        <a:t>下简</a:t>
                      </a:r>
                      <a:r>
                        <a:rPr dirty="0" sz="750">
                          <a:latin typeface="宋体"/>
                          <a:cs typeface="宋体"/>
                        </a:rPr>
                        <a:t>称“</a:t>
                      </a:r>
                      <a:r>
                        <a:rPr dirty="0" sz="750" spc="-15">
                          <a:latin typeface="宋体"/>
                          <a:cs typeface="宋体"/>
                        </a:rPr>
                        <a:t>恒</a:t>
                      </a:r>
                      <a:r>
                        <a:rPr dirty="0" sz="750">
                          <a:latin typeface="宋体"/>
                          <a:cs typeface="宋体"/>
                        </a:rPr>
                        <a:t>瑞</a:t>
                      </a:r>
                      <a:r>
                        <a:rPr dirty="0" sz="750" spc="-15">
                          <a:latin typeface="宋体"/>
                          <a:cs typeface="宋体"/>
                        </a:rPr>
                        <a:t>医</a:t>
                      </a:r>
                      <a:r>
                        <a:rPr dirty="0" sz="750">
                          <a:latin typeface="宋体"/>
                          <a:cs typeface="宋体"/>
                        </a:rPr>
                        <a:t>药</a:t>
                      </a:r>
                      <a:r>
                        <a:rPr dirty="0" sz="750" spc="-15">
                          <a:latin typeface="宋体"/>
                          <a:cs typeface="宋体"/>
                        </a:rPr>
                        <a:t>”</a:t>
                      </a:r>
                      <a:r>
                        <a:rPr dirty="0" sz="750">
                          <a:latin typeface="宋体"/>
                          <a:cs typeface="宋体"/>
                        </a:rPr>
                        <a:t>或</a:t>
                      </a:r>
                      <a:r>
                        <a:rPr dirty="0" sz="750" spc="-15">
                          <a:latin typeface="宋体"/>
                          <a:cs typeface="宋体"/>
                        </a:rPr>
                        <a:t>“</a:t>
                      </a:r>
                      <a:r>
                        <a:rPr dirty="0" sz="750">
                          <a:latin typeface="宋体"/>
                          <a:cs typeface="宋体"/>
                        </a:rPr>
                        <a:t>公</a:t>
                      </a:r>
                      <a:r>
                        <a:rPr dirty="0" sz="750" spc="-15">
                          <a:latin typeface="宋体"/>
                          <a:cs typeface="宋体"/>
                        </a:rPr>
                        <a:t>司</a:t>
                      </a:r>
                      <a:r>
                        <a:rPr dirty="0" sz="750" spc="-385">
                          <a:latin typeface="宋体"/>
                          <a:cs typeface="宋体"/>
                        </a:rPr>
                        <a:t>”</a:t>
                      </a:r>
                      <a:r>
                        <a:rPr dirty="0" sz="750">
                          <a:latin typeface="宋体"/>
                          <a:cs typeface="宋体"/>
                        </a:rPr>
                        <a:t>）</a:t>
                      </a:r>
                      <a:endParaRPr sz="750">
                        <a:latin typeface="宋体"/>
                        <a:cs typeface="宋体"/>
                      </a:endParaRPr>
                    </a:p>
                    <a:p>
                      <a:pPr marL="100330">
                        <a:lnSpc>
                          <a:spcPct val="100000"/>
                        </a:lnSpc>
                        <a:spcBef>
                          <a:spcPts val="660"/>
                        </a:spcBef>
                      </a:pPr>
                      <a:r>
                        <a:rPr dirty="0" sz="750">
                          <a:latin typeface="宋体"/>
                          <a:cs typeface="宋体"/>
                        </a:rPr>
                        <a:t>近日</a:t>
                      </a:r>
                      <a:r>
                        <a:rPr dirty="0" sz="750" spc="-15">
                          <a:latin typeface="宋体"/>
                          <a:cs typeface="宋体"/>
                        </a:rPr>
                        <a:t>收</a:t>
                      </a:r>
                      <a:r>
                        <a:rPr dirty="0" sz="750">
                          <a:latin typeface="宋体"/>
                          <a:cs typeface="宋体"/>
                        </a:rPr>
                        <a:t>到</a:t>
                      </a:r>
                      <a:r>
                        <a:rPr dirty="0" sz="750" spc="-15">
                          <a:latin typeface="宋体"/>
                          <a:cs typeface="宋体"/>
                        </a:rPr>
                        <a:t>国</a:t>
                      </a:r>
                      <a:r>
                        <a:rPr dirty="0" sz="750">
                          <a:latin typeface="宋体"/>
                          <a:cs typeface="宋体"/>
                        </a:rPr>
                        <a:t>家</a:t>
                      </a:r>
                      <a:r>
                        <a:rPr dirty="0" sz="750" spc="-15">
                          <a:latin typeface="宋体"/>
                          <a:cs typeface="宋体"/>
                        </a:rPr>
                        <a:t>药</a:t>
                      </a:r>
                      <a:r>
                        <a:rPr dirty="0" sz="750">
                          <a:latin typeface="宋体"/>
                          <a:cs typeface="宋体"/>
                        </a:rPr>
                        <a:t>品</a:t>
                      </a:r>
                      <a:r>
                        <a:rPr dirty="0" sz="750" spc="-15">
                          <a:latin typeface="宋体"/>
                          <a:cs typeface="宋体"/>
                        </a:rPr>
                        <a:t>监</a:t>
                      </a:r>
                      <a:r>
                        <a:rPr dirty="0" sz="750">
                          <a:latin typeface="宋体"/>
                          <a:cs typeface="宋体"/>
                        </a:rPr>
                        <a:t>督</a:t>
                      </a:r>
                      <a:r>
                        <a:rPr dirty="0" sz="750" spc="-15">
                          <a:latin typeface="宋体"/>
                          <a:cs typeface="宋体"/>
                        </a:rPr>
                        <a:t>管</a:t>
                      </a:r>
                      <a:r>
                        <a:rPr dirty="0" sz="750">
                          <a:latin typeface="宋体"/>
                          <a:cs typeface="宋体"/>
                        </a:rPr>
                        <a:t>理</a:t>
                      </a:r>
                      <a:r>
                        <a:rPr dirty="0" sz="750" spc="-15">
                          <a:latin typeface="宋体"/>
                          <a:cs typeface="宋体"/>
                        </a:rPr>
                        <a:t>局</a:t>
                      </a:r>
                      <a:r>
                        <a:rPr dirty="0" sz="750">
                          <a:latin typeface="宋体"/>
                          <a:cs typeface="宋体"/>
                        </a:rPr>
                        <a:t>核</a:t>
                      </a:r>
                      <a:r>
                        <a:rPr dirty="0" sz="750" spc="-15">
                          <a:latin typeface="宋体"/>
                          <a:cs typeface="宋体"/>
                        </a:rPr>
                        <a:t>准签</a:t>
                      </a:r>
                      <a:r>
                        <a:rPr dirty="0" sz="750">
                          <a:latin typeface="宋体"/>
                          <a:cs typeface="宋体"/>
                        </a:rPr>
                        <a:t>发的</a:t>
                      </a:r>
                      <a:r>
                        <a:rPr dirty="0" sz="750" spc="-15">
                          <a:latin typeface="宋体"/>
                          <a:cs typeface="宋体"/>
                        </a:rPr>
                        <a:t>《</a:t>
                      </a:r>
                      <a:r>
                        <a:rPr dirty="0" sz="750">
                          <a:latin typeface="宋体"/>
                          <a:cs typeface="宋体"/>
                        </a:rPr>
                        <a:t>药</a:t>
                      </a:r>
                      <a:r>
                        <a:rPr dirty="0" sz="750" spc="-15">
                          <a:latin typeface="宋体"/>
                          <a:cs typeface="宋体"/>
                        </a:rPr>
                        <a:t>品</a:t>
                      </a:r>
                      <a:r>
                        <a:rPr dirty="0" sz="750">
                          <a:latin typeface="宋体"/>
                          <a:cs typeface="宋体"/>
                        </a:rPr>
                        <a:t>注</a:t>
                      </a:r>
                      <a:r>
                        <a:rPr dirty="0" sz="750" spc="-15">
                          <a:latin typeface="宋体"/>
                          <a:cs typeface="宋体"/>
                        </a:rPr>
                        <a:t>册</a:t>
                      </a:r>
                      <a:r>
                        <a:rPr dirty="0" sz="750">
                          <a:latin typeface="宋体"/>
                          <a:cs typeface="宋体"/>
                        </a:rPr>
                        <a:t>证</a:t>
                      </a:r>
                      <a:r>
                        <a:rPr dirty="0" sz="750" spc="-15">
                          <a:latin typeface="宋体"/>
                          <a:cs typeface="宋体"/>
                        </a:rPr>
                        <a:t>书</a:t>
                      </a:r>
                      <a:r>
                        <a:rPr dirty="0" sz="750" spc="-385">
                          <a:latin typeface="宋体"/>
                          <a:cs typeface="宋体"/>
                        </a:rPr>
                        <a:t>》</a:t>
                      </a:r>
                      <a:r>
                        <a:rPr dirty="0" sz="750">
                          <a:latin typeface="宋体"/>
                          <a:cs typeface="宋体"/>
                        </a:rPr>
                        <a:t>。</a:t>
                      </a:r>
                      <a:r>
                        <a:rPr dirty="0" sz="750" spc="-15">
                          <a:latin typeface="宋体"/>
                          <a:cs typeface="宋体"/>
                        </a:rPr>
                        <a:t>药</a:t>
                      </a:r>
                      <a:r>
                        <a:rPr dirty="0" sz="750">
                          <a:latin typeface="宋体"/>
                          <a:cs typeface="宋体"/>
                        </a:rPr>
                        <a:t>品</a:t>
                      </a:r>
                      <a:endParaRPr sz="750">
                        <a:latin typeface="宋体"/>
                        <a:cs typeface="宋体"/>
                      </a:endParaRPr>
                    </a:p>
                  </a:txBody>
                  <a:tcPr marL="0" marR="0" marB="0" marT="35560">
                    <a:solidFill>
                      <a:srgbClr val="C8C9CA"/>
                    </a:solidFill>
                  </a:tcPr>
                </a:tc>
              </a:tr>
            </a:tbl>
          </a:graphicData>
        </a:graphic>
      </p:graphicFrame>
      <p:sp>
        <p:nvSpPr>
          <p:cNvPr id="6" name="object 6"/>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sp>
        <p:nvSpPr>
          <p:cNvPr id="5" name="object 5"/>
          <p:cNvSpPr/>
          <p:nvPr/>
        </p:nvSpPr>
        <p:spPr>
          <a:xfrm>
            <a:off x="544068" y="719276"/>
            <a:ext cx="6473825" cy="594995"/>
          </a:xfrm>
          <a:custGeom>
            <a:avLst/>
            <a:gdLst/>
            <a:ahLst/>
            <a:cxnLst/>
            <a:rect l="l" t="t" r="r" b="b"/>
            <a:pathLst>
              <a:path w="6473825" h="594994">
                <a:moveTo>
                  <a:pt x="3612388" y="0"/>
                </a:moveTo>
                <a:lnTo>
                  <a:pt x="1189024" y="0"/>
                </a:lnTo>
                <a:lnTo>
                  <a:pt x="698296" y="0"/>
                </a:lnTo>
                <a:lnTo>
                  <a:pt x="0" y="0"/>
                </a:lnTo>
                <a:lnTo>
                  <a:pt x="0" y="594664"/>
                </a:lnTo>
                <a:lnTo>
                  <a:pt x="698296" y="594664"/>
                </a:lnTo>
                <a:lnTo>
                  <a:pt x="1188974" y="594664"/>
                </a:lnTo>
                <a:lnTo>
                  <a:pt x="3612388" y="594664"/>
                </a:lnTo>
                <a:lnTo>
                  <a:pt x="3612388" y="0"/>
                </a:lnTo>
                <a:close/>
              </a:path>
              <a:path w="6473825" h="594994">
                <a:moveTo>
                  <a:pt x="6473698" y="0"/>
                </a:moveTo>
                <a:lnTo>
                  <a:pt x="3614039" y="0"/>
                </a:lnTo>
                <a:lnTo>
                  <a:pt x="3614039" y="594664"/>
                </a:lnTo>
                <a:lnTo>
                  <a:pt x="6473698" y="594664"/>
                </a:lnTo>
                <a:lnTo>
                  <a:pt x="6473698" y="0"/>
                </a:lnTo>
                <a:close/>
              </a:path>
            </a:pathLst>
          </a:custGeom>
          <a:solidFill>
            <a:srgbClr val="C8C9CA"/>
          </a:solidFill>
        </p:spPr>
        <p:txBody>
          <a:bodyPr wrap="square" lIns="0" tIns="0" rIns="0" bIns="0" rtlCol="0"/>
          <a:lstStyle/>
          <a:p/>
        </p:txBody>
      </p:sp>
      <p:graphicFrame>
        <p:nvGraphicFramePr>
          <p:cNvPr id="6" name="object 6"/>
          <p:cNvGraphicFramePr>
            <a:graphicFrameLocks noGrp="1"/>
          </p:cNvGraphicFramePr>
          <p:nvPr/>
        </p:nvGraphicFramePr>
        <p:xfrm>
          <a:off x="534923" y="626363"/>
          <a:ext cx="6484620" cy="7233920"/>
        </p:xfrm>
        <a:graphic>
          <a:graphicData uri="http://schemas.openxmlformats.org/drawingml/2006/table">
            <a:tbl>
              <a:tblPr firstRow="1" bandRow="1">
                <a:tableStyleId>{2D5ABB26-0587-4C30-8999-92F81FD0307C}</a:tableStyleId>
              </a:tblPr>
              <a:tblGrid>
                <a:gridCol w="687070"/>
                <a:gridCol w="511174"/>
                <a:gridCol w="2425064"/>
                <a:gridCol w="2861310"/>
              </a:tblGrid>
              <a:tr h="678433">
                <a:tc>
                  <a:txBody>
                    <a:bodyPr/>
                    <a:lstStyle/>
                    <a:p>
                      <a:pPr>
                        <a:lnSpc>
                          <a:spcPct val="100000"/>
                        </a:lnSpc>
                      </a:pPr>
                      <a:endParaRPr sz="800">
                        <a:latin typeface="Times New Roman"/>
                        <a:cs typeface="Times New Roman"/>
                      </a:endParaRPr>
                    </a:p>
                  </a:txBody>
                  <a:tcPr marL="0" marR="0" marB="0" marT="0">
                    <a:lnT w="19050">
                      <a:solidFill>
                        <a:srgbClr val="F5821F"/>
                      </a:solidFill>
                      <a:prstDash val="solid"/>
                    </a:lnT>
                    <a:solidFill>
                      <a:srgbClr val="C8C9CA"/>
                    </a:solidFill>
                  </a:tcPr>
                </a:tc>
                <a:tc>
                  <a:txBody>
                    <a:bodyPr/>
                    <a:lstStyle/>
                    <a:p>
                      <a:pPr>
                        <a:lnSpc>
                          <a:spcPct val="100000"/>
                        </a:lnSpc>
                      </a:pPr>
                      <a:endParaRPr sz="800">
                        <a:latin typeface="Times New Roman"/>
                        <a:cs typeface="Times New Roman"/>
                      </a:endParaRPr>
                    </a:p>
                  </a:txBody>
                  <a:tcPr marL="0" marR="0" marB="0" marT="0">
                    <a:lnT w="19050">
                      <a:solidFill>
                        <a:srgbClr val="F5821F"/>
                      </a:solidFill>
                      <a:prstDash val="solid"/>
                    </a:lnT>
                    <a:solidFill>
                      <a:srgbClr val="C8C9CA"/>
                    </a:solidFill>
                  </a:tcPr>
                </a:tc>
                <a:tc>
                  <a:txBody>
                    <a:bodyPr/>
                    <a:lstStyle/>
                    <a:p>
                      <a:pPr>
                        <a:lnSpc>
                          <a:spcPct val="100000"/>
                        </a:lnSpc>
                      </a:pPr>
                      <a:endParaRPr sz="800">
                        <a:latin typeface="Times New Roman"/>
                        <a:cs typeface="Times New Roman"/>
                      </a:endParaRPr>
                    </a:p>
                  </a:txBody>
                  <a:tcPr marL="0" marR="0" marB="0" marT="0">
                    <a:lnT w="19050">
                      <a:solidFill>
                        <a:srgbClr val="F5821F"/>
                      </a:solidFill>
                      <a:prstDash val="solid"/>
                    </a:lnT>
                    <a:solidFill>
                      <a:srgbClr val="C8C9CA"/>
                    </a:solidFill>
                  </a:tcPr>
                </a:tc>
                <a:tc>
                  <a:txBody>
                    <a:bodyPr/>
                    <a:lstStyle/>
                    <a:p>
                      <a:pPr algn="just" marL="66675" marR="60960">
                        <a:lnSpc>
                          <a:spcPct val="173400"/>
                        </a:lnSpc>
                        <a:spcBef>
                          <a:spcPts val="280"/>
                        </a:spcBef>
                      </a:pPr>
                      <a:r>
                        <a:rPr dirty="0" sz="750">
                          <a:latin typeface="宋体"/>
                          <a:cs typeface="宋体"/>
                        </a:rPr>
                        <a:t>名称</a:t>
                      </a:r>
                      <a:r>
                        <a:rPr dirty="0" sz="750" spc="-125">
                          <a:latin typeface="宋体"/>
                          <a:cs typeface="宋体"/>
                        </a:rPr>
                        <a:t>：</a:t>
                      </a:r>
                      <a:r>
                        <a:rPr dirty="0" sz="750">
                          <a:latin typeface="宋体"/>
                          <a:cs typeface="宋体"/>
                        </a:rPr>
                        <a:t>格</a:t>
                      </a:r>
                      <a:r>
                        <a:rPr dirty="0" sz="750" spc="-15">
                          <a:latin typeface="宋体"/>
                          <a:cs typeface="宋体"/>
                        </a:rPr>
                        <a:t>隆</a:t>
                      </a:r>
                      <a:r>
                        <a:rPr dirty="0" sz="750">
                          <a:latin typeface="宋体"/>
                          <a:cs typeface="宋体"/>
                        </a:rPr>
                        <a:t>溴</a:t>
                      </a:r>
                      <a:r>
                        <a:rPr dirty="0" sz="750" spc="-15">
                          <a:latin typeface="宋体"/>
                          <a:cs typeface="宋体"/>
                        </a:rPr>
                        <a:t>铵</a:t>
                      </a:r>
                      <a:r>
                        <a:rPr dirty="0" sz="750">
                          <a:latin typeface="宋体"/>
                          <a:cs typeface="宋体"/>
                        </a:rPr>
                        <a:t>注</a:t>
                      </a:r>
                      <a:r>
                        <a:rPr dirty="0" sz="750" spc="-15">
                          <a:latin typeface="宋体"/>
                          <a:cs typeface="宋体"/>
                        </a:rPr>
                        <a:t>射</a:t>
                      </a:r>
                      <a:r>
                        <a:rPr dirty="0" sz="750">
                          <a:latin typeface="宋体"/>
                          <a:cs typeface="宋体"/>
                        </a:rPr>
                        <a:t>液</a:t>
                      </a:r>
                      <a:r>
                        <a:rPr dirty="0" sz="750" spc="-15">
                          <a:latin typeface="宋体"/>
                          <a:cs typeface="宋体"/>
                        </a:rPr>
                        <a:t>审</a:t>
                      </a:r>
                      <a:r>
                        <a:rPr dirty="0" sz="750">
                          <a:latin typeface="宋体"/>
                          <a:cs typeface="宋体"/>
                        </a:rPr>
                        <a:t>批</a:t>
                      </a:r>
                      <a:r>
                        <a:rPr dirty="0" sz="750" spc="-15">
                          <a:latin typeface="宋体"/>
                          <a:cs typeface="宋体"/>
                        </a:rPr>
                        <a:t>结</a:t>
                      </a:r>
                      <a:r>
                        <a:rPr dirty="0" sz="750">
                          <a:latin typeface="宋体"/>
                          <a:cs typeface="宋体"/>
                        </a:rPr>
                        <a:t>论</a:t>
                      </a:r>
                      <a:r>
                        <a:rPr dirty="0" sz="750" spc="-110">
                          <a:latin typeface="宋体"/>
                          <a:cs typeface="宋体"/>
                        </a:rPr>
                        <a:t>：</a:t>
                      </a:r>
                      <a:r>
                        <a:rPr dirty="0" sz="750" spc="-15">
                          <a:latin typeface="宋体"/>
                          <a:cs typeface="宋体"/>
                        </a:rPr>
                        <a:t>根</a:t>
                      </a:r>
                      <a:r>
                        <a:rPr dirty="0" sz="750" spc="-110">
                          <a:latin typeface="宋体"/>
                          <a:cs typeface="宋体"/>
                        </a:rPr>
                        <a:t>据</a:t>
                      </a:r>
                      <a:r>
                        <a:rPr dirty="0" sz="750">
                          <a:latin typeface="宋体"/>
                          <a:cs typeface="宋体"/>
                        </a:rPr>
                        <a:t>《</a:t>
                      </a:r>
                      <a:r>
                        <a:rPr dirty="0" sz="750" spc="-15">
                          <a:latin typeface="宋体"/>
                          <a:cs typeface="宋体"/>
                        </a:rPr>
                        <a:t>中</a:t>
                      </a:r>
                      <a:r>
                        <a:rPr dirty="0" sz="750">
                          <a:latin typeface="宋体"/>
                          <a:cs typeface="宋体"/>
                        </a:rPr>
                        <a:t>华</a:t>
                      </a:r>
                      <a:r>
                        <a:rPr dirty="0" sz="750" spc="-15">
                          <a:latin typeface="宋体"/>
                          <a:cs typeface="宋体"/>
                        </a:rPr>
                        <a:t>人</a:t>
                      </a:r>
                      <a:r>
                        <a:rPr dirty="0" sz="750">
                          <a:latin typeface="宋体"/>
                          <a:cs typeface="宋体"/>
                        </a:rPr>
                        <a:t>民</a:t>
                      </a:r>
                      <a:r>
                        <a:rPr dirty="0" sz="750" spc="-15">
                          <a:latin typeface="宋体"/>
                          <a:cs typeface="宋体"/>
                        </a:rPr>
                        <a:t>共</a:t>
                      </a:r>
                      <a:r>
                        <a:rPr dirty="0" sz="750">
                          <a:latin typeface="宋体"/>
                          <a:cs typeface="宋体"/>
                        </a:rPr>
                        <a:t>和</a:t>
                      </a:r>
                      <a:r>
                        <a:rPr dirty="0" sz="750" spc="-15">
                          <a:latin typeface="宋体"/>
                          <a:cs typeface="宋体"/>
                        </a:rPr>
                        <a:t>国</a:t>
                      </a:r>
                      <a:r>
                        <a:rPr dirty="0" sz="750">
                          <a:latin typeface="宋体"/>
                          <a:cs typeface="宋体"/>
                        </a:rPr>
                        <a:t>药</a:t>
                      </a:r>
                      <a:r>
                        <a:rPr dirty="0" sz="750" spc="-15">
                          <a:latin typeface="宋体"/>
                          <a:cs typeface="宋体"/>
                        </a:rPr>
                        <a:t>品</a:t>
                      </a:r>
                      <a:r>
                        <a:rPr dirty="0" sz="750">
                          <a:latin typeface="宋体"/>
                          <a:cs typeface="宋体"/>
                        </a:rPr>
                        <a:t>管理 法</a:t>
                      </a:r>
                      <a:r>
                        <a:rPr dirty="0" sz="750" spc="-85">
                          <a:latin typeface="宋体"/>
                          <a:cs typeface="宋体"/>
                        </a:rPr>
                        <a:t>》</a:t>
                      </a:r>
                      <a:r>
                        <a:rPr dirty="0" sz="750">
                          <a:latin typeface="宋体"/>
                          <a:cs typeface="宋体"/>
                        </a:rPr>
                        <a:t>及</a:t>
                      </a:r>
                      <a:r>
                        <a:rPr dirty="0" sz="750" spc="-15">
                          <a:latin typeface="宋体"/>
                          <a:cs typeface="宋体"/>
                        </a:rPr>
                        <a:t>有</a:t>
                      </a:r>
                      <a:r>
                        <a:rPr dirty="0" sz="750">
                          <a:latin typeface="宋体"/>
                          <a:cs typeface="宋体"/>
                        </a:rPr>
                        <a:t>关</a:t>
                      </a:r>
                      <a:r>
                        <a:rPr dirty="0" sz="750" spc="-15">
                          <a:latin typeface="宋体"/>
                          <a:cs typeface="宋体"/>
                        </a:rPr>
                        <a:t>规定</a:t>
                      </a:r>
                      <a:r>
                        <a:rPr dirty="0" sz="750" spc="-75">
                          <a:latin typeface="宋体"/>
                          <a:cs typeface="宋体"/>
                        </a:rPr>
                        <a:t>，</a:t>
                      </a:r>
                      <a:r>
                        <a:rPr dirty="0" sz="750" spc="-15">
                          <a:latin typeface="宋体"/>
                          <a:cs typeface="宋体"/>
                        </a:rPr>
                        <a:t>经</a:t>
                      </a:r>
                      <a:r>
                        <a:rPr dirty="0" sz="750">
                          <a:latin typeface="宋体"/>
                          <a:cs typeface="宋体"/>
                        </a:rPr>
                        <a:t>审</a:t>
                      </a:r>
                      <a:r>
                        <a:rPr dirty="0" sz="750" spc="-15">
                          <a:latin typeface="宋体"/>
                          <a:cs typeface="宋体"/>
                        </a:rPr>
                        <a:t>查</a:t>
                      </a:r>
                      <a:r>
                        <a:rPr dirty="0" sz="750" spc="-85">
                          <a:latin typeface="宋体"/>
                          <a:cs typeface="宋体"/>
                        </a:rPr>
                        <a:t>，</a:t>
                      </a:r>
                      <a:r>
                        <a:rPr dirty="0" sz="750">
                          <a:latin typeface="宋体"/>
                          <a:cs typeface="宋体"/>
                        </a:rPr>
                        <a:t>本</a:t>
                      </a:r>
                      <a:r>
                        <a:rPr dirty="0" sz="750" spc="-15">
                          <a:latin typeface="宋体"/>
                          <a:cs typeface="宋体"/>
                        </a:rPr>
                        <a:t>品</a:t>
                      </a:r>
                      <a:r>
                        <a:rPr dirty="0" sz="750">
                          <a:latin typeface="宋体"/>
                          <a:cs typeface="宋体"/>
                        </a:rPr>
                        <a:t>符</a:t>
                      </a:r>
                      <a:r>
                        <a:rPr dirty="0" sz="750" spc="-15">
                          <a:latin typeface="宋体"/>
                          <a:cs typeface="宋体"/>
                        </a:rPr>
                        <a:t>合</a:t>
                      </a:r>
                      <a:r>
                        <a:rPr dirty="0" sz="750">
                          <a:latin typeface="宋体"/>
                          <a:cs typeface="宋体"/>
                        </a:rPr>
                        <a:t>药品</a:t>
                      </a:r>
                      <a:r>
                        <a:rPr dirty="0" sz="750" spc="-15">
                          <a:latin typeface="宋体"/>
                          <a:cs typeface="宋体"/>
                        </a:rPr>
                        <a:t>注</a:t>
                      </a:r>
                      <a:r>
                        <a:rPr dirty="0" sz="750">
                          <a:latin typeface="宋体"/>
                          <a:cs typeface="宋体"/>
                        </a:rPr>
                        <a:t>册</a:t>
                      </a:r>
                      <a:r>
                        <a:rPr dirty="0" sz="750" spc="-15">
                          <a:latin typeface="宋体"/>
                          <a:cs typeface="宋体"/>
                        </a:rPr>
                        <a:t>的</a:t>
                      </a:r>
                      <a:r>
                        <a:rPr dirty="0" sz="750">
                          <a:latin typeface="宋体"/>
                          <a:cs typeface="宋体"/>
                        </a:rPr>
                        <a:t>有</a:t>
                      </a:r>
                      <a:r>
                        <a:rPr dirty="0" sz="750" spc="-15">
                          <a:latin typeface="宋体"/>
                          <a:cs typeface="宋体"/>
                        </a:rPr>
                        <a:t>关</a:t>
                      </a:r>
                      <a:r>
                        <a:rPr dirty="0" sz="750">
                          <a:latin typeface="宋体"/>
                          <a:cs typeface="宋体"/>
                        </a:rPr>
                        <a:t>要</a:t>
                      </a:r>
                      <a:r>
                        <a:rPr dirty="0" sz="750" spc="-15">
                          <a:latin typeface="宋体"/>
                          <a:cs typeface="宋体"/>
                        </a:rPr>
                        <a:t>求</a:t>
                      </a:r>
                      <a:r>
                        <a:rPr dirty="0" sz="750" spc="-85">
                          <a:latin typeface="宋体"/>
                          <a:cs typeface="宋体"/>
                        </a:rPr>
                        <a:t>，</a:t>
                      </a:r>
                      <a:r>
                        <a:rPr dirty="0" sz="750">
                          <a:latin typeface="宋体"/>
                          <a:cs typeface="宋体"/>
                        </a:rPr>
                        <a:t>批</a:t>
                      </a:r>
                      <a:r>
                        <a:rPr dirty="0" sz="750" spc="-15">
                          <a:latin typeface="宋体"/>
                          <a:cs typeface="宋体"/>
                        </a:rPr>
                        <a:t>准</a:t>
                      </a:r>
                      <a:r>
                        <a:rPr dirty="0" sz="750">
                          <a:latin typeface="宋体"/>
                          <a:cs typeface="宋体"/>
                        </a:rPr>
                        <a:t>注 </a:t>
                      </a:r>
                      <a:r>
                        <a:rPr dirty="0" sz="750" spc="5">
                          <a:latin typeface="宋体"/>
                          <a:cs typeface="宋体"/>
                        </a:rPr>
                        <a:t>册，</a:t>
                      </a:r>
                      <a:r>
                        <a:rPr dirty="0" sz="750" spc="-10">
                          <a:latin typeface="宋体"/>
                          <a:cs typeface="宋体"/>
                        </a:rPr>
                        <a:t>发</a:t>
                      </a:r>
                      <a:r>
                        <a:rPr dirty="0" sz="750" spc="5">
                          <a:latin typeface="宋体"/>
                          <a:cs typeface="宋体"/>
                        </a:rPr>
                        <a:t>给</a:t>
                      </a:r>
                      <a:r>
                        <a:rPr dirty="0" sz="750" spc="-10">
                          <a:latin typeface="宋体"/>
                          <a:cs typeface="宋体"/>
                        </a:rPr>
                        <a:t>药</a:t>
                      </a:r>
                      <a:r>
                        <a:rPr dirty="0" sz="750" spc="5">
                          <a:latin typeface="宋体"/>
                          <a:cs typeface="宋体"/>
                        </a:rPr>
                        <a:t>品</a:t>
                      </a:r>
                      <a:r>
                        <a:rPr dirty="0" sz="750" spc="-10">
                          <a:latin typeface="宋体"/>
                          <a:cs typeface="宋体"/>
                        </a:rPr>
                        <a:t>注</a:t>
                      </a:r>
                      <a:r>
                        <a:rPr dirty="0" sz="750" spc="5">
                          <a:latin typeface="宋体"/>
                          <a:cs typeface="宋体"/>
                        </a:rPr>
                        <a:t>册</a:t>
                      </a:r>
                      <a:r>
                        <a:rPr dirty="0" sz="750" spc="-10">
                          <a:latin typeface="宋体"/>
                          <a:cs typeface="宋体"/>
                        </a:rPr>
                        <a:t>证</a:t>
                      </a:r>
                      <a:r>
                        <a:rPr dirty="0" sz="750" spc="5">
                          <a:latin typeface="宋体"/>
                          <a:cs typeface="宋体"/>
                        </a:rPr>
                        <a:t>书。</a:t>
                      </a:r>
                      <a:endParaRPr sz="750">
                        <a:latin typeface="宋体"/>
                        <a:cs typeface="宋体"/>
                      </a:endParaRPr>
                    </a:p>
                  </a:txBody>
                  <a:tcPr marL="0" marR="0" marB="0" marT="35560">
                    <a:lnT w="19050">
                      <a:solidFill>
                        <a:srgbClr val="F5821F"/>
                      </a:solidFill>
                      <a:prstDash val="solid"/>
                    </a:lnT>
                    <a:solidFill>
                      <a:srgbClr val="C8C9CA"/>
                    </a:solidFill>
                  </a:tcPr>
                </a:tc>
              </a:tr>
              <a:tr h="1981276">
                <a:tc>
                  <a:txBody>
                    <a:bodyPr/>
                    <a:lstStyle/>
                    <a:p>
                      <a:pPr marL="77470">
                        <a:lnSpc>
                          <a:spcPct val="100000"/>
                        </a:lnSpc>
                        <a:spcBef>
                          <a:spcPts val="280"/>
                        </a:spcBef>
                      </a:pPr>
                      <a:r>
                        <a:rPr dirty="0" sz="750" spc="30">
                          <a:latin typeface="宋体"/>
                          <a:cs typeface="宋体"/>
                        </a:rPr>
                        <a:t>2020/10/10</a:t>
                      </a:r>
                      <a:endParaRPr sz="750">
                        <a:latin typeface="宋体"/>
                        <a:cs typeface="宋体"/>
                      </a:endParaRPr>
                    </a:p>
                  </a:txBody>
                  <a:tcPr marL="0" marR="0" marB="0" marT="35560"/>
                </a:tc>
                <a:tc>
                  <a:txBody>
                    <a:bodyPr/>
                    <a:lstStyle/>
                    <a:p>
                      <a:pPr algn="r" marR="60325">
                        <a:lnSpc>
                          <a:spcPct val="100000"/>
                        </a:lnSpc>
                        <a:spcBef>
                          <a:spcPts val="280"/>
                        </a:spcBef>
                      </a:pPr>
                      <a:r>
                        <a:rPr dirty="0" sz="750" spc="80">
                          <a:latin typeface="宋体"/>
                          <a:cs typeface="宋体"/>
                        </a:rPr>
                        <a:t>600380</a:t>
                      </a:r>
                      <a:endParaRPr sz="750">
                        <a:latin typeface="宋体"/>
                        <a:cs typeface="宋体"/>
                      </a:endParaRPr>
                    </a:p>
                  </a:txBody>
                  <a:tcPr marL="0" marR="0" marB="0" marT="35560"/>
                </a:tc>
                <a:tc>
                  <a:txBody>
                    <a:bodyPr/>
                    <a:lstStyle/>
                    <a:p>
                      <a:pPr marL="67945">
                        <a:lnSpc>
                          <a:spcPct val="100000"/>
                        </a:lnSpc>
                        <a:spcBef>
                          <a:spcPts val="280"/>
                        </a:spcBef>
                      </a:pPr>
                      <a:r>
                        <a:rPr dirty="0" sz="750" spc="5">
                          <a:latin typeface="宋体"/>
                          <a:cs typeface="宋体"/>
                        </a:rPr>
                        <a:t>健康元</a:t>
                      </a:r>
                      <a:r>
                        <a:rPr dirty="0" sz="750" spc="-160">
                          <a:latin typeface="宋体"/>
                          <a:cs typeface="宋体"/>
                        </a:rPr>
                        <a:t>:</a:t>
                      </a:r>
                      <a:r>
                        <a:rPr dirty="0" sz="750" spc="5">
                          <a:latin typeface="宋体"/>
                          <a:cs typeface="宋体"/>
                        </a:rPr>
                        <a:t>关</a:t>
                      </a:r>
                      <a:r>
                        <a:rPr dirty="0" sz="750" spc="-10">
                          <a:latin typeface="宋体"/>
                          <a:cs typeface="宋体"/>
                        </a:rPr>
                        <a:t>于公</a:t>
                      </a:r>
                      <a:r>
                        <a:rPr dirty="0" sz="750" spc="5">
                          <a:latin typeface="宋体"/>
                          <a:cs typeface="宋体"/>
                        </a:rPr>
                        <a:t>司</a:t>
                      </a:r>
                      <a:r>
                        <a:rPr dirty="0" sz="750" spc="-220">
                          <a:latin typeface="宋体"/>
                          <a:cs typeface="宋体"/>
                        </a:rPr>
                        <a:t> </a:t>
                      </a:r>
                      <a:r>
                        <a:rPr dirty="0" sz="750" spc="75">
                          <a:latin typeface="宋体"/>
                          <a:cs typeface="宋体"/>
                        </a:rPr>
                        <a:t>2018</a:t>
                      </a:r>
                      <a:r>
                        <a:rPr dirty="0" sz="750" spc="-225">
                          <a:latin typeface="宋体"/>
                          <a:cs typeface="宋体"/>
                        </a:rPr>
                        <a:t> </a:t>
                      </a:r>
                      <a:r>
                        <a:rPr dirty="0" sz="750" spc="5">
                          <a:latin typeface="宋体"/>
                          <a:cs typeface="宋体"/>
                        </a:rPr>
                        <a:t>年</a:t>
                      </a:r>
                      <a:r>
                        <a:rPr dirty="0" sz="750" spc="-10">
                          <a:latin typeface="宋体"/>
                          <a:cs typeface="宋体"/>
                        </a:rPr>
                        <a:t>股</a:t>
                      </a:r>
                      <a:r>
                        <a:rPr dirty="0" sz="750" spc="5">
                          <a:latin typeface="宋体"/>
                          <a:cs typeface="宋体"/>
                        </a:rPr>
                        <a:t>票</a:t>
                      </a:r>
                      <a:r>
                        <a:rPr dirty="0" sz="750" spc="-10">
                          <a:latin typeface="宋体"/>
                          <a:cs typeface="宋体"/>
                        </a:rPr>
                        <a:t>期</a:t>
                      </a:r>
                      <a:r>
                        <a:rPr dirty="0" sz="750" spc="5">
                          <a:latin typeface="宋体"/>
                          <a:cs typeface="宋体"/>
                        </a:rPr>
                        <a:t>权</a:t>
                      </a:r>
                      <a:r>
                        <a:rPr dirty="0" sz="750" spc="-10">
                          <a:latin typeface="宋体"/>
                          <a:cs typeface="宋体"/>
                        </a:rPr>
                        <a:t>激</a:t>
                      </a:r>
                      <a:r>
                        <a:rPr dirty="0" sz="750" spc="5">
                          <a:latin typeface="宋体"/>
                          <a:cs typeface="宋体"/>
                        </a:rPr>
                        <a:t>励</a:t>
                      </a:r>
                      <a:r>
                        <a:rPr dirty="0" sz="750" spc="-10">
                          <a:latin typeface="宋体"/>
                          <a:cs typeface="宋体"/>
                        </a:rPr>
                        <a:t>计</a:t>
                      </a:r>
                      <a:r>
                        <a:rPr dirty="0" sz="750" spc="5">
                          <a:latin typeface="宋体"/>
                          <a:cs typeface="宋体"/>
                        </a:rPr>
                        <a:t>划</a:t>
                      </a:r>
                      <a:r>
                        <a:rPr dirty="0" sz="750" spc="-215">
                          <a:latin typeface="宋体"/>
                          <a:cs typeface="宋体"/>
                        </a:rPr>
                        <a:t> </a:t>
                      </a:r>
                      <a:r>
                        <a:rPr dirty="0" sz="750" spc="75">
                          <a:latin typeface="宋体"/>
                          <a:cs typeface="宋体"/>
                        </a:rPr>
                        <a:t>2020</a:t>
                      </a:r>
                      <a:r>
                        <a:rPr dirty="0" sz="750" spc="-225">
                          <a:latin typeface="宋体"/>
                          <a:cs typeface="宋体"/>
                        </a:rPr>
                        <a:t> </a:t>
                      </a:r>
                      <a:r>
                        <a:rPr dirty="0" sz="750" spc="-10">
                          <a:latin typeface="宋体"/>
                          <a:cs typeface="宋体"/>
                        </a:rPr>
                        <a:t>年第</a:t>
                      </a:r>
                      <a:endParaRPr sz="750">
                        <a:latin typeface="宋体"/>
                        <a:cs typeface="宋体"/>
                      </a:endParaRPr>
                    </a:p>
                    <a:p>
                      <a:pPr marL="67945">
                        <a:lnSpc>
                          <a:spcPct val="100000"/>
                        </a:lnSpc>
                        <a:spcBef>
                          <a:spcPts val="660"/>
                        </a:spcBef>
                      </a:pPr>
                      <a:r>
                        <a:rPr dirty="0" sz="750" spc="5">
                          <a:latin typeface="宋体"/>
                          <a:cs typeface="宋体"/>
                        </a:rPr>
                        <a:t>三季</a:t>
                      </a:r>
                      <a:r>
                        <a:rPr dirty="0" sz="750" spc="-10">
                          <a:latin typeface="宋体"/>
                          <a:cs typeface="宋体"/>
                        </a:rPr>
                        <a:t>度</a:t>
                      </a:r>
                      <a:r>
                        <a:rPr dirty="0" sz="750" spc="5">
                          <a:latin typeface="宋体"/>
                          <a:cs typeface="宋体"/>
                        </a:rPr>
                        <a:t>自</a:t>
                      </a:r>
                      <a:r>
                        <a:rPr dirty="0" sz="750" spc="-10">
                          <a:latin typeface="宋体"/>
                          <a:cs typeface="宋体"/>
                        </a:rPr>
                        <a:t>主</a:t>
                      </a:r>
                      <a:r>
                        <a:rPr dirty="0" sz="750" spc="5">
                          <a:latin typeface="宋体"/>
                          <a:cs typeface="宋体"/>
                        </a:rPr>
                        <a:t>行</a:t>
                      </a:r>
                      <a:r>
                        <a:rPr dirty="0" sz="750" spc="-10">
                          <a:latin typeface="宋体"/>
                          <a:cs typeface="宋体"/>
                        </a:rPr>
                        <a:t>权</a:t>
                      </a:r>
                      <a:r>
                        <a:rPr dirty="0" sz="750" spc="5">
                          <a:latin typeface="宋体"/>
                          <a:cs typeface="宋体"/>
                        </a:rPr>
                        <a:t>结</a:t>
                      </a:r>
                      <a:r>
                        <a:rPr dirty="0" sz="750" spc="-10">
                          <a:latin typeface="宋体"/>
                          <a:cs typeface="宋体"/>
                        </a:rPr>
                        <a:t>果</a:t>
                      </a:r>
                      <a:r>
                        <a:rPr dirty="0" sz="750" spc="5">
                          <a:latin typeface="宋体"/>
                          <a:cs typeface="宋体"/>
                        </a:rPr>
                        <a:t>暨</a:t>
                      </a:r>
                      <a:r>
                        <a:rPr dirty="0" sz="750" spc="-10">
                          <a:latin typeface="宋体"/>
                          <a:cs typeface="宋体"/>
                        </a:rPr>
                        <a:t>股</a:t>
                      </a:r>
                      <a:r>
                        <a:rPr dirty="0" sz="750" spc="5">
                          <a:latin typeface="宋体"/>
                          <a:cs typeface="宋体"/>
                        </a:rPr>
                        <a:t>份</a:t>
                      </a:r>
                      <a:r>
                        <a:rPr dirty="0" sz="750" spc="-10">
                          <a:latin typeface="宋体"/>
                          <a:cs typeface="宋体"/>
                        </a:rPr>
                        <a:t>变</a:t>
                      </a:r>
                      <a:r>
                        <a:rPr dirty="0" sz="750" spc="5">
                          <a:latin typeface="宋体"/>
                          <a:cs typeface="宋体"/>
                        </a:rPr>
                        <a:t>动</a:t>
                      </a:r>
                      <a:r>
                        <a:rPr dirty="0" sz="750" spc="-10">
                          <a:latin typeface="宋体"/>
                          <a:cs typeface="宋体"/>
                        </a:rPr>
                        <a:t>公</a:t>
                      </a:r>
                      <a:r>
                        <a:rPr dirty="0" sz="750" spc="5">
                          <a:latin typeface="宋体"/>
                          <a:cs typeface="宋体"/>
                        </a:rPr>
                        <a:t>告</a:t>
                      </a:r>
                      <a:endParaRPr sz="750">
                        <a:latin typeface="宋体"/>
                        <a:cs typeface="宋体"/>
                      </a:endParaRPr>
                    </a:p>
                  </a:txBody>
                  <a:tcPr marL="0" marR="0" marB="0" marT="35560"/>
                </a:tc>
                <a:tc>
                  <a:txBody>
                    <a:bodyPr/>
                    <a:lstStyle/>
                    <a:p>
                      <a:pPr marL="66675">
                        <a:lnSpc>
                          <a:spcPct val="100000"/>
                        </a:lnSpc>
                        <a:spcBef>
                          <a:spcPts val="280"/>
                        </a:spcBef>
                      </a:pPr>
                      <a:r>
                        <a:rPr dirty="0" sz="750" spc="5">
                          <a:latin typeface="宋体"/>
                          <a:cs typeface="宋体"/>
                        </a:rPr>
                        <a:t>股票</a:t>
                      </a:r>
                      <a:r>
                        <a:rPr dirty="0" sz="750" spc="-10">
                          <a:latin typeface="宋体"/>
                          <a:cs typeface="宋体"/>
                        </a:rPr>
                        <a:t>期</a:t>
                      </a:r>
                      <a:r>
                        <a:rPr dirty="0" sz="750" spc="5">
                          <a:latin typeface="宋体"/>
                          <a:cs typeface="宋体"/>
                        </a:rPr>
                        <a:t>权</a:t>
                      </a:r>
                      <a:r>
                        <a:rPr dirty="0" sz="750" spc="-10">
                          <a:latin typeface="宋体"/>
                          <a:cs typeface="宋体"/>
                        </a:rPr>
                        <a:t>激</a:t>
                      </a:r>
                      <a:r>
                        <a:rPr dirty="0" sz="750" spc="5">
                          <a:latin typeface="宋体"/>
                          <a:cs typeface="宋体"/>
                        </a:rPr>
                        <a:t>励</a:t>
                      </a:r>
                      <a:r>
                        <a:rPr dirty="0" sz="750" spc="-10">
                          <a:latin typeface="宋体"/>
                          <a:cs typeface="宋体"/>
                        </a:rPr>
                        <a:t>计</a:t>
                      </a:r>
                      <a:r>
                        <a:rPr dirty="0" sz="750" spc="5">
                          <a:latin typeface="宋体"/>
                          <a:cs typeface="宋体"/>
                        </a:rPr>
                        <a:t>划</a:t>
                      </a:r>
                      <a:r>
                        <a:rPr dirty="0" sz="750" spc="-10">
                          <a:latin typeface="宋体"/>
                          <a:cs typeface="宋体"/>
                        </a:rPr>
                        <a:t>行</a:t>
                      </a:r>
                      <a:r>
                        <a:rPr dirty="0" sz="750" spc="5">
                          <a:latin typeface="宋体"/>
                          <a:cs typeface="宋体"/>
                        </a:rPr>
                        <a:t>权</a:t>
                      </a:r>
                      <a:r>
                        <a:rPr dirty="0" sz="750" spc="-10">
                          <a:latin typeface="宋体"/>
                          <a:cs typeface="宋体"/>
                        </a:rPr>
                        <a:t>结果</a:t>
                      </a:r>
                      <a:r>
                        <a:rPr dirty="0" sz="750" spc="-250">
                          <a:latin typeface="宋体"/>
                          <a:cs typeface="宋体"/>
                        </a:rPr>
                        <a:t>：</a:t>
                      </a:r>
                      <a:r>
                        <a:rPr dirty="0" sz="750" spc="-10">
                          <a:latin typeface="宋体"/>
                          <a:cs typeface="宋体"/>
                        </a:rPr>
                        <a:t>公</a:t>
                      </a:r>
                      <a:r>
                        <a:rPr dirty="0" sz="750" spc="5">
                          <a:latin typeface="宋体"/>
                          <a:cs typeface="宋体"/>
                        </a:rPr>
                        <a:t>司</a:t>
                      </a:r>
                      <a:r>
                        <a:rPr dirty="0" sz="750" spc="-200">
                          <a:latin typeface="宋体"/>
                          <a:cs typeface="宋体"/>
                        </a:rPr>
                        <a:t> </a:t>
                      </a:r>
                      <a:r>
                        <a:rPr dirty="0" sz="750" spc="70">
                          <a:latin typeface="宋体"/>
                          <a:cs typeface="宋体"/>
                        </a:rPr>
                        <a:t>2018</a:t>
                      </a:r>
                      <a:r>
                        <a:rPr dirty="0" sz="750" spc="-190">
                          <a:latin typeface="宋体"/>
                          <a:cs typeface="宋体"/>
                        </a:rPr>
                        <a:t> </a:t>
                      </a:r>
                      <a:r>
                        <a:rPr dirty="0" sz="750" spc="-10">
                          <a:latin typeface="宋体"/>
                          <a:cs typeface="宋体"/>
                        </a:rPr>
                        <a:t>年</a:t>
                      </a:r>
                      <a:r>
                        <a:rPr dirty="0" sz="750" spc="5">
                          <a:latin typeface="宋体"/>
                          <a:cs typeface="宋体"/>
                        </a:rPr>
                        <a:t>股</a:t>
                      </a:r>
                      <a:r>
                        <a:rPr dirty="0" sz="750" spc="-10">
                          <a:latin typeface="宋体"/>
                          <a:cs typeface="宋体"/>
                        </a:rPr>
                        <a:t>票</a:t>
                      </a:r>
                      <a:r>
                        <a:rPr dirty="0" sz="750" spc="5">
                          <a:latin typeface="宋体"/>
                          <a:cs typeface="宋体"/>
                        </a:rPr>
                        <a:t>期</a:t>
                      </a:r>
                      <a:r>
                        <a:rPr dirty="0" sz="750" spc="-10">
                          <a:latin typeface="宋体"/>
                          <a:cs typeface="宋体"/>
                        </a:rPr>
                        <a:t>权</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首次</a:t>
                      </a:r>
                      <a:endParaRPr sz="750">
                        <a:latin typeface="宋体"/>
                        <a:cs typeface="宋体"/>
                      </a:endParaRPr>
                    </a:p>
                    <a:p>
                      <a:pPr marL="66675">
                        <a:lnSpc>
                          <a:spcPct val="100000"/>
                        </a:lnSpc>
                        <a:spcBef>
                          <a:spcPts val="660"/>
                        </a:spcBef>
                      </a:pPr>
                      <a:r>
                        <a:rPr dirty="0" sz="750" spc="5">
                          <a:latin typeface="宋体"/>
                          <a:cs typeface="宋体"/>
                        </a:rPr>
                        <a:t>授予</a:t>
                      </a:r>
                      <a:r>
                        <a:rPr dirty="0" sz="750" spc="-10">
                          <a:latin typeface="宋体"/>
                          <a:cs typeface="宋体"/>
                        </a:rPr>
                        <a:t>第</a:t>
                      </a:r>
                      <a:r>
                        <a:rPr dirty="0" sz="750" spc="5">
                          <a:latin typeface="宋体"/>
                          <a:cs typeface="宋体"/>
                        </a:rPr>
                        <a:t>一</a:t>
                      </a:r>
                      <a:r>
                        <a:rPr dirty="0" sz="750" spc="-10">
                          <a:latin typeface="宋体"/>
                          <a:cs typeface="宋体"/>
                        </a:rPr>
                        <a:t>个</a:t>
                      </a:r>
                      <a:r>
                        <a:rPr dirty="0" sz="750" spc="5">
                          <a:latin typeface="宋体"/>
                          <a:cs typeface="宋体"/>
                        </a:rPr>
                        <a:t>行</a:t>
                      </a:r>
                      <a:r>
                        <a:rPr dirty="0" sz="750" spc="-10">
                          <a:latin typeface="宋体"/>
                          <a:cs typeface="宋体"/>
                        </a:rPr>
                        <a:t>权</a:t>
                      </a:r>
                      <a:r>
                        <a:rPr dirty="0" sz="750" spc="5">
                          <a:latin typeface="宋体"/>
                          <a:cs typeface="宋体"/>
                        </a:rPr>
                        <a:t>期</a:t>
                      </a:r>
                      <a:r>
                        <a:rPr dirty="0" sz="750" spc="-10">
                          <a:latin typeface="宋体"/>
                          <a:cs typeface="宋体"/>
                        </a:rPr>
                        <a:t>可</a:t>
                      </a:r>
                      <a:r>
                        <a:rPr dirty="0" sz="750" spc="5">
                          <a:latin typeface="宋体"/>
                          <a:cs typeface="宋体"/>
                        </a:rPr>
                        <a:t>行</a:t>
                      </a:r>
                      <a:r>
                        <a:rPr dirty="0" sz="750" spc="-10">
                          <a:latin typeface="宋体"/>
                          <a:cs typeface="宋体"/>
                        </a:rPr>
                        <a:t>权</a:t>
                      </a:r>
                      <a:r>
                        <a:rPr dirty="0" sz="750" spc="5">
                          <a:latin typeface="宋体"/>
                          <a:cs typeface="宋体"/>
                        </a:rPr>
                        <a:t>数</a:t>
                      </a:r>
                      <a:r>
                        <a:rPr dirty="0" sz="750" spc="-10">
                          <a:latin typeface="宋体"/>
                          <a:cs typeface="宋体"/>
                        </a:rPr>
                        <a:t>量</a:t>
                      </a:r>
                      <a:r>
                        <a:rPr dirty="0" sz="750" spc="5">
                          <a:latin typeface="宋体"/>
                          <a:cs typeface="宋体"/>
                        </a:rPr>
                        <a:t>为</a:t>
                      </a:r>
                      <a:r>
                        <a:rPr dirty="0" sz="750" spc="-195">
                          <a:latin typeface="宋体"/>
                          <a:cs typeface="宋体"/>
                        </a:rPr>
                        <a:t> </a:t>
                      </a:r>
                      <a:r>
                        <a:rPr dirty="0" sz="750" spc="15">
                          <a:latin typeface="宋体"/>
                          <a:cs typeface="宋体"/>
                        </a:rPr>
                        <a:t>1,172.40</a:t>
                      </a:r>
                      <a:r>
                        <a:rPr dirty="0" sz="750" spc="-190">
                          <a:latin typeface="宋体"/>
                          <a:cs typeface="宋体"/>
                        </a:rPr>
                        <a:t> </a:t>
                      </a:r>
                      <a:r>
                        <a:rPr dirty="0" sz="750" spc="-10">
                          <a:latin typeface="宋体"/>
                          <a:cs typeface="宋体"/>
                        </a:rPr>
                        <a:t>万</a:t>
                      </a:r>
                      <a:r>
                        <a:rPr dirty="0" sz="750" spc="5">
                          <a:latin typeface="宋体"/>
                          <a:cs typeface="宋体"/>
                        </a:rPr>
                        <a:t>份</a:t>
                      </a:r>
                      <a:r>
                        <a:rPr dirty="0" sz="750" spc="-10">
                          <a:latin typeface="宋体"/>
                          <a:cs typeface="宋体"/>
                        </a:rPr>
                        <a:t>，</a:t>
                      </a:r>
                      <a:r>
                        <a:rPr dirty="0" sz="750" spc="5">
                          <a:latin typeface="宋体"/>
                          <a:cs typeface="宋体"/>
                        </a:rPr>
                        <a:t>行</a:t>
                      </a:r>
                      <a:r>
                        <a:rPr dirty="0" sz="750" spc="-10">
                          <a:latin typeface="宋体"/>
                          <a:cs typeface="宋体"/>
                        </a:rPr>
                        <a:t>权</a:t>
                      </a:r>
                      <a:r>
                        <a:rPr dirty="0" sz="750" spc="5">
                          <a:latin typeface="宋体"/>
                          <a:cs typeface="宋体"/>
                        </a:rPr>
                        <a:t>有</a:t>
                      </a:r>
                      <a:r>
                        <a:rPr dirty="0" sz="750" spc="-10">
                          <a:latin typeface="宋体"/>
                          <a:cs typeface="宋体"/>
                        </a:rPr>
                        <a:t>效</a:t>
                      </a:r>
                      <a:r>
                        <a:rPr dirty="0" sz="750" spc="5">
                          <a:latin typeface="宋体"/>
                          <a:cs typeface="宋体"/>
                        </a:rPr>
                        <a:t>期为</a:t>
                      </a:r>
                      <a:endParaRPr sz="750">
                        <a:latin typeface="宋体"/>
                        <a:cs typeface="宋体"/>
                      </a:endParaRPr>
                    </a:p>
                    <a:p>
                      <a:pPr marL="66675">
                        <a:lnSpc>
                          <a:spcPct val="100000"/>
                        </a:lnSpc>
                        <a:spcBef>
                          <a:spcPts val="660"/>
                        </a:spcBef>
                      </a:pPr>
                      <a:r>
                        <a:rPr dirty="0" sz="750" spc="75">
                          <a:latin typeface="宋体"/>
                          <a:cs typeface="宋体"/>
                        </a:rPr>
                        <a:t>2019</a:t>
                      </a:r>
                      <a:r>
                        <a:rPr dirty="0" sz="750" spc="-195">
                          <a:latin typeface="宋体"/>
                          <a:cs typeface="宋体"/>
                        </a:rPr>
                        <a:t> </a:t>
                      </a:r>
                      <a:r>
                        <a:rPr dirty="0" sz="750" spc="5">
                          <a:latin typeface="宋体"/>
                          <a:cs typeface="宋体"/>
                        </a:rPr>
                        <a:t>年</a:t>
                      </a:r>
                      <a:r>
                        <a:rPr dirty="0" sz="750" spc="-190">
                          <a:latin typeface="宋体"/>
                          <a:cs typeface="宋体"/>
                        </a:rPr>
                        <a:t> </a:t>
                      </a:r>
                      <a:r>
                        <a:rPr dirty="0" sz="750" spc="75">
                          <a:latin typeface="宋体"/>
                          <a:cs typeface="宋体"/>
                        </a:rPr>
                        <a:t>12</a:t>
                      </a:r>
                      <a:r>
                        <a:rPr dirty="0" sz="750" spc="-204">
                          <a:latin typeface="宋体"/>
                          <a:cs typeface="宋体"/>
                        </a:rPr>
                        <a:t> </a:t>
                      </a:r>
                      <a:r>
                        <a:rPr dirty="0" sz="750" spc="5">
                          <a:latin typeface="宋体"/>
                          <a:cs typeface="宋体"/>
                        </a:rPr>
                        <a:t>月</a:t>
                      </a:r>
                      <a:r>
                        <a:rPr dirty="0" sz="750" spc="-190">
                          <a:latin typeface="宋体"/>
                          <a:cs typeface="宋体"/>
                        </a:rPr>
                        <a:t> </a:t>
                      </a:r>
                      <a:r>
                        <a:rPr dirty="0" sz="750" spc="75">
                          <a:latin typeface="宋体"/>
                          <a:cs typeface="宋体"/>
                        </a:rPr>
                        <a:t>21</a:t>
                      </a:r>
                      <a:r>
                        <a:rPr dirty="0" sz="750" spc="-204">
                          <a:latin typeface="宋体"/>
                          <a:cs typeface="宋体"/>
                        </a:rPr>
                        <a:t> </a:t>
                      </a:r>
                      <a:r>
                        <a:rPr dirty="0" sz="750" spc="5">
                          <a:latin typeface="宋体"/>
                          <a:cs typeface="宋体"/>
                        </a:rPr>
                        <a:t>日至</a:t>
                      </a:r>
                      <a:r>
                        <a:rPr dirty="0" sz="750" spc="-190">
                          <a:latin typeface="宋体"/>
                          <a:cs typeface="宋体"/>
                        </a:rPr>
                        <a:t> </a:t>
                      </a:r>
                      <a:r>
                        <a:rPr dirty="0" sz="750" spc="75">
                          <a:latin typeface="宋体"/>
                          <a:cs typeface="宋体"/>
                        </a:rPr>
                        <a:t>2020</a:t>
                      </a:r>
                      <a:r>
                        <a:rPr dirty="0" sz="750" spc="-200">
                          <a:latin typeface="宋体"/>
                          <a:cs typeface="宋体"/>
                        </a:rPr>
                        <a:t> </a:t>
                      </a:r>
                      <a:r>
                        <a:rPr dirty="0" sz="750" spc="5">
                          <a:latin typeface="宋体"/>
                          <a:cs typeface="宋体"/>
                        </a:rPr>
                        <a:t>年</a:t>
                      </a:r>
                      <a:r>
                        <a:rPr dirty="0" sz="750" spc="-190">
                          <a:latin typeface="宋体"/>
                          <a:cs typeface="宋体"/>
                        </a:rPr>
                        <a:t> </a:t>
                      </a:r>
                      <a:r>
                        <a:rPr dirty="0" sz="750" spc="75">
                          <a:latin typeface="宋体"/>
                          <a:cs typeface="宋体"/>
                        </a:rPr>
                        <a:t>12</a:t>
                      </a:r>
                      <a:r>
                        <a:rPr dirty="0" sz="750" spc="-204">
                          <a:latin typeface="宋体"/>
                          <a:cs typeface="宋体"/>
                        </a:rPr>
                        <a:t> </a:t>
                      </a:r>
                      <a:r>
                        <a:rPr dirty="0" sz="750" spc="5">
                          <a:latin typeface="宋体"/>
                          <a:cs typeface="宋体"/>
                        </a:rPr>
                        <a:t>月</a:t>
                      </a:r>
                      <a:r>
                        <a:rPr dirty="0" sz="750" spc="-190">
                          <a:latin typeface="宋体"/>
                          <a:cs typeface="宋体"/>
                        </a:rPr>
                        <a:t> </a:t>
                      </a:r>
                      <a:r>
                        <a:rPr dirty="0" sz="750" spc="75">
                          <a:latin typeface="宋体"/>
                          <a:cs typeface="宋体"/>
                        </a:rPr>
                        <a:t>20</a:t>
                      </a:r>
                      <a:r>
                        <a:rPr dirty="0" sz="750" spc="-204">
                          <a:latin typeface="宋体"/>
                          <a:cs typeface="宋体"/>
                        </a:rPr>
                        <a:t> </a:t>
                      </a:r>
                      <a:r>
                        <a:rPr dirty="0" sz="750" spc="5">
                          <a:latin typeface="宋体"/>
                          <a:cs typeface="宋体"/>
                        </a:rPr>
                        <a:t>日</a:t>
                      </a:r>
                      <a:r>
                        <a:rPr dirty="0" sz="750" spc="-10">
                          <a:latin typeface="宋体"/>
                          <a:cs typeface="宋体"/>
                        </a:rPr>
                        <a:t>，</a:t>
                      </a:r>
                      <a:r>
                        <a:rPr dirty="0" sz="750" spc="5">
                          <a:latin typeface="宋体"/>
                          <a:cs typeface="宋体"/>
                        </a:rPr>
                        <a:t>行</a:t>
                      </a:r>
                      <a:r>
                        <a:rPr dirty="0" sz="750" spc="-10">
                          <a:latin typeface="宋体"/>
                          <a:cs typeface="宋体"/>
                        </a:rPr>
                        <a:t>权</a:t>
                      </a:r>
                      <a:r>
                        <a:rPr dirty="0" sz="750" spc="5">
                          <a:latin typeface="宋体"/>
                          <a:cs typeface="宋体"/>
                        </a:rPr>
                        <a:t>方</a:t>
                      </a:r>
                      <a:r>
                        <a:rPr dirty="0" sz="750" spc="-10">
                          <a:latin typeface="宋体"/>
                          <a:cs typeface="宋体"/>
                        </a:rPr>
                        <a:t>式</a:t>
                      </a:r>
                      <a:r>
                        <a:rPr dirty="0" sz="750" spc="5">
                          <a:latin typeface="宋体"/>
                          <a:cs typeface="宋体"/>
                        </a:rPr>
                        <a:t>为自</a:t>
                      </a:r>
                      <a:r>
                        <a:rPr dirty="0" sz="750" spc="-10">
                          <a:latin typeface="宋体"/>
                          <a:cs typeface="宋体"/>
                        </a:rPr>
                        <a:t>主</a:t>
                      </a:r>
                      <a:r>
                        <a:rPr dirty="0" sz="750" spc="5">
                          <a:latin typeface="宋体"/>
                          <a:cs typeface="宋体"/>
                        </a:rPr>
                        <a:t>行</a:t>
                      </a:r>
                      <a:endParaRPr sz="750">
                        <a:latin typeface="宋体"/>
                        <a:cs typeface="宋体"/>
                      </a:endParaRPr>
                    </a:p>
                    <a:p>
                      <a:pPr marL="66675">
                        <a:lnSpc>
                          <a:spcPct val="100000"/>
                        </a:lnSpc>
                        <a:spcBef>
                          <a:spcPts val="660"/>
                        </a:spcBef>
                      </a:pPr>
                      <a:r>
                        <a:rPr dirty="0" sz="750" spc="5">
                          <a:latin typeface="宋体"/>
                          <a:cs typeface="宋体"/>
                        </a:rPr>
                        <a:t>权</a:t>
                      </a:r>
                      <a:r>
                        <a:rPr dirty="0" sz="750" spc="-260">
                          <a:latin typeface="宋体"/>
                          <a:cs typeface="宋体"/>
                        </a:rPr>
                        <a:t>。</a:t>
                      </a:r>
                      <a:r>
                        <a:rPr dirty="0" sz="750" spc="-10">
                          <a:latin typeface="宋体"/>
                          <a:cs typeface="宋体"/>
                        </a:rPr>
                        <a:t>公</a:t>
                      </a:r>
                      <a:r>
                        <a:rPr dirty="0" sz="750" spc="5">
                          <a:latin typeface="宋体"/>
                          <a:cs typeface="宋体"/>
                        </a:rPr>
                        <a:t>司</a:t>
                      </a:r>
                      <a:r>
                        <a:rPr dirty="0" sz="750" spc="-215">
                          <a:latin typeface="宋体"/>
                          <a:cs typeface="宋体"/>
                        </a:rPr>
                        <a:t> </a:t>
                      </a:r>
                      <a:r>
                        <a:rPr dirty="0" sz="750" spc="75">
                          <a:latin typeface="宋体"/>
                          <a:cs typeface="宋体"/>
                        </a:rPr>
                        <a:t>2018</a:t>
                      </a:r>
                      <a:r>
                        <a:rPr dirty="0" sz="750" spc="-225">
                          <a:latin typeface="宋体"/>
                          <a:cs typeface="宋体"/>
                        </a:rPr>
                        <a:t> </a:t>
                      </a:r>
                      <a:r>
                        <a:rPr dirty="0" sz="750" spc="5">
                          <a:latin typeface="宋体"/>
                          <a:cs typeface="宋体"/>
                        </a:rPr>
                        <a:t>年</a:t>
                      </a:r>
                      <a:r>
                        <a:rPr dirty="0" sz="750" spc="-10">
                          <a:latin typeface="宋体"/>
                          <a:cs typeface="宋体"/>
                        </a:rPr>
                        <a:t>股</a:t>
                      </a:r>
                      <a:r>
                        <a:rPr dirty="0" sz="750" spc="5">
                          <a:latin typeface="宋体"/>
                          <a:cs typeface="宋体"/>
                        </a:rPr>
                        <a:t>票</a:t>
                      </a:r>
                      <a:r>
                        <a:rPr dirty="0" sz="750" spc="-10">
                          <a:latin typeface="宋体"/>
                          <a:cs typeface="宋体"/>
                        </a:rPr>
                        <a:t>期</a:t>
                      </a:r>
                      <a:r>
                        <a:rPr dirty="0" sz="750" spc="5">
                          <a:latin typeface="宋体"/>
                          <a:cs typeface="宋体"/>
                        </a:rPr>
                        <a:t>权</a:t>
                      </a:r>
                      <a:r>
                        <a:rPr dirty="0" sz="750" spc="-10">
                          <a:latin typeface="宋体"/>
                          <a:cs typeface="宋体"/>
                        </a:rPr>
                        <a:t>激</a:t>
                      </a:r>
                      <a:r>
                        <a:rPr dirty="0" sz="750" spc="5">
                          <a:latin typeface="宋体"/>
                          <a:cs typeface="宋体"/>
                        </a:rPr>
                        <a:t>励</a:t>
                      </a:r>
                      <a:r>
                        <a:rPr dirty="0" sz="750" spc="-10">
                          <a:latin typeface="宋体"/>
                          <a:cs typeface="宋体"/>
                        </a:rPr>
                        <a:t>计划</a:t>
                      </a:r>
                      <a:r>
                        <a:rPr dirty="0" sz="750" spc="5">
                          <a:latin typeface="宋体"/>
                          <a:cs typeface="宋体"/>
                        </a:rPr>
                        <a:t>预留</a:t>
                      </a:r>
                      <a:r>
                        <a:rPr dirty="0" sz="750" spc="-10">
                          <a:latin typeface="宋体"/>
                          <a:cs typeface="宋体"/>
                        </a:rPr>
                        <a:t>授</a:t>
                      </a:r>
                      <a:r>
                        <a:rPr dirty="0" sz="750" spc="5">
                          <a:latin typeface="宋体"/>
                          <a:cs typeface="宋体"/>
                        </a:rPr>
                        <a:t>予</a:t>
                      </a:r>
                      <a:r>
                        <a:rPr dirty="0" sz="750" spc="-10">
                          <a:latin typeface="宋体"/>
                          <a:cs typeface="宋体"/>
                        </a:rPr>
                        <a:t>第</a:t>
                      </a:r>
                      <a:r>
                        <a:rPr dirty="0" sz="750" spc="5">
                          <a:latin typeface="宋体"/>
                          <a:cs typeface="宋体"/>
                        </a:rPr>
                        <a:t>一</a:t>
                      </a:r>
                      <a:r>
                        <a:rPr dirty="0" sz="750" spc="-10">
                          <a:latin typeface="宋体"/>
                          <a:cs typeface="宋体"/>
                        </a:rPr>
                        <a:t>个</a:t>
                      </a:r>
                      <a:r>
                        <a:rPr dirty="0" sz="750" spc="5">
                          <a:latin typeface="宋体"/>
                          <a:cs typeface="宋体"/>
                        </a:rPr>
                        <a:t>行</a:t>
                      </a:r>
                      <a:r>
                        <a:rPr dirty="0" sz="750" spc="-10">
                          <a:latin typeface="宋体"/>
                          <a:cs typeface="宋体"/>
                        </a:rPr>
                        <a:t>权</a:t>
                      </a:r>
                      <a:r>
                        <a:rPr dirty="0" sz="750" spc="5">
                          <a:latin typeface="宋体"/>
                          <a:cs typeface="宋体"/>
                        </a:rPr>
                        <a:t>期</a:t>
                      </a:r>
                      <a:r>
                        <a:rPr dirty="0" sz="750" spc="-10">
                          <a:latin typeface="宋体"/>
                          <a:cs typeface="宋体"/>
                        </a:rPr>
                        <a:t>可</a:t>
                      </a:r>
                      <a:r>
                        <a:rPr dirty="0" sz="750" spc="5">
                          <a:latin typeface="宋体"/>
                          <a:cs typeface="宋体"/>
                        </a:rPr>
                        <a:t>行权</a:t>
                      </a:r>
                      <a:endParaRPr sz="750">
                        <a:latin typeface="宋体"/>
                        <a:cs typeface="宋体"/>
                      </a:endParaRPr>
                    </a:p>
                    <a:p>
                      <a:pPr marL="66675">
                        <a:lnSpc>
                          <a:spcPct val="100000"/>
                        </a:lnSpc>
                        <a:spcBef>
                          <a:spcPts val="660"/>
                        </a:spcBef>
                      </a:pPr>
                      <a:r>
                        <a:rPr dirty="0" sz="750" spc="5">
                          <a:latin typeface="宋体"/>
                          <a:cs typeface="宋体"/>
                        </a:rPr>
                        <a:t>数</a:t>
                      </a:r>
                      <a:r>
                        <a:rPr dirty="0" sz="750" spc="-10">
                          <a:latin typeface="宋体"/>
                          <a:cs typeface="宋体"/>
                        </a:rPr>
                        <a:t>量</a:t>
                      </a:r>
                      <a:r>
                        <a:rPr dirty="0" sz="750" spc="5">
                          <a:latin typeface="宋体"/>
                          <a:cs typeface="宋体"/>
                        </a:rPr>
                        <a:t>为</a:t>
                      </a:r>
                      <a:r>
                        <a:rPr dirty="0" sz="750" spc="-190">
                          <a:latin typeface="宋体"/>
                          <a:cs typeface="宋体"/>
                        </a:rPr>
                        <a:t> </a:t>
                      </a:r>
                      <a:r>
                        <a:rPr dirty="0" sz="750" spc="35">
                          <a:latin typeface="宋体"/>
                          <a:cs typeface="宋体"/>
                        </a:rPr>
                        <a:t>354.50</a:t>
                      </a:r>
                      <a:r>
                        <a:rPr dirty="0" sz="750" spc="-195">
                          <a:latin typeface="宋体"/>
                          <a:cs typeface="宋体"/>
                        </a:rPr>
                        <a:t> </a:t>
                      </a:r>
                      <a:r>
                        <a:rPr dirty="0" sz="750" spc="-10">
                          <a:latin typeface="宋体"/>
                          <a:cs typeface="宋体"/>
                        </a:rPr>
                        <a:t>万</a:t>
                      </a:r>
                      <a:r>
                        <a:rPr dirty="0" sz="750" spc="5">
                          <a:latin typeface="宋体"/>
                          <a:cs typeface="宋体"/>
                        </a:rPr>
                        <a:t>份</a:t>
                      </a:r>
                      <a:r>
                        <a:rPr dirty="0" sz="750" spc="-10">
                          <a:latin typeface="宋体"/>
                          <a:cs typeface="宋体"/>
                        </a:rPr>
                        <a:t>，</a:t>
                      </a:r>
                      <a:r>
                        <a:rPr dirty="0" sz="750" spc="5">
                          <a:latin typeface="宋体"/>
                          <a:cs typeface="宋体"/>
                        </a:rPr>
                        <a:t>行</a:t>
                      </a:r>
                      <a:r>
                        <a:rPr dirty="0" sz="750" spc="-10">
                          <a:latin typeface="宋体"/>
                          <a:cs typeface="宋体"/>
                        </a:rPr>
                        <a:t>权</a:t>
                      </a:r>
                      <a:r>
                        <a:rPr dirty="0" sz="750" spc="5">
                          <a:latin typeface="宋体"/>
                          <a:cs typeface="宋体"/>
                        </a:rPr>
                        <a:t>有</a:t>
                      </a:r>
                      <a:r>
                        <a:rPr dirty="0" sz="750" spc="-10">
                          <a:latin typeface="宋体"/>
                          <a:cs typeface="宋体"/>
                        </a:rPr>
                        <a:t>效期</a:t>
                      </a:r>
                      <a:r>
                        <a:rPr dirty="0" sz="750" spc="5">
                          <a:latin typeface="宋体"/>
                          <a:cs typeface="宋体"/>
                        </a:rPr>
                        <a:t>为</a:t>
                      </a:r>
                      <a:r>
                        <a:rPr dirty="0" sz="750" spc="-195">
                          <a:latin typeface="宋体"/>
                          <a:cs typeface="宋体"/>
                        </a:rPr>
                        <a:t> </a:t>
                      </a:r>
                      <a:r>
                        <a:rPr dirty="0" sz="750" spc="75">
                          <a:latin typeface="宋体"/>
                          <a:cs typeface="宋体"/>
                        </a:rPr>
                        <a:t>2020</a:t>
                      </a:r>
                      <a:r>
                        <a:rPr dirty="0" sz="750" spc="-190">
                          <a:latin typeface="宋体"/>
                          <a:cs typeface="宋体"/>
                        </a:rPr>
                        <a:t> </a:t>
                      </a:r>
                      <a:r>
                        <a:rPr dirty="0" sz="750" spc="5">
                          <a:latin typeface="宋体"/>
                          <a:cs typeface="宋体"/>
                        </a:rPr>
                        <a:t>年</a:t>
                      </a:r>
                      <a:r>
                        <a:rPr dirty="0" sz="750" spc="-190">
                          <a:latin typeface="宋体"/>
                          <a:cs typeface="宋体"/>
                        </a:rPr>
                        <a:t> </a:t>
                      </a:r>
                      <a:r>
                        <a:rPr dirty="0" sz="750" spc="85">
                          <a:latin typeface="宋体"/>
                          <a:cs typeface="宋体"/>
                        </a:rPr>
                        <a:t>9</a:t>
                      </a:r>
                      <a:r>
                        <a:rPr dirty="0" sz="750" spc="-200">
                          <a:latin typeface="宋体"/>
                          <a:cs typeface="宋体"/>
                        </a:rPr>
                        <a:t> </a:t>
                      </a:r>
                      <a:r>
                        <a:rPr dirty="0" sz="750" spc="5">
                          <a:latin typeface="宋体"/>
                          <a:cs typeface="宋体"/>
                        </a:rPr>
                        <a:t>月</a:t>
                      </a:r>
                      <a:r>
                        <a:rPr dirty="0" sz="750" spc="-190">
                          <a:latin typeface="宋体"/>
                          <a:cs typeface="宋体"/>
                        </a:rPr>
                        <a:t> </a:t>
                      </a:r>
                      <a:r>
                        <a:rPr dirty="0" sz="750" spc="65">
                          <a:latin typeface="宋体"/>
                          <a:cs typeface="宋体"/>
                        </a:rPr>
                        <a:t>23</a:t>
                      </a:r>
                      <a:r>
                        <a:rPr dirty="0" sz="750" spc="-190">
                          <a:latin typeface="宋体"/>
                          <a:cs typeface="宋体"/>
                        </a:rPr>
                        <a:t> </a:t>
                      </a:r>
                      <a:r>
                        <a:rPr dirty="0" sz="750" spc="-10">
                          <a:latin typeface="宋体"/>
                          <a:cs typeface="宋体"/>
                        </a:rPr>
                        <a:t>日</a:t>
                      </a:r>
                      <a:r>
                        <a:rPr dirty="0" sz="750" spc="5">
                          <a:latin typeface="宋体"/>
                          <a:cs typeface="宋体"/>
                        </a:rPr>
                        <a:t>至</a:t>
                      </a:r>
                      <a:r>
                        <a:rPr dirty="0" sz="750" spc="-185">
                          <a:latin typeface="宋体"/>
                          <a:cs typeface="宋体"/>
                        </a:rPr>
                        <a:t> </a:t>
                      </a:r>
                      <a:r>
                        <a:rPr dirty="0" sz="750" spc="70">
                          <a:latin typeface="宋体"/>
                          <a:cs typeface="宋体"/>
                        </a:rPr>
                        <a:t>2021</a:t>
                      </a:r>
                      <a:endParaRPr sz="750">
                        <a:latin typeface="宋体"/>
                        <a:cs typeface="宋体"/>
                      </a:endParaRPr>
                    </a:p>
                    <a:p>
                      <a:pPr marL="66675">
                        <a:lnSpc>
                          <a:spcPct val="100000"/>
                        </a:lnSpc>
                        <a:spcBef>
                          <a:spcPts val="660"/>
                        </a:spcBef>
                      </a:pPr>
                      <a:r>
                        <a:rPr dirty="0" sz="750" spc="5">
                          <a:latin typeface="宋体"/>
                          <a:cs typeface="宋体"/>
                        </a:rPr>
                        <a:t>年</a:t>
                      </a:r>
                      <a:r>
                        <a:rPr dirty="0" sz="750" spc="-195">
                          <a:latin typeface="宋体"/>
                          <a:cs typeface="宋体"/>
                        </a:rPr>
                        <a:t> </a:t>
                      </a:r>
                      <a:r>
                        <a:rPr dirty="0" sz="750" spc="85">
                          <a:latin typeface="宋体"/>
                          <a:cs typeface="宋体"/>
                        </a:rPr>
                        <a:t>9</a:t>
                      </a:r>
                      <a:r>
                        <a:rPr dirty="0" sz="750" spc="-200">
                          <a:latin typeface="宋体"/>
                          <a:cs typeface="宋体"/>
                        </a:rPr>
                        <a:t> </a:t>
                      </a:r>
                      <a:r>
                        <a:rPr dirty="0" sz="750" spc="5">
                          <a:latin typeface="宋体"/>
                          <a:cs typeface="宋体"/>
                        </a:rPr>
                        <a:t>月</a:t>
                      </a:r>
                      <a:r>
                        <a:rPr dirty="0" sz="750" spc="-195">
                          <a:latin typeface="宋体"/>
                          <a:cs typeface="宋体"/>
                        </a:rPr>
                        <a:t> </a:t>
                      </a:r>
                      <a:r>
                        <a:rPr dirty="0" sz="750" spc="70">
                          <a:latin typeface="宋体"/>
                          <a:cs typeface="宋体"/>
                        </a:rPr>
                        <a:t>22</a:t>
                      </a:r>
                      <a:r>
                        <a:rPr dirty="0" sz="750" spc="-200">
                          <a:latin typeface="宋体"/>
                          <a:cs typeface="宋体"/>
                        </a:rPr>
                        <a:t> </a:t>
                      </a:r>
                      <a:r>
                        <a:rPr dirty="0" sz="750" spc="5">
                          <a:latin typeface="宋体"/>
                          <a:cs typeface="宋体"/>
                        </a:rPr>
                        <a:t>日</a:t>
                      </a:r>
                      <a:r>
                        <a:rPr dirty="0" sz="750" spc="-10">
                          <a:latin typeface="宋体"/>
                          <a:cs typeface="宋体"/>
                        </a:rPr>
                        <a:t>，</a:t>
                      </a:r>
                      <a:r>
                        <a:rPr dirty="0" sz="750" spc="5">
                          <a:latin typeface="宋体"/>
                          <a:cs typeface="宋体"/>
                        </a:rPr>
                        <a:t>行</a:t>
                      </a:r>
                      <a:r>
                        <a:rPr dirty="0" sz="750" spc="-10">
                          <a:latin typeface="宋体"/>
                          <a:cs typeface="宋体"/>
                        </a:rPr>
                        <a:t>权</a:t>
                      </a:r>
                      <a:r>
                        <a:rPr dirty="0" sz="750" spc="5">
                          <a:latin typeface="宋体"/>
                          <a:cs typeface="宋体"/>
                        </a:rPr>
                        <a:t>方</a:t>
                      </a:r>
                      <a:r>
                        <a:rPr dirty="0" sz="750" spc="-10">
                          <a:latin typeface="宋体"/>
                          <a:cs typeface="宋体"/>
                        </a:rPr>
                        <a:t>式</a:t>
                      </a:r>
                      <a:r>
                        <a:rPr dirty="0" sz="750" spc="5">
                          <a:latin typeface="宋体"/>
                          <a:cs typeface="宋体"/>
                        </a:rPr>
                        <a:t>为</a:t>
                      </a:r>
                      <a:r>
                        <a:rPr dirty="0" sz="750" spc="-10">
                          <a:latin typeface="宋体"/>
                          <a:cs typeface="宋体"/>
                        </a:rPr>
                        <a:t>自</a:t>
                      </a:r>
                      <a:r>
                        <a:rPr dirty="0" sz="750" spc="5">
                          <a:latin typeface="宋体"/>
                          <a:cs typeface="宋体"/>
                        </a:rPr>
                        <a:t>主</a:t>
                      </a:r>
                      <a:r>
                        <a:rPr dirty="0" sz="750" spc="-10">
                          <a:latin typeface="宋体"/>
                          <a:cs typeface="宋体"/>
                        </a:rPr>
                        <a:t>行权</a:t>
                      </a:r>
                      <a:r>
                        <a:rPr dirty="0" sz="750" spc="5">
                          <a:latin typeface="宋体"/>
                          <a:cs typeface="宋体"/>
                        </a:rPr>
                        <a:t>。</a:t>
                      </a:r>
                      <a:r>
                        <a:rPr dirty="0" sz="750" spc="75">
                          <a:latin typeface="宋体"/>
                          <a:cs typeface="宋体"/>
                        </a:rPr>
                        <a:t>2020</a:t>
                      </a:r>
                      <a:r>
                        <a:rPr dirty="0" sz="750" spc="-190">
                          <a:latin typeface="宋体"/>
                          <a:cs typeface="宋体"/>
                        </a:rPr>
                        <a:t> </a:t>
                      </a:r>
                      <a:r>
                        <a:rPr dirty="0" sz="750" spc="5">
                          <a:latin typeface="宋体"/>
                          <a:cs typeface="宋体"/>
                        </a:rPr>
                        <a:t>年</a:t>
                      </a:r>
                      <a:r>
                        <a:rPr dirty="0" sz="750" spc="-200">
                          <a:latin typeface="宋体"/>
                          <a:cs typeface="宋体"/>
                        </a:rPr>
                        <a:t> </a:t>
                      </a:r>
                      <a:r>
                        <a:rPr dirty="0" sz="750" spc="75">
                          <a:latin typeface="宋体"/>
                          <a:cs typeface="宋体"/>
                        </a:rPr>
                        <a:t>7</a:t>
                      </a:r>
                      <a:r>
                        <a:rPr dirty="0" sz="750" spc="-200">
                          <a:latin typeface="宋体"/>
                          <a:cs typeface="宋体"/>
                        </a:rPr>
                        <a:t> </a:t>
                      </a:r>
                      <a:r>
                        <a:rPr dirty="0" sz="750" spc="5">
                          <a:latin typeface="宋体"/>
                          <a:cs typeface="宋体"/>
                        </a:rPr>
                        <a:t>月</a:t>
                      </a:r>
                      <a:r>
                        <a:rPr dirty="0" sz="750" spc="-190">
                          <a:latin typeface="宋体"/>
                          <a:cs typeface="宋体"/>
                        </a:rPr>
                        <a:t> </a:t>
                      </a:r>
                      <a:r>
                        <a:rPr dirty="0" sz="750" spc="85">
                          <a:latin typeface="宋体"/>
                          <a:cs typeface="宋体"/>
                        </a:rPr>
                        <a:t>1</a:t>
                      </a:r>
                      <a:r>
                        <a:rPr dirty="0" sz="750" spc="-204">
                          <a:latin typeface="宋体"/>
                          <a:cs typeface="宋体"/>
                        </a:rPr>
                        <a:t> </a:t>
                      </a:r>
                      <a:r>
                        <a:rPr dirty="0" sz="750" spc="-10">
                          <a:latin typeface="宋体"/>
                          <a:cs typeface="宋体"/>
                        </a:rPr>
                        <a:t>日</a:t>
                      </a:r>
                      <a:r>
                        <a:rPr dirty="0" sz="750" spc="5">
                          <a:latin typeface="宋体"/>
                          <a:cs typeface="宋体"/>
                        </a:rPr>
                        <a:t>至</a:t>
                      </a:r>
                      <a:r>
                        <a:rPr dirty="0" sz="750" spc="-190">
                          <a:latin typeface="宋体"/>
                          <a:cs typeface="宋体"/>
                        </a:rPr>
                        <a:t> </a:t>
                      </a:r>
                      <a:r>
                        <a:rPr dirty="0" sz="750" spc="70">
                          <a:latin typeface="宋体"/>
                          <a:cs typeface="宋体"/>
                        </a:rPr>
                        <a:t>2020</a:t>
                      </a:r>
                      <a:endParaRPr sz="750">
                        <a:latin typeface="宋体"/>
                        <a:cs typeface="宋体"/>
                      </a:endParaRPr>
                    </a:p>
                    <a:p>
                      <a:pPr marL="66675">
                        <a:lnSpc>
                          <a:spcPct val="100000"/>
                        </a:lnSpc>
                        <a:spcBef>
                          <a:spcPts val="660"/>
                        </a:spcBef>
                      </a:pPr>
                      <a:r>
                        <a:rPr dirty="0" sz="750" spc="5">
                          <a:latin typeface="宋体"/>
                          <a:cs typeface="宋体"/>
                        </a:rPr>
                        <a:t>年</a:t>
                      </a:r>
                      <a:r>
                        <a:rPr dirty="0" sz="750" spc="-195">
                          <a:latin typeface="宋体"/>
                          <a:cs typeface="宋体"/>
                        </a:rPr>
                        <a:t> </a:t>
                      </a:r>
                      <a:r>
                        <a:rPr dirty="0" sz="750" spc="85">
                          <a:latin typeface="宋体"/>
                          <a:cs typeface="宋体"/>
                        </a:rPr>
                        <a:t>9</a:t>
                      </a:r>
                      <a:r>
                        <a:rPr dirty="0" sz="750" spc="-204">
                          <a:latin typeface="宋体"/>
                          <a:cs typeface="宋体"/>
                        </a:rPr>
                        <a:t> </a:t>
                      </a:r>
                      <a:r>
                        <a:rPr dirty="0" sz="750" spc="5">
                          <a:latin typeface="宋体"/>
                          <a:cs typeface="宋体"/>
                        </a:rPr>
                        <a:t>月</a:t>
                      </a:r>
                      <a:r>
                        <a:rPr dirty="0" sz="750" spc="-190">
                          <a:latin typeface="宋体"/>
                          <a:cs typeface="宋体"/>
                        </a:rPr>
                        <a:t> </a:t>
                      </a:r>
                      <a:r>
                        <a:rPr dirty="0" sz="750" spc="75">
                          <a:latin typeface="宋体"/>
                          <a:cs typeface="宋体"/>
                        </a:rPr>
                        <a:t>30</a:t>
                      </a:r>
                      <a:r>
                        <a:rPr dirty="0" sz="750" spc="-195">
                          <a:latin typeface="宋体"/>
                          <a:cs typeface="宋体"/>
                        </a:rPr>
                        <a:t> </a:t>
                      </a:r>
                      <a:r>
                        <a:rPr dirty="0" sz="750" spc="-10">
                          <a:latin typeface="宋体"/>
                          <a:cs typeface="宋体"/>
                        </a:rPr>
                        <a:t>日</a:t>
                      </a:r>
                      <a:r>
                        <a:rPr dirty="0" sz="750" spc="5">
                          <a:latin typeface="宋体"/>
                          <a:cs typeface="宋体"/>
                        </a:rPr>
                        <a:t>期</a:t>
                      </a:r>
                      <a:r>
                        <a:rPr dirty="0" sz="750" spc="-10">
                          <a:latin typeface="宋体"/>
                          <a:cs typeface="宋体"/>
                        </a:rPr>
                        <a:t>间</a:t>
                      </a:r>
                      <a:r>
                        <a:rPr dirty="0" sz="750" spc="5">
                          <a:latin typeface="宋体"/>
                          <a:cs typeface="宋体"/>
                        </a:rPr>
                        <a:t>，</a:t>
                      </a:r>
                      <a:r>
                        <a:rPr dirty="0" sz="750" spc="-10">
                          <a:latin typeface="宋体"/>
                          <a:cs typeface="宋体"/>
                        </a:rPr>
                        <a:t>行</a:t>
                      </a:r>
                      <a:r>
                        <a:rPr dirty="0" sz="750" spc="5">
                          <a:latin typeface="宋体"/>
                          <a:cs typeface="宋体"/>
                        </a:rPr>
                        <a:t>权</a:t>
                      </a:r>
                      <a:r>
                        <a:rPr dirty="0" sz="750" spc="-10">
                          <a:latin typeface="宋体"/>
                          <a:cs typeface="宋体"/>
                        </a:rPr>
                        <a:t>数量</a:t>
                      </a:r>
                      <a:r>
                        <a:rPr dirty="0" sz="750" spc="5">
                          <a:latin typeface="宋体"/>
                          <a:cs typeface="宋体"/>
                        </a:rPr>
                        <a:t>为</a:t>
                      </a:r>
                      <a:r>
                        <a:rPr dirty="0" sz="750" spc="-190">
                          <a:latin typeface="宋体"/>
                          <a:cs typeface="宋体"/>
                        </a:rPr>
                        <a:t> </a:t>
                      </a:r>
                      <a:r>
                        <a:rPr dirty="0" sz="750" spc="25">
                          <a:latin typeface="宋体"/>
                          <a:cs typeface="宋体"/>
                        </a:rPr>
                        <a:t>3,249,839</a:t>
                      </a:r>
                      <a:r>
                        <a:rPr dirty="0" sz="750" spc="-204">
                          <a:latin typeface="宋体"/>
                          <a:cs typeface="宋体"/>
                        </a:rPr>
                        <a:t> </a:t>
                      </a:r>
                      <a:r>
                        <a:rPr dirty="0" sz="750" spc="5">
                          <a:latin typeface="宋体"/>
                          <a:cs typeface="宋体"/>
                        </a:rPr>
                        <a:t>股</a:t>
                      </a:r>
                      <a:r>
                        <a:rPr dirty="0" sz="750" spc="-10">
                          <a:latin typeface="宋体"/>
                          <a:cs typeface="宋体"/>
                        </a:rPr>
                        <a:t>。截</a:t>
                      </a:r>
                      <a:r>
                        <a:rPr dirty="0" sz="750" spc="5">
                          <a:latin typeface="宋体"/>
                          <a:cs typeface="宋体"/>
                        </a:rPr>
                        <a:t>至</a:t>
                      </a:r>
                      <a:r>
                        <a:rPr dirty="0" sz="750" spc="-190">
                          <a:latin typeface="宋体"/>
                          <a:cs typeface="宋体"/>
                        </a:rPr>
                        <a:t> </a:t>
                      </a:r>
                      <a:r>
                        <a:rPr dirty="0" sz="750" spc="75">
                          <a:latin typeface="宋体"/>
                          <a:cs typeface="宋体"/>
                        </a:rPr>
                        <a:t>2020</a:t>
                      </a:r>
                      <a:r>
                        <a:rPr dirty="0" sz="750" spc="-204">
                          <a:latin typeface="宋体"/>
                          <a:cs typeface="宋体"/>
                        </a:rPr>
                        <a:t> </a:t>
                      </a:r>
                      <a:r>
                        <a:rPr dirty="0" sz="750" spc="5">
                          <a:latin typeface="宋体"/>
                          <a:cs typeface="宋体"/>
                        </a:rPr>
                        <a:t>年</a:t>
                      </a:r>
                      <a:r>
                        <a:rPr dirty="0" sz="750" spc="-190">
                          <a:latin typeface="宋体"/>
                          <a:cs typeface="宋体"/>
                        </a:rPr>
                        <a:t> </a:t>
                      </a:r>
                      <a:r>
                        <a:rPr dirty="0" sz="750" spc="85">
                          <a:latin typeface="宋体"/>
                          <a:cs typeface="宋体"/>
                        </a:rPr>
                        <a:t>9</a:t>
                      </a:r>
                      <a:endParaRPr sz="750">
                        <a:latin typeface="宋体"/>
                        <a:cs typeface="宋体"/>
                      </a:endParaRPr>
                    </a:p>
                    <a:p>
                      <a:pPr marL="66675">
                        <a:lnSpc>
                          <a:spcPct val="100000"/>
                        </a:lnSpc>
                        <a:spcBef>
                          <a:spcPts val="660"/>
                        </a:spcBef>
                      </a:pPr>
                      <a:r>
                        <a:rPr dirty="0" sz="750" spc="5">
                          <a:latin typeface="宋体"/>
                          <a:cs typeface="宋体"/>
                        </a:rPr>
                        <a:t>月</a:t>
                      </a:r>
                      <a:r>
                        <a:rPr dirty="0" sz="750" spc="-195">
                          <a:latin typeface="宋体"/>
                          <a:cs typeface="宋体"/>
                        </a:rPr>
                        <a:t> </a:t>
                      </a:r>
                      <a:r>
                        <a:rPr dirty="0" sz="750" spc="75">
                          <a:latin typeface="宋体"/>
                          <a:cs typeface="宋体"/>
                        </a:rPr>
                        <a:t>30</a:t>
                      </a:r>
                      <a:r>
                        <a:rPr dirty="0" sz="750" spc="-200">
                          <a:latin typeface="宋体"/>
                          <a:cs typeface="宋体"/>
                        </a:rPr>
                        <a:t> </a:t>
                      </a:r>
                      <a:r>
                        <a:rPr dirty="0" sz="750" spc="-10">
                          <a:latin typeface="宋体"/>
                          <a:cs typeface="宋体"/>
                        </a:rPr>
                        <a:t>日</a:t>
                      </a:r>
                      <a:r>
                        <a:rPr dirty="0" sz="750" spc="-35">
                          <a:latin typeface="宋体"/>
                          <a:cs typeface="宋体"/>
                        </a:rPr>
                        <a:t>，</a:t>
                      </a:r>
                      <a:r>
                        <a:rPr dirty="0" sz="750" spc="-10">
                          <a:latin typeface="宋体"/>
                          <a:cs typeface="宋体"/>
                        </a:rPr>
                        <a:t>公</a:t>
                      </a:r>
                      <a:r>
                        <a:rPr dirty="0" sz="750" spc="5">
                          <a:latin typeface="宋体"/>
                          <a:cs typeface="宋体"/>
                        </a:rPr>
                        <a:t>司</a:t>
                      </a:r>
                      <a:r>
                        <a:rPr dirty="0" sz="750" spc="-190">
                          <a:latin typeface="宋体"/>
                          <a:cs typeface="宋体"/>
                        </a:rPr>
                        <a:t> </a:t>
                      </a:r>
                      <a:r>
                        <a:rPr dirty="0" sz="750" spc="70">
                          <a:latin typeface="宋体"/>
                          <a:cs typeface="宋体"/>
                        </a:rPr>
                        <a:t>2018</a:t>
                      </a:r>
                      <a:r>
                        <a:rPr dirty="0" sz="750" spc="-190">
                          <a:latin typeface="宋体"/>
                          <a:cs typeface="宋体"/>
                        </a:rPr>
                        <a:t> </a:t>
                      </a:r>
                      <a:r>
                        <a:rPr dirty="0" sz="750" spc="-10">
                          <a:latin typeface="宋体"/>
                          <a:cs typeface="宋体"/>
                        </a:rPr>
                        <a:t>年</a:t>
                      </a:r>
                      <a:r>
                        <a:rPr dirty="0" sz="750" spc="5">
                          <a:latin typeface="宋体"/>
                          <a:cs typeface="宋体"/>
                        </a:rPr>
                        <a:t>股</a:t>
                      </a:r>
                      <a:r>
                        <a:rPr dirty="0" sz="750" spc="-10">
                          <a:latin typeface="宋体"/>
                          <a:cs typeface="宋体"/>
                        </a:rPr>
                        <a:t>票</a:t>
                      </a:r>
                      <a:r>
                        <a:rPr dirty="0" sz="750" spc="5">
                          <a:latin typeface="宋体"/>
                          <a:cs typeface="宋体"/>
                        </a:rPr>
                        <a:t>期</a:t>
                      </a:r>
                      <a:r>
                        <a:rPr dirty="0" sz="750" spc="-10">
                          <a:latin typeface="宋体"/>
                          <a:cs typeface="宋体"/>
                        </a:rPr>
                        <a:t>权激</a:t>
                      </a:r>
                      <a:r>
                        <a:rPr dirty="0" sz="750" spc="5">
                          <a:latin typeface="宋体"/>
                          <a:cs typeface="宋体"/>
                        </a:rPr>
                        <a:t>励计</a:t>
                      </a:r>
                      <a:r>
                        <a:rPr dirty="0" sz="750" spc="-10">
                          <a:latin typeface="宋体"/>
                          <a:cs typeface="宋体"/>
                        </a:rPr>
                        <a:t>划</a:t>
                      </a:r>
                      <a:r>
                        <a:rPr dirty="0" sz="750" spc="5">
                          <a:latin typeface="宋体"/>
                          <a:cs typeface="宋体"/>
                        </a:rPr>
                        <a:t>首</a:t>
                      </a:r>
                      <a:r>
                        <a:rPr dirty="0" sz="750" spc="-10">
                          <a:latin typeface="宋体"/>
                          <a:cs typeface="宋体"/>
                        </a:rPr>
                        <a:t>次</a:t>
                      </a:r>
                      <a:r>
                        <a:rPr dirty="0" sz="750" spc="5">
                          <a:latin typeface="宋体"/>
                          <a:cs typeface="宋体"/>
                        </a:rPr>
                        <a:t>与</a:t>
                      </a:r>
                      <a:r>
                        <a:rPr dirty="0" sz="750" spc="-10">
                          <a:latin typeface="宋体"/>
                          <a:cs typeface="宋体"/>
                        </a:rPr>
                        <a:t>预</a:t>
                      </a:r>
                      <a:r>
                        <a:rPr dirty="0" sz="750" spc="5">
                          <a:latin typeface="宋体"/>
                          <a:cs typeface="宋体"/>
                        </a:rPr>
                        <a:t>留</a:t>
                      </a:r>
                      <a:r>
                        <a:rPr dirty="0" sz="750" spc="-10">
                          <a:latin typeface="宋体"/>
                          <a:cs typeface="宋体"/>
                        </a:rPr>
                        <a:t>授</a:t>
                      </a:r>
                      <a:r>
                        <a:rPr dirty="0" sz="750" spc="5">
                          <a:latin typeface="宋体"/>
                          <a:cs typeface="宋体"/>
                        </a:rPr>
                        <a:t>予</a:t>
                      </a:r>
                      <a:r>
                        <a:rPr dirty="0" sz="750" spc="-10">
                          <a:latin typeface="宋体"/>
                          <a:cs typeface="宋体"/>
                        </a:rPr>
                        <a:t>第</a:t>
                      </a:r>
                      <a:r>
                        <a:rPr dirty="0" sz="750" spc="5">
                          <a:latin typeface="宋体"/>
                          <a:cs typeface="宋体"/>
                        </a:rPr>
                        <a:t>一个</a:t>
                      </a:r>
                      <a:endParaRPr sz="750">
                        <a:latin typeface="宋体"/>
                        <a:cs typeface="宋体"/>
                      </a:endParaRPr>
                    </a:p>
                    <a:p>
                      <a:pPr marL="66675" marR="62230">
                        <a:lnSpc>
                          <a:spcPct val="173300"/>
                        </a:lnSpc>
                      </a:pPr>
                      <a:r>
                        <a:rPr dirty="0" sz="750" spc="5">
                          <a:latin typeface="宋体"/>
                          <a:cs typeface="宋体"/>
                        </a:rPr>
                        <a:t>行权</a:t>
                      </a:r>
                      <a:r>
                        <a:rPr dirty="0" sz="750" spc="-10">
                          <a:latin typeface="宋体"/>
                          <a:cs typeface="宋体"/>
                        </a:rPr>
                        <a:t>期</a:t>
                      </a:r>
                      <a:r>
                        <a:rPr dirty="0" sz="750" spc="5">
                          <a:latin typeface="宋体"/>
                          <a:cs typeface="宋体"/>
                        </a:rPr>
                        <a:t>累</a:t>
                      </a:r>
                      <a:r>
                        <a:rPr dirty="0" sz="750" spc="-10">
                          <a:latin typeface="宋体"/>
                          <a:cs typeface="宋体"/>
                        </a:rPr>
                        <a:t>计</a:t>
                      </a:r>
                      <a:r>
                        <a:rPr dirty="0" sz="750" spc="5">
                          <a:latin typeface="宋体"/>
                          <a:cs typeface="宋体"/>
                        </a:rPr>
                        <a:t>行</a:t>
                      </a:r>
                      <a:r>
                        <a:rPr dirty="0" sz="750" spc="-10">
                          <a:latin typeface="宋体"/>
                          <a:cs typeface="宋体"/>
                        </a:rPr>
                        <a:t>权</a:t>
                      </a:r>
                      <a:r>
                        <a:rPr dirty="0" sz="750" spc="5">
                          <a:latin typeface="宋体"/>
                          <a:cs typeface="宋体"/>
                        </a:rPr>
                        <a:t>且</a:t>
                      </a:r>
                      <a:r>
                        <a:rPr dirty="0" sz="750" spc="-10">
                          <a:latin typeface="宋体"/>
                          <a:cs typeface="宋体"/>
                        </a:rPr>
                        <a:t>完</a:t>
                      </a:r>
                      <a:r>
                        <a:rPr dirty="0" sz="750" spc="5">
                          <a:latin typeface="宋体"/>
                          <a:cs typeface="宋体"/>
                        </a:rPr>
                        <a:t>成</a:t>
                      </a:r>
                      <a:r>
                        <a:rPr dirty="0" sz="750" spc="-10">
                          <a:latin typeface="宋体"/>
                          <a:cs typeface="宋体"/>
                        </a:rPr>
                        <a:t>过</a:t>
                      </a:r>
                      <a:r>
                        <a:rPr dirty="0" sz="750" spc="5">
                          <a:latin typeface="宋体"/>
                          <a:cs typeface="宋体"/>
                        </a:rPr>
                        <a:t>户</a:t>
                      </a:r>
                      <a:r>
                        <a:rPr dirty="0" sz="750" spc="-10">
                          <a:latin typeface="宋体"/>
                          <a:cs typeface="宋体"/>
                        </a:rPr>
                        <a:t>登</a:t>
                      </a:r>
                      <a:r>
                        <a:rPr dirty="0" sz="750" spc="5">
                          <a:latin typeface="宋体"/>
                          <a:cs typeface="宋体"/>
                        </a:rPr>
                        <a:t>记</a:t>
                      </a:r>
                      <a:r>
                        <a:rPr dirty="0" sz="750" spc="-210">
                          <a:latin typeface="宋体"/>
                          <a:cs typeface="宋体"/>
                        </a:rPr>
                        <a:t> </a:t>
                      </a:r>
                      <a:r>
                        <a:rPr dirty="0" sz="750" spc="25">
                          <a:latin typeface="宋体"/>
                          <a:cs typeface="宋体"/>
                        </a:rPr>
                        <a:t>12,754,134</a:t>
                      </a:r>
                      <a:r>
                        <a:rPr dirty="0" sz="750" spc="-220">
                          <a:latin typeface="宋体"/>
                          <a:cs typeface="宋体"/>
                        </a:rPr>
                        <a:t> </a:t>
                      </a:r>
                      <a:r>
                        <a:rPr dirty="0" sz="750" spc="5">
                          <a:latin typeface="宋体"/>
                          <a:cs typeface="宋体"/>
                        </a:rPr>
                        <a:t>股</a:t>
                      </a:r>
                      <a:r>
                        <a:rPr dirty="0" sz="750" spc="-250">
                          <a:latin typeface="宋体"/>
                          <a:cs typeface="宋体"/>
                        </a:rPr>
                        <a:t>，</a:t>
                      </a:r>
                      <a:r>
                        <a:rPr dirty="0" sz="750" spc="5">
                          <a:latin typeface="宋体"/>
                          <a:cs typeface="宋体"/>
                        </a:rPr>
                        <a:t>占</a:t>
                      </a:r>
                      <a:r>
                        <a:rPr dirty="0" sz="750" spc="-10">
                          <a:latin typeface="宋体"/>
                          <a:cs typeface="宋体"/>
                        </a:rPr>
                        <a:t>第</a:t>
                      </a:r>
                      <a:r>
                        <a:rPr dirty="0" sz="750" spc="5">
                          <a:latin typeface="宋体"/>
                          <a:cs typeface="宋体"/>
                        </a:rPr>
                        <a:t>一</a:t>
                      </a:r>
                      <a:r>
                        <a:rPr dirty="0" sz="750" spc="-10">
                          <a:latin typeface="宋体"/>
                          <a:cs typeface="宋体"/>
                        </a:rPr>
                        <a:t>个</a:t>
                      </a:r>
                      <a:r>
                        <a:rPr dirty="0" sz="750" spc="5">
                          <a:latin typeface="宋体"/>
                          <a:cs typeface="宋体"/>
                        </a:rPr>
                        <a:t>行</a:t>
                      </a:r>
                      <a:r>
                        <a:rPr dirty="0" sz="750" spc="-10">
                          <a:latin typeface="宋体"/>
                          <a:cs typeface="宋体"/>
                        </a:rPr>
                        <a:t>权</a:t>
                      </a:r>
                      <a:r>
                        <a:rPr dirty="0" sz="750" spc="5">
                          <a:latin typeface="宋体"/>
                          <a:cs typeface="宋体"/>
                        </a:rPr>
                        <a:t>期 可行</a:t>
                      </a:r>
                      <a:r>
                        <a:rPr dirty="0" sz="750" spc="-10">
                          <a:latin typeface="宋体"/>
                          <a:cs typeface="宋体"/>
                        </a:rPr>
                        <a:t>权</a:t>
                      </a:r>
                      <a:r>
                        <a:rPr dirty="0" sz="750" spc="5">
                          <a:latin typeface="宋体"/>
                          <a:cs typeface="宋体"/>
                        </a:rPr>
                        <a:t>股</a:t>
                      </a:r>
                      <a:r>
                        <a:rPr dirty="0" sz="750" spc="-10">
                          <a:latin typeface="宋体"/>
                          <a:cs typeface="宋体"/>
                        </a:rPr>
                        <a:t>票</a:t>
                      </a:r>
                      <a:r>
                        <a:rPr dirty="0" sz="750" spc="5">
                          <a:latin typeface="宋体"/>
                          <a:cs typeface="宋体"/>
                        </a:rPr>
                        <a:t>期</a:t>
                      </a:r>
                      <a:r>
                        <a:rPr dirty="0" sz="750" spc="-10">
                          <a:latin typeface="宋体"/>
                          <a:cs typeface="宋体"/>
                        </a:rPr>
                        <a:t>权</a:t>
                      </a:r>
                      <a:r>
                        <a:rPr dirty="0" sz="750" spc="5">
                          <a:latin typeface="宋体"/>
                          <a:cs typeface="宋体"/>
                        </a:rPr>
                        <a:t>总</a:t>
                      </a:r>
                      <a:r>
                        <a:rPr dirty="0" sz="750" spc="-10">
                          <a:latin typeface="宋体"/>
                          <a:cs typeface="宋体"/>
                        </a:rPr>
                        <a:t>量</a:t>
                      </a:r>
                      <a:r>
                        <a:rPr dirty="0" sz="750" spc="5">
                          <a:latin typeface="宋体"/>
                          <a:cs typeface="宋体"/>
                        </a:rPr>
                        <a:t>的</a:t>
                      </a:r>
                      <a:r>
                        <a:rPr dirty="0" sz="750" spc="-200">
                          <a:latin typeface="宋体"/>
                          <a:cs typeface="宋体"/>
                        </a:rPr>
                        <a:t> </a:t>
                      </a:r>
                      <a:r>
                        <a:rPr dirty="0" sz="750" spc="80">
                          <a:latin typeface="宋体"/>
                          <a:cs typeface="宋体"/>
                        </a:rPr>
                        <a:t>83.53%</a:t>
                      </a:r>
                      <a:r>
                        <a:rPr dirty="0" sz="750" spc="5">
                          <a:latin typeface="宋体"/>
                          <a:cs typeface="宋体"/>
                        </a:rPr>
                        <a:t>。</a:t>
                      </a:r>
                      <a:endParaRPr sz="750">
                        <a:latin typeface="宋体"/>
                        <a:cs typeface="宋体"/>
                      </a:endParaRPr>
                    </a:p>
                  </a:txBody>
                  <a:tcPr marL="0" marR="0" marB="0" marT="35560"/>
                </a:tc>
              </a:tr>
              <a:tr h="792784">
                <a:tc>
                  <a:txBody>
                    <a:bodyPr/>
                    <a:lstStyle/>
                    <a:p>
                      <a:pPr marL="77470">
                        <a:lnSpc>
                          <a:spcPct val="100000"/>
                        </a:lnSpc>
                        <a:spcBef>
                          <a:spcPts val="280"/>
                        </a:spcBef>
                      </a:pPr>
                      <a:r>
                        <a:rPr dirty="0" sz="750" spc="30">
                          <a:latin typeface="宋体"/>
                          <a:cs typeface="宋体"/>
                        </a:rPr>
                        <a:t>2020/10/10</a:t>
                      </a:r>
                      <a:endParaRPr sz="750">
                        <a:latin typeface="宋体"/>
                        <a:cs typeface="宋体"/>
                      </a:endParaRPr>
                    </a:p>
                  </a:txBody>
                  <a:tcPr marL="0" marR="0" marB="0" marT="35560">
                    <a:solidFill>
                      <a:srgbClr val="C8C9CA"/>
                    </a:solidFill>
                  </a:tcPr>
                </a:tc>
                <a:tc>
                  <a:txBody>
                    <a:bodyPr/>
                    <a:lstStyle/>
                    <a:p>
                      <a:pPr algn="r" marR="62230">
                        <a:lnSpc>
                          <a:spcPct val="100000"/>
                        </a:lnSpc>
                        <a:spcBef>
                          <a:spcPts val="280"/>
                        </a:spcBef>
                      </a:pPr>
                      <a:r>
                        <a:rPr dirty="0" sz="750" spc="80">
                          <a:latin typeface="宋体"/>
                          <a:cs typeface="宋体"/>
                        </a:rPr>
                        <a:t>600436</a:t>
                      </a:r>
                      <a:endParaRPr sz="750">
                        <a:latin typeface="宋体"/>
                        <a:cs typeface="宋体"/>
                      </a:endParaRPr>
                    </a:p>
                  </a:txBody>
                  <a:tcPr marL="0" marR="0" marB="0" marT="35560">
                    <a:solidFill>
                      <a:srgbClr val="C8C9CA"/>
                    </a:solidFill>
                  </a:tcPr>
                </a:tc>
                <a:tc>
                  <a:txBody>
                    <a:bodyPr/>
                    <a:lstStyle/>
                    <a:p>
                      <a:pPr marL="67945">
                        <a:lnSpc>
                          <a:spcPct val="100000"/>
                        </a:lnSpc>
                        <a:spcBef>
                          <a:spcPts val="280"/>
                        </a:spcBef>
                      </a:pPr>
                      <a:r>
                        <a:rPr dirty="0" sz="750" spc="5">
                          <a:latin typeface="宋体"/>
                          <a:cs typeface="宋体"/>
                        </a:rPr>
                        <a:t>片仔癀</a:t>
                      </a:r>
                      <a:r>
                        <a:rPr dirty="0" sz="750" spc="-160">
                          <a:latin typeface="宋体"/>
                          <a:cs typeface="宋体"/>
                        </a:rPr>
                        <a:t>:</a:t>
                      </a:r>
                      <a:r>
                        <a:rPr dirty="0" sz="750" spc="5">
                          <a:latin typeface="宋体"/>
                          <a:cs typeface="宋体"/>
                        </a:rPr>
                        <a:t>关</a:t>
                      </a:r>
                      <a:r>
                        <a:rPr dirty="0" sz="750" spc="-10">
                          <a:latin typeface="宋体"/>
                          <a:cs typeface="宋体"/>
                        </a:rPr>
                        <a:t>于召</a:t>
                      </a:r>
                      <a:r>
                        <a:rPr dirty="0" sz="750" spc="5">
                          <a:latin typeface="宋体"/>
                          <a:cs typeface="宋体"/>
                        </a:rPr>
                        <a:t>开</a:t>
                      </a:r>
                      <a:r>
                        <a:rPr dirty="0" sz="750" spc="-195">
                          <a:latin typeface="宋体"/>
                          <a:cs typeface="宋体"/>
                        </a:rPr>
                        <a:t> </a:t>
                      </a:r>
                      <a:r>
                        <a:rPr dirty="0" sz="750" spc="75">
                          <a:latin typeface="宋体"/>
                          <a:cs typeface="宋体"/>
                        </a:rPr>
                        <a:t>2020</a:t>
                      </a:r>
                      <a:r>
                        <a:rPr dirty="0" sz="750" spc="-195">
                          <a:latin typeface="宋体"/>
                          <a:cs typeface="宋体"/>
                        </a:rPr>
                        <a:t> </a:t>
                      </a:r>
                      <a:r>
                        <a:rPr dirty="0" sz="750" spc="-10">
                          <a:latin typeface="宋体"/>
                          <a:cs typeface="宋体"/>
                        </a:rPr>
                        <a:t>年</a:t>
                      </a:r>
                      <a:r>
                        <a:rPr dirty="0" sz="750" spc="5">
                          <a:latin typeface="宋体"/>
                          <a:cs typeface="宋体"/>
                        </a:rPr>
                        <a:t>第</a:t>
                      </a:r>
                      <a:r>
                        <a:rPr dirty="0" sz="750" spc="-10">
                          <a:latin typeface="宋体"/>
                          <a:cs typeface="宋体"/>
                        </a:rPr>
                        <a:t>一</a:t>
                      </a:r>
                      <a:r>
                        <a:rPr dirty="0" sz="750" spc="5">
                          <a:latin typeface="宋体"/>
                          <a:cs typeface="宋体"/>
                        </a:rPr>
                        <a:t>次</a:t>
                      </a:r>
                      <a:r>
                        <a:rPr dirty="0" sz="750" spc="-10">
                          <a:latin typeface="宋体"/>
                          <a:cs typeface="宋体"/>
                        </a:rPr>
                        <a:t>临时</a:t>
                      </a:r>
                      <a:r>
                        <a:rPr dirty="0" sz="750" spc="5">
                          <a:latin typeface="宋体"/>
                          <a:cs typeface="宋体"/>
                        </a:rPr>
                        <a:t>股东</a:t>
                      </a:r>
                      <a:r>
                        <a:rPr dirty="0" sz="750" spc="-10">
                          <a:latin typeface="宋体"/>
                          <a:cs typeface="宋体"/>
                        </a:rPr>
                        <a:t>大</a:t>
                      </a:r>
                      <a:r>
                        <a:rPr dirty="0" sz="750" spc="5">
                          <a:latin typeface="宋体"/>
                          <a:cs typeface="宋体"/>
                        </a:rPr>
                        <a:t>会</a:t>
                      </a:r>
                      <a:r>
                        <a:rPr dirty="0" sz="750" spc="-10">
                          <a:latin typeface="宋体"/>
                          <a:cs typeface="宋体"/>
                        </a:rPr>
                        <a:t>的</a:t>
                      </a:r>
                      <a:r>
                        <a:rPr dirty="0" sz="750" spc="5">
                          <a:latin typeface="宋体"/>
                          <a:cs typeface="宋体"/>
                        </a:rPr>
                        <a:t>通知</a:t>
                      </a:r>
                      <a:endParaRPr sz="750">
                        <a:latin typeface="宋体"/>
                        <a:cs typeface="宋体"/>
                      </a:endParaRPr>
                    </a:p>
                  </a:txBody>
                  <a:tcPr marL="0" marR="0" marB="0" marT="35560">
                    <a:solidFill>
                      <a:srgbClr val="C8C9CA"/>
                    </a:solidFill>
                  </a:tcPr>
                </a:tc>
                <a:tc>
                  <a:txBody>
                    <a:bodyPr/>
                    <a:lstStyle/>
                    <a:p>
                      <a:pPr algn="just" marL="66675">
                        <a:lnSpc>
                          <a:spcPct val="100000"/>
                        </a:lnSpc>
                        <a:spcBef>
                          <a:spcPts val="280"/>
                        </a:spcBef>
                      </a:pPr>
                      <a:r>
                        <a:rPr dirty="0" sz="750" spc="5">
                          <a:latin typeface="宋体"/>
                          <a:cs typeface="宋体"/>
                        </a:rPr>
                        <a:t>股东</a:t>
                      </a:r>
                      <a:r>
                        <a:rPr dirty="0" sz="750" spc="-10">
                          <a:latin typeface="宋体"/>
                          <a:cs typeface="宋体"/>
                        </a:rPr>
                        <a:t>大</a:t>
                      </a:r>
                      <a:r>
                        <a:rPr dirty="0" sz="750" spc="5">
                          <a:latin typeface="宋体"/>
                          <a:cs typeface="宋体"/>
                        </a:rPr>
                        <a:t>会</a:t>
                      </a:r>
                      <a:r>
                        <a:rPr dirty="0" sz="750" spc="-10">
                          <a:latin typeface="宋体"/>
                          <a:cs typeface="宋体"/>
                        </a:rPr>
                        <a:t>召</a:t>
                      </a:r>
                      <a:r>
                        <a:rPr dirty="0" sz="750" spc="5">
                          <a:latin typeface="宋体"/>
                          <a:cs typeface="宋体"/>
                        </a:rPr>
                        <a:t>开</a:t>
                      </a:r>
                      <a:r>
                        <a:rPr dirty="0" sz="750" spc="-10">
                          <a:latin typeface="宋体"/>
                          <a:cs typeface="宋体"/>
                        </a:rPr>
                        <a:t>日期</a:t>
                      </a:r>
                      <a:r>
                        <a:rPr dirty="0" sz="750" spc="25">
                          <a:latin typeface="宋体"/>
                          <a:cs typeface="宋体"/>
                        </a:rPr>
                        <a:t>：2020</a:t>
                      </a:r>
                      <a:r>
                        <a:rPr dirty="0" sz="750" spc="-200">
                          <a:latin typeface="宋体"/>
                          <a:cs typeface="宋体"/>
                        </a:rPr>
                        <a:t> </a:t>
                      </a:r>
                      <a:r>
                        <a:rPr dirty="0" sz="750" spc="5">
                          <a:latin typeface="宋体"/>
                          <a:cs typeface="宋体"/>
                        </a:rPr>
                        <a:t>年</a:t>
                      </a:r>
                      <a:r>
                        <a:rPr dirty="0" sz="750" spc="-195">
                          <a:latin typeface="宋体"/>
                          <a:cs typeface="宋体"/>
                        </a:rPr>
                        <a:t> </a:t>
                      </a:r>
                      <a:r>
                        <a:rPr dirty="0" sz="750" spc="75">
                          <a:latin typeface="宋体"/>
                          <a:cs typeface="宋体"/>
                        </a:rPr>
                        <a:t>10</a:t>
                      </a:r>
                      <a:r>
                        <a:rPr dirty="0" sz="750" spc="-195">
                          <a:latin typeface="宋体"/>
                          <a:cs typeface="宋体"/>
                        </a:rPr>
                        <a:t> </a:t>
                      </a:r>
                      <a:r>
                        <a:rPr dirty="0" sz="750" spc="5">
                          <a:latin typeface="宋体"/>
                          <a:cs typeface="宋体"/>
                        </a:rPr>
                        <a:t>月</a:t>
                      </a:r>
                      <a:r>
                        <a:rPr dirty="0" sz="750" spc="-195">
                          <a:latin typeface="宋体"/>
                          <a:cs typeface="宋体"/>
                        </a:rPr>
                        <a:t> </a:t>
                      </a:r>
                      <a:r>
                        <a:rPr dirty="0" sz="750" spc="65">
                          <a:latin typeface="宋体"/>
                          <a:cs typeface="宋体"/>
                        </a:rPr>
                        <a:t>27</a:t>
                      </a:r>
                      <a:r>
                        <a:rPr dirty="0" sz="750" spc="-195">
                          <a:latin typeface="宋体"/>
                          <a:cs typeface="宋体"/>
                        </a:rPr>
                        <a:t> </a:t>
                      </a:r>
                      <a:r>
                        <a:rPr dirty="0" sz="750" spc="-10">
                          <a:latin typeface="宋体"/>
                          <a:cs typeface="宋体"/>
                        </a:rPr>
                        <a:t>日</a:t>
                      </a:r>
                      <a:r>
                        <a:rPr dirty="0" sz="750" spc="-175">
                          <a:latin typeface="宋体"/>
                          <a:cs typeface="宋体"/>
                        </a:rPr>
                        <a:t>；</a:t>
                      </a:r>
                      <a:r>
                        <a:rPr dirty="0" sz="750" spc="-10">
                          <a:latin typeface="宋体"/>
                          <a:cs typeface="宋体"/>
                        </a:rPr>
                        <a:t>本</a:t>
                      </a:r>
                      <a:r>
                        <a:rPr dirty="0" sz="750" spc="5">
                          <a:latin typeface="宋体"/>
                          <a:cs typeface="宋体"/>
                        </a:rPr>
                        <a:t>次</a:t>
                      </a:r>
                      <a:r>
                        <a:rPr dirty="0" sz="750" spc="-10">
                          <a:latin typeface="宋体"/>
                          <a:cs typeface="宋体"/>
                        </a:rPr>
                        <a:t>股</a:t>
                      </a:r>
                      <a:r>
                        <a:rPr dirty="0" sz="750" spc="5">
                          <a:latin typeface="宋体"/>
                          <a:cs typeface="宋体"/>
                        </a:rPr>
                        <a:t>东</a:t>
                      </a:r>
                      <a:r>
                        <a:rPr dirty="0" sz="750" spc="-10">
                          <a:latin typeface="宋体"/>
                          <a:cs typeface="宋体"/>
                        </a:rPr>
                        <a:t>大</a:t>
                      </a:r>
                      <a:r>
                        <a:rPr dirty="0" sz="750" spc="5">
                          <a:latin typeface="宋体"/>
                          <a:cs typeface="宋体"/>
                        </a:rPr>
                        <a:t>会</a:t>
                      </a:r>
                      <a:r>
                        <a:rPr dirty="0" sz="750" spc="-10">
                          <a:latin typeface="宋体"/>
                          <a:cs typeface="宋体"/>
                        </a:rPr>
                        <a:t>采</a:t>
                      </a:r>
                      <a:r>
                        <a:rPr dirty="0" sz="750" spc="5">
                          <a:latin typeface="宋体"/>
                          <a:cs typeface="宋体"/>
                        </a:rPr>
                        <a:t>用</a:t>
                      </a:r>
                      <a:r>
                        <a:rPr dirty="0" sz="750" spc="-10">
                          <a:latin typeface="宋体"/>
                          <a:cs typeface="宋体"/>
                        </a:rPr>
                        <a:t>的</a:t>
                      </a:r>
                      <a:r>
                        <a:rPr dirty="0" sz="750" spc="5">
                          <a:latin typeface="宋体"/>
                          <a:cs typeface="宋体"/>
                        </a:rPr>
                        <a:t>网</a:t>
                      </a:r>
                      <a:endParaRPr sz="750">
                        <a:latin typeface="宋体"/>
                        <a:cs typeface="宋体"/>
                      </a:endParaRPr>
                    </a:p>
                    <a:p>
                      <a:pPr algn="just" marL="66675" marR="60960">
                        <a:lnSpc>
                          <a:spcPct val="173300"/>
                        </a:lnSpc>
                        <a:spcBef>
                          <a:spcPts val="5"/>
                        </a:spcBef>
                      </a:pPr>
                      <a:r>
                        <a:rPr dirty="0" sz="750">
                          <a:latin typeface="宋体"/>
                          <a:cs typeface="宋体"/>
                        </a:rPr>
                        <a:t>络投</a:t>
                      </a:r>
                      <a:r>
                        <a:rPr dirty="0" sz="750" spc="-15">
                          <a:latin typeface="宋体"/>
                          <a:cs typeface="宋体"/>
                        </a:rPr>
                        <a:t>票</a:t>
                      </a:r>
                      <a:r>
                        <a:rPr dirty="0" sz="750">
                          <a:latin typeface="宋体"/>
                          <a:cs typeface="宋体"/>
                        </a:rPr>
                        <a:t>系</a:t>
                      </a:r>
                      <a:r>
                        <a:rPr dirty="0" sz="750" spc="-15">
                          <a:latin typeface="宋体"/>
                          <a:cs typeface="宋体"/>
                        </a:rPr>
                        <a:t>统</a:t>
                      </a:r>
                      <a:r>
                        <a:rPr dirty="0" sz="750" spc="-160">
                          <a:latin typeface="宋体"/>
                          <a:cs typeface="宋体"/>
                        </a:rPr>
                        <a:t>：</a:t>
                      </a:r>
                      <a:r>
                        <a:rPr dirty="0" sz="750" spc="-15">
                          <a:latin typeface="宋体"/>
                          <a:cs typeface="宋体"/>
                        </a:rPr>
                        <a:t>上</a:t>
                      </a:r>
                      <a:r>
                        <a:rPr dirty="0" sz="750">
                          <a:latin typeface="宋体"/>
                          <a:cs typeface="宋体"/>
                        </a:rPr>
                        <a:t>海</a:t>
                      </a:r>
                      <a:r>
                        <a:rPr dirty="0" sz="750" spc="-15">
                          <a:latin typeface="宋体"/>
                          <a:cs typeface="宋体"/>
                        </a:rPr>
                        <a:t>证</a:t>
                      </a:r>
                      <a:r>
                        <a:rPr dirty="0" sz="750">
                          <a:latin typeface="宋体"/>
                          <a:cs typeface="宋体"/>
                        </a:rPr>
                        <a:t>券</a:t>
                      </a:r>
                      <a:r>
                        <a:rPr dirty="0" sz="750" spc="-15">
                          <a:latin typeface="宋体"/>
                          <a:cs typeface="宋体"/>
                        </a:rPr>
                        <a:t>交</a:t>
                      </a:r>
                      <a:r>
                        <a:rPr dirty="0" sz="750">
                          <a:latin typeface="宋体"/>
                          <a:cs typeface="宋体"/>
                        </a:rPr>
                        <a:t>易</a:t>
                      </a:r>
                      <a:r>
                        <a:rPr dirty="0" sz="750" spc="-15">
                          <a:latin typeface="宋体"/>
                          <a:cs typeface="宋体"/>
                        </a:rPr>
                        <a:t>所</a:t>
                      </a:r>
                      <a:r>
                        <a:rPr dirty="0" sz="750">
                          <a:latin typeface="宋体"/>
                          <a:cs typeface="宋体"/>
                        </a:rPr>
                        <a:t>股</a:t>
                      </a:r>
                      <a:r>
                        <a:rPr dirty="0" sz="750" spc="-15">
                          <a:latin typeface="宋体"/>
                          <a:cs typeface="宋体"/>
                        </a:rPr>
                        <a:t>东大</a:t>
                      </a:r>
                      <a:r>
                        <a:rPr dirty="0" sz="750">
                          <a:latin typeface="宋体"/>
                          <a:cs typeface="宋体"/>
                        </a:rPr>
                        <a:t>会网</a:t>
                      </a:r>
                      <a:r>
                        <a:rPr dirty="0" sz="750" spc="-15">
                          <a:latin typeface="宋体"/>
                          <a:cs typeface="宋体"/>
                        </a:rPr>
                        <a:t>络</a:t>
                      </a:r>
                      <a:r>
                        <a:rPr dirty="0" sz="750">
                          <a:latin typeface="宋体"/>
                          <a:cs typeface="宋体"/>
                        </a:rPr>
                        <a:t>投</a:t>
                      </a:r>
                      <a:r>
                        <a:rPr dirty="0" sz="750" spc="-15">
                          <a:latin typeface="宋体"/>
                          <a:cs typeface="宋体"/>
                        </a:rPr>
                        <a:t>票</a:t>
                      </a:r>
                      <a:r>
                        <a:rPr dirty="0" sz="750">
                          <a:latin typeface="宋体"/>
                          <a:cs typeface="宋体"/>
                        </a:rPr>
                        <a:t>系</a:t>
                      </a:r>
                      <a:r>
                        <a:rPr dirty="0" sz="750" spc="-15">
                          <a:latin typeface="宋体"/>
                          <a:cs typeface="宋体"/>
                        </a:rPr>
                        <a:t>统</a:t>
                      </a:r>
                      <a:r>
                        <a:rPr dirty="0" sz="750" spc="-160">
                          <a:latin typeface="宋体"/>
                          <a:cs typeface="宋体"/>
                        </a:rPr>
                        <a:t>。</a:t>
                      </a:r>
                      <a:r>
                        <a:rPr dirty="0" sz="750" spc="-15">
                          <a:latin typeface="宋体"/>
                          <a:cs typeface="宋体"/>
                        </a:rPr>
                        <a:t>为</a:t>
                      </a:r>
                      <a:r>
                        <a:rPr dirty="0" sz="750">
                          <a:latin typeface="宋体"/>
                          <a:cs typeface="宋体"/>
                        </a:rPr>
                        <a:t>做</a:t>
                      </a:r>
                      <a:r>
                        <a:rPr dirty="0" sz="750" spc="-15">
                          <a:latin typeface="宋体"/>
                          <a:cs typeface="宋体"/>
                        </a:rPr>
                        <a:t>好</a:t>
                      </a:r>
                      <a:r>
                        <a:rPr dirty="0" sz="750">
                          <a:latin typeface="宋体"/>
                          <a:cs typeface="宋体"/>
                        </a:rPr>
                        <a:t>新型 冠状</a:t>
                      </a:r>
                      <a:r>
                        <a:rPr dirty="0" sz="750" spc="-15">
                          <a:latin typeface="宋体"/>
                          <a:cs typeface="宋体"/>
                        </a:rPr>
                        <a:t>病</a:t>
                      </a:r>
                      <a:r>
                        <a:rPr dirty="0" sz="750">
                          <a:latin typeface="宋体"/>
                          <a:cs typeface="宋体"/>
                        </a:rPr>
                        <a:t>毒</a:t>
                      </a:r>
                      <a:r>
                        <a:rPr dirty="0" sz="750" spc="-15">
                          <a:latin typeface="宋体"/>
                          <a:cs typeface="宋体"/>
                        </a:rPr>
                        <a:t>肺</a:t>
                      </a:r>
                      <a:r>
                        <a:rPr dirty="0" sz="750">
                          <a:latin typeface="宋体"/>
                          <a:cs typeface="宋体"/>
                        </a:rPr>
                        <a:t>炎</a:t>
                      </a:r>
                      <a:r>
                        <a:rPr dirty="0" sz="750" spc="-15">
                          <a:latin typeface="宋体"/>
                          <a:cs typeface="宋体"/>
                        </a:rPr>
                        <a:t>疫</a:t>
                      </a:r>
                      <a:r>
                        <a:rPr dirty="0" sz="750">
                          <a:latin typeface="宋体"/>
                          <a:cs typeface="宋体"/>
                        </a:rPr>
                        <a:t>情</a:t>
                      </a:r>
                      <a:r>
                        <a:rPr dirty="0" sz="750" spc="-15">
                          <a:latin typeface="宋体"/>
                          <a:cs typeface="宋体"/>
                        </a:rPr>
                        <a:t>防</a:t>
                      </a:r>
                      <a:r>
                        <a:rPr dirty="0" sz="750">
                          <a:latin typeface="宋体"/>
                          <a:cs typeface="宋体"/>
                        </a:rPr>
                        <a:t>控</a:t>
                      </a:r>
                      <a:r>
                        <a:rPr dirty="0" sz="750" spc="-15">
                          <a:latin typeface="宋体"/>
                          <a:cs typeface="宋体"/>
                        </a:rPr>
                        <a:t>工</a:t>
                      </a:r>
                      <a:r>
                        <a:rPr dirty="0" sz="750">
                          <a:latin typeface="宋体"/>
                          <a:cs typeface="宋体"/>
                        </a:rPr>
                        <a:t>作</a:t>
                      </a:r>
                      <a:r>
                        <a:rPr dirty="0" sz="750" spc="-170">
                          <a:latin typeface="宋体"/>
                          <a:cs typeface="宋体"/>
                        </a:rPr>
                        <a:t>，</a:t>
                      </a:r>
                      <a:r>
                        <a:rPr dirty="0" sz="750">
                          <a:latin typeface="宋体"/>
                          <a:cs typeface="宋体"/>
                        </a:rPr>
                        <a:t>有</a:t>
                      </a:r>
                      <a:r>
                        <a:rPr dirty="0" sz="750" spc="-15">
                          <a:latin typeface="宋体"/>
                          <a:cs typeface="宋体"/>
                        </a:rPr>
                        <a:t>效减</a:t>
                      </a:r>
                      <a:r>
                        <a:rPr dirty="0" sz="750">
                          <a:latin typeface="宋体"/>
                          <a:cs typeface="宋体"/>
                        </a:rPr>
                        <a:t>少人</a:t>
                      </a:r>
                      <a:r>
                        <a:rPr dirty="0" sz="750" spc="-15">
                          <a:latin typeface="宋体"/>
                          <a:cs typeface="宋体"/>
                        </a:rPr>
                        <a:t>员</a:t>
                      </a:r>
                      <a:r>
                        <a:rPr dirty="0" sz="750">
                          <a:latin typeface="宋体"/>
                          <a:cs typeface="宋体"/>
                        </a:rPr>
                        <a:t>聚</a:t>
                      </a:r>
                      <a:r>
                        <a:rPr dirty="0" sz="750" spc="-15">
                          <a:latin typeface="宋体"/>
                          <a:cs typeface="宋体"/>
                        </a:rPr>
                        <a:t>集</a:t>
                      </a:r>
                      <a:r>
                        <a:rPr dirty="0" sz="750" spc="-160">
                          <a:latin typeface="宋体"/>
                          <a:cs typeface="宋体"/>
                        </a:rPr>
                        <a:t>，</a:t>
                      </a:r>
                      <a:r>
                        <a:rPr dirty="0" sz="750" spc="-15">
                          <a:latin typeface="宋体"/>
                          <a:cs typeface="宋体"/>
                        </a:rPr>
                        <a:t>公</a:t>
                      </a:r>
                      <a:r>
                        <a:rPr dirty="0" sz="750">
                          <a:latin typeface="宋体"/>
                          <a:cs typeface="宋体"/>
                        </a:rPr>
                        <a:t>司</a:t>
                      </a:r>
                      <a:r>
                        <a:rPr dirty="0" sz="750" spc="-15">
                          <a:latin typeface="宋体"/>
                          <a:cs typeface="宋体"/>
                        </a:rPr>
                        <a:t>建</a:t>
                      </a:r>
                      <a:r>
                        <a:rPr dirty="0" sz="750">
                          <a:latin typeface="宋体"/>
                          <a:cs typeface="宋体"/>
                        </a:rPr>
                        <a:t>议</a:t>
                      </a:r>
                      <a:r>
                        <a:rPr dirty="0" sz="750" spc="-15">
                          <a:latin typeface="宋体"/>
                          <a:cs typeface="宋体"/>
                        </a:rPr>
                        <a:t>股</a:t>
                      </a:r>
                      <a:r>
                        <a:rPr dirty="0" sz="750">
                          <a:latin typeface="宋体"/>
                          <a:cs typeface="宋体"/>
                        </a:rPr>
                        <a:t>东通 </a:t>
                      </a:r>
                      <a:r>
                        <a:rPr dirty="0" sz="750" spc="5">
                          <a:latin typeface="宋体"/>
                          <a:cs typeface="宋体"/>
                        </a:rPr>
                        <a:t>过网</a:t>
                      </a:r>
                      <a:r>
                        <a:rPr dirty="0" sz="750" spc="-10">
                          <a:latin typeface="宋体"/>
                          <a:cs typeface="宋体"/>
                        </a:rPr>
                        <a:t>络</a:t>
                      </a:r>
                      <a:r>
                        <a:rPr dirty="0" sz="750" spc="5">
                          <a:latin typeface="宋体"/>
                          <a:cs typeface="宋体"/>
                        </a:rPr>
                        <a:t>投</a:t>
                      </a:r>
                      <a:r>
                        <a:rPr dirty="0" sz="750" spc="-10">
                          <a:latin typeface="宋体"/>
                          <a:cs typeface="宋体"/>
                        </a:rPr>
                        <a:t>票</a:t>
                      </a:r>
                      <a:r>
                        <a:rPr dirty="0" sz="750" spc="5">
                          <a:latin typeface="宋体"/>
                          <a:cs typeface="宋体"/>
                        </a:rPr>
                        <a:t>系</a:t>
                      </a:r>
                      <a:r>
                        <a:rPr dirty="0" sz="750" spc="-10">
                          <a:latin typeface="宋体"/>
                          <a:cs typeface="宋体"/>
                        </a:rPr>
                        <a:t>统</a:t>
                      </a:r>
                      <a:r>
                        <a:rPr dirty="0" sz="750" spc="5">
                          <a:latin typeface="宋体"/>
                          <a:cs typeface="宋体"/>
                        </a:rPr>
                        <a:t>参</a:t>
                      </a:r>
                      <a:r>
                        <a:rPr dirty="0" sz="750" spc="-10">
                          <a:latin typeface="宋体"/>
                          <a:cs typeface="宋体"/>
                        </a:rPr>
                        <a:t>与</a:t>
                      </a:r>
                      <a:r>
                        <a:rPr dirty="0" sz="750" spc="5">
                          <a:latin typeface="宋体"/>
                          <a:cs typeface="宋体"/>
                        </a:rPr>
                        <a:t>公</a:t>
                      </a:r>
                      <a:r>
                        <a:rPr dirty="0" sz="750" spc="-10">
                          <a:latin typeface="宋体"/>
                          <a:cs typeface="宋体"/>
                        </a:rPr>
                        <a:t>司</a:t>
                      </a:r>
                      <a:r>
                        <a:rPr dirty="0" sz="750" spc="5">
                          <a:latin typeface="宋体"/>
                          <a:cs typeface="宋体"/>
                        </a:rPr>
                        <a:t>本</a:t>
                      </a:r>
                      <a:r>
                        <a:rPr dirty="0" sz="750" spc="-10">
                          <a:latin typeface="宋体"/>
                          <a:cs typeface="宋体"/>
                        </a:rPr>
                        <a:t>次</a:t>
                      </a:r>
                      <a:r>
                        <a:rPr dirty="0" sz="750" spc="5">
                          <a:latin typeface="宋体"/>
                          <a:cs typeface="宋体"/>
                        </a:rPr>
                        <a:t>股</a:t>
                      </a:r>
                      <a:r>
                        <a:rPr dirty="0" sz="750" spc="-10">
                          <a:latin typeface="宋体"/>
                          <a:cs typeface="宋体"/>
                        </a:rPr>
                        <a:t>东大</a:t>
                      </a:r>
                      <a:r>
                        <a:rPr dirty="0" sz="750" spc="5">
                          <a:latin typeface="宋体"/>
                          <a:cs typeface="宋体"/>
                        </a:rPr>
                        <a:t>会的</a:t>
                      </a:r>
                      <a:r>
                        <a:rPr dirty="0" sz="750" spc="-10">
                          <a:latin typeface="宋体"/>
                          <a:cs typeface="宋体"/>
                        </a:rPr>
                        <a:t>投</a:t>
                      </a:r>
                      <a:r>
                        <a:rPr dirty="0" sz="750" spc="5">
                          <a:latin typeface="宋体"/>
                          <a:cs typeface="宋体"/>
                        </a:rPr>
                        <a:t>票</a:t>
                      </a:r>
                      <a:r>
                        <a:rPr dirty="0" sz="750" spc="-10">
                          <a:latin typeface="宋体"/>
                          <a:cs typeface="宋体"/>
                        </a:rPr>
                        <a:t>表</a:t>
                      </a:r>
                      <a:r>
                        <a:rPr dirty="0" sz="750" spc="5">
                          <a:latin typeface="宋体"/>
                          <a:cs typeface="宋体"/>
                        </a:rPr>
                        <a:t>决。</a:t>
                      </a:r>
                      <a:endParaRPr sz="750">
                        <a:latin typeface="宋体"/>
                        <a:cs typeface="宋体"/>
                      </a:endParaRPr>
                    </a:p>
                  </a:txBody>
                  <a:tcPr marL="0" marR="0" marB="0" marT="35560">
                    <a:solidFill>
                      <a:srgbClr val="C8C9CA"/>
                    </a:solidFill>
                  </a:tcPr>
                </a:tc>
              </a:tr>
              <a:tr h="990600">
                <a:tc>
                  <a:txBody>
                    <a:bodyPr/>
                    <a:lstStyle/>
                    <a:p>
                      <a:pPr marL="77470">
                        <a:lnSpc>
                          <a:spcPct val="100000"/>
                        </a:lnSpc>
                        <a:spcBef>
                          <a:spcPts val="280"/>
                        </a:spcBef>
                      </a:pPr>
                      <a:r>
                        <a:rPr dirty="0" sz="750" spc="20">
                          <a:latin typeface="宋体"/>
                          <a:cs typeface="宋体"/>
                        </a:rPr>
                        <a:t>2020/9/28</a:t>
                      </a:r>
                      <a:endParaRPr sz="750">
                        <a:latin typeface="宋体"/>
                        <a:cs typeface="宋体"/>
                      </a:endParaRPr>
                    </a:p>
                  </a:txBody>
                  <a:tcPr marL="0" marR="0" marB="0" marT="35560"/>
                </a:tc>
                <a:tc>
                  <a:txBody>
                    <a:bodyPr/>
                    <a:lstStyle/>
                    <a:p>
                      <a:pPr algn="r" marR="62230">
                        <a:lnSpc>
                          <a:spcPct val="100000"/>
                        </a:lnSpc>
                        <a:spcBef>
                          <a:spcPts val="280"/>
                        </a:spcBef>
                      </a:pPr>
                      <a:r>
                        <a:rPr dirty="0" sz="750" spc="75">
                          <a:latin typeface="宋体"/>
                          <a:cs typeface="宋体"/>
                        </a:rPr>
                        <a:t>002821</a:t>
                      </a:r>
                      <a:endParaRPr sz="750">
                        <a:latin typeface="宋体"/>
                        <a:cs typeface="宋体"/>
                      </a:endParaRPr>
                    </a:p>
                  </a:txBody>
                  <a:tcPr marL="0" marR="0" marB="0" marT="35560"/>
                </a:tc>
                <a:tc>
                  <a:txBody>
                    <a:bodyPr/>
                    <a:lstStyle/>
                    <a:p>
                      <a:pPr marL="67945">
                        <a:lnSpc>
                          <a:spcPct val="100000"/>
                        </a:lnSpc>
                        <a:spcBef>
                          <a:spcPts val="280"/>
                        </a:spcBef>
                      </a:pPr>
                      <a:r>
                        <a:rPr dirty="0" sz="750" spc="5">
                          <a:latin typeface="宋体"/>
                          <a:cs typeface="宋体"/>
                        </a:rPr>
                        <a:t>凯莱英</a:t>
                      </a:r>
                      <a:r>
                        <a:rPr dirty="0" sz="750" spc="25">
                          <a:latin typeface="宋体"/>
                          <a:cs typeface="宋体"/>
                        </a:rPr>
                        <a:t>:2018</a:t>
                      </a:r>
                      <a:r>
                        <a:rPr dirty="0" sz="750" spc="-210">
                          <a:latin typeface="宋体"/>
                          <a:cs typeface="宋体"/>
                        </a:rPr>
                        <a:t> </a:t>
                      </a:r>
                      <a:r>
                        <a:rPr dirty="0" sz="750" spc="5">
                          <a:latin typeface="宋体"/>
                          <a:cs typeface="宋体"/>
                        </a:rPr>
                        <a:t>年</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a:t>
                      </a:r>
                      <a:r>
                        <a:rPr dirty="0" sz="750" spc="-10">
                          <a:latin typeface="宋体"/>
                          <a:cs typeface="宋体"/>
                        </a:rPr>
                        <a:t>票</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第二</a:t>
                      </a:r>
                      <a:r>
                        <a:rPr dirty="0" sz="750" spc="-10">
                          <a:latin typeface="宋体"/>
                          <a:cs typeface="宋体"/>
                        </a:rPr>
                        <a:t>次</a:t>
                      </a:r>
                      <a:r>
                        <a:rPr dirty="0" sz="750" spc="5">
                          <a:latin typeface="宋体"/>
                          <a:cs typeface="宋体"/>
                        </a:rPr>
                        <a:t>解</a:t>
                      </a:r>
                      <a:r>
                        <a:rPr dirty="0" sz="750" spc="-10">
                          <a:latin typeface="宋体"/>
                          <a:cs typeface="宋体"/>
                        </a:rPr>
                        <a:t>除</a:t>
                      </a:r>
                      <a:r>
                        <a:rPr dirty="0" sz="750" spc="5">
                          <a:latin typeface="宋体"/>
                          <a:cs typeface="宋体"/>
                        </a:rPr>
                        <a:t>限</a:t>
                      </a:r>
                      <a:r>
                        <a:rPr dirty="0" sz="750" spc="-10">
                          <a:latin typeface="宋体"/>
                          <a:cs typeface="宋体"/>
                        </a:rPr>
                        <a:t>售</a:t>
                      </a:r>
                      <a:r>
                        <a:rPr dirty="0" sz="750" spc="5">
                          <a:latin typeface="宋体"/>
                          <a:cs typeface="宋体"/>
                        </a:rPr>
                        <a:t>上</a:t>
                      </a:r>
                      <a:endParaRPr sz="750">
                        <a:latin typeface="宋体"/>
                        <a:cs typeface="宋体"/>
                      </a:endParaRPr>
                    </a:p>
                    <a:p>
                      <a:pPr marL="67945">
                        <a:lnSpc>
                          <a:spcPct val="100000"/>
                        </a:lnSpc>
                        <a:spcBef>
                          <a:spcPts val="660"/>
                        </a:spcBef>
                      </a:pPr>
                      <a:r>
                        <a:rPr dirty="0" sz="750" spc="5">
                          <a:latin typeface="宋体"/>
                          <a:cs typeface="宋体"/>
                        </a:rPr>
                        <a:t>市流</a:t>
                      </a:r>
                      <a:r>
                        <a:rPr dirty="0" sz="750" spc="-10">
                          <a:latin typeface="宋体"/>
                          <a:cs typeface="宋体"/>
                        </a:rPr>
                        <a:t>通</a:t>
                      </a:r>
                      <a:r>
                        <a:rPr dirty="0" sz="750" spc="5">
                          <a:latin typeface="宋体"/>
                          <a:cs typeface="宋体"/>
                        </a:rPr>
                        <a:t>的</a:t>
                      </a:r>
                      <a:r>
                        <a:rPr dirty="0" sz="750" spc="-10">
                          <a:latin typeface="宋体"/>
                          <a:cs typeface="宋体"/>
                        </a:rPr>
                        <a:t>提</a:t>
                      </a:r>
                      <a:r>
                        <a:rPr dirty="0" sz="750" spc="5">
                          <a:latin typeface="宋体"/>
                          <a:cs typeface="宋体"/>
                        </a:rPr>
                        <a:t>示</a:t>
                      </a:r>
                      <a:r>
                        <a:rPr dirty="0" sz="750" spc="-10">
                          <a:latin typeface="宋体"/>
                          <a:cs typeface="宋体"/>
                        </a:rPr>
                        <a:t>性</a:t>
                      </a:r>
                      <a:r>
                        <a:rPr dirty="0" sz="750" spc="5">
                          <a:latin typeface="宋体"/>
                          <a:cs typeface="宋体"/>
                        </a:rPr>
                        <a:t>公告</a:t>
                      </a:r>
                      <a:endParaRPr sz="750">
                        <a:latin typeface="宋体"/>
                        <a:cs typeface="宋体"/>
                      </a:endParaRPr>
                    </a:p>
                  </a:txBody>
                  <a:tcPr marL="0" marR="0" marB="0" marT="35560"/>
                </a:tc>
                <a:tc>
                  <a:txBody>
                    <a:bodyPr/>
                    <a:lstStyle/>
                    <a:p>
                      <a:pPr marL="66675">
                        <a:lnSpc>
                          <a:spcPct val="100000"/>
                        </a:lnSpc>
                        <a:spcBef>
                          <a:spcPts val="280"/>
                        </a:spcBef>
                      </a:pPr>
                      <a:r>
                        <a:rPr dirty="0" sz="750" spc="5">
                          <a:latin typeface="宋体"/>
                          <a:cs typeface="宋体"/>
                        </a:rPr>
                        <a:t>凯莱</a:t>
                      </a:r>
                      <a:r>
                        <a:rPr dirty="0" sz="750" spc="-10">
                          <a:latin typeface="宋体"/>
                          <a:cs typeface="宋体"/>
                        </a:rPr>
                        <a:t>英</a:t>
                      </a:r>
                      <a:r>
                        <a:rPr dirty="0" sz="750" spc="5">
                          <a:latin typeface="宋体"/>
                          <a:cs typeface="宋体"/>
                        </a:rPr>
                        <a:t>医</a:t>
                      </a:r>
                      <a:r>
                        <a:rPr dirty="0" sz="750" spc="-10">
                          <a:latin typeface="宋体"/>
                          <a:cs typeface="宋体"/>
                        </a:rPr>
                        <a:t>药</a:t>
                      </a:r>
                      <a:r>
                        <a:rPr dirty="0" sz="750" spc="5">
                          <a:latin typeface="宋体"/>
                          <a:cs typeface="宋体"/>
                        </a:rPr>
                        <a:t>集</a:t>
                      </a:r>
                      <a:r>
                        <a:rPr dirty="0" sz="750" spc="-250">
                          <a:latin typeface="宋体"/>
                          <a:cs typeface="宋体"/>
                        </a:rPr>
                        <a:t>团</a:t>
                      </a:r>
                      <a:r>
                        <a:rPr dirty="0" sz="750" spc="5">
                          <a:latin typeface="宋体"/>
                          <a:cs typeface="宋体"/>
                        </a:rPr>
                        <a:t>（</a:t>
                      </a:r>
                      <a:r>
                        <a:rPr dirty="0" sz="750" spc="-10">
                          <a:latin typeface="宋体"/>
                          <a:cs typeface="宋体"/>
                        </a:rPr>
                        <a:t>天</a:t>
                      </a:r>
                      <a:r>
                        <a:rPr dirty="0" sz="750" spc="5">
                          <a:latin typeface="宋体"/>
                          <a:cs typeface="宋体"/>
                        </a:rPr>
                        <a:t>津</a:t>
                      </a:r>
                      <a:r>
                        <a:rPr dirty="0" sz="750" spc="-235">
                          <a:latin typeface="宋体"/>
                          <a:cs typeface="宋体"/>
                        </a:rPr>
                        <a:t>）</a:t>
                      </a:r>
                      <a:r>
                        <a:rPr dirty="0" sz="750" spc="-10">
                          <a:latin typeface="宋体"/>
                          <a:cs typeface="宋体"/>
                        </a:rPr>
                        <a:t>股</a:t>
                      </a:r>
                      <a:r>
                        <a:rPr dirty="0" sz="750" spc="5">
                          <a:latin typeface="宋体"/>
                          <a:cs typeface="宋体"/>
                        </a:rPr>
                        <a:t>份</a:t>
                      </a:r>
                      <a:r>
                        <a:rPr dirty="0" sz="750" spc="-10">
                          <a:latin typeface="宋体"/>
                          <a:cs typeface="宋体"/>
                        </a:rPr>
                        <a:t>有</a:t>
                      </a:r>
                      <a:r>
                        <a:rPr dirty="0" sz="750" spc="5">
                          <a:latin typeface="宋体"/>
                          <a:cs typeface="宋体"/>
                        </a:rPr>
                        <a:t>限</a:t>
                      </a:r>
                      <a:r>
                        <a:rPr dirty="0" sz="750" spc="-10">
                          <a:latin typeface="宋体"/>
                          <a:cs typeface="宋体"/>
                        </a:rPr>
                        <a:t>公</a:t>
                      </a:r>
                      <a:r>
                        <a:rPr dirty="0" sz="750" spc="-250">
                          <a:latin typeface="宋体"/>
                          <a:cs typeface="宋体"/>
                        </a:rPr>
                        <a:t>司</a:t>
                      </a:r>
                      <a:r>
                        <a:rPr dirty="0" sz="750" spc="5">
                          <a:latin typeface="宋体"/>
                          <a:cs typeface="宋体"/>
                        </a:rPr>
                        <a:t>（以</a:t>
                      </a:r>
                      <a:r>
                        <a:rPr dirty="0" sz="750" spc="-10">
                          <a:latin typeface="宋体"/>
                          <a:cs typeface="宋体"/>
                        </a:rPr>
                        <a:t>下</a:t>
                      </a:r>
                      <a:r>
                        <a:rPr dirty="0" sz="750" spc="5">
                          <a:latin typeface="宋体"/>
                          <a:cs typeface="宋体"/>
                        </a:rPr>
                        <a:t>简</a:t>
                      </a:r>
                      <a:r>
                        <a:rPr dirty="0" sz="750" spc="-235">
                          <a:latin typeface="宋体"/>
                          <a:cs typeface="宋体"/>
                        </a:rPr>
                        <a:t>称</a:t>
                      </a:r>
                      <a:r>
                        <a:rPr dirty="0" sz="750" spc="-10">
                          <a:latin typeface="宋体"/>
                          <a:cs typeface="宋体"/>
                        </a:rPr>
                        <a:t>“</a:t>
                      </a:r>
                      <a:r>
                        <a:rPr dirty="0" sz="750" spc="5">
                          <a:latin typeface="宋体"/>
                          <a:cs typeface="宋体"/>
                        </a:rPr>
                        <a:t>公</a:t>
                      </a:r>
                      <a:r>
                        <a:rPr dirty="0" sz="750" spc="-10">
                          <a:latin typeface="宋体"/>
                          <a:cs typeface="宋体"/>
                        </a:rPr>
                        <a:t>司</a:t>
                      </a:r>
                      <a:r>
                        <a:rPr dirty="0" sz="750" spc="-310">
                          <a:latin typeface="宋体"/>
                          <a:cs typeface="宋体"/>
                        </a:rPr>
                        <a:t>”）</a:t>
                      </a:r>
                      <a:r>
                        <a:rPr dirty="0" sz="750" spc="5">
                          <a:latin typeface="宋体"/>
                          <a:cs typeface="宋体"/>
                        </a:rPr>
                        <a:t>于</a:t>
                      </a:r>
                      <a:r>
                        <a:rPr dirty="0" sz="750" spc="-240">
                          <a:latin typeface="宋体"/>
                          <a:cs typeface="宋体"/>
                        </a:rPr>
                        <a:t> </a:t>
                      </a:r>
                      <a:r>
                        <a:rPr dirty="0" sz="750" spc="70">
                          <a:latin typeface="宋体"/>
                          <a:cs typeface="宋体"/>
                        </a:rPr>
                        <a:t>2020</a:t>
                      </a:r>
                      <a:endParaRPr sz="750">
                        <a:latin typeface="宋体"/>
                        <a:cs typeface="宋体"/>
                      </a:endParaRPr>
                    </a:p>
                    <a:p>
                      <a:pPr marL="66675">
                        <a:lnSpc>
                          <a:spcPct val="100000"/>
                        </a:lnSpc>
                        <a:spcBef>
                          <a:spcPts val="660"/>
                        </a:spcBef>
                      </a:pPr>
                      <a:r>
                        <a:rPr dirty="0" sz="750" spc="5">
                          <a:latin typeface="宋体"/>
                          <a:cs typeface="宋体"/>
                        </a:rPr>
                        <a:t>年</a:t>
                      </a:r>
                      <a:r>
                        <a:rPr dirty="0" sz="750" spc="-204">
                          <a:latin typeface="宋体"/>
                          <a:cs typeface="宋体"/>
                        </a:rPr>
                        <a:t> </a:t>
                      </a:r>
                      <a:r>
                        <a:rPr dirty="0" sz="750" spc="85">
                          <a:latin typeface="宋体"/>
                          <a:cs typeface="宋体"/>
                        </a:rPr>
                        <a:t>9</a:t>
                      </a:r>
                      <a:r>
                        <a:rPr dirty="0" sz="750" spc="-220">
                          <a:latin typeface="宋体"/>
                          <a:cs typeface="宋体"/>
                        </a:rPr>
                        <a:t> </a:t>
                      </a:r>
                      <a:r>
                        <a:rPr dirty="0" sz="750" spc="5">
                          <a:latin typeface="宋体"/>
                          <a:cs typeface="宋体"/>
                        </a:rPr>
                        <a:t>月</a:t>
                      </a:r>
                      <a:r>
                        <a:rPr dirty="0" sz="750" spc="-200">
                          <a:latin typeface="宋体"/>
                          <a:cs typeface="宋体"/>
                        </a:rPr>
                        <a:t> </a:t>
                      </a:r>
                      <a:r>
                        <a:rPr dirty="0" sz="750" spc="70">
                          <a:latin typeface="宋体"/>
                          <a:cs typeface="宋体"/>
                        </a:rPr>
                        <a:t>22</a:t>
                      </a:r>
                      <a:r>
                        <a:rPr dirty="0" sz="750" spc="-220">
                          <a:latin typeface="宋体"/>
                          <a:cs typeface="宋体"/>
                        </a:rPr>
                        <a:t> </a:t>
                      </a:r>
                      <a:r>
                        <a:rPr dirty="0" sz="750" spc="5">
                          <a:latin typeface="宋体"/>
                          <a:cs typeface="宋体"/>
                        </a:rPr>
                        <a:t>日</a:t>
                      </a:r>
                      <a:r>
                        <a:rPr dirty="0" sz="750" spc="-10">
                          <a:latin typeface="宋体"/>
                          <a:cs typeface="宋体"/>
                        </a:rPr>
                        <a:t>召</a:t>
                      </a:r>
                      <a:r>
                        <a:rPr dirty="0" sz="750" spc="5">
                          <a:latin typeface="宋体"/>
                          <a:cs typeface="宋体"/>
                        </a:rPr>
                        <a:t>开</a:t>
                      </a:r>
                      <a:r>
                        <a:rPr dirty="0" sz="750" spc="-10">
                          <a:latin typeface="宋体"/>
                          <a:cs typeface="宋体"/>
                        </a:rPr>
                        <a:t>第</a:t>
                      </a:r>
                      <a:r>
                        <a:rPr dirty="0" sz="750" spc="5">
                          <a:latin typeface="宋体"/>
                          <a:cs typeface="宋体"/>
                        </a:rPr>
                        <a:t>三</a:t>
                      </a:r>
                      <a:r>
                        <a:rPr dirty="0" sz="750" spc="-10">
                          <a:latin typeface="宋体"/>
                          <a:cs typeface="宋体"/>
                        </a:rPr>
                        <a:t>届</a:t>
                      </a:r>
                      <a:r>
                        <a:rPr dirty="0" sz="750" spc="5">
                          <a:latin typeface="宋体"/>
                          <a:cs typeface="宋体"/>
                        </a:rPr>
                        <a:t>董</a:t>
                      </a:r>
                      <a:r>
                        <a:rPr dirty="0" sz="750" spc="-10">
                          <a:latin typeface="宋体"/>
                          <a:cs typeface="宋体"/>
                        </a:rPr>
                        <a:t>事</a:t>
                      </a:r>
                      <a:r>
                        <a:rPr dirty="0" sz="750" spc="5">
                          <a:latin typeface="宋体"/>
                          <a:cs typeface="宋体"/>
                        </a:rPr>
                        <a:t>会</a:t>
                      </a:r>
                      <a:r>
                        <a:rPr dirty="0" sz="750" spc="-10">
                          <a:latin typeface="宋体"/>
                          <a:cs typeface="宋体"/>
                        </a:rPr>
                        <a:t>第四</a:t>
                      </a:r>
                      <a:r>
                        <a:rPr dirty="0" sz="750" spc="5">
                          <a:latin typeface="宋体"/>
                          <a:cs typeface="宋体"/>
                        </a:rPr>
                        <a:t>十五</a:t>
                      </a:r>
                      <a:r>
                        <a:rPr dirty="0" sz="750" spc="-10">
                          <a:latin typeface="宋体"/>
                          <a:cs typeface="宋体"/>
                        </a:rPr>
                        <a:t>次</a:t>
                      </a:r>
                      <a:r>
                        <a:rPr dirty="0" sz="750" spc="5">
                          <a:latin typeface="宋体"/>
                          <a:cs typeface="宋体"/>
                        </a:rPr>
                        <a:t>会</a:t>
                      </a:r>
                      <a:r>
                        <a:rPr dirty="0" sz="750" spc="-10">
                          <a:latin typeface="宋体"/>
                          <a:cs typeface="宋体"/>
                        </a:rPr>
                        <a:t>议</a:t>
                      </a:r>
                      <a:r>
                        <a:rPr dirty="0" sz="750" spc="5">
                          <a:latin typeface="宋体"/>
                          <a:cs typeface="宋体"/>
                        </a:rPr>
                        <a:t>审</a:t>
                      </a:r>
                      <a:r>
                        <a:rPr dirty="0" sz="750" spc="-10">
                          <a:latin typeface="宋体"/>
                          <a:cs typeface="宋体"/>
                        </a:rPr>
                        <a:t>议</a:t>
                      </a:r>
                      <a:r>
                        <a:rPr dirty="0" sz="750" spc="5">
                          <a:latin typeface="宋体"/>
                          <a:cs typeface="宋体"/>
                        </a:rPr>
                        <a:t>通</a:t>
                      </a:r>
                      <a:r>
                        <a:rPr dirty="0" sz="750" spc="-10">
                          <a:latin typeface="宋体"/>
                          <a:cs typeface="宋体"/>
                        </a:rPr>
                        <a:t>过</a:t>
                      </a:r>
                      <a:r>
                        <a:rPr dirty="0" sz="750" spc="-165">
                          <a:latin typeface="宋体"/>
                          <a:cs typeface="宋体"/>
                        </a:rPr>
                        <a:t>了</a:t>
                      </a:r>
                      <a:r>
                        <a:rPr dirty="0" sz="750" spc="5">
                          <a:latin typeface="宋体"/>
                          <a:cs typeface="宋体"/>
                        </a:rPr>
                        <a:t>《</a:t>
                      </a:r>
                      <a:r>
                        <a:rPr dirty="0" sz="750" spc="-10">
                          <a:latin typeface="宋体"/>
                          <a:cs typeface="宋体"/>
                        </a:rPr>
                        <a:t>关</a:t>
                      </a:r>
                      <a:r>
                        <a:rPr dirty="0" sz="750" spc="5">
                          <a:latin typeface="宋体"/>
                          <a:cs typeface="宋体"/>
                        </a:rPr>
                        <a:t>于</a:t>
                      </a:r>
                      <a:endParaRPr sz="750">
                        <a:latin typeface="宋体"/>
                        <a:cs typeface="宋体"/>
                      </a:endParaRPr>
                    </a:p>
                    <a:p>
                      <a:pPr marL="66675">
                        <a:lnSpc>
                          <a:spcPct val="100000"/>
                        </a:lnSpc>
                        <a:spcBef>
                          <a:spcPts val="660"/>
                        </a:spcBef>
                      </a:pPr>
                      <a:r>
                        <a:rPr dirty="0" sz="750" spc="75">
                          <a:latin typeface="宋体"/>
                          <a:cs typeface="宋体"/>
                        </a:rPr>
                        <a:t>2018</a:t>
                      </a:r>
                      <a:r>
                        <a:rPr dirty="0" sz="750" spc="-315">
                          <a:latin typeface="宋体"/>
                          <a:cs typeface="宋体"/>
                        </a:rPr>
                        <a:t> </a:t>
                      </a:r>
                      <a:r>
                        <a:rPr dirty="0" sz="750" spc="5">
                          <a:latin typeface="宋体"/>
                          <a:cs typeface="宋体"/>
                        </a:rPr>
                        <a:t>年</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a:t>
                      </a:r>
                      <a:r>
                        <a:rPr dirty="0" sz="750" spc="-10">
                          <a:latin typeface="宋体"/>
                          <a:cs typeface="宋体"/>
                        </a:rPr>
                        <a:t>票</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第</a:t>
                      </a:r>
                      <a:r>
                        <a:rPr dirty="0" sz="750" spc="-10">
                          <a:latin typeface="宋体"/>
                          <a:cs typeface="宋体"/>
                        </a:rPr>
                        <a:t>二个</a:t>
                      </a:r>
                      <a:r>
                        <a:rPr dirty="0" sz="750" spc="5">
                          <a:latin typeface="宋体"/>
                          <a:cs typeface="宋体"/>
                        </a:rPr>
                        <a:t>解除</a:t>
                      </a:r>
                      <a:r>
                        <a:rPr dirty="0" sz="750" spc="-10">
                          <a:latin typeface="宋体"/>
                          <a:cs typeface="宋体"/>
                        </a:rPr>
                        <a:t>限</a:t>
                      </a:r>
                      <a:r>
                        <a:rPr dirty="0" sz="750" spc="5">
                          <a:latin typeface="宋体"/>
                          <a:cs typeface="宋体"/>
                        </a:rPr>
                        <a:t>售</a:t>
                      </a:r>
                      <a:r>
                        <a:rPr dirty="0" sz="750" spc="-10">
                          <a:latin typeface="宋体"/>
                          <a:cs typeface="宋体"/>
                        </a:rPr>
                        <a:t>期</a:t>
                      </a:r>
                      <a:r>
                        <a:rPr dirty="0" sz="750" spc="5">
                          <a:latin typeface="宋体"/>
                          <a:cs typeface="宋体"/>
                        </a:rPr>
                        <a:t>解</a:t>
                      </a:r>
                      <a:r>
                        <a:rPr dirty="0" sz="750" spc="-10">
                          <a:latin typeface="宋体"/>
                          <a:cs typeface="宋体"/>
                        </a:rPr>
                        <a:t>除</a:t>
                      </a:r>
                      <a:r>
                        <a:rPr dirty="0" sz="750" spc="5">
                          <a:latin typeface="宋体"/>
                          <a:cs typeface="宋体"/>
                        </a:rPr>
                        <a:t>限</a:t>
                      </a:r>
                      <a:r>
                        <a:rPr dirty="0" sz="750" spc="-10">
                          <a:latin typeface="宋体"/>
                          <a:cs typeface="宋体"/>
                        </a:rPr>
                        <a:t>售</a:t>
                      </a:r>
                      <a:r>
                        <a:rPr dirty="0" sz="750" spc="5">
                          <a:latin typeface="宋体"/>
                          <a:cs typeface="宋体"/>
                        </a:rPr>
                        <a:t>条</a:t>
                      </a:r>
                      <a:r>
                        <a:rPr dirty="0" sz="750" spc="-10">
                          <a:latin typeface="宋体"/>
                          <a:cs typeface="宋体"/>
                        </a:rPr>
                        <a:t>件</a:t>
                      </a:r>
                      <a:r>
                        <a:rPr dirty="0" sz="750" spc="5">
                          <a:latin typeface="宋体"/>
                          <a:cs typeface="宋体"/>
                        </a:rPr>
                        <a:t>成就</a:t>
                      </a:r>
                      <a:endParaRPr sz="750">
                        <a:latin typeface="宋体"/>
                        <a:cs typeface="宋体"/>
                      </a:endParaRPr>
                    </a:p>
                    <a:p>
                      <a:pPr marL="66675" marR="76200">
                        <a:lnSpc>
                          <a:spcPct val="173300"/>
                        </a:lnSpc>
                      </a:pPr>
                      <a:r>
                        <a:rPr dirty="0" sz="750" spc="5">
                          <a:latin typeface="宋体"/>
                          <a:cs typeface="宋体"/>
                        </a:rPr>
                        <a:t>的议</a:t>
                      </a:r>
                      <a:r>
                        <a:rPr dirty="0" sz="750" spc="-10">
                          <a:latin typeface="宋体"/>
                          <a:cs typeface="宋体"/>
                        </a:rPr>
                        <a:t>案</a:t>
                      </a:r>
                      <a:r>
                        <a:rPr dirty="0" sz="750" spc="-380">
                          <a:latin typeface="宋体"/>
                          <a:cs typeface="宋体"/>
                        </a:rPr>
                        <a:t>》</a:t>
                      </a:r>
                      <a:r>
                        <a:rPr dirty="0" sz="750" spc="5">
                          <a:latin typeface="宋体"/>
                          <a:cs typeface="宋体"/>
                        </a:rPr>
                        <a:t>。</a:t>
                      </a:r>
                      <a:r>
                        <a:rPr dirty="0" sz="750" spc="-10">
                          <a:latin typeface="宋体"/>
                          <a:cs typeface="宋体"/>
                        </a:rPr>
                        <a:t>公</a:t>
                      </a:r>
                      <a:r>
                        <a:rPr dirty="0" sz="750" spc="5">
                          <a:latin typeface="宋体"/>
                          <a:cs typeface="宋体"/>
                        </a:rPr>
                        <a:t>司</a:t>
                      </a:r>
                      <a:r>
                        <a:rPr dirty="0" sz="750" spc="-10">
                          <a:latin typeface="宋体"/>
                          <a:cs typeface="宋体"/>
                        </a:rPr>
                        <a:t>董</a:t>
                      </a:r>
                      <a:r>
                        <a:rPr dirty="0" sz="750" spc="5">
                          <a:latin typeface="宋体"/>
                          <a:cs typeface="宋体"/>
                        </a:rPr>
                        <a:t>事</a:t>
                      </a:r>
                      <a:r>
                        <a:rPr dirty="0" sz="750" spc="-10">
                          <a:latin typeface="宋体"/>
                          <a:cs typeface="宋体"/>
                        </a:rPr>
                        <a:t>会</a:t>
                      </a:r>
                      <a:r>
                        <a:rPr dirty="0" sz="750" spc="5">
                          <a:latin typeface="宋体"/>
                          <a:cs typeface="宋体"/>
                        </a:rPr>
                        <a:t>认</a:t>
                      </a:r>
                      <a:r>
                        <a:rPr dirty="0" sz="750" spc="-10">
                          <a:latin typeface="宋体"/>
                          <a:cs typeface="宋体"/>
                        </a:rPr>
                        <a:t>为公</a:t>
                      </a:r>
                      <a:r>
                        <a:rPr dirty="0" sz="750" spc="5">
                          <a:latin typeface="宋体"/>
                          <a:cs typeface="宋体"/>
                        </a:rPr>
                        <a:t>司</a:t>
                      </a:r>
                      <a:r>
                        <a:rPr dirty="0" sz="750" spc="-210">
                          <a:latin typeface="宋体"/>
                          <a:cs typeface="宋体"/>
                        </a:rPr>
                        <a:t> </a:t>
                      </a:r>
                      <a:r>
                        <a:rPr dirty="0" sz="750" spc="75">
                          <a:latin typeface="宋体"/>
                          <a:cs typeface="宋体"/>
                        </a:rPr>
                        <a:t>2018</a:t>
                      </a:r>
                      <a:r>
                        <a:rPr dirty="0" sz="750" spc="-220">
                          <a:latin typeface="宋体"/>
                          <a:cs typeface="宋体"/>
                        </a:rPr>
                        <a:t> </a:t>
                      </a:r>
                      <a:r>
                        <a:rPr dirty="0" sz="750" spc="5">
                          <a:latin typeface="宋体"/>
                          <a:cs typeface="宋体"/>
                        </a:rPr>
                        <a:t>年</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a:t>
                      </a:r>
                      <a:r>
                        <a:rPr dirty="0" sz="750" spc="-10">
                          <a:latin typeface="宋体"/>
                          <a:cs typeface="宋体"/>
                        </a:rPr>
                        <a:t>票</a:t>
                      </a:r>
                      <a:r>
                        <a:rPr dirty="0" sz="750" spc="5">
                          <a:latin typeface="宋体"/>
                          <a:cs typeface="宋体"/>
                        </a:rPr>
                        <a:t>激励</a:t>
                      </a:r>
                      <a:r>
                        <a:rPr dirty="0" sz="750" spc="-10">
                          <a:latin typeface="宋体"/>
                          <a:cs typeface="宋体"/>
                        </a:rPr>
                        <a:t>计</a:t>
                      </a:r>
                      <a:r>
                        <a:rPr dirty="0" sz="750" spc="5">
                          <a:latin typeface="宋体"/>
                          <a:cs typeface="宋体"/>
                        </a:rPr>
                        <a:t>划</a:t>
                      </a:r>
                      <a:r>
                        <a:rPr dirty="0" sz="750" spc="-10">
                          <a:latin typeface="宋体"/>
                          <a:cs typeface="宋体"/>
                        </a:rPr>
                        <a:t>的</a:t>
                      </a:r>
                      <a:r>
                        <a:rPr dirty="0" sz="750" spc="5">
                          <a:latin typeface="宋体"/>
                          <a:cs typeface="宋体"/>
                        </a:rPr>
                        <a:t>第 二个</a:t>
                      </a:r>
                      <a:r>
                        <a:rPr dirty="0" sz="750" spc="-10">
                          <a:latin typeface="宋体"/>
                          <a:cs typeface="宋体"/>
                        </a:rPr>
                        <a:t>解</a:t>
                      </a:r>
                      <a:r>
                        <a:rPr dirty="0" sz="750" spc="5">
                          <a:latin typeface="宋体"/>
                          <a:cs typeface="宋体"/>
                        </a:rPr>
                        <a:t>除</a:t>
                      </a:r>
                      <a:r>
                        <a:rPr dirty="0" sz="750" spc="-10">
                          <a:latin typeface="宋体"/>
                          <a:cs typeface="宋体"/>
                        </a:rPr>
                        <a:t>限</a:t>
                      </a:r>
                      <a:r>
                        <a:rPr dirty="0" sz="750" spc="5">
                          <a:latin typeface="宋体"/>
                          <a:cs typeface="宋体"/>
                        </a:rPr>
                        <a:t>售</a:t>
                      </a:r>
                      <a:r>
                        <a:rPr dirty="0" sz="750" spc="-10">
                          <a:latin typeface="宋体"/>
                          <a:cs typeface="宋体"/>
                        </a:rPr>
                        <a:t>期</a:t>
                      </a:r>
                      <a:r>
                        <a:rPr dirty="0" sz="750" spc="5">
                          <a:latin typeface="宋体"/>
                          <a:cs typeface="宋体"/>
                        </a:rPr>
                        <a:t>已</a:t>
                      </a:r>
                      <a:r>
                        <a:rPr dirty="0" sz="750" spc="-10">
                          <a:latin typeface="宋体"/>
                          <a:cs typeface="宋体"/>
                        </a:rPr>
                        <a:t>符</a:t>
                      </a:r>
                      <a:r>
                        <a:rPr dirty="0" sz="750" spc="5">
                          <a:latin typeface="宋体"/>
                          <a:cs typeface="宋体"/>
                        </a:rPr>
                        <a:t>合</a:t>
                      </a:r>
                      <a:r>
                        <a:rPr dirty="0" sz="750" spc="-10">
                          <a:latin typeface="宋体"/>
                          <a:cs typeface="宋体"/>
                        </a:rPr>
                        <a:t>解</a:t>
                      </a:r>
                      <a:r>
                        <a:rPr dirty="0" sz="750" spc="5">
                          <a:latin typeface="宋体"/>
                          <a:cs typeface="宋体"/>
                        </a:rPr>
                        <a:t>除</a:t>
                      </a:r>
                      <a:r>
                        <a:rPr dirty="0" sz="750" spc="-10">
                          <a:latin typeface="宋体"/>
                          <a:cs typeface="宋体"/>
                        </a:rPr>
                        <a:t>限</a:t>
                      </a:r>
                      <a:r>
                        <a:rPr dirty="0" sz="750" spc="5">
                          <a:latin typeface="宋体"/>
                          <a:cs typeface="宋体"/>
                        </a:rPr>
                        <a:t>售</a:t>
                      </a:r>
                      <a:r>
                        <a:rPr dirty="0" sz="750" spc="-10">
                          <a:latin typeface="宋体"/>
                          <a:cs typeface="宋体"/>
                        </a:rPr>
                        <a:t>条件</a:t>
                      </a:r>
                      <a:r>
                        <a:rPr dirty="0" sz="750" spc="5">
                          <a:latin typeface="宋体"/>
                          <a:cs typeface="宋体"/>
                        </a:rPr>
                        <a:t>。</a:t>
                      </a:r>
                      <a:endParaRPr sz="750">
                        <a:latin typeface="宋体"/>
                        <a:cs typeface="宋体"/>
                      </a:endParaRPr>
                    </a:p>
                  </a:txBody>
                  <a:tcPr marL="0" marR="0" marB="0" marT="35560"/>
                </a:tc>
              </a:tr>
              <a:tr h="594359">
                <a:tc>
                  <a:txBody>
                    <a:bodyPr/>
                    <a:lstStyle/>
                    <a:p>
                      <a:pPr marL="77470">
                        <a:lnSpc>
                          <a:spcPct val="100000"/>
                        </a:lnSpc>
                        <a:spcBef>
                          <a:spcPts val="280"/>
                        </a:spcBef>
                      </a:pPr>
                      <a:r>
                        <a:rPr dirty="0" sz="750" spc="25">
                          <a:latin typeface="宋体"/>
                          <a:cs typeface="宋体"/>
                        </a:rPr>
                        <a:t>2020/9/30</a:t>
                      </a:r>
                      <a:endParaRPr sz="750">
                        <a:latin typeface="宋体"/>
                        <a:cs typeface="宋体"/>
                      </a:endParaRPr>
                    </a:p>
                  </a:txBody>
                  <a:tcPr marL="0" marR="0" marB="0" marT="35560">
                    <a:solidFill>
                      <a:srgbClr val="C8C9CA"/>
                    </a:solidFill>
                  </a:tcPr>
                </a:tc>
                <a:tc>
                  <a:txBody>
                    <a:bodyPr/>
                    <a:lstStyle/>
                    <a:p>
                      <a:pPr algn="r" marR="60960">
                        <a:lnSpc>
                          <a:spcPct val="100000"/>
                        </a:lnSpc>
                        <a:spcBef>
                          <a:spcPts val="280"/>
                        </a:spcBef>
                      </a:pPr>
                      <a:r>
                        <a:rPr dirty="0" sz="750" spc="80">
                          <a:latin typeface="宋体"/>
                          <a:cs typeface="宋体"/>
                        </a:rPr>
                        <a:t>600867</a:t>
                      </a:r>
                      <a:endParaRPr sz="750">
                        <a:latin typeface="宋体"/>
                        <a:cs typeface="宋体"/>
                      </a:endParaRPr>
                    </a:p>
                  </a:txBody>
                  <a:tcPr marL="0" marR="0" marB="0" marT="35560">
                    <a:solidFill>
                      <a:srgbClr val="C8C9CA"/>
                    </a:solidFill>
                  </a:tcPr>
                </a:tc>
                <a:tc>
                  <a:txBody>
                    <a:bodyPr/>
                    <a:lstStyle/>
                    <a:p>
                      <a:pPr marL="67945">
                        <a:lnSpc>
                          <a:spcPct val="100000"/>
                        </a:lnSpc>
                        <a:spcBef>
                          <a:spcPts val="280"/>
                        </a:spcBef>
                      </a:pPr>
                      <a:r>
                        <a:rPr dirty="0" sz="750" spc="5">
                          <a:latin typeface="宋体"/>
                          <a:cs typeface="宋体"/>
                        </a:rPr>
                        <a:t>通化</a:t>
                      </a:r>
                      <a:r>
                        <a:rPr dirty="0" sz="750" spc="-10">
                          <a:latin typeface="宋体"/>
                          <a:cs typeface="宋体"/>
                        </a:rPr>
                        <a:t>东</a:t>
                      </a:r>
                      <a:r>
                        <a:rPr dirty="0" sz="750" spc="5">
                          <a:latin typeface="宋体"/>
                          <a:cs typeface="宋体"/>
                        </a:rPr>
                        <a:t>宝</a:t>
                      </a:r>
                      <a:r>
                        <a:rPr dirty="0" sz="750" spc="-150">
                          <a:latin typeface="宋体"/>
                          <a:cs typeface="宋体"/>
                        </a:rPr>
                        <a:t>:</a:t>
                      </a:r>
                      <a:r>
                        <a:rPr dirty="0" sz="750" spc="-10">
                          <a:latin typeface="宋体"/>
                          <a:cs typeface="宋体"/>
                        </a:rPr>
                        <a:t>监</a:t>
                      </a:r>
                      <a:r>
                        <a:rPr dirty="0" sz="750" spc="5">
                          <a:latin typeface="宋体"/>
                          <a:cs typeface="宋体"/>
                        </a:rPr>
                        <a:t>事</a:t>
                      </a:r>
                      <a:r>
                        <a:rPr dirty="0" sz="750" spc="-10">
                          <a:latin typeface="宋体"/>
                          <a:cs typeface="宋体"/>
                        </a:rPr>
                        <a:t>会</a:t>
                      </a:r>
                      <a:r>
                        <a:rPr dirty="0" sz="750" spc="5">
                          <a:latin typeface="宋体"/>
                          <a:cs typeface="宋体"/>
                        </a:rPr>
                        <a:t>关</a:t>
                      </a:r>
                      <a:r>
                        <a:rPr dirty="0" sz="750" spc="-10">
                          <a:latin typeface="宋体"/>
                          <a:cs typeface="宋体"/>
                        </a:rPr>
                        <a:t>于</a:t>
                      </a:r>
                      <a:r>
                        <a:rPr dirty="0" sz="750" spc="5">
                          <a:latin typeface="宋体"/>
                          <a:cs typeface="宋体"/>
                        </a:rPr>
                        <a:t>公</a:t>
                      </a:r>
                      <a:r>
                        <a:rPr dirty="0" sz="750" spc="114">
                          <a:latin typeface="宋体"/>
                          <a:cs typeface="宋体"/>
                        </a:rPr>
                        <a:t>司</a:t>
                      </a:r>
                      <a:r>
                        <a:rPr dirty="0" sz="750" spc="75">
                          <a:latin typeface="宋体"/>
                          <a:cs typeface="宋体"/>
                        </a:rPr>
                        <a:t>2020</a:t>
                      </a:r>
                      <a:r>
                        <a:rPr dirty="0" sz="750" spc="-290">
                          <a:latin typeface="宋体"/>
                          <a:cs typeface="宋体"/>
                        </a:rPr>
                        <a:t> </a:t>
                      </a:r>
                      <a:r>
                        <a:rPr dirty="0" sz="750" spc="5">
                          <a:latin typeface="宋体"/>
                          <a:cs typeface="宋体"/>
                        </a:rPr>
                        <a:t>年</a:t>
                      </a:r>
                      <a:r>
                        <a:rPr dirty="0" sz="750" spc="-10">
                          <a:latin typeface="宋体"/>
                          <a:cs typeface="宋体"/>
                        </a:rPr>
                        <a:t>股</a:t>
                      </a:r>
                      <a:r>
                        <a:rPr dirty="0" sz="750" spc="5">
                          <a:latin typeface="宋体"/>
                          <a:cs typeface="宋体"/>
                        </a:rPr>
                        <a:t>权激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及</a:t>
                      </a:r>
                      <a:r>
                        <a:rPr dirty="0" sz="750" spc="-10">
                          <a:latin typeface="宋体"/>
                          <a:cs typeface="宋体"/>
                        </a:rPr>
                        <a:t>员</a:t>
                      </a:r>
                      <a:r>
                        <a:rPr dirty="0" sz="750" spc="5">
                          <a:latin typeface="宋体"/>
                          <a:cs typeface="宋体"/>
                        </a:rPr>
                        <a:t>工</a:t>
                      </a:r>
                      <a:endParaRPr sz="750">
                        <a:latin typeface="宋体"/>
                        <a:cs typeface="宋体"/>
                      </a:endParaRPr>
                    </a:p>
                    <a:p>
                      <a:pPr marL="67945">
                        <a:lnSpc>
                          <a:spcPct val="100000"/>
                        </a:lnSpc>
                        <a:spcBef>
                          <a:spcPts val="660"/>
                        </a:spcBef>
                      </a:pPr>
                      <a:r>
                        <a:rPr dirty="0" sz="750" spc="5">
                          <a:latin typeface="宋体"/>
                          <a:cs typeface="宋体"/>
                        </a:rPr>
                        <a:t>持股</a:t>
                      </a:r>
                      <a:r>
                        <a:rPr dirty="0" sz="750" spc="-10">
                          <a:latin typeface="宋体"/>
                          <a:cs typeface="宋体"/>
                        </a:rPr>
                        <a:t>计</a:t>
                      </a:r>
                      <a:r>
                        <a:rPr dirty="0" sz="750" spc="5">
                          <a:latin typeface="宋体"/>
                          <a:cs typeface="宋体"/>
                        </a:rPr>
                        <a:t>划</a:t>
                      </a:r>
                      <a:r>
                        <a:rPr dirty="0" sz="750" spc="-10">
                          <a:latin typeface="宋体"/>
                          <a:cs typeface="宋体"/>
                        </a:rPr>
                        <a:t>的</a:t>
                      </a:r>
                      <a:r>
                        <a:rPr dirty="0" sz="750" spc="5">
                          <a:latin typeface="宋体"/>
                          <a:cs typeface="宋体"/>
                        </a:rPr>
                        <a:t>核</a:t>
                      </a:r>
                      <a:r>
                        <a:rPr dirty="0" sz="750" spc="-10">
                          <a:latin typeface="宋体"/>
                          <a:cs typeface="宋体"/>
                        </a:rPr>
                        <a:t>查</a:t>
                      </a:r>
                      <a:r>
                        <a:rPr dirty="0" sz="750" spc="5">
                          <a:latin typeface="宋体"/>
                          <a:cs typeface="宋体"/>
                        </a:rPr>
                        <a:t>意见</a:t>
                      </a:r>
                      <a:endParaRPr sz="750">
                        <a:latin typeface="宋体"/>
                        <a:cs typeface="宋体"/>
                      </a:endParaRPr>
                    </a:p>
                  </a:txBody>
                  <a:tcPr marL="0" marR="0" marB="0" marT="35560">
                    <a:solidFill>
                      <a:srgbClr val="C8C9CA"/>
                    </a:solidFill>
                  </a:tcPr>
                </a:tc>
                <a:tc>
                  <a:txBody>
                    <a:bodyPr/>
                    <a:lstStyle/>
                    <a:p>
                      <a:pPr marL="66675">
                        <a:lnSpc>
                          <a:spcPct val="100000"/>
                        </a:lnSpc>
                        <a:spcBef>
                          <a:spcPts val="280"/>
                        </a:spcBef>
                      </a:pPr>
                      <a:r>
                        <a:rPr dirty="0" sz="750" spc="5">
                          <a:latin typeface="宋体"/>
                          <a:cs typeface="宋体"/>
                        </a:rPr>
                        <a:t>公司</a:t>
                      </a:r>
                      <a:r>
                        <a:rPr dirty="0" sz="750" spc="-10">
                          <a:latin typeface="宋体"/>
                          <a:cs typeface="宋体"/>
                        </a:rPr>
                        <a:t>监</a:t>
                      </a:r>
                      <a:r>
                        <a:rPr dirty="0" sz="750" spc="5">
                          <a:latin typeface="宋体"/>
                          <a:cs typeface="宋体"/>
                        </a:rPr>
                        <a:t>事</a:t>
                      </a:r>
                      <a:r>
                        <a:rPr dirty="0" sz="750" spc="-10">
                          <a:latin typeface="宋体"/>
                          <a:cs typeface="宋体"/>
                        </a:rPr>
                        <a:t>会</a:t>
                      </a:r>
                      <a:r>
                        <a:rPr dirty="0" sz="750" spc="5">
                          <a:latin typeface="宋体"/>
                          <a:cs typeface="宋体"/>
                        </a:rPr>
                        <a:t>认</a:t>
                      </a:r>
                      <a:r>
                        <a:rPr dirty="0" sz="750" spc="-10">
                          <a:latin typeface="宋体"/>
                          <a:cs typeface="宋体"/>
                        </a:rPr>
                        <a:t>为</a:t>
                      </a:r>
                      <a:r>
                        <a:rPr dirty="0" sz="750" spc="-345">
                          <a:latin typeface="宋体"/>
                          <a:cs typeface="宋体"/>
                        </a:rPr>
                        <a:t>，</a:t>
                      </a:r>
                      <a:r>
                        <a:rPr dirty="0" sz="750" spc="5">
                          <a:latin typeface="宋体"/>
                          <a:cs typeface="宋体"/>
                        </a:rPr>
                        <a:t>本</a:t>
                      </a:r>
                      <a:r>
                        <a:rPr dirty="0" sz="750" spc="-10">
                          <a:latin typeface="宋体"/>
                          <a:cs typeface="宋体"/>
                        </a:rPr>
                        <a:t>次</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的</a:t>
                      </a:r>
                      <a:r>
                        <a:rPr dirty="0" sz="750" spc="-10">
                          <a:latin typeface="宋体"/>
                          <a:cs typeface="宋体"/>
                        </a:rPr>
                        <a:t>激</a:t>
                      </a:r>
                      <a:r>
                        <a:rPr dirty="0" sz="750" spc="5">
                          <a:latin typeface="宋体"/>
                          <a:cs typeface="宋体"/>
                        </a:rPr>
                        <a:t>励对</a:t>
                      </a:r>
                      <a:r>
                        <a:rPr dirty="0" sz="750" spc="-10">
                          <a:latin typeface="宋体"/>
                          <a:cs typeface="宋体"/>
                        </a:rPr>
                        <a:t>象</a:t>
                      </a:r>
                      <a:r>
                        <a:rPr dirty="0" sz="750" spc="5">
                          <a:latin typeface="宋体"/>
                          <a:cs typeface="宋体"/>
                        </a:rPr>
                        <a:t>均</a:t>
                      </a:r>
                      <a:r>
                        <a:rPr dirty="0" sz="750" spc="-10">
                          <a:latin typeface="宋体"/>
                          <a:cs typeface="宋体"/>
                        </a:rPr>
                        <a:t>符</a:t>
                      </a:r>
                      <a:r>
                        <a:rPr dirty="0" sz="750" spc="5">
                          <a:latin typeface="宋体"/>
                          <a:cs typeface="宋体"/>
                        </a:rPr>
                        <a:t>合</a:t>
                      </a:r>
                      <a:r>
                        <a:rPr dirty="0" sz="750" spc="-10">
                          <a:latin typeface="宋体"/>
                          <a:cs typeface="宋体"/>
                        </a:rPr>
                        <a:t>相</a:t>
                      </a:r>
                      <a:r>
                        <a:rPr dirty="0" sz="750" spc="5">
                          <a:latin typeface="宋体"/>
                          <a:cs typeface="宋体"/>
                        </a:rPr>
                        <a:t>关</a:t>
                      </a:r>
                      <a:r>
                        <a:rPr dirty="0" sz="750" spc="-10">
                          <a:latin typeface="宋体"/>
                          <a:cs typeface="宋体"/>
                        </a:rPr>
                        <a:t>法</a:t>
                      </a:r>
                      <a:r>
                        <a:rPr dirty="0" sz="750" spc="5">
                          <a:latin typeface="宋体"/>
                          <a:cs typeface="宋体"/>
                        </a:rPr>
                        <a:t>律</a:t>
                      </a:r>
                      <a:r>
                        <a:rPr dirty="0" sz="750" spc="-345">
                          <a:latin typeface="宋体"/>
                          <a:cs typeface="宋体"/>
                        </a:rPr>
                        <a:t>、</a:t>
                      </a:r>
                      <a:r>
                        <a:rPr dirty="0" sz="750" spc="-10">
                          <a:latin typeface="宋体"/>
                          <a:cs typeface="宋体"/>
                        </a:rPr>
                        <a:t>法规</a:t>
                      </a:r>
                      <a:r>
                        <a:rPr dirty="0" sz="750" spc="5">
                          <a:latin typeface="宋体"/>
                          <a:cs typeface="宋体"/>
                        </a:rPr>
                        <a:t>、</a:t>
                      </a:r>
                      <a:endParaRPr sz="750">
                        <a:latin typeface="宋体"/>
                        <a:cs typeface="宋体"/>
                      </a:endParaRPr>
                    </a:p>
                    <a:p>
                      <a:pPr marL="66675" marR="60960">
                        <a:lnSpc>
                          <a:spcPct val="173300"/>
                        </a:lnSpc>
                      </a:pPr>
                      <a:r>
                        <a:rPr dirty="0" sz="750">
                          <a:latin typeface="宋体"/>
                          <a:cs typeface="宋体"/>
                        </a:rPr>
                        <a:t>部门</a:t>
                      </a:r>
                      <a:r>
                        <a:rPr dirty="0" sz="750" spc="-15">
                          <a:latin typeface="宋体"/>
                          <a:cs typeface="宋体"/>
                        </a:rPr>
                        <a:t>规</a:t>
                      </a:r>
                      <a:r>
                        <a:rPr dirty="0" sz="750">
                          <a:latin typeface="宋体"/>
                          <a:cs typeface="宋体"/>
                        </a:rPr>
                        <a:t>章</a:t>
                      </a:r>
                      <a:r>
                        <a:rPr dirty="0" sz="750" spc="-15">
                          <a:latin typeface="宋体"/>
                          <a:cs typeface="宋体"/>
                        </a:rPr>
                        <a:t>及</a:t>
                      </a:r>
                      <a:r>
                        <a:rPr dirty="0" sz="750">
                          <a:latin typeface="宋体"/>
                          <a:cs typeface="宋体"/>
                        </a:rPr>
                        <a:t>规</a:t>
                      </a:r>
                      <a:r>
                        <a:rPr dirty="0" sz="750" spc="-15">
                          <a:latin typeface="宋体"/>
                          <a:cs typeface="宋体"/>
                        </a:rPr>
                        <a:t>范</a:t>
                      </a:r>
                      <a:r>
                        <a:rPr dirty="0" sz="750">
                          <a:latin typeface="宋体"/>
                          <a:cs typeface="宋体"/>
                        </a:rPr>
                        <a:t>性</a:t>
                      </a:r>
                      <a:r>
                        <a:rPr dirty="0" sz="750" spc="-15">
                          <a:latin typeface="宋体"/>
                          <a:cs typeface="宋体"/>
                        </a:rPr>
                        <a:t>文</a:t>
                      </a:r>
                      <a:r>
                        <a:rPr dirty="0" sz="750">
                          <a:latin typeface="宋体"/>
                          <a:cs typeface="宋体"/>
                        </a:rPr>
                        <a:t>件</a:t>
                      </a:r>
                      <a:r>
                        <a:rPr dirty="0" sz="750" spc="-15">
                          <a:latin typeface="宋体"/>
                          <a:cs typeface="宋体"/>
                        </a:rPr>
                        <a:t>所</a:t>
                      </a:r>
                      <a:r>
                        <a:rPr dirty="0" sz="750">
                          <a:latin typeface="宋体"/>
                          <a:cs typeface="宋体"/>
                        </a:rPr>
                        <a:t>规</a:t>
                      </a:r>
                      <a:r>
                        <a:rPr dirty="0" sz="750" spc="-15">
                          <a:latin typeface="宋体"/>
                          <a:cs typeface="宋体"/>
                        </a:rPr>
                        <a:t>定</a:t>
                      </a:r>
                      <a:r>
                        <a:rPr dirty="0" sz="750">
                          <a:latin typeface="宋体"/>
                          <a:cs typeface="宋体"/>
                        </a:rPr>
                        <a:t>的</a:t>
                      </a:r>
                      <a:r>
                        <a:rPr dirty="0" sz="750" spc="-15">
                          <a:latin typeface="宋体"/>
                          <a:cs typeface="宋体"/>
                        </a:rPr>
                        <a:t>条件</a:t>
                      </a:r>
                      <a:r>
                        <a:rPr dirty="0" sz="750" spc="-315">
                          <a:latin typeface="宋体"/>
                          <a:cs typeface="宋体"/>
                        </a:rPr>
                        <a:t>，</a:t>
                      </a:r>
                      <a:r>
                        <a:rPr dirty="0" sz="750">
                          <a:latin typeface="宋体"/>
                          <a:cs typeface="宋体"/>
                        </a:rPr>
                        <a:t>其</a:t>
                      </a:r>
                      <a:r>
                        <a:rPr dirty="0" sz="750" spc="-15">
                          <a:latin typeface="宋体"/>
                          <a:cs typeface="宋体"/>
                        </a:rPr>
                        <a:t>作</a:t>
                      </a:r>
                      <a:r>
                        <a:rPr dirty="0" sz="750">
                          <a:latin typeface="宋体"/>
                          <a:cs typeface="宋体"/>
                        </a:rPr>
                        <a:t>为</a:t>
                      </a:r>
                      <a:r>
                        <a:rPr dirty="0" sz="750" spc="-15">
                          <a:latin typeface="宋体"/>
                          <a:cs typeface="宋体"/>
                        </a:rPr>
                        <a:t>本</a:t>
                      </a:r>
                      <a:r>
                        <a:rPr dirty="0" sz="750">
                          <a:latin typeface="宋体"/>
                          <a:cs typeface="宋体"/>
                        </a:rPr>
                        <a:t>次</a:t>
                      </a:r>
                      <a:r>
                        <a:rPr dirty="0" sz="750" spc="-15">
                          <a:latin typeface="宋体"/>
                          <a:cs typeface="宋体"/>
                        </a:rPr>
                        <a:t>激</a:t>
                      </a:r>
                      <a:r>
                        <a:rPr dirty="0" sz="750">
                          <a:latin typeface="宋体"/>
                          <a:cs typeface="宋体"/>
                        </a:rPr>
                        <a:t>励</a:t>
                      </a:r>
                      <a:r>
                        <a:rPr dirty="0" sz="750" spc="-15">
                          <a:latin typeface="宋体"/>
                          <a:cs typeface="宋体"/>
                        </a:rPr>
                        <a:t>计</a:t>
                      </a:r>
                      <a:r>
                        <a:rPr dirty="0" sz="750">
                          <a:latin typeface="宋体"/>
                          <a:cs typeface="宋体"/>
                        </a:rPr>
                        <a:t>划</a:t>
                      </a:r>
                      <a:r>
                        <a:rPr dirty="0" sz="750" spc="-15">
                          <a:latin typeface="宋体"/>
                          <a:cs typeface="宋体"/>
                        </a:rPr>
                        <a:t>的</a:t>
                      </a:r>
                      <a:r>
                        <a:rPr dirty="0" sz="750">
                          <a:latin typeface="宋体"/>
                          <a:cs typeface="宋体"/>
                        </a:rPr>
                        <a:t>激励 </a:t>
                      </a:r>
                      <a:r>
                        <a:rPr dirty="0" sz="750" spc="5">
                          <a:latin typeface="宋体"/>
                          <a:cs typeface="宋体"/>
                        </a:rPr>
                        <a:t>对象</a:t>
                      </a:r>
                      <a:r>
                        <a:rPr dirty="0" sz="750" spc="-10">
                          <a:latin typeface="宋体"/>
                          <a:cs typeface="宋体"/>
                        </a:rPr>
                        <a:t>合</a:t>
                      </a:r>
                      <a:r>
                        <a:rPr dirty="0" sz="750" spc="5">
                          <a:latin typeface="宋体"/>
                          <a:cs typeface="宋体"/>
                        </a:rPr>
                        <a:t>法</a:t>
                      </a:r>
                      <a:r>
                        <a:rPr dirty="0" sz="750" spc="-10">
                          <a:latin typeface="宋体"/>
                          <a:cs typeface="宋体"/>
                        </a:rPr>
                        <a:t>、</a:t>
                      </a:r>
                      <a:r>
                        <a:rPr dirty="0" sz="750" spc="5">
                          <a:latin typeface="宋体"/>
                          <a:cs typeface="宋体"/>
                        </a:rPr>
                        <a:t>有</a:t>
                      </a:r>
                      <a:r>
                        <a:rPr dirty="0" sz="750" spc="-10">
                          <a:latin typeface="宋体"/>
                          <a:cs typeface="宋体"/>
                        </a:rPr>
                        <a:t>效</a:t>
                      </a:r>
                      <a:r>
                        <a:rPr dirty="0" sz="750" spc="5">
                          <a:latin typeface="宋体"/>
                          <a:cs typeface="宋体"/>
                        </a:rPr>
                        <a:t>，</a:t>
                      </a:r>
                      <a:r>
                        <a:rPr dirty="0" sz="750" spc="-10">
                          <a:latin typeface="宋体"/>
                          <a:cs typeface="宋体"/>
                        </a:rPr>
                        <a:t>同</a:t>
                      </a:r>
                      <a:r>
                        <a:rPr dirty="0" sz="750" spc="5">
                          <a:latin typeface="宋体"/>
                          <a:cs typeface="宋体"/>
                        </a:rPr>
                        <a:t>意</a:t>
                      </a:r>
                      <a:r>
                        <a:rPr dirty="0" sz="750" spc="-10">
                          <a:latin typeface="宋体"/>
                          <a:cs typeface="宋体"/>
                        </a:rPr>
                        <a:t>提</a:t>
                      </a:r>
                      <a:r>
                        <a:rPr dirty="0" sz="750" spc="5">
                          <a:latin typeface="宋体"/>
                          <a:cs typeface="宋体"/>
                        </a:rPr>
                        <a:t>交</a:t>
                      </a:r>
                      <a:r>
                        <a:rPr dirty="0" sz="750" spc="-10">
                          <a:latin typeface="宋体"/>
                          <a:cs typeface="宋体"/>
                        </a:rPr>
                        <a:t>股</a:t>
                      </a:r>
                      <a:r>
                        <a:rPr dirty="0" sz="750" spc="5">
                          <a:latin typeface="宋体"/>
                          <a:cs typeface="宋体"/>
                        </a:rPr>
                        <a:t>东</a:t>
                      </a:r>
                      <a:r>
                        <a:rPr dirty="0" sz="750" spc="-10">
                          <a:latin typeface="宋体"/>
                          <a:cs typeface="宋体"/>
                        </a:rPr>
                        <a:t>大会</a:t>
                      </a:r>
                      <a:r>
                        <a:rPr dirty="0" sz="750" spc="5">
                          <a:latin typeface="宋体"/>
                          <a:cs typeface="宋体"/>
                        </a:rPr>
                        <a:t>审议。</a:t>
                      </a:r>
                      <a:endParaRPr sz="750">
                        <a:latin typeface="宋体"/>
                        <a:cs typeface="宋体"/>
                      </a:endParaRPr>
                    </a:p>
                  </a:txBody>
                  <a:tcPr marL="0" marR="0" marB="0" marT="35560">
                    <a:solidFill>
                      <a:srgbClr val="C8C9CA"/>
                    </a:solidFill>
                  </a:tcPr>
                </a:tc>
              </a:tr>
              <a:tr h="2184146">
                <a:tc>
                  <a:txBody>
                    <a:bodyPr/>
                    <a:lstStyle/>
                    <a:p>
                      <a:pPr marL="77470">
                        <a:lnSpc>
                          <a:spcPct val="100000"/>
                        </a:lnSpc>
                        <a:spcBef>
                          <a:spcPts val="280"/>
                        </a:spcBef>
                      </a:pPr>
                      <a:r>
                        <a:rPr dirty="0" sz="750" spc="25">
                          <a:latin typeface="宋体"/>
                          <a:cs typeface="宋体"/>
                        </a:rPr>
                        <a:t>2020/9/30</a:t>
                      </a:r>
                      <a:endParaRPr sz="750">
                        <a:latin typeface="宋体"/>
                        <a:cs typeface="宋体"/>
                      </a:endParaRPr>
                    </a:p>
                  </a:txBody>
                  <a:tcPr marL="0" marR="0" marB="0" marT="35560">
                    <a:lnB w="6350">
                      <a:solidFill>
                        <a:srgbClr val="F5821F"/>
                      </a:solidFill>
                      <a:prstDash val="solid"/>
                    </a:lnB>
                  </a:tcPr>
                </a:tc>
                <a:tc>
                  <a:txBody>
                    <a:bodyPr/>
                    <a:lstStyle/>
                    <a:p>
                      <a:pPr algn="r" marR="60960">
                        <a:lnSpc>
                          <a:spcPct val="100000"/>
                        </a:lnSpc>
                        <a:spcBef>
                          <a:spcPts val="280"/>
                        </a:spcBef>
                      </a:pPr>
                      <a:r>
                        <a:rPr dirty="0" sz="750" spc="80">
                          <a:latin typeface="宋体"/>
                          <a:cs typeface="宋体"/>
                        </a:rPr>
                        <a:t>600867</a:t>
                      </a:r>
                      <a:endParaRPr sz="750">
                        <a:latin typeface="宋体"/>
                        <a:cs typeface="宋体"/>
                      </a:endParaRPr>
                    </a:p>
                  </a:txBody>
                  <a:tcPr marL="0" marR="0" marB="0" marT="35560">
                    <a:lnB w="6350">
                      <a:solidFill>
                        <a:srgbClr val="F5821F"/>
                      </a:solidFill>
                      <a:prstDash val="solid"/>
                    </a:lnB>
                  </a:tcPr>
                </a:tc>
                <a:tc>
                  <a:txBody>
                    <a:bodyPr/>
                    <a:lstStyle/>
                    <a:p>
                      <a:pPr marL="67945">
                        <a:lnSpc>
                          <a:spcPct val="100000"/>
                        </a:lnSpc>
                        <a:spcBef>
                          <a:spcPts val="280"/>
                        </a:spcBef>
                      </a:pPr>
                      <a:r>
                        <a:rPr dirty="0" sz="750" spc="5">
                          <a:latin typeface="宋体"/>
                          <a:cs typeface="宋体"/>
                        </a:rPr>
                        <a:t>通化</a:t>
                      </a:r>
                      <a:r>
                        <a:rPr dirty="0" sz="750" spc="-10">
                          <a:latin typeface="宋体"/>
                          <a:cs typeface="宋体"/>
                        </a:rPr>
                        <a:t>东</a:t>
                      </a:r>
                      <a:r>
                        <a:rPr dirty="0" sz="750" spc="5">
                          <a:latin typeface="宋体"/>
                          <a:cs typeface="宋体"/>
                        </a:rPr>
                        <a:t>宝</a:t>
                      </a:r>
                      <a:r>
                        <a:rPr dirty="0" sz="750" spc="25">
                          <a:latin typeface="宋体"/>
                          <a:cs typeface="宋体"/>
                        </a:rPr>
                        <a:t>:2020</a:t>
                      </a:r>
                      <a:r>
                        <a:rPr dirty="0" sz="750" spc="-200">
                          <a:latin typeface="宋体"/>
                          <a:cs typeface="宋体"/>
                        </a:rPr>
                        <a:t> </a:t>
                      </a:r>
                      <a:r>
                        <a:rPr dirty="0" sz="750" spc="-10">
                          <a:latin typeface="宋体"/>
                          <a:cs typeface="宋体"/>
                        </a:rPr>
                        <a:t>年</a:t>
                      </a:r>
                      <a:r>
                        <a:rPr dirty="0" sz="750" spc="5">
                          <a:latin typeface="宋体"/>
                          <a:cs typeface="宋体"/>
                        </a:rPr>
                        <a:t>股</a:t>
                      </a:r>
                      <a:r>
                        <a:rPr dirty="0" sz="750" spc="-10">
                          <a:latin typeface="宋体"/>
                          <a:cs typeface="宋体"/>
                        </a:rPr>
                        <a:t>票</a:t>
                      </a:r>
                      <a:r>
                        <a:rPr dirty="0" sz="750" spc="5">
                          <a:latin typeface="宋体"/>
                          <a:cs typeface="宋体"/>
                        </a:rPr>
                        <a:t>期</a:t>
                      </a:r>
                      <a:r>
                        <a:rPr dirty="0" sz="750" spc="-10">
                          <a:latin typeface="宋体"/>
                          <a:cs typeface="宋体"/>
                        </a:rPr>
                        <a:t>权</a:t>
                      </a:r>
                      <a:r>
                        <a:rPr dirty="0" sz="750" spc="5">
                          <a:latin typeface="宋体"/>
                          <a:cs typeface="宋体"/>
                        </a:rPr>
                        <a:t>及</a:t>
                      </a:r>
                      <a:r>
                        <a:rPr dirty="0" sz="750" spc="-10">
                          <a:latin typeface="宋体"/>
                          <a:cs typeface="宋体"/>
                        </a:rPr>
                        <a:t>限</a:t>
                      </a:r>
                      <a:r>
                        <a:rPr dirty="0" sz="750" spc="5">
                          <a:latin typeface="宋体"/>
                          <a:cs typeface="宋体"/>
                        </a:rPr>
                        <a:t>制</a:t>
                      </a:r>
                      <a:r>
                        <a:rPr dirty="0" sz="750" spc="-10">
                          <a:latin typeface="宋体"/>
                          <a:cs typeface="宋体"/>
                        </a:rPr>
                        <a:t>性</a:t>
                      </a:r>
                      <a:r>
                        <a:rPr dirty="0" sz="750" spc="5">
                          <a:latin typeface="宋体"/>
                          <a:cs typeface="宋体"/>
                        </a:rPr>
                        <a:t>股票</a:t>
                      </a:r>
                      <a:r>
                        <a:rPr dirty="0" sz="750" spc="-10">
                          <a:latin typeface="宋体"/>
                          <a:cs typeface="宋体"/>
                        </a:rPr>
                        <a:t>激</a:t>
                      </a:r>
                      <a:r>
                        <a:rPr dirty="0" sz="750" spc="5">
                          <a:latin typeface="宋体"/>
                          <a:cs typeface="宋体"/>
                        </a:rPr>
                        <a:t>励</a:t>
                      </a:r>
                      <a:r>
                        <a:rPr dirty="0" sz="750" spc="-10">
                          <a:latin typeface="宋体"/>
                          <a:cs typeface="宋体"/>
                        </a:rPr>
                        <a:t>计</a:t>
                      </a:r>
                      <a:r>
                        <a:rPr dirty="0" sz="750" spc="-5">
                          <a:latin typeface="宋体"/>
                          <a:cs typeface="宋体"/>
                        </a:rPr>
                        <a:t>划</a:t>
                      </a:r>
                      <a:r>
                        <a:rPr dirty="0" sz="750" spc="-105">
                          <a:latin typeface="宋体"/>
                          <a:cs typeface="宋体"/>
                        </a:rPr>
                        <a:t>(</a:t>
                      </a:r>
                      <a:r>
                        <a:rPr dirty="0" sz="750" spc="5">
                          <a:latin typeface="宋体"/>
                          <a:cs typeface="宋体"/>
                        </a:rPr>
                        <a:t>草</a:t>
                      </a:r>
                      <a:endParaRPr sz="750">
                        <a:latin typeface="宋体"/>
                        <a:cs typeface="宋体"/>
                      </a:endParaRPr>
                    </a:p>
                    <a:p>
                      <a:pPr marL="67945">
                        <a:lnSpc>
                          <a:spcPct val="100000"/>
                        </a:lnSpc>
                        <a:spcBef>
                          <a:spcPts val="660"/>
                        </a:spcBef>
                      </a:pPr>
                      <a:r>
                        <a:rPr dirty="0" sz="750" spc="5">
                          <a:latin typeface="宋体"/>
                          <a:cs typeface="宋体"/>
                        </a:rPr>
                        <a:t>案</a:t>
                      </a:r>
                      <a:r>
                        <a:rPr dirty="0" sz="750" spc="-114">
                          <a:latin typeface="宋体"/>
                          <a:cs typeface="宋体"/>
                        </a:rPr>
                        <a:t>)</a:t>
                      </a:r>
                      <a:r>
                        <a:rPr dirty="0" sz="750" spc="5">
                          <a:latin typeface="宋体"/>
                          <a:cs typeface="宋体"/>
                        </a:rPr>
                        <a:t>摘要</a:t>
                      </a:r>
                      <a:endParaRPr sz="750">
                        <a:latin typeface="宋体"/>
                        <a:cs typeface="宋体"/>
                      </a:endParaRPr>
                    </a:p>
                  </a:txBody>
                  <a:tcPr marL="0" marR="0" marB="0" marT="35560">
                    <a:lnB w="6350">
                      <a:solidFill>
                        <a:srgbClr val="F5821F"/>
                      </a:solidFill>
                      <a:prstDash val="solid"/>
                    </a:lnB>
                  </a:tcPr>
                </a:tc>
                <a:tc>
                  <a:txBody>
                    <a:bodyPr/>
                    <a:lstStyle/>
                    <a:p>
                      <a:pPr marL="66675">
                        <a:lnSpc>
                          <a:spcPct val="100000"/>
                        </a:lnSpc>
                        <a:spcBef>
                          <a:spcPts val="280"/>
                        </a:spcBef>
                      </a:pPr>
                      <a:r>
                        <a:rPr dirty="0" sz="750" spc="5">
                          <a:latin typeface="宋体"/>
                          <a:cs typeface="宋体"/>
                        </a:rPr>
                        <a:t>本激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拟</a:t>
                      </a:r>
                      <a:r>
                        <a:rPr dirty="0" sz="750" spc="-10">
                          <a:latin typeface="宋体"/>
                          <a:cs typeface="宋体"/>
                        </a:rPr>
                        <a:t>向</a:t>
                      </a:r>
                      <a:r>
                        <a:rPr dirty="0" sz="750" spc="5">
                          <a:latin typeface="宋体"/>
                          <a:cs typeface="宋体"/>
                        </a:rPr>
                        <a:t>激</a:t>
                      </a:r>
                      <a:r>
                        <a:rPr dirty="0" sz="750" spc="-10">
                          <a:latin typeface="宋体"/>
                          <a:cs typeface="宋体"/>
                        </a:rPr>
                        <a:t>励</a:t>
                      </a:r>
                      <a:r>
                        <a:rPr dirty="0" sz="750" spc="5">
                          <a:latin typeface="宋体"/>
                          <a:cs typeface="宋体"/>
                        </a:rPr>
                        <a:t>对</a:t>
                      </a:r>
                      <a:r>
                        <a:rPr dirty="0" sz="750" spc="-10">
                          <a:latin typeface="宋体"/>
                          <a:cs typeface="宋体"/>
                        </a:rPr>
                        <a:t>象</a:t>
                      </a:r>
                      <a:r>
                        <a:rPr dirty="0" sz="750" spc="5">
                          <a:latin typeface="宋体"/>
                          <a:cs typeface="宋体"/>
                        </a:rPr>
                        <a:t>授</a:t>
                      </a:r>
                      <a:r>
                        <a:rPr dirty="0" sz="750" spc="-10">
                          <a:latin typeface="宋体"/>
                          <a:cs typeface="宋体"/>
                        </a:rPr>
                        <a:t>予</a:t>
                      </a:r>
                      <a:r>
                        <a:rPr dirty="0" sz="750" spc="5">
                          <a:latin typeface="宋体"/>
                          <a:cs typeface="宋体"/>
                        </a:rPr>
                        <a:t>权</a:t>
                      </a:r>
                      <a:r>
                        <a:rPr dirty="0" sz="750" spc="-10">
                          <a:latin typeface="宋体"/>
                          <a:cs typeface="宋体"/>
                        </a:rPr>
                        <a:t>益总</a:t>
                      </a:r>
                      <a:r>
                        <a:rPr dirty="0" sz="750" spc="5">
                          <a:latin typeface="宋体"/>
                          <a:cs typeface="宋体"/>
                        </a:rPr>
                        <a:t>计</a:t>
                      </a:r>
                      <a:r>
                        <a:rPr dirty="0" sz="750" spc="-195">
                          <a:latin typeface="宋体"/>
                          <a:cs typeface="宋体"/>
                        </a:rPr>
                        <a:t> </a:t>
                      </a:r>
                      <a:r>
                        <a:rPr dirty="0" sz="750" spc="15">
                          <a:latin typeface="宋体"/>
                          <a:cs typeface="宋体"/>
                        </a:rPr>
                        <a:t>6,027.50</a:t>
                      </a:r>
                      <a:r>
                        <a:rPr dirty="0" sz="750" spc="-204">
                          <a:latin typeface="宋体"/>
                          <a:cs typeface="宋体"/>
                        </a:rPr>
                        <a:t> </a:t>
                      </a:r>
                      <a:r>
                        <a:rPr dirty="0" sz="750" spc="5">
                          <a:latin typeface="宋体"/>
                          <a:cs typeface="宋体"/>
                        </a:rPr>
                        <a:t>万股</a:t>
                      </a:r>
                      <a:r>
                        <a:rPr dirty="0" sz="750" spc="-120">
                          <a:latin typeface="宋体"/>
                          <a:cs typeface="宋体"/>
                        </a:rPr>
                        <a:t>，</a:t>
                      </a:r>
                      <a:r>
                        <a:rPr dirty="0" sz="750" spc="5">
                          <a:latin typeface="宋体"/>
                          <a:cs typeface="宋体"/>
                        </a:rPr>
                        <a:t>涉</a:t>
                      </a:r>
                      <a:r>
                        <a:rPr dirty="0" sz="750" spc="-10">
                          <a:latin typeface="宋体"/>
                          <a:cs typeface="宋体"/>
                        </a:rPr>
                        <a:t>及</a:t>
                      </a:r>
                      <a:r>
                        <a:rPr dirty="0" sz="750" spc="5">
                          <a:latin typeface="宋体"/>
                          <a:cs typeface="宋体"/>
                        </a:rPr>
                        <a:t>的标</a:t>
                      </a:r>
                      <a:endParaRPr sz="750">
                        <a:latin typeface="宋体"/>
                        <a:cs typeface="宋体"/>
                      </a:endParaRPr>
                    </a:p>
                    <a:p>
                      <a:pPr marL="66675" marR="13335">
                        <a:lnSpc>
                          <a:spcPct val="173300"/>
                        </a:lnSpc>
                        <a:spcBef>
                          <a:spcPts val="5"/>
                        </a:spcBef>
                      </a:pPr>
                      <a:r>
                        <a:rPr dirty="0" sz="750" spc="5">
                          <a:latin typeface="宋体"/>
                          <a:cs typeface="宋体"/>
                        </a:rPr>
                        <a:t>的股</a:t>
                      </a:r>
                      <a:r>
                        <a:rPr dirty="0" sz="750" spc="-10">
                          <a:latin typeface="宋体"/>
                          <a:cs typeface="宋体"/>
                        </a:rPr>
                        <a:t>票</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人民</a:t>
                      </a:r>
                      <a:r>
                        <a:rPr dirty="0" sz="750" spc="5">
                          <a:latin typeface="宋体"/>
                          <a:cs typeface="宋体"/>
                        </a:rPr>
                        <a:t>币</a:t>
                      </a:r>
                      <a:r>
                        <a:rPr dirty="0" sz="750" spc="-200">
                          <a:latin typeface="宋体"/>
                          <a:cs typeface="宋体"/>
                        </a:rPr>
                        <a:t> </a:t>
                      </a:r>
                      <a:r>
                        <a:rPr dirty="0" sz="750" spc="180">
                          <a:latin typeface="宋体"/>
                          <a:cs typeface="宋体"/>
                        </a:rPr>
                        <a:t>A</a:t>
                      </a:r>
                      <a:r>
                        <a:rPr dirty="0" sz="750" spc="-210">
                          <a:latin typeface="宋体"/>
                          <a:cs typeface="宋体"/>
                        </a:rPr>
                        <a:t> </a:t>
                      </a:r>
                      <a:r>
                        <a:rPr dirty="0" sz="750" spc="5">
                          <a:latin typeface="宋体"/>
                          <a:cs typeface="宋体"/>
                        </a:rPr>
                        <a:t>股</a:t>
                      </a:r>
                      <a:r>
                        <a:rPr dirty="0" sz="750" spc="-10">
                          <a:latin typeface="宋体"/>
                          <a:cs typeface="宋体"/>
                        </a:rPr>
                        <a:t>普</a:t>
                      </a:r>
                      <a:r>
                        <a:rPr dirty="0" sz="750" spc="5">
                          <a:latin typeface="宋体"/>
                          <a:cs typeface="宋体"/>
                        </a:rPr>
                        <a:t>通</a:t>
                      </a:r>
                      <a:r>
                        <a:rPr dirty="0" sz="750" spc="-10">
                          <a:latin typeface="宋体"/>
                          <a:cs typeface="宋体"/>
                        </a:rPr>
                        <a:t>股</a:t>
                      </a:r>
                      <a:r>
                        <a:rPr dirty="0" sz="750" spc="5">
                          <a:latin typeface="宋体"/>
                          <a:cs typeface="宋体"/>
                        </a:rPr>
                        <a:t>，</a:t>
                      </a:r>
                      <a:r>
                        <a:rPr dirty="0" sz="750" spc="-10">
                          <a:latin typeface="宋体"/>
                          <a:cs typeface="宋体"/>
                        </a:rPr>
                        <a:t>占</a:t>
                      </a:r>
                      <a:r>
                        <a:rPr dirty="0" sz="750" spc="5">
                          <a:latin typeface="宋体"/>
                          <a:cs typeface="宋体"/>
                        </a:rPr>
                        <a:t>本激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草</a:t>
                      </a:r>
                      <a:r>
                        <a:rPr dirty="0" sz="750" spc="-10">
                          <a:latin typeface="宋体"/>
                          <a:cs typeface="宋体"/>
                        </a:rPr>
                        <a:t>案</a:t>
                      </a:r>
                      <a:r>
                        <a:rPr dirty="0" sz="750" spc="5">
                          <a:latin typeface="宋体"/>
                          <a:cs typeface="宋体"/>
                        </a:rPr>
                        <a:t>及</a:t>
                      </a:r>
                      <a:r>
                        <a:rPr dirty="0" sz="750" spc="-10">
                          <a:latin typeface="宋体"/>
                          <a:cs typeface="宋体"/>
                        </a:rPr>
                        <a:t>摘</a:t>
                      </a:r>
                      <a:r>
                        <a:rPr dirty="0" sz="750" spc="5">
                          <a:latin typeface="宋体"/>
                          <a:cs typeface="宋体"/>
                        </a:rPr>
                        <a:t>要</a:t>
                      </a:r>
                      <a:r>
                        <a:rPr dirty="0" sz="750" spc="-10">
                          <a:latin typeface="宋体"/>
                          <a:cs typeface="宋体"/>
                        </a:rPr>
                        <a:t>公</a:t>
                      </a:r>
                      <a:r>
                        <a:rPr dirty="0" sz="750" spc="5">
                          <a:latin typeface="宋体"/>
                          <a:cs typeface="宋体"/>
                        </a:rPr>
                        <a:t>告 时公</a:t>
                      </a:r>
                      <a:r>
                        <a:rPr dirty="0" sz="750" spc="-10">
                          <a:latin typeface="宋体"/>
                          <a:cs typeface="宋体"/>
                        </a:rPr>
                        <a:t>司</a:t>
                      </a:r>
                      <a:r>
                        <a:rPr dirty="0" sz="750" spc="5">
                          <a:latin typeface="宋体"/>
                          <a:cs typeface="宋体"/>
                        </a:rPr>
                        <a:t>股</a:t>
                      </a:r>
                      <a:r>
                        <a:rPr dirty="0" sz="750" spc="-10">
                          <a:latin typeface="宋体"/>
                          <a:cs typeface="宋体"/>
                        </a:rPr>
                        <a:t>本总</a:t>
                      </a:r>
                      <a:r>
                        <a:rPr dirty="0" sz="750" spc="5">
                          <a:latin typeface="宋体"/>
                          <a:cs typeface="宋体"/>
                        </a:rPr>
                        <a:t>额</a:t>
                      </a:r>
                      <a:r>
                        <a:rPr dirty="0" sz="750" spc="-204">
                          <a:latin typeface="宋体"/>
                          <a:cs typeface="宋体"/>
                        </a:rPr>
                        <a:t> </a:t>
                      </a:r>
                      <a:r>
                        <a:rPr dirty="0" sz="750" spc="30">
                          <a:latin typeface="宋体"/>
                          <a:cs typeface="宋体"/>
                        </a:rPr>
                        <a:t>203,398.85</a:t>
                      </a:r>
                      <a:r>
                        <a:rPr dirty="0" sz="750" spc="-215">
                          <a:latin typeface="宋体"/>
                          <a:cs typeface="宋体"/>
                        </a:rPr>
                        <a:t> </a:t>
                      </a:r>
                      <a:r>
                        <a:rPr dirty="0" sz="750" spc="5">
                          <a:latin typeface="宋体"/>
                          <a:cs typeface="宋体"/>
                        </a:rPr>
                        <a:t>万</a:t>
                      </a:r>
                      <a:r>
                        <a:rPr dirty="0" sz="750" spc="-10">
                          <a:latin typeface="宋体"/>
                          <a:cs typeface="宋体"/>
                        </a:rPr>
                        <a:t>股</a:t>
                      </a:r>
                      <a:r>
                        <a:rPr dirty="0" sz="750" spc="5">
                          <a:latin typeface="宋体"/>
                          <a:cs typeface="宋体"/>
                        </a:rPr>
                        <a:t>的</a:t>
                      </a:r>
                      <a:r>
                        <a:rPr dirty="0" sz="750" spc="-210">
                          <a:latin typeface="宋体"/>
                          <a:cs typeface="宋体"/>
                        </a:rPr>
                        <a:t> </a:t>
                      </a:r>
                      <a:r>
                        <a:rPr dirty="0" sz="750" spc="85">
                          <a:latin typeface="宋体"/>
                          <a:cs typeface="宋体"/>
                        </a:rPr>
                        <a:t>2.96%</a:t>
                      </a:r>
                      <a:r>
                        <a:rPr dirty="0" sz="750" spc="-140">
                          <a:latin typeface="宋体"/>
                          <a:cs typeface="宋体"/>
                        </a:rPr>
                        <a:t>。</a:t>
                      </a:r>
                      <a:r>
                        <a:rPr dirty="0" sz="750" spc="-10">
                          <a:latin typeface="宋体"/>
                          <a:cs typeface="宋体"/>
                        </a:rPr>
                        <a:t>授</a:t>
                      </a:r>
                      <a:r>
                        <a:rPr dirty="0" sz="750" spc="5">
                          <a:latin typeface="宋体"/>
                          <a:cs typeface="宋体"/>
                        </a:rPr>
                        <a:t>予</a:t>
                      </a:r>
                      <a:r>
                        <a:rPr dirty="0" sz="750" spc="-10">
                          <a:latin typeface="宋体"/>
                          <a:cs typeface="宋体"/>
                        </a:rPr>
                        <a:t>部</a:t>
                      </a:r>
                      <a:r>
                        <a:rPr dirty="0" sz="750" spc="5">
                          <a:latin typeface="宋体"/>
                          <a:cs typeface="宋体"/>
                        </a:rPr>
                        <a:t>分具</a:t>
                      </a:r>
                      <a:r>
                        <a:rPr dirty="0" sz="750" spc="-10">
                          <a:latin typeface="宋体"/>
                          <a:cs typeface="宋体"/>
                        </a:rPr>
                        <a:t>体</a:t>
                      </a:r>
                      <a:r>
                        <a:rPr dirty="0" sz="750" spc="5">
                          <a:latin typeface="宋体"/>
                          <a:cs typeface="宋体"/>
                        </a:rPr>
                        <a:t>如</a:t>
                      </a:r>
                      <a:r>
                        <a:rPr dirty="0" sz="750" spc="-10">
                          <a:latin typeface="宋体"/>
                          <a:cs typeface="宋体"/>
                        </a:rPr>
                        <a:t>下</a:t>
                      </a:r>
                      <a:r>
                        <a:rPr dirty="0" sz="750" spc="5">
                          <a:latin typeface="宋体"/>
                          <a:cs typeface="宋体"/>
                        </a:rPr>
                        <a:t>：  股票</a:t>
                      </a:r>
                      <a:r>
                        <a:rPr dirty="0" sz="750" spc="-10">
                          <a:latin typeface="宋体"/>
                          <a:cs typeface="宋体"/>
                        </a:rPr>
                        <a:t>期</a:t>
                      </a:r>
                      <a:r>
                        <a:rPr dirty="0" sz="750" spc="5">
                          <a:latin typeface="宋体"/>
                          <a:cs typeface="宋体"/>
                        </a:rPr>
                        <a:t>权</a:t>
                      </a:r>
                      <a:r>
                        <a:rPr dirty="0" sz="750" spc="-10">
                          <a:latin typeface="宋体"/>
                          <a:cs typeface="宋体"/>
                        </a:rPr>
                        <a:t>激</a:t>
                      </a:r>
                      <a:r>
                        <a:rPr dirty="0" sz="750" spc="5">
                          <a:latin typeface="宋体"/>
                          <a:cs typeface="宋体"/>
                        </a:rPr>
                        <a:t>励</a:t>
                      </a:r>
                      <a:r>
                        <a:rPr dirty="0" sz="750" spc="-10">
                          <a:latin typeface="宋体"/>
                          <a:cs typeface="宋体"/>
                        </a:rPr>
                        <a:t>计划</a:t>
                      </a:r>
                      <a:r>
                        <a:rPr dirty="0" sz="750" spc="-95">
                          <a:latin typeface="宋体"/>
                          <a:cs typeface="宋体"/>
                        </a:rPr>
                        <a:t>：</a:t>
                      </a:r>
                      <a:r>
                        <a:rPr dirty="0" sz="750" spc="-10">
                          <a:latin typeface="宋体"/>
                          <a:cs typeface="宋体"/>
                        </a:rPr>
                        <a:t>公</a:t>
                      </a:r>
                      <a:r>
                        <a:rPr dirty="0" sz="750" spc="5">
                          <a:latin typeface="宋体"/>
                          <a:cs typeface="宋体"/>
                        </a:rPr>
                        <a:t>司</a:t>
                      </a:r>
                      <a:r>
                        <a:rPr dirty="0" sz="750" spc="-10">
                          <a:latin typeface="宋体"/>
                          <a:cs typeface="宋体"/>
                        </a:rPr>
                        <a:t>拟</a:t>
                      </a:r>
                      <a:r>
                        <a:rPr dirty="0" sz="750" spc="5">
                          <a:latin typeface="宋体"/>
                          <a:cs typeface="宋体"/>
                        </a:rPr>
                        <a:t>向</a:t>
                      </a:r>
                      <a:r>
                        <a:rPr dirty="0" sz="750" spc="-10">
                          <a:latin typeface="宋体"/>
                          <a:cs typeface="宋体"/>
                        </a:rPr>
                        <a:t>激</a:t>
                      </a:r>
                      <a:r>
                        <a:rPr dirty="0" sz="750" spc="5">
                          <a:latin typeface="宋体"/>
                          <a:cs typeface="宋体"/>
                        </a:rPr>
                        <a:t>励</a:t>
                      </a:r>
                      <a:r>
                        <a:rPr dirty="0" sz="750" spc="-10">
                          <a:latin typeface="宋体"/>
                          <a:cs typeface="宋体"/>
                        </a:rPr>
                        <a:t>对</a:t>
                      </a:r>
                      <a:r>
                        <a:rPr dirty="0" sz="750" spc="5">
                          <a:latin typeface="宋体"/>
                          <a:cs typeface="宋体"/>
                        </a:rPr>
                        <a:t>象</a:t>
                      </a:r>
                      <a:r>
                        <a:rPr dirty="0" sz="750" spc="-10">
                          <a:latin typeface="宋体"/>
                          <a:cs typeface="宋体"/>
                        </a:rPr>
                        <a:t>授</a:t>
                      </a:r>
                      <a:r>
                        <a:rPr dirty="0" sz="750" spc="5">
                          <a:latin typeface="宋体"/>
                          <a:cs typeface="宋体"/>
                        </a:rPr>
                        <a:t>予</a:t>
                      </a:r>
                      <a:r>
                        <a:rPr dirty="0" sz="750" spc="-195">
                          <a:latin typeface="宋体"/>
                          <a:cs typeface="宋体"/>
                        </a:rPr>
                        <a:t> </a:t>
                      </a:r>
                      <a:r>
                        <a:rPr dirty="0" sz="750" spc="15">
                          <a:latin typeface="宋体"/>
                          <a:cs typeface="宋体"/>
                        </a:rPr>
                        <a:t>5,328.50</a:t>
                      </a:r>
                      <a:r>
                        <a:rPr dirty="0" sz="750" spc="-200">
                          <a:latin typeface="宋体"/>
                          <a:cs typeface="宋体"/>
                        </a:rPr>
                        <a:t> </a:t>
                      </a:r>
                      <a:r>
                        <a:rPr dirty="0" sz="750" spc="-10">
                          <a:latin typeface="宋体"/>
                          <a:cs typeface="宋体"/>
                        </a:rPr>
                        <a:t>万</a:t>
                      </a:r>
                      <a:r>
                        <a:rPr dirty="0" sz="750" spc="5">
                          <a:latin typeface="宋体"/>
                          <a:cs typeface="宋体"/>
                        </a:rPr>
                        <a:t>份</a:t>
                      </a:r>
                      <a:r>
                        <a:rPr dirty="0" sz="750" spc="-10">
                          <a:latin typeface="宋体"/>
                          <a:cs typeface="宋体"/>
                        </a:rPr>
                        <a:t>股</a:t>
                      </a:r>
                      <a:r>
                        <a:rPr dirty="0" sz="750" spc="5">
                          <a:latin typeface="宋体"/>
                          <a:cs typeface="宋体"/>
                        </a:rPr>
                        <a:t>票期 权，</a:t>
                      </a:r>
                      <a:r>
                        <a:rPr dirty="0" sz="750" spc="-10">
                          <a:latin typeface="宋体"/>
                          <a:cs typeface="宋体"/>
                        </a:rPr>
                        <a:t>涉</a:t>
                      </a:r>
                      <a:r>
                        <a:rPr dirty="0" sz="750" spc="5">
                          <a:latin typeface="宋体"/>
                          <a:cs typeface="宋体"/>
                        </a:rPr>
                        <a:t>及</a:t>
                      </a:r>
                      <a:r>
                        <a:rPr dirty="0" sz="750" spc="-10">
                          <a:latin typeface="宋体"/>
                          <a:cs typeface="宋体"/>
                        </a:rPr>
                        <a:t>的</a:t>
                      </a:r>
                      <a:r>
                        <a:rPr dirty="0" sz="750" spc="5">
                          <a:latin typeface="宋体"/>
                          <a:cs typeface="宋体"/>
                        </a:rPr>
                        <a:t>标</a:t>
                      </a:r>
                      <a:r>
                        <a:rPr dirty="0" sz="750" spc="-10">
                          <a:latin typeface="宋体"/>
                          <a:cs typeface="宋体"/>
                        </a:rPr>
                        <a:t>的</a:t>
                      </a:r>
                      <a:r>
                        <a:rPr dirty="0" sz="750" spc="5">
                          <a:latin typeface="宋体"/>
                          <a:cs typeface="宋体"/>
                        </a:rPr>
                        <a:t>股</a:t>
                      </a:r>
                      <a:r>
                        <a:rPr dirty="0" sz="750" spc="-10">
                          <a:latin typeface="宋体"/>
                          <a:cs typeface="宋体"/>
                        </a:rPr>
                        <a:t>票</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人民</a:t>
                      </a:r>
                      <a:r>
                        <a:rPr dirty="0" sz="750" spc="5">
                          <a:latin typeface="宋体"/>
                          <a:cs typeface="宋体"/>
                        </a:rPr>
                        <a:t>币</a:t>
                      </a:r>
                      <a:r>
                        <a:rPr dirty="0" sz="750" spc="-200">
                          <a:latin typeface="宋体"/>
                          <a:cs typeface="宋体"/>
                        </a:rPr>
                        <a:t> </a:t>
                      </a:r>
                      <a:r>
                        <a:rPr dirty="0" sz="750" spc="180">
                          <a:latin typeface="宋体"/>
                          <a:cs typeface="宋体"/>
                        </a:rPr>
                        <a:t>A</a:t>
                      </a:r>
                      <a:r>
                        <a:rPr dirty="0" sz="750" spc="-210">
                          <a:latin typeface="宋体"/>
                          <a:cs typeface="宋体"/>
                        </a:rPr>
                        <a:t> </a:t>
                      </a:r>
                      <a:r>
                        <a:rPr dirty="0" sz="750" spc="5">
                          <a:latin typeface="宋体"/>
                          <a:cs typeface="宋体"/>
                        </a:rPr>
                        <a:t>股普</a:t>
                      </a:r>
                      <a:r>
                        <a:rPr dirty="0" sz="750" spc="-10">
                          <a:latin typeface="宋体"/>
                          <a:cs typeface="宋体"/>
                        </a:rPr>
                        <a:t>通</a:t>
                      </a:r>
                      <a:r>
                        <a:rPr dirty="0" sz="750" spc="5">
                          <a:latin typeface="宋体"/>
                          <a:cs typeface="宋体"/>
                        </a:rPr>
                        <a:t>股</a:t>
                      </a:r>
                      <a:r>
                        <a:rPr dirty="0" sz="750" spc="-10">
                          <a:latin typeface="宋体"/>
                          <a:cs typeface="宋体"/>
                        </a:rPr>
                        <a:t>，</a:t>
                      </a:r>
                      <a:r>
                        <a:rPr dirty="0" sz="750" spc="5">
                          <a:latin typeface="宋体"/>
                          <a:cs typeface="宋体"/>
                        </a:rPr>
                        <a:t>占</a:t>
                      </a:r>
                      <a:r>
                        <a:rPr dirty="0" sz="750" spc="-10">
                          <a:latin typeface="宋体"/>
                          <a:cs typeface="宋体"/>
                        </a:rPr>
                        <a:t>本</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草 案及</a:t>
                      </a:r>
                      <a:r>
                        <a:rPr dirty="0" sz="750" spc="-10">
                          <a:latin typeface="宋体"/>
                          <a:cs typeface="宋体"/>
                        </a:rPr>
                        <a:t>摘</a:t>
                      </a:r>
                      <a:r>
                        <a:rPr dirty="0" sz="750" spc="5">
                          <a:latin typeface="宋体"/>
                          <a:cs typeface="宋体"/>
                        </a:rPr>
                        <a:t>要</a:t>
                      </a:r>
                      <a:r>
                        <a:rPr dirty="0" sz="750" spc="-10">
                          <a:latin typeface="宋体"/>
                          <a:cs typeface="宋体"/>
                        </a:rPr>
                        <a:t>公</a:t>
                      </a:r>
                      <a:r>
                        <a:rPr dirty="0" sz="750" spc="5">
                          <a:latin typeface="宋体"/>
                          <a:cs typeface="宋体"/>
                        </a:rPr>
                        <a:t>告</a:t>
                      </a:r>
                      <a:r>
                        <a:rPr dirty="0" sz="750" spc="-10">
                          <a:latin typeface="宋体"/>
                          <a:cs typeface="宋体"/>
                        </a:rPr>
                        <a:t>时</a:t>
                      </a:r>
                      <a:r>
                        <a:rPr dirty="0" sz="750" spc="5">
                          <a:latin typeface="宋体"/>
                          <a:cs typeface="宋体"/>
                        </a:rPr>
                        <a:t>公</a:t>
                      </a:r>
                      <a:r>
                        <a:rPr dirty="0" sz="750" spc="-10">
                          <a:latin typeface="宋体"/>
                          <a:cs typeface="宋体"/>
                        </a:rPr>
                        <a:t>司</a:t>
                      </a:r>
                      <a:r>
                        <a:rPr dirty="0" sz="750" spc="5">
                          <a:latin typeface="宋体"/>
                          <a:cs typeface="宋体"/>
                        </a:rPr>
                        <a:t>股</a:t>
                      </a:r>
                      <a:r>
                        <a:rPr dirty="0" sz="750" spc="-10">
                          <a:latin typeface="宋体"/>
                          <a:cs typeface="宋体"/>
                        </a:rPr>
                        <a:t>本总</a:t>
                      </a:r>
                      <a:r>
                        <a:rPr dirty="0" sz="750" spc="5">
                          <a:latin typeface="宋体"/>
                          <a:cs typeface="宋体"/>
                        </a:rPr>
                        <a:t>额</a:t>
                      </a:r>
                      <a:r>
                        <a:rPr dirty="0" sz="750" spc="-195">
                          <a:latin typeface="宋体"/>
                          <a:cs typeface="宋体"/>
                        </a:rPr>
                        <a:t> </a:t>
                      </a:r>
                      <a:r>
                        <a:rPr dirty="0" sz="750" spc="30">
                          <a:latin typeface="宋体"/>
                          <a:cs typeface="宋体"/>
                        </a:rPr>
                        <a:t>203,398.85</a:t>
                      </a:r>
                      <a:r>
                        <a:rPr dirty="0" sz="750" spc="-200">
                          <a:latin typeface="宋体"/>
                          <a:cs typeface="宋体"/>
                        </a:rPr>
                        <a:t> </a:t>
                      </a:r>
                      <a:r>
                        <a:rPr dirty="0" sz="750" spc="5">
                          <a:latin typeface="宋体"/>
                          <a:cs typeface="宋体"/>
                        </a:rPr>
                        <a:t>万</a:t>
                      </a:r>
                      <a:r>
                        <a:rPr dirty="0" sz="750" spc="-10">
                          <a:latin typeface="宋体"/>
                          <a:cs typeface="宋体"/>
                        </a:rPr>
                        <a:t>股</a:t>
                      </a:r>
                      <a:r>
                        <a:rPr dirty="0" sz="750" spc="5">
                          <a:latin typeface="宋体"/>
                          <a:cs typeface="宋体"/>
                        </a:rPr>
                        <a:t>的</a:t>
                      </a:r>
                      <a:r>
                        <a:rPr dirty="0" sz="750" spc="-195">
                          <a:latin typeface="宋体"/>
                          <a:cs typeface="宋体"/>
                        </a:rPr>
                        <a:t> </a:t>
                      </a:r>
                      <a:r>
                        <a:rPr dirty="0" sz="750" spc="80">
                          <a:latin typeface="宋体"/>
                          <a:cs typeface="宋体"/>
                        </a:rPr>
                        <a:t>2.62%</a:t>
                      </a:r>
                      <a:r>
                        <a:rPr dirty="0" sz="750" spc="-10">
                          <a:latin typeface="宋体"/>
                          <a:cs typeface="宋体"/>
                        </a:rPr>
                        <a:t>。</a:t>
                      </a:r>
                      <a:r>
                        <a:rPr dirty="0" sz="750" spc="5">
                          <a:latin typeface="宋体"/>
                          <a:cs typeface="宋体"/>
                        </a:rPr>
                        <a:t>每份 股票</a:t>
                      </a:r>
                      <a:r>
                        <a:rPr dirty="0" sz="750" spc="-10">
                          <a:latin typeface="宋体"/>
                          <a:cs typeface="宋体"/>
                        </a:rPr>
                        <a:t>期</a:t>
                      </a:r>
                      <a:r>
                        <a:rPr dirty="0" sz="750" spc="5">
                          <a:latin typeface="宋体"/>
                          <a:cs typeface="宋体"/>
                        </a:rPr>
                        <a:t>权</a:t>
                      </a:r>
                      <a:r>
                        <a:rPr dirty="0" sz="750" spc="-10">
                          <a:latin typeface="宋体"/>
                          <a:cs typeface="宋体"/>
                        </a:rPr>
                        <a:t>在</a:t>
                      </a:r>
                      <a:r>
                        <a:rPr dirty="0" sz="750" spc="5">
                          <a:latin typeface="宋体"/>
                          <a:cs typeface="宋体"/>
                        </a:rPr>
                        <a:t>满</a:t>
                      </a:r>
                      <a:r>
                        <a:rPr dirty="0" sz="750" spc="-10">
                          <a:latin typeface="宋体"/>
                          <a:cs typeface="宋体"/>
                        </a:rPr>
                        <a:t>足</a:t>
                      </a:r>
                      <a:r>
                        <a:rPr dirty="0" sz="750" spc="5">
                          <a:latin typeface="宋体"/>
                          <a:cs typeface="宋体"/>
                        </a:rPr>
                        <a:t>行</a:t>
                      </a:r>
                      <a:r>
                        <a:rPr dirty="0" sz="750" spc="-10">
                          <a:latin typeface="宋体"/>
                          <a:cs typeface="宋体"/>
                        </a:rPr>
                        <a:t>权</a:t>
                      </a:r>
                      <a:r>
                        <a:rPr dirty="0" sz="750" spc="5">
                          <a:latin typeface="宋体"/>
                          <a:cs typeface="宋体"/>
                        </a:rPr>
                        <a:t>条</a:t>
                      </a:r>
                      <a:r>
                        <a:rPr dirty="0" sz="750" spc="-10">
                          <a:latin typeface="宋体"/>
                          <a:cs typeface="宋体"/>
                        </a:rPr>
                        <a:t>件</a:t>
                      </a:r>
                      <a:r>
                        <a:rPr dirty="0" sz="750" spc="5">
                          <a:latin typeface="宋体"/>
                          <a:cs typeface="宋体"/>
                        </a:rPr>
                        <a:t>的</a:t>
                      </a:r>
                      <a:r>
                        <a:rPr dirty="0" sz="750" spc="-10">
                          <a:latin typeface="宋体"/>
                          <a:cs typeface="宋体"/>
                        </a:rPr>
                        <a:t>情</a:t>
                      </a:r>
                      <a:r>
                        <a:rPr dirty="0" sz="750" spc="5">
                          <a:latin typeface="宋体"/>
                          <a:cs typeface="宋体"/>
                        </a:rPr>
                        <a:t>况</a:t>
                      </a:r>
                      <a:r>
                        <a:rPr dirty="0" sz="750" spc="-10">
                          <a:latin typeface="宋体"/>
                          <a:cs typeface="宋体"/>
                        </a:rPr>
                        <a:t>下</a:t>
                      </a:r>
                      <a:r>
                        <a:rPr dirty="0" sz="750" spc="-320">
                          <a:latin typeface="宋体"/>
                          <a:cs typeface="宋体"/>
                        </a:rPr>
                        <a:t>，</a:t>
                      </a:r>
                      <a:r>
                        <a:rPr dirty="0" sz="750" spc="5">
                          <a:latin typeface="宋体"/>
                          <a:cs typeface="宋体"/>
                        </a:rPr>
                        <a:t>激励</a:t>
                      </a:r>
                      <a:r>
                        <a:rPr dirty="0" sz="750" spc="-10">
                          <a:latin typeface="宋体"/>
                          <a:cs typeface="宋体"/>
                        </a:rPr>
                        <a:t>对</a:t>
                      </a:r>
                      <a:r>
                        <a:rPr dirty="0" sz="750" spc="5">
                          <a:latin typeface="宋体"/>
                          <a:cs typeface="宋体"/>
                        </a:rPr>
                        <a:t>象</a:t>
                      </a:r>
                      <a:r>
                        <a:rPr dirty="0" sz="750" spc="-10">
                          <a:latin typeface="宋体"/>
                          <a:cs typeface="宋体"/>
                        </a:rPr>
                        <a:t>获</a:t>
                      </a:r>
                      <a:r>
                        <a:rPr dirty="0" sz="750" spc="5">
                          <a:latin typeface="宋体"/>
                          <a:cs typeface="宋体"/>
                        </a:rPr>
                        <a:t>授</a:t>
                      </a:r>
                      <a:r>
                        <a:rPr dirty="0" sz="750" spc="-10">
                          <a:latin typeface="宋体"/>
                          <a:cs typeface="宋体"/>
                        </a:rPr>
                        <a:t>的</a:t>
                      </a:r>
                      <a:r>
                        <a:rPr dirty="0" sz="750" spc="5">
                          <a:latin typeface="宋体"/>
                          <a:cs typeface="宋体"/>
                        </a:rPr>
                        <a:t>每</a:t>
                      </a:r>
                      <a:r>
                        <a:rPr dirty="0" sz="750" spc="-10">
                          <a:latin typeface="宋体"/>
                          <a:cs typeface="宋体"/>
                        </a:rPr>
                        <a:t>一</a:t>
                      </a:r>
                      <a:r>
                        <a:rPr dirty="0" sz="750" spc="5">
                          <a:latin typeface="宋体"/>
                          <a:cs typeface="宋体"/>
                        </a:rPr>
                        <a:t>份</a:t>
                      </a:r>
                      <a:r>
                        <a:rPr dirty="0" sz="750" spc="-10">
                          <a:latin typeface="宋体"/>
                          <a:cs typeface="宋体"/>
                        </a:rPr>
                        <a:t>股</a:t>
                      </a:r>
                      <a:r>
                        <a:rPr dirty="0" sz="750" spc="5">
                          <a:latin typeface="宋体"/>
                          <a:cs typeface="宋体"/>
                        </a:rPr>
                        <a:t>票期 权拥</a:t>
                      </a:r>
                      <a:r>
                        <a:rPr dirty="0" sz="750" spc="-10">
                          <a:latin typeface="宋体"/>
                          <a:cs typeface="宋体"/>
                        </a:rPr>
                        <a:t>有</a:t>
                      </a:r>
                      <a:r>
                        <a:rPr dirty="0" sz="750" spc="5">
                          <a:latin typeface="宋体"/>
                          <a:cs typeface="宋体"/>
                        </a:rPr>
                        <a:t>在</a:t>
                      </a:r>
                      <a:r>
                        <a:rPr dirty="0" sz="750" spc="-10">
                          <a:latin typeface="宋体"/>
                          <a:cs typeface="宋体"/>
                        </a:rPr>
                        <a:t>有</a:t>
                      </a:r>
                      <a:r>
                        <a:rPr dirty="0" sz="750" spc="5">
                          <a:latin typeface="宋体"/>
                          <a:cs typeface="宋体"/>
                        </a:rPr>
                        <a:t>效</a:t>
                      </a:r>
                      <a:r>
                        <a:rPr dirty="0" sz="750" spc="-10">
                          <a:latin typeface="宋体"/>
                          <a:cs typeface="宋体"/>
                        </a:rPr>
                        <a:t>期</a:t>
                      </a:r>
                      <a:r>
                        <a:rPr dirty="0" sz="750" spc="5">
                          <a:latin typeface="宋体"/>
                          <a:cs typeface="宋体"/>
                        </a:rPr>
                        <a:t>内</a:t>
                      </a:r>
                      <a:r>
                        <a:rPr dirty="0" sz="750" spc="-10">
                          <a:latin typeface="宋体"/>
                          <a:cs typeface="宋体"/>
                        </a:rPr>
                        <a:t>以</a:t>
                      </a:r>
                      <a:r>
                        <a:rPr dirty="0" sz="750" spc="5">
                          <a:latin typeface="宋体"/>
                          <a:cs typeface="宋体"/>
                        </a:rPr>
                        <a:t>行</a:t>
                      </a:r>
                      <a:r>
                        <a:rPr dirty="0" sz="750" spc="-10">
                          <a:latin typeface="宋体"/>
                          <a:cs typeface="宋体"/>
                        </a:rPr>
                        <a:t>权</a:t>
                      </a:r>
                      <a:r>
                        <a:rPr dirty="0" sz="750" spc="5">
                          <a:latin typeface="宋体"/>
                          <a:cs typeface="宋体"/>
                        </a:rPr>
                        <a:t>价</a:t>
                      </a:r>
                      <a:r>
                        <a:rPr dirty="0" sz="750" spc="-10">
                          <a:latin typeface="宋体"/>
                          <a:cs typeface="宋体"/>
                        </a:rPr>
                        <a:t>格购</a:t>
                      </a:r>
                      <a:r>
                        <a:rPr dirty="0" sz="750" spc="5">
                          <a:latin typeface="宋体"/>
                          <a:cs typeface="宋体"/>
                        </a:rPr>
                        <a:t>买</a:t>
                      </a:r>
                      <a:r>
                        <a:rPr dirty="0" sz="750" spc="-200">
                          <a:latin typeface="宋体"/>
                          <a:cs typeface="宋体"/>
                        </a:rPr>
                        <a:t> </a:t>
                      </a:r>
                      <a:r>
                        <a:rPr dirty="0" sz="750" spc="85">
                          <a:latin typeface="宋体"/>
                          <a:cs typeface="宋体"/>
                        </a:rPr>
                        <a:t>1</a:t>
                      </a:r>
                      <a:r>
                        <a:rPr dirty="0" sz="750" spc="-210">
                          <a:latin typeface="宋体"/>
                          <a:cs typeface="宋体"/>
                        </a:rPr>
                        <a:t> </a:t>
                      </a:r>
                      <a:r>
                        <a:rPr dirty="0" sz="750" spc="5">
                          <a:latin typeface="宋体"/>
                          <a:cs typeface="宋体"/>
                        </a:rPr>
                        <a:t>股公</a:t>
                      </a:r>
                      <a:r>
                        <a:rPr dirty="0" sz="750" spc="-10">
                          <a:latin typeface="宋体"/>
                          <a:cs typeface="宋体"/>
                        </a:rPr>
                        <a:t>司</a:t>
                      </a:r>
                      <a:r>
                        <a:rPr dirty="0" sz="750" spc="5">
                          <a:latin typeface="宋体"/>
                          <a:cs typeface="宋体"/>
                        </a:rPr>
                        <a:t>股</a:t>
                      </a:r>
                      <a:r>
                        <a:rPr dirty="0" sz="750" spc="-10">
                          <a:latin typeface="宋体"/>
                          <a:cs typeface="宋体"/>
                        </a:rPr>
                        <a:t>票</a:t>
                      </a:r>
                      <a:r>
                        <a:rPr dirty="0" sz="750" spc="5">
                          <a:latin typeface="宋体"/>
                          <a:cs typeface="宋体"/>
                        </a:rPr>
                        <a:t>的</a:t>
                      </a:r>
                      <a:r>
                        <a:rPr dirty="0" sz="750" spc="-10">
                          <a:latin typeface="宋体"/>
                          <a:cs typeface="宋体"/>
                        </a:rPr>
                        <a:t>权</a:t>
                      </a:r>
                      <a:r>
                        <a:rPr dirty="0" sz="750" spc="5">
                          <a:latin typeface="宋体"/>
                          <a:cs typeface="宋体"/>
                        </a:rPr>
                        <a:t>利</a:t>
                      </a:r>
                      <a:r>
                        <a:rPr dirty="0" sz="750" spc="-10">
                          <a:latin typeface="宋体"/>
                          <a:cs typeface="宋体"/>
                        </a:rPr>
                        <a:t>。</a:t>
                      </a:r>
                      <a:r>
                        <a:rPr dirty="0" sz="750" spc="5">
                          <a:latin typeface="宋体"/>
                          <a:cs typeface="宋体"/>
                        </a:rPr>
                        <a:t>限</a:t>
                      </a:r>
                      <a:r>
                        <a:rPr dirty="0" sz="750" spc="-10">
                          <a:latin typeface="宋体"/>
                          <a:cs typeface="宋体"/>
                        </a:rPr>
                        <a:t>制</a:t>
                      </a:r>
                      <a:r>
                        <a:rPr dirty="0" sz="750" spc="5">
                          <a:latin typeface="宋体"/>
                          <a:cs typeface="宋体"/>
                        </a:rPr>
                        <a:t>性</a:t>
                      </a:r>
                      <a:endParaRPr sz="750">
                        <a:latin typeface="宋体"/>
                        <a:cs typeface="宋体"/>
                      </a:endParaRPr>
                    </a:p>
                    <a:p>
                      <a:pPr marL="66675" marR="34925">
                        <a:lnSpc>
                          <a:spcPct val="173300"/>
                        </a:lnSpc>
                      </a:pPr>
                      <a:r>
                        <a:rPr dirty="0" sz="750" spc="5">
                          <a:latin typeface="宋体"/>
                          <a:cs typeface="宋体"/>
                        </a:rPr>
                        <a:t>股票</a:t>
                      </a:r>
                      <a:r>
                        <a:rPr dirty="0" sz="750" spc="-10">
                          <a:latin typeface="宋体"/>
                          <a:cs typeface="宋体"/>
                        </a:rPr>
                        <a:t>激</a:t>
                      </a:r>
                      <a:r>
                        <a:rPr dirty="0" sz="750" spc="5">
                          <a:latin typeface="宋体"/>
                          <a:cs typeface="宋体"/>
                        </a:rPr>
                        <a:t>励</a:t>
                      </a:r>
                      <a:r>
                        <a:rPr dirty="0" sz="750" spc="-10">
                          <a:latin typeface="宋体"/>
                          <a:cs typeface="宋体"/>
                        </a:rPr>
                        <a:t>计</a:t>
                      </a:r>
                      <a:r>
                        <a:rPr dirty="0" sz="750" spc="5">
                          <a:latin typeface="宋体"/>
                          <a:cs typeface="宋体"/>
                        </a:rPr>
                        <a:t>划</a:t>
                      </a:r>
                      <a:r>
                        <a:rPr dirty="0" sz="750" spc="-10">
                          <a:latin typeface="宋体"/>
                          <a:cs typeface="宋体"/>
                        </a:rPr>
                        <a:t>：</a:t>
                      </a:r>
                      <a:r>
                        <a:rPr dirty="0" sz="750" spc="5">
                          <a:latin typeface="宋体"/>
                          <a:cs typeface="宋体"/>
                        </a:rPr>
                        <a:t>公</a:t>
                      </a:r>
                      <a:r>
                        <a:rPr dirty="0" sz="750" spc="-10">
                          <a:latin typeface="宋体"/>
                          <a:cs typeface="宋体"/>
                        </a:rPr>
                        <a:t>司</a:t>
                      </a:r>
                      <a:r>
                        <a:rPr dirty="0" sz="750" spc="5">
                          <a:latin typeface="宋体"/>
                          <a:cs typeface="宋体"/>
                        </a:rPr>
                        <a:t>拟</a:t>
                      </a:r>
                      <a:r>
                        <a:rPr dirty="0" sz="750" spc="-10">
                          <a:latin typeface="宋体"/>
                          <a:cs typeface="宋体"/>
                        </a:rPr>
                        <a:t>向</a:t>
                      </a:r>
                      <a:r>
                        <a:rPr dirty="0" sz="750" spc="5">
                          <a:latin typeface="宋体"/>
                          <a:cs typeface="宋体"/>
                        </a:rPr>
                        <a:t>激</a:t>
                      </a:r>
                      <a:r>
                        <a:rPr dirty="0" sz="750" spc="-10">
                          <a:latin typeface="宋体"/>
                          <a:cs typeface="宋体"/>
                        </a:rPr>
                        <a:t>励</a:t>
                      </a:r>
                      <a:r>
                        <a:rPr dirty="0" sz="750" spc="5">
                          <a:latin typeface="宋体"/>
                          <a:cs typeface="宋体"/>
                        </a:rPr>
                        <a:t>对</a:t>
                      </a:r>
                      <a:r>
                        <a:rPr dirty="0" sz="750" spc="-10">
                          <a:latin typeface="宋体"/>
                          <a:cs typeface="宋体"/>
                        </a:rPr>
                        <a:t>象授</a:t>
                      </a:r>
                      <a:r>
                        <a:rPr dirty="0" sz="750" spc="5">
                          <a:latin typeface="宋体"/>
                          <a:cs typeface="宋体"/>
                        </a:rPr>
                        <a:t>予</a:t>
                      </a:r>
                      <a:r>
                        <a:rPr dirty="0" sz="750" spc="-210">
                          <a:latin typeface="宋体"/>
                          <a:cs typeface="宋体"/>
                        </a:rPr>
                        <a:t> </a:t>
                      </a:r>
                      <a:r>
                        <a:rPr dirty="0" sz="750" spc="40">
                          <a:latin typeface="宋体"/>
                          <a:cs typeface="宋体"/>
                        </a:rPr>
                        <a:t>699.00</a:t>
                      </a:r>
                      <a:r>
                        <a:rPr dirty="0" sz="750" spc="-215">
                          <a:latin typeface="宋体"/>
                          <a:cs typeface="宋体"/>
                        </a:rPr>
                        <a:t> </a:t>
                      </a:r>
                      <a:r>
                        <a:rPr dirty="0" sz="750" spc="5">
                          <a:latin typeface="宋体"/>
                          <a:cs typeface="宋体"/>
                        </a:rPr>
                        <a:t>万</a:t>
                      </a:r>
                      <a:r>
                        <a:rPr dirty="0" sz="750" spc="-10">
                          <a:latin typeface="宋体"/>
                          <a:cs typeface="宋体"/>
                        </a:rPr>
                        <a:t>股</a:t>
                      </a:r>
                      <a:r>
                        <a:rPr dirty="0" sz="750" spc="5">
                          <a:latin typeface="宋体"/>
                          <a:cs typeface="宋体"/>
                        </a:rPr>
                        <a:t>限</a:t>
                      </a:r>
                      <a:r>
                        <a:rPr dirty="0" sz="750" spc="-10">
                          <a:latin typeface="宋体"/>
                          <a:cs typeface="宋体"/>
                        </a:rPr>
                        <a:t>制</a:t>
                      </a:r>
                      <a:r>
                        <a:rPr dirty="0" sz="750" spc="5">
                          <a:latin typeface="宋体"/>
                          <a:cs typeface="宋体"/>
                        </a:rPr>
                        <a:t>性</a:t>
                      </a:r>
                      <a:r>
                        <a:rPr dirty="0" sz="750" spc="-10">
                          <a:latin typeface="宋体"/>
                          <a:cs typeface="宋体"/>
                        </a:rPr>
                        <a:t>股</a:t>
                      </a:r>
                      <a:r>
                        <a:rPr dirty="0" sz="750" spc="5">
                          <a:latin typeface="宋体"/>
                          <a:cs typeface="宋体"/>
                        </a:rPr>
                        <a:t>票，  涉及</a:t>
                      </a:r>
                      <a:r>
                        <a:rPr dirty="0" sz="750" spc="-10">
                          <a:latin typeface="宋体"/>
                          <a:cs typeface="宋体"/>
                        </a:rPr>
                        <a:t>的</a:t>
                      </a:r>
                      <a:r>
                        <a:rPr dirty="0" sz="750" spc="5">
                          <a:latin typeface="宋体"/>
                          <a:cs typeface="宋体"/>
                        </a:rPr>
                        <a:t>标</a:t>
                      </a:r>
                      <a:r>
                        <a:rPr dirty="0" sz="750" spc="-10">
                          <a:latin typeface="宋体"/>
                          <a:cs typeface="宋体"/>
                        </a:rPr>
                        <a:t>的</a:t>
                      </a:r>
                      <a:r>
                        <a:rPr dirty="0" sz="750" spc="5">
                          <a:latin typeface="宋体"/>
                          <a:cs typeface="宋体"/>
                        </a:rPr>
                        <a:t>股</a:t>
                      </a:r>
                      <a:r>
                        <a:rPr dirty="0" sz="750" spc="-10">
                          <a:latin typeface="宋体"/>
                          <a:cs typeface="宋体"/>
                        </a:rPr>
                        <a:t>票</a:t>
                      </a:r>
                      <a:r>
                        <a:rPr dirty="0" sz="750" spc="5">
                          <a:latin typeface="宋体"/>
                          <a:cs typeface="宋体"/>
                        </a:rPr>
                        <a:t>种</a:t>
                      </a:r>
                      <a:r>
                        <a:rPr dirty="0" sz="750" spc="-10">
                          <a:latin typeface="宋体"/>
                          <a:cs typeface="宋体"/>
                        </a:rPr>
                        <a:t>类</a:t>
                      </a:r>
                      <a:r>
                        <a:rPr dirty="0" sz="750" spc="5">
                          <a:latin typeface="宋体"/>
                          <a:cs typeface="宋体"/>
                        </a:rPr>
                        <a:t>为</a:t>
                      </a:r>
                      <a:r>
                        <a:rPr dirty="0" sz="750" spc="-10">
                          <a:latin typeface="宋体"/>
                          <a:cs typeface="宋体"/>
                        </a:rPr>
                        <a:t>人民</a:t>
                      </a:r>
                      <a:r>
                        <a:rPr dirty="0" sz="750" spc="5">
                          <a:latin typeface="宋体"/>
                          <a:cs typeface="宋体"/>
                        </a:rPr>
                        <a:t>币</a:t>
                      </a:r>
                      <a:r>
                        <a:rPr dirty="0" sz="750" spc="-204">
                          <a:latin typeface="宋体"/>
                          <a:cs typeface="宋体"/>
                        </a:rPr>
                        <a:t> </a:t>
                      </a:r>
                      <a:r>
                        <a:rPr dirty="0" sz="750" spc="180">
                          <a:latin typeface="宋体"/>
                          <a:cs typeface="宋体"/>
                        </a:rPr>
                        <a:t>A</a:t>
                      </a:r>
                      <a:r>
                        <a:rPr dirty="0" sz="750" spc="-210">
                          <a:latin typeface="宋体"/>
                          <a:cs typeface="宋体"/>
                        </a:rPr>
                        <a:t> </a:t>
                      </a:r>
                      <a:r>
                        <a:rPr dirty="0" sz="750" spc="5">
                          <a:latin typeface="宋体"/>
                          <a:cs typeface="宋体"/>
                        </a:rPr>
                        <a:t>股</a:t>
                      </a:r>
                      <a:r>
                        <a:rPr dirty="0" sz="750" spc="-10">
                          <a:latin typeface="宋体"/>
                          <a:cs typeface="宋体"/>
                        </a:rPr>
                        <a:t>普</a:t>
                      </a:r>
                      <a:r>
                        <a:rPr dirty="0" sz="750" spc="5">
                          <a:latin typeface="宋体"/>
                          <a:cs typeface="宋体"/>
                        </a:rPr>
                        <a:t>通股</a:t>
                      </a:r>
                      <a:r>
                        <a:rPr dirty="0" sz="750" spc="-10">
                          <a:latin typeface="宋体"/>
                          <a:cs typeface="宋体"/>
                        </a:rPr>
                        <a:t>，</a:t>
                      </a:r>
                      <a:r>
                        <a:rPr dirty="0" sz="750" spc="5">
                          <a:latin typeface="宋体"/>
                          <a:cs typeface="宋体"/>
                        </a:rPr>
                        <a:t>占</a:t>
                      </a:r>
                      <a:r>
                        <a:rPr dirty="0" sz="750" spc="-10">
                          <a:latin typeface="宋体"/>
                          <a:cs typeface="宋体"/>
                        </a:rPr>
                        <a:t>本</a:t>
                      </a:r>
                      <a:r>
                        <a:rPr dirty="0" sz="750" spc="5">
                          <a:latin typeface="宋体"/>
                          <a:cs typeface="宋体"/>
                        </a:rPr>
                        <a:t>激</a:t>
                      </a:r>
                      <a:r>
                        <a:rPr dirty="0" sz="750" spc="-10">
                          <a:latin typeface="宋体"/>
                          <a:cs typeface="宋体"/>
                        </a:rPr>
                        <a:t>励</a:t>
                      </a:r>
                      <a:r>
                        <a:rPr dirty="0" sz="750" spc="5">
                          <a:latin typeface="宋体"/>
                          <a:cs typeface="宋体"/>
                        </a:rPr>
                        <a:t>计</a:t>
                      </a:r>
                      <a:r>
                        <a:rPr dirty="0" sz="750" spc="-10">
                          <a:latin typeface="宋体"/>
                          <a:cs typeface="宋体"/>
                        </a:rPr>
                        <a:t>划</a:t>
                      </a:r>
                      <a:r>
                        <a:rPr dirty="0" sz="750" spc="5">
                          <a:latin typeface="宋体"/>
                          <a:cs typeface="宋体"/>
                        </a:rPr>
                        <a:t>草</a:t>
                      </a:r>
                      <a:r>
                        <a:rPr dirty="0" sz="750" spc="-10">
                          <a:latin typeface="宋体"/>
                          <a:cs typeface="宋体"/>
                        </a:rPr>
                        <a:t>案</a:t>
                      </a:r>
                      <a:r>
                        <a:rPr dirty="0" sz="750" spc="5">
                          <a:latin typeface="宋体"/>
                          <a:cs typeface="宋体"/>
                        </a:rPr>
                        <a:t>及 摘要</a:t>
                      </a:r>
                      <a:r>
                        <a:rPr dirty="0" sz="750" spc="-10">
                          <a:latin typeface="宋体"/>
                          <a:cs typeface="宋体"/>
                        </a:rPr>
                        <a:t>公</a:t>
                      </a:r>
                      <a:r>
                        <a:rPr dirty="0" sz="750" spc="5">
                          <a:latin typeface="宋体"/>
                          <a:cs typeface="宋体"/>
                        </a:rPr>
                        <a:t>告</a:t>
                      </a:r>
                      <a:r>
                        <a:rPr dirty="0" sz="750" spc="-10">
                          <a:latin typeface="宋体"/>
                          <a:cs typeface="宋体"/>
                        </a:rPr>
                        <a:t>时</a:t>
                      </a:r>
                      <a:r>
                        <a:rPr dirty="0" sz="750" spc="5">
                          <a:latin typeface="宋体"/>
                          <a:cs typeface="宋体"/>
                        </a:rPr>
                        <a:t>公</a:t>
                      </a:r>
                      <a:r>
                        <a:rPr dirty="0" sz="750" spc="-10">
                          <a:latin typeface="宋体"/>
                          <a:cs typeface="宋体"/>
                        </a:rPr>
                        <a:t>司</a:t>
                      </a:r>
                      <a:r>
                        <a:rPr dirty="0" sz="750" spc="5">
                          <a:latin typeface="宋体"/>
                          <a:cs typeface="宋体"/>
                        </a:rPr>
                        <a:t>股</a:t>
                      </a:r>
                      <a:r>
                        <a:rPr dirty="0" sz="750" spc="-10">
                          <a:latin typeface="宋体"/>
                          <a:cs typeface="宋体"/>
                        </a:rPr>
                        <a:t>本总</a:t>
                      </a:r>
                      <a:r>
                        <a:rPr dirty="0" sz="750" spc="5">
                          <a:latin typeface="宋体"/>
                          <a:cs typeface="宋体"/>
                        </a:rPr>
                        <a:t>额</a:t>
                      </a:r>
                      <a:r>
                        <a:rPr dirty="0" sz="750" spc="-190">
                          <a:latin typeface="宋体"/>
                          <a:cs typeface="宋体"/>
                        </a:rPr>
                        <a:t> </a:t>
                      </a:r>
                      <a:r>
                        <a:rPr dirty="0" sz="750" spc="30">
                          <a:latin typeface="宋体"/>
                          <a:cs typeface="宋体"/>
                        </a:rPr>
                        <a:t>203,398.85</a:t>
                      </a:r>
                      <a:r>
                        <a:rPr dirty="0" sz="750" spc="-190">
                          <a:latin typeface="宋体"/>
                          <a:cs typeface="宋体"/>
                        </a:rPr>
                        <a:t> </a:t>
                      </a:r>
                      <a:r>
                        <a:rPr dirty="0" sz="750" spc="-10">
                          <a:latin typeface="宋体"/>
                          <a:cs typeface="宋体"/>
                        </a:rPr>
                        <a:t>万股</a:t>
                      </a:r>
                      <a:r>
                        <a:rPr dirty="0" sz="750" spc="5">
                          <a:latin typeface="宋体"/>
                          <a:cs typeface="宋体"/>
                        </a:rPr>
                        <a:t>的</a:t>
                      </a:r>
                      <a:r>
                        <a:rPr dirty="0" sz="750" spc="-180">
                          <a:latin typeface="宋体"/>
                          <a:cs typeface="宋体"/>
                        </a:rPr>
                        <a:t> </a:t>
                      </a:r>
                      <a:r>
                        <a:rPr dirty="0" sz="750" spc="85">
                          <a:latin typeface="宋体"/>
                          <a:cs typeface="宋体"/>
                        </a:rPr>
                        <a:t>0.34%</a:t>
                      </a:r>
                      <a:r>
                        <a:rPr dirty="0" sz="750" spc="5">
                          <a:latin typeface="宋体"/>
                          <a:cs typeface="宋体"/>
                        </a:rPr>
                        <a:t>。</a:t>
                      </a:r>
                      <a:endParaRPr sz="750">
                        <a:latin typeface="宋体"/>
                        <a:cs typeface="宋体"/>
                      </a:endParaRPr>
                    </a:p>
                  </a:txBody>
                  <a:tcPr marL="0" marR="0" marB="0" marT="35560">
                    <a:lnB w="6350">
                      <a:solidFill>
                        <a:srgbClr val="F5821F"/>
                      </a:solidFill>
                      <a:prstDash val="solid"/>
                    </a:lnB>
                  </a:tcPr>
                </a:tc>
              </a:tr>
            </a:tbl>
          </a:graphicData>
        </a:graphic>
      </p:graphicFrame>
      <p:sp>
        <p:nvSpPr>
          <p:cNvPr id="9" name="object 9"/>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
        <p:nvSpPr>
          <p:cNvPr id="7" name="object 7"/>
          <p:cNvSpPr txBox="1"/>
          <p:nvPr/>
        </p:nvSpPr>
        <p:spPr>
          <a:xfrm>
            <a:off x="599948" y="7887080"/>
            <a:ext cx="136207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wind</a:t>
            </a:r>
            <a:r>
              <a:rPr dirty="0" sz="700" spc="-5">
                <a:solidFill>
                  <a:srgbClr val="4D4D4F"/>
                </a:solidFill>
                <a:latin typeface="宋体"/>
                <a:cs typeface="宋体"/>
              </a:rPr>
              <a:t>，天</a:t>
            </a:r>
            <a:r>
              <a:rPr dirty="0" sz="700" spc="5">
                <a:solidFill>
                  <a:srgbClr val="4D4D4F"/>
                </a:solidFill>
                <a:latin typeface="宋体"/>
                <a:cs typeface="宋体"/>
              </a:rPr>
              <a:t>风</a:t>
            </a:r>
            <a:r>
              <a:rPr dirty="0" sz="700" spc="-5">
                <a:solidFill>
                  <a:srgbClr val="4D4D4F"/>
                </a:solidFill>
                <a:latin typeface="宋体"/>
                <a:cs typeface="宋体"/>
              </a:rPr>
              <a:t>证券</a:t>
            </a:r>
            <a:r>
              <a:rPr dirty="0" sz="700" spc="5">
                <a:solidFill>
                  <a:srgbClr val="4D4D4F"/>
                </a:solidFill>
                <a:latin typeface="宋体"/>
                <a:cs typeface="宋体"/>
              </a:rPr>
              <a:t>研</a:t>
            </a:r>
            <a:r>
              <a:rPr dirty="0" sz="700" spc="-5">
                <a:solidFill>
                  <a:srgbClr val="4D4D4F"/>
                </a:solidFill>
                <a:latin typeface="宋体"/>
                <a:cs typeface="宋体"/>
              </a:rPr>
              <a:t>究所</a:t>
            </a:r>
            <a:endParaRPr sz="700">
              <a:latin typeface="宋体"/>
              <a:cs typeface="宋体"/>
            </a:endParaRPr>
          </a:p>
        </p:txBody>
      </p:sp>
      <p:sp>
        <p:nvSpPr>
          <p:cNvPr id="8" name="object 8"/>
          <p:cNvSpPr txBox="1"/>
          <p:nvPr/>
        </p:nvSpPr>
        <p:spPr>
          <a:xfrm>
            <a:off x="1971801" y="8176640"/>
            <a:ext cx="4988560" cy="196215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F5821F"/>
                </a:solidFill>
                <a:latin typeface="等线"/>
                <a:cs typeface="等线"/>
              </a:rPr>
              <a:t>6.</a:t>
            </a:r>
            <a:r>
              <a:rPr dirty="0" sz="1400" spc="-10" b="1">
                <a:solidFill>
                  <a:srgbClr val="F5821F"/>
                </a:solidFill>
                <a:latin typeface="等线"/>
                <a:cs typeface="等线"/>
              </a:rPr>
              <a:t> </a:t>
            </a:r>
            <a:r>
              <a:rPr dirty="0" sz="1400" b="1">
                <a:solidFill>
                  <a:srgbClr val="F5821F"/>
                </a:solidFill>
                <a:latin typeface="微软雅黑"/>
                <a:cs typeface="微软雅黑"/>
              </a:rPr>
              <a:t>一周</a:t>
            </a:r>
            <a:r>
              <a:rPr dirty="0" sz="1400" spc="10" b="1">
                <a:solidFill>
                  <a:srgbClr val="F5821F"/>
                </a:solidFill>
                <a:latin typeface="微软雅黑"/>
                <a:cs typeface="微软雅黑"/>
              </a:rPr>
              <a:t>行</a:t>
            </a:r>
            <a:r>
              <a:rPr dirty="0" sz="1400" b="1">
                <a:solidFill>
                  <a:srgbClr val="F5821F"/>
                </a:solidFill>
                <a:latin typeface="微软雅黑"/>
                <a:cs typeface="微软雅黑"/>
              </a:rPr>
              <a:t>业热点资讯</a:t>
            </a:r>
            <a:endParaRPr sz="1400">
              <a:latin typeface="微软雅黑"/>
              <a:cs typeface="微软雅黑"/>
            </a:endParaRPr>
          </a:p>
          <a:p>
            <a:pPr marL="29209">
              <a:lnSpc>
                <a:spcPct val="100000"/>
              </a:lnSpc>
              <a:spcBef>
                <a:spcPts val="1015"/>
              </a:spcBef>
            </a:pPr>
            <a:r>
              <a:rPr dirty="0" sz="1000" spc="5" b="1">
                <a:solidFill>
                  <a:srgbClr val="EC7C30"/>
                </a:solidFill>
                <a:latin typeface="微软雅黑"/>
                <a:cs typeface="微软雅黑"/>
              </a:rPr>
              <a:t>行业动态</a:t>
            </a:r>
            <a:endParaRPr sz="1000">
              <a:latin typeface="微软雅黑"/>
              <a:cs typeface="微软雅黑"/>
            </a:endParaRPr>
          </a:p>
          <a:p>
            <a:pPr algn="just" marL="29209" marR="5080">
              <a:lnSpc>
                <a:spcPct val="116799"/>
              </a:lnSpc>
              <a:spcBef>
                <a:spcPts val="775"/>
              </a:spcBef>
            </a:pPr>
            <a:r>
              <a:rPr dirty="0" sz="1000" spc="5" b="1">
                <a:solidFill>
                  <a:srgbClr val="4D4D4F"/>
                </a:solidFill>
                <a:latin typeface="微软雅黑"/>
                <a:cs typeface="微软雅黑"/>
              </a:rPr>
              <a:t>【医保</a:t>
            </a:r>
            <a:r>
              <a:rPr dirty="0" sz="1000" spc="-5" b="1">
                <a:solidFill>
                  <a:srgbClr val="4D4D4F"/>
                </a:solidFill>
                <a:latin typeface="微软雅黑"/>
                <a:cs typeface="微软雅黑"/>
              </a:rPr>
              <a:t>局</a:t>
            </a:r>
            <a:r>
              <a:rPr dirty="0" sz="1000" spc="-190" b="1">
                <a:solidFill>
                  <a:srgbClr val="4D4D4F"/>
                </a:solidFill>
                <a:latin typeface="微软雅黑"/>
                <a:cs typeface="微软雅黑"/>
              </a:rPr>
              <a:t>：</a:t>
            </a:r>
            <a:r>
              <a:rPr dirty="0" sz="1000" spc="5" b="1">
                <a:solidFill>
                  <a:srgbClr val="4D4D4F"/>
                </a:solidFill>
                <a:latin typeface="微软雅黑"/>
                <a:cs typeface="微软雅黑"/>
              </a:rPr>
              <a:t>民</a:t>
            </a:r>
            <a:r>
              <a:rPr dirty="0" sz="1000" spc="-5" b="1">
                <a:solidFill>
                  <a:srgbClr val="4D4D4F"/>
                </a:solidFill>
                <a:latin typeface="微软雅黑"/>
                <a:cs typeface="微软雅黑"/>
              </a:rPr>
              <a:t>族</a:t>
            </a:r>
            <a:r>
              <a:rPr dirty="0" sz="1000" spc="5" b="1">
                <a:solidFill>
                  <a:srgbClr val="4D4D4F"/>
                </a:solidFill>
                <a:latin typeface="微软雅黑"/>
                <a:cs typeface="微软雅黑"/>
              </a:rPr>
              <a:t>药</a:t>
            </a:r>
            <a:r>
              <a:rPr dirty="0" sz="1000" spc="-190" b="1">
                <a:solidFill>
                  <a:srgbClr val="4D4D4F"/>
                </a:solidFill>
                <a:latin typeface="微软雅黑"/>
                <a:cs typeface="微软雅黑"/>
              </a:rPr>
              <a:t>、</a:t>
            </a:r>
            <a:r>
              <a:rPr dirty="0" sz="1000" spc="-5" b="1">
                <a:solidFill>
                  <a:srgbClr val="4D4D4F"/>
                </a:solidFill>
                <a:latin typeface="微软雅黑"/>
                <a:cs typeface="微软雅黑"/>
              </a:rPr>
              <a:t>医</a:t>
            </a:r>
            <a:r>
              <a:rPr dirty="0" sz="1000" spc="5" b="1">
                <a:solidFill>
                  <a:srgbClr val="4D4D4F"/>
                </a:solidFill>
                <a:latin typeface="微软雅黑"/>
                <a:cs typeface="微软雅黑"/>
              </a:rPr>
              <a:t>院</a:t>
            </a:r>
            <a:r>
              <a:rPr dirty="0" sz="1000" spc="-5" b="1">
                <a:solidFill>
                  <a:srgbClr val="4D4D4F"/>
                </a:solidFill>
                <a:latin typeface="微软雅黑"/>
                <a:cs typeface="微软雅黑"/>
              </a:rPr>
              <a:t>制</a:t>
            </a:r>
            <a:r>
              <a:rPr dirty="0" sz="1000" spc="5" b="1">
                <a:solidFill>
                  <a:srgbClr val="4D4D4F"/>
                </a:solidFill>
                <a:latin typeface="微软雅黑"/>
                <a:cs typeface="微软雅黑"/>
              </a:rPr>
              <a:t>剂</a:t>
            </a:r>
            <a:r>
              <a:rPr dirty="0" sz="1000" spc="-190" b="1">
                <a:solidFill>
                  <a:srgbClr val="4D4D4F"/>
                </a:solidFill>
                <a:latin typeface="微软雅黑"/>
                <a:cs typeface="微软雅黑"/>
              </a:rPr>
              <a:t>、</a:t>
            </a:r>
            <a:r>
              <a:rPr dirty="0" sz="1000" spc="5" b="1">
                <a:solidFill>
                  <a:srgbClr val="4D4D4F"/>
                </a:solidFill>
                <a:latin typeface="微软雅黑"/>
                <a:cs typeface="微软雅黑"/>
              </a:rPr>
              <a:t>中</a:t>
            </a:r>
            <a:r>
              <a:rPr dirty="0" sz="1000" spc="-5" b="1">
                <a:solidFill>
                  <a:srgbClr val="4D4D4F"/>
                </a:solidFill>
                <a:latin typeface="微软雅黑"/>
                <a:cs typeface="微软雅黑"/>
              </a:rPr>
              <a:t>药</a:t>
            </a:r>
            <a:r>
              <a:rPr dirty="0" sz="1000" spc="5" b="1">
                <a:solidFill>
                  <a:srgbClr val="4D4D4F"/>
                </a:solidFill>
                <a:latin typeface="微软雅黑"/>
                <a:cs typeface="微软雅黑"/>
              </a:rPr>
              <a:t>饮片</a:t>
            </a:r>
            <a:r>
              <a:rPr dirty="0" sz="1000" spc="-5" b="1">
                <a:solidFill>
                  <a:srgbClr val="4D4D4F"/>
                </a:solidFill>
                <a:latin typeface="微软雅黑"/>
                <a:cs typeface="微软雅黑"/>
              </a:rPr>
              <a:t>纳</a:t>
            </a:r>
            <a:r>
              <a:rPr dirty="0" sz="1000" spc="5" b="1">
                <a:solidFill>
                  <a:srgbClr val="4D4D4F"/>
                </a:solidFill>
                <a:latin typeface="微软雅黑"/>
                <a:cs typeface="微软雅黑"/>
              </a:rPr>
              <a:t>入医</a:t>
            </a:r>
            <a:r>
              <a:rPr dirty="0" sz="1000" spc="-5" b="1">
                <a:solidFill>
                  <a:srgbClr val="4D4D4F"/>
                </a:solidFill>
                <a:latin typeface="微软雅黑"/>
                <a:cs typeface="微软雅黑"/>
              </a:rPr>
              <a:t>保</a:t>
            </a:r>
            <a:r>
              <a:rPr dirty="0" sz="1000" spc="5" b="1">
                <a:solidFill>
                  <a:srgbClr val="4D4D4F"/>
                </a:solidFill>
                <a:latin typeface="微软雅黑"/>
                <a:cs typeface="微软雅黑"/>
              </a:rPr>
              <a:t>支</a:t>
            </a:r>
            <a:r>
              <a:rPr dirty="0" sz="1000" spc="-5" b="1">
                <a:solidFill>
                  <a:srgbClr val="4D4D4F"/>
                </a:solidFill>
                <a:latin typeface="微软雅黑"/>
                <a:cs typeface="微软雅黑"/>
              </a:rPr>
              <a:t>付</a:t>
            </a:r>
            <a:r>
              <a:rPr dirty="0" sz="1000" spc="5" b="1">
                <a:solidFill>
                  <a:srgbClr val="4D4D4F"/>
                </a:solidFill>
                <a:latin typeface="微软雅黑"/>
                <a:cs typeface="微软雅黑"/>
              </a:rPr>
              <a:t>范</a:t>
            </a:r>
            <a:r>
              <a:rPr dirty="0" sz="1000" spc="25" b="1">
                <a:solidFill>
                  <a:srgbClr val="4D4D4F"/>
                </a:solidFill>
                <a:latin typeface="微软雅黑"/>
                <a:cs typeface="微软雅黑"/>
              </a:rPr>
              <a:t>围</a:t>
            </a:r>
            <a:r>
              <a:rPr dirty="0" sz="1000" spc="-185" b="1">
                <a:solidFill>
                  <a:srgbClr val="4D4D4F"/>
                </a:solidFill>
                <a:latin typeface="微软雅黑"/>
                <a:cs typeface="微软雅黑"/>
              </a:rPr>
              <a:t>】</a:t>
            </a:r>
            <a:r>
              <a:rPr dirty="0" sz="1000" spc="-5">
                <a:solidFill>
                  <a:srgbClr val="4D4D4F"/>
                </a:solidFill>
                <a:latin typeface="宋体"/>
                <a:cs typeface="宋体"/>
              </a:rPr>
              <a:t>日前</a:t>
            </a:r>
            <a:r>
              <a:rPr dirty="0" sz="1000" spc="-200">
                <a:solidFill>
                  <a:srgbClr val="4D4D4F"/>
                </a:solidFill>
                <a:latin typeface="宋体"/>
                <a:cs typeface="宋体"/>
              </a:rPr>
              <a:t>，</a:t>
            </a:r>
            <a:r>
              <a:rPr dirty="0" sz="1000" spc="-5">
                <a:solidFill>
                  <a:srgbClr val="4D4D4F"/>
                </a:solidFill>
                <a:latin typeface="宋体"/>
                <a:cs typeface="宋体"/>
              </a:rPr>
              <a:t>广东省</a:t>
            </a:r>
            <a:r>
              <a:rPr dirty="0" sz="1000" spc="5">
                <a:solidFill>
                  <a:srgbClr val="4D4D4F"/>
                </a:solidFill>
                <a:latin typeface="宋体"/>
                <a:cs typeface="宋体"/>
              </a:rPr>
              <a:t>医</a:t>
            </a:r>
            <a:r>
              <a:rPr dirty="0" sz="1000" spc="-5">
                <a:solidFill>
                  <a:srgbClr val="4D4D4F"/>
                </a:solidFill>
                <a:latin typeface="宋体"/>
                <a:cs typeface="宋体"/>
              </a:rPr>
              <a:t>保</a:t>
            </a:r>
            <a:r>
              <a:rPr dirty="0" sz="1000" spc="5">
                <a:solidFill>
                  <a:srgbClr val="4D4D4F"/>
                </a:solidFill>
                <a:latin typeface="宋体"/>
                <a:cs typeface="宋体"/>
              </a:rPr>
              <a:t>局</a:t>
            </a:r>
            <a:r>
              <a:rPr dirty="0" sz="1000" spc="-5">
                <a:solidFill>
                  <a:srgbClr val="4D4D4F"/>
                </a:solidFill>
                <a:latin typeface="宋体"/>
                <a:cs typeface="宋体"/>
              </a:rPr>
              <a:t>发</a:t>
            </a:r>
            <a:r>
              <a:rPr dirty="0" sz="1000" spc="-200">
                <a:solidFill>
                  <a:srgbClr val="4D4D4F"/>
                </a:solidFill>
                <a:latin typeface="宋体"/>
                <a:cs typeface="宋体"/>
              </a:rPr>
              <a:t>布</a:t>
            </a:r>
            <a:r>
              <a:rPr dirty="0" sz="1000" spc="-5">
                <a:solidFill>
                  <a:srgbClr val="4D4D4F"/>
                </a:solidFill>
                <a:latin typeface="宋体"/>
                <a:cs typeface="宋体"/>
              </a:rPr>
              <a:t>《广 东省基</a:t>
            </a:r>
            <a:r>
              <a:rPr dirty="0" sz="1000" spc="5">
                <a:solidFill>
                  <a:srgbClr val="4D4D4F"/>
                </a:solidFill>
                <a:latin typeface="宋体"/>
                <a:cs typeface="宋体"/>
              </a:rPr>
              <a:t>本</a:t>
            </a:r>
            <a:r>
              <a:rPr dirty="0" sz="1000" spc="-5">
                <a:solidFill>
                  <a:srgbClr val="4D4D4F"/>
                </a:solidFill>
                <a:latin typeface="宋体"/>
                <a:cs typeface="宋体"/>
              </a:rPr>
              <a:t>医疗</a:t>
            </a:r>
            <a:r>
              <a:rPr dirty="0" sz="1000" spc="5">
                <a:solidFill>
                  <a:srgbClr val="4D4D4F"/>
                </a:solidFill>
                <a:latin typeface="宋体"/>
                <a:cs typeface="宋体"/>
              </a:rPr>
              <a:t>保</a:t>
            </a:r>
            <a:r>
              <a:rPr dirty="0" sz="1000" spc="-5">
                <a:solidFill>
                  <a:srgbClr val="4D4D4F"/>
                </a:solidFill>
                <a:latin typeface="宋体"/>
                <a:cs typeface="宋体"/>
              </a:rPr>
              <a:t>险用</a:t>
            </a:r>
            <a:r>
              <a:rPr dirty="0" sz="1000" spc="5">
                <a:solidFill>
                  <a:srgbClr val="4D4D4F"/>
                </a:solidFill>
                <a:latin typeface="宋体"/>
                <a:cs typeface="宋体"/>
              </a:rPr>
              <a:t>药</a:t>
            </a:r>
            <a:r>
              <a:rPr dirty="0" sz="1000" spc="-5">
                <a:solidFill>
                  <a:srgbClr val="4D4D4F"/>
                </a:solidFill>
                <a:latin typeface="宋体"/>
                <a:cs typeface="宋体"/>
              </a:rPr>
              <a:t>管</a:t>
            </a:r>
            <a:r>
              <a:rPr dirty="0" sz="1000" spc="5">
                <a:solidFill>
                  <a:srgbClr val="4D4D4F"/>
                </a:solidFill>
                <a:latin typeface="宋体"/>
                <a:cs typeface="宋体"/>
              </a:rPr>
              <a:t>理</a:t>
            </a:r>
            <a:r>
              <a:rPr dirty="0" sz="1000" spc="-5">
                <a:solidFill>
                  <a:srgbClr val="4D4D4F"/>
                </a:solidFill>
                <a:latin typeface="宋体"/>
                <a:cs typeface="宋体"/>
              </a:rPr>
              <a:t>暂行办</a:t>
            </a:r>
            <a:r>
              <a:rPr dirty="0" sz="1000" spc="-345">
                <a:solidFill>
                  <a:srgbClr val="4D4D4F"/>
                </a:solidFill>
                <a:latin typeface="宋体"/>
                <a:cs typeface="宋体"/>
              </a:rPr>
              <a:t>法</a:t>
            </a:r>
            <a:r>
              <a:rPr dirty="0" sz="1000" spc="-5">
                <a:solidFill>
                  <a:srgbClr val="4D4D4F"/>
                </a:solidFill>
                <a:latin typeface="宋体"/>
                <a:cs typeface="宋体"/>
              </a:rPr>
              <a:t>（征</a:t>
            </a:r>
            <a:r>
              <a:rPr dirty="0" sz="1000" spc="5">
                <a:solidFill>
                  <a:srgbClr val="4D4D4F"/>
                </a:solidFill>
                <a:latin typeface="宋体"/>
                <a:cs typeface="宋体"/>
              </a:rPr>
              <a:t>求</a:t>
            </a:r>
            <a:r>
              <a:rPr dirty="0" sz="1000" spc="-5">
                <a:solidFill>
                  <a:srgbClr val="4D4D4F"/>
                </a:solidFill>
                <a:latin typeface="宋体"/>
                <a:cs typeface="宋体"/>
              </a:rPr>
              <a:t>意见</a:t>
            </a:r>
            <a:r>
              <a:rPr dirty="0" sz="1000" spc="5">
                <a:solidFill>
                  <a:srgbClr val="4D4D4F"/>
                </a:solidFill>
                <a:latin typeface="宋体"/>
                <a:cs typeface="宋体"/>
              </a:rPr>
              <a:t>稿</a:t>
            </a:r>
            <a:r>
              <a:rPr dirty="0" sz="1000" spc="-500">
                <a:solidFill>
                  <a:srgbClr val="4D4D4F"/>
                </a:solidFill>
                <a:latin typeface="宋体"/>
                <a:cs typeface="宋体"/>
              </a:rPr>
              <a:t>）</a:t>
            </a:r>
            <a:r>
              <a:rPr dirty="0" sz="1000" spc="-509">
                <a:solidFill>
                  <a:srgbClr val="4D4D4F"/>
                </a:solidFill>
                <a:latin typeface="宋体"/>
                <a:cs typeface="宋体"/>
              </a:rPr>
              <a:t>》</a:t>
            </a:r>
            <a:r>
              <a:rPr dirty="0" sz="1000" spc="-345">
                <a:solidFill>
                  <a:srgbClr val="4D4D4F"/>
                </a:solidFill>
                <a:latin typeface="宋体"/>
                <a:cs typeface="宋体"/>
              </a:rPr>
              <a:t>，</a:t>
            </a:r>
            <a:r>
              <a:rPr dirty="0" sz="1000" spc="-5">
                <a:solidFill>
                  <a:srgbClr val="4D4D4F"/>
                </a:solidFill>
                <a:latin typeface="宋体"/>
                <a:cs typeface="宋体"/>
              </a:rPr>
              <a:t>向社会</a:t>
            </a:r>
            <a:r>
              <a:rPr dirty="0" sz="1000" spc="5">
                <a:solidFill>
                  <a:srgbClr val="4D4D4F"/>
                </a:solidFill>
                <a:latin typeface="宋体"/>
                <a:cs typeface="宋体"/>
              </a:rPr>
              <a:t>公</a:t>
            </a:r>
            <a:r>
              <a:rPr dirty="0" sz="1000" spc="-5">
                <a:solidFill>
                  <a:srgbClr val="4D4D4F"/>
                </a:solidFill>
                <a:latin typeface="宋体"/>
                <a:cs typeface="宋体"/>
              </a:rPr>
              <a:t>开征</a:t>
            </a:r>
            <a:r>
              <a:rPr dirty="0" sz="1000" spc="5">
                <a:solidFill>
                  <a:srgbClr val="4D4D4F"/>
                </a:solidFill>
                <a:latin typeface="宋体"/>
                <a:cs typeface="宋体"/>
              </a:rPr>
              <a:t>求</a:t>
            </a:r>
            <a:r>
              <a:rPr dirty="0" sz="1000" spc="-5">
                <a:solidFill>
                  <a:srgbClr val="4D4D4F"/>
                </a:solidFill>
                <a:latin typeface="宋体"/>
                <a:cs typeface="宋体"/>
              </a:rPr>
              <a:t>意见</a:t>
            </a:r>
            <a:r>
              <a:rPr dirty="0" sz="1000" spc="-345">
                <a:solidFill>
                  <a:srgbClr val="4D4D4F"/>
                </a:solidFill>
                <a:latin typeface="宋体"/>
                <a:cs typeface="宋体"/>
              </a:rPr>
              <a:t>。</a:t>
            </a:r>
            <a:r>
              <a:rPr dirty="0" sz="1000" spc="-5">
                <a:solidFill>
                  <a:srgbClr val="4D4D4F"/>
                </a:solidFill>
                <a:latin typeface="宋体"/>
                <a:cs typeface="宋体"/>
              </a:rPr>
              <a:t>意</a:t>
            </a:r>
            <a:r>
              <a:rPr dirty="0" sz="1000" spc="5">
                <a:solidFill>
                  <a:srgbClr val="4D4D4F"/>
                </a:solidFill>
                <a:latin typeface="宋体"/>
                <a:cs typeface="宋体"/>
              </a:rPr>
              <a:t>见</a:t>
            </a:r>
            <a:r>
              <a:rPr dirty="0" sz="1000" spc="-5">
                <a:solidFill>
                  <a:srgbClr val="4D4D4F"/>
                </a:solidFill>
                <a:latin typeface="宋体"/>
                <a:cs typeface="宋体"/>
              </a:rPr>
              <a:t>稿提出， 广东省</a:t>
            </a:r>
            <a:r>
              <a:rPr dirty="0" sz="1000" spc="5">
                <a:solidFill>
                  <a:srgbClr val="4D4D4F"/>
                </a:solidFill>
                <a:latin typeface="宋体"/>
                <a:cs typeface="宋体"/>
              </a:rPr>
              <a:t>医</a:t>
            </a:r>
            <a:r>
              <a:rPr dirty="0" sz="1000" spc="-5">
                <a:solidFill>
                  <a:srgbClr val="4D4D4F"/>
                </a:solidFill>
                <a:latin typeface="宋体"/>
                <a:cs typeface="宋体"/>
              </a:rPr>
              <a:t>保行</a:t>
            </a:r>
            <a:r>
              <a:rPr dirty="0" sz="1000" spc="5">
                <a:solidFill>
                  <a:srgbClr val="4D4D4F"/>
                </a:solidFill>
                <a:latin typeface="宋体"/>
                <a:cs typeface="宋体"/>
              </a:rPr>
              <a:t>政</a:t>
            </a:r>
            <a:r>
              <a:rPr dirty="0" sz="1000" spc="-5">
                <a:solidFill>
                  <a:srgbClr val="4D4D4F"/>
                </a:solidFill>
                <a:latin typeface="宋体"/>
                <a:cs typeface="宋体"/>
              </a:rPr>
              <a:t>部门</a:t>
            </a:r>
            <a:r>
              <a:rPr dirty="0" sz="1000" spc="5">
                <a:solidFill>
                  <a:srgbClr val="4D4D4F"/>
                </a:solidFill>
                <a:latin typeface="宋体"/>
                <a:cs typeface="宋体"/>
              </a:rPr>
              <a:t>以</a:t>
            </a:r>
            <a:r>
              <a:rPr dirty="0" sz="1000" spc="-5">
                <a:solidFill>
                  <a:srgbClr val="4D4D4F"/>
                </a:solidFill>
                <a:latin typeface="宋体"/>
                <a:cs typeface="宋体"/>
              </a:rPr>
              <a:t>国家《基本医</a:t>
            </a:r>
            <a:r>
              <a:rPr dirty="0" sz="1000" spc="5">
                <a:solidFill>
                  <a:srgbClr val="4D4D4F"/>
                </a:solidFill>
                <a:latin typeface="宋体"/>
                <a:cs typeface="宋体"/>
              </a:rPr>
              <a:t>疗</a:t>
            </a:r>
            <a:r>
              <a:rPr dirty="0" sz="1000" spc="-5">
                <a:solidFill>
                  <a:srgbClr val="4D4D4F"/>
                </a:solidFill>
                <a:latin typeface="宋体"/>
                <a:cs typeface="宋体"/>
              </a:rPr>
              <a:t>保险</a:t>
            </a:r>
            <a:r>
              <a:rPr dirty="0" sz="1000" spc="5">
                <a:solidFill>
                  <a:srgbClr val="4D4D4F"/>
                </a:solidFill>
                <a:latin typeface="宋体"/>
                <a:cs typeface="宋体"/>
              </a:rPr>
              <a:t>药</a:t>
            </a:r>
            <a:r>
              <a:rPr dirty="0" sz="1000" spc="-5">
                <a:solidFill>
                  <a:srgbClr val="4D4D4F"/>
                </a:solidFill>
                <a:latin typeface="宋体"/>
                <a:cs typeface="宋体"/>
              </a:rPr>
              <a:t>品目</a:t>
            </a:r>
            <a:r>
              <a:rPr dirty="0" sz="1000" spc="5">
                <a:solidFill>
                  <a:srgbClr val="4D4D4F"/>
                </a:solidFill>
                <a:latin typeface="宋体"/>
                <a:cs typeface="宋体"/>
              </a:rPr>
              <a:t>录</a:t>
            </a:r>
            <a:r>
              <a:rPr dirty="0" sz="1000" spc="-5">
                <a:solidFill>
                  <a:srgbClr val="4D4D4F"/>
                </a:solidFill>
                <a:latin typeface="宋体"/>
                <a:cs typeface="宋体"/>
              </a:rPr>
              <a:t>》为基础</a:t>
            </a:r>
            <a:r>
              <a:rPr dirty="0" sz="1000" spc="-20">
                <a:solidFill>
                  <a:srgbClr val="4D4D4F"/>
                </a:solidFill>
                <a:latin typeface="宋体"/>
                <a:cs typeface="宋体"/>
              </a:rPr>
              <a:t>，</a:t>
            </a:r>
            <a:r>
              <a:rPr dirty="0" sz="1000" spc="5">
                <a:solidFill>
                  <a:srgbClr val="4D4D4F"/>
                </a:solidFill>
                <a:latin typeface="宋体"/>
                <a:cs typeface="宋体"/>
              </a:rPr>
              <a:t>按</a:t>
            </a:r>
            <a:r>
              <a:rPr dirty="0" sz="1000" spc="-5">
                <a:solidFill>
                  <a:srgbClr val="4D4D4F"/>
                </a:solidFill>
                <a:latin typeface="宋体"/>
                <a:cs typeface="宋体"/>
              </a:rPr>
              <a:t>照国</a:t>
            </a:r>
            <a:r>
              <a:rPr dirty="0" sz="1000" spc="5">
                <a:solidFill>
                  <a:srgbClr val="4D4D4F"/>
                </a:solidFill>
                <a:latin typeface="宋体"/>
                <a:cs typeface="宋体"/>
              </a:rPr>
              <a:t>家</a:t>
            </a:r>
            <a:r>
              <a:rPr dirty="0" sz="1000" spc="-5">
                <a:solidFill>
                  <a:srgbClr val="4D4D4F"/>
                </a:solidFill>
                <a:latin typeface="宋体"/>
                <a:cs typeface="宋体"/>
              </a:rPr>
              <a:t>规定</a:t>
            </a:r>
            <a:r>
              <a:rPr dirty="0" sz="1000" spc="5">
                <a:solidFill>
                  <a:srgbClr val="4D4D4F"/>
                </a:solidFill>
                <a:latin typeface="宋体"/>
                <a:cs typeface="宋体"/>
              </a:rPr>
              <a:t>的调</a:t>
            </a:r>
            <a:r>
              <a:rPr dirty="0" sz="1000" spc="-5">
                <a:solidFill>
                  <a:srgbClr val="4D4D4F"/>
                </a:solidFill>
                <a:latin typeface="宋体"/>
                <a:cs typeface="宋体"/>
              </a:rPr>
              <a:t>整权限 和程序</a:t>
            </a:r>
            <a:r>
              <a:rPr dirty="0" sz="1000" spc="5">
                <a:solidFill>
                  <a:srgbClr val="4D4D4F"/>
                </a:solidFill>
                <a:latin typeface="宋体"/>
                <a:cs typeface="宋体"/>
              </a:rPr>
              <a:t>将</a:t>
            </a:r>
            <a:r>
              <a:rPr dirty="0" sz="1000" spc="-5">
                <a:solidFill>
                  <a:srgbClr val="4D4D4F"/>
                </a:solidFill>
                <a:latin typeface="宋体"/>
                <a:cs typeface="宋体"/>
              </a:rPr>
              <a:t>符合</a:t>
            </a:r>
            <a:r>
              <a:rPr dirty="0" sz="1000" spc="5">
                <a:solidFill>
                  <a:srgbClr val="4D4D4F"/>
                </a:solidFill>
                <a:latin typeface="宋体"/>
                <a:cs typeface="宋体"/>
              </a:rPr>
              <a:t>条</a:t>
            </a:r>
            <a:r>
              <a:rPr dirty="0" sz="1000" spc="-5">
                <a:solidFill>
                  <a:srgbClr val="4D4D4F"/>
                </a:solidFill>
                <a:latin typeface="宋体"/>
                <a:cs typeface="宋体"/>
              </a:rPr>
              <a:t>件的</a:t>
            </a:r>
            <a:r>
              <a:rPr dirty="0" sz="1000" spc="5">
                <a:solidFill>
                  <a:srgbClr val="4D4D4F"/>
                </a:solidFill>
                <a:latin typeface="宋体"/>
                <a:cs typeface="宋体"/>
              </a:rPr>
              <a:t>民</a:t>
            </a:r>
            <a:r>
              <a:rPr dirty="0" sz="1000" spc="-5">
                <a:solidFill>
                  <a:srgbClr val="4D4D4F"/>
                </a:solidFill>
                <a:latin typeface="宋体"/>
                <a:cs typeface="宋体"/>
              </a:rPr>
              <a:t>族</a:t>
            </a:r>
            <a:r>
              <a:rPr dirty="0" sz="1000" spc="5">
                <a:solidFill>
                  <a:srgbClr val="4D4D4F"/>
                </a:solidFill>
                <a:latin typeface="宋体"/>
                <a:cs typeface="宋体"/>
              </a:rPr>
              <a:t>药</a:t>
            </a:r>
            <a:r>
              <a:rPr dirty="0" sz="1000" spc="-20">
                <a:solidFill>
                  <a:srgbClr val="4D4D4F"/>
                </a:solidFill>
                <a:latin typeface="宋体"/>
                <a:cs typeface="宋体"/>
              </a:rPr>
              <a:t>、</a:t>
            </a:r>
            <a:r>
              <a:rPr dirty="0" sz="1000" spc="-5">
                <a:solidFill>
                  <a:srgbClr val="4D4D4F"/>
                </a:solidFill>
                <a:latin typeface="宋体"/>
                <a:cs typeface="宋体"/>
              </a:rPr>
              <a:t>医院制</a:t>
            </a:r>
            <a:r>
              <a:rPr dirty="0" sz="1000" spc="5">
                <a:solidFill>
                  <a:srgbClr val="4D4D4F"/>
                </a:solidFill>
                <a:latin typeface="宋体"/>
                <a:cs typeface="宋体"/>
              </a:rPr>
              <a:t>剂</a:t>
            </a:r>
            <a:r>
              <a:rPr dirty="0" sz="1000" spc="-20">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药</a:t>
            </a:r>
            <a:r>
              <a:rPr dirty="0" sz="1000" spc="-5">
                <a:solidFill>
                  <a:srgbClr val="4D4D4F"/>
                </a:solidFill>
                <a:latin typeface="宋体"/>
                <a:cs typeface="宋体"/>
              </a:rPr>
              <a:t>饮片</a:t>
            </a:r>
            <a:r>
              <a:rPr dirty="0" sz="1000" spc="5">
                <a:solidFill>
                  <a:srgbClr val="4D4D4F"/>
                </a:solidFill>
                <a:latin typeface="宋体"/>
                <a:cs typeface="宋体"/>
              </a:rPr>
              <a:t>纳入</a:t>
            </a:r>
            <a:r>
              <a:rPr dirty="0" sz="1000" spc="-5">
                <a:solidFill>
                  <a:srgbClr val="4D4D4F"/>
                </a:solidFill>
                <a:latin typeface="宋体"/>
                <a:cs typeface="宋体"/>
              </a:rPr>
              <a:t>广东省</a:t>
            </a:r>
            <a:r>
              <a:rPr dirty="0" sz="1000" spc="5">
                <a:solidFill>
                  <a:srgbClr val="4D4D4F"/>
                </a:solidFill>
                <a:latin typeface="宋体"/>
                <a:cs typeface="宋体"/>
              </a:rPr>
              <a:t>医</a:t>
            </a:r>
            <a:r>
              <a:rPr dirty="0" sz="1000" spc="-5">
                <a:solidFill>
                  <a:srgbClr val="4D4D4F"/>
                </a:solidFill>
                <a:latin typeface="宋体"/>
                <a:cs typeface="宋体"/>
              </a:rPr>
              <a:t>保支</a:t>
            </a:r>
            <a:r>
              <a:rPr dirty="0" sz="1000" spc="5">
                <a:solidFill>
                  <a:srgbClr val="4D4D4F"/>
                </a:solidFill>
                <a:latin typeface="宋体"/>
                <a:cs typeface="宋体"/>
              </a:rPr>
              <a:t>付</a:t>
            </a:r>
            <a:r>
              <a:rPr dirty="0" sz="1000" spc="-5">
                <a:solidFill>
                  <a:srgbClr val="4D4D4F"/>
                </a:solidFill>
                <a:latin typeface="宋体"/>
                <a:cs typeface="宋体"/>
              </a:rPr>
              <a:t>范围</a:t>
            </a:r>
            <a:r>
              <a:rPr dirty="0" sz="1000" spc="-20">
                <a:solidFill>
                  <a:srgbClr val="4D4D4F"/>
                </a:solidFill>
                <a:latin typeface="宋体"/>
                <a:cs typeface="宋体"/>
              </a:rPr>
              <a:t>，</a:t>
            </a:r>
            <a:r>
              <a:rPr dirty="0" sz="1000" spc="5">
                <a:solidFill>
                  <a:srgbClr val="4D4D4F"/>
                </a:solidFill>
                <a:latin typeface="宋体"/>
                <a:cs typeface="宋体"/>
              </a:rPr>
              <a:t>按规</a:t>
            </a:r>
            <a:r>
              <a:rPr dirty="0" sz="1000" spc="-5">
                <a:solidFill>
                  <a:srgbClr val="4D4D4F"/>
                </a:solidFill>
                <a:latin typeface="宋体"/>
                <a:cs typeface="宋体"/>
              </a:rPr>
              <a:t>定向国 家医保</a:t>
            </a:r>
            <a:r>
              <a:rPr dirty="0" sz="1000" spc="5">
                <a:solidFill>
                  <a:srgbClr val="4D4D4F"/>
                </a:solidFill>
                <a:latin typeface="宋体"/>
                <a:cs typeface="宋体"/>
              </a:rPr>
              <a:t>行</a:t>
            </a:r>
            <a:r>
              <a:rPr dirty="0" sz="1000" spc="-5">
                <a:solidFill>
                  <a:srgbClr val="4D4D4F"/>
                </a:solidFill>
                <a:latin typeface="宋体"/>
                <a:cs typeface="宋体"/>
              </a:rPr>
              <a:t>政部</a:t>
            </a:r>
            <a:r>
              <a:rPr dirty="0" sz="1000" spc="5">
                <a:solidFill>
                  <a:srgbClr val="4D4D4F"/>
                </a:solidFill>
                <a:latin typeface="宋体"/>
                <a:cs typeface="宋体"/>
              </a:rPr>
              <a:t>门</a:t>
            </a:r>
            <a:r>
              <a:rPr dirty="0" sz="1000" spc="-5">
                <a:solidFill>
                  <a:srgbClr val="4D4D4F"/>
                </a:solidFill>
                <a:latin typeface="宋体"/>
                <a:cs typeface="宋体"/>
              </a:rPr>
              <a:t>备案</a:t>
            </a:r>
            <a:r>
              <a:rPr dirty="0" sz="1000" spc="5">
                <a:solidFill>
                  <a:srgbClr val="4D4D4F"/>
                </a:solidFill>
                <a:latin typeface="宋体"/>
                <a:cs typeface="宋体"/>
              </a:rPr>
              <a:t>后</a:t>
            </a:r>
            <a:r>
              <a:rPr dirty="0" sz="1000" spc="-5">
                <a:solidFill>
                  <a:srgbClr val="4D4D4F"/>
                </a:solidFill>
                <a:latin typeface="宋体"/>
                <a:cs typeface="宋体"/>
              </a:rPr>
              <a:t>实</a:t>
            </a:r>
            <a:r>
              <a:rPr dirty="0" sz="1000" spc="5">
                <a:solidFill>
                  <a:srgbClr val="4D4D4F"/>
                </a:solidFill>
                <a:latin typeface="宋体"/>
                <a:cs typeface="宋体"/>
              </a:rPr>
              <a:t>施</a:t>
            </a:r>
            <a:r>
              <a:rPr dirty="0" sz="1000" spc="-55">
                <a:solidFill>
                  <a:srgbClr val="4D4D4F"/>
                </a:solidFill>
                <a:latin typeface="宋体"/>
                <a:cs typeface="宋体"/>
              </a:rPr>
              <a:t>。</a:t>
            </a:r>
            <a:r>
              <a:rPr dirty="0" sz="1000" spc="-5">
                <a:solidFill>
                  <a:srgbClr val="4D4D4F"/>
                </a:solidFill>
                <a:latin typeface="宋体"/>
                <a:cs typeface="宋体"/>
              </a:rPr>
              <a:t>各</a:t>
            </a:r>
            <a:r>
              <a:rPr dirty="0" sz="1000" spc="5">
                <a:solidFill>
                  <a:srgbClr val="4D4D4F"/>
                </a:solidFill>
                <a:latin typeface="宋体"/>
                <a:cs typeface="宋体"/>
              </a:rPr>
              <a:t>级</a:t>
            </a:r>
            <a:r>
              <a:rPr dirty="0" sz="1000" spc="-5">
                <a:solidFill>
                  <a:srgbClr val="4D4D4F"/>
                </a:solidFill>
                <a:latin typeface="宋体"/>
                <a:cs typeface="宋体"/>
              </a:rPr>
              <a:t>医保</a:t>
            </a:r>
            <a:r>
              <a:rPr dirty="0" sz="1000" spc="5">
                <a:solidFill>
                  <a:srgbClr val="4D4D4F"/>
                </a:solidFill>
                <a:latin typeface="宋体"/>
                <a:cs typeface="宋体"/>
              </a:rPr>
              <a:t>部</a:t>
            </a:r>
            <a:r>
              <a:rPr dirty="0" sz="1000" spc="-5">
                <a:solidFill>
                  <a:srgbClr val="4D4D4F"/>
                </a:solidFill>
                <a:latin typeface="宋体"/>
                <a:cs typeface="宋体"/>
              </a:rPr>
              <a:t>门不</a:t>
            </a:r>
            <a:r>
              <a:rPr dirty="0" sz="1000" spc="5">
                <a:solidFill>
                  <a:srgbClr val="4D4D4F"/>
                </a:solidFill>
                <a:latin typeface="宋体"/>
                <a:cs typeface="宋体"/>
              </a:rPr>
              <a:t>得</a:t>
            </a:r>
            <a:r>
              <a:rPr dirty="0" sz="1000" spc="-5">
                <a:solidFill>
                  <a:srgbClr val="4D4D4F"/>
                </a:solidFill>
                <a:latin typeface="宋体"/>
                <a:cs typeface="宋体"/>
              </a:rPr>
              <a:t>自行</a:t>
            </a:r>
            <a:r>
              <a:rPr dirty="0" sz="1000" spc="5">
                <a:solidFill>
                  <a:srgbClr val="4D4D4F"/>
                </a:solidFill>
                <a:latin typeface="宋体"/>
                <a:cs typeface="宋体"/>
              </a:rPr>
              <a:t>制</a:t>
            </a:r>
            <a:r>
              <a:rPr dirty="0" sz="1000" spc="-5">
                <a:solidFill>
                  <a:srgbClr val="4D4D4F"/>
                </a:solidFill>
                <a:latin typeface="宋体"/>
                <a:cs typeface="宋体"/>
              </a:rPr>
              <a:t>定目录</a:t>
            </a:r>
            <a:r>
              <a:rPr dirty="0" sz="1000" spc="5">
                <a:solidFill>
                  <a:srgbClr val="4D4D4F"/>
                </a:solidFill>
                <a:latin typeface="宋体"/>
                <a:cs typeface="宋体"/>
              </a:rPr>
              <a:t>或</a:t>
            </a:r>
            <a:r>
              <a:rPr dirty="0" sz="1000" spc="-5">
                <a:solidFill>
                  <a:srgbClr val="4D4D4F"/>
                </a:solidFill>
                <a:latin typeface="宋体"/>
                <a:cs typeface="宋体"/>
              </a:rPr>
              <a:t>调整</a:t>
            </a:r>
            <a:r>
              <a:rPr dirty="0" sz="1000" spc="5">
                <a:solidFill>
                  <a:srgbClr val="4D4D4F"/>
                </a:solidFill>
                <a:latin typeface="宋体"/>
                <a:cs typeface="宋体"/>
              </a:rPr>
              <a:t>医</a:t>
            </a:r>
            <a:r>
              <a:rPr dirty="0" sz="1000" spc="-5">
                <a:solidFill>
                  <a:srgbClr val="4D4D4F"/>
                </a:solidFill>
                <a:latin typeface="宋体"/>
                <a:cs typeface="宋体"/>
              </a:rPr>
              <a:t>保用</a:t>
            </a:r>
            <a:r>
              <a:rPr dirty="0" sz="1000" spc="5">
                <a:solidFill>
                  <a:srgbClr val="4D4D4F"/>
                </a:solidFill>
                <a:latin typeface="宋体"/>
                <a:cs typeface="宋体"/>
              </a:rPr>
              <a:t>药</a:t>
            </a:r>
            <a:r>
              <a:rPr dirty="0" sz="1000" spc="-5">
                <a:solidFill>
                  <a:srgbClr val="4D4D4F"/>
                </a:solidFill>
                <a:latin typeface="宋体"/>
                <a:cs typeface="宋体"/>
              </a:rPr>
              <a:t>限</a:t>
            </a:r>
            <a:r>
              <a:rPr dirty="0" sz="1000" spc="5">
                <a:solidFill>
                  <a:srgbClr val="4D4D4F"/>
                </a:solidFill>
                <a:latin typeface="宋体"/>
                <a:cs typeface="宋体"/>
              </a:rPr>
              <a:t>定</a:t>
            </a:r>
            <a:r>
              <a:rPr dirty="0" sz="1000" spc="-5">
                <a:solidFill>
                  <a:srgbClr val="4D4D4F"/>
                </a:solidFill>
                <a:latin typeface="宋体"/>
                <a:cs typeface="宋体"/>
              </a:rPr>
              <a:t>支付范 </a:t>
            </a:r>
            <a:r>
              <a:rPr dirty="0" sz="1000" spc="-5">
                <a:solidFill>
                  <a:srgbClr val="4D4D4F"/>
                </a:solidFill>
                <a:latin typeface="宋体"/>
                <a:cs typeface="宋体"/>
              </a:rPr>
              <a:t>围</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广东</a:t>
            </a:r>
            <a:r>
              <a:rPr dirty="0" sz="1000" spc="5">
                <a:solidFill>
                  <a:srgbClr val="4D4D4F"/>
                </a:solidFill>
                <a:latin typeface="宋体"/>
                <a:cs typeface="宋体"/>
              </a:rPr>
              <a:t>省</a:t>
            </a:r>
            <a:r>
              <a:rPr dirty="0" sz="1000" spc="-5">
                <a:solidFill>
                  <a:srgbClr val="4D4D4F"/>
                </a:solidFill>
                <a:latin typeface="宋体"/>
                <a:cs typeface="宋体"/>
              </a:rPr>
              <a:t>医保</a:t>
            </a:r>
            <a:r>
              <a:rPr dirty="0" sz="1000" spc="5">
                <a:solidFill>
                  <a:srgbClr val="4D4D4F"/>
                </a:solidFill>
                <a:latin typeface="宋体"/>
                <a:cs typeface="宋体"/>
              </a:rPr>
              <a:t>局</a:t>
            </a:r>
            <a:r>
              <a:rPr dirty="0" sz="1000" spc="-5">
                <a:solidFill>
                  <a:srgbClr val="4D4D4F"/>
                </a:solidFill>
                <a:latin typeface="宋体"/>
                <a:cs typeface="宋体"/>
              </a:rPr>
              <a:t>）</a:t>
            </a:r>
            <a:endParaRPr sz="1000">
              <a:latin typeface="宋体"/>
              <a:cs typeface="宋体"/>
            </a:endParaRPr>
          </a:p>
          <a:p>
            <a:pPr marL="29209">
              <a:lnSpc>
                <a:spcPct val="100000"/>
              </a:lnSpc>
              <a:spcBef>
                <a:spcPts val="969"/>
              </a:spcBef>
            </a:pPr>
            <a:r>
              <a:rPr dirty="0" sz="1000" spc="5" b="1">
                <a:solidFill>
                  <a:srgbClr val="4D4D4F"/>
                </a:solidFill>
                <a:latin typeface="微软雅黑"/>
                <a:cs typeface="微软雅黑"/>
              </a:rPr>
              <a:t>【国家</a:t>
            </a:r>
            <a:r>
              <a:rPr dirty="0" sz="1000" spc="-5" b="1">
                <a:solidFill>
                  <a:srgbClr val="4D4D4F"/>
                </a:solidFill>
                <a:latin typeface="微软雅黑"/>
                <a:cs typeface="微软雅黑"/>
              </a:rPr>
              <a:t>药</a:t>
            </a:r>
            <a:r>
              <a:rPr dirty="0" sz="1000" spc="5" b="1">
                <a:solidFill>
                  <a:srgbClr val="4D4D4F"/>
                </a:solidFill>
                <a:latin typeface="微软雅黑"/>
                <a:cs typeface="微软雅黑"/>
              </a:rPr>
              <a:t>监局</a:t>
            </a:r>
            <a:r>
              <a:rPr dirty="0" sz="1000" spc="-5" b="1">
                <a:solidFill>
                  <a:srgbClr val="4D4D4F"/>
                </a:solidFill>
                <a:latin typeface="微软雅黑"/>
                <a:cs typeface="微软雅黑"/>
              </a:rPr>
              <a:t>发</a:t>
            </a:r>
            <a:r>
              <a:rPr dirty="0" sz="1000" spc="5" b="1">
                <a:solidFill>
                  <a:srgbClr val="4D4D4F"/>
                </a:solidFill>
                <a:latin typeface="微软雅黑"/>
                <a:cs typeface="微软雅黑"/>
              </a:rPr>
              <a:t>布</a:t>
            </a:r>
            <a:r>
              <a:rPr dirty="0" sz="1000" spc="-605" b="1">
                <a:solidFill>
                  <a:srgbClr val="4D4D4F"/>
                </a:solidFill>
                <a:latin typeface="微软雅黑"/>
                <a:cs typeface="微软雅黑"/>
              </a:rPr>
              <a:t>：</a:t>
            </a:r>
            <a:r>
              <a:rPr dirty="0" sz="1000" spc="-5" b="1">
                <a:solidFill>
                  <a:srgbClr val="4D4D4F"/>
                </a:solidFill>
                <a:latin typeface="微软雅黑"/>
                <a:cs typeface="微软雅黑"/>
              </a:rPr>
              <a:t>《</a:t>
            </a:r>
            <a:r>
              <a:rPr dirty="0" sz="1000" spc="5" b="1">
                <a:solidFill>
                  <a:srgbClr val="4D4D4F"/>
                </a:solidFill>
                <a:latin typeface="微软雅黑"/>
                <a:cs typeface="微软雅黑"/>
              </a:rPr>
              <a:t>中</a:t>
            </a:r>
            <a:r>
              <a:rPr dirty="0" sz="1000" spc="-5" b="1">
                <a:solidFill>
                  <a:srgbClr val="4D4D4F"/>
                </a:solidFill>
                <a:latin typeface="微软雅黑"/>
                <a:cs typeface="微软雅黑"/>
              </a:rPr>
              <a:t>药</a:t>
            </a:r>
            <a:r>
              <a:rPr dirty="0" sz="1000" spc="5" b="1">
                <a:solidFill>
                  <a:srgbClr val="4D4D4F"/>
                </a:solidFill>
                <a:latin typeface="微软雅黑"/>
                <a:cs typeface="微软雅黑"/>
              </a:rPr>
              <a:t>注册分</a:t>
            </a:r>
            <a:r>
              <a:rPr dirty="0" sz="1000" spc="-5" b="1">
                <a:solidFill>
                  <a:srgbClr val="4D4D4F"/>
                </a:solidFill>
                <a:latin typeface="微软雅黑"/>
                <a:cs typeface="微软雅黑"/>
              </a:rPr>
              <a:t>类</a:t>
            </a:r>
            <a:r>
              <a:rPr dirty="0" sz="1000" spc="5" b="1">
                <a:solidFill>
                  <a:srgbClr val="4D4D4F"/>
                </a:solidFill>
                <a:latin typeface="微软雅黑"/>
                <a:cs typeface="微软雅黑"/>
              </a:rPr>
              <a:t>及申</a:t>
            </a:r>
            <a:r>
              <a:rPr dirty="0" sz="1000" spc="-5" b="1">
                <a:solidFill>
                  <a:srgbClr val="4D4D4F"/>
                </a:solidFill>
                <a:latin typeface="微软雅黑"/>
                <a:cs typeface="微软雅黑"/>
              </a:rPr>
              <a:t>报</a:t>
            </a:r>
            <a:r>
              <a:rPr dirty="0" sz="1000" spc="5" b="1">
                <a:solidFill>
                  <a:srgbClr val="4D4D4F"/>
                </a:solidFill>
                <a:latin typeface="微软雅黑"/>
                <a:cs typeface="微软雅黑"/>
              </a:rPr>
              <a:t>资料</a:t>
            </a:r>
            <a:r>
              <a:rPr dirty="0" sz="1000" spc="-5" b="1">
                <a:solidFill>
                  <a:srgbClr val="4D4D4F"/>
                </a:solidFill>
                <a:latin typeface="微软雅黑"/>
                <a:cs typeface="微软雅黑"/>
              </a:rPr>
              <a:t>要</a:t>
            </a:r>
            <a:r>
              <a:rPr dirty="0" sz="1000" spc="5" b="1">
                <a:solidFill>
                  <a:srgbClr val="4D4D4F"/>
                </a:solidFill>
                <a:latin typeface="微软雅黑"/>
                <a:cs typeface="微软雅黑"/>
              </a:rPr>
              <a:t>求</a:t>
            </a:r>
            <a:r>
              <a:rPr dirty="0" sz="1000" spc="-490" b="1">
                <a:solidFill>
                  <a:srgbClr val="4D4D4F"/>
                </a:solidFill>
                <a:latin typeface="微软雅黑"/>
                <a:cs typeface="微软雅黑"/>
              </a:rPr>
              <a:t>》</a:t>
            </a:r>
            <a:r>
              <a:rPr dirty="0" sz="1000" spc="-105" b="1">
                <a:solidFill>
                  <a:srgbClr val="4D4D4F"/>
                </a:solidFill>
                <a:latin typeface="微软雅黑"/>
                <a:cs typeface="微软雅黑"/>
              </a:rPr>
              <a:t>】</a:t>
            </a:r>
            <a:r>
              <a:rPr dirty="0" sz="1000" spc="-5">
                <a:solidFill>
                  <a:srgbClr val="4D4D4F"/>
                </a:solidFill>
                <a:latin typeface="等线"/>
                <a:cs typeface="等线"/>
              </a:rPr>
              <a:t>28</a:t>
            </a:r>
            <a:r>
              <a:rPr dirty="0" sz="1000" spc="-60">
                <a:solidFill>
                  <a:srgbClr val="4D4D4F"/>
                </a:solidFill>
                <a:latin typeface="等线"/>
                <a:cs typeface="等线"/>
              </a:rPr>
              <a:t> </a:t>
            </a:r>
            <a:r>
              <a:rPr dirty="0" sz="1000" spc="-5">
                <a:solidFill>
                  <a:srgbClr val="4D4D4F"/>
                </a:solidFill>
                <a:latin typeface="宋体"/>
                <a:cs typeface="宋体"/>
              </a:rPr>
              <a:t>日</a:t>
            </a:r>
            <a:r>
              <a:rPr dirty="0" sz="1000" spc="-114">
                <a:solidFill>
                  <a:srgbClr val="4D4D4F"/>
                </a:solidFill>
                <a:latin typeface="宋体"/>
                <a:cs typeface="宋体"/>
              </a:rPr>
              <a:t>，</a:t>
            </a:r>
            <a:r>
              <a:rPr dirty="0" sz="1000" spc="-5">
                <a:solidFill>
                  <a:srgbClr val="4D4D4F"/>
                </a:solidFill>
                <a:latin typeface="宋体"/>
                <a:cs typeface="宋体"/>
              </a:rPr>
              <a:t>国家药监</a:t>
            </a:r>
            <a:r>
              <a:rPr dirty="0" sz="1000" spc="5">
                <a:solidFill>
                  <a:srgbClr val="4D4D4F"/>
                </a:solidFill>
                <a:latin typeface="宋体"/>
                <a:cs typeface="宋体"/>
              </a:rPr>
              <a:t>局</a:t>
            </a:r>
            <a:r>
              <a:rPr dirty="0" sz="1000" spc="-5">
                <a:solidFill>
                  <a:srgbClr val="4D4D4F"/>
                </a:solidFill>
                <a:latin typeface="宋体"/>
                <a:cs typeface="宋体"/>
              </a:rPr>
              <a:t>发</a:t>
            </a:r>
            <a:r>
              <a:rPr dirty="0" sz="1000" spc="-114">
                <a:solidFill>
                  <a:srgbClr val="4D4D4F"/>
                </a:solidFill>
                <a:latin typeface="宋体"/>
                <a:cs typeface="宋体"/>
              </a:rPr>
              <a:t>布</a:t>
            </a:r>
            <a:r>
              <a:rPr dirty="0" sz="1000" spc="5">
                <a:solidFill>
                  <a:srgbClr val="4D4D4F"/>
                </a:solidFill>
                <a:latin typeface="宋体"/>
                <a:cs typeface="宋体"/>
              </a:rPr>
              <a:t>《</a:t>
            </a:r>
            <a:r>
              <a:rPr dirty="0" sz="1000" spc="-5">
                <a:solidFill>
                  <a:srgbClr val="4D4D4F"/>
                </a:solidFill>
                <a:latin typeface="宋体"/>
                <a:cs typeface="宋体"/>
              </a:rPr>
              <a:t>中药注册</a:t>
            </a:r>
            <a:endParaRPr sz="1000">
              <a:latin typeface="宋体"/>
              <a:cs typeface="宋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85890" cy="963358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5"/>
              </a:spcBef>
            </a:pPr>
            <a:endParaRPr sz="500">
              <a:latin typeface="微软雅黑"/>
              <a:cs typeface="微软雅黑"/>
            </a:endParaRPr>
          </a:p>
          <a:p>
            <a:pPr marL="1400810" marR="66040">
              <a:lnSpc>
                <a:spcPct val="116799"/>
              </a:lnSpc>
            </a:pPr>
            <a:r>
              <a:rPr dirty="0" sz="1000" spc="-5">
                <a:solidFill>
                  <a:srgbClr val="4D4D4F"/>
                </a:solidFill>
                <a:latin typeface="宋体"/>
                <a:cs typeface="宋体"/>
              </a:rPr>
              <a:t>分类及</a:t>
            </a:r>
            <a:r>
              <a:rPr dirty="0" sz="1000" spc="5">
                <a:solidFill>
                  <a:srgbClr val="4D4D4F"/>
                </a:solidFill>
                <a:latin typeface="宋体"/>
                <a:cs typeface="宋体"/>
              </a:rPr>
              <a:t>申</a:t>
            </a:r>
            <a:r>
              <a:rPr dirty="0" sz="1000" spc="-5">
                <a:solidFill>
                  <a:srgbClr val="4D4D4F"/>
                </a:solidFill>
                <a:latin typeface="宋体"/>
                <a:cs typeface="宋体"/>
              </a:rPr>
              <a:t>报资</a:t>
            </a:r>
            <a:r>
              <a:rPr dirty="0" sz="1000" spc="5">
                <a:solidFill>
                  <a:srgbClr val="4D4D4F"/>
                </a:solidFill>
                <a:latin typeface="宋体"/>
                <a:cs typeface="宋体"/>
              </a:rPr>
              <a:t>料</a:t>
            </a:r>
            <a:r>
              <a:rPr dirty="0" sz="1000" spc="-5">
                <a:solidFill>
                  <a:srgbClr val="4D4D4F"/>
                </a:solidFill>
                <a:latin typeface="宋体"/>
                <a:cs typeface="宋体"/>
              </a:rPr>
              <a:t>要求</a:t>
            </a:r>
            <a:r>
              <a:rPr dirty="0" sz="1000" spc="-20">
                <a:solidFill>
                  <a:srgbClr val="4D4D4F"/>
                </a:solidFill>
                <a:latin typeface="宋体"/>
                <a:cs typeface="宋体"/>
              </a:rPr>
              <a:t>》</a:t>
            </a:r>
            <a:r>
              <a:rPr dirty="0" sz="1000" spc="5">
                <a:solidFill>
                  <a:srgbClr val="4D4D4F"/>
                </a:solidFill>
                <a:latin typeface="宋体"/>
                <a:cs typeface="宋体"/>
              </a:rPr>
              <a:t>的通</a:t>
            </a:r>
            <a:r>
              <a:rPr dirty="0" sz="1000" spc="-5">
                <a:solidFill>
                  <a:srgbClr val="4D4D4F"/>
                </a:solidFill>
                <a:latin typeface="宋体"/>
                <a:cs typeface="宋体"/>
              </a:rPr>
              <a:t>告</a:t>
            </a:r>
            <a:r>
              <a:rPr dirty="0" sz="1000" spc="-20">
                <a:solidFill>
                  <a:srgbClr val="4D4D4F"/>
                </a:solidFill>
                <a:latin typeface="宋体"/>
                <a:cs typeface="宋体"/>
              </a:rPr>
              <a:t>。</a:t>
            </a:r>
            <a:r>
              <a:rPr dirty="0" sz="1000" spc="-5">
                <a:solidFill>
                  <a:srgbClr val="4D4D4F"/>
                </a:solidFill>
                <a:latin typeface="宋体"/>
                <a:cs typeface="宋体"/>
              </a:rPr>
              <a:t>要求</a:t>
            </a:r>
            <a:r>
              <a:rPr dirty="0" sz="1000" spc="5">
                <a:solidFill>
                  <a:srgbClr val="4D4D4F"/>
                </a:solidFill>
                <a:latin typeface="宋体"/>
                <a:cs typeface="宋体"/>
              </a:rPr>
              <a:t>中</a:t>
            </a:r>
            <a:r>
              <a:rPr dirty="0" sz="1000" spc="-5">
                <a:solidFill>
                  <a:srgbClr val="4D4D4F"/>
                </a:solidFill>
                <a:latin typeface="宋体"/>
                <a:cs typeface="宋体"/>
              </a:rPr>
              <a:t>明确，古代</a:t>
            </a:r>
            <a:r>
              <a:rPr dirty="0" sz="1000" spc="5">
                <a:solidFill>
                  <a:srgbClr val="4D4D4F"/>
                </a:solidFill>
                <a:latin typeface="宋体"/>
                <a:cs typeface="宋体"/>
              </a:rPr>
              <a:t>经典</a:t>
            </a:r>
            <a:r>
              <a:rPr dirty="0" sz="1000" spc="-5">
                <a:solidFill>
                  <a:srgbClr val="4D4D4F"/>
                </a:solidFill>
                <a:latin typeface="宋体"/>
                <a:cs typeface="宋体"/>
              </a:rPr>
              <a:t>名方中</a:t>
            </a:r>
            <a:r>
              <a:rPr dirty="0" sz="1000" spc="5">
                <a:solidFill>
                  <a:srgbClr val="4D4D4F"/>
                </a:solidFill>
                <a:latin typeface="宋体"/>
                <a:cs typeface="宋体"/>
              </a:rPr>
              <a:t>药</a:t>
            </a:r>
            <a:r>
              <a:rPr dirty="0" sz="1000" spc="-5">
                <a:solidFill>
                  <a:srgbClr val="4D4D4F"/>
                </a:solidFill>
                <a:latin typeface="宋体"/>
                <a:cs typeface="宋体"/>
              </a:rPr>
              <a:t>复方</a:t>
            </a:r>
            <a:r>
              <a:rPr dirty="0" sz="1000" spc="5">
                <a:solidFill>
                  <a:srgbClr val="4D4D4F"/>
                </a:solidFill>
                <a:latin typeface="宋体"/>
                <a:cs typeface="宋体"/>
              </a:rPr>
              <a:t>制</a:t>
            </a:r>
            <a:r>
              <a:rPr dirty="0" sz="1000" spc="-5">
                <a:solidFill>
                  <a:srgbClr val="4D4D4F"/>
                </a:solidFill>
                <a:latin typeface="宋体"/>
                <a:cs typeface="宋体"/>
              </a:rPr>
              <a:t>剂</a:t>
            </a:r>
            <a:r>
              <a:rPr dirty="0" sz="1000" spc="10">
                <a:solidFill>
                  <a:srgbClr val="4D4D4F"/>
                </a:solidFill>
                <a:latin typeface="宋体"/>
                <a:cs typeface="宋体"/>
              </a:rPr>
              <a:t>两</a:t>
            </a:r>
            <a:r>
              <a:rPr dirty="0" sz="1000" spc="5">
                <a:solidFill>
                  <a:srgbClr val="4D4D4F"/>
                </a:solidFill>
                <a:latin typeface="宋体"/>
                <a:cs typeface="宋体"/>
              </a:rPr>
              <a:t>类</a:t>
            </a:r>
            <a:r>
              <a:rPr dirty="0" sz="1000" spc="-5">
                <a:solidFill>
                  <a:srgbClr val="4D4D4F"/>
                </a:solidFill>
                <a:latin typeface="宋体"/>
                <a:cs typeface="宋体"/>
              </a:rPr>
              <a:t>情</a:t>
            </a:r>
            <a:r>
              <a:rPr dirty="0" sz="1000" spc="5">
                <a:solidFill>
                  <a:srgbClr val="4D4D4F"/>
                </a:solidFill>
                <a:latin typeface="宋体"/>
                <a:cs typeface="宋体"/>
              </a:rPr>
              <a:t>形</a:t>
            </a:r>
            <a:r>
              <a:rPr dirty="0" sz="1000" spc="-5">
                <a:solidFill>
                  <a:srgbClr val="4D4D4F"/>
                </a:solidFill>
                <a:latin typeface="宋体"/>
                <a:cs typeface="宋体"/>
              </a:rPr>
              <a:t>均应采 用传统</a:t>
            </a:r>
            <a:r>
              <a:rPr dirty="0" sz="1000" spc="5">
                <a:solidFill>
                  <a:srgbClr val="4D4D4F"/>
                </a:solidFill>
                <a:latin typeface="宋体"/>
                <a:cs typeface="宋体"/>
              </a:rPr>
              <a:t>工</a:t>
            </a:r>
            <a:r>
              <a:rPr dirty="0" sz="1000" spc="-5">
                <a:solidFill>
                  <a:srgbClr val="4D4D4F"/>
                </a:solidFill>
                <a:latin typeface="宋体"/>
                <a:cs typeface="宋体"/>
              </a:rPr>
              <a:t>艺制备，采用</a:t>
            </a:r>
            <a:r>
              <a:rPr dirty="0" sz="1000" spc="5">
                <a:solidFill>
                  <a:srgbClr val="4D4D4F"/>
                </a:solidFill>
                <a:latin typeface="宋体"/>
                <a:cs typeface="宋体"/>
              </a:rPr>
              <a:t>传统</a:t>
            </a:r>
            <a:r>
              <a:rPr dirty="0" sz="1000" spc="-5">
                <a:solidFill>
                  <a:srgbClr val="4D4D4F"/>
                </a:solidFill>
                <a:latin typeface="宋体"/>
                <a:cs typeface="宋体"/>
              </a:rPr>
              <a:t>给药途径，功能</a:t>
            </a:r>
            <a:r>
              <a:rPr dirty="0" sz="1000" spc="5">
                <a:solidFill>
                  <a:srgbClr val="4D4D4F"/>
                </a:solidFill>
                <a:latin typeface="宋体"/>
                <a:cs typeface="宋体"/>
              </a:rPr>
              <a:t>主</a:t>
            </a:r>
            <a:r>
              <a:rPr dirty="0" sz="1000" spc="-5">
                <a:solidFill>
                  <a:srgbClr val="4D4D4F"/>
                </a:solidFill>
                <a:latin typeface="宋体"/>
                <a:cs typeface="宋体"/>
              </a:rPr>
              <a:t>治以</a:t>
            </a:r>
            <a:r>
              <a:rPr dirty="0" sz="1000" spc="5">
                <a:solidFill>
                  <a:srgbClr val="4D4D4F"/>
                </a:solidFill>
                <a:latin typeface="宋体"/>
                <a:cs typeface="宋体"/>
              </a:rPr>
              <a:t>中医</a:t>
            </a:r>
            <a:r>
              <a:rPr dirty="0" sz="1000" spc="-5">
                <a:solidFill>
                  <a:srgbClr val="4D4D4F"/>
                </a:solidFill>
                <a:latin typeface="宋体"/>
                <a:cs typeface="宋体"/>
              </a:rPr>
              <a:t>术语表述。药品</a:t>
            </a:r>
            <a:r>
              <a:rPr dirty="0" sz="1000" spc="5">
                <a:solidFill>
                  <a:srgbClr val="4D4D4F"/>
                </a:solidFill>
                <a:latin typeface="宋体"/>
                <a:cs typeface="宋体"/>
              </a:rPr>
              <a:t>批</a:t>
            </a:r>
            <a:r>
              <a:rPr dirty="0" sz="1000" spc="-5">
                <a:solidFill>
                  <a:srgbClr val="4D4D4F"/>
                </a:solidFill>
                <a:latin typeface="宋体"/>
                <a:cs typeface="宋体"/>
              </a:rPr>
              <a:t>准文</a:t>
            </a:r>
            <a:r>
              <a:rPr dirty="0" sz="1000" spc="5">
                <a:solidFill>
                  <a:srgbClr val="4D4D4F"/>
                </a:solidFill>
                <a:latin typeface="宋体"/>
                <a:cs typeface="宋体"/>
              </a:rPr>
              <a:t>号采</a:t>
            </a:r>
            <a:r>
              <a:rPr dirty="0" sz="1000" spc="-5">
                <a:solidFill>
                  <a:srgbClr val="4D4D4F"/>
                </a:solidFill>
                <a:latin typeface="宋体"/>
                <a:cs typeface="宋体"/>
              </a:rPr>
              <a:t>用专门 格式</a:t>
            </a:r>
            <a:r>
              <a:rPr dirty="0" sz="1000" spc="-380">
                <a:solidFill>
                  <a:srgbClr val="4D4D4F"/>
                </a:solidFill>
                <a:latin typeface="宋体"/>
                <a:cs typeface="宋体"/>
              </a:rPr>
              <a:t>：</a:t>
            </a:r>
            <a:r>
              <a:rPr dirty="0" sz="1000" spc="-5">
                <a:solidFill>
                  <a:srgbClr val="4D4D4F"/>
                </a:solidFill>
                <a:latin typeface="宋体"/>
                <a:cs typeface="宋体"/>
              </a:rPr>
              <a:t>国</a:t>
            </a:r>
            <a:r>
              <a:rPr dirty="0" sz="1000" spc="5">
                <a:solidFill>
                  <a:srgbClr val="4D4D4F"/>
                </a:solidFill>
                <a:latin typeface="宋体"/>
                <a:cs typeface="宋体"/>
              </a:rPr>
              <a:t>药</a:t>
            </a:r>
            <a:r>
              <a:rPr dirty="0" sz="1000" spc="-5">
                <a:solidFill>
                  <a:srgbClr val="4D4D4F"/>
                </a:solidFill>
                <a:latin typeface="宋体"/>
                <a:cs typeface="宋体"/>
              </a:rPr>
              <a:t>准字</a:t>
            </a:r>
            <a:r>
              <a:rPr dirty="0" sz="1000" spc="-295">
                <a:solidFill>
                  <a:srgbClr val="4D4D4F"/>
                </a:solidFill>
                <a:latin typeface="宋体"/>
                <a:cs typeface="宋体"/>
              </a:rPr>
              <a:t> </a:t>
            </a:r>
            <a:r>
              <a:rPr dirty="0" sz="1000">
                <a:solidFill>
                  <a:srgbClr val="4D4D4F"/>
                </a:solidFill>
                <a:latin typeface="等线"/>
                <a:cs typeface="等线"/>
              </a:rPr>
              <a:t>C+</a:t>
            </a:r>
            <a:r>
              <a:rPr dirty="0" sz="1000" spc="-5">
                <a:solidFill>
                  <a:srgbClr val="4D4D4F"/>
                </a:solidFill>
                <a:latin typeface="宋体"/>
                <a:cs typeface="宋体"/>
              </a:rPr>
              <a:t>四位</a:t>
            </a:r>
            <a:r>
              <a:rPr dirty="0" sz="1000" spc="5">
                <a:solidFill>
                  <a:srgbClr val="4D4D4F"/>
                </a:solidFill>
                <a:latin typeface="宋体"/>
                <a:cs typeface="宋体"/>
              </a:rPr>
              <a:t>年号</a:t>
            </a:r>
            <a:r>
              <a:rPr dirty="0" sz="1000" spc="-10">
                <a:solidFill>
                  <a:srgbClr val="4D4D4F"/>
                </a:solidFill>
                <a:latin typeface="等线"/>
                <a:cs typeface="等线"/>
              </a:rPr>
              <a:t>+</a:t>
            </a:r>
            <a:r>
              <a:rPr dirty="0" sz="1000" spc="-5">
                <a:solidFill>
                  <a:srgbClr val="4D4D4F"/>
                </a:solidFill>
                <a:latin typeface="宋体"/>
                <a:cs typeface="宋体"/>
              </a:rPr>
              <a:t>四</a:t>
            </a:r>
            <a:r>
              <a:rPr dirty="0" sz="1000" spc="5">
                <a:solidFill>
                  <a:srgbClr val="4D4D4F"/>
                </a:solidFill>
                <a:latin typeface="宋体"/>
                <a:cs typeface="宋体"/>
              </a:rPr>
              <a:t>位</a:t>
            </a:r>
            <a:r>
              <a:rPr dirty="0" sz="1000" spc="-5">
                <a:solidFill>
                  <a:srgbClr val="4D4D4F"/>
                </a:solidFill>
                <a:latin typeface="宋体"/>
                <a:cs typeface="宋体"/>
              </a:rPr>
              <a:t>顺序号</a:t>
            </a:r>
            <a:r>
              <a:rPr dirty="0" sz="1000" spc="-365">
                <a:solidFill>
                  <a:srgbClr val="4D4D4F"/>
                </a:solidFill>
                <a:latin typeface="宋体"/>
                <a:cs typeface="宋体"/>
              </a:rPr>
              <a:t>。</a:t>
            </a:r>
            <a:r>
              <a:rPr dirty="0" sz="1000" spc="-5">
                <a:solidFill>
                  <a:srgbClr val="4D4D4F"/>
                </a:solidFill>
                <a:latin typeface="宋体"/>
                <a:cs typeface="宋体"/>
              </a:rPr>
              <a:t>对于</a:t>
            </a:r>
            <a:r>
              <a:rPr dirty="0" sz="1000" spc="5">
                <a:solidFill>
                  <a:srgbClr val="4D4D4F"/>
                </a:solidFill>
                <a:latin typeface="宋体"/>
                <a:cs typeface="宋体"/>
              </a:rPr>
              <a:t>按</a:t>
            </a:r>
            <a:r>
              <a:rPr dirty="0" sz="1000" spc="-5">
                <a:solidFill>
                  <a:srgbClr val="4D4D4F"/>
                </a:solidFill>
                <a:latin typeface="宋体"/>
                <a:cs typeface="宋体"/>
              </a:rPr>
              <a:t>古</a:t>
            </a:r>
            <a:r>
              <a:rPr dirty="0" sz="1000" spc="5">
                <a:solidFill>
                  <a:srgbClr val="4D4D4F"/>
                </a:solidFill>
                <a:latin typeface="宋体"/>
                <a:cs typeface="宋体"/>
              </a:rPr>
              <a:t>代</a:t>
            </a:r>
            <a:r>
              <a:rPr dirty="0" sz="1000" spc="-5">
                <a:solidFill>
                  <a:srgbClr val="4D4D4F"/>
                </a:solidFill>
                <a:latin typeface="宋体"/>
                <a:cs typeface="宋体"/>
              </a:rPr>
              <a:t>经典名</a:t>
            </a:r>
            <a:r>
              <a:rPr dirty="0" sz="1000" spc="5">
                <a:solidFill>
                  <a:srgbClr val="4D4D4F"/>
                </a:solidFill>
                <a:latin typeface="宋体"/>
                <a:cs typeface="宋体"/>
              </a:rPr>
              <a:t>方</a:t>
            </a:r>
            <a:r>
              <a:rPr dirty="0" sz="1000" spc="-5">
                <a:solidFill>
                  <a:srgbClr val="4D4D4F"/>
                </a:solidFill>
                <a:latin typeface="宋体"/>
                <a:cs typeface="宋体"/>
              </a:rPr>
              <a:t>目录</a:t>
            </a:r>
            <a:r>
              <a:rPr dirty="0" sz="1000" spc="5">
                <a:solidFill>
                  <a:srgbClr val="4D4D4F"/>
                </a:solidFill>
                <a:latin typeface="宋体"/>
                <a:cs typeface="宋体"/>
              </a:rPr>
              <a:t>管</a:t>
            </a:r>
            <a:r>
              <a:rPr dirty="0" sz="1000" spc="-5">
                <a:solidFill>
                  <a:srgbClr val="4D4D4F"/>
                </a:solidFill>
                <a:latin typeface="宋体"/>
                <a:cs typeface="宋体"/>
              </a:rPr>
              <a:t>理的</a:t>
            </a:r>
            <a:r>
              <a:rPr dirty="0" sz="1000" spc="5">
                <a:solidFill>
                  <a:srgbClr val="4D4D4F"/>
                </a:solidFill>
                <a:latin typeface="宋体"/>
                <a:cs typeface="宋体"/>
              </a:rPr>
              <a:t>中</a:t>
            </a:r>
            <a:r>
              <a:rPr dirty="0" sz="1000" spc="-5">
                <a:solidFill>
                  <a:srgbClr val="4D4D4F"/>
                </a:solidFill>
                <a:latin typeface="宋体"/>
                <a:cs typeface="宋体"/>
              </a:rPr>
              <a:t>药</a:t>
            </a:r>
            <a:r>
              <a:rPr dirty="0" sz="1000" spc="5">
                <a:solidFill>
                  <a:srgbClr val="4D4D4F"/>
                </a:solidFill>
                <a:latin typeface="宋体"/>
                <a:cs typeface="宋体"/>
              </a:rPr>
              <a:t>复</a:t>
            </a:r>
            <a:r>
              <a:rPr dirty="0" sz="1000" spc="-5">
                <a:solidFill>
                  <a:srgbClr val="4D4D4F"/>
                </a:solidFill>
                <a:latin typeface="宋体"/>
                <a:cs typeface="宋体"/>
              </a:rPr>
              <a:t>方制</a:t>
            </a:r>
            <a:r>
              <a:rPr dirty="0" sz="1000" spc="5">
                <a:solidFill>
                  <a:srgbClr val="4D4D4F"/>
                </a:solidFill>
                <a:latin typeface="宋体"/>
                <a:cs typeface="宋体"/>
              </a:rPr>
              <a:t>剂</a:t>
            </a:r>
            <a:r>
              <a:rPr dirty="0" sz="1000" spc="-5">
                <a:solidFill>
                  <a:srgbClr val="4D4D4F"/>
                </a:solidFill>
                <a:latin typeface="宋体"/>
                <a:cs typeface="宋体"/>
              </a:rPr>
              <a:t>，  </a:t>
            </a:r>
            <a:r>
              <a:rPr dirty="0" sz="1000" spc="15">
                <a:solidFill>
                  <a:srgbClr val="4D4D4F"/>
                </a:solidFill>
                <a:latin typeface="宋体"/>
                <a:cs typeface="宋体"/>
              </a:rPr>
              <a:t>注册</a:t>
            </a:r>
            <a:r>
              <a:rPr dirty="0" sz="1000" spc="25">
                <a:solidFill>
                  <a:srgbClr val="4D4D4F"/>
                </a:solidFill>
                <a:latin typeface="宋体"/>
                <a:cs typeface="宋体"/>
              </a:rPr>
              <a:t>申</a:t>
            </a:r>
            <a:r>
              <a:rPr dirty="0" sz="1000" spc="15">
                <a:solidFill>
                  <a:srgbClr val="4D4D4F"/>
                </a:solidFill>
                <a:latin typeface="宋体"/>
                <a:cs typeface="宋体"/>
              </a:rPr>
              <a:t>请</a:t>
            </a:r>
            <a:r>
              <a:rPr dirty="0" sz="1000" spc="25">
                <a:solidFill>
                  <a:srgbClr val="4D4D4F"/>
                </a:solidFill>
                <a:latin typeface="宋体"/>
                <a:cs typeface="宋体"/>
              </a:rPr>
              <a:t>人</a:t>
            </a:r>
            <a:r>
              <a:rPr dirty="0" sz="1000" spc="15">
                <a:solidFill>
                  <a:srgbClr val="4D4D4F"/>
                </a:solidFill>
                <a:latin typeface="宋体"/>
                <a:cs typeface="宋体"/>
              </a:rPr>
              <a:t>在</a:t>
            </a:r>
            <a:r>
              <a:rPr dirty="0" sz="1000" spc="25">
                <a:solidFill>
                  <a:srgbClr val="4D4D4F"/>
                </a:solidFill>
                <a:latin typeface="宋体"/>
                <a:cs typeface="宋体"/>
              </a:rPr>
              <a:t>完</a:t>
            </a:r>
            <a:r>
              <a:rPr dirty="0" sz="1000" spc="15">
                <a:solidFill>
                  <a:srgbClr val="4D4D4F"/>
                </a:solidFill>
                <a:latin typeface="宋体"/>
                <a:cs typeface="宋体"/>
              </a:rPr>
              <a:t>成</a:t>
            </a:r>
            <a:r>
              <a:rPr dirty="0" sz="1000" spc="25">
                <a:solidFill>
                  <a:srgbClr val="4D4D4F"/>
                </a:solidFill>
                <a:latin typeface="宋体"/>
                <a:cs typeface="宋体"/>
              </a:rPr>
              <a:t>药</a:t>
            </a:r>
            <a:r>
              <a:rPr dirty="0" sz="1000" spc="15">
                <a:solidFill>
                  <a:srgbClr val="4D4D4F"/>
                </a:solidFill>
                <a:latin typeface="宋体"/>
                <a:cs typeface="宋体"/>
              </a:rPr>
              <a:t>学</a:t>
            </a:r>
            <a:r>
              <a:rPr dirty="0" sz="1000" spc="25">
                <a:solidFill>
                  <a:srgbClr val="4D4D4F"/>
                </a:solidFill>
                <a:latin typeface="宋体"/>
                <a:cs typeface="宋体"/>
              </a:rPr>
              <a:t>及</a:t>
            </a:r>
            <a:r>
              <a:rPr dirty="0" sz="1000" spc="15">
                <a:solidFill>
                  <a:srgbClr val="4D4D4F"/>
                </a:solidFill>
                <a:latin typeface="宋体"/>
                <a:cs typeface="宋体"/>
              </a:rPr>
              <a:t>非临</a:t>
            </a:r>
            <a:r>
              <a:rPr dirty="0" sz="1000" spc="25">
                <a:solidFill>
                  <a:srgbClr val="4D4D4F"/>
                </a:solidFill>
                <a:latin typeface="宋体"/>
                <a:cs typeface="宋体"/>
              </a:rPr>
              <a:t>床</a:t>
            </a:r>
            <a:r>
              <a:rPr dirty="0" sz="1000" spc="15">
                <a:solidFill>
                  <a:srgbClr val="4D4D4F"/>
                </a:solidFill>
                <a:latin typeface="宋体"/>
                <a:cs typeface="宋体"/>
              </a:rPr>
              <a:t>安</a:t>
            </a:r>
            <a:r>
              <a:rPr dirty="0" sz="1000" spc="25">
                <a:solidFill>
                  <a:srgbClr val="4D4D4F"/>
                </a:solidFill>
                <a:latin typeface="宋体"/>
                <a:cs typeface="宋体"/>
              </a:rPr>
              <a:t>全</a:t>
            </a:r>
            <a:r>
              <a:rPr dirty="0" sz="1000" spc="15">
                <a:solidFill>
                  <a:srgbClr val="4D4D4F"/>
                </a:solidFill>
                <a:latin typeface="宋体"/>
                <a:cs typeface="宋体"/>
              </a:rPr>
              <a:t>性</a:t>
            </a:r>
            <a:r>
              <a:rPr dirty="0" sz="1000" spc="25">
                <a:solidFill>
                  <a:srgbClr val="4D4D4F"/>
                </a:solidFill>
                <a:latin typeface="宋体"/>
                <a:cs typeface="宋体"/>
              </a:rPr>
              <a:t>研</a:t>
            </a:r>
            <a:r>
              <a:rPr dirty="0" sz="1000" spc="15">
                <a:solidFill>
                  <a:srgbClr val="4D4D4F"/>
                </a:solidFill>
                <a:latin typeface="宋体"/>
                <a:cs typeface="宋体"/>
              </a:rPr>
              <a:t>究</a:t>
            </a:r>
            <a:r>
              <a:rPr dirty="0" sz="1000" spc="25">
                <a:solidFill>
                  <a:srgbClr val="4D4D4F"/>
                </a:solidFill>
                <a:latin typeface="宋体"/>
                <a:cs typeface="宋体"/>
              </a:rPr>
              <a:t>后</a:t>
            </a:r>
            <a:r>
              <a:rPr dirty="0" sz="1000" spc="15">
                <a:solidFill>
                  <a:srgbClr val="4D4D4F"/>
                </a:solidFill>
                <a:latin typeface="宋体"/>
                <a:cs typeface="宋体"/>
              </a:rPr>
              <a:t>一</a:t>
            </a:r>
            <a:r>
              <a:rPr dirty="0" sz="1000" spc="25">
                <a:solidFill>
                  <a:srgbClr val="4D4D4F"/>
                </a:solidFill>
                <a:latin typeface="宋体"/>
                <a:cs typeface="宋体"/>
              </a:rPr>
              <a:t>次</a:t>
            </a:r>
            <a:r>
              <a:rPr dirty="0" sz="1000" spc="15">
                <a:solidFill>
                  <a:srgbClr val="4D4D4F"/>
                </a:solidFill>
                <a:latin typeface="宋体"/>
                <a:cs typeface="宋体"/>
              </a:rPr>
              <a:t>性直</a:t>
            </a:r>
            <a:r>
              <a:rPr dirty="0" sz="1000" spc="25">
                <a:solidFill>
                  <a:srgbClr val="4D4D4F"/>
                </a:solidFill>
                <a:latin typeface="宋体"/>
                <a:cs typeface="宋体"/>
              </a:rPr>
              <a:t>接</a:t>
            </a:r>
            <a:r>
              <a:rPr dirty="0" sz="1000" spc="15">
                <a:solidFill>
                  <a:srgbClr val="4D4D4F"/>
                </a:solidFill>
                <a:latin typeface="宋体"/>
                <a:cs typeface="宋体"/>
              </a:rPr>
              <a:t>提</a:t>
            </a:r>
            <a:r>
              <a:rPr dirty="0" sz="1000" spc="25">
                <a:solidFill>
                  <a:srgbClr val="4D4D4F"/>
                </a:solidFill>
                <a:latin typeface="宋体"/>
                <a:cs typeface="宋体"/>
              </a:rPr>
              <a:t>出</a:t>
            </a:r>
            <a:r>
              <a:rPr dirty="0" sz="1000" spc="15">
                <a:solidFill>
                  <a:srgbClr val="4D4D4F"/>
                </a:solidFill>
                <a:latin typeface="宋体"/>
                <a:cs typeface="宋体"/>
              </a:rPr>
              <a:t>古</a:t>
            </a:r>
            <a:r>
              <a:rPr dirty="0" sz="1000" spc="25">
                <a:solidFill>
                  <a:srgbClr val="4D4D4F"/>
                </a:solidFill>
                <a:latin typeface="宋体"/>
                <a:cs typeface="宋体"/>
              </a:rPr>
              <a:t>代</a:t>
            </a:r>
            <a:r>
              <a:rPr dirty="0" sz="1000" spc="15">
                <a:solidFill>
                  <a:srgbClr val="4D4D4F"/>
                </a:solidFill>
                <a:latin typeface="宋体"/>
                <a:cs typeface="宋体"/>
              </a:rPr>
              <a:t>经</a:t>
            </a:r>
            <a:r>
              <a:rPr dirty="0" sz="1000" spc="25">
                <a:solidFill>
                  <a:srgbClr val="4D4D4F"/>
                </a:solidFill>
                <a:latin typeface="宋体"/>
                <a:cs typeface="宋体"/>
              </a:rPr>
              <a:t>典</a:t>
            </a:r>
            <a:r>
              <a:rPr dirty="0" sz="1000" spc="15">
                <a:solidFill>
                  <a:srgbClr val="4D4D4F"/>
                </a:solidFill>
                <a:latin typeface="宋体"/>
                <a:cs typeface="宋体"/>
              </a:rPr>
              <a:t>名</a:t>
            </a:r>
            <a:r>
              <a:rPr dirty="0" sz="1000" spc="25">
                <a:solidFill>
                  <a:srgbClr val="4D4D4F"/>
                </a:solidFill>
                <a:latin typeface="宋体"/>
                <a:cs typeface="宋体"/>
              </a:rPr>
              <a:t>方</a:t>
            </a:r>
            <a:r>
              <a:rPr dirty="0" sz="1000" spc="15">
                <a:solidFill>
                  <a:srgbClr val="4D4D4F"/>
                </a:solidFill>
                <a:latin typeface="宋体"/>
                <a:cs typeface="宋体"/>
              </a:rPr>
              <a:t>中药</a:t>
            </a:r>
            <a:r>
              <a:rPr dirty="0" sz="1000" spc="25">
                <a:solidFill>
                  <a:srgbClr val="4D4D4F"/>
                </a:solidFill>
                <a:latin typeface="宋体"/>
                <a:cs typeface="宋体"/>
              </a:rPr>
              <a:t>复</a:t>
            </a:r>
            <a:r>
              <a:rPr dirty="0" sz="1000" spc="15">
                <a:solidFill>
                  <a:srgbClr val="4D4D4F"/>
                </a:solidFill>
                <a:latin typeface="宋体"/>
                <a:cs typeface="宋体"/>
              </a:rPr>
              <a:t>方</a:t>
            </a:r>
            <a:r>
              <a:rPr dirty="0" sz="1000" spc="-5">
                <a:solidFill>
                  <a:srgbClr val="4D4D4F"/>
                </a:solidFill>
                <a:latin typeface="宋体"/>
                <a:cs typeface="宋体"/>
              </a:rPr>
              <a:t>制 剂的上</a:t>
            </a:r>
            <a:r>
              <a:rPr dirty="0" sz="1000" spc="5">
                <a:solidFill>
                  <a:srgbClr val="4D4D4F"/>
                </a:solidFill>
                <a:latin typeface="宋体"/>
                <a:cs typeface="宋体"/>
              </a:rPr>
              <a:t>市</a:t>
            </a:r>
            <a:r>
              <a:rPr dirty="0" sz="1000" spc="-5">
                <a:solidFill>
                  <a:srgbClr val="4D4D4F"/>
                </a:solidFill>
                <a:latin typeface="宋体"/>
                <a:cs typeface="宋体"/>
              </a:rPr>
              <a:t>许可</a:t>
            </a:r>
            <a:r>
              <a:rPr dirty="0" sz="1000" spc="5">
                <a:solidFill>
                  <a:srgbClr val="4D4D4F"/>
                </a:solidFill>
                <a:latin typeface="宋体"/>
                <a:cs typeface="宋体"/>
              </a:rPr>
              <a:t>申</a:t>
            </a:r>
            <a:r>
              <a:rPr dirty="0" sz="1000" spc="-5">
                <a:solidFill>
                  <a:srgbClr val="4D4D4F"/>
                </a:solidFill>
                <a:latin typeface="宋体"/>
                <a:cs typeface="宋体"/>
              </a:rPr>
              <a:t>请</a:t>
            </a:r>
            <a:r>
              <a:rPr dirty="0" sz="1000" spc="-140">
                <a:solidFill>
                  <a:srgbClr val="4D4D4F"/>
                </a:solidFill>
                <a:latin typeface="宋体"/>
                <a:cs typeface="宋体"/>
              </a:rPr>
              <a:t>，</a:t>
            </a:r>
            <a:r>
              <a:rPr dirty="0" sz="1000" spc="-5">
                <a:solidFill>
                  <a:srgbClr val="4D4D4F"/>
                </a:solidFill>
                <a:latin typeface="宋体"/>
                <a:cs typeface="宋体"/>
              </a:rPr>
              <a:t>药</a:t>
            </a:r>
            <a:r>
              <a:rPr dirty="0" sz="1000" spc="5">
                <a:solidFill>
                  <a:srgbClr val="4D4D4F"/>
                </a:solidFill>
                <a:latin typeface="宋体"/>
                <a:cs typeface="宋体"/>
              </a:rPr>
              <a:t>监局</a:t>
            </a:r>
            <a:r>
              <a:rPr dirty="0" sz="1000" spc="-5">
                <a:solidFill>
                  <a:srgbClr val="4D4D4F"/>
                </a:solidFill>
                <a:latin typeface="宋体"/>
                <a:cs typeface="宋体"/>
              </a:rPr>
              <a:t>不再审</a:t>
            </a:r>
            <a:r>
              <a:rPr dirty="0" sz="1000" spc="5">
                <a:solidFill>
                  <a:srgbClr val="4D4D4F"/>
                </a:solidFill>
                <a:latin typeface="宋体"/>
                <a:cs typeface="宋体"/>
              </a:rPr>
              <a:t>核</a:t>
            </a:r>
            <a:r>
              <a:rPr dirty="0" sz="1000" spc="-5">
                <a:solidFill>
                  <a:srgbClr val="4D4D4F"/>
                </a:solidFill>
                <a:latin typeface="宋体"/>
                <a:cs typeface="宋体"/>
              </a:rPr>
              <a:t>发</a:t>
            </a:r>
            <a:r>
              <a:rPr dirty="0" sz="1000" spc="-140">
                <a:solidFill>
                  <a:srgbClr val="4D4D4F"/>
                </a:solidFill>
                <a:latin typeface="宋体"/>
                <a:cs typeface="宋体"/>
              </a:rPr>
              <a:t>布</a:t>
            </a:r>
            <a:r>
              <a:rPr dirty="0" sz="1000" spc="-5">
                <a:solidFill>
                  <a:srgbClr val="4D4D4F"/>
                </a:solidFill>
                <a:latin typeface="宋体"/>
                <a:cs typeface="宋体"/>
              </a:rPr>
              <a:t>“</a:t>
            </a:r>
            <a:r>
              <a:rPr dirty="0" sz="1000" spc="5">
                <a:solidFill>
                  <a:srgbClr val="4D4D4F"/>
                </a:solidFill>
                <a:latin typeface="宋体"/>
                <a:cs typeface="宋体"/>
              </a:rPr>
              <a:t>经</a:t>
            </a:r>
            <a:r>
              <a:rPr dirty="0" sz="1000" spc="-5">
                <a:solidFill>
                  <a:srgbClr val="4D4D4F"/>
                </a:solidFill>
                <a:latin typeface="宋体"/>
                <a:cs typeface="宋体"/>
              </a:rPr>
              <a:t>典名</a:t>
            </a:r>
            <a:r>
              <a:rPr dirty="0" sz="1000" spc="5">
                <a:solidFill>
                  <a:srgbClr val="4D4D4F"/>
                </a:solidFill>
                <a:latin typeface="宋体"/>
                <a:cs typeface="宋体"/>
              </a:rPr>
              <a:t>方物</a:t>
            </a:r>
            <a:r>
              <a:rPr dirty="0" sz="1000" spc="-5">
                <a:solidFill>
                  <a:srgbClr val="4D4D4F"/>
                </a:solidFill>
                <a:latin typeface="宋体"/>
                <a:cs typeface="宋体"/>
              </a:rPr>
              <a:t>质基准</a:t>
            </a:r>
            <a:r>
              <a:rPr dirty="0" sz="1000" spc="-140">
                <a:solidFill>
                  <a:srgbClr val="4D4D4F"/>
                </a:solidFill>
                <a:latin typeface="宋体"/>
                <a:cs typeface="宋体"/>
              </a:rPr>
              <a:t>”</a:t>
            </a:r>
            <a:r>
              <a:rPr dirty="0" sz="1000" spc="5">
                <a:solidFill>
                  <a:srgbClr val="4D4D4F"/>
                </a:solidFill>
                <a:latin typeface="宋体"/>
                <a:cs typeface="宋体"/>
              </a:rPr>
              <a:t>统</a:t>
            </a:r>
            <a:r>
              <a:rPr dirty="0" sz="1000" spc="-5">
                <a:solidFill>
                  <a:srgbClr val="4D4D4F"/>
                </a:solidFill>
                <a:latin typeface="宋体"/>
                <a:cs typeface="宋体"/>
              </a:rPr>
              <a:t>一标</a:t>
            </a:r>
            <a:r>
              <a:rPr dirty="0" sz="1000" spc="5">
                <a:solidFill>
                  <a:srgbClr val="4D4D4F"/>
                </a:solidFill>
                <a:latin typeface="宋体"/>
                <a:cs typeface="宋体"/>
              </a:rPr>
              <a:t>准</a:t>
            </a:r>
            <a:r>
              <a:rPr dirty="0" sz="1000" spc="-645">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国</a:t>
            </a:r>
            <a:r>
              <a:rPr dirty="0" sz="1000" spc="-5">
                <a:solidFill>
                  <a:srgbClr val="4D4D4F"/>
                </a:solidFill>
                <a:latin typeface="宋体"/>
                <a:cs typeface="宋体"/>
              </a:rPr>
              <a:t>家</a:t>
            </a:r>
            <a:r>
              <a:rPr dirty="0" sz="1000" spc="5">
                <a:solidFill>
                  <a:srgbClr val="4D4D4F"/>
                </a:solidFill>
                <a:latin typeface="宋体"/>
                <a:cs typeface="宋体"/>
              </a:rPr>
              <a:t>药</a:t>
            </a:r>
            <a:r>
              <a:rPr dirty="0" sz="1000" spc="-5">
                <a:solidFill>
                  <a:srgbClr val="4D4D4F"/>
                </a:solidFill>
                <a:latin typeface="宋体"/>
                <a:cs typeface="宋体"/>
              </a:rPr>
              <a:t>监局）</a:t>
            </a:r>
            <a:endParaRPr sz="1000">
              <a:latin typeface="宋体"/>
              <a:cs typeface="宋体"/>
            </a:endParaRPr>
          </a:p>
          <a:p>
            <a:pPr algn="just" marL="1400810" marR="129539">
              <a:lnSpc>
                <a:spcPct val="116700"/>
              </a:lnSpc>
              <a:spcBef>
                <a:spcPts val="785"/>
              </a:spcBef>
            </a:pPr>
            <a:r>
              <a:rPr dirty="0" sz="1000" spc="5" b="1">
                <a:solidFill>
                  <a:srgbClr val="4D4D4F"/>
                </a:solidFill>
                <a:latin typeface="微软雅黑"/>
                <a:cs typeface="微软雅黑"/>
              </a:rPr>
              <a:t>【卫监</a:t>
            </a:r>
            <a:r>
              <a:rPr dirty="0" sz="1000" spc="-5" b="1">
                <a:solidFill>
                  <a:srgbClr val="4D4D4F"/>
                </a:solidFill>
                <a:latin typeface="微软雅黑"/>
                <a:cs typeface="微软雅黑"/>
              </a:rPr>
              <a:t>所</a:t>
            </a:r>
            <a:r>
              <a:rPr dirty="0" sz="1000" spc="5" b="1">
                <a:solidFill>
                  <a:srgbClr val="4D4D4F"/>
                </a:solidFill>
                <a:latin typeface="微软雅黑"/>
                <a:cs typeface="微软雅黑"/>
              </a:rPr>
              <a:t>发</a:t>
            </a:r>
            <a:r>
              <a:rPr dirty="0" sz="1000" spc="-5" b="1">
                <a:solidFill>
                  <a:srgbClr val="4D4D4F"/>
                </a:solidFill>
                <a:latin typeface="微软雅黑"/>
                <a:cs typeface="微软雅黑"/>
              </a:rPr>
              <a:t>布</a:t>
            </a:r>
            <a:r>
              <a:rPr dirty="0" sz="1000" spc="180" b="1">
                <a:solidFill>
                  <a:srgbClr val="4D4D4F"/>
                </a:solidFill>
                <a:latin typeface="微软雅黑"/>
                <a:cs typeface="微软雅黑"/>
              </a:rPr>
              <a:t> </a:t>
            </a:r>
            <a:r>
              <a:rPr dirty="0" sz="1000" spc="5" b="1">
                <a:solidFill>
                  <a:srgbClr val="4D4D4F"/>
                </a:solidFill>
                <a:latin typeface="微软雅黑"/>
                <a:cs typeface="微软雅黑"/>
              </a:rPr>
              <a:t>这类</a:t>
            </a:r>
            <a:r>
              <a:rPr dirty="0" sz="1000" spc="-5" b="1">
                <a:solidFill>
                  <a:srgbClr val="4D4D4F"/>
                </a:solidFill>
                <a:latin typeface="微软雅黑"/>
                <a:cs typeface="微软雅黑"/>
              </a:rPr>
              <a:t>诊所</a:t>
            </a:r>
            <a:r>
              <a:rPr dirty="0" sz="1000" spc="-50" b="1">
                <a:solidFill>
                  <a:srgbClr val="4D4D4F"/>
                </a:solidFill>
                <a:latin typeface="微软雅黑"/>
                <a:cs typeface="微软雅黑"/>
              </a:rPr>
              <a:t> </a:t>
            </a:r>
            <a:r>
              <a:rPr dirty="0" sz="1000" spc="-5" b="1">
                <a:solidFill>
                  <a:srgbClr val="4D4D4F"/>
                </a:solidFill>
                <a:latin typeface="等线"/>
                <a:cs typeface="等线"/>
              </a:rPr>
              <a:t>100%</a:t>
            </a:r>
            <a:r>
              <a:rPr dirty="0" sz="1000" spc="5" b="1">
                <a:solidFill>
                  <a:srgbClr val="4D4D4F"/>
                </a:solidFill>
                <a:latin typeface="微软雅黑"/>
                <a:cs typeface="微软雅黑"/>
              </a:rPr>
              <a:t>被抽查</a:t>
            </a:r>
            <a:r>
              <a:rPr dirty="0" sz="1000" spc="-80" b="1">
                <a:solidFill>
                  <a:srgbClr val="4D4D4F"/>
                </a:solidFill>
                <a:latin typeface="微软雅黑"/>
                <a:cs typeface="微软雅黑"/>
              </a:rPr>
              <a:t>】</a:t>
            </a:r>
            <a:r>
              <a:rPr dirty="0" sz="1000" spc="-10">
                <a:solidFill>
                  <a:srgbClr val="4D4D4F"/>
                </a:solidFill>
                <a:latin typeface="等线"/>
                <a:cs typeface="等线"/>
              </a:rPr>
              <a:t>28</a:t>
            </a:r>
            <a:r>
              <a:rPr dirty="0" sz="1000" spc="-35">
                <a:solidFill>
                  <a:srgbClr val="4D4D4F"/>
                </a:solidFill>
                <a:latin typeface="等线"/>
                <a:cs typeface="等线"/>
              </a:rPr>
              <a:t> </a:t>
            </a:r>
            <a:r>
              <a:rPr dirty="0" sz="1000" spc="-5">
                <a:solidFill>
                  <a:srgbClr val="4D4D4F"/>
                </a:solidFill>
                <a:latin typeface="宋体"/>
                <a:cs typeface="宋体"/>
              </a:rPr>
              <a:t>日</a:t>
            </a:r>
            <a:r>
              <a:rPr dirty="0" sz="1000" spc="-90">
                <a:solidFill>
                  <a:srgbClr val="4D4D4F"/>
                </a:solidFill>
                <a:latin typeface="宋体"/>
                <a:cs typeface="宋体"/>
              </a:rPr>
              <a:t>，</a:t>
            </a:r>
            <a:r>
              <a:rPr dirty="0" sz="1000" spc="-5">
                <a:solidFill>
                  <a:srgbClr val="4D4D4F"/>
                </a:solidFill>
                <a:latin typeface="宋体"/>
                <a:cs typeface="宋体"/>
              </a:rPr>
              <a:t>据</a:t>
            </a:r>
            <a:r>
              <a:rPr dirty="0" sz="1000" spc="5">
                <a:solidFill>
                  <a:srgbClr val="4D4D4F"/>
                </a:solidFill>
                <a:latin typeface="宋体"/>
                <a:cs typeface="宋体"/>
              </a:rPr>
              <a:t>天</a:t>
            </a:r>
            <a:r>
              <a:rPr dirty="0" sz="1000" spc="-5">
                <a:solidFill>
                  <a:srgbClr val="4D4D4F"/>
                </a:solidFill>
                <a:latin typeface="宋体"/>
                <a:cs typeface="宋体"/>
              </a:rPr>
              <a:t>津</a:t>
            </a:r>
            <a:r>
              <a:rPr dirty="0" sz="1000" spc="5">
                <a:solidFill>
                  <a:srgbClr val="4D4D4F"/>
                </a:solidFill>
                <a:latin typeface="宋体"/>
                <a:cs typeface="宋体"/>
              </a:rPr>
              <a:t>市</a:t>
            </a:r>
            <a:r>
              <a:rPr dirty="0" sz="1000" spc="-5">
                <a:solidFill>
                  <a:srgbClr val="4D4D4F"/>
                </a:solidFill>
                <a:latin typeface="宋体"/>
                <a:cs typeface="宋体"/>
              </a:rPr>
              <a:t>卫监所</a:t>
            </a:r>
            <a:r>
              <a:rPr dirty="0" sz="1000" spc="5">
                <a:solidFill>
                  <a:srgbClr val="4D4D4F"/>
                </a:solidFill>
                <a:latin typeface="宋体"/>
                <a:cs typeface="宋体"/>
              </a:rPr>
              <a:t>消</a:t>
            </a:r>
            <a:r>
              <a:rPr dirty="0" sz="1000" spc="-5">
                <a:solidFill>
                  <a:srgbClr val="4D4D4F"/>
                </a:solidFill>
                <a:latin typeface="宋体"/>
                <a:cs typeface="宋体"/>
              </a:rPr>
              <a:t>息</a:t>
            </a:r>
            <a:r>
              <a:rPr dirty="0" sz="1000" spc="-80">
                <a:solidFill>
                  <a:srgbClr val="4D4D4F"/>
                </a:solidFill>
                <a:latin typeface="宋体"/>
                <a:cs typeface="宋体"/>
              </a:rPr>
              <a:t>，</a:t>
            </a:r>
            <a:r>
              <a:rPr dirty="0" sz="1000" spc="-5">
                <a:solidFill>
                  <a:srgbClr val="4D4D4F"/>
                </a:solidFill>
                <a:latin typeface="宋体"/>
                <a:cs typeface="宋体"/>
              </a:rPr>
              <a:t>按</a:t>
            </a:r>
            <a:r>
              <a:rPr dirty="0" sz="1000" spc="-80">
                <a:solidFill>
                  <a:srgbClr val="4D4D4F"/>
                </a:solidFill>
                <a:latin typeface="宋体"/>
                <a:cs typeface="宋体"/>
              </a:rPr>
              <a:t>照</a:t>
            </a:r>
            <a:r>
              <a:rPr dirty="0" sz="1000" spc="-5">
                <a:solidFill>
                  <a:srgbClr val="4D4D4F"/>
                </a:solidFill>
                <a:latin typeface="宋体"/>
                <a:cs typeface="宋体"/>
              </a:rPr>
              <a:t>《市</a:t>
            </a:r>
            <a:r>
              <a:rPr dirty="0" sz="1000" spc="5">
                <a:solidFill>
                  <a:srgbClr val="4D4D4F"/>
                </a:solidFill>
                <a:latin typeface="宋体"/>
                <a:cs typeface="宋体"/>
              </a:rPr>
              <a:t>卫生</a:t>
            </a:r>
            <a:r>
              <a:rPr dirty="0" sz="1000" spc="-5">
                <a:solidFill>
                  <a:srgbClr val="4D4D4F"/>
                </a:solidFill>
                <a:latin typeface="宋体"/>
                <a:cs typeface="宋体"/>
              </a:rPr>
              <a:t>健康委 </a:t>
            </a:r>
            <a:r>
              <a:rPr dirty="0" sz="1000" spc="-5">
                <a:solidFill>
                  <a:srgbClr val="4D4D4F"/>
                </a:solidFill>
                <a:latin typeface="宋体"/>
                <a:cs typeface="宋体"/>
              </a:rPr>
              <a:t>关于做</a:t>
            </a:r>
            <a:r>
              <a:rPr dirty="0" sz="1000" spc="5">
                <a:solidFill>
                  <a:srgbClr val="4D4D4F"/>
                </a:solidFill>
                <a:latin typeface="宋体"/>
                <a:cs typeface="宋体"/>
              </a:rPr>
              <a:t>好</a:t>
            </a:r>
            <a:r>
              <a:rPr dirty="0" sz="1000" spc="-5">
                <a:solidFill>
                  <a:srgbClr val="4D4D4F"/>
                </a:solidFill>
                <a:latin typeface="宋体"/>
                <a:cs typeface="宋体"/>
              </a:rPr>
              <a:t>卫生</a:t>
            </a:r>
            <a:r>
              <a:rPr dirty="0" sz="1000" spc="5">
                <a:solidFill>
                  <a:srgbClr val="4D4D4F"/>
                </a:solidFill>
                <a:latin typeface="宋体"/>
                <a:cs typeface="宋体"/>
              </a:rPr>
              <a:t>健</a:t>
            </a:r>
            <a:r>
              <a:rPr dirty="0" sz="1000" spc="-5">
                <a:solidFill>
                  <a:srgbClr val="4D4D4F"/>
                </a:solidFill>
                <a:latin typeface="宋体"/>
                <a:cs typeface="宋体"/>
              </a:rPr>
              <a:t>康领域“</a:t>
            </a:r>
            <a:r>
              <a:rPr dirty="0" sz="1000" spc="5">
                <a:solidFill>
                  <a:srgbClr val="4D4D4F"/>
                </a:solidFill>
                <a:latin typeface="宋体"/>
                <a:cs typeface="宋体"/>
              </a:rPr>
              <a:t>双</a:t>
            </a:r>
            <a:r>
              <a:rPr dirty="0" sz="1000" spc="-5">
                <a:solidFill>
                  <a:srgbClr val="4D4D4F"/>
                </a:solidFill>
                <a:latin typeface="宋体"/>
                <a:cs typeface="宋体"/>
              </a:rPr>
              <a:t>随机一</a:t>
            </a:r>
            <a:r>
              <a:rPr dirty="0" sz="1000" spc="5">
                <a:solidFill>
                  <a:srgbClr val="4D4D4F"/>
                </a:solidFill>
                <a:latin typeface="宋体"/>
                <a:cs typeface="宋体"/>
              </a:rPr>
              <a:t>公</a:t>
            </a:r>
            <a:r>
              <a:rPr dirty="0" sz="1000" spc="-5">
                <a:solidFill>
                  <a:srgbClr val="4D4D4F"/>
                </a:solidFill>
                <a:latin typeface="宋体"/>
                <a:cs typeface="宋体"/>
              </a:rPr>
              <a:t>开</a:t>
            </a:r>
            <a:r>
              <a:rPr dirty="0" sz="1000" spc="-20">
                <a:solidFill>
                  <a:srgbClr val="4D4D4F"/>
                </a:solidFill>
                <a:latin typeface="宋体"/>
                <a:cs typeface="宋体"/>
              </a:rPr>
              <a:t>”</a:t>
            </a:r>
            <a:r>
              <a:rPr dirty="0" sz="1000" spc="5">
                <a:solidFill>
                  <a:srgbClr val="4D4D4F"/>
                </a:solidFill>
                <a:latin typeface="宋体"/>
                <a:cs typeface="宋体"/>
              </a:rPr>
              <a:t>监</a:t>
            </a:r>
            <a:r>
              <a:rPr dirty="0" sz="1000" spc="-5">
                <a:solidFill>
                  <a:srgbClr val="4D4D4F"/>
                </a:solidFill>
                <a:latin typeface="宋体"/>
                <a:cs typeface="宋体"/>
              </a:rPr>
              <a:t>督抽</a:t>
            </a:r>
            <a:r>
              <a:rPr dirty="0" sz="1000" spc="5">
                <a:solidFill>
                  <a:srgbClr val="4D4D4F"/>
                </a:solidFill>
                <a:latin typeface="宋体"/>
                <a:cs typeface="宋体"/>
              </a:rPr>
              <a:t>查</a:t>
            </a:r>
            <a:r>
              <a:rPr dirty="0" sz="1000" spc="-5">
                <a:solidFill>
                  <a:srgbClr val="4D4D4F"/>
                </a:solidFill>
                <a:latin typeface="宋体"/>
                <a:cs typeface="宋体"/>
              </a:rPr>
              <a:t>工</a:t>
            </a:r>
            <a:r>
              <a:rPr dirty="0" sz="1000" spc="5">
                <a:solidFill>
                  <a:srgbClr val="4D4D4F"/>
                </a:solidFill>
                <a:latin typeface="宋体"/>
                <a:cs typeface="宋体"/>
              </a:rPr>
              <a:t>作</a:t>
            </a:r>
            <a:r>
              <a:rPr dirty="0" sz="1000" spc="-5">
                <a:solidFill>
                  <a:srgbClr val="4D4D4F"/>
                </a:solidFill>
                <a:latin typeface="宋体"/>
                <a:cs typeface="宋体"/>
              </a:rPr>
              <a:t>的通知》要</a:t>
            </a:r>
            <a:r>
              <a:rPr dirty="0" sz="1000" spc="5">
                <a:solidFill>
                  <a:srgbClr val="4D4D4F"/>
                </a:solidFill>
                <a:latin typeface="宋体"/>
                <a:cs typeface="宋体"/>
              </a:rPr>
              <a:t>求</a:t>
            </a:r>
            <a:r>
              <a:rPr dirty="0" sz="1000" spc="-20">
                <a:solidFill>
                  <a:srgbClr val="4D4D4F"/>
                </a:solidFill>
                <a:latin typeface="宋体"/>
                <a:cs typeface="宋体"/>
              </a:rPr>
              <a:t>，</a:t>
            </a:r>
            <a:r>
              <a:rPr dirty="0" sz="1000" spc="-5">
                <a:solidFill>
                  <a:srgbClr val="4D4D4F"/>
                </a:solidFill>
                <a:latin typeface="宋体"/>
                <a:cs typeface="宋体"/>
              </a:rPr>
              <a:t>天</a:t>
            </a:r>
            <a:r>
              <a:rPr dirty="0" sz="1000" spc="5">
                <a:solidFill>
                  <a:srgbClr val="4D4D4F"/>
                </a:solidFill>
                <a:latin typeface="宋体"/>
                <a:cs typeface="宋体"/>
              </a:rPr>
              <a:t>津</a:t>
            </a:r>
            <a:r>
              <a:rPr dirty="0" sz="1000" spc="-5">
                <a:solidFill>
                  <a:srgbClr val="4D4D4F"/>
                </a:solidFill>
                <a:latin typeface="宋体"/>
                <a:cs typeface="宋体"/>
              </a:rPr>
              <a:t>市监</a:t>
            </a:r>
            <a:r>
              <a:rPr dirty="0" sz="1000" spc="5">
                <a:solidFill>
                  <a:srgbClr val="4D4D4F"/>
                </a:solidFill>
                <a:latin typeface="宋体"/>
                <a:cs typeface="宋体"/>
              </a:rPr>
              <a:t>督</a:t>
            </a:r>
            <a:r>
              <a:rPr dirty="0" sz="1000" spc="-5">
                <a:solidFill>
                  <a:srgbClr val="4D4D4F"/>
                </a:solidFill>
                <a:latin typeface="宋体"/>
                <a:cs typeface="宋体"/>
              </a:rPr>
              <a:t>所组织 在全市</a:t>
            </a:r>
            <a:r>
              <a:rPr dirty="0" sz="1000" spc="5">
                <a:solidFill>
                  <a:srgbClr val="4D4D4F"/>
                </a:solidFill>
                <a:latin typeface="宋体"/>
                <a:cs typeface="宋体"/>
              </a:rPr>
              <a:t>范</a:t>
            </a:r>
            <a:r>
              <a:rPr dirty="0" sz="1000" spc="-5">
                <a:solidFill>
                  <a:srgbClr val="4D4D4F"/>
                </a:solidFill>
                <a:latin typeface="宋体"/>
                <a:cs typeface="宋体"/>
              </a:rPr>
              <a:t>围内</a:t>
            </a:r>
            <a:r>
              <a:rPr dirty="0" sz="1000" spc="5">
                <a:solidFill>
                  <a:srgbClr val="4D4D4F"/>
                </a:solidFill>
                <a:latin typeface="宋体"/>
                <a:cs typeface="宋体"/>
              </a:rPr>
              <a:t>首</a:t>
            </a:r>
            <a:r>
              <a:rPr dirty="0" sz="1000" spc="-5">
                <a:solidFill>
                  <a:srgbClr val="4D4D4F"/>
                </a:solidFill>
                <a:latin typeface="宋体"/>
                <a:cs typeface="宋体"/>
              </a:rPr>
              <a:t>次开</a:t>
            </a:r>
            <a:r>
              <a:rPr dirty="0" sz="1000" spc="10">
                <a:solidFill>
                  <a:srgbClr val="4D4D4F"/>
                </a:solidFill>
                <a:latin typeface="宋体"/>
                <a:cs typeface="宋体"/>
              </a:rPr>
              <a:t>展</a:t>
            </a:r>
            <a:r>
              <a:rPr dirty="0" sz="1000" spc="-5">
                <a:solidFill>
                  <a:srgbClr val="4D4D4F"/>
                </a:solidFill>
                <a:latin typeface="宋体"/>
                <a:cs typeface="宋体"/>
              </a:rPr>
              <a:t>中</a:t>
            </a:r>
            <a:r>
              <a:rPr dirty="0" sz="1000" spc="5">
                <a:solidFill>
                  <a:srgbClr val="4D4D4F"/>
                </a:solidFill>
                <a:latin typeface="宋体"/>
                <a:cs typeface="宋体"/>
              </a:rPr>
              <a:t>医</a:t>
            </a:r>
            <a:r>
              <a:rPr dirty="0" sz="1000" spc="-5">
                <a:solidFill>
                  <a:srgbClr val="4D4D4F"/>
                </a:solidFill>
                <a:latin typeface="宋体"/>
                <a:cs typeface="宋体"/>
              </a:rPr>
              <a:t>药卫生</a:t>
            </a:r>
            <a:r>
              <a:rPr dirty="0" sz="1000" spc="5">
                <a:solidFill>
                  <a:srgbClr val="4D4D4F"/>
                </a:solidFill>
                <a:latin typeface="宋体"/>
                <a:cs typeface="宋体"/>
              </a:rPr>
              <a:t>监</a:t>
            </a:r>
            <a:r>
              <a:rPr dirty="0" sz="1000" spc="-20">
                <a:solidFill>
                  <a:srgbClr val="4D4D4F"/>
                </a:solidFill>
                <a:latin typeface="宋体"/>
                <a:cs typeface="宋体"/>
              </a:rPr>
              <a:t>督</a:t>
            </a:r>
            <a:r>
              <a:rPr dirty="0" sz="1000" spc="-5">
                <a:solidFill>
                  <a:srgbClr val="4D4D4F"/>
                </a:solidFill>
                <a:latin typeface="宋体"/>
                <a:cs typeface="宋体"/>
              </a:rPr>
              <a:t>“</a:t>
            </a:r>
            <a:r>
              <a:rPr dirty="0" sz="1000" spc="5">
                <a:solidFill>
                  <a:srgbClr val="4D4D4F"/>
                </a:solidFill>
                <a:latin typeface="宋体"/>
                <a:cs typeface="宋体"/>
              </a:rPr>
              <a:t>双</a:t>
            </a:r>
            <a:r>
              <a:rPr dirty="0" sz="1000" spc="-5">
                <a:solidFill>
                  <a:srgbClr val="4D4D4F"/>
                </a:solidFill>
                <a:latin typeface="宋体"/>
                <a:cs typeface="宋体"/>
              </a:rPr>
              <a:t>随</a:t>
            </a:r>
            <a:r>
              <a:rPr dirty="0" sz="1000" spc="5">
                <a:solidFill>
                  <a:srgbClr val="4D4D4F"/>
                </a:solidFill>
                <a:latin typeface="宋体"/>
                <a:cs typeface="宋体"/>
              </a:rPr>
              <a:t>机</a:t>
            </a:r>
            <a:r>
              <a:rPr dirty="0" sz="1000" spc="-20">
                <a:solidFill>
                  <a:srgbClr val="4D4D4F"/>
                </a:solidFill>
                <a:latin typeface="宋体"/>
                <a:cs typeface="宋体"/>
              </a:rPr>
              <a:t>、</a:t>
            </a:r>
            <a:r>
              <a:rPr dirty="0" sz="1000" spc="-5">
                <a:solidFill>
                  <a:srgbClr val="4D4D4F"/>
                </a:solidFill>
                <a:latin typeface="宋体"/>
                <a:cs typeface="宋体"/>
              </a:rPr>
              <a:t>一</a:t>
            </a:r>
            <a:r>
              <a:rPr dirty="0" sz="1000" spc="5">
                <a:solidFill>
                  <a:srgbClr val="4D4D4F"/>
                </a:solidFill>
                <a:latin typeface="宋体"/>
                <a:cs typeface="宋体"/>
              </a:rPr>
              <a:t>公</a:t>
            </a:r>
            <a:r>
              <a:rPr dirty="0" sz="1000" spc="-5">
                <a:solidFill>
                  <a:srgbClr val="4D4D4F"/>
                </a:solidFill>
                <a:latin typeface="宋体"/>
                <a:cs typeface="宋体"/>
              </a:rPr>
              <a:t>开</a:t>
            </a:r>
            <a:r>
              <a:rPr dirty="0" sz="1000" spc="-20">
                <a:solidFill>
                  <a:srgbClr val="4D4D4F"/>
                </a:solidFill>
                <a:latin typeface="宋体"/>
                <a:cs typeface="宋体"/>
              </a:rPr>
              <a:t>”</a:t>
            </a:r>
            <a:r>
              <a:rPr dirty="0" sz="1000" spc="-5">
                <a:solidFill>
                  <a:srgbClr val="4D4D4F"/>
                </a:solidFill>
                <a:latin typeface="宋体"/>
                <a:cs typeface="宋体"/>
              </a:rPr>
              <a:t>监</a:t>
            </a:r>
            <a:r>
              <a:rPr dirty="0" sz="1000" spc="5">
                <a:solidFill>
                  <a:srgbClr val="4D4D4F"/>
                </a:solidFill>
                <a:latin typeface="宋体"/>
                <a:cs typeface="宋体"/>
              </a:rPr>
              <a:t>督</a:t>
            </a:r>
            <a:r>
              <a:rPr dirty="0" sz="1000" spc="-5">
                <a:solidFill>
                  <a:srgbClr val="4D4D4F"/>
                </a:solidFill>
                <a:latin typeface="宋体"/>
                <a:cs typeface="宋体"/>
              </a:rPr>
              <a:t>抽</a:t>
            </a:r>
            <a:r>
              <a:rPr dirty="0" sz="1000" spc="5">
                <a:solidFill>
                  <a:srgbClr val="4D4D4F"/>
                </a:solidFill>
                <a:latin typeface="宋体"/>
                <a:cs typeface="宋体"/>
              </a:rPr>
              <a:t>查</a:t>
            </a:r>
            <a:r>
              <a:rPr dirty="0" sz="1000" spc="-20">
                <a:solidFill>
                  <a:srgbClr val="4D4D4F"/>
                </a:solidFill>
                <a:latin typeface="宋体"/>
                <a:cs typeface="宋体"/>
              </a:rPr>
              <a:t>。</a:t>
            </a:r>
            <a:r>
              <a:rPr dirty="0" sz="1000" spc="-5">
                <a:solidFill>
                  <a:srgbClr val="4D4D4F"/>
                </a:solidFill>
                <a:latin typeface="宋体"/>
                <a:cs typeface="宋体"/>
              </a:rPr>
              <a:t>本</a:t>
            </a:r>
            <a:r>
              <a:rPr dirty="0" sz="1000" spc="5">
                <a:solidFill>
                  <a:srgbClr val="4D4D4F"/>
                </a:solidFill>
                <a:latin typeface="宋体"/>
                <a:cs typeface="宋体"/>
              </a:rPr>
              <a:t>次</a:t>
            </a:r>
            <a:r>
              <a:rPr dirty="0" sz="1000" spc="-5">
                <a:solidFill>
                  <a:srgbClr val="4D4D4F"/>
                </a:solidFill>
                <a:latin typeface="宋体"/>
                <a:cs typeface="宋体"/>
              </a:rPr>
              <a:t>抽查</a:t>
            </a:r>
            <a:r>
              <a:rPr dirty="0" sz="1000" spc="5">
                <a:solidFill>
                  <a:srgbClr val="4D4D4F"/>
                </a:solidFill>
                <a:latin typeface="宋体"/>
                <a:cs typeface="宋体"/>
              </a:rPr>
              <a:t>对</a:t>
            </a:r>
            <a:r>
              <a:rPr dirty="0" sz="1000" spc="-5">
                <a:solidFill>
                  <a:srgbClr val="4D4D4F"/>
                </a:solidFill>
                <a:latin typeface="宋体"/>
                <a:cs typeface="宋体"/>
              </a:rPr>
              <a:t>象为全 </a:t>
            </a:r>
            <a:r>
              <a:rPr dirty="0" sz="1000" spc="-5">
                <a:solidFill>
                  <a:srgbClr val="4D4D4F"/>
                </a:solidFill>
                <a:latin typeface="宋体"/>
                <a:cs typeface="宋体"/>
              </a:rPr>
              <a:t>市范围</a:t>
            </a:r>
            <a:r>
              <a:rPr dirty="0" sz="1000" spc="5">
                <a:solidFill>
                  <a:srgbClr val="4D4D4F"/>
                </a:solidFill>
                <a:latin typeface="宋体"/>
                <a:cs typeface="宋体"/>
              </a:rPr>
              <a:t>内</a:t>
            </a:r>
            <a:r>
              <a:rPr dirty="0" sz="1000" spc="-5">
                <a:solidFill>
                  <a:srgbClr val="4D4D4F"/>
                </a:solidFill>
                <a:latin typeface="宋体"/>
                <a:cs typeface="宋体"/>
              </a:rPr>
              <a:t>开展</a:t>
            </a:r>
            <a:r>
              <a:rPr dirty="0" sz="1000" spc="5">
                <a:solidFill>
                  <a:srgbClr val="4D4D4F"/>
                </a:solidFill>
                <a:latin typeface="宋体"/>
                <a:cs typeface="宋体"/>
              </a:rPr>
              <a:t>中</a:t>
            </a:r>
            <a:r>
              <a:rPr dirty="0" sz="1000" spc="-5">
                <a:solidFill>
                  <a:srgbClr val="4D4D4F"/>
                </a:solidFill>
                <a:latin typeface="宋体"/>
                <a:cs typeface="宋体"/>
              </a:rPr>
              <a:t>医药</a:t>
            </a:r>
            <a:r>
              <a:rPr dirty="0" sz="1000" spc="5">
                <a:solidFill>
                  <a:srgbClr val="4D4D4F"/>
                </a:solidFill>
                <a:latin typeface="宋体"/>
                <a:cs typeface="宋体"/>
              </a:rPr>
              <a:t>服</a:t>
            </a:r>
            <a:r>
              <a:rPr dirty="0" sz="1000" spc="-5">
                <a:solidFill>
                  <a:srgbClr val="4D4D4F"/>
                </a:solidFill>
                <a:latin typeface="宋体"/>
                <a:cs typeface="宋体"/>
              </a:rPr>
              <a:t>务</a:t>
            </a:r>
            <a:r>
              <a:rPr dirty="0" sz="1000" spc="5">
                <a:solidFill>
                  <a:srgbClr val="4D4D4F"/>
                </a:solidFill>
                <a:latin typeface="宋体"/>
                <a:cs typeface="宋体"/>
              </a:rPr>
              <a:t>的</a:t>
            </a:r>
            <a:r>
              <a:rPr dirty="0" sz="1000" spc="-5">
                <a:solidFill>
                  <a:srgbClr val="4D4D4F"/>
                </a:solidFill>
                <a:latin typeface="宋体"/>
                <a:cs typeface="宋体"/>
              </a:rPr>
              <a:t>营利性</a:t>
            </a:r>
            <a:r>
              <a:rPr dirty="0" sz="1000" spc="5">
                <a:solidFill>
                  <a:srgbClr val="4D4D4F"/>
                </a:solidFill>
                <a:latin typeface="宋体"/>
                <a:cs typeface="宋体"/>
              </a:rPr>
              <a:t>医</a:t>
            </a:r>
            <a:r>
              <a:rPr dirty="0" sz="1000" spc="-5">
                <a:solidFill>
                  <a:srgbClr val="4D4D4F"/>
                </a:solidFill>
                <a:latin typeface="宋体"/>
                <a:cs typeface="宋体"/>
              </a:rPr>
              <a:t>疗机</a:t>
            </a:r>
            <a:r>
              <a:rPr dirty="0" sz="1000" spc="5">
                <a:solidFill>
                  <a:srgbClr val="4D4D4F"/>
                </a:solidFill>
                <a:latin typeface="宋体"/>
                <a:cs typeface="宋体"/>
              </a:rPr>
              <a:t>构</a:t>
            </a:r>
            <a:r>
              <a:rPr dirty="0" sz="1000" spc="-5">
                <a:solidFill>
                  <a:srgbClr val="4D4D4F"/>
                </a:solidFill>
                <a:latin typeface="宋体"/>
                <a:cs typeface="宋体"/>
              </a:rPr>
              <a:t>，抽</a:t>
            </a:r>
            <a:r>
              <a:rPr dirty="0" sz="1000" spc="5">
                <a:solidFill>
                  <a:srgbClr val="4D4D4F"/>
                </a:solidFill>
                <a:latin typeface="宋体"/>
                <a:cs typeface="宋体"/>
              </a:rPr>
              <a:t>查</a:t>
            </a:r>
            <a:r>
              <a:rPr dirty="0" sz="1000" spc="-5">
                <a:solidFill>
                  <a:srgbClr val="4D4D4F"/>
                </a:solidFill>
                <a:latin typeface="宋体"/>
                <a:cs typeface="宋体"/>
              </a:rPr>
              <a:t>比</a:t>
            </a:r>
            <a:r>
              <a:rPr dirty="0" sz="1000" spc="5">
                <a:solidFill>
                  <a:srgbClr val="4D4D4F"/>
                </a:solidFill>
                <a:latin typeface="宋体"/>
                <a:cs typeface="宋体"/>
              </a:rPr>
              <a:t>例</a:t>
            </a:r>
            <a:r>
              <a:rPr dirty="0" sz="1000" spc="-5">
                <a:solidFill>
                  <a:srgbClr val="4D4D4F"/>
                </a:solidFill>
                <a:latin typeface="宋体"/>
                <a:cs typeface="宋体"/>
              </a:rPr>
              <a:t>为</a:t>
            </a:r>
            <a:r>
              <a:rPr dirty="0" sz="1000" spc="-140">
                <a:solidFill>
                  <a:srgbClr val="4D4D4F"/>
                </a:solidFill>
                <a:latin typeface="宋体"/>
                <a:cs typeface="宋体"/>
              </a:rPr>
              <a:t> </a:t>
            </a:r>
            <a:r>
              <a:rPr dirty="0" sz="1000" spc="-5">
                <a:solidFill>
                  <a:srgbClr val="4D4D4F"/>
                </a:solidFill>
                <a:latin typeface="等线"/>
                <a:cs typeface="等线"/>
              </a:rPr>
              <a:t>35%</a:t>
            </a:r>
            <a:r>
              <a:rPr dirty="0" sz="1000" spc="-5">
                <a:solidFill>
                  <a:srgbClr val="4D4D4F"/>
                </a:solidFill>
                <a:latin typeface="宋体"/>
                <a:cs typeface="宋体"/>
              </a:rPr>
              <a:t>。其</a:t>
            </a:r>
            <a:r>
              <a:rPr dirty="0" sz="1000" spc="5">
                <a:solidFill>
                  <a:srgbClr val="4D4D4F"/>
                </a:solidFill>
                <a:latin typeface="宋体"/>
                <a:cs typeface="宋体"/>
              </a:rPr>
              <a:t>中</a:t>
            </a:r>
            <a:r>
              <a:rPr dirty="0" sz="1000" spc="-5">
                <a:solidFill>
                  <a:srgbClr val="4D4D4F"/>
                </a:solidFill>
                <a:latin typeface="宋体"/>
                <a:cs typeface="宋体"/>
              </a:rPr>
              <a:t>，对</a:t>
            </a:r>
            <a:r>
              <a:rPr dirty="0" sz="1000" spc="5">
                <a:solidFill>
                  <a:srgbClr val="4D4D4F"/>
                </a:solidFill>
                <a:latin typeface="宋体"/>
                <a:cs typeface="宋体"/>
              </a:rPr>
              <a:t>于</a:t>
            </a:r>
            <a:r>
              <a:rPr dirty="0" sz="1000" spc="-5">
                <a:solidFill>
                  <a:srgbClr val="4D4D4F"/>
                </a:solidFill>
                <a:latin typeface="宋体"/>
                <a:cs typeface="宋体"/>
              </a:rPr>
              <a:t>中医</a:t>
            </a:r>
            <a:r>
              <a:rPr dirty="0" sz="1000" spc="5">
                <a:solidFill>
                  <a:srgbClr val="4D4D4F"/>
                </a:solidFill>
                <a:latin typeface="宋体"/>
                <a:cs typeface="宋体"/>
              </a:rPr>
              <a:t>备</a:t>
            </a:r>
            <a:r>
              <a:rPr dirty="0" sz="1000" spc="-5">
                <a:solidFill>
                  <a:srgbClr val="4D4D4F"/>
                </a:solidFill>
                <a:latin typeface="宋体"/>
                <a:cs typeface="宋体"/>
              </a:rPr>
              <a:t>案诊所 抽查比</a:t>
            </a:r>
            <a:r>
              <a:rPr dirty="0" sz="1000" spc="5">
                <a:solidFill>
                  <a:srgbClr val="4D4D4F"/>
                </a:solidFill>
                <a:latin typeface="宋体"/>
                <a:cs typeface="宋体"/>
              </a:rPr>
              <a:t>例</a:t>
            </a:r>
            <a:r>
              <a:rPr dirty="0" sz="1000" spc="-5">
                <a:solidFill>
                  <a:srgbClr val="4D4D4F"/>
                </a:solidFill>
                <a:latin typeface="宋体"/>
                <a:cs typeface="宋体"/>
              </a:rPr>
              <a:t>为</a:t>
            </a:r>
            <a:r>
              <a:rPr dirty="0" sz="1000" spc="-250">
                <a:solidFill>
                  <a:srgbClr val="4D4D4F"/>
                </a:solidFill>
                <a:latin typeface="宋体"/>
                <a:cs typeface="宋体"/>
              </a:rPr>
              <a:t> </a:t>
            </a:r>
            <a:r>
              <a:rPr dirty="0" sz="1000" spc="-5">
                <a:solidFill>
                  <a:srgbClr val="4D4D4F"/>
                </a:solidFill>
                <a:latin typeface="等线"/>
                <a:cs typeface="等线"/>
              </a:rPr>
              <a:t>100%</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天</a:t>
            </a:r>
            <a:r>
              <a:rPr dirty="0" sz="1000" spc="-5">
                <a:solidFill>
                  <a:srgbClr val="4D4D4F"/>
                </a:solidFill>
                <a:latin typeface="宋体"/>
                <a:cs typeface="宋体"/>
              </a:rPr>
              <a:t>津</a:t>
            </a:r>
            <a:r>
              <a:rPr dirty="0" sz="1000" spc="5">
                <a:solidFill>
                  <a:srgbClr val="4D4D4F"/>
                </a:solidFill>
                <a:latin typeface="宋体"/>
                <a:cs typeface="宋体"/>
              </a:rPr>
              <a:t>市</a:t>
            </a:r>
            <a:r>
              <a:rPr dirty="0" sz="1000" spc="-5">
                <a:solidFill>
                  <a:srgbClr val="4D4D4F"/>
                </a:solidFill>
                <a:latin typeface="宋体"/>
                <a:cs typeface="宋体"/>
              </a:rPr>
              <a:t>卫监所）</a:t>
            </a:r>
            <a:endParaRPr sz="1000">
              <a:latin typeface="宋体"/>
              <a:cs typeface="宋体"/>
            </a:endParaRPr>
          </a:p>
          <a:p>
            <a:pPr algn="just" marL="1400810" marR="131445">
              <a:lnSpc>
                <a:spcPct val="116799"/>
              </a:lnSpc>
              <a:spcBef>
                <a:spcPts val="770"/>
              </a:spcBef>
            </a:pPr>
            <a:r>
              <a:rPr dirty="0" sz="1000" spc="5" b="1">
                <a:solidFill>
                  <a:srgbClr val="4D4D4F"/>
                </a:solidFill>
                <a:latin typeface="微软雅黑"/>
                <a:cs typeface="微软雅黑"/>
              </a:rPr>
              <a:t>【医药</a:t>
            </a:r>
            <a:r>
              <a:rPr dirty="0" sz="1000" spc="-5" b="1">
                <a:solidFill>
                  <a:srgbClr val="4D4D4F"/>
                </a:solidFill>
                <a:latin typeface="微软雅黑"/>
                <a:cs typeface="微软雅黑"/>
              </a:rPr>
              <a:t>代</a:t>
            </a:r>
            <a:r>
              <a:rPr dirty="0" sz="1000" spc="5" b="1">
                <a:solidFill>
                  <a:srgbClr val="4D4D4F"/>
                </a:solidFill>
                <a:latin typeface="微软雅黑"/>
                <a:cs typeface="微软雅黑"/>
              </a:rPr>
              <a:t>表备</a:t>
            </a:r>
            <a:r>
              <a:rPr dirty="0" sz="1000" spc="-5" b="1">
                <a:solidFill>
                  <a:srgbClr val="4D4D4F"/>
                </a:solidFill>
                <a:latin typeface="微软雅黑"/>
                <a:cs typeface="微软雅黑"/>
              </a:rPr>
              <a:t>案</a:t>
            </a:r>
            <a:r>
              <a:rPr dirty="0" sz="1000" spc="5" b="1">
                <a:solidFill>
                  <a:srgbClr val="4D4D4F"/>
                </a:solidFill>
                <a:latin typeface="微软雅黑"/>
                <a:cs typeface="微软雅黑"/>
              </a:rPr>
              <a:t>制度</a:t>
            </a:r>
            <a:r>
              <a:rPr dirty="0" sz="1000" spc="-5" b="1">
                <a:solidFill>
                  <a:srgbClr val="4D4D4F"/>
                </a:solidFill>
                <a:latin typeface="微软雅黑"/>
                <a:cs typeface="微软雅黑"/>
              </a:rPr>
              <a:t>将</a:t>
            </a:r>
            <a:r>
              <a:rPr dirty="0" sz="1000" spc="5" b="1">
                <a:solidFill>
                  <a:srgbClr val="4D4D4F"/>
                </a:solidFill>
                <a:latin typeface="微软雅黑"/>
                <a:cs typeface="微软雅黑"/>
              </a:rPr>
              <a:t>正</a:t>
            </a:r>
            <a:r>
              <a:rPr dirty="0" sz="1000" spc="-5" b="1">
                <a:solidFill>
                  <a:srgbClr val="4D4D4F"/>
                </a:solidFill>
                <a:latin typeface="微软雅黑"/>
                <a:cs typeface="微软雅黑"/>
              </a:rPr>
              <a:t>式</a:t>
            </a:r>
            <a:r>
              <a:rPr dirty="0" sz="1000" spc="5" b="1">
                <a:solidFill>
                  <a:srgbClr val="4D4D4F"/>
                </a:solidFill>
                <a:latin typeface="微软雅黑"/>
                <a:cs typeface="微软雅黑"/>
              </a:rPr>
              <a:t>执</a:t>
            </a:r>
            <a:r>
              <a:rPr dirty="0" sz="1000" spc="15" b="1">
                <a:solidFill>
                  <a:srgbClr val="4D4D4F"/>
                </a:solidFill>
                <a:latin typeface="微软雅黑"/>
                <a:cs typeface="微软雅黑"/>
              </a:rPr>
              <a:t>行</a:t>
            </a:r>
            <a:r>
              <a:rPr dirty="0" sz="1000" spc="-270" b="1">
                <a:solidFill>
                  <a:srgbClr val="4D4D4F"/>
                </a:solidFill>
                <a:latin typeface="微软雅黑"/>
                <a:cs typeface="微软雅黑"/>
              </a:rPr>
              <a:t>】</a:t>
            </a:r>
            <a:r>
              <a:rPr dirty="0" sz="1000" spc="-5">
                <a:solidFill>
                  <a:srgbClr val="4D4D4F"/>
                </a:solidFill>
                <a:latin typeface="宋体"/>
                <a:cs typeface="宋体"/>
              </a:rPr>
              <a:t>日前</a:t>
            </a:r>
            <a:r>
              <a:rPr dirty="0" sz="1000" spc="-285">
                <a:solidFill>
                  <a:srgbClr val="4D4D4F"/>
                </a:solidFill>
                <a:latin typeface="宋体"/>
                <a:cs typeface="宋体"/>
              </a:rPr>
              <a:t>，</a:t>
            </a:r>
            <a:r>
              <a:rPr dirty="0" sz="1000" spc="-5">
                <a:solidFill>
                  <a:srgbClr val="4D4D4F"/>
                </a:solidFill>
                <a:latin typeface="宋体"/>
                <a:cs typeface="宋体"/>
              </a:rPr>
              <a:t>国家药</a:t>
            </a:r>
            <a:r>
              <a:rPr dirty="0" sz="1000" spc="5">
                <a:solidFill>
                  <a:srgbClr val="4D4D4F"/>
                </a:solidFill>
                <a:latin typeface="宋体"/>
                <a:cs typeface="宋体"/>
              </a:rPr>
              <a:t>监</a:t>
            </a:r>
            <a:r>
              <a:rPr dirty="0" sz="1000" spc="-5">
                <a:solidFill>
                  <a:srgbClr val="4D4D4F"/>
                </a:solidFill>
                <a:latin typeface="宋体"/>
                <a:cs typeface="宋体"/>
              </a:rPr>
              <a:t>局</a:t>
            </a:r>
            <a:r>
              <a:rPr dirty="0" sz="1000" spc="5">
                <a:solidFill>
                  <a:srgbClr val="4D4D4F"/>
                </a:solidFill>
                <a:latin typeface="宋体"/>
                <a:cs typeface="宋体"/>
              </a:rPr>
              <a:t>正</a:t>
            </a:r>
            <a:r>
              <a:rPr dirty="0" sz="1000" spc="-5">
                <a:solidFill>
                  <a:srgbClr val="4D4D4F"/>
                </a:solidFill>
                <a:latin typeface="宋体"/>
                <a:cs typeface="宋体"/>
              </a:rPr>
              <a:t>式发</a:t>
            </a:r>
            <a:r>
              <a:rPr dirty="0" sz="1000" spc="-285">
                <a:solidFill>
                  <a:srgbClr val="4D4D4F"/>
                </a:solidFill>
                <a:latin typeface="宋体"/>
                <a:cs typeface="宋体"/>
              </a:rPr>
              <a:t>布</a:t>
            </a:r>
            <a:r>
              <a:rPr dirty="0" sz="1000" spc="5">
                <a:solidFill>
                  <a:srgbClr val="4D4D4F"/>
                </a:solidFill>
                <a:latin typeface="宋体"/>
                <a:cs typeface="宋体"/>
              </a:rPr>
              <a:t>《</a:t>
            </a:r>
            <a:r>
              <a:rPr dirty="0" sz="1000" spc="-5">
                <a:solidFill>
                  <a:srgbClr val="4D4D4F"/>
                </a:solidFill>
                <a:latin typeface="宋体"/>
                <a:cs typeface="宋体"/>
              </a:rPr>
              <a:t>医药</a:t>
            </a:r>
            <a:r>
              <a:rPr dirty="0" sz="1000" spc="5">
                <a:solidFill>
                  <a:srgbClr val="4D4D4F"/>
                </a:solidFill>
                <a:latin typeface="宋体"/>
                <a:cs typeface="宋体"/>
              </a:rPr>
              <a:t>代</a:t>
            </a:r>
            <a:r>
              <a:rPr dirty="0" sz="1000" spc="-5">
                <a:solidFill>
                  <a:srgbClr val="4D4D4F"/>
                </a:solidFill>
                <a:latin typeface="宋体"/>
                <a:cs typeface="宋体"/>
              </a:rPr>
              <a:t>表备</a:t>
            </a:r>
            <a:r>
              <a:rPr dirty="0" sz="1000" spc="5">
                <a:solidFill>
                  <a:srgbClr val="4D4D4F"/>
                </a:solidFill>
                <a:latin typeface="宋体"/>
                <a:cs typeface="宋体"/>
              </a:rPr>
              <a:t>案</a:t>
            </a:r>
            <a:r>
              <a:rPr dirty="0" sz="1000" spc="-5">
                <a:solidFill>
                  <a:srgbClr val="4D4D4F"/>
                </a:solidFill>
                <a:latin typeface="宋体"/>
                <a:cs typeface="宋体"/>
              </a:rPr>
              <a:t>管</a:t>
            </a:r>
            <a:r>
              <a:rPr dirty="0" sz="1000" spc="5">
                <a:solidFill>
                  <a:srgbClr val="4D4D4F"/>
                </a:solidFill>
                <a:latin typeface="宋体"/>
                <a:cs typeface="宋体"/>
              </a:rPr>
              <a:t>理</a:t>
            </a:r>
            <a:r>
              <a:rPr dirty="0" sz="1000" spc="-5">
                <a:solidFill>
                  <a:srgbClr val="4D4D4F"/>
                </a:solidFill>
                <a:latin typeface="宋体"/>
                <a:cs typeface="宋体"/>
              </a:rPr>
              <a:t>办</a:t>
            </a:r>
            <a:r>
              <a:rPr dirty="0" sz="1000" spc="-285">
                <a:solidFill>
                  <a:srgbClr val="4D4D4F"/>
                </a:solidFill>
                <a:latin typeface="宋体"/>
                <a:cs typeface="宋体"/>
              </a:rPr>
              <a:t>法</a:t>
            </a:r>
            <a:r>
              <a:rPr dirty="0" sz="1000" spc="-5">
                <a:solidFill>
                  <a:srgbClr val="4D4D4F"/>
                </a:solidFill>
                <a:latin typeface="宋体"/>
                <a:cs typeface="宋体"/>
              </a:rPr>
              <a:t>（试 </a:t>
            </a:r>
            <a:r>
              <a:rPr dirty="0" sz="1000" spc="-5">
                <a:solidFill>
                  <a:srgbClr val="4D4D4F"/>
                </a:solidFill>
                <a:latin typeface="宋体"/>
                <a:cs typeface="宋体"/>
              </a:rPr>
              <a:t>行</a:t>
            </a:r>
            <a:r>
              <a:rPr dirty="0" sz="1000" spc="-500">
                <a:solidFill>
                  <a:srgbClr val="4D4D4F"/>
                </a:solidFill>
                <a:latin typeface="宋体"/>
                <a:cs typeface="宋体"/>
              </a:rPr>
              <a:t>）</a:t>
            </a:r>
            <a:r>
              <a:rPr dirty="0" sz="1000" spc="-509">
                <a:solidFill>
                  <a:srgbClr val="4D4D4F"/>
                </a:solidFill>
                <a:latin typeface="宋体"/>
                <a:cs typeface="宋体"/>
              </a:rPr>
              <a:t>》</a:t>
            </a:r>
            <a:r>
              <a:rPr dirty="0" sz="1000" spc="-190">
                <a:solidFill>
                  <a:srgbClr val="4D4D4F"/>
                </a:solidFill>
                <a:latin typeface="宋体"/>
                <a:cs typeface="宋体"/>
              </a:rPr>
              <a:t>，</a:t>
            </a:r>
            <a:r>
              <a:rPr dirty="0" sz="1000" spc="-5">
                <a:solidFill>
                  <a:srgbClr val="4D4D4F"/>
                </a:solidFill>
                <a:latin typeface="宋体"/>
                <a:cs typeface="宋体"/>
              </a:rPr>
              <a:t>办</a:t>
            </a:r>
            <a:r>
              <a:rPr dirty="0" sz="1000" spc="5">
                <a:solidFill>
                  <a:srgbClr val="4D4D4F"/>
                </a:solidFill>
                <a:latin typeface="宋体"/>
                <a:cs typeface="宋体"/>
              </a:rPr>
              <a:t>法</a:t>
            </a:r>
            <a:r>
              <a:rPr dirty="0" sz="1000" spc="-5">
                <a:solidFill>
                  <a:srgbClr val="4D4D4F"/>
                </a:solidFill>
                <a:latin typeface="宋体"/>
                <a:cs typeface="宋体"/>
              </a:rPr>
              <a:t>自</a:t>
            </a:r>
            <a:r>
              <a:rPr dirty="0" sz="1000" spc="-254">
                <a:solidFill>
                  <a:srgbClr val="4D4D4F"/>
                </a:solidFill>
                <a:latin typeface="宋体"/>
                <a:cs typeface="宋体"/>
              </a:rPr>
              <a:t> </a:t>
            </a:r>
            <a:r>
              <a:rPr dirty="0" sz="1000" spc="-5">
                <a:solidFill>
                  <a:srgbClr val="4D4D4F"/>
                </a:solidFill>
                <a:latin typeface="等线"/>
                <a:cs typeface="等线"/>
              </a:rPr>
              <a:t>2020</a:t>
            </a:r>
            <a:r>
              <a:rPr dirty="0" sz="1000" spc="-25">
                <a:solidFill>
                  <a:srgbClr val="4D4D4F"/>
                </a:solidFill>
                <a:latin typeface="等线"/>
                <a:cs typeface="等线"/>
              </a:rPr>
              <a:t> </a:t>
            </a:r>
            <a:r>
              <a:rPr dirty="0" sz="1000" spc="-5">
                <a:solidFill>
                  <a:srgbClr val="4D4D4F"/>
                </a:solidFill>
                <a:latin typeface="宋体"/>
                <a:cs typeface="宋体"/>
              </a:rPr>
              <a:t>年</a:t>
            </a:r>
            <a:r>
              <a:rPr dirty="0" sz="1000" spc="-254">
                <a:solidFill>
                  <a:srgbClr val="4D4D4F"/>
                </a:solidFill>
                <a:latin typeface="宋体"/>
                <a:cs typeface="宋体"/>
              </a:rPr>
              <a:t> </a:t>
            </a:r>
            <a:r>
              <a:rPr dirty="0" sz="1000" spc="-5">
                <a:solidFill>
                  <a:srgbClr val="4D4D4F"/>
                </a:solidFill>
                <a:latin typeface="等线"/>
                <a:cs typeface="等线"/>
              </a:rPr>
              <a:t>12</a:t>
            </a:r>
            <a:r>
              <a:rPr dirty="0" sz="1000" spc="-25">
                <a:solidFill>
                  <a:srgbClr val="4D4D4F"/>
                </a:solidFill>
                <a:latin typeface="等线"/>
                <a:cs typeface="等线"/>
              </a:rPr>
              <a:t> </a:t>
            </a:r>
            <a:r>
              <a:rPr dirty="0" sz="1000" spc="-5">
                <a:solidFill>
                  <a:srgbClr val="4D4D4F"/>
                </a:solidFill>
                <a:latin typeface="宋体"/>
                <a:cs typeface="宋体"/>
              </a:rPr>
              <a:t>月</a:t>
            </a:r>
            <a:r>
              <a:rPr dirty="0" sz="1000" spc="-260">
                <a:solidFill>
                  <a:srgbClr val="4D4D4F"/>
                </a:solidFill>
                <a:latin typeface="宋体"/>
                <a:cs typeface="宋体"/>
              </a:rPr>
              <a:t> </a:t>
            </a:r>
            <a:r>
              <a:rPr dirty="0" sz="1000" spc="-5">
                <a:solidFill>
                  <a:srgbClr val="4D4D4F"/>
                </a:solidFill>
                <a:latin typeface="等线"/>
                <a:cs typeface="等线"/>
              </a:rPr>
              <a:t>1</a:t>
            </a:r>
            <a:r>
              <a:rPr dirty="0" sz="1000" spc="-25">
                <a:solidFill>
                  <a:srgbClr val="4D4D4F"/>
                </a:solidFill>
                <a:latin typeface="等线"/>
                <a:cs typeface="等线"/>
              </a:rPr>
              <a:t> </a:t>
            </a:r>
            <a:r>
              <a:rPr dirty="0" sz="1000" spc="-5">
                <a:solidFill>
                  <a:srgbClr val="4D4D4F"/>
                </a:solidFill>
                <a:latin typeface="宋体"/>
                <a:cs typeface="宋体"/>
              </a:rPr>
              <a:t>日起执行</a:t>
            </a:r>
            <a:r>
              <a:rPr dirty="0" sz="1000" spc="-175">
                <a:solidFill>
                  <a:srgbClr val="4D4D4F"/>
                </a:solidFill>
                <a:latin typeface="宋体"/>
                <a:cs typeface="宋体"/>
              </a:rPr>
              <a:t>。</a:t>
            </a:r>
            <a:r>
              <a:rPr dirty="0" sz="1000" spc="-5">
                <a:solidFill>
                  <a:srgbClr val="4D4D4F"/>
                </a:solidFill>
                <a:latin typeface="宋体"/>
                <a:cs typeface="宋体"/>
              </a:rPr>
              <a:t>办法</a:t>
            </a:r>
            <a:r>
              <a:rPr dirty="0" sz="1000" spc="5">
                <a:solidFill>
                  <a:srgbClr val="4D4D4F"/>
                </a:solidFill>
                <a:latin typeface="宋体"/>
                <a:cs typeface="宋体"/>
              </a:rPr>
              <a:t>明</a:t>
            </a:r>
            <a:r>
              <a:rPr dirty="0" sz="1000" spc="-5">
                <a:solidFill>
                  <a:srgbClr val="4D4D4F"/>
                </a:solidFill>
                <a:latin typeface="宋体"/>
                <a:cs typeface="宋体"/>
              </a:rPr>
              <a:t>确</a:t>
            </a:r>
            <a:r>
              <a:rPr dirty="0" sz="1000" spc="-190">
                <a:solidFill>
                  <a:srgbClr val="4D4D4F"/>
                </a:solidFill>
                <a:latin typeface="宋体"/>
                <a:cs typeface="宋体"/>
              </a:rPr>
              <a:t>，</a:t>
            </a:r>
            <a:r>
              <a:rPr dirty="0" sz="1000" spc="5">
                <a:solidFill>
                  <a:srgbClr val="4D4D4F"/>
                </a:solidFill>
                <a:latin typeface="宋体"/>
                <a:cs typeface="宋体"/>
              </a:rPr>
              <a:t>医</a:t>
            </a:r>
            <a:r>
              <a:rPr dirty="0" sz="1000" spc="-5">
                <a:solidFill>
                  <a:srgbClr val="4D4D4F"/>
                </a:solidFill>
                <a:latin typeface="宋体"/>
                <a:cs typeface="宋体"/>
              </a:rPr>
              <a:t>药代表</a:t>
            </a:r>
            <a:r>
              <a:rPr dirty="0" sz="1000" spc="5">
                <a:solidFill>
                  <a:srgbClr val="4D4D4F"/>
                </a:solidFill>
                <a:latin typeface="宋体"/>
                <a:cs typeface="宋体"/>
              </a:rPr>
              <a:t>的</a:t>
            </a:r>
            <a:r>
              <a:rPr dirty="0" sz="1000" spc="-5">
                <a:solidFill>
                  <a:srgbClr val="4D4D4F"/>
                </a:solidFill>
                <a:latin typeface="宋体"/>
                <a:cs typeface="宋体"/>
              </a:rPr>
              <a:t>工作</a:t>
            </a:r>
            <a:r>
              <a:rPr dirty="0" sz="1000" spc="5">
                <a:solidFill>
                  <a:srgbClr val="4D4D4F"/>
                </a:solidFill>
                <a:latin typeface="宋体"/>
                <a:cs typeface="宋体"/>
              </a:rPr>
              <a:t>任</a:t>
            </a:r>
            <a:r>
              <a:rPr dirty="0" sz="1000" spc="-5">
                <a:solidFill>
                  <a:srgbClr val="4D4D4F"/>
                </a:solidFill>
                <a:latin typeface="宋体"/>
                <a:cs typeface="宋体"/>
              </a:rPr>
              <a:t>务主</a:t>
            </a:r>
            <a:r>
              <a:rPr dirty="0" sz="1000" spc="5">
                <a:solidFill>
                  <a:srgbClr val="4D4D4F"/>
                </a:solidFill>
                <a:latin typeface="宋体"/>
                <a:cs typeface="宋体"/>
              </a:rPr>
              <a:t>要</a:t>
            </a:r>
            <a:r>
              <a:rPr dirty="0" sz="1000" spc="-5">
                <a:solidFill>
                  <a:srgbClr val="4D4D4F"/>
                </a:solidFill>
                <a:latin typeface="宋体"/>
                <a:cs typeface="宋体"/>
              </a:rPr>
              <a:t>包</a:t>
            </a:r>
            <a:r>
              <a:rPr dirty="0" sz="1000" spc="5">
                <a:solidFill>
                  <a:srgbClr val="4D4D4F"/>
                </a:solidFill>
                <a:latin typeface="宋体"/>
                <a:cs typeface="宋体"/>
              </a:rPr>
              <a:t>括</a:t>
            </a:r>
            <a:r>
              <a:rPr dirty="0" sz="1000" spc="-350">
                <a:solidFill>
                  <a:srgbClr val="4D4D4F"/>
                </a:solidFill>
                <a:latin typeface="宋体"/>
                <a:cs typeface="宋体"/>
              </a:rPr>
              <a:t>：（</a:t>
            </a:r>
            <a:r>
              <a:rPr dirty="0" sz="1000" spc="-5">
                <a:solidFill>
                  <a:srgbClr val="4D4D4F"/>
                </a:solidFill>
                <a:latin typeface="宋体"/>
                <a:cs typeface="宋体"/>
              </a:rPr>
              <a:t>一）  </a:t>
            </a:r>
            <a:r>
              <a:rPr dirty="0" sz="1000" spc="-5">
                <a:solidFill>
                  <a:srgbClr val="4D4D4F"/>
                </a:solidFill>
                <a:latin typeface="宋体"/>
                <a:cs typeface="宋体"/>
              </a:rPr>
              <a:t>拟订医</a:t>
            </a:r>
            <a:r>
              <a:rPr dirty="0" sz="1000" spc="5">
                <a:solidFill>
                  <a:srgbClr val="4D4D4F"/>
                </a:solidFill>
                <a:latin typeface="宋体"/>
                <a:cs typeface="宋体"/>
              </a:rPr>
              <a:t>药</a:t>
            </a:r>
            <a:r>
              <a:rPr dirty="0" sz="1000" spc="-5">
                <a:solidFill>
                  <a:srgbClr val="4D4D4F"/>
                </a:solidFill>
                <a:latin typeface="宋体"/>
                <a:cs typeface="宋体"/>
              </a:rPr>
              <a:t>产品</a:t>
            </a:r>
            <a:r>
              <a:rPr dirty="0" sz="1000" spc="5">
                <a:solidFill>
                  <a:srgbClr val="4D4D4F"/>
                </a:solidFill>
                <a:latin typeface="宋体"/>
                <a:cs typeface="宋体"/>
              </a:rPr>
              <a:t>推</a:t>
            </a:r>
            <a:r>
              <a:rPr dirty="0" sz="1000" spc="-5">
                <a:solidFill>
                  <a:srgbClr val="4D4D4F"/>
                </a:solidFill>
                <a:latin typeface="宋体"/>
                <a:cs typeface="宋体"/>
              </a:rPr>
              <a:t>广计</a:t>
            </a:r>
            <a:r>
              <a:rPr dirty="0" sz="1000" spc="5">
                <a:solidFill>
                  <a:srgbClr val="4D4D4F"/>
                </a:solidFill>
                <a:latin typeface="宋体"/>
                <a:cs typeface="宋体"/>
              </a:rPr>
              <a:t>划</a:t>
            </a:r>
            <a:r>
              <a:rPr dirty="0" sz="1000" spc="-5">
                <a:solidFill>
                  <a:srgbClr val="4D4D4F"/>
                </a:solidFill>
                <a:latin typeface="宋体"/>
                <a:cs typeface="宋体"/>
              </a:rPr>
              <a:t>和</a:t>
            </a:r>
            <a:r>
              <a:rPr dirty="0" sz="1000" spc="5">
                <a:solidFill>
                  <a:srgbClr val="4D4D4F"/>
                </a:solidFill>
                <a:latin typeface="宋体"/>
                <a:cs typeface="宋体"/>
              </a:rPr>
              <a:t>方</a:t>
            </a:r>
            <a:r>
              <a:rPr dirty="0" sz="1000" spc="-5">
                <a:solidFill>
                  <a:srgbClr val="4D4D4F"/>
                </a:solidFill>
                <a:latin typeface="宋体"/>
                <a:cs typeface="宋体"/>
              </a:rPr>
              <a:t>案</a:t>
            </a:r>
            <a:r>
              <a:rPr dirty="0" sz="1000" spc="-525">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二</a:t>
            </a:r>
            <a:r>
              <a:rPr dirty="0" sz="1000" spc="-20">
                <a:solidFill>
                  <a:srgbClr val="4D4D4F"/>
                </a:solidFill>
                <a:latin typeface="宋体"/>
                <a:cs typeface="宋体"/>
              </a:rPr>
              <a:t>）</a:t>
            </a:r>
            <a:r>
              <a:rPr dirty="0" sz="1000" spc="5">
                <a:solidFill>
                  <a:srgbClr val="4D4D4F"/>
                </a:solidFill>
                <a:latin typeface="宋体"/>
                <a:cs typeface="宋体"/>
              </a:rPr>
              <a:t>向</a:t>
            </a:r>
            <a:r>
              <a:rPr dirty="0" sz="1000" spc="-5">
                <a:solidFill>
                  <a:srgbClr val="4D4D4F"/>
                </a:solidFill>
                <a:latin typeface="宋体"/>
                <a:cs typeface="宋体"/>
              </a:rPr>
              <a:t>医</a:t>
            </a:r>
            <a:r>
              <a:rPr dirty="0" sz="1000" spc="5">
                <a:solidFill>
                  <a:srgbClr val="4D4D4F"/>
                </a:solidFill>
                <a:latin typeface="宋体"/>
                <a:cs typeface="宋体"/>
              </a:rPr>
              <a:t>务</a:t>
            </a:r>
            <a:r>
              <a:rPr dirty="0" sz="1000" spc="-5">
                <a:solidFill>
                  <a:srgbClr val="4D4D4F"/>
                </a:solidFill>
                <a:latin typeface="宋体"/>
                <a:cs typeface="宋体"/>
              </a:rPr>
              <a:t>人员</a:t>
            </a:r>
            <a:r>
              <a:rPr dirty="0" sz="1000" spc="5">
                <a:solidFill>
                  <a:srgbClr val="4D4D4F"/>
                </a:solidFill>
                <a:latin typeface="宋体"/>
                <a:cs typeface="宋体"/>
              </a:rPr>
              <a:t>传递</a:t>
            </a:r>
            <a:r>
              <a:rPr dirty="0" sz="1000" spc="-5">
                <a:solidFill>
                  <a:srgbClr val="4D4D4F"/>
                </a:solidFill>
                <a:latin typeface="宋体"/>
                <a:cs typeface="宋体"/>
              </a:rPr>
              <a:t>医药产</a:t>
            </a:r>
            <a:r>
              <a:rPr dirty="0" sz="1000" spc="5">
                <a:solidFill>
                  <a:srgbClr val="4D4D4F"/>
                </a:solidFill>
                <a:latin typeface="宋体"/>
                <a:cs typeface="宋体"/>
              </a:rPr>
              <a:t>品</a:t>
            </a:r>
            <a:r>
              <a:rPr dirty="0" sz="1000" spc="-5">
                <a:solidFill>
                  <a:srgbClr val="4D4D4F"/>
                </a:solidFill>
                <a:latin typeface="宋体"/>
                <a:cs typeface="宋体"/>
              </a:rPr>
              <a:t>相关</a:t>
            </a:r>
            <a:r>
              <a:rPr dirty="0" sz="1000" spc="5">
                <a:solidFill>
                  <a:srgbClr val="4D4D4F"/>
                </a:solidFill>
                <a:latin typeface="宋体"/>
                <a:cs typeface="宋体"/>
              </a:rPr>
              <a:t>信</a:t>
            </a:r>
            <a:r>
              <a:rPr dirty="0" sz="1000" spc="-5">
                <a:solidFill>
                  <a:srgbClr val="4D4D4F"/>
                </a:solidFill>
                <a:latin typeface="宋体"/>
                <a:cs typeface="宋体"/>
              </a:rPr>
              <a:t>息</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三</a:t>
            </a:r>
            <a:r>
              <a:rPr dirty="0" sz="1000" spc="-5">
                <a:solidFill>
                  <a:srgbClr val="4D4D4F"/>
                </a:solidFill>
                <a:latin typeface="宋体"/>
                <a:cs typeface="宋体"/>
              </a:rPr>
              <a:t>）协助医务 人员合</a:t>
            </a:r>
            <a:r>
              <a:rPr dirty="0" sz="1000" spc="5">
                <a:solidFill>
                  <a:srgbClr val="4D4D4F"/>
                </a:solidFill>
                <a:latin typeface="宋体"/>
                <a:cs typeface="宋体"/>
              </a:rPr>
              <a:t>理</a:t>
            </a:r>
            <a:r>
              <a:rPr dirty="0" sz="1000" spc="-5">
                <a:solidFill>
                  <a:srgbClr val="4D4D4F"/>
                </a:solidFill>
                <a:latin typeface="宋体"/>
                <a:cs typeface="宋体"/>
              </a:rPr>
              <a:t>使用</a:t>
            </a:r>
            <a:r>
              <a:rPr dirty="0" sz="1000" spc="5">
                <a:solidFill>
                  <a:srgbClr val="4D4D4F"/>
                </a:solidFill>
                <a:latin typeface="宋体"/>
                <a:cs typeface="宋体"/>
              </a:rPr>
              <a:t>本</a:t>
            </a:r>
            <a:r>
              <a:rPr dirty="0" sz="1000" spc="-5">
                <a:solidFill>
                  <a:srgbClr val="4D4D4F"/>
                </a:solidFill>
                <a:latin typeface="宋体"/>
                <a:cs typeface="宋体"/>
              </a:rPr>
              <a:t>企业</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产</a:t>
            </a:r>
            <a:r>
              <a:rPr dirty="0" sz="1000" spc="-5">
                <a:solidFill>
                  <a:srgbClr val="4D4D4F"/>
                </a:solidFill>
                <a:latin typeface="宋体"/>
                <a:cs typeface="宋体"/>
              </a:rPr>
              <a:t>品</a:t>
            </a:r>
            <a:r>
              <a:rPr dirty="0" sz="1000" spc="-525">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四</a:t>
            </a:r>
            <a:r>
              <a:rPr dirty="0" sz="1000" spc="-20">
                <a:solidFill>
                  <a:srgbClr val="4D4D4F"/>
                </a:solidFill>
                <a:latin typeface="宋体"/>
                <a:cs typeface="宋体"/>
              </a:rPr>
              <a:t>）</a:t>
            </a:r>
            <a:r>
              <a:rPr dirty="0" sz="1000" spc="5">
                <a:solidFill>
                  <a:srgbClr val="4D4D4F"/>
                </a:solidFill>
                <a:latin typeface="宋体"/>
                <a:cs typeface="宋体"/>
              </a:rPr>
              <a:t>收</a:t>
            </a:r>
            <a:r>
              <a:rPr dirty="0" sz="1000" spc="-5">
                <a:solidFill>
                  <a:srgbClr val="4D4D4F"/>
                </a:solidFill>
                <a:latin typeface="宋体"/>
                <a:cs typeface="宋体"/>
              </a:rPr>
              <a:t>集、反馈</a:t>
            </a:r>
            <a:r>
              <a:rPr dirty="0" sz="1000" spc="5">
                <a:solidFill>
                  <a:srgbClr val="4D4D4F"/>
                </a:solidFill>
                <a:latin typeface="宋体"/>
                <a:cs typeface="宋体"/>
              </a:rPr>
              <a:t>药品</a:t>
            </a:r>
            <a:r>
              <a:rPr dirty="0" sz="1000" spc="-5">
                <a:solidFill>
                  <a:srgbClr val="4D4D4F"/>
                </a:solidFill>
                <a:latin typeface="宋体"/>
                <a:cs typeface="宋体"/>
              </a:rPr>
              <a:t>临床使</a:t>
            </a:r>
            <a:r>
              <a:rPr dirty="0" sz="1000" spc="5">
                <a:solidFill>
                  <a:srgbClr val="4D4D4F"/>
                </a:solidFill>
                <a:latin typeface="宋体"/>
                <a:cs typeface="宋体"/>
              </a:rPr>
              <a:t>用</a:t>
            </a:r>
            <a:r>
              <a:rPr dirty="0" sz="1000" spc="-5">
                <a:solidFill>
                  <a:srgbClr val="4D4D4F"/>
                </a:solidFill>
                <a:latin typeface="宋体"/>
                <a:cs typeface="宋体"/>
              </a:rPr>
              <a:t>情况</a:t>
            </a:r>
            <a:r>
              <a:rPr dirty="0" sz="1000" spc="5">
                <a:solidFill>
                  <a:srgbClr val="4D4D4F"/>
                </a:solidFill>
                <a:latin typeface="宋体"/>
                <a:cs typeface="宋体"/>
              </a:rPr>
              <a:t>及</a:t>
            </a:r>
            <a:r>
              <a:rPr dirty="0" sz="1000" spc="-5">
                <a:solidFill>
                  <a:srgbClr val="4D4D4F"/>
                </a:solidFill>
                <a:latin typeface="宋体"/>
                <a:cs typeface="宋体"/>
              </a:rPr>
              <a:t>医院</a:t>
            </a:r>
            <a:r>
              <a:rPr dirty="0" sz="1000" spc="5">
                <a:solidFill>
                  <a:srgbClr val="4D4D4F"/>
                </a:solidFill>
                <a:latin typeface="宋体"/>
                <a:cs typeface="宋体"/>
              </a:rPr>
              <a:t>需</a:t>
            </a:r>
            <a:r>
              <a:rPr dirty="0" sz="1000" spc="-5">
                <a:solidFill>
                  <a:srgbClr val="4D4D4F"/>
                </a:solidFill>
                <a:latin typeface="宋体"/>
                <a:cs typeface="宋体"/>
              </a:rPr>
              <a:t>求</a:t>
            </a:r>
            <a:r>
              <a:rPr dirty="0" sz="1000" spc="5">
                <a:solidFill>
                  <a:srgbClr val="4D4D4F"/>
                </a:solidFill>
                <a:latin typeface="宋体"/>
                <a:cs typeface="宋体"/>
              </a:rPr>
              <a:t>信</a:t>
            </a:r>
            <a:r>
              <a:rPr dirty="0" sz="1000" spc="-5">
                <a:solidFill>
                  <a:srgbClr val="4D4D4F"/>
                </a:solidFill>
                <a:latin typeface="宋体"/>
                <a:cs typeface="宋体"/>
              </a:rPr>
              <a:t>息</a:t>
            </a:r>
            <a:r>
              <a:rPr dirty="0" sz="1000" spc="-525">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国 </a:t>
            </a:r>
            <a:r>
              <a:rPr dirty="0" sz="1000" spc="-5">
                <a:solidFill>
                  <a:srgbClr val="4D4D4F"/>
                </a:solidFill>
                <a:latin typeface="宋体"/>
                <a:cs typeface="宋体"/>
              </a:rPr>
              <a:t>家药监</a:t>
            </a:r>
            <a:r>
              <a:rPr dirty="0" sz="1000" spc="5">
                <a:solidFill>
                  <a:srgbClr val="4D4D4F"/>
                </a:solidFill>
                <a:latin typeface="宋体"/>
                <a:cs typeface="宋体"/>
              </a:rPr>
              <a:t>局</a:t>
            </a:r>
            <a:r>
              <a:rPr dirty="0" sz="1000" spc="-5">
                <a:solidFill>
                  <a:srgbClr val="4D4D4F"/>
                </a:solidFill>
                <a:latin typeface="宋体"/>
                <a:cs typeface="宋体"/>
              </a:rPr>
              <a:t>）</a:t>
            </a:r>
            <a:endParaRPr sz="1000">
              <a:latin typeface="宋体"/>
              <a:cs typeface="宋体"/>
            </a:endParaRPr>
          </a:p>
          <a:p>
            <a:pPr algn="just" marL="1400810" marR="130810">
              <a:lnSpc>
                <a:spcPct val="117000"/>
              </a:lnSpc>
              <a:spcBef>
                <a:spcPts val="770"/>
              </a:spcBef>
            </a:pPr>
            <a:r>
              <a:rPr dirty="0" sz="1000" spc="5" b="1">
                <a:solidFill>
                  <a:srgbClr val="4D4D4F"/>
                </a:solidFill>
                <a:latin typeface="微软雅黑"/>
                <a:cs typeface="微软雅黑"/>
              </a:rPr>
              <a:t>【</a:t>
            </a:r>
            <a:r>
              <a:rPr dirty="0" sz="1000" spc="-5" b="1">
                <a:solidFill>
                  <a:srgbClr val="4D4D4F"/>
                </a:solidFill>
                <a:latin typeface="等线"/>
                <a:cs typeface="等线"/>
              </a:rPr>
              <a:t>NMPA</a:t>
            </a:r>
            <a:r>
              <a:rPr dirty="0" sz="1000" spc="55" b="1">
                <a:solidFill>
                  <a:srgbClr val="4D4D4F"/>
                </a:solidFill>
                <a:latin typeface="等线"/>
                <a:cs typeface="等线"/>
              </a:rPr>
              <a:t> </a:t>
            </a:r>
            <a:r>
              <a:rPr dirty="0" sz="1000" spc="5" b="1">
                <a:solidFill>
                  <a:srgbClr val="4D4D4F"/>
                </a:solidFill>
                <a:latin typeface="微软雅黑"/>
                <a:cs typeface="微软雅黑"/>
              </a:rPr>
              <a:t>发</a:t>
            </a:r>
            <a:r>
              <a:rPr dirty="0" sz="1000" spc="-5" b="1">
                <a:solidFill>
                  <a:srgbClr val="4D4D4F"/>
                </a:solidFill>
                <a:latin typeface="微软雅黑"/>
                <a:cs typeface="微软雅黑"/>
              </a:rPr>
              <a:t>布</a:t>
            </a:r>
            <a:r>
              <a:rPr dirty="0" sz="1000" spc="5" b="1">
                <a:solidFill>
                  <a:srgbClr val="4D4D4F"/>
                </a:solidFill>
                <a:latin typeface="微软雅黑"/>
                <a:cs typeface="微软雅黑"/>
              </a:rPr>
              <a:t>药品</a:t>
            </a:r>
            <a:r>
              <a:rPr dirty="0" sz="1000" spc="-5" b="1">
                <a:solidFill>
                  <a:srgbClr val="4D4D4F"/>
                </a:solidFill>
                <a:latin typeface="微软雅黑"/>
                <a:cs typeface="微软雅黑"/>
              </a:rPr>
              <a:t>委</a:t>
            </a:r>
            <a:r>
              <a:rPr dirty="0" sz="1000" spc="5" b="1">
                <a:solidFill>
                  <a:srgbClr val="4D4D4F"/>
                </a:solidFill>
                <a:latin typeface="微软雅黑"/>
                <a:cs typeface="微软雅黑"/>
              </a:rPr>
              <a:t>托</a:t>
            </a:r>
            <a:r>
              <a:rPr dirty="0" sz="1000" spc="-5" b="1">
                <a:solidFill>
                  <a:srgbClr val="4D4D4F"/>
                </a:solidFill>
                <a:latin typeface="微软雅黑"/>
                <a:cs typeface="微软雅黑"/>
              </a:rPr>
              <a:t>生</a:t>
            </a:r>
            <a:r>
              <a:rPr dirty="0" sz="1000" spc="5" b="1">
                <a:solidFill>
                  <a:srgbClr val="4D4D4F"/>
                </a:solidFill>
                <a:latin typeface="微软雅黑"/>
                <a:cs typeface="微软雅黑"/>
              </a:rPr>
              <a:t>产质量</a:t>
            </a:r>
            <a:r>
              <a:rPr dirty="0" sz="1000" spc="-5" b="1">
                <a:solidFill>
                  <a:srgbClr val="4D4D4F"/>
                </a:solidFill>
                <a:latin typeface="微软雅黑"/>
                <a:cs typeface="微软雅黑"/>
              </a:rPr>
              <a:t>协</a:t>
            </a:r>
            <a:r>
              <a:rPr dirty="0" sz="1000" spc="5" b="1">
                <a:solidFill>
                  <a:srgbClr val="4D4D4F"/>
                </a:solidFill>
                <a:latin typeface="微软雅黑"/>
                <a:cs typeface="微软雅黑"/>
              </a:rPr>
              <a:t>议指</a:t>
            </a:r>
            <a:r>
              <a:rPr dirty="0" sz="1000" spc="-5" b="1">
                <a:solidFill>
                  <a:srgbClr val="4D4D4F"/>
                </a:solidFill>
                <a:latin typeface="微软雅黑"/>
                <a:cs typeface="微软雅黑"/>
              </a:rPr>
              <a:t>南</a:t>
            </a:r>
            <a:r>
              <a:rPr dirty="0" sz="1000" spc="5" b="1">
                <a:solidFill>
                  <a:srgbClr val="4D4D4F"/>
                </a:solidFill>
                <a:latin typeface="微软雅黑"/>
                <a:cs typeface="微软雅黑"/>
              </a:rPr>
              <a:t>、模板】</a:t>
            </a:r>
            <a:r>
              <a:rPr dirty="0" sz="1000" spc="-10">
                <a:solidFill>
                  <a:srgbClr val="4D4D4F"/>
                </a:solidFill>
                <a:latin typeface="等线"/>
                <a:cs typeface="等线"/>
              </a:rPr>
              <a:t>10</a:t>
            </a:r>
            <a:r>
              <a:rPr dirty="0" sz="1000" spc="55">
                <a:solidFill>
                  <a:srgbClr val="4D4D4F"/>
                </a:solidFill>
                <a:latin typeface="等线"/>
                <a:cs typeface="等线"/>
              </a:rPr>
              <a:t> </a:t>
            </a:r>
            <a:r>
              <a:rPr dirty="0" sz="1000" spc="-5">
                <a:solidFill>
                  <a:srgbClr val="4D4D4F"/>
                </a:solidFill>
                <a:latin typeface="宋体"/>
                <a:cs typeface="宋体"/>
              </a:rPr>
              <a:t>月</a:t>
            </a:r>
            <a:r>
              <a:rPr dirty="0" sz="1000" spc="-180">
                <a:solidFill>
                  <a:srgbClr val="4D4D4F"/>
                </a:solidFill>
                <a:latin typeface="宋体"/>
                <a:cs typeface="宋体"/>
              </a:rPr>
              <a:t> </a:t>
            </a:r>
            <a:r>
              <a:rPr dirty="0" sz="1000" spc="-5">
                <a:solidFill>
                  <a:srgbClr val="4D4D4F"/>
                </a:solidFill>
                <a:latin typeface="等线"/>
                <a:cs typeface="等线"/>
              </a:rPr>
              <a:t>9</a:t>
            </a:r>
            <a:r>
              <a:rPr dirty="0" sz="1000" spc="55">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a:t>
            </a:r>
            <a:r>
              <a:rPr dirty="0" sz="1000" spc="-5">
                <a:solidFill>
                  <a:srgbClr val="4D4D4F"/>
                </a:solidFill>
                <a:latin typeface="宋体"/>
                <a:cs typeface="宋体"/>
              </a:rPr>
              <a:t>国家</a:t>
            </a:r>
            <a:r>
              <a:rPr dirty="0" sz="1000" spc="5">
                <a:solidFill>
                  <a:srgbClr val="4D4D4F"/>
                </a:solidFill>
                <a:latin typeface="宋体"/>
                <a:cs typeface="宋体"/>
              </a:rPr>
              <a:t>药</a:t>
            </a:r>
            <a:r>
              <a:rPr dirty="0" sz="1000" spc="-5">
                <a:solidFill>
                  <a:srgbClr val="4D4D4F"/>
                </a:solidFill>
                <a:latin typeface="宋体"/>
                <a:cs typeface="宋体"/>
              </a:rPr>
              <a:t>监局</a:t>
            </a:r>
            <a:r>
              <a:rPr dirty="0" sz="1000" spc="5">
                <a:solidFill>
                  <a:srgbClr val="4D4D4F"/>
                </a:solidFill>
                <a:latin typeface="宋体"/>
                <a:cs typeface="宋体"/>
              </a:rPr>
              <a:t>发布</a:t>
            </a:r>
            <a:r>
              <a:rPr dirty="0" sz="1000" spc="-5">
                <a:solidFill>
                  <a:srgbClr val="4D4D4F"/>
                </a:solidFill>
                <a:latin typeface="宋体"/>
                <a:cs typeface="宋体"/>
              </a:rPr>
              <a:t>了《药品 委托生</a:t>
            </a:r>
            <a:r>
              <a:rPr dirty="0" sz="1000" spc="5">
                <a:solidFill>
                  <a:srgbClr val="4D4D4F"/>
                </a:solidFill>
                <a:latin typeface="宋体"/>
                <a:cs typeface="宋体"/>
              </a:rPr>
              <a:t>产</a:t>
            </a:r>
            <a:r>
              <a:rPr dirty="0" sz="1000" spc="-5">
                <a:solidFill>
                  <a:srgbClr val="4D4D4F"/>
                </a:solidFill>
                <a:latin typeface="宋体"/>
                <a:cs typeface="宋体"/>
              </a:rPr>
              <a:t>质量</a:t>
            </a:r>
            <a:r>
              <a:rPr dirty="0" sz="1000" spc="5">
                <a:solidFill>
                  <a:srgbClr val="4D4D4F"/>
                </a:solidFill>
                <a:latin typeface="宋体"/>
                <a:cs typeface="宋体"/>
              </a:rPr>
              <a:t>协</a:t>
            </a:r>
            <a:r>
              <a:rPr dirty="0" sz="1000" spc="-5">
                <a:solidFill>
                  <a:srgbClr val="4D4D4F"/>
                </a:solidFill>
                <a:latin typeface="宋体"/>
                <a:cs typeface="宋体"/>
              </a:rPr>
              <a:t>议指</a:t>
            </a:r>
            <a:r>
              <a:rPr dirty="0" sz="1000" spc="-125">
                <a:solidFill>
                  <a:srgbClr val="4D4D4F"/>
                </a:solidFill>
                <a:latin typeface="宋体"/>
                <a:cs typeface="宋体"/>
              </a:rPr>
              <a:t>南</a:t>
            </a:r>
            <a:r>
              <a:rPr dirty="0" sz="1000" spc="-5">
                <a:solidFill>
                  <a:srgbClr val="4D4D4F"/>
                </a:solidFill>
                <a:latin typeface="宋体"/>
                <a:cs typeface="宋体"/>
              </a:rPr>
              <a:t>（</a:t>
            </a:r>
            <a:r>
              <a:rPr dirty="0" sz="1000" spc="-5">
                <a:solidFill>
                  <a:srgbClr val="4D4D4F"/>
                </a:solidFill>
                <a:latin typeface="等线"/>
                <a:cs typeface="等线"/>
              </a:rPr>
              <a:t>2020</a:t>
            </a:r>
            <a:r>
              <a:rPr dirty="0" sz="1000" spc="-65">
                <a:solidFill>
                  <a:srgbClr val="4D4D4F"/>
                </a:solidFill>
                <a:latin typeface="等线"/>
                <a:cs typeface="等线"/>
              </a:rPr>
              <a:t> </a:t>
            </a:r>
            <a:r>
              <a:rPr dirty="0" sz="1000" spc="-5">
                <a:solidFill>
                  <a:srgbClr val="4D4D4F"/>
                </a:solidFill>
                <a:latin typeface="宋体"/>
                <a:cs typeface="宋体"/>
              </a:rPr>
              <a:t>年版</a:t>
            </a:r>
            <a:r>
              <a:rPr dirty="0" sz="1000" spc="-500">
                <a:solidFill>
                  <a:srgbClr val="4D4D4F"/>
                </a:solidFill>
                <a:latin typeface="宋体"/>
                <a:cs typeface="宋体"/>
              </a:rPr>
              <a:t>）</a:t>
            </a:r>
            <a:r>
              <a:rPr dirty="0" sz="1000" spc="-509">
                <a:solidFill>
                  <a:srgbClr val="4D4D4F"/>
                </a:solidFill>
                <a:latin typeface="宋体"/>
                <a:cs typeface="宋体"/>
              </a:rPr>
              <a:t>》</a:t>
            </a:r>
            <a:r>
              <a:rPr dirty="0" sz="1000" spc="-140">
                <a:solidFill>
                  <a:srgbClr val="4D4D4F"/>
                </a:solidFill>
                <a:latin typeface="宋体"/>
                <a:cs typeface="宋体"/>
              </a:rPr>
              <a:t>，</a:t>
            </a:r>
            <a:r>
              <a:rPr dirty="0" sz="1000" spc="5">
                <a:solidFill>
                  <a:srgbClr val="4D4D4F"/>
                </a:solidFill>
                <a:latin typeface="宋体"/>
                <a:cs typeface="宋体"/>
              </a:rPr>
              <a:t>用</a:t>
            </a:r>
            <a:r>
              <a:rPr dirty="0" sz="1000" spc="-5">
                <a:solidFill>
                  <a:srgbClr val="4D4D4F"/>
                </a:solidFill>
                <a:latin typeface="宋体"/>
                <a:cs typeface="宋体"/>
              </a:rPr>
              <a:t>于指导</a:t>
            </a:r>
            <a:r>
              <a:rPr dirty="0" sz="1000" spc="-125">
                <a:solidFill>
                  <a:srgbClr val="4D4D4F"/>
                </a:solidFill>
                <a:latin typeface="宋体"/>
                <a:cs typeface="宋体"/>
              </a:rPr>
              <a:t>、</a:t>
            </a:r>
            <a:r>
              <a:rPr dirty="0" sz="1000" spc="-5">
                <a:solidFill>
                  <a:srgbClr val="4D4D4F"/>
                </a:solidFill>
                <a:latin typeface="宋体"/>
                <a:cs typeface="宋体"/>
              </a:rPr>
              <a:t>监</a:t>
            </a:r>
            <a:r>
              <a:rPr dirty="0" sz="1000" spc="5">
                <a:solidFill>
                  <a:srgbClr val="4D4D4F"/>
                </a:solidFill>
                <a:latin typeface="宋体"/>
                <a:cs typeface="宋体"/>
              </a:rPr>
              <a:t>督</a:t>
            </a:r>
            <a:r>
              <a:rPr dirty="0" sz="1000" spc="-5">
                <a:solidFill>
                  <a:srgbClr val="4D4D4F"/>
                </a:solidFill>
                <a:latin typeface="宋体"/>
                <a:cs typeface="宋体"/>
              </a:rPr>
              <a:t>药品上</a:t>
            </a:r>
            <a:r>
              <a:rPr dirty="0" sz="1000" spc="5">
                <a:solidFill>
                  <a:srgbClr val="4D4D4F"/>
                </a:solidFill>
                <a:latin typeface="宋体"/>
                <a:cs typeface="宋体"/>
              </a:rPr>
              <a:t>市</a:t>
            </a:r>
            <a:r>
              <a:rPr dirty="0" sz="1000" spc="-5">
                <a:solidFill>
                  <a:srgbClr val="4D4D4F"/>
                </a:solidFill>
                <a:latin typeface="宋体"/>
                <a:cs typeface="宋体"/>
              </a:rPr>
              <a:t>许可</a:t>
            </a:r>
            <a:r>
              <a:rPr dirty="0" sz="1000" spc="5">
                <a:solidFill>
                  <a:srgbClr val="4D4D4F"/>
                </a:solidFill>
                <a:latin typeface="宋体"/>
                <a:cs typeface="宋体"/>
              </a:rPr>
              <a:t>持</a:t>
            </a:r>
            <a:r>
              <a:rPr dirty="0" sz="1000" spc="-5">
                <a:solidFill>
                  <a:srgbClr val="4D4D4F"/>
                </a:solidFill>
                <a:latin typeface="宋体"/>
                <a:cs typeface="宋体"/>
              </a:rPr>
              <a:t>有人</a:t>
            </a:r>
            <a:r>
              <a:rPr dirty="0" sz="1000" spc="5">
                <a:solidFill>
                  <a:srgbClr val="4D4D4F"/>
                </a:solidFill>
                <a:latin typeface="宋体"/>
                <a:cs typeface="宋体"/>
              </a:rPr>
              <a:t>和</a:t>
            </a:r>
            <a:r>
              <a:rPr dirty="0" sz="1000" spc="-5">
                <a:solidFill>
                  <a:srgbClr val="4D4D4F"/>
                </a:solidFill>
                <a:latin typeface="宋体"/>
                <a:cs typeface="宋体"/>
              </a:rPr>
              <a:t>受</a:t>
            </a:r>
            <a:r>
              <a:rPr dirty="0" sz="1000" spc="5">
                <a:solidFill>
                  <a:srgbClr val="4D4D4F"/>
                </a:solidFill>
                <a:latin typeface="宋体"/>
                <a:cs typeface="宋体"/>
              </a:rPr>
              <a:t>托</a:t>
            </a:r>
            <a:r>
              <a:rPr dirty="0" sz="1000" spc="-5">
                <a:solidFill>
                  <a:srgbClr val="4D4D4F"/>
                </a:solidFill>
                <a:latin typeface="宋体"/>
                <a:cs typeface="宋体"/>
              </a:rPr>
              <a:t>生产企 业履行</a:t>
            </a:r>
            <a:r>
              <a:rPr dirty="0" sz="1000" spc="5">
                <a:solidFill>
                  <a:srgbClr val="4D4D4F"/>
                </a:solidFill>
                <a:latin typeface="宋体"/>
                <a:cs typeface="宋体"/>
              </a:rPr>
              <a:t>药</a:t>
            </a:r>
            <a:r>
              <a:rPr dirty="0" sz="1000" spc="-5">
                <a:solidFill>
                  <a:srgbClr val="4D4D4F"/>
                </a:solidFill>
                <a:latin typeface="宋体"/>
                <a:cs typeface="宋体"/>
              </a:rPr>
              <a:t>品质</a:t>
            </a:r>
            <a:r>
              <a:rPr dirty="0" sz="1000" spc="5">
                <a:solidFill>
                  <a:srgbClr val="4D4D4F"/>
                </a:solidFill>
                <a:latin typeface="宋体"/>
                <a:cs typeface="宋体"/>
              </a:rPr>
              <a:t>量</a:t>
            </a:r>
            <a:r>
              <a:rPr dirty="0" sz="1000" spc="-5">
                <a:solidFill>
                  <a:srgbClr val="4D4D4F"/>
                </a:solidFill>
                <a:latin typeface="宋体"/>
                <a:cs typeface="宋体"/>
              </a:rPr>
              <a:t>保证</a:t>
            </a:r>
            <a:r>
              <a:rPr dirty="0" sz="1000" spc="5">
                <a:solidFill>
                  <a:srgbClr val="4D4D4F"/>
                </a:solidFill>
                <a:latin typeface="宋体"/>
                <a:cs typeface="宋体"/>
              </a:rPr>
              <a:t>义</a:t>
            </a:r>
            <a:r>
              <a:rPr dirty="0" sz="1000" spc="-5">
                <a:solidFill>
                  <a:srgbClr val="4D4D4F"/>
                </a:solidFill>
                <a:latin typeface="宋体"/>
                <a:cs typeface="宋体"/>
              </a:rPr>
              <a:t>务</a:t>
            </a:r>
            <a:r>
              <a:rPr dirty="0" sz="1000" spc="5">
                <a:solidFill>
                  <a:srgbClr val="4D4D4F"/>
                </a:solidFill>
                <a:latin typeface="宋体"/>
                <a:cs typeface="宋体"/>
              </a:rPr>
              <a:t>。</a:t>
            </a:r>
            <a:r>
              <a:rPr dirty="0" sz="1000" spc="-5">
                <a:solidFill>
                  <a:srgbClr val="4D4D4F"/>
                </a:solidFill>
                <a:latin typeface="宋体"/>
                <a:cs typeface="宋体"/>
              </a:rPr>
              <a:t>该指南</a:t>
            </a:r>
            <a:r>
              <a:rPr dirty="0" sz="1000" spc="5">
                <a:solidFill>
                  <a:srgbClr val="4D4D4F"/>
                </a:solidFill>
                <a:latin typeface="宋体"/>
                <a:cs typeface="宋体"/>
              </a:rPr>
              <a:t>自</a:t>
            </a:r>
            <a:r>
              <a:rPr dirty="0" sz="1000" spc="-5">
                <a:solidFill>
                  <a:srgbClr val="4D4D4F"/>
                </a:solidFill>
                <a:latin typeface="宋体"/>
                <a:cs typeface="宋体"/>
              </a:rPr>
              <a:t>发布</a:t>
            </a:r>
            <a:r>
              <a:rPr dirty="0" sz="1000" spc="5">
                <a:solidFill>
                  <a:srgbClr val="4D4D4F"/>
                </a:solidFill>
                <a:latin typeface="宋体"/>
                <a:cs typeface="宋体"/>
              </a:rPr>
              <a:t>之</a:t>
            </a:r>
            <a:r>
              <a:rPr dirty="0" sz="1000" spc="-5">
                <a:solidFill>
                  <a:srgbClr val="4D4D4F"/>
                </a:solidFill>
                <a:latin typeface="宋体"/>
                <a:cs typeface="宋体"/>
              </a:rPr>
              <a:t>日起</a:t>
            </a:r>
            <a:r>
              <a:rPr dirty="0" sz="1000" spc="5">
                <a:solidFill>
                  <a:srgbClr val="4D4D4F"/>
                </a:solidFill>
                <a:latin typeface="宋体"/>
                <a:cs typeface="宋体"/>
              </a:rPr>
              <a:t>施</a:t>
            </a:r>
            <a:r>
              <a:rPr dirty="0" sz="1000" spc="-5">
                <a:solidFill>
                  <a:srgbClr val="4D4D4F"/>
                </a:solidFill>
                <a:latin typeface="宋体"/>
                <a:cs typeface="宋体"/>
              </a:rPr>
              <a:t>行</a:t>
            </a:r>
            <a:r>
              <a:rPr dirty="0" sz="1000" spc="-500">
                <a:solidFill>
                  <a:srgbClr val="4D4D4F"/>
                </a:solidFill>
                <a:latin typeface="宋体"/>
                <a:cs typeface="宋体"/>
              </a:rPr>
              <a:t>。</a:t>
            </a:r>
            <a:r>
              <a:rPr dirty="0" sz="1000" spc="-5">
                <a:solidFill>
                  <a:srgbClr val="4D4D4F"/>
                </a:solidFill>
                <a:latin typeface="宋体"/>
                <a:cs typeface="宋体"/>
              </a:rPr>
              <a:t>（国家</a:t>
            </a:r>
            <a:r>
              <a:rPr dirty="0" sz="1000" spc="5">
                <a:solidFill>
                  <a:srgbClr val="4D4D4F"/>
                </a:solidFill>
                <a:latin typeface="宋体"/>
                <a:cs typeface="宋体"/>
              </a:rPr>
              <a:t>药</a:t>
            </a:r>
            <a:r>
              <a:rPr dirty="0" sz="1000" spc="-5">
                <a:solidFill>
                  <a:srgbClr val="4D4D4F"/>
                </a:solidFill>
                <a:latin typeface="宋体"/>
                <a:cs typeface="宋体"/>
              </a:rPr>
              <a:t>监局）</a:t>
            </a:r>
            <a:endParaRPr sz="1000">
              <a:latin typeface="宋体"/>
              <a:cs typeface="宋体"/>
            </a:endParaRPr>
          </a:p>
          <a:p>
            <a:pPr marL="1400810">
              <a:lnSpc>
                <a:spcPct val="100000"/>
              </a:lnSpc>
              <a:spcBef>
                <a:spcPts val="985"/>
              </a:spcBef>
            </a:pPr>
            <a:r>
              <a:rPr dirty="0" sz="1000" spc="5" b="1">
                <a:solidFill>
                  <a:srgbClr val="EC7C30"/>
                </a:solidFill>
                <a:latin typeface="微软雅黑"/>
                <a:cs typeface="微软雅黑"/>
              </a:rPr>
              <a:t>新药动态</a:t>
            </a:r>
            <a:endParaRPr sz="1000">
              <a:latin typeface="微软雅黑"/>
              <a:cs typeface="微软雅黑"/>
            </a:endParaRPr>
          </a:p>
          <a:p>
            <a:pPr marL="1400810" marR="64769">
              <a:lnSpc>
                <a:spcPct val="116500"/>
              </a:lnSpc>
              <a:spcBef>
                <a:spcPts val="775"/>
              </a:spcBef>
            </a:pPr>
            <a:r>
              <a:rPr dirty="0" sz="1000" spc="5" b="1">
                <a:solidFill>
                  <a:srgbClr val="4D4D4F"/>
                </a:solidFill>
                <a:latin typeface="微软雅黑"/>
                <a:cs typeface="微软雅黑"/>
              </a:rPr>
              <a:t>【信达</a:t>
            </a:r>
            <a:r>
              <a:rPr dirty="0" sz="1000" spc="-5" b="1">
                <a:solidFill>
                  <a:srgbClr val="4D4D4F"/>
                </a:solidFill>
                <a:latin typeface="微软雅黑"/>
                <a:cs typeface="微软雅黑"/>
              </a:rPr>
              <a:t>生</a:t>
            </a:r>
            <a:r>
              <a:rPr dirty="0" sz="1000" spc="5" b="1">
                <a:solidFill>
                  <a:srgbClr val="4D4D4F"/>
                </a:solidFill>
                <a:latin typeface="微软雅黑"/>
                <a:cs typeface="微软雅黑"/>
              </a:rPr>
              <a:t>物信</a:t>
            </a:r>
            <a:r>
              <a:rPr dirty="0" sz="1000" spc="-5" b="1">
                <a:solidFill>
                  <a:srgbClr val="4D4D4F"/>
                </a:solidFill>
                <a:latin typeface="微软雅黑"/>
                <a:cs typeface="微软雅黑"/>
              </a:rPr>
              <a:t>迪</a:t>
            </a:r>
            <a:r>
              <a:rPr dirty="0" sz="1000" spc="5" b="1">
                <a:solidFill>
                  <a:srgbClr val="4D4D4F"/>
                </a:solidFill>
                <a:latin typeface="微软雅黑"/>
                <a:cs typeface="微软雅黑"/>
              </a:rPr>
              <a:t>利单</a:t>
            </a:r>
            <a:r>
              <a:rPr dirty="0" sz="1000" spc="-5" b="1">
                <a:solidFill>
                  <a:srgbClr val="4D4D4F"/>
                </a:solidFill>
                <a:latin typeface="微软雅黑"/>
                <a:cs typeface="微软雅黑"/>
              </a:rPr>
              <a:t>抗</a:t>
            </a:r>
            <a:r>
              <a:rPr dirty="0" sz="1000" spc="5" b="1">
                <a:solidFill>
                  <a:srgbClr val="4D4D4F"/>
                </a:solidFill>
                <a:latin typeface="微软雅黑"/>
                <a:cs typeface="微软雅黑"/>
              </a:rPr>
              <a:t>一</a:t>
            </a:r>
            <a:r>
              <a:rPr dirty="0" sz="1000" spc="-5" b="1">
                <a:solidFill>
                  <a:srgbClr val="4D4D4F"/>
                </a:solidFill>
                <a:latin typeface="微软雅黑"/>
                <a:cs typeface="微软雅黑"/>
              </a:rPr>
              <a:t>线</a:t>
            </a:r>
            <a:r>
              <a:rPr dirty="0" sz="1000" spc="5" b="1">
                <a:solidFill>
                  <a:srgbClr val="4D4D4F"/>
                </a:solidFill>
                <a:latin typeface="微软雅黑"/>
                <a:cs typeface="微软雅黑"/>
              </a:rPr>
              <a:t>治疗晚</a:t>
            </a:r>
            <a:r>
              <a:rPr dirty="0" sz="1000" spc="-5" b="1">
                <a:solidFill>
                  <a:srgbClr val="4D4D4F"/>
                </a:solidFill>
                <a:latin typeface="微软雅黑"/>
                <a:cs typeface="微软雅黑"/>
              </a:rPr>
              <a:t>期</a:t>
            </a:r>
            <a:r>
              <a:rPr dirty="0" sz="1000" spc="5" b="1">
                <a:solidFill>
                  <a:srgbClr val="4D4D4F"/>
                </a:solidFill>
                <a:latin typeface="微软雅黑"/>
                <a:cs typeface="微软雅黑"/>
              </a:rPr>
              <a:t>肝</a:t>
            </a:r>
            <a:r>
              <a:rPr dirty="0" sz="1000" spc="155" b="1">
                <a:solidFill>
                  <a:srgbClr val="4D4D4F"/>
                </a:solidFill>
                <a:latin typeface="微软雅黑"/>
                <a:cs typeface="微软雅黑"/>
              </a:rPr>
              <a:t>癌</a:t>
            </a:r>
            <a:r>
              <a:rPr dirty="0" sz="1000" spc="-5" b="1">
                <a:solidFill>
                  <a:srgbClr val="4D4D4F"/>
                </a:solidFill>
                <a:latin typeface="等线"/>
                <a:cs typeface="等线"/>
              </a:rPr>
              <a:t>3</a:t>
            </a:r>
            <a:r>
              <a:rPr dirty="0" sz="1000" spc="-180" b="1">
                <a:solidFill>
                  <a:srgbClr val="4D4D4F"/>
                </a:solidFill>
                <a:latin typeface="等线"/>
                <a:cs typeface="等线"/>
              </a:rPr>
              <a:t> </a:t>
            </a:r>
            <a:r>
              <a:rPr dirty="0" sz="1000" spc="5" b="1">
                <a:solidFill>
                  <a:srgbClr val="4D4D4F"/>
                </a:solidFill>
                <a:latin typeface="微软雅黑"/>
                <a:cs typeface="微软雅黑"/>
              </a:rPr>
              <a:t>期</a:t>
            </a:r>
            <a:r>
              <a:rPr dirty="0" sz="1000" spc="-5" b="1">
                <a:solidFill>
                  <a:srgbClr val="4D4D4F"/>
                </a:solidFill>
                <a:latin typeface="微软雅黑"/>
                <a:cs typeface="微软雅黑"/>
              </a:rPr>
              <a:t>临</a:t>
            </a:r>
            <a:r>
              <a:rPr dirty="0" sz="1000" spc="5" b="1">
                <a:solidFill>
                  <a:srgbClr val="4D4D4F"/>
                </a:solidFill>
                <a:latin typeface="微软雅黑"/>
                <a:cs typeface="微软雅黑"/>
              </a:rPr>
              <a:t>床试</a:t>
            </a:r>
            <a:r>
              <a:rPr dirty="0" sz="1000" spc="-5" b="1">
                <a:solidFill>
                  <a:srgbClr val="4D4D4F"/>
                </a:solidFill>
                <a:latin typeface="微软雅黑"/>
                <a:cs typeface="微软雅黑"/>
              </a:rPr>
              <a:t>验</a:t>
            </a:r>
            <a:r>
              <a:rPr dirty="0" sz="1000" spc="5" b="1">
                <a:solidFill>
                  <a:srgbClr val="4D4D4F"/>
                </a:solidFill>
                <a:latin typeface="微软雅黑"/>
                <a:cs typeface="微软雅黑"/>
              </a:rPr>
              <a:t>达到主</a:t>
            </a:r>
            <a:r>
              <a:rPr dirty="0" sz="1000" spc="-5" b="1">
                <a:solidFill>
                  <a:srgbClr val="4D4D4F"/>
                </a:solidFill>
                <a:latin typeface="微软雅黑"/>
                <a:cs typeface="微软雅黑"/>
              </a:rPr>
              <a:t>要</a:t>
            </a:r>
            <a:r>
              <a:rPr dirty="0" sz="1000" spc="5" b="1">
                <a:solidFill>
                  <a:srgbClr val="4D4D4F"/>
                </a:solidFill>
                <a:latin typeface="微软雅黑"/>
                <a:cs typeface="微软雅黑"/>
              </a:rPr>
              <a:t>研究</a:t>
            </a:r>
            <a:r>
              <a:rPr dirty="0" sz="1000" spc="-5" b="1">
                <a:solidFill>
                  <a:srgbClr val="4D4D4F"/>
                </a:solidFill>
                <a:latin typeface="微软雅黑"/>
                <a:cs typeface="微软雅黑"/>
              </a:rPr>
              <a:t>终</a:t>
            </a:r>
            <a:r>
              <a:rPr dirty="0" sz="1000" spc="15" b="1">
                <a:solidFill>
                  <a:srgbClr val="4D4D4F"/>
                </a:solidFill>
                <a:latin typeface="微软雅黑"/>
                <a:cs typeface="微软雅黑"/>
              </a:rPr>
              <a:t>点</a:t>
            </a:r>
            <a:r>
              <a:rPr dirty="0" sz="1000" spc="-500" b="1">
                <a:solidFill>
                  <a:srgbClr val="4D4D4F"/>
                </a:solidFill>
                <a:latin typeface="微软雅黑"/>
                <a:cs typeface="微软雅黑"/>
              </a:rPr>
              <a:t>】</a:t>
            </a:r>
            <a:r>
              <a:rPr dirty="0" sz="1000" spc="-5">
                <a:solidFill>
                  <a:srgbClr val="4D4D4F"/>
                </a:solidFill>
                <a:latin typeface="宋体"/>
                <a:cs typeface="宋体"/>
              </a:rPr>
              <a:t>信达生物宣</a:t>
            </a:r>
            <a:r>
              <a:rPr dirty="0" sz="1000" spc="5">
                <a:solidFill>
                  <a:srgbClr val="4D4D4F"/>
                </a:solidFill>
                <a:latin typeface="宋体"/>
                <a:cs typeface="宋体"/>
              </a:rPr>
              <a:t>布</a:t>
            </a:r>
            <a:r>
              <a:rPr dirty="0" sz="1000" spc="-5">
                <a:solidFill>
                  <a:srgbClr val="4D4D4F"/>
                </a:solidFill>
                <a:latin typeface="宋体"/>
                <a:cs typeface="宋体"/>
              </a:rPr>
              <a:t>，  达伯</a:t>
            </a:r>
            <a:r>
              <a:rPr dirty="0" sz="1000" spc="-20">
                <a:solidFill>
                  <a:srgbClr val="4D4D4F"/>
                </a:solidFill>
                <a:latin typeface="宋体"/>
                <a:cs typeface="宋体"/>
              </a:rPr>
              <a:t>舒</a:t>
            </a:r>
            <a:r>
              <a:rPr dirty="0" sz="1000" spc="5">
                <a:solidFill>
                  <a:srgbClr val="4D4D4F"/>
                </a:solidFill>
                <a:latin typeface="宋体"/>
                <a:cs typeface="宋体"/>
              </a:rPr>
              <a:t>（</a:t>
            </a:r>
            <a:r>
              <a:rPr dirty="0" sz="1000" spc="-5">
                <a:solidFill>
                  <a:srgbClr val="4D4D4F"/>
                </a:solidFill>
                <a:latin typeface="宋体"/>
                <a:cs typeface="宋体"/>
              </a:rPr>
              <a:t>信迪</a:t>
            </a:r>
            <a:r>
              <a:rPr dirty="0" sz="1000" spc="5">
                <a:solidFill>
                  <a:srgbClr val="4D4D4F"/>
                </a:solidFill>
                <a:latin typeface="宋体"/>
                <a:cs typeface="宋体"/>
              </a:rPr>
              <a:t>利</a:t>
            </a:r>
            <a:r>
              <a:rPr dirty="0" sz="1000" spc="-5">
                <a:solidFill>
                  <a:srgbClr val="4D4D4F"/>
                </a:solidFill>
                <a:latin typeface="宋体"/>
                <a:cs typeface="宋体"/>
              </a:rPr>
              <a:t>单抗</a:t>
            </a:r>
            <a:r>
              <a:rPr dirty="0" sz="1000" spc="5">
                <a:solidFill>
                  <a:srgbClr val="4D4D4F"/>
                </a:solidFill>
                <a:latin typeface="宋体"/>
                <a:cs typeface="宋体"/>
              </a:rPr>
              <a:t>注</a:t>
            </a:r>
            <a:r>
              <a:rPr dirty="0" sz="1000" spc="-5">
                <a:solidFill>
                  <a:srgbClr val="4D4D4F"/>
                </a:solidFill>
                <a:latin typeface="宋体"/>
                <a:cs typeface="宋体"/>
              </a:rPr>
              <a:t>射</a:t>
            </a:r>
            <a:r>
              <a:rPr dirty="0" sz="1000" spc="5">
                <a:solidFill>
                  <a:srgbClr val="4D4D4F"/>
                </a:solidFill>
                <a:latin typeface="宋体"/>
                <a:cs typeface="宋体"/>
              </a:rPr>
              <a:t>液</a:t>
            </a:r>
            <a:r>
              <a:rPr dirty="0" sz="1000" spc="-20">
                <a:solidFill>
                  <a:srgbClr val="4D4D4F"/>
                </a:solidFill>
                <a:latin typeface="宋体"/>
                <a:cs typeface="宋体"/>
              </a:rPr>
              <a:t>）</a:t>
            </a:r>
            <a:r>
              <a:rPr dirty="0" sz="1000" spc="-5">
                <a:solidFill>
                  <a:srgbClr val="4D4D4F"/>
                </a:solidFill>
                <a:latin typeface="宋体"/>
                <a:cs typeface="宋体"/>
              </a:rPr>
              <a:t>联合</a:t>
            </a:r>
            <a:r>
              <a:rPr dirty="0" sz="1000" spc="5">
                <a:solidFill>
                  <a:srgbClr val="4D4D4F"/>
                </a:solidFill>
                <a:latin typeface="宋体"/>
                <a:cs typeface="宋体"/>
              </a:rPr>
              <a:t>达</a:t>
            </a:r>
            <a:r>
              <a:rPr dirty="0" sz="1000" spc="-5">
                <a:solidFill>
                  <a:srgbClr val="4D4D4F"/>
                </a:solidFill>
                <a:latin typeface="宋体"/>
                <a:cs typeface="宋体"/>
              </a:rPr>
              <a:t>攸同（贝</a:t>
            </a:r>
            <a:r>
              <a:rPr dirty="0" sz="1000" spc="5">
                <a:solidFill>
                  <a:srgbClr val="4D4D4F"/>
                </a:solidFill>
                <a:latin typeface="宋体"/>
                <a:cs typeface="宋体"/>
              </a:rPr>
              <a:t>伐</a:t>
            </a:r>
            <a:r>
              <a:rPr dirty="0" sz="1000" spc="-5">
                <a:solidFill>
                  <a:srgbClr val="4D4D4F"/>
                </a:solidFill>
                <a:latin typeface="宋体"/>
                <a:cs typeface="宋体"/>
              </a:rPr>
              <a:t>珠单</a:t>
            </a:r>
            <a:r>
              <a:rPr dirty="0" sz="1000" spc="5">
                <a:solidFill>
                  <a:srgbClr val="4D4D4F"/>
                </a:solidFill>
                <a:latin typeface="宋体"/>
                <a:cs typeface="宋体"/>
              </a:rPr>
              <a:t>抗</a:t>
            </a:r>
            <a:r>
              <a:rPr dirty="0" sz="1000" spc="-5">
                <a:solidFill>
                  <a:srgbClr val="4D4D4F"/>
                </a:solidFill>
                <a:latin typeface="宋体"/>
                <a:cs typeface="宋体"/>
              </a:rPr>
              <a:t>生物类</a:t>
            </a:r>
            <a:r>
              <a:rPr dirty="0" sz="1000" spc="5">
                <a:solidFill>
                  <a:srgbClr val="4D4D4F"/>
                </a:solidFill>
                <a:latin typeface="宋体"/>
                <a:cs typeface="宋体"/>
              </a:rPr>
              <a:t>似</a:t>
            </a:r>
            <a:r>
              <a:rPr dirty="0" sz="1000" spc="-5">
                <a:solidFill>
                  <a:srgbClr val="4D4D4F"/>
                </a:solidFill>
                <a:latin typeface="宋体"/>
                <a:cs typeface="宋体"/>
              </a:rPr>
              <a:t>药</a:t>
            </a:r>
            <a:r>
              <a:rPr dirty="0" sz="1000" spc="-20">
                <a:solidFill>
                  <a:srgbClr val="4D4D4F"/>
                </a:solidFill>
                <a:latin typeface="宋体"/>
                <a:cs typeface="宋体"/>
              </a:rPr>
              <a:t>）</a:t>
            </a:r>
            <a:r>
              <a:rPr dirty="0" sz="1000" spc="5">
                <a:solidFill>
                  <a:srgbClr val="4D4D4F"/>
                </a:solidFill>
                <a:latin typeface="宋体"/>
                <a:cs typeface="宋体"/>
              </a:rPr>
              <a:t>用</a:t>
            </a:r>
            <a:r>
              <a:rPr dirty="0" sz="1000" spc="-5">
                <a:solidFill>
                  <a:srgbClr val="4D4D4F"/>
                </a:solidFill>
                <a:latin typeface="宋体"/>
                <a:cs typeface="宋体"/>
              </a:rPr>
              <a:t>于晚</a:t>
            </a:r>
            <a:r>
              <a:rPr dirty="0" sz="1000" spc="5">
                <a:solidFill>
                  <a:srgbClr val="4D4D4F"/>
                </a:solidFill>
                <a:latin typeface="宋体"/>
                <a:cs typeface="宋体"/>
              </a:rPr>
              <a:t>期</a:t>
            </a:r>
            <a:r>
              <a:rPr dirty="0" sz="1000" spc="-5">
                <a:solidFill>
                  <a:srgbClr val="4D4D4F"/>
                </a:solidFill>
                <a:latin typeface="宋体"/>
                <a:cs typeface="宋体"/>
              </a:rPr>
              <a:t>肝</a:t>
            </a:r>
            <a:r>
              <a:rPr dirty="0" sz="1000" spc="5">
                <a:solidFill>
                  <a:srgbClr val="4D4D4F"/>
                </a:solidFill>
                <a:latin typeface="宋体"/>
                <a:cs typeface="宋体"/>
              </a:rPr>
              <a:t>癌</a:t>
            </a:r>
            <a:r>
              <a:rPr dirty="0" sz="1000" spc="-5">
                <a:solidFill>
                  <a:srgbClr val="4D4D4F"/>
                </a:solidFill>
                <a:latin typeface="宋体"/>
                <a:cs typeface="宋体"/>
              </a:rPr>
              <a:t>一线治 疗的</a:t>
            </a:r>
            <a:r>
              <a:rPr dirty="0" sz="1000" spc="-265">
                <a:solidFill>
                  <a:srgbClr val="4D4D4F"/>
                </a:solidFill>
                <a:latin typeface="宋体"/>
                <a:cs typeface="宋体"/>
              </a:rPr>
              <a:t> </a:t>
            </a:r>
            <a:r>
              <a:rPr dirty="0" sz="1000" spc="-5">
                <a:solidFill>
                  <a:srgbClr val="4D4D4F"/>
                </a:solidFill>
                <a:latin typeface="等线"/>
                <a:cs typeface="等线"/>
              </a:rPr>
              <a:t>3</a:t>
            </a:r>
            <a:r>
              <a:rPr dirty="0" sz="1000" spc="-35">
                <a:solidFill>
                  <a:srgbClr val="4D4D4F"/>
                </a:solidFill>
                <a:latin typeface="等线"/>
                <a:cs typeface="等线"/>
              </a:rPr>
              <a:t> </a:t>
            </a:r>
            <a:r>
              <a:rPr dirty="0" sz="1000" spc="-5">
                <a:solidFill>
                  <a:srgbClr val="4D4D4F"/>
                </a:solidFill>
                <a:latin typeface="宋体"/>
                <a:cs typeface="宋体"/>
              </a:rPr>
              <a:t>期临</a:t>
            </a:r>
            <a:r>
              <a:rPr dirty="0" sz="1000" spc="5">
                <a:solidFill>
                  <a:srgbClr val="4D4D4F"/>
                </a:solidFill>
                <a:latin typeface="宋体"/>
                <a:cs typeface="宋体"/>
              </a:rPr>
              <a:t>床</a:t>
            </a:r>
            <a:r>
              <a:rPr dirty="0" sz="1000" spc="-5">
                <a:solidFill>
                  <a:srgbClr val="4D4D4F"/>
                </a:solidFill>
                <a:latin typeface="宋体"/>
                <a:cs typeface="宋体"/>
              </a:rPr>
              <a:t>研究</a:t>
            </a:r>
            <a:r>
              <a:rPr dirty="0" sz="1000" spc="5">
                <a:solidFill>
                  <a:srgbClr val="4D4D4F"/>
                </a:solidFill>
                <a:latin typeface="宋体"/>
                <a:cs typeface="宋体"/>
              </a:rPr>
              <a:t>在</a:t>
            </a:r>
            <a:r>
              <a:rPr dirty="0" sz="1000" spc="-5">
                <a:solidFill>
                  <a:srgbClr val="4D4D4F"/>
                </a:solidFill>
                <a:latin typeface="宋体"/>
                <a:cs typeface="宋体"/>
              </a:rPr>
              <a:t>期中</a:t>
            </a:r>
            <a:r>
              <a:rPr dirty="0" sz="1000" spc="5">
                <a:solidFill>
                  <a:srgbClr val="4D4D4F"/>
                </a:solidFill>
                <a:latin typeface="宋体"/>
                <a:cs typeface="宋体"/>
              </a:rPr>
              <a:t>分</a:t>
            </a:r>
            <a:r>
              <a:rPr dirty="0" sz="1000" spc="-5">
                <a:solidFill>
                  <a:srgbClr val="4D4D4F"/>
                </a:solidFill>
                <a:latin typeface="宋体"/>
                <a:cs typeface="宋体"/>
              </a:rPr>
              <a:t>析达到</a:t>
            </a:r>
            <a:r>
              <a:rPr dirty="0" sz="1000" spc="5">
                <a:solidFill>
                  <a:srgbClr val="4D4D4F"/>
                </a:solidFill>
                <a:latin typeface="宋体"/>
                <a:cs typeface="宋体"/>
              </a:rPr>
              <a:t>无</a:t>
            </a:r>
            <a:r>
              <a:rPr dirty="0" sz="1000" spc="-5">
                <a:solidFill>
                  <a:srgbClr val="4D4D4F"/>
                </a:solidFill>
                <a:latin typeface="宋体"/>
                <a:cs typeface="宋体"/>
              </a:rPr>
              <a:t>进展</a:t>
            </a:r>
            <a:r>
              <a:rPr dirty="0" sz="1000" spc="5">
                <a:solidFill>
                  <a:srgbClr val="4D4D4F"/>
                </a:solidFill>
                <a:latin typeface="宋体"/>
                <a:cs typeface="宋体"/>
              </a:rPr>
              <a:t>生</a:t>
            </a:r>
            <a:r>
              <a:rPr dirty="0" sz="1000" spc="-5">
                <a:solidFill>
                  <a:srgbClr val="4D4D4F"/>
                </a:solidFill>
                <a:latin typeface="宋体"/>
                <a:cs typeface="宋体"/>
              </a:rPr>
              <a:t>存期</a:t>
            </a:r>
            <a:r>
              <a:rPr dirty="0" sz="1000" spc="5">
                <a:solidFill>
                  <a:srgbClr val="4D4D4F"/>
                </a:solidFill>
                <a:latin typeface="宋体"/>
                <a:cs typeface="宋体"/>
              </a:rPr>
              <a:t>及</a:t>
            </a:r>
            <a:r>
              <a:rPr dirty="0" sz="1000" spc="-5">
                <a:solidFill>
                  <a:srgbClr val="4D4D4F"/>
                </a:solidFill>
                <a:latin typeface="宋体"/>
                <a:cs typeface="宋体"/>
              </a:rPr>
              <a:t>总</a:t>
            </a:r>
            <a:r>
              <a:rPr dirty="0" sz="1000" spc="5">
                <a:solidFill>
                  <a:srgbClr val="4D4D4F"/>
                </a:solidFill>
                <a:latin typeface="宋体"/>
                <a:cs typeface="宋体"/>
              </a:rPr>
              <a:t>生</a:t>
            </a:r>
            <a:r>
              <a:rPr dirty="0" sz="1000" spc="-5">
                <a:solidFill>
                  <a:srgbClr val="4D4D4F"/>
                </a:solidFill>
                <a:latin typeface="宋体"/>
                <a:cs typeface="宋体"/>
              </a:rPr>
              <a:t>存期的</a:t>
            </a:r>
            <a:r>
              <a:rPr dirty="0" sz="1000" spc="5">
                <a:solidFill>
                  <a:srgbClr val="4D4D4F"/>
                </a:solidFill>
                <a:latin typeface="宋体"/>
                <a:cs typeface="宋体"/>
              </a:rPr>
              <a:t>主</a:t>
            </a:r>
            <a:r>
              <a:rPr dirty="0" sz="1000" spc="-5">
                <a:solidFill>
                  <a:srgbClr val="4D4D4F"/>
                </a:solidFill>
                <a:latin typeface="宋体"/>
                <a:cs typeface="宋体"/>
              </a:rPr>
              <a:t>要研</a:t>
            </a:r>
            <a:r>
              <a:rPr dirty="0" sz="1000" spc="5">
                <a:solidFill>
                  <a:srgbClr val="4D4D4F"/>
                </a:solidFill>
                <a:latin typeface="宋体"/>
                <a:cs typeface="宋体"/>
              </a:rPr>
              <a:t>究</a:t>
            </a:r>
            <a:r>
              <a:rPr dirty="0" sz="1000" spc="-5">
                <a:solidFill>
                  <a:srgbClr val="4D4D4F"/>
                </a:solidFill>
                <a:latin typeface="宋体"/>
                <a:cs typeface="宋体"/>
              </a:rPr>
              <a:t>终点</a:t>
            </a:r>
            <a:r>
              <a:rPr dirty="0" sz="1000" spc="-65">
                <a:solidFill>
                  <a:srgbClr val="4D4D4F"/>
                </a:solidFill>
                <a:latin typeface="宋体"/>
                <a:cs typeface="宋体"/>
              </a:rPr>
              <a:t>。</a:t>
            </a:r>
            <a:r>
              <a:rPr dirty="0" sz="1000" spc="-5">
                <a:solidFill>
                  <a:srgbClr val="4D4D4F"/>
                </a:solidFill>
                <a:latin typeface="宋体"/>
                <a:cs typeface="宋体"/>
              </a:rPr>
              <a:t>这</a:t>
            </a:r>
            <a:r>
              <a:rPr dirty="0" sz="1000" spc="5">
                <a:solidFill>
                  <a:srgbClr val="4D4D4F"/>
                </a:solidFill>
                <a:latin typeface="宋体"/>
                <a:cs typeface="宋体"/>
              </a:rPr>
              <a:t>是</a:t>
            </a:r>
            <a:r>
              <a:rPr dirty="0" sz="1000" spc="-5">
                <a:solidFill>
                  <a:srgbClr val="4D4D4F"/>
                </a:solidFill>
                <a:latin typeface="宋体"/>
                <a:cs typeface="宋体"/>
              </a:rPr>
              <a:t>全球首</a:t>
            </a:r>
            <a:endParaRPr sz="1000">
              <a:latin typeface="宋体"/>
              <a:cs typeface="宋体"/>
            </a:endParaRPr>
          </a:p>
          <a:p>
            <a:pPr marL="1400810">
              <a:lnSpc>
                <a:spcPct val="100000"/>
              </a:lnSpc>
              <a:spcBef>
                <a:spcPts val="200"/>
              </a:spcBef>
            </a:pPr>
            <a:r>
              <a:rPr dirty="0" sz="1000" spc="-5">
                <a:solidFill>
                  <a:srgbClr val="4D4D4F"/>
                </a:solidFill>
                <a:latin typeface="宋体"/>
                <a:cs typeface="宋体"/>
              </a:rPr>
              <a:t>个公布</a:t>
            </a:r>
            <a:r>
              <a:rPr dirty="0" sz="1000" spc="5">
                <a:solidFill>
                  <a:srgbClr val="4D4D4F"/>
                </a:solidFill>
                <a:latin typeface="宋体"/>
                <a:cs typeface="宋体"/>
              </a:rPr>
              <a:t>达</a:t>
            </a:r>
            <a:r>
              <a:rPr dirty="0" sz="1000" spc="-5">
                <a:solidFill>
                  <a:srgbClr val="4D4D4F"/>
                </a:solidFill>
                <a:latin typeface="宋体"/>
                <a:cs typeface="宋体"/>
              </a:rPr>
              <a:t>到主</a:t>
            </a:r>
            <a:r>
              <a:rPr dirty="0" sz="1000" spc="5">
                <a:solidFill>
                  <a:srgbClr val="4D4D4F"/>
                </a:solidFill>
                <a:latin typeface="宋体"/>
                <a:cs typeface="宋体"/>
              </a:rPr>
              <a:t>要</a:t>
            </a:r>
            <a:r>
              <a:rPr dirty="0" sz="1000" spc="-5">
                <a:solidFill>
                  <a:srgbClr val="4D4D4F"/>
                </a:solidFill>
                <a:latin typeface="宋体"/>
                <a:cs typeface="宋体"/>
              </a:rPr>
              <a:t>研究</a:t>
            </a:r>
            <a:r>
              <a:rPr dirty="0" sz="1000" spc="5">
                <a:solidFill>
                  <a:srgbClr val="4D4D4F"/>
                </a:solidFill>
                <a:latin typeface="宋体"/>
                <a:cs typeface="宋体"/>
              </a:rPr>
              <a:t>终</a:t>
            </a:r>
            <a:r>
              <a:rPr dirty="0" sz="1000" spc="-5">
                <a:solidFill>
                  <a:srgbClr val="4D4D4F"/>
                </a:solidFill>
                <a:latin typeface="宋体"/>
                <a:cs typeface="宋体"/>
              </a:rPr>
              <a:t>点</a:t>
            </a:r>
            <a:r>
              <a:rPr dirty="0" sz="1000" spc="5">
                <a:solidFill>
                  <a:srgbClr val="4D4D4F"/>
                </a:solidFill>
                <a:latin typeface="宋体"/>
                <a:cs typeface="宋体"/>
              </a:rPr>
              <a:t>的</a:t>
            </a:r>
            <a:r>
              <a:rPr dirty="0" sz="1000" spc="-5">
                <a:solidFill>
                  <a:srgbClr val="4D4D4F"/>
                </a:solidFill>
                <a:latin typeface="宋体"/>
                <a:cs typeface="宋体"/>
              </a:rPr>
              <a:t>程序性</a:t>
            </a:r>
            <a:r>
              <a:rPr dirty="0" sz="1000" spc="5">
                <a:solidFill>
                  <a:srgbClr val="4D4D4F"/>
                </a:solidFill>
                <a:latin typeface="宋体"/>
                <a:cs typeface="宋体"/>
              </a:rPr>
              <a:t>细</a:t>
            </a:r>
            <a:r>
              <a:rPr dirty="0" sz="1000" spc="-5">
                <a:solidFill>
                  <a:srgbClr val="4D4D4F"/>
                </a:solidFill>
                <a:latin typeface="宋体"/>
                <a:cs typeface="宋体"/>
              </a:rPr>
              <a:t>胞</a:t>
            </a:r>
            <a:r>
              <a:rPr dirty="0" sz="1000" spc="5">
                <a:solidFill>
                  <a:srgbClr val="4D4D4F"/>
                </a:solidFill>
                <a:latin typeface="宋体"/>
                <a:cs typeface="宋体"/>
              </a:rPr>
              <a:t>死亡</a:t>
            </a:r>
            <a:r>
              <a:rPr dirty="0" sz="1000" spc="-5">
                <a:solidFill>
                  <a:srgbClr val="4D4D4F"/>
                </a:solidFill>
                <a:latin typeface="宋体"/>
                <a:cs typeface="宋体"/>
              </a:rPr>
              <a:t>蛋白</a:t>
            </a:r>
            <a:r>
              <a:rPr dirty="0" sz="1000" spc="-315">
                <a:solidFill>
                  <a:srgbClr val="4D4D4F"/>
                </a:solidFill>
                <a:latin typeface="宋体"/>
                <a:cs typeface="宋体"/>
              </a:rPr>
              <a:t> </a:t>
            </a:r>
            <a:r>
              <a:rPr dirty="0" sz="1000" spc="-5">
                <a:solidFill>
                  <a:srgbClr val="4D4D4F"/>
                </a:solidFill>
                <a:latin typeface="等线"/>
                <a:cs typeface="等线"/>
              </a:rPr>
              <a:t>1</a:t>
            </a:r>
            <a:r>
              <a:rPr dirty="0" sz="1000" spc="-85">
                <a:solidFill>
                  <a:srgbClr val="4D4D4F"/>
                </a:solidFill>
                <a:latin typeface="等线"/>
                <a:cs typeface="等线"/>
              </a:rPr>
              <a:t> </a:t>
            </a:r>
            <a:r>
              <a:rPr dirty="0" sz="1000" spc="-5">
                <a:solidFill>
                  <a:srgbClr val="4D4D4F"/>
                </a:solidFill>
                <a:latin typeface="宋体"/>
                <a:cs typeface="宋体"/>
              </a:rPr>
              <a:t>抑</a:t>
            </a:r>
            <a:r>
              <a:rPr dirty="0" sz="1000" spc="5">
                <a:solidFill>
                  <a:srgbClr val="4D4D4F"/>
                </a:solidFill>
                <a:latin typeface="宋体"/>
                <a:cs typeface="宋体"/>
              </a:rPr>
              <a:t>制</a:t>
            </a:r>
            <a:r>
              <a:rPr dirty="0" sz="1000" spc="-5">
                <a:solidFill>
                  <a:srgbClr val="4D4D4F"/>
                </a:solidFill>
                <a:latin typeface="宋体"/>
                <a:cs typeface="宋体"/>
              </a:rPr>
              <a:t>剂联合</a:t>
            </a:r>
            <a:r>
              <a:rPr dirty="0" sz="1000" spc="5">
                <a:solidFill>
                  <a:srgbClr val="4D4D4F"/>
                </a:solidFill>
                <a:latin typeface="宋体"/>
                <a:cs typeface="宋体"/>
              </a:rPr>
              <a:t>治</a:t>
            </a:r>
            <a:r>
              <a:rPr dirty="0" sz="1000" spc="-5">
                <a:solidFill>
                  <a:srgbClr val="4D4D4F"/>
                </a:solidFill>
                <a:latin typeface="宋体"/>
                <a:cs typeface="宋体"/>
              </a:rPr>
              <a:t>疗用</a:t>
            </a:r>
            <a:r>
              <a:rPr dirty="0" sz="1000" spc="5">
                <a:solidFill>
                  <a:srgbClr val="4D4D4F"/>
                </a:solidFill>
                <a:latin typeface="宋体"/>
                <a:cs typeface="宋体"/>
              </a:rPr>
              <a:t>于</a:t>
            </a:r>
            <a:r>
              <a:rPr dirty="0" sz="1000" spc="-5">
                <a:solidFill>
                  <a:srgbClr val="4D4D4F"/>
                </a:solidFill>
                <a:latin typeface="宋体"/>
                <a:cs typeface="宋体"/>
              </a:rPr>
              <a:t>晚期</a:t>
            </a:r>
            <a:r>
              <a:rPr dirty="0" sz="1000" spc="5">
                <a:solidFill>
                  <a:srgbClr val="4D4D4F"/>
                </a:solidFill>
                <a:latin typeface="宋体"/>
                <a:cs typeface="宋体"/>
              </a:rPr>
              <a:t>肝</a:t>
            </a:r>
            <a:r>
              <a:rPr dirty="0" sz="1000" spc="-5">
                <a:solidFill>
                  <a:srgbClr val="4D4D4F"/>
                </a:solidFill>
                <a:latin typeface="宋体"/>
                <a:cs typeface="宋体"/>
              </a:rPr>
              <a:t>癌</a:t>
            </a:r>
            <a:r>
              <a:rPr dirty="0" sz="1000" spc="5">
                <a:solidFill>
                  <a:srgbClr val="4D4D4F"/>
                </a:solidFill>
                <a:latin typeface="宋体"/>
                <a:cs typeface="宋体"/>
              </a:rPr>
              <a:t>一</a:t>
            </a:r>
            <a:r>
              <a:rPr dirty="0" sz="1000" spc="-5">
                <a:solidFill>
                  <a:srgbClr val="4D4D4F"/>
                </a:solidFill>
                <a:latin typeface="宋体"/>
                <a:cs typeface="宋体"/>
              </a:rPr>
              <a:t>线治疗</a:t>
            </a:r>
            <a:endParaRPr sz="1000">
              <a:latin typeface="宋体"/>
              <a:cs typeface="宋体"/>
            </a:endParaRPr>
          </a:p>
          <a:p>
            <a:pPr marL="1400810">
              <a:lnSpc>
                <a:spcPct val="100000"/>
              </a:lnSpc>
              <a:spcBef>
                <a:spcPts val="204"/>
              </a:spcBef>
            </a:pPr>
            <a:r>
              <a:rPr dirty="0" sz="1000" spc="-5">
                <a:solidFill>
                  <a:srgbClr val="4D4D4F"/>
                </a:solidFill>
                <a:latin typeface="宋体"/>
                <a:cs typeface="宋体"/>
              </a:rPr>
              <a:t>的</a:t>
            </a:r>
            <a:r>
              <a:rPr dirty="0" sz="1000" spc="-254">
                <a:solidFill>
                  <a:srgbClr val="4D4D4F"/>
                </a:solidFill>
                <a:latin typeface="宋体"/>
                <a:cs typeface="宋体"/>
              </a:rPr>
              <a:t> </a:t>
            </a:r>
            <a:r>
              <a:rPr dirty="0" sz="1000" spc="-5">
                <a:solidFill>
                  <a:srgbClr val="4D4D4F"/>
                </a:solidFill>
                <a:latin typeface="等线"/>
                <a:cs typeface="等线"/>
              </a:rPr>
              <a:t>3</a:t>
            </a:r>
            <a:r>
              <a:rPr dirty="0" sz="1000" spc="-20">
                <a:solidFill>
                  <a:srgbClr val="4D4D4F"/>
                </a:solidFill>
                <a:latin typeface="等线"/>
                <a:cs typeface="等线"/>
              </a:rPr>
              <a:t> </a:t>
            </a:r>
            <a:r>
              <a:rPr dirty="0" sz="1000" spc="-5">
                <a:solidFill>
                  <a:srgbClr val="4D4D4F"/>
                </a:solidFill>
                <a:latin typeface="宋体"/>
                <a:cs typeface="宋体"/>
              </a:rPr>
              <a:t>期研</a:t>
            </a:r>
            <a:r>
              <a:rPr dirty="0" sz="1000" spc="5">
                <a:solidFill>
                  <a:srgbClr val="4D4D4F"/>
                </a:solidFill>
                <a:latin typeface="宋体"/>
                <a:cs typeface="宋体"/>
              </a:rPr>
              <a:t>究</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药</a:t>
            </a:r>
            <a:r>
              <a:rPr dirty="0" sz="1000" spc="-5">
                <a:solidFill>
                  <a:srgbClr val="4D4D4F"/>
                </a:solidFill>
                <a:latin typeface="宋体"/>
                <a:cs typeface="宋体"/>
              </a:rPr>
              <a:t>明康</a:t>
            </a:r>
            <a:r>
              <a:rPr dirty="0" sz="1000" spc="5">
                <a:solidFill>
                  <a:srgbClr val="4D4D4F"/>
                </a:solidFill>
                <a:latin typeface="宋体"/>
                <a:cs typeface="宋体"/>
              </a:rPr>
              <a:t>德</a:t>
            </a:r>
            <a:r>
              <a:rPr dirty="0" sz="1000" spc="-5">
                <a:solidFill>
                  <a:srgbClr val="4D4D4F"/>
                </a:solidFill>
                <a:latin typeface="宋体"/>
                <a:cs typeface="宋体"/>
              </a:rPr>
              <a:t>）</a:t>
            </a:r>
            <a:endParaRPr sz="1000">
              <a:latin typeface="宋体"/>
              <a:cs typeface="宋体"/>
            </a:endParaRPr>
          </a:p>
          <a:p>
            <a:pPr algn="just" marL="1400810" marR="129539">
              <a:lnSpc>
                <a:spcPct val="116799"/>
              </a:lnSpc>
              <a:spcBef>
                <a:spcPts val="770"/>
              </a:spcBef>
            </a:pPr>
            <a:r>
              <a:rPr dirty="0" sz="1000" spc="5" b="1">
                <a:solidFill>
                  <a:srgbClr val="4D4D4F"/>
                </a:solidFill>
                <a:latin typeface="微软雅黑"/>
                <a:cs typeface="微软雅黑"/>
              </a:rPr>
              <a:t>【百时</a:t>
            </a:r>
            <a:r>
              <a:rPr dirty="0" sz="1000" spc="-5" b="1">
                <a:solidFill>
                  <a:srgbClr val="4D4D4F"/>
                </a:solidFill>
                <a:latin typeface="微软雅黑"/>
                <a:cs typeface="微软雅黑"/>
              </a:rPr>
              <a:t>美</a:t>
            </a:r>
            <a:r>
              <a:rPr dirty="0" sz="1000" spc="5" b="1">
                <a:solidFill>
                  <a:srgbClr val="4D4D4F"/>
                </a:solidFill>
                <a:latin typeface="微软雅黑"/>
                <a:cs typeface="微软雅黑"/>
              </a:rPr>
              <a:t>施贵</a:t>
            </a:r>
            <a:r>
              <a:rPr dirty="0" sz="1000" spc="-5" b="1">
                <a:solidFill>
                  <a:srgbClr val="4D4D4F"/>
                </a:solidFill>
                <a:latin typeface="微软雅黑"/>
                <a:cs typeface="微软雅黑"/>
              </a:rPr>
              <a:t>宝</a:t>
            </a:r>
            <a:r>
              <a:rPr dirty="0" sz="1000" spc="-50" b="1">
                <a:solidFill>
                  <a:srgbClr val="4D4D4F"/>
                </a:solidFill>
                <a:latin typeface="微软雅黑"/>
                <a:cs typeface="微软雅黑"/>
              </a:rPr>
              <a:t> </a:t>
            </a:r>
            <a:r>
              <a:rPr dirty="0" sz="1000" spc="-5" b="1">
                <a:solidFill>
                  <a:srgbClr val="4D4D4F"/>
                </a:solidFill>
                <a:latin typeface="等线"/>
                <a:cs typeface="等线"/>
              </a:rPr>
              <a:t>CheckMate</a:t>
            </a:r>
            <a:r>
              <a:rPr dirty="0" sz="1000" spc="-30" b="1">
                <a:solidFill>
                  <a:srgbClr val="4D4D4F"/>
                </a:solidFill>
                <a:latin typeface="等线"/>
                <a:cs typeface="等线"/>
              </a:rPr>
              <a:t> </a:t>
            </a:r>
            <a:r>
              <a:rPr dirty="0" sz="1000" spc="-5" b="1">
                <a:solidFill>
                  <a:srgbClr val="4D4D4F"/>
                </a:solidFill>
                <a:latin typeface="等线"/>
                <a:cs typeface="等线"/>
              </a:rPr>
              <a:t>-274</a:t>
            </a:r>
            <a:r>
              <a:rPr dirty="0" sz="1000" spc="-35" b="1">
                <a:solidFill>
                  <a:srgbClr val="4D4D4F"/>
                </a:solidFill>
                <a:latin typeface="等线"/>
                <a:cs typeface="等线"/>
              </a:rPr>
              <a:t> </a:t>
            </a:r>
            <a:r>
              <a:rPr dirty="0" sz="1000" spc="5" b="1">
                <a:solidFill>
                  <a:srgbClr val="4D4D4F"/>
                </a:solidFill>
                <a:latin typeface="微软雅黑"/>
                <a:cs typeface="微软雅黑"/>
              </a:rPr>
              <a:t>的关</a:t>
            </a:r>
            <a:r>
              <a:rPr dirty="0" sz="1000" spc="-5" b="1">
                <a:solidFill>
                  <a:srgbClr val="4D4D4F"/>
                </a:solidFill>
                <a:latin typeface="微软雅黑"/>
                <a:cs typeface="微软雅黑"/>
              </a:rPr>
              <a:t>键</a:t>
            </a:r>
            <a:r>
              <a:rPr dirty="0" sz="1000" spc="-45" b="1">
                <a:solidFill>
                  <a:srgbClr val="4D4D4F"/>
                </a:solidFill>
                <a:latin typeface="微软雅黑"/>
                <a:cs typeface="微软雅黑"/>
              </a:rPr>
              <a:t> </a:t>
            </a:r>
            <a:r>
              <a:rPr dirty="0" sz="1000" spc="-5" b="1">
                <a:solidFill>
                  <a:srgbClr val="4D4D4F"/>
                </a:solidFill>
                <a:latin typeface="等线"/>
                <a:cs typeface="等线"/>
              </a:rPr>
              <a:t>III</a:t>
            </a:r>
            <a:r>
              <a:rPr dirty="0" sz="1000" spc="-35" b="1">
                <a:solidFill>
                  <a:srgbClr val="4D4D4F"/>
                </a:solidFill>
                <a:latin typeface="等线"/>
                <a:cs typeface="等线"/>
              </a:rPr>
              <a:t> </a:t>
            </a:r>
            <a:r>
              <a:rPr dirty="0" sz="1000" spc="5" b="1">
                <a:solidFill>
                  <a:srgbClr val="4D4D4F"/>
                </a:solidFill>
                <a:latin typeface="微软雅黑"/>
                <a:cs typeface="微软雅黑"/>
              </a:rPr>
              <a:t>期临床</a:t>
            </a:r>
            <a:r>
              <a:rPr dirty="0" sz="1000" spc="-5" b="1">
                <a:solidFill>
                  <a:srgbClr val="4D4D4F"/>
                </a:solidFill>
                <a:latin typeface="微软雅黑"/>
                <a:cs typeface="微软雅黑"/>
              </a:rPr>
              <a:t>成</a:t>
            </a:r>
            <a:r>
              <a:rPr dirty="0" sz="1000" spc="10" b="1">
                <a:solidFill>
                  <a:srgbClr val="4D4D4F"/>
                </a:solidFill>
                <a:latin typeface="微软雅黑"/>
                <a:cs typeface="微软雅黑"/>
              </a:rPr>
              <a:t>功</a:t>
            </a:r>
            <a:r>
              <a:rPr dirty="0" sz="1000" spc="-150" b="1">
                <a:solidFill>
                  <a:srgbClr val="4D4D4F"/>
                </a:solidFill>
                <a:latin typeface="微软雅黑"/>
                <a:cs typeface="微软雅黑"/>
              </a:rPr>
              <a:t>】</a:t>
            </a:r>
            <a:r>
              <a:rPr dirty="0" sz="1000" spc="-5">
                <a:solidFill>
                  <a:srgbClr val="4D4D4F"/>
                </a:solidFill>
                <a:latin typeface="宋体"/>
                <a:cs typeface="宋体"/>
              </a:rPr>
              <a:t>近日</a:t>
            </a:r>
            <a:r>
              <a:rPr dirty="0" sz="1000" spc="-165">
                <a:solidFill>
                  <a:srgbClr val="4D4D4F"/>
                </a:solidFill>
                <a:latin typeface="宋体"/>
                <a:cs typeface="宋体"/>
              </a:rPr>
              <a:t>，</a:t>
            </a:r>
            <a:r>
              <a:rPr dirty="0" sz="1000" spc="-5">
                <a:solidFill>
                  <a:srgbClr val="4D4D4F"/>
                </a:solidFill>
                <a:latin typeface="宋体"/>
                <a:cs typeface="宋体"/>
              </a:rPr>
              <a:t>百时</a:t>
            </a:r>
            <a:r>
              <a:rPr dirty="0" sz="1000" spc="5">
                <a:solidFill>
                  <a:srgbClr val="4D4D4F"/>
                </a:solidFill>
                <a:latin typeface="宋体"/>
                <a:cs typeface="宋体"/>
              </a:rPr>
              <a:t>美</a:t>
            </a:r>
            <a:r>
              <a:rPr dirty="0" sz="1000" spc="-5">
                <a:solidFill>
                  <a:srgbClr val="4D4D4F"/>
                </a:solidFill>
                <a:latin typeface="宋体"/>
                <a:cs typeface="宋体"/>
              </a:rPr>
              <a:t>施贵</a:t>
            </a:r>
            <a:r>
              <a:rPr dirty="0" sz="1000" spc="5">
                <a:solidFill>
                  <a:srgbClr val="4D4D4F"/>
                </a:solidFill>
                <a:latin typeface="宋体"/>
                <a:cs typeface="宋体"/>
              </a:rPr>
              <a:t>宝宣</a:t>
            </a:r>
            <a:r>
              <a:rPr dirty="0" sz="1000" spc="-5">
                <a:solidFill>
                  <a:srgbClr val="4D4D4F"/>
                </a:solidFill>
                <a:latin typeface="宋体"/>
                <a:cs typeface="宋体"/>
              </a:rPr>
              <a:t>布</a:t>
            </a:r>
            <a:r>
              <a:rPr dirty="0" sz="1000" spc="-165">
                <a:solidFill>
                  <a:srgbClr val="4D4D4F"/>
                </a:solidFill>
                <a:latin typeface="宋体"/>
                <a:cs typeface="宋体"/>
              </a:rPr>
              <a:t>，</a:t>
            </a:r>
            <a:r>
              <a:rPr dirty="0" sz="1000" spc="-5">
                <a:solidFill>
                  <a:srgbClr val="4D4D4F"/>
                </a:solidFill>
                <a:latin typeface="宋体"/>
                <a:cs typeface="宋体"/>
              </a:rPr>
              <a:t>一项 名</a:t>
            </a:r>
            <a:r>
              <a:rPr dirty="0" sz="1000" spc="160">
                <a:solidFill>
                  <a:srgbClr val="4D4D4F"/>
                </a:solidFill>
                <a:latin typeface="宋体"/>
                <a:cs typeface="宋体"/>
              </a:rPr>
              <a:t>为</a:t>
            </a:r>
            <a:r>
              <a:rPr dirty="0" sz="1000" spc="-5">
                <a:solidFill>
                  <a:srgbClr val="4D4D4F"/>
                </a:solidFill>
                <a:latin typeface="等线"/>
                <a:cs typeface="等线"/>
              </a:rPr>
              <a:t>CheckMate</a:t>
            </a:r>
            <a:r>
              <a:rPr dirty="0" sz="1000" spc="-10">
                <a:solidFill>
                  <a:srgbClr val="4D4D4F"/>
                </a:solidFill>
                <a:latin typeface="等线"/>
                <a:cs typeface="等线"/>
              </a:rPr>
              <a:t> </a:t>
            </a:r>
            <a:r>
              <a:rPr dirty="0" sz="1000" spc="-5">
                <a:solidFill>
                  <a:srgbClr val="4D4D4F"/>
                </a:solidFill>
                <a:latin typeface="等线"/>
                <a:cs typeface="等线"/>
              </a:rPr>
              <a:t>-274</a:t>
            </a:r>
            <a:r>
              <a:rPr dirty="0" sz="1000" spc="-105">
                <a:solidFill>
                  <a:srgbClr val="4D4D4F"/>
                </a:solidFill>
                <a:latin typeface="等线"/>
                <a:cs typeface="等线"/>
              </a:rPr>
              <a:t> </a:t>
            </a:r>
            <a:r>
              <a:rPr dirty="0" sz="1000" spc="-5">
                <a:solidFill>
                  <a:srgbClr val="4D4D4F"/>
                </a:solidFill>
                <a:latin typeface="宋体"/>
                <a:cs typeface="宋体"/>
              </a:rPr>
              <a:t>的</a:t>
            </a:r>
            <a:r>
              <a:rPr dirty="0" sz="1000" spc="-20">
                <a:solidFill>
                  <a:srgbClr val="4D4D4F"/>
                </a:solidFill>
                <a:latin typeface="宋体"/>
                <a:cs typeface="宋体"/>
              </a:rPr>
              <a:t>关</a:t>
            </a:r>
            <a:r>
              <a:rPr dirty="0" sz="1000" spc="160">
                <a:solidFill>
                  <a:srgbClr val="4D4D4F"/>
                </a:solidFill>
                <a:latin typeface="宋体"/>
                <a:cs typeface="宋体"/>
              </a:rPr>
              <a:t>键</a:t>
            </a:r>
            <a:r>
              <a:rPr dirty="0" sz="1000" spc="-5">
                <a:solidFill>
                  <a:srgbClr val="4D4D4F"/>
                </a:solidFill>
                <a:latin typeface="等线"/>
                <a:cs typeface="等线"/>
              </a:rPr>
              <a:t>III</a:t>
            </a:r>
            <a:r>
              <a:rPr dirty="0" sz="1000" spc="-100">
                <a:solidFill>
                  <a:srgbClr val="4D4D4F"/>
                </a:solidFill>
                <a:latin typeface="等线"/>
                <a:cs typeface="等线"/>
              </a:rPr>
              <a:t> </a:t>
            </a:r>
            <a:r>
              <a:rPr dirty="0" sz="1000" spc="-5">
                <a:solidFill>
                  <a:srgbClr val="4D4D4F"/>
                </a:solidFill>
                <a:latin typeface="宋体"/>
                <a:cs typeface="宋体"/>
              </a:rPr>
              <a:t>期临床研</a:t>
            </a:r>
            <a:r>
              <a:rPr dirty="0" sz="1000" spc="5">
                <a:solidFill>
                  <a:srgbClr val="4D4D4F"/>
                </a:solidFill>
                <a:latin typeface="宋体"/>
                <a:cs typeface="宋体"/>
              </a:rPr>
              <a:t>究</a:t>
            </a:r>
            <a:r>
              <a:rPr dirty="0" sz="1000" spc="-5">
                <a:solidFill>
                  <a:srgbClr val="4D4D4F"/>
                </a:solidFill>
                <a:latin typeface="宋体"/>
                <a:cs typeface="宋体"/>
              </a:rPr>
              <a:t>在所</a:t>
            </a:r>
            <a:r>
              <a:rPr dirty="0" sz="1000" spc="5">
                <a:solidFill>
                  <a:srgbClr val="4D4D4F"/>
                </a:solidFill>
                <a:latin typeface="宋体"/>
                <a:cs typeface="宋体"/>
              </a:rPr>
              <a:t>有</a:t>
            </a:r>
            <a:r>
              <a:rPr dirty="0" sz="1000" spc="-5">
                <a:solidFill>
                  <a:srgbClr val="4D4D4F"/>
                </a:solidFill>
                <a:latin typeface="宋体"/>
                <a:cs typeface="宋体"/>
              </a:rPr>
              <a:t>随</a:t>
            </a:r>
            <a:r>
              <a:rPr dirty="0" sz="1000" spc="5">
                <a:solidFill>
                  <a:srgbClr val="4D4D4F"/>
                </a:solidFill>
                <a:latin typeface="宋体"/>
                <a:cs typeface="宋体"/>
              </a:rPr>
              <a:t>机</a:t>
            </a:r>
            <a:r>
              <a:rPr dirty="0" sz="1000" spc="-5">
                <a:solidFill>
                  <a:srgbClr val="4D4D4F"/>
                </a:solidFill>
                <a:latin typeface="宋体"/>
                <a:cs typeface="宋体"/>
              </a:rPr>
              <a:t>人群和</a:t>
            </a:r>
            <a:r>
              <a:rPr dirty="0" sz="1000" spc="5">
                <a:solidFill>
                  <a:srgbClr val="4D4D4F"/>
                </a:solidFill>
                <a:latin typeface="宋体"/>
                <a:cs typeface="宋体"/>
              </a:rPr>
              <a:t>肿</a:t>
            </a:r>
            <a:r>
              <a:rPr dirty="0" sz="1000" spc="-5">
                <a:solidFill>
                  <a:srgbClr val="4D4D4F"/>
                </a:solidFill>
                <a:latin typeface="宋体"/>
                <a:cs typeface="宋体"/>
              </a:rPr>
              <a:t>瘤表</a:t>
            </a:r>
            <a:r>
              <a:rPr dirty="0" sz="1000" spc="170">
                <a:solidFill>
                  <a:srgbClr val="4D4D4F"/>
                </a:solidFill>
                <a:latin typeface="宋体"/>
                <a:cs typeface="宋体"/>
              </a:rPr>
              <a:t>达</a:t>
            </a:r>
            <a:r>
              <a:rPr dirty="0" sz="1000" spc="-5">
                <a:solidFill>
                  <a:srgbClr val="4D4D4F"/>
                </a:solidFill>
                <a:latin typeface="等线"/>
                <a:cs typeface="等线"/>
              </a:rPr>
              <a:t>PD-L1</a:t>
            </a:r>
            <a:r>
              <a:rPr dirty="0" sz="1000" spc="-5">
                <a:solidFill>
                  <a:srgbClr val="4D4D4F"/>
                </a:solidFill>
                <a:latin typeface="宋体"/>
                <a:cs typeface="宋体"/>
              </a:rPr>
              <a:t>≥</a:t>
            </a:r>
            <a:r>
              <a:rPr dirty="0" sz="1000" spc="-5">
                <a:solidFill>
                  <a:srgbClr val="4D4D4F"/>
                </a:solidFill>
                <a:latin typeface="等线"/>
                <a:cs typeface="等线"/>
              </a:rPr>
              <a:t>1</a:t>
            </a:r>
            <a:r>
              <a:rPr dirty="0" sz="1000" spc="-5">
                <a:solidFill>
                  <a:srgbClr val="4D4D4F"/>
                </a:solidFill>
                <a:latin typeface="宋体"/>
                <a:cs typeface="宋体"/>
              </a:rPr>
              <a:t>％患者中 均达到</a:t>
            </a:r>
            <a:r>
              <a:rPr dirty="0" sz="1000" spc="5">
                <a:solidFill>
                  <a:srgbClr val="4D4D4F"/>
                </a:solidFill>
                <a:latin typeface="宋体"/>
                <a:cs typeface="宋体"/>
              </a:rPr>
              <a:t>主</a:t>
            </a:r>
            <a:r>
              <a:rPr dirty="0" sz="1000" spc="-5">
                <a:solidFill>
                  <a:srgbClr val="4D4D4F"/>
                </a:solidFill>
                <a:latin typeface="宋体"/>
                <a:cs typeface="宋体"/>
              </a:rPr>
              <a:t>要研</a:t>
            </a:r>
            <a:r>
              <a:rPr dirty="0" sz="1000" spc="5">
                <a:solidFill>
                  <a:srgbClr val="4D4D4F"/>
                </a:solidFill>
                <a:latin typeface="宋体"/>
                <a:cs typeface="宋体"/>
              </a:rPr>
              <a:t>究</a:t>
            </a:r>
            <a:r>
              <a:rPr dirty="0" sz="1000" spc="-5">
                <a:solidFill>
                  <a:srgbClr val="4D4D4F"/>
                </a:solidFill>
                <a:latin typeface="宋体"/>
                <a:cs typeface="宋体"/>
              </a:rPr>
              <a:t>终点</a:t>
            </a:r>
            <a:r>
              <a:rPr dirty="0" sz="1000" spc="5">
                <a:solidFill>
                  <a:srgbClr val="4D4D4F"/>
                </a:solidFill>
                <a:latin typeface="宋体"/>
                <a:cs typeface="宋体"/>
              </a:rPr>
              <a:t>无</a:t>
            </a:r>
            <a:r>
              <a:rPr dirty="0" sz="1000" spc="-5">
                <a:solidFill>
                  <a:srgbClr val="4D4D4F"/>
                </a:solidFill>
                <a:latin typeface="宋体"/>
                <a:cs typeface="宋体"/>
              </a:rPr>
              <a:t>病</a:t>
            </a:r>
            <a:r>
              <a:rPr dirty="0" sz="1000" spc="5">
                <a:solidFill>
                  <a:srgbClr val="4D4D4F"/>
                </a:solidFill>
                <a:latin typeface="宋体"/>
                <a:cs typeface="宋体"/>
              </a:rPr>
              <a:t>生</a:t>
            </a:r>
            <a:r>
              <a:rPr dirty="0" sz="1000" spc="-5">
                <a:solidFill>
                  <a:srgbClr val="4D4D4F"/>
                </a:solidFill>
                <a:latin typeface="宋体"/>
                <a:cs typeface="宋体"/>
              </a:rPr>
              <a:t>存期</a:t>
            </a:r>
            <a:r>
              <a:rPr dirty="0" sz="1000" spc="-430">
                <a:solidFill>
                  <a:srgbClr val="4D4D4F"/>
                </a:solidFill>
                <a:latin typeface="宋体"/>
                <a:cs typeface="宋体"/>
              </a:rPr>
              <a:t>。</a:t>
            </a:r>
            <a:r>
              <a:rPr dirty="0" sz="1000" spc="-5">
                <a:solidFill>
                  <a:srgbClr val="4D4D4F"/>
                </a:solidFill>
                <a:latin typeface="等线"/>
                <a:cs typeface="等线"/>
              </a:rPr>
              <a:t>CheckMate</a:t>
            </a:r>
            <a:r>
              <a:rPr dirty="0" sz="1000" spc="-30">
                <a:solidFill>
                  <a:srgbClr val="4D4D4F"/>
                </a:solidFill>
                <a:latin typeface="等线"/>
                <a:cs typeface="等线"/>
              </a:rPr>
              <a:t> </a:t>
            </a:r>
            <a:r>
              <a:rPr dirty="0" sz="1000" spc="-5">
                <a:solidFill>
                  <a:srgbClr val="4D4D4F"/>
                </a:solidFill>
                <a:latin typeface="等线"/>
                <a:cs typeface="等线"/>
              </a:rPr>
              <a:t>-274</a:t>
            </a:r>
            <a:r>
              <a:rPr dirty="0" sz="1000" spc="-35">
                <a:solidFill>
                  <a:srgbClr val="4D4D4F"/>
                </a:solidFill>
                <a:latin typeface="等线"/>
                <a:cs typeface="等线"/>
              </a:rPr>
              <a:t> </a:t>
            </a:r>
            <a:r>
              <a:rPr dirty="0" sz="1000" spc="-5">
                <a:solidFill>
                  <a:srgbClr val="4D4D4F"/>
                </a:solidFill>
                <a:latin typeface="宋体"/>
                <a:cs typeface="宋体"/>
              </a:rPr>
              <a:t>是首个且目</a:t>
            </a:r>
            <a:r>
              <a:rPr dirty="0" sz="1000" spc="5">
                <a:solidFill>
                  <a:srgbClr val="4D4D4F"/>
                </a:solidFill>
                <a:latin typeface="宋体"/>
                <a:cs typeface="宋体"/>
              </a:rPr>
              <a:t>前</a:t>
            </a:r>
            <a:r>
              <a:rPr dirty="0" sz="1000" spc="-5">
                <a:solidFill>
                  <a:srgbClr val="4D4D4F"/>
                </a:solidFill>
                <a:latin typeface="宋体"/>
                <a:cs typeface="宋体"/>
              </a:rPr>
              <a:t>唯一</a:t>
            </a:r>
            <a:r>
              <a:rPr dirty="0" sz="1000" spc="5">
                <a:solidFill>
                  <a:srgbClr val="4D4D4F"/>
                </a:solidFill>
                <a:latin typeface="宋体"/>
                <a:cs typeface="宋体"/>
              </a:rPr>
              <a:t>证</a:t>
            </a:r>
            <a:r>
              <a:rPr dirty="0" sz="1000" spc="-5">
                <a:solidFill>
                  <a:srgbClr val="4D4D4F"/>
                </a:solidFill>
                <a:latin typeface="宋体"/>
                <a:cs typeface="宋体"/>
              </a:rPr>
              <a:t>实免</a:t>
            </a:r>
            <a:r>
              <a:rPr dirty="0" sz="1000" spc="5">
                <a:solidFill>
                  <a:srgbClr val="4D4D4F"/>
                </a:solidFill>
                <a:latin typeface="宋体"/>
                <a:cs typeface="宋体"/>
              </a:rPr>
              <a:t>疫</a:t>
            </a:r>
            <a:r>
              <a:rPr dirty="0" sz="1000" spc="-5">
                <a:solidFill>
                  <a:srgbClr val="4D4D4F"/>
                </a:solidFill>
                <a:latin typeface="宋体"/>
                <a:cs typeface="宋体"/>
              </a:rPr>
              <a:t>肿</a:t>
            </a:r>
            <a:r>
              <a:rPr dirty="0" sz="1000" spc="5">
                <a:solidFill>
                  <a:srgbClr val="4D4D4F"/>
                </a:solidFill>
                <a:latin typeface="宋体"/>
                <a:cs typeface="宋体"/>
              </a:rPr>
              <a:t>瘤</a:t>
            </a:r>
            <a:r>
              <a:rPr dirty="0" sz="1000" spc="-5">
                <a:solidFill>
                  <a:srgbClr val="4D4D4F"/>
                </a:solidFill>
                <a:latin typeface="宋体"/>
                <a:cs typeface="宋体"/>
              </a:rPr>
              <a:t>治疗作 为辅助</a:t>
            </a:r>
            <a:r>
              <a:rPr dirty="0" sz="1000" spc="5">
                <a:solidFill>
                  <a:srgbClr val="4D4D4F"/>
                </a:solidFill>
                <a:latin typeface="宋体"/>
                <a:cs typeface="宋体"/>
              </a:rPr>
              <a:t>治</a:t>
            </a:r>
            <a:r>
              <a:rPr dirty="0" sz="1000" spc="-5">
                <a:solidFill>
                  <a:srgbClr val="4D4D4F"/>
                </a:solidFill>
                <a:latin typeface="宋体"/>
                <a:cs typeface="宋体"/>
              </a:rPr>
              <a:t>疗用</a:t>
            </a:r>
            <a:r>
              <a:rPr dirty="0" sz="1000" spc="5">
                <a:solidFill>
                  <a:srgbClr val="4D4D4F"/>
                </a:solidFill>
                <a:latin typeface="宋体"/>
                <a:cs typeface="宋体"/>
              </a:rPr>
              <a:t>于</a:t>
            </a:r>
            <a:r>
              <a:rPr dirty="0" sz="1000" spc="-5">
                <a:solidFill>
                  <a:srgbClr val="4D4D4F"/>
                </a:solidFill>
                <a:latin typeface="宋体"/>
                <a:cs typeface="宋体"/>
              </a:rPr>
              <a:t>上述</a:t>
            </a:r>
            <a:r>
              <a:rPr dirty="0" sz="1000" spc="5">
                <a:solidFill>
                  <a:srgbClr val="4D4D4F"/>
                </a:solidFill>
                <a:latin typeface="宋体"/>
                <a:cs typeface="宋体"/>
              </a:rPr>
              <a:t>患</a:t>
            </a:r>
            <a:r>
              <a:rPr dirty="0" sz="1000" spc="-5">
                <a:solidFill>
                  <a:srgbClr val="4D4D4F"/>
                </a:solidFill>
                <a:latin typeface="宋体"/>
                <a:cs typeface="宋体"/>
              </a:rPr>
              <a:t>者</a:t>
            </a:r>
            <a:r>
              <a:rPr dirty="0" sz="1000" spc="5">
                <a:solidFill>
                  <a:srgbClr val="4D4D4F"/>
                </a:solidFill>
                <a:latin typeface="宋体"/>
                <a:cs typeface="宋体"/>
              </a:rPr>
              <a:t>可</a:t>
            </a:r>
            <a:r>
              <a:rPr dirty="0" sz="1000" spc="-5">
                <a:solidFill>
                  <a:srgbClr val="4D4D4F"/>
                </a:solidFill>
                <a:latin typeface="宋体"/>
                <a:cs typeface="宋体"/>
              </a:rPr>
              <a:t>降低其</a:t>
            </a:r>
            <a:r>
              <a:rPr dirty="0" sz="1000" spc="5">
                <a:solidFill>
                  <a:srgbClr val="4D4D4F"/>
                </a:solidFill>
                <a:latin typeface="宋体"/>
                <a:cs typeface="宋体"/>
              </a:rPr>
              <a:t>疾</a:t>
            </a:r>
            <a:r>
              <a:rPr dirty="0" sz="1000" spc="-5">
                <a:solidFill>
                  <a:srgbClr val="4D4D4F"/>
                </a:solidFill>
                <a:latin typeface="宋体"/>
                <a:cs typeface="宋体"/>
              </a:rPr>
              <a:t>病复</a:t>
            </a:r>
            <a:r>
              <a:rPr dirty="0" sz="1000" spc="5">
                <a:solidFill>
                  <a:srgbClr val="4D4D4F"/>
                </a:solidFill>
                <a:latin typeface="宋体"/>
                <a:cs typeface="宋体"/>
              </a:rPr>
              <a:t>发</a:t>
            </a:r>
            <a:r>
              <a:rPr dirty="0" sz="1000" spc="-5">
                <a:solidFill>
                  <a:srgbClr val="4D4D4F"/>
                </a:solidFill>
                <a:latin typeface="宋体"/>
                <a:cs typeface="宋体"/>
              </a:rPr>
              <a:t>风险的</a:t>
            </a:r>
            <a:r>
              <a:rPr dirty="0" sz="1000" spc="-270">
                <a:solidFill>
                  <a:srgbClr val="4D4D4F"/>
                </a:solidFill>
                <a:latin typeface="宋体"/>
                <a:cs typeface="宋体"/>
              </a:rPr>
              <a:t> </a:t>
            </a:r>
            <a:r>
              <a:rPr dirty="0" sz="1000">
                <a:solidFill>
                  <a:srgbClr val="4D4D4F"/>
                </a:solidFill>
                <a:latin typeface="等线"/>
                <a:cs typeface="等线"/>
              </a:rPr>
              <a:t>III</a:t>
            </a:r>
            <a:r>
              <a:rPr dirty="0" sz="1000" spc="-45">
                <a:solidFill>
                  <a:srgbClr val="4D4D4F"/>
                </a:solidFill>
                <a:latin typeface="等线"/>
                <a:cs typeface="等线"/>
              </a:rPr>
              <a:t> </a:t>
            </a:r>
            <a:r>
              <a:rPr dirty="0" sz="1000" spc="-5">
                <a:solidFill>
                  <a:srgbClr val="4D4D4F"/>
                </a:solidFill>
                <a:latin typeface="宋体"/>
                <a:cs typeface="宋体"/>
              </a:rPr>
              <a:t>期临床研</a:t>
            </a:r>
            <a:r>
              <a:rPr dirty="0" sz="1000" spc="5">
                <a:solidFill>
                  <a:srgbClr val="4D4D4F"/>
                </a:solidFill>
                <a:latin typeface="宋体"/>
                <a:cs typeface="宋体"/>
              </a:rPr>
              <a:t>究</a:t>
            </a:r>
            <a:r>
              <a:rPr dirty="0" sz="1000" spc="-150">
                <a:solidFill>
                  <a:srgbClr val="4D4D4F"/>
                </a:solidFill>
                <a:latin typeface="宋体"/>
                <a:cs typeface="宋体"/>
              </a:rPr>
              <a:t>。</a:t>
            </a:r>
            <a:r>
              <a:rPr dirty="0" sz="1000" spc="-5">
                <a:solidFill>
                  <a:srgbClr val="4D4D4F"/>
                </a:solidFill>
                <a:latin typeface="宋体"/>
                <a:cs typeface="宋体"/>
              </a:rPr>
              <a:t>在</a:t>
            </a:r>
            <a:r>
              <a:rPr dirty="0" sz="1000" spc="5">
                <a:solidFill>
                  <a:srgbClr val="4D4D4F"/>
                </a:solidFill>
                <a:latin typeface="宋体"/>
                <a:cs typeface="宋体"/>
              </a:rPr>
              <a:t>此</a:t>
            </a:r>
            <a:r>
              <a:rPr dirty="0" sz="1000" spc="-5">
                <a:solidFill>
                  <a:srgbClr val="4D4D4F"/>
                </a:solidFill>
                <a:latin typeface="宋体"/>
                <a:cs typeface="宋体"/>
              </a:rPr>
              <a:t>项研</a:t>
            </a:r>
            <a:r>
              <a:rPr dirty="0" sz="1000" spc="5">
                <a:solidFill>
                  <a:srgbClr val="4D4D4F"/>
                </a:solidFill>
                <a:latin typeface="宋体"/>
                <a:cs typeface="宋体"/>
              </a:rPr>
              <a:t>究</a:t>
            </a:r>
            <a:r>
              <a:rPr dirty="0" sz="1000" spc="-5">
                <a:solidFill>
                  <a:srgbClr val="4D4D4F"/>
                </a:solidFill>
                <a:latin typeface="宋体"/>
                <a:cs typeface="宋体"/>
              </a:rPr>
              <a:t>中</a:t>
            </a:r>
            <a:r>
              <a:rPr dirty="0" sz="1000" spc="-140">
                <a:solidFill>
                  <a:srgbClr val="4D4D4F"/>
                </a:solidFill>
                <a:latin typeface="宋体"/>
                <a:cs typeface="宋体"/>
              </a:rPr>
              <a:t>，</a:t>
            </a:r>
            <a:r>
              <a:rPr dirty="0" sz="1000" spc="-5">
                <a:solidFill>
                  <a:srgbClr val="4D4D4F"/>
                </a:solidFill>
                <a:latin typeface="宋体"/>
                <a:cs typeface="宋体"/>
              </a:rPr>
              <a:t>欧狄沃 的安全</a:t>
            </a:r>
            <a:r>
              <a:rPr dirty="0" sz="1000" spc="5">
                <a:solidFill>
                  <a:srgbClr val="4D4D4F"/>
                </a:solidFill>
                <a:latin typeface="宋体"/>
                <a:cs typeface="宋体"/>
              </a:rPr>
              <a:t>性</a:t>
            </a:r>
            <a:r>
              <a:rPr dirty="0" sz="1000" spc="-5">
                <a:solidFill>
                  <a:srgbClr val="4D4D4F"/>
                </a:solidFill>
                <a:latin typeface="宋体"/>
                <a:cs typeface="宋体"/>
              </a:rPr>
              <a:t>特征</a:t>
            </a:r>
            <a:r>
              <a:rPr dirty="0" sz="1000" spc="5">
                <a:solidFill>
                  <a:srgbClr val="4D4D4F"/>
                </a:solidFill>
                <a:latin typeface="宋体"/>
                <a:cs typeface="宋体"/>
              </a:rPr>
              <a:t>与</a:t>
            </a:r>
            <a:r>
              <a:rPr dirty="0" sz="1000" spc="-5">
                <a:solidFill>
                  <a:srgbClr val="4D4D4F"/>
                </a:solidFill>
                <a:latin typeface="宋体"/>
                <a:cs typeface="宋体"/>
              </a:rPr>
              <a:t>其既</a:t>
            </a:r>
            <a:r>
              <a:rPr dirty="0" sz="1000" spc="5">
                <a:solidFill>
                  <a:srgbClr val="4D4D4F"/>
                </a:solidFill>
                <a:latin typeface="宋体"/>
                <a:cs typeface="宋体"/>
              </a:rPr>
              <a:t>往</a:t>
            </a:r>
            <a:r>
              <a:rPr dirty="0" sz="1000" spc="-5">
                <a:solidFill>
                  <a:srgbClr val="4D4D4F"/>
                </a:solidFill>
                <a:latin typeface="宋体"/>
                <a:cs typeface="宋体"/>
              </a:rPr>
              <a:t>在</a:t>
            </a:r>
            <a:r>
              <a:rPr dirty="0" sz="1000" spc="5">
                <a:solidFill>
                  <a:srgbClr val="4D4D4F"/>
                </a:solidFill>
                <a:latin typeface="宋体"/>
                <a:cs typeface="宋体"/>
              </a:rPr>
              <a:t>其</a:t>
            </a:r>
            <a:r>
              <a:rPr dirty="0" sz="1000" spc="-5">
                <a:solidFill>
                  <a:srgbClr val="4D4D4F"/>
                </a:solidFill>
                <a:latin typeface="宋体"/>
                <a:cs typeface="宋体"/>
              </a:rPr>
              <a:t>他实体</a:t>
            </a:r>
            <a:r>
              <a:rPr dirty="0" sz="1000" spc="5">
                <a:solidFill>
                  <a:srgbClr val="4D4D4F"/>
                </a:solidFill>
                <a:latin typeface="宋体"/>
                <a:cs typeface="宋体"/>
              </a:rPr>
              <a:t>瘤</a:t>
            </a:r>
            <a:r>
              <a:rPr dirty="0" sz="1000" spc="-5">
                <a:solidFill>
                  <a:srgbClr val="4D4D4F"/>
                </a:solidFill>
                <a:latin typeface="宋体"/>
                <a:cs typeface="宋体"/>
              </a:rPr>
              <a:t>临床</a:t>
            </a:r>
            <a:r>
              <a:rPr dirty="0" sz="1000" spc="5">
                <a:solidFill>
                  <a:srgbClr val="4D4D4F"/>
                </a:solidFill>
                <a:latin typeface="宋体"/>
                <a:cs typeface="宋体"/>
              </a:rPr>
              <a:t>研</a:t>
            </a:r>
            <a:r>
              <a:rPr dirty="0" sz="1000" spc="-5">
                <a:solidFill>
                  <a:srgbClr val="4D4D4F"/>
                </a:solidFill>
                <a:latin typeface="宋体"/>
                <a:cs typeface="宋体"/>
              </a:rPr>
              <a:t>究报</a:t>
            </a:r>
            <a:r>
              <a:rPr dirty="0" sz="1000" spc="5">
                <a:solidFill>
                  <a:srgbClr val="4D4D4F"/>
                </a:solidFill>
                <a:latin typeface="宋体"/>
                <a:cs typeface="宋体"/>
              </a:rPr>
              <a:t>道</a:t>
            </a:r>
            <a:r>
              <a:rPr dirty="0" sz="1000" spc="-5">
                <a:solidFill>
                  <a:srgbClr val="4D4D4F"/>
                </a:solidFill>
                <a:latin typeface="宋体"/>
                <a:cs typeface="宋体"/>
              </a:rPr>
              <a:t>的</a:t>
            </a:r>
            <a:r>
              <a:rPr dirty="0" sz="1000" spc="5">
                <a:solidFill>
                  <a:srgbClr val="4D4D4F"/>
                </a:solidFill>
                <a:latin typeface="宋体"/>
                <a:cs typeface="宋体"/>
              </a:rPr>
              <a:t>安</a:t>
            </a:r>
            <a:r>
              <a:rPr dirty="0" sz="1000" spc="-5">
                <a:solidFill>
                  <a:srgbClr val="4D4D4F"/>
                </a:solidFill>
                <a:latin typeface="宋体"/>
                <a:cs typeface="宋体"/>
              </a:rPr>
              <a:t>全性特</a:t>
            </a:r>
            <a:r>
              <a:rPr dirty="0" sz="1000" spc="5">
                <a:solidFill>
                  <a:srgbClr val="4D4D4F"/>
                </a:solidFill>
                <a:latin typeface="宋体"/>
                <a:cs typeface="宋体"/>
              </a:rPr>
              <a:t>征</a:t>
            </a:r>
            <a:r>
              <a:rPr dirty="0" sz="1000" spc="-5">
                <a:solidFill>
                  <a:srgbClr val="4D4D4F"/>
                </a:solidFill>
                <a:latin typeface="宋体"/>
                <a:cs typeface="宋体"/>
              </a:rPr>
              <a:t>一</a:t>
            </a:r>
            <a:r>
              <a:rPr dirty="0" sz="1000" spc="5">
                <a:solidFill>
                  <a:srgbClr val="4D4D4F"/>
                </a:solidFill>
                <a:latin typeface="宋体"/>
                <a:cs typeface="宋体"/>
              </a:rPr>
              <a:t>致</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医</a:t>
            </a:r>
            <a:r>
              <a:rPr dirty="0" sz="1000" spc="-5">
                <a:solidFill>
                  <a:srgbClr val="4D4D4F"/>
                </a:solidFill>
                <a:latin typeface="宋体"/>
                <a:cs typeface="宋体"/>
              </a:rPr>
              <a:t>药魔</a:t>
            </a:r>
            <a:r>
              <a:rPr dirty="0" sz="1000" spc="5">
                <a:solidFill>
                  <a:srgbClr val="4D4D4F"/>
                </a:solidFill>
                <a:latin typeface="宋体"/>
                <a:cs typeface="宋体"/>
              </a:rPr>
              <a:t>方</a:t>
            </a:r>
            <a:r>
              <a:rPr dirty="0" sz="1000" spc="-5">
                <a:solidFill>
                  <a:srgbClr val="4D4D4F"/>
                </a:solidFill>
                <a:latin typeface="宋体"/>
                <a:cs typeface="宋体"/>
              </a:rPr>
              <a:t>）</a:t>
            </a:r>
            <a:endParaRPr sz="1000">
              <a:latin typeface="宋体"/>
              <a:cs typeface="宋体"/>
            </a:endParaRPr>
          </a:p>
          <a:p>
            <a:pPr marL="1400810" marR="5080">
              <a:lnSpc>
                <a:spcPct val="116700"/>
              </a:lnSpc>
              <a:spcBef>
                <a:spcPts val="785"/>
              </a:spcBef>
            </a:pPr>
            <a:r>
              <a:rPr dirty="0" sz="1000" spc="5" b="1">
                <a:solidFill>
                  <a:srgbClr val="4D4D4F"/>
                </a:solidFill>
                <a:latin typeface="微软雅黑"/>
                <a:cs typeface="微软雅黑"/>
              </a:rPr>
              <a:t>【君实</a:t>
            </a:r>
            <a:r>
              <a:rPr dirty="0" sz="1000" spc="-5" b="1">
                <a:solidFill>
                  <a:srgbClr val="4D4D4F"/>
                </a:solidFill>
                <a:latin typeface="微软雅黑"/>
                <a:cs typeface="微软雅黑"/>
              </a:rPr>
              <a:t>生物</a:t>
            </a:r>
            <a:r>
              <a:rPr dirty="0" sz="1000" spc="-40" b="1">
                <a:solidFill>
                  <a:srgbClr val="4D4D4F"/>
                </a:solidFill>
                <a:latin typeface="微软雅黑"/>
                <a:cs typeface="微软雅黑"/>
              </a:rPr>
              <a:t> </a:t>
            </a:r>
            <a:r>
              <a:rPr dirty="0" sz="1000" spc="-5" b="1">
                <a:solidFill>
                  <a:srgbClr val="4D4D4F"/>
                </a:solidFill>
                <a:latin typeface="等线"/>
                <a:cs typeface="等线"/>
              </a:rPr>
              <a:t>PD-1</a:t>
            </a:r>
            <a:r>
              <a:rPr dirty="0" sz="1000" spc="-30" b="1">
                <a:solidFill>
                  <a:srgbClr val="4D4D4F"/>
                </a:solidFill>
                <a:latin typeface="等线"/>
                <a:cs typeface="等线"/>
              </a:rPr>
              <a:t> </a:t>
            </a:r>
            <a:r>
              <a:rPr dirty="0" sz="1000" spc="5" b="1">
                <a:solidFill>
                  <a:srgbClr val="4D4D4F"/>
                </a:solidFill>
                <a:latin typeface="微软雅黑"/>
                <a:cs typeface="微软雅黑"/>
              </a:rPr>
              <a:t>单</a:t>
            </a:r>
            <a:r>
              <a:rPr dirty="0" sz="1000" spc="-5" b="1">
                <a:solidFill>
                  <a:srgbClr val="4D4D4F"/>
                </a:solidFill>
                <a:latin typeface="微软雅黑"/>
                <a:cs typeface="微软雅黑"/>
              </a:rPr>
              <a:t>抗</a:t>
            </a:r>
            <a:r>
              <a:rPr dirty="0" sz="1000" spc="-40" b="1">
                <a:solidFill>
                  <a:srgbClr val="4D4D4F"/>
                </a:solidFill>
                <a:latin typeface="微软雅黑"/>
                <a:cs typeface="微软雅黑"/>
              </a:rPr>
              <a:t> </a:t>
            </a:r>
            <a:r>
              <a:rPr dirty="0" sz="1000" spc="-5" b="1">
                <a:solidFill>
                  <a:srgbClr val="4D4D4F"/>
                </a:solidFill>
                <a:latin typeface="等线"/>
                <a:cs typeface="等线"/>
              </a:rPr>
              <a:t>3</a:t>
            </a:r>
            <a:r>
              <a:rPr dirty="0" sz="1000" spc="-30" b="1">
                <a:solidFill>
                  <a:srgbClr val="4D4D4F"/>
                </a:solidFill>
                <a:latin typeface="等线"/>
                <a:cs typeface="等线"/>
              </a:rPr>
              <a:t> </a:t>
            </a:r>
            <a:r>
              <a:rPr dirty="0" sz="1000" spc="-5" b="1">
                <a:solidFill>
                  <a:srgbClr val="4D4D4F"/>
                </a:solidFill>
                <a:latin typeface="微软雅黑"/>
                <a:cs typeface="微软雅黑"/>
              </a:rPr>
              <a:t>期</a:t>
            </a:r>
            <a:r>
              <a:rPr dirty="0" sz="1000" spc="5" b="1">
                <a:solidFill>
                  <a:srgbClr val="4D4D4F"/>
                </a:solidFill>
                <a:latin typeface="微软雅黑"/>
                <a:cs typeface="微软雅黑"/>
              </a:rPr>
              <a:t>临床达</a:t>
            </a:r>
            <a:r>
              <a:rPr dirty="0" sz="1000" spc="-5" b="1">
                <a:solidFill>
                  <a:srgbClr val="4D4D4F"/>
                </a:solidFill>
                <a:latin typeface="微软雅黑"/>
                <a:cs typeface="微软雅黑"/>
              </a:rPr>
              <a:t>到</a:t>
            </a:r>
            <a:r>
              <a:rPr dirty="0" sz="1000" spc="5" b="1">
                <a:solidFill>
                  <a:srgbClr val="4D4D4F"/>
                </a:solidFill>
                <a:latin typeface="微软雅黑"/>
                <a:cs typeface="微软雅黑"/>
              </a:rPr>
              <a:t>主要</a:t>
            </a:r>
            <a:r>
              <a:rPr dirty="0" sz="1000" spc="-5" b="1">
                <a:solidFill>
                  <a:srgbClr val="4D4D4F"/>
                </a:solidFill>
                <a:latin typeface="微软雅黑"/>
                <a:cs typeface="微软雅黑"/>
              </a:rPr>
              <a:t>研</a:t>
            </a:r>
            <a:r>
              <a:rPr dirty="0" sz="1000" spc="5" b="1">
                <a:solidFill>
                  <a:srgbClr val="4D4D4F"/>
                </a:solidFill>
                <a:latin typeface="微软雅黑"/>
                <a:cs typeface="微软雅黑"/>
              </a:rPr>
              <a:t>究终</a:t>
            </a:r>
            <a:r>
              <a:rPr dirty="0" sz="1000" b="1">
                <a:solidFill>
                  <a:srgbClr val="4D4D4F"/>
                </a:solidFill>
                <a:latin typeface="微软雅黑"/>
                <a:cs typeface="微软雅黑"/>
              </a:rPr>
              <a:t>点</a:t>
            </a:r>
            <a:r>
              <a:rPr dirty="0" sz="1000" spc="-105" b="1">
                <a:solidFill>
                  <a:srgbClr val="4D4D4F"/>
                </a:solidFill>
                <a:latin typeface="微软雅黑"/>
                <a:cs typeface="微软雅黑"/>
              </a:rPr>
              <a:t>】</a:t>
            </a:r>
            <a:r>
              <a:rPr dirty="0" sz="1000" spc="-10">
                <a:solidFill>
                  <a:srgbClr val="4D4D4F"/>
                </a:solidFill>
                <a:latin typeface="等线"/>
                <a:cs typeface="等线"/>
              </a:rPr>
              <a:t>28</a:t>
            </a:r>
            <a:r>
              <a:rPr dirty="0" sz="1000" spc="-40">
                <a:solidFill>
                  <a:srgbClr val="4D4D4F"/>
                </a:solidFill>
                <a:latin typeface="等线"/>
                <a:cs typeface="等线"/>
              </a:rPr>
              <a:t> </a:t>
            </a:r>
            <a:r>
              <a:rPr dirty="0" sz="1000" spc="-5">
                <a:solidFill>
                  <a:srgbClr val="4D4D4F"/>
                </a:solidFill>
                <a:latin typeface="宋体"/>
                <a:cs typeface="宋体"/>
              </a:rPr>
              <a:t>日</a:t>
            </a:r>
            <a:r>
              <a:rPr dirty="0" sz="1000" spc="-114">
                <a:solidFill>
                  <a:srgbClr val="4D4D4F"/>
                </a:solidFill>
                <a:latin typeface="宋体"/>
                <a:cs typeface="宋体"/>
              </a:rPr>
              <a:t>，</a:t>
            </a:r>
            <a:r>
              <a:rPr dirty="0" sz="1000" spc="-5">
                <a:solidFill>
                  <a:srgbClr val="4D4D4F"/>
                </a:solidFill>
                <a:latin typeface="宋体"/>
                <a:cs typeface="宋体"/>
              </a:rPr>
              <a:t>君实</a:t>
            </a:r>
            <a:r>
              <a:rPr dirty="0" sz="1000" spc="5">
                <a:solidFill>
                  <a:srgbClr val="4D4D4F"/>
                </a:solidFill>
                <a:latin typeface="宋体"/>
                <a:cs typeface="宋体"/>
              </a:rPr>
              <a:t>生</a:t>
            </a:r>
            <a:r>
              <a:rPr dirty="0" sz="1000" spc="-5">
                <a:solidFill>
                  <a:srgbClr val="4D4D4F"/>
                </a:solidFill>
                <a:latin typeface="宋体"/>
                <a:cs typeface="宋体"/>
              </a:rPr>
              <a:t>物宣布</a:t>
            </a:r>
            <a:r>
              <a:rPr dirty="0" sz="1000" spc="-105">
                <a:solidFill>
                  <a:srgbClr val="4D4D4F"/>
                </a:solidFill>
                <a:latin typeface="宋体"/>
                <a:cs typeface="宋体"/>
              </a:rPr>
              <a:t>，</a:t>
            </a:r>
            <a:r>
              <a:rPr dirty="0" sz="1000" spc="-5">
                <a:solidFill>
                  <a:srgbClr val="4D4D4F"/>
                </a:solidFill>
                <a:latin typeface="宋体"/>
                <a:cs typeface="宋体"/>
              </a:rPr>
              <a:t>由公</a:t>
            </a:r>
            <a:r>
              <a:rPr dirty="0" sz="1000" spc="5">
                <a:solidFill>
                  <a:srgbClr val="4D4D4F"/>
                </a:solidFill>
                <a:latin typeface="宋体"/>
                <a:cs typeface="宋体"/>
              </a:rPr>
              <a:t>司</a:t>
            </a:r>
            <a:r>
              <a:rPr dirty="0" sz="1000" spc="-5">
                <a:solidFill>
                  <a:srgbClr val="4D4D4F"/>
                </a:solidFill>
                <a:latin typeface="宋体"/>
                <a:cs typeface="宋体"/>
              </a:rPr>
              <a:t>自主研 发的抗</a:t>
            </a:r>
            <a:r>
              <a:rPr dirty="0" sz="1000" spc="-165">
                <a:solidFill>
                  <a:srgbClr val="4D4D4F"/>
                </a:solidFill>
                <a:latin typeface="宋体"/>
                <a:cs typeface="宋体"/>
              </a:rPr>
              <a:t> </a:t>
            </a:r>
            <a:r>
              <a:rPr dirty="0" sz="1000" spc="-5">
                <a:solidFill>
                  <a:srgbClr val="4D4D4F"/>
                </a:solidFill>
                <a:latin typeface="等线"/>
                <a:cs typeface="等线"/>
              </a:rPr>
              <a:t>PD-1</a:t>
            </a:r>
            <a:r>
              <a:rPr dirty="0" sz="1000" spc="65">
                <a:solidFill>
                  <a:srgbClr val="4D4D4F"/>
                </a:solidFill>
                <a:latin typeface="等线"/>
                <a:cs typeface="等线"/>
              </a:rPr>
              <a:t> </a:t>
            </a:r>
            <a:r>
              <a:rPr dirty="0" sz="1000" spc="-5">
                <a:solidFill>
                  <a:srgbClr val="4D4D4F"/>
                </a:solidFill>
                <a:latin typeface="宋体"/>
                <a:cs typeface="宋体"/>
              </a:rPr>
              <a:t>单抗</a:t>
            </a:r>
            <a:r>
              <a:rPr dirty="0" sz="1000" spc="5">
                <a:solidFill>
                  <a:srgbClr val="4D4D4F"/>
                </a:solidFill>
                <a:latin typeface="宋体"/>
                <a:cs typeface="宋体"/>
              </a:rPr>
              <a:t>特</a:t>
            </a:r>
            <a:r>
              <a:rPr dirty="0" sz="1000" spc="-5">
                <a:solidFill>
                  <a:srgbClr val="4D4D4F"/>
                </a:solidFill>
                <a:latin typeface="宋体"/>
                <a:cs typeface="宋体"/>
              </a:rPr>
              <a:t>瑞普</a:t>
            </a:r>
            <a:r>
              <a:rPr dirty="0" sz="1000" spc="5">
                <a:solidFill>
                  <a:srgbClr val="4D4D4F"/>
                </a:solidFill>
                <a:latin typeface="宋体"/>
                <a:cs typeface="宋体"/>
              </a:rPr>
              <a:t>利</a:t>
            </a:r>
            <a:r>
              <a:rPr dirty="0" sz="1000" spc="-5">
                <a:solidFill>
                  <a:srgbClr val="4D4D4F"/>
                </a:solidFill>
                <a:latin typeface="宋体"/>
                <a:cs typeface="宋体"/>
              </a:rPr>
              <a:t>单抗联</a:t>
            </a:r>
            <a:r>
              <a:rPr dirty="0" sz="1000" spc="5">
                <a:solidFill>
                  <a:srgbClr val="4D4D4F"/>
                </a:solidFill>
                <a:latin typeface="宋体"/>
                <a:cs typeface="宋体"/>
              </a:rPr>
              <a:t>合</a:t>
            </a:r>
            <a:r>
              <a:rPr dirty="0" sz="1000" spc="-5">
                <a:solidFill>
                  <a:srgbClr val="4D4D4F"/>
                </a:solidFill>
                <a:latin typeface="宋体"/>
                <a:cs typeface="宋体"/>
              </a:rPr>
              <a:t>化疗</a:t>
            </a:r>
            <a:r>
              <a:rPr dirty="0" sz="1000" spc="5">
                <a:solidFill>
                  <a:srgbClr val="4D4D4F"/>
                </a:solidFill>
                <a:latin typeface="宋体"/>
                <a:cs typeface="宋体"/>
              </a:rPr>
              <a:t>治</a:t>
            </a:r>
            <a:r>
              <a:rPr dirty="0" sz="1000" spc="-5">
                <a:solidFill>
                  <a:srgbClr val="4D4D4F"/>
                </a:solidFill>
                <a:latin typeface="宋体"/>
                <a:cs typeface="宋体"/>
              </a:rPr>
              <a:t>疗复</a:t>
            </a:r>
            <a:r>
              <a:rPr dirty="0" sz="1000" spc="5">
                <a:solidFill>
                  <a:srgbClr val="4D4D4F"/>
                </a:solidFill>
                <a:latin typeface="宋体"/>
                <a:cs typeface="宋体"/>
              </a:rPr>
              <a:t>发</a:t>
            </a:r>
            <a:r>
              <a:rPr dirty="0" sz="1000" spc="-5">
                <a:solidFill>
                  <a:srgbClr val="4D4D4F"/>
                </a:solidFill>
                <a:latin typeface="宋体"/>
                <a:cs typeface="宋体"/>
              </a:rPr>
              <a:t>性</a:t>
            </a:r>
            <a:r>
              <a:rPr dirty="0" sz="1000" spc="5">
                <a:solidFill>
                  <a:srgbClr val="4D4D4F"/>
                </a:solidFill>
                <a:latin typeface="宋体"/>
                <a:cs typeface="宋体"/>
              </a:rPr>
              <a:t>或</a:t>
            </a:r>
            <a:r>
              <a:rPr dirty="0" sz="1000" spc="-5">
                <a:solidFill>
                  <a:srgbClr val="4D4D4F"/>
                </a:solidFill>
                <a:latin typeface="宋体"/>
                <a:cs typeface="宋体"/>
              </a:rPr>
              <a:t>转移性</a:t>
            </a:r>
            <a:r>
              <a:rPr dirty="0" sz="1000" spc="5">
                <a:solidFill>
                  <a:srgbClr val="4D4D4F"/>
                </a:solidFill>
                <a:latin typeface="宋体"/>
                <a:cs typeface="宋体"/>
              </a:rPr>
              <a:t>鼻</a:t>
            </a:r>
            <a:r>
              <a:rPr dirty="0" sz="1000" spc="-5">
                <a:solidFill>
                  <a:srgbClr val="4D4D4F"/>
                </a:solidFill>
                <a:latin typeface="宋体"/>
                <a:cs typeface="宋体"/>
              </a:rPr>
              <a:t>咽癌</a:t>
            </a:r>
            <a:r>
              <a:rPr dirty="0" sz="1000" spc="5">
                <a:solidFill>
                  <a:srgbClr val="4D4D4F"/>
                </a:solidFill>
                <a:latin typeface="宋体"/>
                <a:cs typeface="宋体"/>
              </a:rPr>
              <a:t>的</a:t>
            </a:r>
            <a:r>
              <a:rPr dirty="0" sz="1000" spc="-5">
                <a:solidFill>
                  <a:srgbClr val="4D4D4F"/>
                </a:solidFill>
                <a:latin typeface="宋体"/>
                <a:cs typeface="宋体"/>
              </a:rPr>
              <a:t>随机</a:t>
            </a:r>
            <a:r>
              <a:rPr dirty="0" sz="1000" spc="5">
                <a:solidFill>
                  <a:srgbClr val="4D4D4F"/>
                </a:solidFill>
                <a:latin typeface="宋体"/>
                <a:cs typeface="宋体"/>
              </a:rPr>
              <a:t>、</a:t>
            </a:r>
            <a:r>
              <a:rPr dirty="0" sz="1000" spc="-5">
                <a:solidFill>
                  <a:srgbClr val="4D4D4F"/>
                </a:solidFill>
                <a:latin typeface="宋体"/>
                <a:cs typeface="宋体"/>
              </a:rPr>
              <a:t>双</a:t>
            </a:r>
            <a:r>
              <a:rPr dirty="0" sz="1000" spc="5">
                <a:solidFill>
                  <a:srgbClr val="4D4D4F"/>
                </a:solidFill>
                <a:latin typeface="宋体"/>
                <a:cs typeface="宋体"/>
              </a:rPr>
              <a:t>盲</a:t>
            </a:r>
            <a:r>
              <a:rPr dirty="0" sz="1000" spc="-5">
                <a:solidFill>
                  <a:srgbClr val="4D4D4F"/>
                </a:solidFill>
                <a:latin typeface="宋体"/>
                <a:cs typeface="宋体"/>
              </a:rPr>
              <a:t>、安慰 剂对照</a:t>
            </a:r>
            <a:r>
              <a:rPr dirty="0" sz="1000" spc="-30">
                <a:solidFill>
                  <a:srgbClr val="4D4D4F"/>
                </a:solidFill>
                <a:latin typeface="宋体"/>
                <a:cs typeface="宋体"/>
              </a:rPr>
              <a:t>、</a:t>
            </a:r>
            <a:r>
              <a:rPr dirty="0" sz="1000" spc="-5">
                <a:solidFill>
                  <a:srgbClr val="4D4D4F"/>
                </a:solidFill>
                <a:latin typeface="宋体"/>
                <a:cs typeface="宋体"/>
              </a:rPr>
              <a:t>国际</a:t>
            </a:r>
            <a:r>
              <a:rPr dirty="0" sz="1000" spc="5">
                <a:solidFill>
                  <a:srgbClr val="4D4D4F"/>
                </a:solidFill>
                <a:latin typeface="宋体"/>
                <a:cs typeface="宋体"/>
              </a:rPr>
              <a:t>多</a:t>
            </a:r>
            <a:r>
              <a:rPr dirty="0" sz="1000" spc="-5">
                <a:solidFill>
                  <a:srgbClr val="4D4D4F"/>
                </a:solidFill>
                <a:latin typeface="宋体"/>
                <a:cs typeface="宋体"/>
              </a:rPr>
              <a:t>中心</a:t>
            </a:r>
            <a:r>
              <a:rPr dirty="0" sz="1000" spc="-254">
                <a:solidFill>
                  <a:srgbClr val="4D4D4F"/>
                </a:solidFill>
                <a:latin typeface="宋体"/>
                <a:cs typeface="宋体"/>
              </a:rPr>
              <a:t> </a:t>
            </a:r>
            <a:r>
              <a:rPr dirty="0" sz="1000" spc="-5">
                <a:solidFill>
                  <a:srgbClr val="4D4D4F"/>
                </a:solidFill>
                <a:latin typeface="等线"/>
                <a:cs typeface="等线"/>
              </a:rPr>
              <a:t>3</a:t>
            </a:r>
            <a:r>
              <a:rPr dirty="0" sz="1000" spc="-30">
                <a:solidFill>
                  <a:srgbClr val="4D4D4F"/>
                </a:solidFill>
                <a:latin typeface="等线"/>
                <a:cs typeface="等线"/>
              </a:rPr>
              <a:t> </a:t>
            </a:r>
            <a:r>
              <a:rPr dirty="0" sz="1000" spc="-5">
                <a:solidFill>
                  <a:srgbClr val="4D4D4F"/>
                </a:solidFill>
                <a:latin typeface="宋体"/>
                <a:cs typeface="宋体"/>
              </a:rPr>
              <a:t>期</a:t>
            </a:r>
            <a:r>
              <a:rPr dirty="0" sz="1000" spc="5">
                <a:solidFill>
                  <a:srgbClr val="4D4D4F"/>
                </a:solidFill>
                <a:latin typeface="宋体"/>
                <a:cs typeface="宋体"/>
              </a:rPr>
              <a:t>临</a:t>
            </a:r>
            <a:r>
              <a:rPr dirty="0" sz="1000" spc="-5">
                <a:solidFill>
                  <a:srgbClr val="4D4D4F"/>
                </a:solidFill>
                <a:latin typeface="宋体"/>
                <a:cs typeface="宋体"/>
              </a:rPr>
              <a:t>床研究</a:t>
            </a:r>
            <a:r>
              <a:rPr dirty="0" sz="1000" spc="5">
                <a:solidFill>
                  <a:srgbClr val="4D4D4F"/>
                </a:solidFill>
                <a:latin typeface="宋体"/>
                <a:cs typeface="宋体"/>
              </a:rPr>
              <a:t>在</a:t>
            </a:r>
            <a:r>
              <a:rPr dirty="0" sz="1000" spc="-5">
                <a:solidFill>
                  <a:srgbClr val="4D4D4F"/>
                </a:solidFill>
                <a:latin typeface="宋体"/>
                <a:cs typeface="宋体"/>
              </a:rPr>
              <a:t>期中</a:t>
            </a:r>
            <a:r>
              <a:rPr dirty="0" sz="1000" spc="5">
                <a:solidFill>
                  <a:srgbClr val="4D4D4F"/>
                </a:solidFill>
                <a:latin typeface="宋体"/>
                <a:cs typeface="宋体"/>
              </a:rPr>
              <a:t>分</a:t>
            </a:r>
            <a:r>
              <a:rPr dirty="0" sz="1000" spc="-5">
                <a:solidFill>
                  <a:srgbClr val="4D4D4F"/>
                </a:solidFill>
                <a:latin typeface="宋体"/>
                <a:cs typeface="宋体"/>
              </a:rPr>
              <a:t>析中</a:t>
            </a:r>
            <a:r>
              <a:rPr dirty="0" sz="1000" spc="-30">
                <a:solidFill>
                  <a:srgbClr val="4D4D4F"/>
                </a:solidFill>
                <a:latin typeface="宋体"/>
                <a:cs typeface="宋体"/>
              </a:rPr>
              <a:t>，</a:t>
            </a:r>
            <a:r>
              <a:rPr dirty="0" sz="1000" spc="-5">
                <a:solidFill>
                  <a:srgbClr val="4D4D4F"/>
                </a:solidFill>
                <a:latin typeface="宋体"/>
                <a:cs typeface="宋体"/>
              </a:rPr>
              <a:t>由</a:t>
            </a:r>
            <a:r>
              <a:rPr dirty="0" sz="1000" spc="5">
                <a:solidFill>
                  <a:srgbClr val="4D4D4F"/>
                </a:solidFill>
                <a:latin typeface="宋体"/>
                <a:cs typeface="宋体"/>
              </a:rPr>
              <a:t>独</a:t>
            </a:r>
            <a:r>
              <a:rPr dirty="0" sz="1000" spc="-5">
                <a:solidFill>
                  <a:srgbClr val="4D4D4F"/>
                </a:solidFill>
                <a:latin typeface="宋体"/>
                <a:cs typeface="宋体"/>
              </a:rPr>
              <a:t>立数据</a:t>
            </a:r>
            <a:r>
              <a:rPr dirty="0" sz="1000" spc="5">
                <a:solidFill>
                  <a:srgbClr val="4D4D4F"/>
                </a:solidFill>
                <a:latin typeface="宋体"/>
                <a:cs typeface="宋体"/>
              </a:rPr>
              <a:t>监</a:t>
            </a:r>
            <a:r>
              <a:rPr dirty="0" sz="1000" spc="-5">
                <a:solidFill>
                  <a:srgbClr val="4D4D4F"/>
                </a:solidFill>
                <a:latin typeface="宋体"/>
                <a:cs typeface="宋体"/>
              </a:rPr>
              <a:t>察委</a:t>
            </a:r>
            <a:r>
              <a:rPr dirty="0" sz="1000" spc="5">
                <a:solidFill>
                  <a:srgbClr val="4D4D4F"/>
                </a:solidFill>
                <a:latin typeface="宋体"/>
                <a:cs typeface="宋体"/>
              </a:rPr>
              <a:t>员</a:t>
            </a:r>
            <a:r>
              <a:rPr dirty="0" sz="1000" spc="-5">
                <a:solidFill>
                  <a:srgbClr val="4D4D4F"/>
                </a:solidFill>
                <a:latin typeface="宋体"/>
                <a:cs typeface="宋体"/>
              </a:rPr>
              <a:t>会判</a:t>
            </a:r>
            <a:r>
              <a:rPr dirty="0" sz="1000" spc="5">
                <a:solidFill>
                  <a:srgbClr val="4D4D4F"/>
                </a:solidFill>
                <a:latin typeface="宋体"/>
                <a:cs typeface="宋体"/>
              </a:rPr>
              <a:t>定</a:t>
            </a:r>
            <a:r>
              <a:rPr dirty="0" sz="1000" spc="-5">
                <a:solidFill>
                  <a:srgbClr val="4D4D4F"/>
                </a:solidFill>
                <a:latin typeface="宋体"/>
                <a:cs typeface="宋体"/>
              </a:rPr>
              <a:t>达</a:t>
            </a:r>
            <a:r>
              <a:rPr dirty="0" sz="1000" spc="5">
                <a:solidFill>
                  <a:srgbClr val="4D4D4F"/>
                </a:solidFill>
                <a:latin typeface="宋体"/>
                <a:cs typeface="宋体"/>
              </a:rPr>
              <a:t>到</a:t>
            </a:r>
            <a:r>
              <a:rPr dirty="0" sz="1000" spc="-5">
                <a:solidFill>
                  <a:srgbClr val="4D4D4F"/>
                </a:solidFill>
                <a:latin typeface="宋体"/>
                <a:cs typeface="宋体"/>
              </a:rPr>
              <a:t>了预设 </a:t>
            </a:r>
            <a:r>
              <a:rPr dirty="0" sz="1000" spc="-5">
                <a:solidFill>
                  <a:srgbClr val="4D4D4F"/>
                </a:solidFill>
                <a:latin typeface="宋体"/>
                <a:cs typeface="宋体"/>
              </a:rPr>
              <a:t>的主要</a:t>
            </a:r>
            <a:r>
              <a:rPr dirty="0" sz="1000" spc="5">
                <a:solidFill>
                  <a:srgbClr val="4D4D4F"/>
                </a:solidFill>
                <a:latin typeface="宋体"/>
                <a:cs typeface="宋体"/>
              </a:rPr>
              <a:t>研</a:t>
            </a:r>
            <a:r>
              <a:rPr dirty="0" sz="1000" spc="-5">
                <a:solidFill>
                  <a:srgbClr val="4D4D4F"/>
                </a:solidFill>
                <a:latin typeface="宋体"/>
                <a:cs typeface="宋体"/>
              </a:rPr>
              <a:t>究终</a:t>
            </a:r>
            <a:r>
              <a:rPr dirty="0" sz="1000" spc="5">
                <a:solidFill>
                  <a:srgbClr val="4D4D4F"/>
                </a:solidFill>
                <a:latin typeface="宋体"/>
                <a:cs typeface="宋体"/>
              </a:rPr>
              <a:t>点</a:t>
            </a:r>
            <a:r>
              <a:rPr dirty="0" sz="1000" spc="-55">
                <a:solidFill>
                  <a:srgbClr val="4D4D4F"/>
                </a:solidFill>
                <a:latin typeface="宋体"/>
                <a:cs typeface="宋体"/>
              </a:rPr>
              <a:t>。</a:t>
            </a:r>
            <a:r>
              <a:rPr dirty="0" sz="1000" spc="5">
                <a:solidFill>
                  <a:srgbClr val="4D4D4F"/>
                </a:solidFill>
                <a:latin typeface="宋体"/>
                <a:cs typeface="宋体"/>
              </a:rPr>
              <a:t>君</a:t>
            </a:r>
            <a:r>
              <a:rPr dirty="0" sz="1000" spc="-5">
                <a:solidFill>
                  <a:srgbClr val="4D4D4F"/>
                </a:solidFill>
                <a:latin typeface="宋体"/>
                <a:cs typeface="宋体"/>
              </a:rPr>
              <a:t>实生</a:t>
            </a:r>
            <a:r>
              <a:rPr dirty="0" sz="1000" spc="5">
                <a:solidFill>
                  <a:srgbClr val="4D4D4F"/>
                </a:solidFill>
                <a:latin typeface="宋体"/>
                <a:cs typeface="宋体"/>
              </a:rPr>
              <a:t>物</a:t>
            </a:r>
            <a:r>
              <a:rPr dirty="0" sz="1000" spc="-5">
                <a:solidFill>
                  <a:srgbClr val="4D4D4F"/>
                </a:solidFill>
                <a:latin typeface="宋体"/>
                <a:cs typeface="宋体"/>
              </a:rPr>
              <a:t>计划于</a:t>
            </a:r>
            <a:r>
              <a:rPr dirty="0" sz="1000" spc="5">
                <a:solidFill>
                  <a:srgbClr val="4D4D4F"/>
                </a:solidFill>
                <a:latin typeface="宋体"/>
                <a:cs typeface="宋体"/>
              </a:rPr>
              <a:t>近</a:t>
            </a:r>
            <a:r>
              <a:rPr dirty="0" sz="1000" spc="-5">
                <a:solidFill>
                  <a:srgbClr val="4D4D4F"/>
                </a:solidFill>
                <a:latin typeface="宋体"/>
                <a:cs typeface="宋体"/>
              </a:rPr>
              <a:t>期向</a:t>
            </a:r>
            <a:r>
              <a:rPr dirty="0" sz="1000" spc="5">
                <a:solidFill>
                  <a:srgbClr val="4D4D4F"/>
                </a:solidFill>
                <a:latin typeface="宋体"/>
                <a:cs typeface="宋体"/>
              </a:rPr>
              <a:t>国</a:t>
            </a:r>
            <a:r>
              <a:rPr dirty="0" sz="1000" spc="-5">
                <a:solidFill>
                  <a:srgbClr val="4D4D4F"/>
                </a:solidFill>
                <a:latin typeface="宋体"/>
                <a:cs typeface="宋体"/>
              </a:rPr>
              <a:t>家药</a:t>
            </a:r>
            <a:r>
              <a:rPr dirty="0" sz="1000" spc="5">
                <a:solidFill>
                  <a:srgbClr val="4D4D4F"/>
                </a:solidFill>
                <a:latin typeface="宋体"/>
                <a:cs typeface="宋体"/>
              </a:rPr>
              <a:t>监</a:t>
            </a:r>
            <a:r>
              <a:rPr dirty="0" sz="1000" spc="-5">
                <a:solidFill>
                  <a:srgbClr val="4D4D4F"/>
                </a:solidFill>
                <a:latin typeface="宋体"/>
                <a:cs typeface="宋体"/>
              </a:rPr>
              <a:t>局</a:t>
            </a:r>
            <a:r>
              <a:rPr dirty="0" sz="1000" spc="5">
                <a:solidFill>
                  <a:srgbClr val="4D4D4F"/>
                </a:solidFill>
                <a:latin typeface="宋体"/>
                <a:cs typeface="宋体"/>
              </a:rPr>
              <a:t>及</a:t>
            </a:r>
            <a:r>
              <a:rPr dirty="0" sz="1000" spc="-5">
                <a:solidFill>
                  <a:srgbClr val="4D4D4F"/>
                </a:solidFill>
                <a:latin typeface="宋体"/>
                <a:cs typeface="宋体"/>
              </a:rPr>
              <a:t>相关国</a:t>
            </a:r>
            <a:r>
              <a:rPr dirty="0" sz="1000" spc="5">
                <a:solidFill>
                  <a:srgbClr val="4D4D4F"/>
                </a:solidFill>
                <a:latin typeface="宋体"/>
                <a:cs typeface="宋体"/>
              </a:rPr>
              <a:t>家</a:t>
            </a:r>
            <a:r>
              <a:rPr dirty="0" sz="1000" spc="-5">
                <a:solidFill>
                  <a:srgbClr val="4D4D4F"/>
                </a:solidFill>
                <a:latin typeface="宋体"/>
                <a:cs typeface="宋体"/>
              </a:rPr>
              <a:t>的药</a:t>
            </a:r>
            <a:r>
              <a:rPr dirty="0" sz="1000" spc="5">
                <a:solidFill>
                  <a:srgbClr val="4D4D4F"/>
                </a:solidFill>
                <a:latin typeface="宋体"/>
                <a:cs typeface="宋体"/>
              </a:rPr>
              <a:t>监</a:t>
            </a:r>
            <a:r>
              <a:rPr dirty="0" sz="1000" spc="-5">
                <a:solidFill>
                  <a:srgbClr val="4D4D4F"/>
                </a:solidFill>
                <a:latin typeface="宋体"/>
                <a:cs typeface="宋体"/>
              </a:rPr>
              <a:t>部门</a:t>
            </a:r>
            <a:r>
              <a:rPr dirty="0" sz="1000" spc="5">
                <a:solidFill>
                  <a:srgbClr val="4D4D4F"/>
                </a:solidFill>
                <a:latin typeface="宋体"/>
                <a:cs typeface="宋体"/>
              </a:rPr>
              <a:t>递</a:t>
            </a:r>
            <a:r>
              <a:rPr dirty="0" sz="1000" spc="-5">
                <a:solidFill>
                  <a:srgbClr val="4D4D4F"/>
                </a:solidFill>
                <a:latin typeface="宋体"/>
                <a:cs typeface="宋体"/>
              </a:rPr>
              <a:t>交</a:t>
            </a:r>
            <a:r>
              <a:rPr dirty="0" sz="1000" spc="5">
                <a:solidFill>
                  <a:srgbClr val="4D4D4F"/>
                </a:solidFill>
                <a:latin typeface="宋体"/>
                <a:cs typeface="宋体"/>
              </a:rPr>
              <a:t>上</a:t>
            </a:r>
            <a:r>
              <a:rPr dirty="0" sz="1000" spc="-5">
                <a:solidFill>
                  <a:srgbClr val="4D4D4F"/>
                </a:solidFill>
                <a:latin typeface="宋体"/>
                <a:cs typeface="宋体"/>
              </a:rPr>
              <a:t>市申</a:t>
            </a:r>
            <a:r>
              <a:rPr dirty="0" sz="1000" spc="5">
                <a:solidFill>
                  <a:srgbClr val="4D4D4F"/>
                </a:solidFill>
                <a:latin typeface="宋体"/>
                <a:cs typeface="宋体"/>
              </a:rPr>
              <a:t>请</a:t>
            </a:r>
            <a:r>
              <a:rPr dirty="0" sz="1000" spc="-5">
                <a:solidFill>
                  <a:srgbClr val="4D4D4F"/>
                </a:solidFill>
                <a:latin typeface="宋体"/>
                <a:cs typeface="宋体"/>
              </a:rPr>
              <a:t>。</a:t>
            </a:r>
            <a:endParaRPr sz="1000">
              <a:latin typeface="宋体"/>
              <a:cs typeface="宋体"/>
            </a:endParaRPr>
          </a:p>
          <a:p>
            <a:pPr marL="1400810">
              <a:lnSpc>
                <a:spcPct val="100000"/>
              </a:lnSpc>
              <a:spcBef>
                <a:spcPts val="204"/>
              </a:spcBef>
            </a:pPr>
            <a:r>
              <a:rPr dirty="0" sz="1000" spc="-5">
                <a:solidFill>
                  <a:srgbClr val="4D4D4F"/>
                </a:solidFill>
                <a:latin typeface="宋体"/>
                <a:cs typeface="宋体"/>
              </a:rPr>
              <a:t>（药明</a:t>
            </a:r>
            <a:r>
              <a:rPr dirty="0" sz="1000" spc="5">
                <a:solidFill>
                  <a:srgbClr val="4D4D4F"/>
                </a:solidFill>
                <a:latin typeface="宋体"/>
                <a:cs typeface="宋体"/>
              </a:rPr>
              <a:t>康</a:t>
            </a:r>
            <a:r>
              <a:rPr dirty="0" sz="1000" spc="-5">
                <a:solidFill>
                  <a:srgbClr val="4D4D4F"/>
                </a:solidFill>
                <a:latin typeface="宋体"/>
                <a:cs typeface="宋体"/>
              </a:rPr>
              <a:t>德）</a:t>
            </a:r>
            <a:endParaRPr sz="1000">
              <a:latin typeface="宋体"/>
              <a:cs typeface="宋体"/>
            </a:endParaRPr>
          </a:p>
          <a:p>
            <a:pPr algn="just" marL="1400810" marR="128905">
              <a:lnSpc>
                <a:spcPct val="116700"/>
              </a:lnSpc>
              <a:spcBef>
                <a:spcPts val="770"/>
              </a:spcBef>
            </a:pPr>
            <a:r>
              <a:rPr dirty="0" sz="1000" spc="5" b="1">
                <a:solidFill>
                  <a:srgbClr val="4D4D4F"/>
                </a:solidFill>
                <a:latin typeface="微软雅黑"/>
                <a:cs typeface="微软雅黑"/>
              </a:rPr>
              <a:t>【康泰</a:t>
            </a:r>
            <a:r>
              <a:rPr dirty="0" sz="1000" spc="-5" b="1">
                <a:solidFill>
                  <a:srgbClr val="4D4D4F"/>
                </a:solidFill>
                <a:latin typeface="微软雅黑"/>
                <a:cs typeface="微软雅黑"/>
              </a:rPr>
              <a:t>生</a:t>
            </a:r>
            <a:r>
              <a:rPr dirty="0" sz="1000" spc="5" b="1">
                <a:solidFill>
                  <a:srgbClr val="4D4D4F"/>
                </a:solidFill>
                <a:latin typeface="微软雅黑"/>
                <a:cs typeface="微软雅黑"/>
              </a:rPr>
              <a:t>物新</a:t>
            </a:r>
            <a:r>
              <a:rPr dirty="0" sz="1000" spc="-5" b="1">
                <a:solidFill>
                  <a:srgbClr val="4D4D4F"/>
                </a:solidFill>
                <a:latin typeface="微软雅黑"/>
                <a:cs typeface="微软雅黑"/>
              </a:rPr>
              <a:t>型</a:t>
            </a:r>
            <a:r>
              <a:rPr dirty="0" sz="1000" spc="5" b="1">
                <a:solidFill>
                  <a:srgbClr val="4D4D4F"/>
                </a:solidFill>
                <a:latin typeface="微软雅黑"/>
                <a:cs typeface="微软雅黑"/>
              </a:rPr>
              <a:t>冠状</a:t>
            </a:r>
            <a:r>
              <a:rPr dirty="0" sz="1000" spc="-5" b="1">
                <a:solidFill>
                  <a:srgbClr val="4D4D4F"/>
                </a:solidFill>
                <a:latin typeface="微软雅黑"/>
                <a:cs typeface="微软雅黑"/>
              </a:rPr>
              <a:t>病</a:t>
            </a:r>
            <a:r>
              <a:rPr dirty="0" sz="1000" spc="5" b="1">
                <a:solidFill>
                  <a:srgbClr val="4D4D4F"/>
                </a:solidFill>
                <a:latin typeface="微软雅黑"/>
                <a:cs typeface="微软雅黑"/>
              </a:rPr>
              <a:t>毒</a:t>
            </a:r>
            <a:r>
              <a:rPr dirty="0" sz="1000" spc="-5" b="1">
                <a:solidFill>
                  <a:srgbClr val="4D4D4F"/>
                </a:solidFill>
                <a:latin typeface="微软雅黑"/>
                <a:cs typeface="微软雅黑"/>
              </a:rPr>
              <a:t>灭</a:t>
            </a:r>
            <a:r>
              <a:rPr dirty="0" sz="1000" spc="5" b="1">
                <a:solidFill>
                  <a:srgbClr val="4D4D4F"/>
                </a:solidFill>
                <a:latin typeface="微软雅黑"/>
                <a:cs typeface="微软雅黑"/>
              </a:rPr>
              <a:t>活疫</a:t>
            </a:r>
            <a:r>
              <a:rPr dirty="0" sz="1000" spc="15" b="1">
                <a:solidFill>
                  <a:srgbClr val="4D4D4F"/>
                </a:solidFill>
                <a:latin typeface="微软雅黑"/>
                <a:cs typeface="微软雅黑"/>
              </a:rPr>
              <a:t>苗</a:t>
            </a:r>
            <a:r>
              <a:rPr dirty="0" sz="1000" spc="-5" b="1">
                <a:solidFill>
                  <a:srgbClr val="4D4D4F"/>
                </a:solidFill>
                <a:latin typeface="等线"/>
                <a:cs typeface="等线"/>
              </a:rPr>
              <a:t>(Vero</a:t>
            </a:r>
            <a:r>
              <a:rPr dirty="0" sz="1000" spc="-65" b="1">
                <a:solidFill>
                  <a:srgbClr val="4D4D4F"/>
                </a:solidFill>
                <a:latin typeface="等线"/>
                <a:cs typeface="等线"/>
              </a:rPr>
              <a:t> </a:t>
            </a:r>
            <a:r>
              <a:rPr dirty="0" sz="1000" spc="-5" b="1">
                <a:solidFill>
                  <a:srgbClr val="4D4D4F"/>
                </a:solidFill>
                <a:latin typeface="微软雅黑"/>
                <a:cs typeface="微软雅黑"/>
              </a:rPr>
              <a:t>细</a:t>
            </a:r>
            <a:r>
              <a:rPr dirty="0" sz="1000" spc="5" b="1">
                <a:solidFill>
                  <a:srgbClr val="4D4D4F"/>
                </a:solidFill>
                <a:latin typeface="微软雅黑"/>
                <a:cs typeface="微软雅黑"/>
              </a:rPr>
              <a:t>胞</a:t>
            </a:r>
            <a:r>
              <a:rPr dirty="0" sz="1000" b="1">
                <a:solidFill>
                  <a:srgbClr val="4D4D4F"/>
                </a:solidFill>
                <a:latin typeface="等线"/>
                <a:cs typeface="等线"/>
              </a:rPr>
              <a:t>)</a:t>
            </a:r>
            <a:r>
              <a:rPr dirty="0" sz="1000" spc="-5" b="1">
                <a:solidFill>
                  <a:srgbClr val="4D4D4F"/>
                </a:solidFill>
                <a:latin typeface="微软雅黑"/>
                <a:cs typeface="微软雅黑"/>
              </a:rPr>
              <a:t>获</a:t>
            </a:r>
            <a:r>
              <a:rPr dirty="0" sz="1000" spc="5" b="1">
                <a:solidFill>
                  <a:srgbClr val="4D4D4F"/>
                </a:solidFill>
                <a:latin typeface="微软雅黑"/>
                <a:cs typeface="微软雅黑"/>
              </a:rPr>
              <a:t>批临</a:t>
            </a:r>
            <a:r>
              <a:rPr dirty="0" sz="1000" spc="-5" b="1">
                <a:solidFill>
                  <a:srgbClr val="4D4D4F"/>
                </a:solidFill>
                <a:latin typeface="微软雅黑"/>
                <a:cs typeface="微软雅黑"/>
              </a:rPr>
              <a:t>床</a:t>
            </a:r>
            <a:r>
              <a:rPr dirty="0" sz="1000" spc="5" b="1">
                <a:solidFill>
                  <a:srgbClr val="4D4D4F"/>
                </a:solidFill>
                <a:latin typeface="微软雅黑"/>
                <a:cs typeface="微软雅黑"/>
              </a:rPr>
              <a:t>试</a:t>
            </a:r>
            <a:r>
              <a:rPr dirty="0" sz="1000" spc="10" b="1">
                <a:solidFill>
                  <a:srgbClr val="4D4D4F"/>
                </a:solidFill>
                <a:latin typeface="微软雅黑"/>
                <a:cs typeface="微软雅黑"/>
              </a:rPr>
              <a:t>验</a:t>
            </a:r>
            <a:r>
              <a:rPr dirty="0" sz="1000" spc="-90" b="1">
                <a:solidFill>
                  <a:srgbClr val="4D4D4F"/>
                </a:solidFill>
                <a:latin typeface="微软雅黑"/>
                <a:cs typeface="微软雅黑"/>
              </a:rPr>
              <a:t>】</a:t>
            </a:r>
            <a:r>
              <a:rPr dirty="0" sz="1000" spc="-5">
                <a:solidFill>
                  <a:srgbClr val="4D4D4F"/>
                </a:solidFill>
                <a:latin typeface="宋体"/>
                <a:cs typeface="宋体"/>
              </a:rPr>
              <a:t>康泰生物发布</a:t>
            </a:r>
            <a:r>
              <a:rPr dirty="0" sz="1000" spc="5">
                <a:solidFill>
                  <a:srgbClr val="4D4D4F"/>
                </a:solidFill>
                <a:latin typeface="宋体"/>
                <a:cs typeface="宋体"/>
              </a:rPr>
              <a:t>公</a:t>
            </a:r>
            <a:r>
              <a:rPr dirty="0" sz="1000" spc="-5">
                <a:solidFill>
                  <a:srgbClr val="4D4D4F"/>
                </a:solidFill>
                <a:latin typeface="宋体"/>
                <a:cs typeface="宋体"/>
              </a:rPr>
              <a:t>告</a:t>
            </a:r>
            <a:r>
              <a:rPr dirty="0" sz="1000" spc="5">
                <a:solidFill>
                  <a:srgbClr val="4D4D4F"/>
                </a:solidFill>
                <a:latin typeface="宋体"/>
                <a:cs typeface="宋体"/>
              </a:rPr>
              <a:t>称</a:t>
            </a:r>
            <a:r>
              <a:rPr dirty="0" sz="1000" spc="-105">
                <a:solidFill>
                  <a:srgbClr val="4D4D4F"/>
                </a:solidFill>
                <a:latin typeface="宋体"/>
                <a:cs typeface="宋体"/>
              </a:rPr>
              <a:t>，</a:t>
            </a:r>
            <a:r>
              <a:rPr dirty="0" sz="1000" spc="-5">
                <a:solidFill>
                  <a:srgbClr val="4D4D4F"/>
                </a:solidFill>
                <a:latin typeface="宋体"/>
                <a:cs typeface="宋体"/>
              </a:rPr>
              <a:t>近日 </a:t>
            </a:r>
            <a:r>
              <a:rPr dirty="0" sz="1000" spc="-5">
                <a:solidFill>
                  <a:srgbClr val="4D4D4F"/>
                </a:solidFill>
                <a:latin typeface="宋体"/>
                <a:cs typeface="宋体"/>
              </a:rPr>
              <a:t>收到国</a:t>
            </a:r>
            <a:r>
              <a:rPr dirty="0" sz="1000" spc="5">
                <a:solidFill>
                  <a:srgbClr val="4D4D4F"/>
                </a:solidFill>
                <a:latin typeface="宋体"/>
                <a:cs typeface="宋体"/>
              </a:rPr>
              <a:t>家</a:t>
            </a:r>
            <a:r>
              <a:rPr dirty="0" sz="1000" spc="-5">
                <a:solidFill>
                  <a:srgbClr val="4D4D4F"/>
                </a:solidFill>
                <a:latin typeface="宋体"/>
                <a:cs typeface="宋体"/>
              </a:rPr>
              <a:t>药监</a:t>
            </a:r>
            <a:r>
              <a:rPr dirty="0" sz="1000" spc="5">
                <a:solidFill>
                  <a:srgbClr val="4D4D4F"/>
                </a:solidFill>
                <a:latin typeface="宋体"/>
                <a:cs typeface="宋体"/>
              </a:rPr>
              <a:t>局</a:t>
            </a:r>
            <a:r>
              <a:rPr dirty="0" sz="1000" spc="-5">
                <a:solidFill>
                  <a:srgbClr val="4D4D4F"/>
                </a:solidFill>
                <a:latin typeface="宋体"/>
                <a:cs typeface="宋体"/>
              </a:rPr>
              <a:t>出具</a:t>
            </a:r>
            <a:r>
              <a:rPr dirty="0" sz="1000" spc="5">
                <a:solidFill>
                  <a:srgbClr val="4D4D4F"/>
                </a:solidFill>
                <a:latin typeface="宋体"/>
                <a:cs typeface="宋体"/>
              </a:rPr>
              <a:t>的</a:t>
            </a:r>
            <a:r>
              <a:rPr dirty="0" sz="1000" spc="-5">
                <a:solidFill>
                  <a:srgbClr val="4D4D4F"/>
                </a:solidFill>
                <a:latin typeface="宋体"/>
                <a:cs typeface="宋体"/>
              </a:rPr>
              <a:t>药</a:t>
            </a:r>
            <a:r>
              <a:rPr dirty="0" sz="1000" spc="5">
                <a:solidFill>
                  <a:srgbClr val="4D4D4F"/>
                </a:solidFill>
                <a:latin typeface="宋体"/>
                <a:cs typeface="宋体"/>
              </a:rPr>
              <a:t>物</a:t>
            </a:r>
            <a:r>
              <a:rPr dirty="0" sz="1000" spc="-5">
                <a:solidFill>
                  <a:srgbClr val="4D4D4F"/>
                </a:solidFill>
                <a:latin typeface="宋体"/>
                <a:cs typeface="宋体"/>
              </a:rPr>
              <a:t>临床试</a:t>
            </a:r>
            <a:r>
              <a:rPr dirty="0" sz="1000" spc="5">
                <a:solidFill>
                  <a:srgbClr val="4D4D4F"/>
                </a:solidFill>
                <a:latin typeface="宋体"/>
                <a:cs typeface="宋体"/>
              </a:rPr>
              <a:t>验</a:t>
            </a:r>
            <a:r>
              <a:rPr dirty="0" sz="1000" spc="-5">
                <a:solidFill>
                  <a:srgbClr val="4D4D4F"/>
                </a:solidFill>
                <a:latin typeface="宋体"/>
                <a:cs typeface="宋体"/>
              </a:rPr>
              <a:t>批件</a:t>
            </a:r>
            <a:r>
              <a:rPr dirty="0" sz="1000" spc="-20">
                <a:solidFill>
                  <a:srgbClr val="4D4D4F"/>
                </a:solidFill>
                <a:latin typeface="宋体"/>
                <a:cs typeface="宋体"/>
              </a:rPr>
              <a:t>。</a:t>
            </a:r>
            <a:r>
              <a:rPr dirty="0" sz="1000" spc="5">
                <a:solidFill>
                  <a:srgbClr val="4D4D4F"/>
                </a:solidFill>
                <a:latin typeface="宋体"/>
                <a:cs typeface="宋体"/>
              </a:rPr>
              <a:t>审</a:t>
            </a:r>
            <a:r>
              <a:rPr dirty="0" sz="1000" spc="-5">
                <a:solidFill>
                  <a:srgbClr val="4D4D4F"/>
                </a:solidFill>
                <a:latin typeface="宋体"/>
                <a:cs typeface="宋体"/>
              </a:rPr>
              <a:t>批结</a:t>
            </a:r>
            <a:r>
              <a:rPr dirty="0" sz="1000" spc="5">
                <a:solidFill>
                  <a:srgbClr val="4D4D4F"/>
                </a:solidFill>
                <a:latin typeface="宋体"/>
                <a:cs typeface="宋体"/>
              </a:rPr>
              <a:t>论</a:t>
            </a:r>
            <a:r>
              <a:rPr dirty="0" sz="1000" spc="-5">
                <a:solidFill>
                  <a:srgbClr val="4D4D4F"/>
                </a:solidFill>
                <a:latin typeface="宋体"/>
                <a:cs typeface="宋体"/>
              </a:rPr>
              <a:t>：经特别</a:t>
            </a:r>
            <a:r>
              <a:rPr dirty="0" sz="1000" spc="5">
                <a:solidFill>
                  <a:srgbClr val="4D4D4F"/>
                </a:solidFill>
                <a:latin typeface="宋体"/>
                <a:cs typeface="宋体"/>
              </a:rPr>
              <a:t>专</a:t>
            </a:r>
            <a:r>
              <a:rPr dirty="0" sz="1000" spc="-5">
                <a:solidFill>
                  <a:srgbClr val="4D4D4F"/>
                </a:solidFill>
                <a:latin typeface="宋体"/>
                <a:cs typeface="宋体"/>
              </a:rPr>
              <a:t>家组</a:t>
            </a:r>
            <a:r>
              <a:rPr dirty="0" sz="1000" spc="5">
                <a:solidFill>
                  <a:srgbClr val="4D4D4F"/>
                </a:solidFill>
                <a:latin typeface="宋体"/>
                <a:cs typeface="宋体"/>
              </a:rPr>
              <a:t>评</a:t>
            </a:r>
            <a:r>
              <a:rPr dirty="0" sz="1000" spc="-5">
                <a:solidFill>
                  <a:srgbClr val="4D4D4F"/>
                </a:solidFill>
                <a:latin typeface="宋体"/>
                <a:cs typeface="宋体"/>
              </a:rPr>
              <a:t>议审核，</a:t>
            </a:r>
            <a:r>
              <a:rPr dirty="0" sz="1000" spc="5">
                <a:solidFill>
                  <a:srgbClr val="4D4D4F"/>
                </a:solidFill>
                <a:latin typeface="宋体"/>
                <a:cs typeface="宋体"/>
              </a:rPr>
              <a:t>应</a:t>
            </a:r>
            <a:r>
              <a:rPr dirty="0" sz="1000" spc="-5">
                <a:solidFill>
                  <a:srgbClr val="4D4D4F"/>
                </a:solidFill>
                <a:latin typeface="宋体"/>
                <a:cs typeface="宋体"/>
              </a:rPr>
              <a:t>急批准 </a:t>
            </a:r>
            <a:r>
              <a:rPr dirty="0" sz="1000" spc="-5">
                <a:solidFill>
                  <a:srgbClr val="4D4D4F"/>
                </a:solidFill>
                <a:latin typeface="宋体"/>
                <a:cs typeface="宋体"/>
              </a:rPr>
              <a:t>新型冠</a:t>
            </a:r>
            <a:r>
              <a:rPr dirty="0" sz="1000" spc="5">
                <a:solidFill>
                  <a:srgbClr val="4D4D4F"/>
                </a:solidFill>
                <a:latin typeface="宋体"/>
                <a:cs typeface="宋体"/>
              </a:rPr>
              <a:t>状</a:t>
            </a:r>
            <a:r>
              <a:rPr dirty="0" sz="1000" spc="-5">
                <a:solidFill>
                  <a:srgbClr val="4D4D4F"/>
                </a:solidFill>
                <a:latin typeface="宋体"/>
                <a:cs typeface="宋体"/>
              </a:rPr>
              <a:t>病毒</a:t>
            </a:r>
            <a:r>
              <a:rPr dirty="0" sz="1000" spc="5">
                <a:solidFill>
                  <a:srgbClr val="4D4D4F"/>
                </a:solidFill>
                <a:latin typeface="宋体"/>
                <a:cs typeface="宋体"/>
              </a:rPr>
              <a:t>灭</a:t>
            </a:r>
            <a:r>
              <a:rPr dirty="0" sz="1000" spc="-5">
                <a:solidFill>
                  <a:srgbClr val="4D4D4F"/>
                </a:solidFill>
                <a:latin typeface="宋体"/>
                <a:cs typeface="宋体"/>
              </a:rPr>
              <a:t>活疫</a:t>
            </a:r>
            <a:r>
              <a:rPr dirty="0" sz="1000" spc="-140">
                <a:solidFill>
                  <a:srgbClr val="4D4D4F"/>
                </a:solidFill>
                <a:latin typeface="宋体"/>
                <a:cs typeface="宋体"/>
              </a:rPr>
              <a:t>苗</a:t>
            </a:r>
            <a:r>
              <a:rPr dirty="0" sz="1000">
                <a:solidFill>
                  <a:srgbClr val="4D4D4F"/>
                </a:solidFill>
                <a:latin typeface="宋体"/>
                <a:cs typeface="宋体"/>
              </a:rPr>
              <a:t>（</a:t>
            </a:r>
            <a:r>
              <a:rPr dirty="0" sz="1000">
                <a:solidFill>
                  <a:srgbClr val="4D4D4F"/>
                </a:solidFill>
                <a:latin typeface="等线"/>
                <a:cs typeface="等线"/>
              </a:rPr>
              <a:t>Vero</a:t>
            </a:r>
            <a:r>
              <a:rPr dirty="0" sz="1000" spc="-30">
                <a:solidFill>
                  <a:srgbClr val="4D4D4F"/>
                </a:solidFill>
                <a:latin typeface="等线"/>
                <a:cs typeface="等线"/>
              </a:rPr>
              <a:t> </a:t>
            </a:r>
            <a:r>
              <a:rPr dirty="0" sz="1000" spc="-5">
                <a:solidFill>
                  <a:srgbClr val="4D4D4F"/>
                </a:solidFill>
                <a:latin typeface="宋体"/>
                <a:cs typeface="宋体"/>
              </a:rPr>
              <a:t>细胞</a:t>
            </a:r>
            <a:r>
              <a:rPr dirty="0" sz="1000" spc="-140">
                <a:solidFill>
                  <a:srgbClr val="4D4D4F"/>
                </a:solidFill>
                <a:latin typeface="宋体"/>
                <a:cs typeface="宋体"/>
              </a:rPr>
              <a:t>）</a:t>
            </a:r>
            <a:r>
              <a:rPr dirty="0" sz="1000" spc="-5">
                <a:solidFill>
                  <a:srgbClr val="4D4D4F"/>
                </a:solidFill>
                <a:latin typeface="宋体"/>
                <a:cs typeface="宋体"/>
              </a:rPr>
              <a:t>进</a:t>
            </a:r>
            <a:r>
              <a:rPr dirty="0" sz="1000" spc="5">
                <a:solidFill>
                  <a:srgbClr val="4D4D4F"/>
                </a:solidFill>
                <a:latin typeface="宋体"/>
                <a:cs typeface="宋体"/>
              </a:rPr>
              <a:t>行</a:t>
            </a:r>
            <a:r>
              <a:rPr dirty="0" sz="1000" spc="-5">
                <a:solidFill>
                  <a:srgbClr val="4D4D4F"/>
                </a:solidFill>
                <a:latin typeface="宋体"/>
                <a:cs typeface="宋体"/>
              </a:rPr>
              <a:t>临床</a:t>
            </a:r>
            <a:r>
              <a:rPr dirty="0" sz="1000" spc="5">
                <a:solidFill>
                  <a:srgbClr val="4D4D4F"/>
                </a:solidFill>
                <a:latin typeface="宋体"/>
                <a:cs typeface="宋体"/>
              </a:rPr>
              <a:t>试</a:t>
            </a:r>
            <a:r>
              <a:rPr dirty="0" sz="1000" spc="-5">
                <a:solidFill>
                  <a:srgbClr val="4D4D4F"/>
                </a:solidFill>
                <a:latin typeface="宋体"/>
                <a:cs typeface="宋体"/>
              </a:rPr>
              <a:t>验</a:t>
            </a:r>
            <a:r>
              <a:rPr dirty="0" sz="1000" spc="-140">
                <a:solidFill>
                  <a:srgbClr val="4D4D4F"/>
                </a:solidFill>
                <a:latin typeface="宋体"/>
                <a:cs typeface="宋体"/>
              </a:rPr>
              <a:t>，</a:t>
            </a:r>
            <a:r>
              <a:rPr dirty="0" sz="1000" spc="5">
                <a:solidFill>
                  <a:srgbClr val="4D4D4F"/>
                </a:solidFill>
                <a:latin typeface="宋体"/>
                <a:cs typeface="宋体"/>
              </a:rPr>
              <a:t>适</a:t>
            </a:r>
            <a:r>
              <a:rPr dirty="0" sz="1000" spc="-5">
                <a:solidFill>
                  <a:srgbClr val="4D4D4F"/>
                </a:solidFill>
                <a:latin typeface="宋体"/>
                <a:cs typeface="宋体"/>
              </a:rPr>
              <a:t>应症为</a:t>
            </a:r>
            <a:r>
              <a:rPr dirty="0" sz="1000" spc="5">
                <a:solidFill>
                  <a:srgbClr val="4D4D4F"/>
                </a:solidFill>
                <a:latin typeface="宋体"/>
                <a:cs typeface="宋体"/>
              </a:rPr>
              <a:t>预</a:t>
            </a:r>
            <a:r>
              <a:rPr dirty="0" sz="1000" spc="-5">
                <a:solidFill>
                  <a:srgbClr val="4D4D4F"/>
                </a:solidFill>
                <a:latin typeface="宋体"/>
                <a:cs typeface="宋体"/>
              </a:rPr>
              <a:t>防由</a:t>
            </a:r>
            <a:r>
              <a:rPr dirty="0" sz="1000" spc="-250">
                <a:solidFill>
                  <a:srgbClr val="4D4D4F"/>
                </a:solidFill>
                <a:latin typeface="宋体"/>
                <a:cs typeface="宋体"/>
              </a:rPr>
              <a:t> </a:t>
            </a:r>
            <a:r>
              <a:rPr dirty="0" sz="1000" spc="-5">
                <a:solidFill>
                  <a:srgbClr val="4D4D4F"/>
                </a:solidFill>
                <a:latin typeface="等线"/>
                <a:cs typeface="等线"/>
              </a:rPr>
              <a:t>SARS-CoV-2</a:t>
            </a:r>
            <a:r>
              <a:rPr dirty="0" sz="1000" spc="-45">
                <a:solidFill>
                  <a:srgbClr val="4D4D4F"/>
                </a:solidFill>
                <a:latin typeface="等线"/>
                <a:cs typeface="等线"/>
              </a:rPr>
              <a:t> </a:t>
            </a:r>
            <a:r>
              <a:rPr dirty="0" sz="1000" spc="-5">
                <a:solidFill>
                  <a:srgbClr val="4D4D4F"/>
                </a:solidFill>
                <a:latin typeface="宋体"/>
                <a:cs typeface="宋体"/>
              </a:rPr>
              <a:t>感染而 引起的</a:t>
            </a:r>
            <a:r>
              <a:rPr dirty="0" sz="1000" spc="5">
                <a:solidFill>
                  <a:srgbClr val="4D4D4F"/>
                </a:solidFill>
                <a:latin typeface="宋体"/>
                <a:cs typeface="宋体"/>
              </a:rPr>
              <a:t>新</a:t>
            </a:r>
            <a:r>
              <a:rPr dirty="0" sz="1000" spc="-5">
                <a:solidFill>
                  <a:srgbClr val="4D4D4F"/>
                </a:solidFill>
                <a:latin typeface="宋体"/>
                <a:cs typeface="宋体"/>
              </a:rPr>
              <a:t>型冠</a:t>
            </a:r>
            <a:r>
              <a:rPr dirty="0" sz="1000" spc="5">
                <a:solidFill>
                  <a:srgbClr val="4D4D4F"/>
                </a:solidFill>
                <a:latin typeface="宋体"/>
                <a:cs typeface="宋体"/>
              </a:rPr>
              <a:t>状</a:t>
            </a:r>
            <a:r>
              <a:rPr dirty="0" sz="1000" spc="-5">
                <a:solidFill>
                  <a:srgbClr val="4D4D4F"/>
                </a:solidFill>
                <a:latin typeface="宋体"/>
                <a:cs typeface="宋体"/>
              </a:rPr>
              <a:t>病毒</a:t>
            </a:r>
            <a:r>
              <a:rPr dirty="0" sz="1000" spc="5">
                <a:solidFill>
                  <a:srgbClr val="4D4D4F"/>
                </a:solidFill>
                <a:latin typeface="宋体"/>
                <a:cs typeface="宋体"/>
              </a:rPr>
              <a:t>肺</a:t>
            </a:r>
            <a:r>
              <a:rPr dirty="0" sz="1000" spc="-5">
                <a:solidFill>
                  <a:srgbClr val="4D4D4F"/>
                </a:solidFill>
                <a:latin typeface="宋体"/>
                <a:cs typeface="宋体"/>
              </a:rPr>
              <a:t>炎</a:t>
            </a:r>
            <a:r>
              <a:rPr dirty="0" sz="1000" spc="-500">
                <a:solidFill>
                  <a:srgbClr val="4D4D4F"/>
                </a:solidFill>
                <a:latin typeface="宋体"/>
                <a:cs typeface="宋体"/>
              </a:rPr>
              <a:t>。</a:t>
            </a:r>
            <a:r>
              <a:rPr dirty="0" sz="1000" spc="-5">
                <a:solidFill>
                  <a:srgbClr val="4D4D4F"/>
                </a:solidFill>
                <a:latin typeface="宋体"/>
                <a:cs typeface="宋体"/>
              </a:rPr>
              <a:t>（康泰</a:t>
            </a:r>
            <a:r>
              <a:rPr dirty="0" sz="1000" spc="5">
                <a:solidFill>
                  <a:srgbClr val="4D4D4F"/>
                </a:solidFill>
                <a:latin typeface="宋体"/>
                <a:cs typeface="宋体"/>
              </a:rPr>
              <a:t>生</a:t>
            </a:r>
            <a:r>
              <a:rPr dirty="0" sz="1000" spc="-5">
                <a:solidFill>
                  <a:srgbClr val="4D4D4F"/>
                </a:solidFill>
                <a:latin typeface="宋体"/>
                <a:cs typeface="宋体"/>
              </a:rPr>
              <a:t>物公</a:t>
            </a:r>
            <a:r>
              <a:rPr dirty="0" sz="1000" spc="5">
                <a:solidFill>
                  <a:srgbClr val="4D4D4F"/>
                </a:solidFill>
                <a:latin typeface="宋体"/>
                <a:cs typeface="宋体"/>
              </a:rPr>
              <a:t>告</a:t>
            </a:r>
            <a:r>
              <a:rPr dirty="0" sz="1000" spc="-5">
                <a:solidFill>
                  <a:srgbClr val="4D4D4F"/>
                </a:solidFill>
                <a:latin typeface="宋体"/>
                <a:cs typeface="宋体"/>
              </a:rPr>
              <a:t>）</a:t>
            </a:r>
            <a:endParaRPr sz="1000">
              <a:latin typeface="宋体"/>
              <a:cs typeface="宋体"/>
            </a:endParaRPr>
          </a:p>
          <a:p>
            <a:pPr algn="just" marL="1400810" marR="129539">
              <a:lnSpc>
                <a:spcPct val="116700"/>
              </a:lnSpc>
              <a:spcBef>
                <a:spcPts val="785"/>
              </a:spcBef>
            </a:pPr>
            <a:r>
              <a:rPr dirty="0" sz="1000" spc="5" b="1">
                <a:solidFill>
                  <a:srgbClr val="4D4D4F"/>
                </a:solidFill>
                <a:latin typeface="微软雅黑"/>
                <a:cs typeface="微软雅黑"/>
              </a:rPr>
              <a:t>【再生</a:t>
            </a:r>
            <a:r>
              <a:rPr dirty="0" sz="1000" spc="-5" b="1">
                <a:solidFill>
                  <a:srgbClr val="4D4D4F"/>
                </a:solidFill>
                <a:latin typeface="微软雅黑"/>
                <a:cs typeface="微软雅黑"/>
              </a:rPr>
              <a:t>元</a:t>
            </a:r>
            <a:r>
              <a:rPr dirty="0" sz="1000" spc="-55" b="1">
                <a:solidFill>
                  <a:srgbClr val="4D4D4F"/>
                </a:solidFill>
                <a:latin typeface="微软雅黑"/>
                <a:cs typeface="微软雅黑"/>
              </a:rPr>
              <a:t>：</a:t>
            </a:r>
            <a:r>
              <a:rPr dirty="0" sz="1000" spc="5" b="1">
                <a:solidFill>
                  <a:srgbClr val="4D4D4F"/>
                </a:solidFill>
                <a:latin typeface="微软雅黑"/>
                <a:cs typeface="微软雅黑"/>
              </a:rPr>
              <a:t>新</a:t>
            </a:r>
            <a:r>
              <a:rPr dirty="0" sz="1000" spc="-5" b="1">
                <a:solidFill>
                  <a:srgbClr val="4D4D4F"/>
                </a:solidFill>
                <a:latin typeface="微软雅黑"/>
                <a:cs typeface="微软雅黑"/>
              </a:rPr>
              <a:t>冠</a:t>
            </a:r>
            <a:r>
              <a:rPr dirty="0" sz="1000" spc="5" b="1">
                <a:solidFill>
                  <a:srgbClr val="4D4D4F"/>
                </a:solidFill>
                <a:latin typeface="微软雅黑"/>
                <a:cs typeface="微软雅黑"/>
              </a:rPr>
              <a:t>中和</a:t>
            </a:r>
            <a:r>
              <a:rPr dirty="0" sz="1000" spc="-5" b="1">
                <a:solidFill>
                  <a:srgbClr val="4D4D4F"/>
                </a:solidFill>
                <a:latin typeface="微软雅黑"/>
                <a:cs typeface="微软雅黑"/>
              </a:rPr>
              <a:t>抗</a:t>
            </a:r>
            <a:r>
              <a:rPr dirty="0" sz="1000" spc="5" b="1">
                <a:solidFill>
                  <a:srgbClr val="4D4D4F"/>
                </a:solidFill>
                <a:latin typeface="微软雅黑"/>
                <a:cs typeface="微软雅黑"/>
              </a:rPr>
              <a:t>体</a:t>
            </a:r>
            <a:r>
              <a:rPr dirty="0" sz="1000" spc="-5" b="1">
                <a:solidFill>
                  <a:srgbClr val="4D4D4F"/>
                </a:solidFill>
                <a:latin typeface="微软雅黑"/>
                <a:cs typeface="微软雅黑"/>
              </a:rPr>
              <a:t>疗</a:t>
            </a:r>
            <a:r>
              <a:rPr dirty="0" sz="1000" spc="5" b="1">
                <a:solidFill>
                  <a:srgbClr val="4D4D4F"/>
                </a:solidFill>
                <a:latin typeface="微软雅黑"/>
                <a:cs typeface="微软雅黑"/>
              </a:rPr>
              <a:t>法初步</a:t>
            </a:r>
            <a:r>
              <a:rPr dirty="0" sz="1000" spc="-5" b="1">
                <a:solidFill>
                  <a:srgbClr val="4D4D4F"/>
                </a:solidFill>
                <a:latin typeface="微软雅黑"/>
                <a:cs typeface="微软雅黑"/>
              </a:rPr>
              <a:t>临</a:t>
            </a:r>
            <a:r>
              <a:rPr dirty="0" sz="1000" spc="5" b="1">
                <a:solidFill>
                  <a:srgbClr val="4D4D4F"/>
                </a:solidFill>
                <a:latin typeface="微软雅黑"/>
                <a:cs typeface="微软雅黑"/>
              </a:rPr>
              <a:t>床结</a:t>
            </a:r>
            <a:r>
              <a:rPr dirty="0" sz="1000" spc="10" b="1">
                <a:solidFill>
                  <a:srgbClr val="4D4D4F"/>
                </a:solidFill>
                <a:latin typeface="微软雅黑"/>
                <a:cs typeface="微软雅黑"/>
              </a:rPr>
              <a:t>果</a:t>
            </a:r>
            <a:r>
              <a:rPr dirty="0" sz="1000" spc="-55" b="1">
                <a:solidFill>
                  <a:srgbClr val="4D4D4F"/>
                </a:solidFill>
                <a:latin typeface="微软雅黑"/>
                <a:cs typeface="微软雅黑"/>
              </a:rPr>
              <a:t>】</a:t>
            </a:r>
            <a:r>
              <a:rPr dirty="0" sz="1000" spc="-5">
                <a:solidFill>
                  <a:srgbClr val="4D4D4F"/>
                </a:solidFill>
                <a:latin typeface="宋体"/>
                <a:cs typeface="宋体"/>
              </a:rPr>
              <a:t>再生元</a:t>
            </a:r>
            <a:r>
              <a:rPr dirty="0" sz="1000" spc="5">
                <a:solidFill>
                  <a:srgbClr val="4D4D4F"/>
                </a:solidFill>
                <a:latin typeface="宋体"/>
                <a:cs typeface="宋体"/>
              </a:rPr>
              <a:t>公</a:t>
            </a:r>
            <a:r>
              <a:rPr dirty="0" sz="1000" spc="-5">
                <a:solidFill>
                  <a:srgbClr val="4D4D4F"/>
                </a:solidFill>
                <a:latin typeface="宋体"/>
                <a:cs typeface="宋体"/>
              </a:rPr>
              <a:t>布了其</a:t>
            </a:r>
            <a:r>
              <a:rPr dirty="0" sz="1000" spc="5">
                <a:solidFill>
                  <a:srgbClr val="4D4D4F"/>
                </a:solidFill>
                <a:latin typeface="宋体"/>
                <a:cs typeface="宋体"/>
              </a:rPr>
              <a:t>研</a:t>
            </a:r>
            <a:r>
              <a:rPr dirty="0" sz="1000" spc="-5">
                <a:solidFill>
                  <a:srgbClr val="4D4D4F"/>
                </a:solidFill>
                <a:latin typeface="宋体"/>
                <a:cs typeface="宋体"/>
              </a:rPr>
              <a:t>究性</a:t>
            </a:r>
            <a:r>
              <a:rPr dirty="0" sz="1000" spc="5">
                <a:solidFill>
                  <a:srgbClr val="4D4D4F"/>
                </a:solidFill>
                <a:latin typeface="宋体"/>
                <a:cs typeface="宋体"/>
              </a:rPr>
              <a:t>新</a:t>
            </a:r>
            <a:r>
              <a:rPr dirty="0" sz="1000" spc="-5">
                <a:solidFill>
                  <a:srgbClr val="4D4D4F"/>
                </a:solidFill>
                <a:latin typeface="宋体"/>
                <a:cs typeface="宋体"/>
              </a:rPr>
              <a:t>冠病</a:t>
            </a:r>
            <a:r>
              <a:rPr dirty="0" sz="1000" spc="5">
                <a:solidFill>
                  <a:srgbClr val="4D4D4F"/>
                </a:solidFill>
                <a:latin typeface="宋体"/>
                <a:cs typeface="宋体"/>
              </a:rPr>
              <a:t>毒</a:t>
            </a:r>
            <a:r>
              <a:rPr dirty="0" sz="1000" spc="-5">
                <a:solidFill>
                  <a:srgbClr val="4D4D4F"/>
                </a:solidFill>
                <a:latin typeface="宋体"/>
                <a:cs typeface="宋体"/>
              </a:rPr>
              <a:t>中</a:t>
            </a:r>
            <a:r>
              <a:rPr dirty="0" sz="1000" spc="5">
                <a:solidFill>
                  <a:srgbClr val="4D4D4F"/>
                </a:solidFill>
                <a:latin typeface="宋体"/>
                <a:cs typeface="宋体"/>
              </a:rPr>
              <a:t>和</a:t>
            </a:r>
            <a:r>
              <a:rPr dirty="0" sz="1000" spc="-5">
                <a:solidFill>
                  <a:srgbClr val="4D4D4F"/>
                </a:solidFill>
                <a:latin typeface="宋体"/>
                <a:cs typeface="宋体"/>
              </a:rPr>
              <a:t>抗体鸡 </a:t>
            </a:r>
            <a:r>
              <a:rPr dirty="0" sz="1000" spc="25">
                <a:solidFill>
                  <a:srgbClr val="4D4D4F"/>
                </a:solidFill>
                <a:latin typeface="宋体"/>
                <a:cs typeface="宋体"/>
              </a:rPr>
              <a:t>尾</a:t>
            </a:r>
            <a:r>
              <a:rPr dirty="0" sz="1000" spc="40">
                <a:solidFill>
                  <a:srgbClr val="4D4D4F"/>
                </a:solidFill>
                <a:latin typeface="宋体"/>
                <a:cs typeface="宋体"/>
              </a:rPr>
              <a:t>酒</a:t>
            </a:r>
            <a:r>
              <a:rPr dirty="0" sz="1000" spc="25">
                <a:solidFill>
                  <a:srgbClr val="4D4D4F"/>
                </a:solidFill>
                <a:latin typeface="宋体"/>
                <a:cs typeface="宋体"/>
              </a:rPr>
              <a:t>疗</a:t>
            </a:r>
            <a:r>
              <a:rPr dirty="0" sz="1000" spc="-5">
                <a:solidFill>
                  <a:srgbClr val="4D4D4F"/>
                </a:solidFill>
                <a:latin typeface="宋体"/>
                <a:cs typeface="宋体"/>
              </a:rPr>
              <a:t>法</a:t>
            </a:r>
            <a:r>
              <a:rPr dirty="0" sz="1000" spc="35">
                <a:solidFill>
                  <a:srgbClr val="4D4D4F"/>
                </a:solidFill>
                <a:latin typeface="宋体"/>
                <a:cs typeface="宋体"/>
              </a:rPr>
              <a:t> </a:t>
            </a:r>
            <a:r>
              <a:rPr dirty="0" sz="1000" spc="-5">
                <a:solidFill>
                  <a:srgbClr val="4D4D4F"/>
                </a:solidFill>
                <a:latin typeface="等线"/>
                <a:cs typeface="等线"/>
              </a:rPr>
              <a:t>REGN-COV2  </a:t>
            </a:r>
            <a:r>
              <a:rPr dirty="0" sz="1000" spc="40">
                <a:solidFill>
                  <a:srgbClr val="4D4D4F"/>
                </a:solidFill>
                <a:latin typeface="宋体"/>
                <a:cs typeface="宋体"/>
              </a:rPr>
              <a:t>在</a:t>
            </a:r>
            <a:r>
              <a:rPr dirty="0" sz="1000" spc="25">
                <a:solidFill>
                  <a:srgbClr val="4D4D4F"/>
                </a:solidFill>
                <a:latin typeface="宋体"/>
                <a:cs typeface="宋体"/>
              </a:rPr>
              <a:t>无</a:t>
            </a:r>
            <a:r>
              <a:rPr dirty="0" sz="1000" spc="-5">
                <a:solidFill>
                  <a:srgbClr val="4D4D4F"/>
                </a:solidFill>
                <a:latin typeface="宋体"/>
                <a:cs typeface="宋体"/>
              </a:rPr>
              <a:t>缝</a:t>
            </a:r>
            <a:r>
              <a:rPr dirty="0" sz="1000" spc="35">
                <a:solidFill>
                  <a:srgbClr val="4D4D4F"/>
                </a:solidFill>
                <a:latin typeface="宋体"/>
                <a:cs typeface="宋体"/>
              </a:rPr>
              <a:t> </a:t>
            </a:r>
            <a:r>
              <a:rPr dirty="0" sz="1000" spc="-5">
                <a:solidFill>
                  <a:srgbClr val="4D4D4F"/>
                </a:solidFill>
                <a:latin typeface="等线"/>
                <a:cs typeface="等线"/>
              </a:rPr>
              <a:t>1/2/3  </a:t>
            </a:r>
            <a:r>
              <a:rPr dirty="0" sz="1000" spc="25">
                <a:solidFill>
                  <a:srgbClr val="4D4D4F"/>
                </a:solidFill>
                <a:latin typeface="宋体"/>
                <a:cs typeface="宋体"/>
              </a:rPr>
              <a:t>期</a:t>
            </a:r>
            <a:r>
              <a:rPr dirty="0" sz="1000" spc="40">
                <a:solidFill>
                  <a:srgbClr val="4D4D4F"/>
                </a:solidFill>
                <a:latin typeface="宋体"/>
                <a:cs typeface="宋体"/>
              </a:rPr>
              <a:t>临床</a:t>
            </a:r>
            <a:r>
              <a:rPr dirty="0" sz="1000" spc="25">
                <a:solidFill>
                  <a:srgbClr val="4D4D4F"/>
                </a:solidFill>
                <a:latin typeface="宋体"/>
                <a:cs typeface="宋体"/>
              </a:rPr>
              <a:t>试</a:t>
            </a:r>
            <a:r>
              <a:rPr dirty="0" sz="1000" spc="40">
                <a:solidFill>
                  <a:srgbClr val="4D4D4F"/>
                </a:solidFill>
                <a:latin typeface="宋体"/>
                <a:cs typeface="宋体"/>
              </a:rPr>
              <a:t>验中</a:t>
            </a:r>
            <a:r>
              <a:rPr dirty="0" sz="1000" spc="25">
                <a:solidFill>
                  <a:srgbClr val="4D4D4F"/>
                </a:solidFill>
                <a:latin typeface="宋体"/>
                <a:cs typeface="宋体"/>
              </a:rPr>
              <a:t>获</a:t>
            </a:r>
            <a:r>
              <a:rPr dirty="0" sz="1000" spc="40">
                <a:solidFill>
                  <a:srgbClr val="4D4D4F"/>
                </a:solidFill>
                <a:latin typeface="宋体"/>
                <a:cs typeface="宋体"/>
              </a:rPr>
              <a:t>得</a:t>
            </a:r>
            <a:r>
              <a:rPr dirty="0" sz="1000" spc="25">
                <a:solidFill>
                  <a:srgbClr val="4D4D4F"/>
                </a:solidFill>
                <a:latin typeface="宋体"/>
                <a:cs typeface="宋体"/>
              </a:rPr>
              <a:t>的</a:t>
            </a:r>
            <a:r>
              <a:rPr dirty="0" sz="1000" spc="40">
                <a:solidFill>
                  <a:srgbClr val="4D4D4F"/>
                </a:solidFill>
                <a:latin typeface="宋体"/>
                <a:cs typeface="宋体"/>
              </a:rPr>
              <a:t>初</a:t>
            </a:r>
            <a:r>
              <a:rPr dirty="0" sz="1000" spc="25">
                <a:solidFill>
                  <a:srgbClr val="4D4D4F"/>
                </a:solidFill>
                <a:latin typeface="宋体"/>
                <a:cs typeface="宋体"/>
              </a:rPr>
              <a:t>步</a:t>
            </a:r>
            <a:r>
              <a:rPr dirty="0" sz="1000" spc="40">
                <a:solidFill>
                  <a:srgbClr val="4D4D4F"/>
                </a:solidFill>
                <a:latin typeface="宋体"/>
                <a:cs typeface="宋体"/>
              </a:rPr>
              <a:t>描</a:t>
            </a:r>
            <a:r>
              <a:rPr dirty="0" sz="1000" spc="25">
                <a:solidFill>
                  <a:srgbClr val="4D4D4F"/>
                </a:solidFill>
                <a:latin typeface="宋体"/>
                <a:cs typeface="宋体"/>
              </a:rPr>
              <a:t>述</a:t>
            </a:r>
            <a:r>
              <a:rPr dirty="0" sz="1000" spc="40">
                <a:solidFill>
                  <a:srgbClr val="4D4D4F"/>
                </a:solidFill>
                <a:latin typeface="宋体"/>
                <a:cs typeface="宋体"/>
              </a:rPr>
              <a:t>性数</a:t>
            </a:r>
            <a:r>
              <a:rPr dirty="0" sz="1000" spc="25">
                <a:solidFill>
                  <a:srgbClr val="4D4D4F"/>
                </a:solidFill>
                <a:latin typeface="宋体"/>
                <a:cs typeface="宋体"/>
              </a:rPr>
              <a:t>据</a:t>
            </a:r>
            <a:r>
              <a:rPr dirty="0" sz="1000" spc="40">
                <a:solidFill>
                  <a:srgbClr val="4D4D4F"/>
                </a:solidFill>
                <a:latin typeface="宋体"/>
                <a:cs typeface="宋体"/>
              </a:rPr>
              <a:t>。</a:t>
            </a:r>
            <a:r>
              <a:rPr dirty="0" sz="1000" spc="25">
                <a:solidFill>
                  <a:srgbClr val="4D4D4F"/>
                </a:solidFill>
                <a:latin typeface="宋体"/>
                <a:cs typeface="宋体"/>
              </a:rPr>
              <a:t>数</a:t>
            </a:r>
            <a:r>
              <a:rPr dirty="0" sz="1000" spc="40">
                <a:solidFill>
                  <a:srgbClr val="4D4D4F"/>
                </a:solidFill>
                <a:latin typeface="宋体"/>
                <a:cs typeface="宋体"/>
              </a:rPr>
              <a:t>据</a:t>
            </a:r>
            <a:r>
              <a:rPr dirty="0" sz="1000" spc="25">
                <a:solidFill>
                  <a:srgbClr val="4D4D4F"/>
                </a:solidFill>
                <a:latin typeface="宋体"/>
                <a:cs typeface="宋体"/>
              </a:rPr>
              <a:t>显</a:t>
            </a:r>
            <a:r>
              <a:rPr dirty="0" sz="1000" spc="-5">
                <a:solidFill>
                  <a:srgbClr val="4D4D4F"/>
                </a:solidFill>
                <a:latin typeface="宋体"/>
                <a:cs typeface="宋体"/>
              </a:rPr>
              <a:t>示 </a:t>
            </a:r>
            <a:r>
              <a:rPr dirty="0" sz="1000" spc="-5">
                <a:solidFill>
                  <a:srgbClr val="4D4D4F"/>
                </a:solidFill>
                <a:latin typeface="等线"/>
                <a:cs typeface="等线"/>
              </a:rPr>
              <a:t>REGN-COV2</a:t>
            </a:r>
            <a:r>
              <a:rPr dirty="0" sz="1000" spc="50">
                <a:solidFill>
                  <a:srgbClr val="4D4D4F"/>
                </a:solidFill>
                <a:latin typeface="等线"/>
                <a:cs typeface="等线"/>
              </a:rPr>
              <a:t> </a:t>
            </a:r>
            <a:r>
              <a:rPr dirty="0" sz="1000" spc="-5">
                <a:solidFill>
                  <a:srgbClr val="4D4D4F"/>
                </a:solidFill>
                <a:latin typeface="宋体"/>
                <a:cs typeface="宋体"/>
              </a:rPr>
              <a:t>在治疗非</a:t>
            </a:r>
            <a:r>
              <a:rPr dirty="0" sz="1000" spc="5">
                <a:solidFill>
                  <a:srgbClr val="4D4D4F"/>
                </a:solidFill>
                <a:latin typeface="宋体"/>
                <a:cs typeface="宋体"/>
              </a:rPr>
              <a:t>住</a:t>
            </a:r>
            <a:r>
              <a:rPr dirty="0" sz="1000" spc="-5">
                <a:solidFill>
                  <a:srgbClr val="4D4D4F"/>
                </a:solidFill>
                <a:latin typeface="宋体"/>
                <a:cs typeface="宋体"/>
              </a:rPr>
              <a:t>院</a:t>
            </a:r>
            <a:r>
              <a:rPr dirty="0" sz="1000" spc="-170">
                <a:solidFill>
                  <a:srgbClr val="4D4D4F"/>
                </a:solidFill>
                <a:latin typeface="宋体"/>
                <a:cs typeface="宋体"/>
              </a:rPr>
              <a:t> </a:t>
            </a:r>
            <a:r>
              <a:rPr dirty="0" sz="1000" spc="-5">
                <a:solidFill>
                  <a:srgbClr val="4D4D4F"/>
                </a:solidFill>
                <a:latin typeface="等线"/>
                <a:cs typeface="等线"/>
              </a:rPr>
              <a:t>COVID-19</a:t>
            </a:r>
            <a:r>
              <a:rPr dirty="0" sz="1000" spc="45">
                <a:solidFill>
                  <a:srgbClr val="4D4D4F"/>
                </a:solidFill>
                <a:latin typeface="等线"/>
                <a:cs typeface="等线"/>
              </a:rPr>
              <a:t> </a:t>
            </a:r>
            <a:r>
              <a:rPr dirty="0" sz="1000" spc="-5">
                <a:solidFill>
                  <a:srgbClr val="4D4D4F"/>
                </a:solidFill>
                <a:latin typeface="宋体"/>
                <a:cs typeface="宋体"/>
              </a:rPr>
              <a:t>患者时，能</a:t>
            </a:r>
            <a:r>
              <a:rPr dirty="0" sz="1000" spc="5">
                <a:solidFill>
                  <a:srgbClr val="4D4D4F"/>
                </a:solidFill>
                <a:latin typeface="宋体"/>
                <a:cs typeface="宋体"/>
              </a:rPr>
              <a:t>够降</a:t>
            </a:r>
            <a:r>
              <a:rPr dirty="0" sz="1000" spc="-5">
                <a:solidFill>
                  <a:srgbClr val="4D4D4F"/>
                </a:solidFill>
                <a:latin typeface="宋体"/>
                <a:cs typeface="宋体"/>
              </a:rPr>
              <a:t>低患者</a:t>
            </a:r>
            <a:r>
              <a:rPr dirty="0" sz="1000" spc="5">
                <a:solidFill>
                  <a:srgbClr val="4D4D4F"/>
                </a:solidFill>
                <a:latin typeface="宋体"/>
                <a:cs typeface="宋体"/>
              </a:rPr>
              <a:t>的</a:t>
            </a:r>
            <a:r>
              <a:rPr dirty="0" sz="1000" spc="-5">
                <a:solidFill>
                  <a:srgbClr val="4D4D4F"/>
                </a:solidFill>
                <a:latin typeface="宋体"/>
                <a:cs typeface="宋体"/>
              </a:rPr>
              <a:t>病毒</a:t>
            </a:r>
            <a:r>
              <a:rPr dirty="0" sz="1000" spc="5">
                <a:solidFill>
                  <a:srgbClr val="4D4D4F"/>
                </a:solidFill>
                <a:latin typeface="宋体"/>
                <a:cs typeface="宋体"/>
              </a:rPr>
              <a:t>载</a:t>
            </a:r>
            <a:r>
              <a:rPr dirty="0" sz="1000" spc="-5">
                <a:solidFill>
                  <a:srgbClr val="4D4D4F"/>
                </a:solidFill>
                <a:latin typeface="宋体"/>
                <a:cs typeface="宋体"/>
              </a:rPr>
              <a:t>量和</a:t>
            </a:r>
            <a:r>
              <a:rPr dirty="0" sz="1000" spc="5">
                <a:solidFill>
                  <a:srgbClr val="4D4D4F"/>
                </a:solidFill>
                <a:latin typeface="宋体"/>
                <a:cs typeface="宋体"/>
              </a:rPr>
              <a:t>缩</a:t>
            </a:r>
            <a:r>
              <a:rPr dirty="0" sz="1000" spc="-5">
                <a:solidFill>
                  <a:srgbClr val="4D4D4F"/>
                </a:solidFill>
                <a:latin typeface="宋体"/>
                <a:cs typeface="宋体"/>
              </a:rPr>
              <a:t>短</a:t>
            </a:r>
            <a:r>
              <a:rPr dirty="0" sz="1000" spc="5">
                <a:solidFill>
                  <a:srgbClr val="4D4D4F"/>
                </a:solidFill>
                <a:latin typeface="宋体"/>
                <a:cs typeface="宋体"/>
              </a:rPr>
              <a:t>症</a:t>
            </a:r>
            <a:r>
              <a:rPr dirty="0" sz="1000" spc="-5">
                <a:solidFill>
                  <a:srgbClr val="4D4D4F"/>
                </a:solidFill>
                <a:latin typeface="宋体"/>
                <a:cs typeface="宋体"/>
              </a:rPr>
              <a:t>状缓解 所需时</a:t>
            </a:r>
            <a:r>
              <a:rPr dirty="0" sz="1000" spc="5">
                <a:solidFill>
                  <a:srgbClr val="4D4D4F"/>
                </a:solidFill>
                <a:latin typeface="宋体"/>
                <a:cs typeface="宋体"/>
              </a:rPr>
              <a:t>间</a:t>
            </a:r>
            <a:r>
              <a:rPr dirty="0" sz="1000" spc="-5">
                <a:solidFill>
                  <a:srgbClr val="4D4D4F"/>
                </a:solidFill>
                <a:latin typeface="宋体"/>
                <a:cs typeface="宋体"/>
              </a:rPr>
              <a:t>。</a:t>
            </a:r>
            <a:r>
              <a:rPr dirty="0" sz="1000" spc="-5">
                <a:solidFill>
                  <a:srgbClr val="4D4D4F"/>
                </a:solidFill>
                <a:latin typeface="等线"/>
                <a:cs typeface="等线"/>
              </a:rPr>
              <a:t>REGN-COV2</a:t>
            </a:r>
            <a:r>
              <a:rPr dirty="0" sz="1000" spc="-25">
                <a:solidFill>
                  <a:srgbClr val="4D4D4F"/>
                </a:solidFill>
                <a:latin typeface="等线"/>
                <a:cs typeface="等线"/>
              </a:rPr>
              <a:t> </a:t>
            </a:r>
            <a:r>
              <a:rPr dirty="0" sz="1000" spc="-5">
                <a:solidFill>
                  <a:srgbClr val="4D4D4F"/>
                </a:solidFill>
                <a:latin typeface="宋体"/>
                <a:cs typeface="宋体"/>
              </a:rPr>
              <a:t>在减少患</a:t>
            </a:r>
            <a:r>
              <a:rPr dirty="0" sz="1000" spc="5">
                <a:solidFill>
                  <a:srgbClr val="4D4D4F"/>
                </a:solidFill>
                <a:latin typeface="宋体"/>
                <a:cs typeface="宋体"/>
              </a:rPr>
              <a:t>者</a:t>
            </a:r>
            <a:r>
              <a:rPr dirty="0" sz="1000" spc="-5">
                <a:solidFill>
                  <a:srgbClr val="4D4D4F"/>
                </a:solidFill>
                <a:latin typeface="宋体"/>
                <a:cs typeface="宋体"/>
              </a:rPr>
              <a:t>去医</a:t>
            </a:r>
            <a:r>
              <a:rPr dirty="0" sz="1000" spc="5">
                <a:solidFill>
                  <a:srgbClr val="4D4D4F"/>
                </a:solidFill>
                <a:latin typeface="宋体"/>
                <a:cs typeface="宋体"/>
              </a:rPr>
              <a:t>院</a:t>
            </a:r>
            <a:r>
              <a:rPr dirty="0" sz="1000" spc="-5">
                <a:solidFill>
                  <a:srgbClr val="4D4D4F"/>
                </a:solidFill>
                <a:latin typeface="宋体"/>
                <a:cs typeface="宋体"/>
              </a:rPr>
              <a:t>就诊</a:t>
            </a:r>
            <a:r>
              <a:rPr dirty="0" sz="1000" spc="5">
                <a:solidFill>
                  <a:srgbClr val="4D4D4F"/>
                </a:solidFill>
                <a:latin typeface="宋体"/>
                <a:cs typeface="宋体"/>
              </a:rPr>
              <a:t>方</a:t>
            </a:r>
            <a:r>
              <a:rPr dirty="0" sz="1000" spc="-5">
                <a:solidFill>
                  <a:srgbClr val="4D4D4F"/>
                </a:solidFill>
                <a:latin typeface="宋体"/>
                <a:cs typeface="宋体"/>
              </a:rPr>
              <a:t>面</a:t>
            </a:r>
            <a:r>
              <a:rPr dirty="0" sz="1000" spc="5">
                <a:solidFill>
                  <a:srgbClr val="4D4D4F"/>
                </a:solidFill>
                <a:latin typeface="宋体"/>
                <a:cs typeface="宋体"/>
              </a:rPr>
              <a:t>也</a:t>
            </a:r>
            <a:r>
              <a:rPr dirty="0" sz="1000" spc="-5">
                <a:solidFill>
                  <a:srgbClr val="4D4D4F"/>
                </a:solidFill>
                <a:latin typeface="宋体"/>
                <a:cs typeface="宋体"/>
              </a:rPr>
              <a:t>显示出</a:t>
            </a:r>
            <a:r>
              <a:rPr dirty="0" sz="1000" spc="5">
                <a:solidFill>
                  <a:srgbClr val="4D4D4F"/>
                </a:solidFill>
                <a:latin typeface="宋体"/>
                <a:cs typeface="宋体"/>
              </a:rPr>
              <a:t>积</a:t>
            </a:r>
            <a:r>
              <a:rPr dirty="0" sz="1000" spc="-5">
                <a:solidFill>
                  <a:srgbClr val="4D4D4F"/>
                </a:solidFill>
                <a:latin typeface="宋体"/>
                <a:cs typeface="宋体"/>
              </a:rPr>
              <a:t>极趋</a:t>
            </a:r>
            <a:r>
              <a:rPr dirty="0" sz="1000" spc="5">
                <a:solidFill>
                  <a:srgbClr val="4D4D4F"/>
                </a:solidFill>
                <a:latin typeface="宋体"/>
                <a:cs typeface="宋体"/>
              </a:rPr>
              <a:t>势</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药明</a:t>
            </a:r>
            <a:r>
              <a:rPr dirty="0" sz="1000" spc="5">
                <a:solidFill>
                  <a:srgbClr val="4D4D4F"/>
                </a:solidFill>
                <a:latin typeface="宋体"/>
                <a:cs typeface="宋体"/>
              </a:rPr>
              <a:t>康</a:t>
            </a:r>
            <a:r>
              <a:rPr dirty="0" sz="1000" spc="-5">
                <a:solidFill>
                  <a:srgbClr val="4D4D4F"/>
                </a:solidFill>
                <a:latin typeface="宋体"/>
                <a:cs typeface="宋体"/>
              </a:rPr>
              <a:t>德）</a:t>
            </a:r>
            <a:endParaRPr sz="1000">
              <a:latin typeface="宋体"/>
              <a:cs typeface="宋体"/>
            </a:endParaRPr>
          </a:p>
          <a:p>
            <a:pPr algn="just" marL="1400810" marR="128270">
              <a:lnSpc>
                <a:spcPct val="116700"/>
              </a:lnSpc>
              <a:spcBef>
                <a:spcPts val="775"/>
              </a:spcBef>
            </a:pPr>
            <a:r>
              <a:rPr dirty="0" sz="1000" spc="5" b="1">
                <a:solidFill>
                  <a:srgbClr val="4D4D4F"/>
                </a:solidFill>
                <a:latin typeface="微软雅黑"/>
                <a:cs typeface="微软雅黑"/>
              </a:rPr>
              <a:t>【默沙</a:t>
            </a:r>
            <a:r>
              <a:rPr dirty="0" sz="1000" spc="-5" b="1">
                <a:solidFill>
                  <a:srgbClr val="4D4D4F"/>
                </a:solidFill>
                <a:latin typeface="微软雅黑"/>
                <a:cs typeface="微软雅黑"/>
              </a:rPr>
              <a:t>东</a:t>
            </a:r>
            <a:r>
              <a:rPr dirty="0" sz="1000" spc="-40" b="1">
                <a:solidFill>
                  <a:srgbClr val="4D4D4F"/>
                </a:solidFill>
                <a:latin typeface="微软雅黑"/>
                <a:cs typeface="微软雅黑"/>
              </a:rPr>
              <a:t> </a:t>
            </a:r>
            <a:r>
              <a:rPr dirty="0" sz="1000" spc="-10" b="1">
                <a:solidFill>
                  <a:srgbClr val="4D4D4F"/>
                </a:solidFill>
                <a:latin typeface="等线"/>
                <a:cs typeface="等线"/>
              </a:rPr>
              <a:t>2DR</a:t>
            </a:r>
            <a:r>
              <a:rPr dirty="0" sz="1000" spc="-25" b="1">
                <a:solidFill>
                  <a:srgbClr val="4D4D4F"/>
                </a:solidFill>
                <a:latin typeface="等线"/>
                <a:cs typeface="等线"/>
              </a:rPr>
              <a:t> </a:t>
            </a:r>
            <a:r>
              <a:rPr dirty="0" sz="1000" spc="5" b="1">
                <a:solidFill>
                  <a:srgbClr val="4D4D4F"/>
                </a:solidFill>
                <a:latin typeface="微软雅黑"/>
                <a:cs typeface="微软雅黑"/>
              </a:rPr>
              <a:t>一</a:t>
            </a:r>
            <a:r>
              <a:rPr dirty="0" sz="1000" spc="-5" b="1">
                <a:solidFill>
                  <a:srgbClr val="4D4D4F"/>
                </a:solidFill>
                <a:latin typeface="微软雅黑"/>
                <a:cs typeface="微软雅黑"/>
              </a:rPr>
              <a:t>线</a:t>
            </a:r>
            <a:r>
              <a:rPr dirty="0" sz="1000" spc="5" b="1">
                <a:solidFill>
                  <a:srgbClr val="4D4D4F"/>
                </a:solidFill>
                <a:latin typeface="微软雅黑"/>
                <a:cs typeface="微软雅黑"/>
              </a:rPr>
              <a:t>治</a:t>
            </a:r>
            <a:r>
              <a:rPr dirty="0" sz="1000" spc="-5" b="1">
                <a:solidFill>
                  <a:srgbClr val="4D4D4F"/>
                </a:solidFill>
                <a:latin typeface="微软雅黑"/>
                <a:cs typeface="微软雅黑"/>
              </a:rPr>
              <a:t>疗</a:t>
            </a:r>
            <a:r>
              <a:rPr dirty="0" sz="1000" spc="-35" b="1">
                <a:solidFill>
                  <a:srgbClr val="4D4D4F"/>
                </a:solidFill>
                <a:latin typeface="微软雅黑"/>
                <a:cs typeface="微软雅黑"/>
              </a:rPr>
              <a:t> </a:t>
            </a:r>
            <a:r>
              <a:rPr dirty="0" sz="1000" spc="-15" b="1">
                <a:solidFill>
                  <a:srgbClr val="4D4D4F"/>
                </a:solidFill>
                <a:latin typeface="等线"/>
                <a:cs typeface="等线"/>
              </a:rPr>
              <a:t>HIV</a:t>
            </a:r>
            <a:r>
              <a:rPr dirty="0" sz="1000" spc="-35" b="1">
                <a:solidFill>
                  <a:srgbClr val="4D4D4F"/>
                </a:solidFill>
                <a:latin typeface="等线"/>
                <a:cs typeface="等线"/>
              </a:rPr>
              <a:t> </a:t>
            </a:r>
            <a:r>
              <a:rPr dirty="0" sz="1000" spc="-5" b="1">
                <a:solidFill>
                  <a:srgbClr val="4D4D4F"/>
                </a:solidFill>
                <a:latin typeface="等线"/>
                <a:cs typeface="等线"/>
              </a:rPr>
              <a:t>2b</a:t>
            </a:r>
            <a:r>
              <a:rPr dirty="0" sz="1000" spc="-25" b="1">
                <a:solidFill>
                  <a:srgbClr val="4D4D4F"/>
                </a:solidFill>
                <a:latin typeface="等线"/>
                <a:cs typeface="等线"/>
              </a:rPr>
              <a:t> </a:t>
            </a:r>
            <a:r>
              <a:rPr dirty="0" sz="1000" spc="5" b="1">
                <a:solidFill>
                  <a:srgbClr val="4D4D4F"/>
                </a:solidFill>
                <a:latin typeface="微软雅黑"/>
                <a:cs typeface="微软雅黑"/>
              </a:rPr>
              <a:t>期临床疗效</a:t>
            </a:r>
            <a:r>
              <a:rPr dirty="0" sz="1000" spc="-5" b="1">
                <a:solidFill>
                  <a:srgbClr val="4D4D4F"/>
                </a:solidFill>
                <a:latin typeface="微软雅黑"/>
                <a:cs typeface="微软雅黑"/>
              </a:rPr>
              <a:t>媲</a:t>
            </a:r>
            <a:r>
              <a:rPr dirty="0" sz="1000" spc="5" b="1">
                <a:solidFill>
                  <a:srgbClr val="4D4D4F"/>
                </a:solidFill>
                <a:latin typeface="微软雅黑"/>
                <a:cs typeface="微软雅黑"/>
              </a:rPr>
              <a:t>美复</a:t>
            </a:r>
            <a:r>
              <a:rPr dirty="0" sz="1000" spc="-5" b="1">
                <a:solidFill>
                  <a:srgbClr val="4D4D4F"/>
                </a:solidFill>
                <a:latin typeface="微软雅黑"/>
                <a:cs typeface="微软雅黑"/>
              </a:rPr>
              <a:t>方药</a:t>
            </a:r>
            <a:r>
              <a:rPr dirty="0" sz="1000" spc="-30" b="1">
                <a:solidFill>
                  <a:srgbClr val="4D4D4F"/>
                </a:solidFill>
                <a:latin typeface="微软雅黑"/>
                <a:cs typeface="微软雅黑"/>
              </a:rPr>
              <a:t> </a:t>
            </a:r>
            <a:r>
              <a:rPr dirty="0" sz="1000" spc="-5" b="1">
                <a:solidFill>
                  <a:srgbClr val="4D4D4F"/>
                </a:solidFill>
                <a:latin typeface="等线"/>
                <a:cs typeface="等线"/>
              </a:rPr>
              <a:t>Delstrigo</a:t>
            </a:r>
            <a:r>
              <a:rPr dirty="0" sz="1000" spc="-125" b="1">
                <a:solidFill>
                  <a:srgbClr val="4D4D4F"/>
                </a:solidFill>
                <a:latin typeface="微软雅黑"/>
                <a:cs typeface="微软雅黑"/>
              </a:rPr>
              <a:t>】</a:t>
            </a:r>
            <a:r>
              <a:rPr dirty="0" sz="1000" spc="-5">
                <a:solidFill>
                  <a:srgbClr val="4D4D4F"/>
                </a:solidFill>
                <a:latin typeface="等线"/>
                <a:cs typeface="等线"/>
              </a:rPr>
              <a:t>8</a:t>
            </a:r>
            <a:r>
              <a:rPr dirty="0" sz="1000" spc="-20">
                <a:solidFill>
                  <a:srgbClr val="4D4D4F"/>
                </a:solidFill>
                <a:latin typeface="等线"/>
                <a:cs typeface="等线"/>
              </a:rPr>
              <a:t> </a:t>
            </a:r>
            <a:r>
              <a:rPr dirty="0" sz="1000" spc="-5">
                <a:solidFill>
                  <a:srgbClr val="4D4D4F"/>
                </a:solidFill>
                <a:latin typeface="宋体"/>
                <a:cs typeface="宋体"/>
              </a:rPr>
              <a:t>日</a:t>
            </a:r>
            <a:r>
              <a:rPr dirty="0" sz="1000" spc="-125">
                <a:solidFill>
                  <a:srgbClr val="4D4D4F"/>
                </a:solidFill>
                <a:latin typeface="宋体"/>
                <a:cs typeface="宋体"/>
              </a:rPr>
              <a:t>，</a:t>
            </a:r>
            <a:r>
              <a:rPr dirty="0" sz="1000" spc="-5">
                <a:solidFill>
                  <a:srgbClr val="4D4D4F"/>
                </a:solidFill>
                <a:latin typeface="宋体"/>
                <a:cs typeface="宋体"/>
              </a:rPr>
              <a:t>默沙东公布了评 估新型</a:t>
            </a:r>
            <a:r>
              <a:rPr dirty="0" sz="1000" spc="5">
                <a:solidFill>
                  <a:srgbClr val="4D4D4F"/>
                </a:solidFill>
                <a:latin typeface="宋体"/>
                <a:cs typeface="宋体"/>
              </a:rPr>
              <a:t>口</a:t>
            </a:r>
            <a:r>
              <a:rPr dirty="0" sz="1000" spc="-5">
                <a:solidFill>
                  <a:srgbClr val="4D4D4F"/>
                </a:solidFill>
                <a:latin typeface="宋体"/>
                <a:cs typeface="宋体"/>
              </a:rPr>
              <a:t>服核</a:t>
            </a:r>
            <a:r>
              <a:rPr dirty="0" sz="1000" spc="5">
                <a:solidFill>
                  <a:srgbClr val="4D4D4F"/>
                </a:solidFill>
                <a:latin typeface="宋体"/>
                <a:cs typeface="宋体"/>
              </a:rPr>
              <a:t>苷</a:t>
            </a:r>
            <a:r>
              <a:rPr dirty="0" sz="1000" spc="-5">
                <a:solidFill>
                  <a:srgbClr val="4D4D4F"/>
                </a:solidFill>
                <a:latin typeface="宋体"/>
                <a:cs typeface="宋体"/>
              </a:rPr>
              <a:t>类逆</a:t>
            </a:r>
            <a:r>
              <a:rPr dirty="0" sz="1000" spc="5">
                <a:solidFill>
                  <a:srgbClr val="4D4D4F"/>
                </a:solidFill>
                <a:latin typeface="宋体"/>
                <a:cs typeface="宋体"/>
              </a:rPr>
              <a:t>转</a:t>
            </a:r>
            <a:r>
              <a:rPr dirty="0" sz="1000" spc="-5">
                <a:solidFill>
                  <a:srgbClr val="4D4D4F"/>
                </a:solidFill>
                <a:latin typeface="宋体"/>
                <a:cs typeface="宋体"/>
              </a:rPr>
              <a:t>录</a:t>
            </a:r>
            <a:r>
              <a:rPr dirty="0" sz="1000" spc="5">
                <a:solidFill>
                  <a:srgbClr val="4D4D4F"/>
                </a:solidFill>
                <a:latin typeface="宋体"/>
                <a:cs typeface="宋体"/>
              </a:rPr>
              <a:t>酶</a:t>
            </a:r>
            <a:r>
              <a:rPr dirty="0" sz="1000" spc="-5">
                <a:solidFill>
                  <a:srgbClr val="4D4D4F"/>
                </a:solidFill>
                <a:latin typeface="宋体"/>
                <a:cs typeface="宋体"/>
              </a:rPr>
              <a:t>转位抑</a:t>
            </a:r>
            <a:r>
              <a:rPr dirty="0" sz="1000" spc="5">
                <a:solidFill>
                  <a:srgbClr val="4D4D4F"/>
                </a:solidFill>
                <a:latin typeface="宋体"/>
                <a:cs typeface="宋体"/>
              </a:rPr>
              <a:t>制</a:t>
            </a:r>
            <a:r>
              <a:rPr dirty="0" sz="1000" spc="-5">
                <a:solidFill>
                  <a:srgbClr val="4D4D4F"/>
                </a:solidFill>
                <a:latin typeface="宋体"/>
                <a:cs typeface="宋体"/>
              </a:rPr>
              <a:t>剂（</a:t>
            </a:r>
            <a:r>
              <a:rPr dirty="0" sz="1000" spc="-5">
                <a:solidFill>
                  <a:srgbClr val="4D4D4F"/>
                </a:solidFill>
                <a:latin typeface="等线"/>
                <a:cs typeface="等线"/>
              </a:rPr>
              <a:t>NRTTI</a:t>
            </a:r>
            <a:r>
              <a:rPr dirty="0" sz="1000" spc="-5">
                <a:solidFill>
                  <a:srgbClr val="4D4D4F"/>
                </a:solidFill>
                <a:latin typeface="宋体"/>
                <a:cs typeface="宋体"/>
              </a:rPr>
              <a:t>）</a:t>
            </a:r>
            <a:r>
              <a:rPr dirty="0" sz="1000" spc="-5">
                <a:solidFill>
                  <a:srgbClr val="4D4D4F"/>
                </a:solidFill>
                <a:latin typeface="等线"/>
                <a:cs typeface="等线"/>
              </a:rPr>
              <a:t>islatravir </a:t>
            </a:r>
            <a:r>
              <a:rPr dirty="0" sz="1000" spc="-5">
                <a:solidFill>
                  <a:srgbClr val="4D4D4F"/>
                </a:solidFill>
                <a:latin typeface="宋体"/>
                <a:cs typeface="宋体"/>
              </a:rPr>
              <a:t>与</a:t>
            </a:r>
            <a:r>
              <a:rPr dirty="0" sz="1000" spc="-235">
                <a:solidFill>
                  <a:srgbClr val="4D4D4F"/>
                </a:solidFill>
                <a:latin typeface="宋体"/>
                <a:cs typeface="宋体"/>
              </a:rPr>
              <a:t> </a:t>
            </a:r>
            <a:r>
              <a:rPr dirty="0" sz="1000" spc="-5">
                <a:solidFill>
                  <a:srgbClr val="4D4D4F"/>
                </a:solidFill>
                <a:latin typeface="等线"/>
                <a:cs typeface="等线"/>
              </a:rPr>
              <a:t>Pifeltro</a:t>
            </a:r>
            <a:r>
              <a:rPr dirty="0" sz="1000" spc="-5">
                <a:solidFill>
                  <a:srgbClr val="4D4D4F"/>
                </a:solidFill>
                <a:latin typeface="宋体"/>
                <a:cs typeface="宋体"/>
              </a:rPr>
              <a:t>（</a:t>
            </a:r>
            <a:r>
              <a:rPr dirty="0" sz="1000" spc="-5">
                <a:solidFill>
                  <a:srgbClr val="4D4D4F"/>
                </a:solidFill>
                <a:latin typeface="等线"/>
                <a:cs typeface="等线"/>
              </a:rPr>
              <a:t>doravirine</a:t>
            </a:r>
            <a:r>
              <a:rPr dirty="0" sz="1000" spc="-5">
                <a:solidFill>
                  <a:srgbClr val="4D4D4F"/>
                </a:solidFill>
                <a:latin typeface="宋体"/>
                <a:cs typeface="宋体"/>
              </a:rPr>
              <a:t>，多拉韦 林</a:t>
            </a:r>
            <a:r>
              <a:rPr dirty="0" sz="1000" spc="-20">
                <a:solidFill>
                  <a:srgbClr val="4D4D4F"/>
                </a:solidFill>
                <a:latin typeface="宋体"/>
                <a:cs typeface="宋体"/>
              </a:rPr>
              <a:t>）</a:t>
            </a:r>
            <a:r>
              <a:rPr dirty="0" sz="1000" spc="-5">
                <a:solidFill>
                  <a:srgbClr val="4D4D4F"/>
                </a:solidFill>
                <a:latin typeface="宋体"/>
                <a:cs typeface="宋体"/>
              </a:rPr>
              <a:t>二</a:t>
            </a:r>
            <a:r>
              <a:rPr dirty="0" sz="1000" spc="5">
                <a:solidFill>
                  <a:srgbClr val="4D4D4F"/>
                </a:solidFill>
                <a:latin typeface="宋体"/>
                <a:cs typeface="宋体"/>
              </a:rPr>
              <a:t>药</a:t>
            </a:r>
            <a:r>
              <a:rPr dirty="0" sz="1000" spc="-5">
                <a:solidFill>
                  <a:srgbClr val="4D4D4F"/>
                </a:solidFill>
                <a:latin typeface="宋体"/>
                <a:cs typeface="宋体"/>
              </a:rPr>
              <a:t>方</a:t>
            </a:r>
            <a:r>
              <a:rPr dirty="0" sz="1000" spc="-20">
                <a:solidFill>
                  <a:srgbClr val="4D4D4F"/>
                </a:solidFill>
                <a:latin typeface="宋体"/>
                <a:cs typeface="宋体"/>
              </a:rPr>
              <a:t>案</a:t>
            </a:r>
            <a:r>
              <a:rPr dirty="0" sz="1000" spc="-5">
                <a:solidFill>
                  <a:srgbClr val="4D4D4F"/>
                </a:solidFill>
                <a:latin typeface="宋体"/>
                <a:cs typeface="宋体"/>
              </a:rPr>
              <a:t>（</a:t>
            </a:r>
            <a:r>
              <a:rPr dirty="0" sz="1000" spc="-5">
                <a:solidFill>
                  <a:srgbClr val="4D4D4F"/>
                </a:solidFill>
                <a:latin typeface="等线"/>
                <a:cs typeface="等线"/>
              </a:rPr>
              <a:t>2DR</a:t>
            </a:r>
            <a:r>
              <a:rPr dirty="0" sz="1000" spc="-5">
                <a:solidFill>
                  <a:srgbClr val="4D4D4F"/>
                </a:solidFill>
                <a:latin typeface="宋体"/>
                <a:cs typeface="宋体"/>
              </a:rPr>
              <a:t>）治</a:t>
            </a:r>
            <a:r>
              <a:rPr dirty="0" sz="1000" spc="5">
                <a:solidFill>
                  <a:srgbClr val="4D4D4F"/>
                </a:solidFill>
                <a:latin typeface="宋体"/>
                <a:cs typeface="宋体"/>
              </a:rPr>
              <a:t>疗</a:t>
            </a:r>
            <a:r>
              <a:rPr dirty="0" sz="1000" spc="-5">
                <a:solidFill>
                  <a:srgbClr val="4D4D4F"/>
                </a:solidFill>
                <a:latin typeface="宋体"/>
                <a:cs typeface="宋体"/>
              </a:rPr>
              <a:t>初治</a:t>
            </a:r>
            <a:r>
              <a:rPr dirty="0" sz="1000" spc="-260">
                <a:solidFill>
                  <a:srgbClr val="4D4D4F"/>
                </a:solidFill>
                <a:latin typeface="宋体"/>
                <a:cs typeface="宋体"/>
              </a:rPr>
              <a:t> </a:t>
            </a:r>
            <a:r>
              <a:rPr dirty="0" sz="1000">
                <a:solidFill>
                  <a:srgbClr val="4D4D4F"/>
                </a:solidFill>
                <a:latin typeface="等线"/>
                <a:cs typeface="等线"/>
              </a:rPr>
              <a:t>HIV-1</a:t>
            </a:r>
            <a:r>
              <a:rPr dirty="0" sz="1000" spc="-25">
                <a:solidFill>
                  <a:srgbClr val="4D4D4F"/>
                </a:solidFill>
                <a:latin typeface="等线"/>
                <a:cs typeface="等线"/>
              </a:rPr>
              <a:t> </a:t>
            </a:r>
            <a:r>
              <a:rPr dirty="0" sz="1000" spc="-5">
                <a:solidFill>
                  <a:srgbClr val="4D4D4F"/>
                </a:solidFill>
                <a:latin typeface="宋体"/>
                <a:cs typeface="宋体"/>
              </a:rPr>
              <a:t>成人感染者</a:t>
            </a:r>
            <a:r>
              <a:rPr dirty="0" sz="1000" spc="-260">
                <a:solidFill>
                  <a:srgbClr val="4D4D4F"/>
                </a:solidFill>
                <a:latin typeface="宋体"/>
                <a:cs typeface="宋体"/>
              </a:rPr>
              <a:t> </a:t>
            </a:r>
            <a:r>
              <a:rPr dirty="0" sz="1000" spc="-5">
                <a:solidFill>
                  <a:srgbClr val="4D4D4F"/>
                </a:solidFill>
                <a:latin typeface="等线"/>
                <a:cs typeface="等线"/>
              </a:rPr>
              <a:t>2b</a:t>
            </a:r>
            <a:r>
              <a:rPr dirty="0" sz="1000" spc="-25">
                <a:solidFill>
                  <a:srgbClr val="4D4D4F"/>
                </a:solidFill>
                <a:latin typeface="等线"/>
                <a:cs typeface="等线"/>
              </a:rPr>
              <a:t> </a:t>
            </a:r>
            <a:r>
              <a:rPr dirty="0" sz="1000" spc="-5">
                <a:solidFill>
                  <a:srgbClr val="4D4D4F"/>
                </a:solidFill>
                <a:latin typeface="宋体"/>
                <a:cs typeface="宋体"/>
              </a:rPr>
              <a:t>期试验的</a:t>
            </a:r>
            <a:r>
              <a:rPr dirty="0" sz="1000" spc="-260">
                <a:solidFill>
                  <a:srgbClr val="4D4D4F"/>
                </a:solidFill>
                <a:latin typeface="宋体"/>
                <a:cs typeface="宋体"/>
              </a:rPr>
              <a:t> </a:t>
            </a:r>
            <a:r>
              <a:rPr dirty="0" sz="1000" spc="-5">
                <a:solidFill>
                  <a:srgbClr val="4D4D4F"/>
                </a:solidFill>
                <a:latin typeface="等线"/>
                <a:cs typeface="等线"/>
              </a:rPr>
              <a:t>96</a:t>
            </a:r>
            <a:r>
              <a:rPr dirty="0" sz="1000" spc="-25">
                <a:solidFill>
                  <a:srgbClr val="4D4D4F"/>
                </a:solidFill>
                <a:latin typeface="等线"/>
                <a:cs typeface="等线"/>
              </a:rPr>
              <a:t> </a:t>
            </a:r>
            <a:r>
              <a:rPr dirty="0" sz="1000" spc="5">
                <a:solidFill>
                  <a:srgbClr val="4D4D4F"/>
                </a:solidFill>
                <a:latin typeface="宋体"/>
                <a:cs typeface="宋体"/>
              </a:rPr>
              <a:t>周</a:t>
            </a:r>
            <a:r>
              <a:rPr dirty="0" sz="1000" spc="-5">
                <a:solidFill>
                  <a:srgbClr val="4D4D4F"/>
                </a:solidFill>
                <a:latin typeface="宋体"/>
                <a:cs typeface="宋体"/>
              </a:rPr>
              <a:t>数据</a:t>
            </a:r>
            <a:r>
              <a:rPr dirty="0" sz="1000" spc="-20">
                <a:solidFill>
                  <a:srgbClr val="4D4D4F"/>
                </a:solidFill>
                <a:latin typeface="宋体"/>
                <a:cs typeface="宋体"/>
              </a:rPr>
              <a:t>。</a:t>
            </a:r>
            <a:r>
              <a:rPr dirty="0" sz="1000" spc="5">
                <a:solidFill>
                  <a:srgbClr val="4D4D4F"/>
                </a:solidFill>
                <a:latin typeface="宋体"/>
                <a:cs typeface="宋体"/>
              </a:rPr>
              <a:t>结果</a:t>
            </a:r>
            <a:r>
              <a:rPr dirty="0" sz="1000" spc="-5">
                <a:solidFill>
                  <a:srgbClr val="4D4D4F"/>
                </a:solidFill>
                <a:latin typeface="宋体"/>
                <a:cs typeface="宋体"/>
              </a:rPr>
              <a:t>显示</a:t>
            </a:r>
            <a:r>
              <a:rPr dirty="0" sz="1000" spc="-20">
                <a:solidFill>
                  <a:srgbClr val="4D4D4F"/>
                </a:solidFill>
                <a:latin typeface="宋体"/>
                <a:cs typeface="宋体"/>
              </a:rPr>
              <a:t>，</a:t>
            </a:r>
            <a:r>
              <a:rPr dirty="0" sz="1000" spc="-5">
                <a:solidFill>
                  <a:srgbClr val="4D4D4F"/>
                </a:solidFill>
                <a:latin typeface="宋体"/>
                <a:cs typeface="宋体"/>
              </a:rPr>
              <a:t>这 款</a:t>
            </a:r>
            <a:r>
              <a:rPr dirty="0" sz="1000" spc="-10">
                <a:solidFill>
                  <a:srgbClr val="4D4D4F"/>
                </a:solidFill>
                <a:latin typeface="宋体"/>
                <a:cs typeface="宋体"/>
              </a:rPr>
              <a:t> </a:t>
            </a:r>
            <a:r>
              <a:rPr dirty="0" sz="1000" spc="-5">
                <a:solidFill>
                  <a:srgbClr val="4D4D4F"/>
                </a:solidFill>
                <a:latin typeface="等线"/>
                <a:cs typeface="等线"/>
              </a:rPr>
              <a:t>2DR</a:t>
            </a:r>
            <a:r>
              <a:rPr dirty="0" sz="1000" spc="215">
                <a:solidFill>
                  <a:srgbClr val="4D4D4F"/>
                </a:solidFill>
                <a:latin typeface="等线"/>
                <a:cs typeface="等线"/>
              </a:rPr>
              <a:t> </a:t>
            </a:r>
            <a:r>
              <a:rPr dirty="0" sz="1000" spc="5">
                <a:solidFill>
                  <a:srgbClr val="4D4D4F"/>
                </a:solidFill>
                <a:latin typeface="宋体"/>
                <a:cs typeface="宋体"/>
              </a:rPr>
              <a:t>在维持病毒学抑制</a:t>
            </a:r>
            <a:r>
              <a:rPr dirty="0" sz="1000">
                <a:solidFill>
                  <a:srgbClr val="4D4D4F"/>
                </a:solidFill>
                <a:latin typeface="宋体"/>
                <a:cs typeface="宋体"/>
              </a:rPr>
              <a:t>（</a:t>
            </a:r>
            <a:r>
              <a:rPr dirty="0" sz="1000">
                <a:solidFill>
                  <a:srgbClr val="4D4D4F"/>
                </a:solidFill>
                <a:latin typeface="等线"/>
                <a:cs typeface="等线"/>
              </a:rPr>
              <a:t>HIV-1</a:t>
            </a:r>
            <a:r>
              <a:rPr dirty="0" sz="1000" spc="220">
                <a:solidFill>
                  <a:srgbClr val="4D4D4F"/>
                </a:solidFill>
                <a:latin typeface="等线"/>
                <a:cs typeface="等线"/>
              </a:rPr>
              <a:t> </a:t>
            </a:r>
            <a:r>
              <a:rPr dirty="0" sz="1000">
                <a:solidFill>
                  <a:srgbClr val="4D4D4F"/>
                </a:solidFill>
                <a:latin typeface="等线"/>
                <a:cs typeface="等线"/>
              </a:rPr>
              <a:t>RNA</a:t>
            </a:r>
            <a:r>
              <a:rPr dirty="0" sz="1000">
                <a:solidFill>
                  <a:srgbClr val="4D4D4F"/>
                </a:solidFill>
                <a:latin typeface="宋体"/>
                <a:cs typeface="宋体"/>
              </a:rPr>
              <a:t>＜</a:t>
            </a:r>
            <a:r>
              <a:rPr dirty="0" sz="1000">
                <a:solidFill>
                  <a:srgbClr val="4D4D4F"/>
                </a:solidFill>
                <a:latin typeface="等线"/>
                <a:cs typeface="等线"/>
              </a:rPr>
              <a:t>50</a:t>
            </a:r>
            <a:r>
              <a:rPr dirty="0" sz="1000" spc="220">
                <a:solidFill>
                  <a:srgbClr val="4D4D4F"/>
                </a:solidFill>
                <a:latin typeface="等线"/>
                <a:cs typeface="等线"/>
              </a:rPr>
              <a:t> </a:t>
            </a:r>
            <a:r>
              <a:rPr dirty="0" sz="1000" spc="5">
                <a:solidFill>
                  <a:srgbClr val="4D4D4F"/>
                </a:solidFill>
                <a:latin typeface="宋体"/>
                <a:cs typeface="宋体"/>
              </a:rPr>
              <a:t>拷贝</a:t>
            </a:r>
            <a:r>
              <a:rPr dirty="0" sz="1000">
                <a:solidFill>
                  <a:srgbClr val="4D4D4F"/>
                </a:solidFill>
                <a:latin typeface="等线"/>
                <a:cs typeface="等线"/>
              </a:rPr>
              <a:t>/</a:t>
            </a:r>
            <a:r>
              <a:rPr dirty="0" sz="1000" spc="-5">
                <a:solidFill>
                  <a:srgbClr val="4D4D4F"/>
                </a:solidFill>
                <a:latin typeface="宋体"/>
                <a:cs typeface="宋体"/>
              </a:rPr>
              <a:t>毫</a:t>
            </a:r>
            <a:r>
              <a:rPr dirty="0" sz="1000" spc="5">
                <a:solidFill>
                  <a:srgbClr val="4D4D4F"/>
                </a:solidFill>
                <a:latin typeface="宋体"/>
                <a:cs typeface="宋体"/>
              </a:rPr>
              <a:t>升）的患者比例方面与</a:t>
            </a:r>
            <a:r>
              <a:rPr dirty="0" sz="1000" spc="-5">
                <a:solidFill>
                  <a:srgbClr val="4D4D4F"/>
                </a:solidFill>
                <a:latin typeface="宋体"/>
                <a:cs typeface="宋体"/>
              </a:rPr>
              <a:t>三合</a:t>
            </a:r>
            <a:r>
              <a:rPr dirty="0" sz="1000" spc="5">
                <a:solidFill>
                  <a:srgbClr val="4D4D4F"/>
                </a:solidFill>
                <a:latin typeface="宋体"/>
                <a:cs typeface="宋体"/>
              </a:rPr>
              <a:t>一药</a:t>
            </a:r>
            <a:r>
              <a:rPr dirty="0" sz="1000" spc="-5">
                <a:solidFill>
                  <a:srgbClr val="4D4D4F"/>
                </a:solidFill>
                <a:latin typeface="宋体"/>
                <a:cs typeface="宋体"/>
              </a:rPr>
              <a:t>物 </a:t>
            </a:r>
            <a:r>
              <a:rPr dirty="0" sz="1000" spc="-5">
                <a:solidFill>
                  <a:srgbClr val="4D4D4F"/>
                </a:solidFill>
                <a:latin typeface="等线"/>
                <a:cs typeface="等线"/>
              </a:rPr>
              <a:t>Delstrigo</a:t>
            </a:r>
            <a:r>
              <a:rPr dirty="0" sz="1000" spc="-5">
                <a:solidFill>
                  <a:srgbClr val="4D4D4F"/>
                </a:solidFill>
                <a:latin typeface="宋体"/>
                <a:cs typeface="宋体"/>
              </a:rPr>
              <a:t>（</a:t>
            </a:r>
            <a:r>
              <a:rPr dirty="0" sz="1000" spc="-5">
                <a:solidFill>
                  <a:srgbClr val="4D4D4F"/>
                </a:solidFill>
                <a:latin typeface="等线"/>
                <a:cs typeface="等线"/>
              </a:rPr>
              <a:t>doravirine/3TC/TDF</a:t>
            </a:r>
            <a:r>
              <a:rPr dirty="0" sz="1000" spc="-5">
                <a:solidFill>
                  <a:srgbClr val="4D4D4F"/>
                </a:solidFill>
                <a:latin typeface="宋体"/>
                <a:cs typeface="宋体"/>
              </a:rPr>
              <a:t>）相</a:t>
            </a:r>
            <a:r>
              <a:rPr dirty="0" sz="1000" spc="5">
                <a:solidFill>
                  <a:srgbClr val="4D4D4F"/>
                </a:solidFill>
                <a:latin typeface="宋体"/>
                <a:cs typeface="宋体"/>
              </a:rPr>
              <a:t>似</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新</a:t>
            </a:r>
            <a:r>
              <a:rPr dirty="0" sz="1000" spc="-5">
                <a:solidFill>
                  <a:srgbClr val="4D4D4F"/>
                </a:solidFill>
                <a:latin typeface="宋体"/>
                <a:cs typeface="宋体"/>
              </a:rPr>
              <a:t>浪医</a:t>
            </a:r>
            <a:r>
              <a:rPr dirty="0" sz="1000" spc="5">
                <a:solidFill>
                  <a:srgbClr val="4D4D4F"/>
                </a:solidFill>
                <a:latin typeface="宋体"/>
                <a:cs typeface="宋体"/>
              </a:rPr>
              <a:t>药</a:t>
            </a:r>
            <a:r>
              <a:rPr dirty="0" sz="1000" spc="-5">
                <a:solidFill>
                  <a:srgbClr val="4D4D4F"/>
                </a:solidFill>
                <a:latin typeface="宋体"/>
                <a:cs typeface="宋体"/>
              </a:rPr>
              <a:t>新</a:t>
            </a:r>
            <a:r>
              <a:rPr dirty="0" sz="1000" spc="5">
                <a:solidFill>
                  <a:srgbClr val="4D4D4F"/>
                </a:solidFill>
                <a:latin typeface="宋体"/>
                <a:cs typeface="宋体"/>
              </a:rPr>
              <a:t>闻</a:t>
            </a:r>
            <a:r>
              <a:rPr dirty="0" sz="1000" spc="-5">
                <a:solidFill>
                  <a:srgbClr val="4D4D4F"/>
                </a:solidFill>
                <a:latin typeface="宋体"/>
                <a:cs typeface="宋体"/>
              </a:rPr>
              <a:t>）</a:t>
            </a:r>
            <a:endParaRPr sz="1000">
              <a:latin typeface="宋体"/>
              <a:cs typeface="宋体"/>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363970" cy="684720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0"/>
              </a:spcBef>
            </a:pPr>
            <a:endParaRPr sz="500">
              <a:latin typeface="微软雅黑"/>
              <a:cs typeface="微软雅黑"/>
            </a:endParaRPr>
          </a:p>
          <a:p>
            <a:pPr algn="just" marL="1400810" marR="6985">
              <a:lnSpc>
                <a:spcPct val="117100"/>
              </a:lnSpc>
            </a:pPr>
            <a:r>
              <a:rPr dirty="0" sz="1000" spc="5" b="1">
                <a:solidFill>
                  <a:srgbClr val="4D4D4F"/>
                </a:solidFill>
                <a:latin typeface="微软雅黑"/>
                <a:cs typeface="微软雅黑"/>
              </a:rPr>
              <a:t>【恒瑞</a:t>
            </a:r>
            <a:r>
              <a:rPr dirty="0" sz="1000" spc="-5" b="1">
                <a:solidFill>
                  <a:srgbClr val="4D4D4F"/>
                </a:solidFill>
                <a:latin typeface="微软雅黑"/>
                <a:cs typeface="微软雅黑"/>
              </a:rPr>
              <a:t>医药</a:t>
            </a:r>
            <a:r>
              <a:rPr dirty="0" sz="1000" spc="-45" b="1">
                <a:solidFill>
                  <a:srgbClr val="4D4D4F"/>
                </a:solidFill>
                <a:latin typeface="微软雅黑"/>
                <a:cs typeface="微软雅黑"/>
              </a:rPr>
              <a:t> </a:t>
            </a:r>
            <a:r>
              <a:rPr dirty="0" sz="1000" spc="-5" b="1">
                <a:solidFill>
                  <a:srgbClr val="4D4D4F"/>
                </a:solidFill>
                <a:latin typeface="等线"/>
                <a:cs typeface="等线"/>
              </a:rPr>
              <a:t>SGLT-2</a:t>
            </a:r>
            <a:r>
              <a:rPr dirty="0" sz="1000" spc="-40" b="1">
                <a:solidFill>
                  <a:srgbClr val="4D4D4F"/>
                </a:solidFill>
                <a:latin typeface="等线"/>
                <a:cs typeface="等线"/>
              </a:rPr>
              <a:t> </a:t>
            </a:r>
            <a:r>
              <a:rPr dirty="0" sz="1000" spc="5" b="1">
                <a:solidFill>
                  <a:srgbClr val="4D4D4F"/>
                </a:solidFill>
                <a:latin typeface="微软雅黑"/>
                <a:cs typeface="微软雅黑"/>
              </a:rPr>
              <a:t>抑</a:t>
            </a:r>
            <a:r>
              <a:rPr dirty="0" sz="1000" spc="-5" b="1">
                <a:solidFill>
                  <a:srgbClr val="4D4D4F"/>
                </a:solidFill>
                <a:latin typeface="微软雅黑"/>
                <a:cs typeface="微软雅黑"/>
              </a:rPr>
              <a:t>制剂</a:t>
            </a:r>
            <a:r>
              <a:rPr dirty="0" sz="1000" spc="5" b="1">
                <a:solidFill>
                  <a:srgbClr val="4D4D4F"/>
                </a:solidFill>
                <a:latin typeface="微软雅黑"/>
                <a:cs typeface="微软雅黑"/>
              </a:rPr>
              <a:t>「恒</a:t>
            </a:r>
            <a:r>
              <a:rPr dirty="0" sz="1000" spc="-5" b="1">
                <a:solidFill>
                  <a:srgbClr val="4D4D4F"/>
                </a:solidFill>
                <a:latin typeface="微软雅黑"/>
                <a:cs typeface="微软雅黑"/>
              </a:rPr>
              <a:t>格</a:t>
            </a:r>
            <a:r>
              <a:rPr dirty="0" sz="1000" spc="5" b="1">
                <a:solidFill>
                  <a:srgbClr val="4D4D4F"/>
                </a:solidFill>
                <a:latin typeface="微软雅黑"/>
                <a:cs typeface="微软雅黑"/>
              </a:rPr>
              <a:t>列</a:t>
            </a:r>
            <a:r>
              <a:rPr dirty="0" sz="1000" spc="-5" b="1">
                <a:solidFill>
                  <a:srgbClr val="4D4D4F"/>
                </a:solidFill>
                <a:latin typeface="微软雅黑"/>
                <a:cs typeface="微软雅黑"/>
              </a:rPr>
              <a:t>净</a:t>
            </a:r>
            <a:r>
              <a:rPr dirty="0" sz="1000" spc="5" b="1">
                <a:solidFill>
                  <a:srgbClr val="4D4D4F"/>
                </a:solidFill>
                <a:latin typeface="微软雅黑"/>
                <a:cs typeface="微软雅黑"/>
              </a:rPr>
              <a:t>」申</a:t>
            </a:r>
            <a:r>
              <a:rPr dirty="0" sz="1000" spc="-5" b="1">
                <a:solidFill>
                  <a:srgbClr val="4D4D4F"/>
                </a:solidFill>
                <a:latin typeface="微软雅黑"/>
                <a:cs typeface="微软雅黑"/>
              </a:rPr>
              <a:t>报</a:t>
            </a:r>
            <a:r>
              <a:rPr dirty="0" sz="1000" spc="5" b="1">
                <a:solidFill>
                  <a:srgbClr val="4D4D4F"/>
                </a:solidFill>
                <a:latin typeface="微软雅黑"/>
                <a:cs typeface="微软雅黑"/>
              </a:rPr>
              <a:t>上</a:t>
            </a:r>
            <a:r>
              <a:rPr dirty="0" sz="1000" b="1">
                <a:solidFill>
                  <a:srgbClr val="4D4D4F"/>
                </a:solidFill>
                <a:latin typeface="微软雅黑"/>
                <a:cs typeface="微软雅黑"/>
              </a:rPr>
              <a:t>市</a:t>
            </a:r>
            <a:r>
              <a:rPr dirty="0" sz="1000" spc="5" b="1">
                <a:solidFill>
                  <a:srgbClr val="4D4D4F"/>
                </a:solidFill>
                <a:latin typeface="微软雅黑"/>
                <a:cs typeface="微软雅黑"/>
              </a:rPr>
              <a:t>】</a:t>
            </a:r>
            <a:r>
              <a:rPr dirty="0" sz="1000" spc="-5">
                <a:solidFill>
                  <a:srgbClr val="4D4D4F"/>
                </a:solidFill>
                <a:latin typeface="宋体"/>
                <a:cs typeface="宋体"/>
              </a:rPr>
              <a:t>日前，</a:t>
            </a:r>
            <a:r>
              <a:rPr dirty="0" sz="1000" spc="-5">
                <a:solidFill>
                  <a:srgbClr val="4D4D4F"/>
                </a:solidFill>
                <a:latin typeface="等线"/>
                <a:cs typeface="等线"/>
              </a:rPr>
              <a:t>CDE</a:t>
            </a:r>
            <a:r>
              <a:rPr dirty="0" sz="1000" spc="-30">
                <a:solidFill>
                  <a:srgbClr val="4D4D4F"/>
                </a:solidFill>
                <a:latin typeface="等线"/>
                <a:cs typeface="等线"/>
              </a:rPr>
              <a:t> </a:t>
            </a:r>
            <a:r>
              <a:rPr dirty="0" sz="1000" spc="-5">
                <a:solidFill>
                  <a:srgbClr val="4D4D4F"/>
                </a:solidFill>
                <a:latin typeface="宋体"/>
                <a:cs typeface="宋体"/>
              </a:rPr>
              <a:t>官网</a:t>
            </a:r>
            <a:r>
              <a:rPr dirty="0" sz="1000" spc="5">
                <a:solidFill>
                  <a:srgbClr val="4D4D4F"/>
                </a:solidFill>
                <a:latin typeface="宋体"/>
                <a:cs typeface="宋体"/>
              </a:rPr>
              <a:t>显</a:t>
            </a:r>
            <a:r>
              <a:rPr dirty="0" sz="1000" spc="-5">
                <a:solidFill>
                  <a:srgbClr val="4D4D4F"/>
                </a:solidFill>
                <a:latin typeface="宋体"/>
                <a:cs typeface="宋体"/>
              </a:rPr>
              <a:t>示，恒</a:t>
            </a:r>
            <a:r>
              <a:rPr dirty="0" sz="1000" spc="5">
                <a:solidFill>
                  <a:srgbClr val="4D4D4F"/>
                </a:solidFill>
                <a:latin typeface="宋体"/>
                <a:cs typeface="宋体"/>
              </a:rPr>
              <a:t>瑞医</a:t>
            </a:r>
            <a:r>
              <a:rPr dirty="0" sz="1000" spc="-5">
                <a:solidFill>
                  <a:srgbClr val="4D4D4F"/>
                </a:solidFill>
                <a:latin typeface="宋体"/>
                <a:cs typeface="宋体"/>
              </a:rPr>
              <a:t>药提交 的</a:t>
            </a:r>
            <a:r>
              <a:rPr dirty="0" sz="1000" spc="-275">
                <a:solidFill>
                  <a:srgbClr val="4D4D4F"/>
                </a:solidFill>
                <a:latin typeface="宋体"/>
                <a:cs typeface="宋体"/>
              </a:rPr>
              <a:t> </a:t>
            </a:r>
            <a:r>
              <a:rPr dirty="0" sz="1000" spc="-5">
                <a:solidFill>
                  <a:srgbClr val="4D4D4F"/>
                </a:solidFill>
                <a:latin typeface="等线"/>
                <a:cs typeface="等线"/>
              </a:rPr>
              <a:t>1</a:t>
            </a:r>
            <a:r>
              <a:rPr dirty="0" sz="1000" spc="-45">
                <a:solidFill>
                  <a:srgbClr val="4D4D4F"/>
                </a:solidFill>
                <a:latin typeface="等线"/>
                <a:cs typeface="等线"/>
              </a:rPr>
              <a:t> </a:t>
            </a:r>
            <a:r>
              <a:rPr dirty="0" sz="1000" spc="-5">
                <a:solidFill>
                  <a:srgbClr val="4D4D4F"/>
                </a:solidFill>
                <a:latin typeface="宋体"/>
                <a:cs typeface="宋体"/>
              </a:rPr>
              <a:t>类</a:t>
            </a:r>
            <a:r>
              <a:rPr dirty="0" sz="1000" spc="5">
                <a:solidFill>
                  <a:srgbClr val="4D4D4F"/>
                </a:solidFill>
                <a:latin typeface="宋体"/>
                <a:cs typeface="宋体"/>
              </a:rPr>
              <a:t>新</a:t>
            </a:r>
            <a:r>
              <a:rPr dirty="0" sz="1000" spc="-5">
                <a:solidFill>
                  <a:srgbClr val="4D4D4F"/>
                </a:solidFill>
                <a:latin typeface="宋体"/>
                <a:cs typeface="宋体"/>
              </a:rPr>
              <a:t>药脯</a:t>
            </a:r>
            <a:r>
              <a:rPr dirty="0" sz="1000" spc="5">
                <a:solidFill>
                  <a:srgbClr val="4D4D4F"/>
                </a:solidFill>
                <a:latin typeface="宋体"/>
                <a:cs typeface="宋体"/>
              </a:rPr>
              <a:t>氨</a:t>
            </a:r>
            <a:r>
              <a:rPr dirty="0" sz="1000" spc="-5">
                <a:solidFill>
                  <a:srgbClr val="4D4D4F"/>
                </a:solidFill>
                <a:latin typeface="宋体"/>
                <a:cs typeface="宋体"/>
              </a:rPr>
              <a:t>酸恒</a:t>
            </a:r>
            <a:r>
              <a:rPr dirty="0" sz="1000" spc="5">
                <a:solidFill>
                  <a:srgbClr val="4D4D4F"/>
                </a:solidFill>
                <a:latin typeface="宋体"/>
                <a:cs typeface="宋体"/>
              </a:rPr>
              <a:t>格</a:t>
            </a:r>
            <a:r>
              <a:rPr dirty="0" sz="1000" spc="-5">
                <a:solidFill>
                  <a:srgbClr val="4D4D4F"/>
                </a:solidFill>
                <a:latin typeface="宋体"/>
                <a:cs typeface="宋体"/>
              </a:rPr>
              <a:t>列</a:t>
            </a:r>
            <a:r>
              <a:rPr dirty="0" sz="1000" spc="5">
                <a:solidFill>
                  <a:srgbClr val="4D4D4F"/>
                </a:solidFill>
                <a:latin typeface="宋体"/>
                <a:cs typeface="宋体"/>
              </a:rPr>
              <a:t>净</a:t>
            </a:r>
            <a:r>
              <a:rPr dirty="0" sz="1000" spc="-5">
                <a:solidFill>
                  <a:srgbClr val="4D4D4F"/>
                </a:solidFill>
                <a:latin typeface="宋体"/>
                <a:cs typeface="宋体"/>
              </a:rPr>
              <a:t>片上市</a:t>
            </a:r>
            <a:r>
              <a:rPr dirty="0" sz="1000" spc="5">
                <a:solidFill>
                  <a:srgbClr val="4D4D4F"/>
                </a:solidFill>
                <a:latin typeface="宋体"/>
                <a:cs typeface="宋体"/>
              </a:rPr>
              <a:t>申</a:t>
            </a:r>
            <a:r>
              <a:rPr dirty="0" sz="1000" spc="-5">
                <a:solidFill>
                  <a:srgbClr val="4D4D4F"/>
                </a:solidFill>
                <a:latin typeface="宋体"/>
                <a:cs typeface="宋体"/>
              </a:rPr>
              <a:t>请获</a:t>
            </a:r>
            <a:r>
              <a:rPr dirty="0" sz="1000" spc="5">
                <a:solidFill>
                  <a:srgbClr val="4D4D4F"/>
                </a:solidFill>
                <a:latin typeface="宋体"/>
                <a:cs typeface="宋体"/>
              </a:rPr>
              <a:t>得</a:t>
            </a:r>
            <a:r>
              <a:rPr dirty="0" sz="1000" spc="-5">
                <a:solidFill>
                  <a:srgbClr val="4D4D4F"/>
                </a:solidFill>
                <a:latin typeface="宋体"/>
                <a:cs typeface="宋体"/>
              </a:rPr>
              <a:t>受</a:t>
            </a:r>
            <a:r>
              <a:rPr dirty="0" sz="1000" spc="5">
                <a:solidFill>
                  <a:srgbClr val="4D4D4F"/>
                </a:solidFill>
                <a:latin typeface="宋体"/>
                <a:cs typeface="宋体"/>
              </a:rPr>
              <a:t>理</a:t>
            </a:r>
            <a:r>
              <a:rPr dirty="0" sz="1000" spc="-509">
                <a:solidFill>
                  <a:srgbClr val="4D4D4F"/>
                </a:solidFill>
                <a:latin typeface="宋体"/>
                <a:cs typeface="宋体"/>
              </a:rPr>
              <a:t>。</a:t>
            </a:r>
            <a:r>
              <a:rPr dirty="0" sz="1000" spc="-5">
                <a:solidFill>
                  <a:srgbClr val="4D4D4F"/>
                </a:solidFill>
                <a:latin typeface="宋体"/>
                <a:cs typeface="宋体"/>
              </a:rPr>
              <a:t>这</a:t>
            </a:r>
            <a:r>
              <a:rPr dirty="0" sz="1000" spc="5">
                <a:solidFill>
                  <a:srgbClr val="4D4D4F"/>
                </a:solidFill>
                <a:latin typeface="宋体"/>
                <a:cs typeface="宋体"/>
              </a:rPr>
              <a:t>是</a:t>
            </a:r>
            <a:r>
              <a:rPr dirty="0" sz="1000" spc="-5">
                <a:solidFill>
                  <a:srgbClr val="4D4D4F"/>
                </a:solidFill>
                <a:latin typeface="宋体"/>
                <a:cs typeface="宋体"/>
              </a:rPr>
              <a:t>首个在</a:t>
            </a:r>
            <a:r>
              <a:rPr dirty="0" sz="1000" spc="5">
                <a:solidFill>
                  <a:srgbClr val="4D4D4F"/>
                </a:solidFill>
                <a:latin typeface="宋体"/>
                <a:cs typeface="宋体"/>
              </a:rPr>
              <a:t>国</a:t>
            </a:r>
            <a:r>
              <a:rPr dirty="0" sz="1000" spc="-5">
                <a:solidFill>
                  <a:srgbClr val="4D4D4F"/>
                </a:solidFill>
                <a:latin typeface="宋体"/>
                <a:cs typeface="宋体"/>
              </a:rPr>
              <a:t>内申</a:t>
            </a:r>
            <a:r>
              <a:rPr dirty="0" sz="1000" spc="5">
                <a:solidFill>
                  <a:srgbClr val="4D4D4F"/>
                </a:solidFill>
                <a:latin typeface="宋体"/>
                <a:cs typeface="宋体"/>
              </a:rPr>
              <a:t>报</a:t>
            </a:r>
            <a:r>
              <a:rPr dirty="0" sz="1000" spc="-5">
                <a:solidFill>
                  <a:srgbClr val="4D4D4F"/>
                </a:solidFill>
                <a:latin typeface="宋体"/>
                <a:cs typeface="宋体"/>
              </a:rPr>
              <a:t>上市</a:t>
            </a:r>
            <a:r>
              <a:rPr dirty="0" sz="1000" spc="5">
                <a:solidFill>
                  <a:srgbClr val="4D4D4F"/>
                </a:solidFill>
                <a:latin typeface="宋体"/>
                <a:cs typeface="宋体"/>
              </a:rPr>
              <a:t>的</a:t>
            </a:r>
            <a:r>
              <a:rPr dirty="0" sz="1000" spc="-5">
                <a:solidFill>
                  <a:srgbClr val="4D4D4F"/>
                </a:solidFill>
                <a:latin typeface="宋体"/>
                <a:cs typeface="宋体"/>
              </a:rPr>
              <a:t>国产</a:t>
            </a:r>
            <a:r>
              <a:rPr dirty="0" sz="1000" spc="-245">
                <a:solidFill>
                  <a:srgbClr val="4D4D4F"/>
                </a:solidFill>
                <a:latin typeface="宋体"/>
                <a:cs typeface="宋体"/>
              </a:rPr>
              <a:t> </a:t>
            </a:r>
            <a:r>
              <a:rPr dirty="0" sz="1000" spc="-5">
                <a:solidFill>
                  <a:srgbClr val="4D4D4F"/>
                </a:solidFill>
                <a:latin typeface="等线"/>
                <a:cs typeface="等线"/>
              </a:rPr>
              <a:t>SGLT-2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等线"/>
                <a:cs typeface="等线"/>
              </a:rPr>
              <a:t>CDE</a:t>
            </a:r>
            <a:r>
              <a:rPr dirty="0" sz="1000" spc="-5">
                <a:solidFill>
                  <a:srgbClr val="4D4D4F"/>
                </a:solidFill>
                <a:latin typeface="宋体"/>
                <a:cs typeface="宋体"/>
              </a:rPr>
              <a:t>）</a:t>
            </a:r>
            <a:endParaRPr sz="1000">
              <a:latin typeface="宋体"/>
              <a:cs typeface="宋体"/>
            </a:endParaRPr>
          </a:p>
          <a:p>
            <a:pPr algn="just" marL="1400810" marR="5080">
              <a:lnSpc>
                <a:spcPct val="117000"/>
              </a:lnSpc>
              <a:spcBef>
                <a:spcPts val="770"/>
              </a:spcBef>
            </a:pPr>
            <a:r>
              <a:rPr dirty="0" sz="1000" spc="-5">
                <a:solidFill>
                  <a:srgbClr val="4D4D4F"/>
                </a:solidFill>
                <a:latin typeface="宋体"/>
                <a:cs typeface="宋体"/>
              </a:rPr>
              <a:t>【</a:t>
            </a:r>
            <a:r>
              <a:rPr dirty="0" sz="1000" spc="5" b="1">
                <a:solidFill>
                  <a:srgbClr val="4D4D4F"/>
                </a:solidFill>
                <a:latin typeface="微软雅黑"/>
                <a:cs typeface="微软雅黑"/>
              </a:rPr>
              <a:t>亚盛医药</a:t>
            </a:r>
            <a:r>
              <a:rPr dirty="0" sz="1000" spc="-5" b="1">
                <a:solidFill>
                  <a:srgbClr val="4D4D4F"/>
                </a:solidFill>
                <a:latin typeface="微软雅黑"/>
                <a:cs typeface="微软雅黑"/>
              </a:rPr>
              <a:t>细</a:t>
            </a:r>
            <a:r>
              <a:rPr dirty="0" sz="1000" spc="5" b="1">
                <a:solidFill>
                  <a:srgbClr val="4D4D4F"/>
                </a:solidFill>
                <a:latin typeface="微软雅黑"/>
                <a:cs typeface="微软雅黑"/>
              </a:rPr>
              <a:t>胞凋</a:t>
            </a:r>
            <a:r>
              <a:rPr dirty="0" sz="1000" spc="-5" b="1">
                <a:solidFill>
                  <a:srgbClr val="4D4D4F"/>
                </a:solidFill>
                <a:latin typeface="微软雅黑"/>
                <a:cs typeface="微软雅黑"/>
              </a:rPr>
              <a:t>亡</a:t>
            </a:r>
            <a:r>
              <a:rPr dirty="0" sz="1000" spc="5" b="1">
                <a:solidFill>
                  <a:srgbClr val="4D4D4F"/>
                </a:solidFill>
                <a:latin typeface="微软雅黑"/>
                <a:cs typeface="微软雅黑"/>
              </a:rPr>
              <a:t>管线</a:t>
            </a:r>
            <a:r>
              <a:rPr dirty="0" sz="1000" spc="-5" b="1">
                <a:solidFill>
                  <a:srgbClr val="4D4D4F"/>
                </a:solidFill>
                <a:latin typeface="微软雅黑"/>
                <a:cs typeface="微软雅黑"/>
              </a:rPr>
              <a:t>再</a:t>
            </a:r>
            <a:r>
              <a:rPr dirty="0" sz="1000" spc="5" b="1">
                <a:solidFill>
                  <a:srgbClr val="4D4D4F"/>
                </a:solidFill>
                <a:latin typeface="微软雅黑"/>
                <a:cs typeface="微软雅黑"/>
              </a:rPr>
              <a:t>获进</a:t>
            </a:r>
            <a:r>
              <a:rPr dirty="0" sz="1000" spc="20" b="1">
                <a:solidFill>
                  <a:srgbClr val="4D4D4F"/>
                </a:solidFill>
                <a:latin typeface="微软雅黑"/>
                <a:cs typeface="微软雅黑"/>
              </a:rPr>
              <a:t>展</a:t>
            </a:r>
            <a:r>
              <a:rPr dirty="0" sz="1000" spc="-65">
                <a:solidFill>
                  <a:srgbClr val="4D4D4F"/>
                </a:solidFill>
                <a:latin typeface="宋体"/>
                <a:cs typeface="宋体"/>
              </a:rPr>
              <a:t>】</a:t>
            </a:r>
            <a:r>
              <a:rPr dirty="0" sz="1000" spc="-5">
                <a:solidFill>
                  <a:srgbClr val="4D4D4F"/>
                </a:solidFill>
                <a:latin typeface="等线"/>
                <a:cs typeface="等线"/>
              </a:rPr>
              <a:t>9</a:t>
            </a:r>
            <a:r>
              <a:rPr dirty="0" sz="1000" spc="-40">
                <a:solidFill>
                  <a:srgbClr val="4D4D4F"/>
                </a:solidFill>
                <a:latin typeface="等线"/>
                <a:cs typeface="等线"/>
              </a:rPr>
              <a:t> </a:t>
            </a:r>
            <a:r>
              <a:rPr dirty="0" sz="1000" spc="-5">
                <a:solidFill>
                  <a:srgbClr val="4D4D4F"/>
                </a:solidFill>
                <a:latin typeface="宋体"/>
                <a:cs typeface="宋体"/>
              </a:rPr>
              <a:t>日</a:t>
            </a:r>
            <a:r>
              <a:rPr dirty="0" sz="1000" spc="-65">
                <a:solidFill>
                  <a:srgbClr val="4D4D4F"/>
                </a:solidFill>
                <a:latin typeface="宋体"/>
                <a:cs typeface="宋体"/>
              </a:rPr>
              <a:t>，</a:t>
            </a:r>
            <a:r>
              <a:rPr dirty="0" sz="1000" spc="-5">
                <a:solidFill>
                  <a:srgbClr val="4D4D4F"/>
                </a:solidFill>
                <a:latin typeface="宋体"/>
                <a:cs typeface="宋体"/>
              </a:rPr>
              <a:t>亚盛医</a:t>
            </a:r>
            <a:r>
              <a:rPr dirty="0" sz="1000" spc="5">
                <a:solidFill>
                  <a:srgbClr val="4D4D4F"/>
                </a:solidFill>
                <a:latin typeface="宋体"/>
                <a:cs typeface="宋体"/>
              </a:rPr>
              <a:t>药宣</a:t>
            </a:r>
            <a:r>
              <a:rPr dirty="0" sz="1000" spc="-5">
                <a:solidFill>
                  <a:srgbClr val="4D4D4F"/>
                </a:solidFill>
                <a:latin typeface="宋体"/>
                <a:cs typeface="宋体"/>
              </a:rPr>
              <a:t>布</a:t>
            </a:r>
            <a:r>
              <a:rPr dirty="0" sz="1000" spc="-65">
                <a:solidFill>
                  <a:srgbClr val="4D4D4F"/>
                </a:solidFill>
                <a:latin typeface="宋体"/>
                <a:cs typeface="宋体"/>
              </a:rPr>
              <a:t>，</a:t>
            </a:r>
            <a:r>
              <a:rPr dirty="0" sz="1000" spc="-5">
                <a:solidFill>
                  <a:srgbClr val="4D4D4F"/>
                </a:solidFill>
                <a:latin typeface="宋体"/>
                <a:cs typeface="宋体"/>
              </a:rPr>
              <a:t>美国</a:t>
            </a:r>
            <a:r>
              <a:rPr dirty="0" sz="1000" spc="-260">
                <a:solidFill>
                  <a:srgbClr val="4D4D4F"/>
                </a:solidFill>
                <a:latin typeface="宋体"/>
                <a:cs typeface="宋体"/>
              </a:rPr>
              <a:t> </a:t>
            </a:r>
            <a:r>
              <a:rPr dirty="0" sz="1000" spc="-5">
                <a:solidFill>
                  <a:srgbClr val="4D4D4F"/>
                </a:solidFill>
                <a:latin typeface="等线"/>
                <a:cs typeface="等线"/>
              </a:rPr>
              <a:t>FDA</a:t>
            </a:r>
            <a:r>
              <a:rPr dirty="0" sz="1000" spc="-35">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前</a:t>
            </a:r>
            <a:r>
              <a:rPr dirty="0" sz="1000" spc="5">
                <a:solidFill>
                  <a:srgbClr val="4D4D4F"/>
                </a:solidFill>
                <a:latin typeface="宋体"/>
                <a:cs typeface="宋体"/>
              </a:rPr>
              <a:t>授</a:t>
            </a:r>
            <a:r>
              <a:rPr dirty="0" sz="1000" spc="-5">
                <a:solidFill>
                  <a:srgbClr val="4D4D4F"/>
                </a:solidFill>
                <a:latin typeface="宋体"/>
                <a:cs typeface="宋体"/>
              </a:rPr>
              <a:t>予该</a:t>
            </a:r>
            <a:r>
              <a:rPr dirty="0" sz="1000" spc="5">
                <a:solidFill>
                  <a:srgbClr val="4D4D4F"/>
                </a:solidFill>
                <a:latin typeface="宋体"/>
                <a:cs typeface="宋体"/>
              </a:rPr>
              <a:t>公</a:t>
            </a:r>
            <a:r>
              <a:rPr dirty="0" sz="1000" spc="-5">
                <a:solidFill>
                  <a:srgbClr val="4D4D4F"/>
                </a:solidFill>
                <a:latin typeface="宋体"/>
                <a:cs typeface="宋体"/>
              </a:rPr>
              <a:t>司细胞 凋亡管</a:t>
            </a:r>
            <a:r>
              <a:rPr dirty="0" sz="1000" spc="5">
                <a:solidFill>
                  <a:srgbClr val="4D4D4F"/>
                </a:solidFill>
                <a:latin typeface="宋体"/>
                <a:cs typeface="宋体"/>
              </a:rPr>
              <a:t>线</a:t>
            </a:r>
            <a:r>
              <a:rPr dirty="0" sz="1000" spc="-5">
                <a:solidFill>
                  <a:srgbClr val="4D4D4F"/>
                </a:solidFill>
                <a:latin typeface="宋体"/>
                <a:cs typeface="宋体"/>
              </a:rPr>
              <a:t>在研</a:t>
            </a:r>
            <a:r>
              <a:rPr dirty="0" sz="1000" spc="5">
                <a:solidFill>
                  <a:srgbClr val="4D4D4F"/>
                </a:solidFill>
                <a:latin typeface="宋体"/>
                <a:cs typeface="宋体"/>
              </a:rPr>
              <a:t>原</a:t>
            </a:r>
            <a:r>
              <a:rPr dirty="0" sz="1000" spc="-5">
                <a:solidFill>
                  <a:srgbClr val="4D4D4F"/>
                </a:solidFill>
                <a:latin typeface="宋体"/>
                <a:cs typeface="宋体"/>
              </a:rPr>
              <a:t>创新药</a:t>
            </a:r>
            <a:r>
              <a:rPr dirty="0" sz="1000" spc="-245">
                <a:solidFill>
                  <a:srgbClr val="4D4D4F"/>
                </a:solidFill>
                <a:latin typeface="宋体"/>
                <a:cs typeface="宋体"/>
              </a:rPr>
              <a:t> </a:t>
            </a:r>
            <a:r>
              <a:rPr dirty="0" sz="1000">
                <a:solidFill>
                  <a:srgbClr val="4D4D4F"/>
                </a:solidFill>
                <a:latin typeface="等线"/>
                <a:cs typeface="等线"/>
              </a:rPr>
              <a:t>MDM2-p53</a:t>
            </a:r>
            <a:r>
              <a:rPr dirty="0" sz="1000" spc="-20">
                <a:solidFill>
                  <a:srgbClr val="4D4D4F"/>
                </a:solidFill>
                <a:latin typeface="等线"/>
                <a:cs typeface="等线"/>
              </a:rPr>
              <a:t> </a:t>
            </a:r>
            <a:r>
              <a:rPr dirty="0" sz="1000" spc="-5">
                <a:solidFill>
                  <a:srgbClr val="4D4D4F"/>
                </a:solidFill>
                <a:latin typeface="宋体"/>
                <a:cs typeface="宋体"/>
              </a:rPr>
              <a:t>抑制剂</a:t>
            </a:r>
            <a:r>
              <a:rPr dirty="0" sz="1000" spc="-250">
                <a:solidFill>
                  <a:srgbClr val="4D4D4F"/>
                </a:solidFill>
                <a:latin typeface="宋体"/>
                <a:cs typeface="宋体"/>
              </a:rPr>
              <a:t> </a:t>
            </a:r>
            <a:r>
              <a:rPr dirty="0" sz="1000" spc="-5">
                <a:solidFill>
                  <a:srgbClr val="4D4D4F"/>
                </a:solidFill>
                <a:latin typeface="等线"/>
                <a:cs typeface="等线"/>
              </a:rPr>
              <a:t>APG-115</a:t>
            </a:r>
            <a:r>
              <a:rPr dirty="0" sz="1000" spc="-320">
                <a:solidFill>
                  <a:srgbClr val="4D4D4F"/>
                </a:solidFill>
                <a:latin typeface="宋体"/>
                <a:cs typeface="宋体"/>
              </a:rPr>
              <a:t>、</a:t>
            </a:r>
            <a:r>
              <a:rPr dirty="0" sz="1000" spc="-5">
                <a:solidFill>
                  <a:srgbClr val="4D4D4F"/>
                </a:solidFill>
                <a:latin typeface="等线"/>
                <a:cs typeface="等线"/>
              </a:rPr>
              <a:t>Bcl-2/Bcl-xL</a:t>
            </a:r>
            <a:r>
              <a:rPr dirty="0" sz="1000" spc="-15">
                <a:solidFill>
                  <a:srgbClr val="4D4D4F"/>
                </a:solidFill>
                <a:latin typeface="等线"/>
                <a:cs typeface="等线"/>
              </a:rPr>
              <a:t> </a:t>
            </a:r>
            <a:r>
              <a:rPr dirty="0" sz="1000" spc="-5">
                <a:solidFill>
                  <a:srgbClr val="4D4D4F"/>
                </a:solidFill>
                <a:latin typeface="宋体"/>
                <a:cs typeface="宋体"/>
              </a:rPr>
              <a:t>抑制剂</a:t>
            </a:r>
            <a:r>
              <a:rPr dirty="0" sz="1000" spc="-245">
                <a:solidFill>
                  <a:srgbClr val="4D4D4F"/>
                </a:solidFill>
                <a:latin typeface="宋体"/>
                <a:cs typeface="宋体"/>
              </a:rPr>
              <a:t> </a:t>
            </a:r>
            <a:r>
              <a:rPr dirty="0" sz="1000" spc="-5">
                <a:solidFill>
                  <a:srgbClr val="4D4D4F"/>
                </a:solidFill>
                <a:latin typeface="等线"/>
                <a:cs typeface="等线"/>
              </a:rPr>
              <a:t>APG-1252</a:t>
            </a:r>
            <a:r>
              <a:rPr dirty="0" sz="1000" spc="-20">
                <a:solidFill>
                  <a:srgbClr val="4D4D4F"/>
                </a:solidFill>
                <a:latin typeface="等线"/>
                <a:cs typeface="等线"/>
              </a:rPr>
              <a:t> </a:t>
            </a:r>
            <a:r>
              <a:rPr dirty="0" sz="1000" spc="-5">
                <a:solidFill>
                  <a:srgbClr val="4D4D4F"/>
                </a:solidFill>
                <a:latin typeface="宋体"/>
                <a:cs typeface="宋体"/>
              </a:rPr>
              <a:t>两项 孤儿药</a:t>
            </a:r>
            <a:r>
              <a:rPr dirty="0" sz="1000" spc="5">
                <a:solidFill>
                  <a:srgbClr val="4D4D4F"/>
                </a:solidFill>
                <a:latin typeface="宋体"/>
                <a:cs typeface="宋体"/>
              </a:rPr>
              <a:t>资</a:t>
            </a:r>
            <a:r>
              <a:rPr dirty="0" sz="1000" spc="-5">
                <a:solidFill>
                  <a:srgbClr val="4D4D4F"/>
                </a:solidFill>
                <a:latin typeface="宋体"/>
                <a:cs typeface="宋体"/>
              </a:rPr>
              <a:t>格</a:t>
            </a:r>
            <a:r>
              <a:rPr dirty="0" sz="1000" spc="-20">
                <a:solidFill>
                  <a:srgbClr val="4D4D4F"/>
                </a:solidFill>
                <a:latin typeface="宋体"/>
                <a:cs typeface="宋体"/>
              </a:rPr>
              <a:t>，</a:t>
            </a:r>
            <a:r>
              <a:rPr dirty="0" sz="1000" spc="-5">
                <a:solidFill>
                  <a:srgbClr val="4D4D4F"/>
                </a:solidFill>
                <a:latin typeface="宋体"/>
                <a:cs typeface="宋体"/>
              </a:rPr>
              <a:t>分</a:t>
            </a:r>
            <a:r>
              <a:rPr dirty="0" sz="1000" spc="5">
                <a:solidFill>
                  <a:srgbClr val="4D4D4F"/>
                </a:solidFill>
                <a:latin typeface="宋体"/>
                <a:cs typeface="宋体"/>
              </a:rPr>
              <a:t>别</a:t>
            </a:r>
            <a:r>
              <a:rPr dirty="0" sz="1000" spc="-5">
                <a:solidFill>
                  <a:srgbClr val="4D4D4F"/>
                </a:solidFill>
                <a:latin typeface="宋体"/>
                <a:cs typeface="宋体"/>
              </a:rPr>
              <a:t>用于</a:t>
            </a:r>
            <a:r>
              <a:rPr dirty="0" sz="1000" spc="5">
                <a:solidFill>
                  <a:srgbClr val="4D4D4F"/>
                </a:solidFill>
                <a:latin typeface="宋体"/>
                <a:cs typeface="宋体"/>
              </a:rPr>
              <a:t>治疗</a:t>
            </a:r>
            <a:r>
              <a:rPr dirty="0" sz="1000" spc="-5">
                <a:solidFill>
                  <a:srgbClr val="4D4D4F"/>
                </a:solidFill>
                <a:latin typeface="宋体"/>
                <a:cs typeface="宋体"/>
              </a:rPr>
              <a:t>急性髓</a:t>
            </a:r>
            <a:r>
              <a:rPr dirty="0" sz="1000" spc="5">
                <a:solidFill>
                  <a:srgbClr val="4D4D4F"/>
                </a:solidFill>
                <a:latin typeface="宋体"/>
                <a:cs typeface="宋体"/>
              </a:rPr>
              <a:t>系</a:t>
            </a:r>
            <a:r>
              <a:rPr dirty="0" sz="1000" spc="-5">
                <a:solidFill>
                  <a:srgbClr val="4D4D4F"/>
                </a:solidFill>
                <a:latin typeface="宋体"/>
                <a:cs typeface="宋体"/>
              </a:rPr>
              <a:t>白血病、小细</a:t>
            </a:r>
            <a:r>
              <a:rPr dirty="0" sz="1000" spc="5">
                <a:solidFill>
                  <a:srgbClr val="4D4D4F"/>
                </a:solidFill>
                <a:latin typeface="宋体"/>
                <a:cs typeface="宋体"/>
              </a:rPr>
              <a:t>胞肺</a:t>
            </a:r>
            <a:r>
              <a:rPr dirty="0" sz="1000" spc="-5">
                <a:solidFill>
                  <a:srgbClr val="4D4D4F"/>
                </a:solidFill>
                <a:latin typeface="宋体"/>
                <a:cs typeface="宋体"/>
              </a:rPr>
              <a:t>癌</a:t>
            </a:r>
            <a:r>
              <a:rPr dirty="0" sz="1000" spc="-20">
                <a:solidFill>
                  <a:srgbClr val="4D4D4F"/>
                </a:solidFill>
                <a:latin typeface="宋体"/>
                <a:cs typeface="宋体"/>
              </a:rPr>
              <a:t>。</a:t>
            </a:r>
            <a:r>
              <a:rPr dirty="0" sz="1000" spc="-5">
                <a:solidFill>
                  <a:srgbClr val="4D4D4F"/>
                </a:solidFill>
                <a:latin typeface="宋体"/>
                <a:cs typeface="宋体"/>
              </a:rPr>
              <a:t>截至</a:t>
            </a:r>
            <a:r>
              <a:rPr dirty="0" sz="1000" spc="5">
                <a:solidFill>
                  <a:srgbClr val="4D4D4F"/>
                </a:solidFill>
                <a:latin typeface="宋体"/>
                <a:cs typeface="宋体"/>
              </a:rPr>
              <a:t>目</a:t>
            </a:r>
            <a:r>
              <a:rPr dirty="0" sz="1000" spc="-5">
                <a:solidFill>
                  <a:srgbClr val="4D4D4F"/>
                </a:solidFill>
                <a:latin typeface="宋体"/>
                <a:cs typeface="宋体"/>
              </a:rPr>
              <a:t>前</a:t>
            </a:r>
            <a:r>
              <a:rPr dirty="0" sz="1000" spc="-20">
                <a:solidFill>
                  <a:srgbClr val="4D4D4F"/>
                </a:solidFill>
                <a:latin typeface="宋体"/>
                <a:cs typeface="宋体"/>
              </a:rPr>
              <a:t>，</a:t>
            </a:r>
            <a:r>
              <a:rPr dirty="0" sz="1000" spc="-5">
                <a:solidFill>
                  <a:srgbClr val="4D4D4F"/>
                </a:solidFill>
                <a:latin typeface="宋体"/>
                <a:cs typeface="宋体"/>
              </a:rPr>
              <a:t>亚盛</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共</a:t>
            </a:r>
            <a:r>
              <a:rPr dirty="0" sz="1000" spc="-5">
                <a:solidFill>
                  <a:srgbClr val="4D4D4F"/>
                </a:solidFill>
                <a:latin typeface="宋体"/>
                <a:cs typeface="宋体"/>
              </a:rPr>
              <a:t>有</a:t>
            </a:r>
            <a:r>
              <a:rPr dirty="0" sz="1000" spc="-260">
                <a:solidFill>
                  <a:srgbClr val="4D4D4F"/>
                </a:solidFill>
                <a:latin typeface="宋体"/>
                <a:cs typeface="宋体"/>
              </a:rPr>
              <a:t> </a:t>
            </a:r>
            <a:r>
              <a:rPr dirty="0" sz="1000" spc="-5">
                <a:solidFill>
                  <a:srgbClr val="4D4D4F"/>
                </a:solidFill>
                <a:latin typeface="等线"/>
                <a:cs typeface="等线"/>
              </a:rPr>
              <a:t>4</a:t>
            </a:r>
            <a:r>
              <a:rPr dirty="0" sz="1000" spc="-50">
                <a:solidFill>
                  <a:srgbClr val="4D4D4F"/>
                </a:solidFill>
                <a:latin typeface="等线"/>
                <a:cs typeface="等线"/>
              </a:rPr>
              <a:t> </a:t>
            </a:r>
            <a:r>
              <a:rPr dirty="0" sz="1000" spc="-5">
                <a:solidFill>
                  <a:srgbClr val="4D4D4F"/>
                </a:solidFill>
                <a:latin typeface="宋体"/>
                <a:cs typeface="宋体"/>
              </a:rPr>
              <a:t>个 在研新</a:t>
            </a:r>
            <a:r>
              <a:rPr dirty="0" sz="1000" spc="5">
                <a:solidFill>
                  <a:srgbClr val="4D4D4F"/>
                </a:solidFill>
                <a:latin typeface="宋体"/>
                <a:cs typeface="宋体"/>
              </a:rPr>
              <a:t>药</a:t>
            </a:r>
            <a:r>
              <a:rPr dirty="0" sz="1000" spc="-5">
                <a:solidFill>
                  <a:srgbClr val="4D4D4F"/>
                </a:solidFill>
                <a:latin typeface="宋体"/>
                <a:cs typeface="宋体"/>
              </a:rPr>
              <a:t>获得</a:t>
            </a:r>
            <a:r>
              <a:rPr dirty="0" sz="1000" spc="-250">
                <a:solidFill>
                  <a:srgbClr val="4D4D4F"/>
                </a:solidFill>
                <a:latin typeface="宋体"/>
                <a:cs typeface="宋体"/>
              </a:rPr>
              <a:t> </a:t>
            </a:r>
            <a:r>
              <a:rPr dirty="0" sz="1000" spc="-5">
                <a:solidFill>
                  <a:srgbClr val="4D4D4F"/>
                </a:solidFill>
                <a:latin typeface="等线"/>
                <a:cs typeface="等线"/>
              </a:rPr>
              <a:t>6</a:t>
            </a:r>
            <a:r>
              <a:rPr dirty="0" sz="1000" spc="-20">
                <a:solidFill>
                  <a:srgbClr val="4D4D4F"/>
                </a:solidFill>
                <a:latin typeface="等线"/>
                <a:cs typeface="等线"/>
              </a:rPr>
              <a:t> </a:t>
            </a:r>
            <a:r>
              <a:rPr dirty="0" sz="1000" spc="-5">
                <a:solidFill>
                  <a:srgbClr val="4D4D4F"/>
                </a:solidFill>
                <a:latin typeface="宋体"/>
                <a:cs typeface="宋体"/>
              </a:rPr>
              <a:t>项</a:t>
            </a:r>
            <a:r>
              <a:rPr dirty="0" sz="1000" spc="-250">
                <a:solidFill>
                  <a:srgbClr val="4D4D4F"/>
                </a:solidFill>
                <a:latin typeface="宋体"/>
                <a:cs typeface="宋体"/>
              </a:rPr>
              <a:t> </a:t>
            </a:r>
            <a:r>
              <a:rPr dirty="0" sz="1000" spc="-5">
                <a:solidFill>
                  <a:srgbClr val="4D4D4F"/>
                </a:solidFill>
                <a:latin typeface="等线"/>
                <a:cs typeface="等线"/>
              </a:rPr>
              <a:t>FDA</a:t>
            </a:r>
            <a:r>
              <a:rPr dirty="0" sz="1000" spc="-20">
                <a:solidFill>
                  <a:srgbClr val="4D4D4F"/>
                </a:solidFill>
                <a:latin typeface="等线"/>
                <a:cs typeface="等线"/>
              </a:rPr>
              <a:t> </a:t>
            </a:r>
            <a:r>
              <a:rPr dirty="0" sz="1000" spc="5">
                <a:solidFill>
                  <a:srgbClr val="4D4D4F"/>
                </a:solidFill>
                <a:latin typeface="宋体"/>
                <a:cs typeface="宋体"/>
              </a:rPr>
              <a:t>孤</a:t>
            </a:r>
            <a:r>
              <a:rPr dirty="0" sz="1000" spc="-5">
                <a:solidFill>
                  <a:srgbClr val="4D4D4F"/>
                </a:solidFill>
                <a:latin typeface="宋体"/>
                <a:cs typeface="宋体"/>
              </a:rPr>
              <a:t>儿药资</a:t>
            </a:r>
            <a:r>
              <a:rPr dirty="0" sz="1000" spc="5">
                <a:solidFill>
                  <a:srgbClr val="4D4D4F"/>
                </a:solidFill>
                <a:latin typeface="宋体"/>
                <a:cs typeface="宋体"/>
              </a:rPr>
              <a:t>格</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药明</a:t>
            </a:r>
            <a:r>
              <a:rPr dirty="0" sz="1000" spc="5">
                <a:solidFill>
                  <a:srgbClr val="4D4D4F"/>
                </a:solidFill>
                <a:latin typeface="宋体"/>
                <a:cs typeface="宋体"/>
              </a:rPr>
              <a:t>康</a:t>
            </a:r>
            <a:r>
              <a:rPr dirty="0" sz="1000" spc="-5">
                <a:solidFill>
                  <a:srgbClr val="4D4D4F"/>
                </a:solidFill>
                <a:latin typeface="宋体"/>
                <a:cs typeface="宋体"/>
              </a:rPr>
              <a:t>德）</a:t>
            </a:r>
            <a:endParaRPr sz="1000">
              <a:latin typeface="宋体"/>
              <a:cs typeface="宋体"/>
            </a:endParaRPr>
          </a:p>
          <a:p>
            <a:pPr marL="1400810">
              <a:lnSpc>
                <a:spcPct val="100000"/>
              </a:lnSpc>
              <a:spcBef>
                <a:spcPts val="969"/>
              </a:spcBef>
            </a:pPr>
            <a:r>
              <a:rPr dirty="0" sz="1000" spc="5" b="1">
                <a:solidFill>
                  <a:srgbClr val="EC7C30"/>
                </a:solidFill>
                <a:latin typeface="微软雅黑"/>
                <a:cs typeface="微软雅黑"/>
              </a:rPr>
              <a:t>生物技术</a:t>
            </a:r>
            <a:endParaRPr sz="1000">
              <a:latin typeface="微软雅黑"/>
              <a:cs typeface="微软雅黑"/>
            </a:endParaRPr>
          </a:p>
          <a:p>
            <a:pPr algn="just" marL="1400810" marR="6350">
              <a:lnSpc>
                <a:spcPct val="116700"/>
              </a:lnSpc>
              <a:spcBef>
                <a:spcPts val="785"/>
              </a:spcBef>
            </a:pPr>
            <a:r>
              <a:rPr dirty="0" sz="1000" spc="5" b="1">
                <a:solidFill>
                  <a:srgbClr val="4D4D4F"/>
                </a:solidFill>
                <a:latin typeface="微软雅黑"/>
                <a:cs typeface="微软雅黑"/>
              </a:rPr>
              <a:t>【</a:t>
            </a:r>
            <a:r>
              <a:rPr dirty="0" sz="1000" spc="-10" b="1">
                <a:solidFill>
                  <a:srgbClr val="4D4D4F"/>
                </a:solidFill>
                <a:latin typeface="等线"/>
                <a:cs typeface="等线"/>
              </a:rPr>
              <a:t>Sarepta</a:t>
            </a:r>
            <a:r>
              <a:rPr dirty="0" sz="1000" spc="-25" b="1">
                <a:solidFill>
                  <a:srgbClr val="4D4D4F"/>
                </a:solidFill>
                <a:latin typeface="等线"/>
                <a:cs typeface="等线"/>
              </a:rPr>
              <a:t> </a:t>
            </a:r>
            <a:r>
              <a:rPr dirty="0" sz="1000" spc="5" b="1">
                <a:solidFill>
                  <a:srgbClr val="4D4D4F"/>
                </a:solidFill>
                <a:latin typeface="微软雅黑"/>
                <a:cs typeface="微软雅黑"/>
              </a:rPr>
              <a:t>公布基因疗</a:t>
            </a:r>
            <a:r>
              <a:rPr dirty="0" sz="1000" spc="-5" b="1">
                <a:solidFill>
                  <a:srgbClr val="4D4D4F"/>
                </a:solidFill>
                <a:latin typeface="微软雅黑"/>
                <a:cs typeface="微软雅黑"/>
              </a:rPr>
              <a:t>法</a:t>
            </a:r>
            <a:r>
              <a:rPr dirty="0" sz="1000" spc="-30" b="1">
                <a:solidFill>
                  <a:srgbClr val="4D4D4F"/>
                </a:solidFill>
                <a:latin typeface="微软雅黑"/>
                <a:cs typeface="微软雅黑"/>
              </a:rPr>
              <a:t> </a:t>
            </a:r>
            <a:r>
              <a:rPr dirty="0" sz="1000" spc="-10" b="1">
                <a:solidFill>
                  <a:srgbClr val="4D4D4F"/>
                </a:solidFill>
                <a:latin typeface="等线"/>
                <a:cs typeface="等线"/>
              </a:rPr>
              <a:t>SRP-9001</a:t>
            </a:r>
            <a:r>
              <a:rPr dirty="0" sz="1000" spc="-25" b="1">
                <a:solidFill>
                  <a:srgbClr val="4D4D4F"/>
                </a:solidFill>
                <a:latin typeface="等线"/>
                <a:cs typeface="等线"/>
              </a:rPr>
              <a:t> </a:t>
            </a:r>
            <a:r>
              <a:rPr dirty="0" sz="1000" spc="-5" b="1">
                <a:solidFill>
                  <a:srgbClr val="4D4D4F"/>
                </a:solidFill>
                <a:latin typeface="微软雅黑"/>
                <a:cs typeface="微软雅黑"/>
              </a:rPr>
              <a:t>和</a:t>
            </a:r>
            <a:r>
              <a:rPr dirty="0" sz="1000" spc="-30" b="1">
                <a:solidFill>
                  <a:srgbClr val="4D4D4F"/>
                </a:solidFill>
                <a:latin typeface="微软雅黑"/>
                <a:cs typeface="微软雅黑"/>
              </a:rPr>
              <a:t> </a:t>
            </a:r>
            <a:r>
              <a:rPr dirty="0" sz="1000" spc="-5" b="1">
                <a:solidFill>
                  <a:srgbClr val="4D4D4F"/>
                </a:solidFill>
                <a:latin typeface="等线"/>
                <a:cs typeface="等线"/>
              </a:rPr>
              <a:t>SRP-9003</a:t>
            </a:r>
            <a:r>
              <a:rPr dirty="0" sz="1000" spc="-25" b="1">
                <a:solidFill>
                  <a:srgbClr val="4D4D4F"/>
                </a:solidFill>
                <a:latin typeface="等线"/>
                <a:cs typeface="等线"/>
              </a:rPr>
              <a:t> </a:t>
            </a:r>
            <a:r>
              <a:rPr dirty="0" sz="1000" spc="5" b="1">
                <a:solidFill>
                  <a:srgbClr val="4D4D4F"/>
                </a:solidFill>
                <a:latin typeface="微软雅黑"/>
                <a:cs typeface="微软雅黑"/>
              </a:rPr>
              <a:t>积极数据</a:t>
            </a:r>
            <a:r>
              <a:rPr dirty="0" sz="1000" spc="-285" b="1">
                <a:solidFill>
                  <a:srgbClr val="4D4D4F"/>
                </a:solidFill>
                <a:latin typeface="微软雅黑"/>
                <a:cs typeface="微软雅黑"/>
              </a:rPr>
              <a:t>】</a:t>
            </a:r>
            <a:r>
              <a:rPr dirty="0" sz="1000" spc="-5">
                <a:solidFill>
                  <a:srgbClr val="4D4D4F"/>
                </a:solidFill>
                <a:latin typeface="等线"/>
                <a:cs typeface="等线"/>
              </a:rPr>
              <a:t>Sarepta</a:t>
            </a:r>
            <a:r>
              <a:rPr dirty="0" sz="1000" spc="-15">
                <a:solidFill>
                  <a:srgbClr val="4D4D4F"/>
                </a:solidFill>
                <a:latin typeface="等线"/>
                <a:cs typeface="等线"/>
              </a:rPr>
              <a:t> </a:t>
            </a:r>
            <a:r>
              <a:rPr dirty="0" sz="1000" spc="-5">
                <a:solidFill>
                  <a:srgbClr val="4D4D4F"/>
                </a:solidFill>
                <a:latin typeface="宋体"/>
                <a:cs typeface="宋体"/>
              </a:rPr>
              <a:t>近日公布了</a:t>
            </a:r>
            <a:r>
              <a:rPr dirty="0" sz="1000" spc="-240">
                <a:solidFill>
                  <a:srgbClr val="4D4D4F"/>
                </a:solidFill>
                <a:latin typeface="宋体"/>
                <a:cs typeface="宋体"/>
              </a:rPr>
              <a:t> </a:t>
            </a:r>
            <a:r>
              <a:rPr dirty="0" sz="1000" spc="-5">
                <a:solidFill>
                  <a:srgbClr val="4D4D4F"/>
                </a:solidFill>
                <a:latin typeface="等线"/>
                <a:cs typeface="等线"/>
              </a:rPr>
              <a:t>2</a:t>
            </a:r>
            <a:r>
              <a:rPr dirty="0" sz="1000" spc="-20">
                <a:solidFill>
                  <a:srgbClr val="4D4D4F"/>
                </a:solidFill>
                <a:latin typeface="等线"/>
                <a:cs typeface="等线"/>
              </a:rPr>
              <a:t> </a:t>
            </a:r>
            <a:r>
              <a:rPr dirty="0" sz="1000" spc="-5">
                <a:solidFill>
                  <a:srgbClr val="4D4D4F"/>
                </a:solidFill>
                <a:latin typeface="宋体"/>
                <a:cs typeface="宋体"/>
              </a:rPr>
              <a:t>款基因 疗法</a:t>
            </a:r>
            <a:r>
              <a:rPr dirty="0" sz="1000" spc="-254">
                <a:solidFill>
                  <a:srgbClr val="4D4D4F"/>
                </a:solidFill>
                <a:latin typeface="宋体"/>
                <a:cs typeface="宋体"/>
              </a:rPr>
              <a:t> </a:t>
            </a:r>
            <a:r>
              <a:rPr dirty="0" sz="1000" spc="-5">
                <a:solidFill>
                  <a:srgbClr val="4D4D4F"/>
                </a:solidFill>
                <a:latin typeface="等线"/>
                <a:cs typeface="等线"/>
              </a:rPr>
              <a:t>SRP-9001</a:t>
            </a:r>
            <a:r>
              <a:rPr dirty="0" sz="1000" spc="-20">
                <a:solidFill>
                  <a:srgbClr val="4D4D4F"/>
                </a:solidFill>
                <a:latin typeface="等线"/>
                <a:cs typeface="等线"/>
              </a:rPr>
              <a:t> </a:t>
            </a:r>
            <a:r>
              <a:rPr dirty="0" sz="1000" spc="-5">
                <a:solidFill>
                  <a:srgbClr val="4D4D4F"/>
                </a:solidFill>
                <a:latin typeface="宋体"/>
                <a:cs typeface="宋体"/>
              </a:rPr>
              <a:t>和</a:t>
            </a:r>
            <a:r>
              <a:rPr dirty="0" sz="1000" spc="-250">
                <a:solidFill>
                  <a:srgbClr val="4D4D4F"/>
                </a:solidFill>
                <a:latin typeface="宋体"/>
                <a:cs typeface="宋体"/>
              </a:rPr>
              <a:t> </a:t>
            </a:r>
            <a:r>
              <a:rPr dirty="0" sz="1000" spc="-5">
                <a:solidFill>
                  <a:srgbClr val="4D4D4F"/>
                </a:solidFill>
                <a:latin typeface="等线"/>
                <a:cs typeface="等线"/>
              </a:rPr>
              <a:t>SRP-9003</a:t>
            </a:r>
            <a:r>
              <a:rPr dirty="0" sz="1000" spc="-20">
                <a:solidFill>
                  <a:srgbClr val="4D4D4F"/>
                </a:solidFill>
                <a:latin typeface="等线"/>
                <a:cs typeface="等线"/>
              </a:rPr>
              <a:t> </a:t>
            </a:r>
            <a:r>
              <a:rPr dirty="0" sz="1000" spc="-5">
                <a:solidFill>
                  <a:srgbClr val="4D4D4F"/>
                </a:solidFill>
                <a:latin typeface="宋体"/>
                <a:cs typeface="宋体"/>
              </a:rPr>
              <a:t>的阳性临</a:t>
            </a:r>
            <a:r>
              <a:rPr dirty="0" sz="1000" spc="5">
                <a:solidFill>
                  <a:srgbClr val="4D4D4F"/>
                </a:solidFill>
                <a:latin typeface="宋体"/>
                <a:cs typeface="宋体"/>
              </a:rPr>
              <a:t>床</a:t>
            </a:r>
            <a:r>
              <a:rPr dirty="0" sz="1000" spc="-5">
                <a:solidFill>
                  <a:srgbClr val="4D4D4F"/>
                </a:solidFill>
                <a:latin typeface="宋体"/>
                <a:cs typeface="宋体"/>
              </a:rPr>
              <a:t>结</a:t>
            </a:r>
            <a:r>
              <a:rPr dirty="0" sz="1000" spc="5">
                <a:solidFill>
                  <a:srgbClr val="4D4D4F"/>
                </a:solidFill>
                <a:latin typeface="宋体"/>
                <a:cs typeface="宋体"/>
              </a:rPr>
              <a:t>果</a:t>
            </a:r>
            <a:r>
              <a:rPr dirty="0" sz="1000" spc="-50">
                <a:solidFill>
                  <a:srgbClr val="4D4D4F"/>
                </a:solidFill>
                <a:latin typeface="宋体"/>
                <a:cs typeface="宋体"/>
              </a:rPr>
              <a:t>。</a:t>
            </a:r>
            <a:r>
              <a:rPr dirty="0" sz="1000" spc="-5">
                <a:solidFill>
                  <a:srgbClr val="4D4D4F"/>
                </a:solidFill>
                <a:latin typeface="等线"/>
                <a:cs typeface="等线"/>
              </a:rPr>
              <a:t>SRP-9001</a:t>
            </a:r>
            <a:r>
              <a:rPr dirty="0" sz="1000" spc="-20">
                <a:solidFill>
                  <a:srgbClr val="4D4D4F"/>
                </a:solidFill>
                <a:latin typeface="等线"/>
                <a:cs typeface="等线"/>
              </a:rPr>
              <a:t> </a:t>
            </a:r>
            <a:r>
              <a:rPr dirty="0" sz="1000" spc="-5">
                <a:solidFill>
                  <a:srgbClr val="4D4D4F"/>
                </a:solidFill>
                <a:latin typeface="宋体"/>
                <a:cs typeface="宋体"/>
              </a:rPr>
              <a:t>是一款治</a:t>
            </a:r>
            <a:r>
              <a:rPr dirty="0" sz="1000" spc="5">
                <a:solidFill>
                  <a:srgbClr val="4D4D4F"/>
                </a:solidFill>
                <a:latin typeface="宋体"/>
                <a:cs typeface="宋体"/>
              </a:rPr>
              <a:t>疗</a:t>
            </a:r>
            <a:r>
              <a:rPr dirty="0" sz="1000" spc="-5">
                <a:solidFill>
                  <a:srgbClr val="4D4D4F"/>
                </a:solidFill>
                <a:latin typeface="宋体"/>
                <a:cs typeface="宋体"/>
              </a:rPr>
              <a:t>杜氏</a:t>
            </a:r>
            <a:r>
              <a:rPr dirty="0" sz="1000" spc="5">
                <a:solidFill>
                  <a:srgbClr val="4D4D4F"/>
                </a:solidFill>
                <a:latin typeface="宋体"/>
                <a:cs typeface="宋体"/>
              </a:rPr>
              <a:t>肌</a:t>
            </a:r>
            <a:r>
              <a:rPr dirty="0" sz="1000" spc="-5">
                <a:solidFill>
                  <a:srgbClr val="4D4D4F"/>
                </a:solidFill>
                <a:latin typeface="宋体"/>
                <a:cs typeface="宋体"/>
              </a:rPr>
              <a:t>营</a:t>
            </a:r>
            <a:r>
              <a:rPr dirty="0" sz="1000" spc="5">
                <a:solidFill>
                  <a:srgbClr val="4D4D4F"/>
                </a:solidFill>
                <a:latin typeface="宋体"/>
                <a:cs typeface="宋体"/>
              </a:rPr>
              <a:t>养</a:t>
            </a:r>
            <a:r>
              <a:rPr dirty="0" sz="1000" spc="-5">
                <a:solidFill>
                  <a:srgbClr val="4D4D4F"/>
                </a:solidFill>
                <a:latin typeface="宋体"/>
                <a:cs typeface="宋体"/>
              </a:rPr>
              <a:t>不良症的 基因疗</a:t>
            </a:r>
            <a:r>
              <a:rPr dirty="0" sz="1000" spc="5">
                <a:solidFill>
                  <a:srgbClr val="4D4D4F"/>
                </a:solidFill>
                <a:latin typeface="宋体"/>
                <a:cs typeface="宋体"/>
              </a:rPr>
              <a:t>法</a:t>
            </a:r>
            <a:r>
              <a:rPr dirty="0" sz="1000" spc="-5">
                <a:solidFill>
                  <a:srgbClr val="4D4D4F"/>
                </a:solidFill>
                <a:latin typeface="宋体"/>
                <a:cs typeface="宋体"/>
              </a:rPr>
              <a:t>，在</a:t>
            </a:r>
            <a:r>
              <a:rPr dirty="0" sz="1000" spc="-210">
                <a:solidFill>
                  <a:srgbClr val="4D4D4F"/>
                </a:solidFill>
                <a:latin typeface="宋体"/>
                <a:cs typeface="宋体"/>
              </a:rPr>
              <a:t> </a:t>
            </a:r>
            <a:r>
              <a:rPr dirty="0" sz="1000" spc="-5">
                <a:solidFill>
                  <a:srgbClr val="4D4D4F"/>
                </a:solidFill>
                <a:latin typeface="等线"/>
                <a:cs typeface="等线"/>
              </a:rPr>
              <a:t>2</a:t>
            </a:r>
            <a:r>
              <a:rPr dirty="0" sz="1000" spc="20">
                <a:solidFill>
                  <a:srgbClr val="4D4D4F"/>
                </a:solidFill>
                <a:latin typeface="等线"/>
                <a:cs typeface="等线"/>
              </a:rPr>
              <a:t> </a:t>
            </a:r>
            <a:r>
              <a:rPr dirty="0" sz="1000" spc="-5">
                <a:solidFill>
                  <a:srgbClr val="4D4D4F"/>
                </a:solidFill>
                <a:latin typeface="宋体"/>
                <a:cs typeface="宋体"/>
              </a:rPr>
              <a:t>年期间</a:t>
            </a:r>
            <a:r>
              <a:rPr dirty="0" sz="1000" spc="5">
                <a:solidFill>
                  <a:srgbClr val="4D4D4F"/>
                </a:solidFill>
                <a:latin typeface="宋体"/>
                <a:cs typeface="宋体"/>
              </a:rPr>
              <a:t>，所</a:t>
            </a:r>
            <a:r>
              <a:rPr dirty="0" sz="1000" spc="-5">
                <a:solidFill>
                  <a:srgbClr val="4D4D4F"/>
                </a:solidFill>
                <a:latin typeface="宋体"/>
                <a:cs typeface="宋体"/>
              </a:rPr>
              <a:t>有患者对</a:t>
            </a:r>
            <a:r>
              <a:rPr dirty="0" sz="1000" spc="-210">
                <a:solidFill>
                  <a:srgbClr val="4D4D4F"/>
                </a:solidFill>
                <a:latin typeface="宋体"/>
                <a:cs typeface="宋体"/>
              </a:rPr>
              <a:t> </a:t>
            </a:r>
            <a:r>
              <a:rPr dirty="0" sz="1000" spc="-5">
                <a:solidFill>
                  <a:srgbClr val="4D4D4F"/>
                </a:solidFill>
                <a:latin typeface="等线"/>
                <a:cs typeface="等线"/>
              </a:rPr>
              <a:t>SRP-9001</a:t>
            </a:r>
            <a:r>
              <a:rPr dirty="0" sz="1000" spc="20">
                <a:solidFill>
                  <a:srgbClr val="4D4D4F"/>
                </a:solidFill>
                <a:latin typeface="等线"/>
                <a:cs typeface="等线"/>
              </a:rPr>
              <a:t> </a:t>
            </a:r>
            <a:r>
              <a:rPr dirty="0" sz="1000" spc="-5">
                <a:solidFill>
                  <a:srgbClr val="4D4D4F"/>
                </a:solidFill>
                <a:latin typeface="宋体"/>
                <a:cs typeface="宋体"/>
              </a:rPr>
              <a:t>的耐</a:t>
            </a:r>
            <a:r>
              <a:rPr dirty="0" sz="1000" spc="5">
                <a:solidFill>
                  <a:srgbClr val="4D4D4F"/>
                </a:solidFill>
                <a:latin typeface="宋体"/>
                <a:cs typeface="宋体"/>
              </a:rPr>
              <a:t>受</a:t>
            </a:r>
            <a:r>
              <a:rPr dirty="0" sz="1000" spc="-5">
                <a:solidFill>
                  <a:srgbClr val="4D4D4F"/>
                </a:solidFill>
                <a:latin typeface="宋体"/>
                <a:cs typeface="宋体"/>
              </a:rPr>
              <a:t>性良好</a:t>
            </a:r>
            <a:r>
              <a:rPr dirty="0" sz="1000" spc="5">
                <a:solidFill>
                  <a:srgbClr val="4D4D4F"/>
                </a:solidFill>
                <a:latin typeface="宋体"/>
                <a:cs typeface="宋体"/>
              </a:rPr>
              <a:t>。</a:t>
            </a:r>
            <a:r>
              <a:rPr dirty="0" sz="1000" spc="-5">
                <a:solidFill>
                  <a:srgbClr val="4D4D4F"/>
                </a:solidFill>
                <a:latin typeface="宋体"/>
                <a:cs typeface="宋体"/>
              </a:rPr>
              <a:t>所有</a:t>
            </a:r>
            <a:r>
              <a:rPr dirty="0" sz="1000" spc="5">
                <a:solidFill>
                  <a:srgbClr val="4D4D4F"/>
                </a:solidFill>
                <a:latin typeface="宋体"/>
                <a:cs typeface="宋体"/>
              </a:rPr>
              <a:t>不</a:t>
            </a:r>
            <a:r>
              <a:rPr dirty="0" sz="1000" spc="-5">
                <a:solidFill>
                  <a:srgbClr val="4D4D4F"/>
                </a:solidFill>
                <a:latin typeface="宋体"/>
                <a:cs typeface="宋体"/>
              </a:rPr>
              <a:t>良事</a:t>
            </a:r>
            <a:r>
              <a:rPr dirty="0" sz="1000" spc="5">
                <a:solidFill>
                  <a:srgbClr val="4D4D4F"/>
                </a:solidFill>
                <a:latin typeface="宋体"/>
                <a:cs typeface="宋体"/>
              </a:rPr>
              <a:t>件</a:t>
            </a:r>
            <a:r>
              <a:rPr dirty="0" sz="1000" spc="-5">
                <a:solidFill>
                  <a:srgbClr val="4D4D4F"/>
                </a:solidFill>
                <a:latin typeface="宋体"/>
                <a:cs typeface="宋体"/>
              </a:rPr>
              <a:t>均</a:t>
            </a:r>
            <a:r>
              <a:rPr dirty="0" sz="1000" spc="5">
                <a:solidFill>
                  <a:srgbClr val="4D4D4F"/>
                </a:solidFill>
                <a:latin typeface="宋体"/>
                <a:cs typeface="宋体"/>
              </a:rPr>
              <a:t>为</a:t>
            </a:r>
            <a:r>
              <a:rPr dirty="0" sz="1000" spc="-5">
                <a:solidFill>
                  <a:srgbClr val="4D4D4F"/>
                </a:solidFill>
                <a:latin typeface="宋体"/>
                <a:cs typeface="宋体"/>
              </a:rPr>
              <a:t>轻度或 中度</a:t>
            </a:r>
            <a:r>
              <a:rPr dirty="0" sz="1000" spc="-30">
                <a:solidFill>
                  <a:srgbClr val="4D4D4F"/>
                </a:solidFill>
                <a:latin typeface="宋体"/>
                <a:cs typeface="宋体"/>
              </a:rPr>
              <a:t>，</a:t>
            </a:r>
            <a:r>
              <a:rPr dirty="0" sz="1000" spc="-5">
                <a:solidFill>
                  <a:srgbClr val="4D4D4F"/>
                </a:solidFill>
                <a:latin typeface="宋体"/>
                <a:cs typeface="宋体"/>
              </a:rPr>
              <a:t>且发</a:t>
            </a:r>
            <a:r>
              <a:rPr dirty="0" sz="1000" spc="5">
                <a:solidFill>
                  <a:srgbClr val="4D4D4F"/>
                </a:solidFill>
                <a:latin typeface="宋体"/>
                <a:cs typeface="宋体"/>
              </a:rPr>
              <a:t>生</a:t>
            </a:r>
            <a:r>
              <a:rPr dirty="0" sz="1000" spc="-5">
                <a:solidFill>
                  <a:srgbClr val="4D4D4F"/>
                </a:solidFill>
                <a:latin typeface="宋体"/>
                <a:cs typeface="宋体"/>
              </a:rPr>
              <a:t>在治疗后</a:t>
            </a:r>
            <a:r>
              <a:rPr dirty="0" sz="1000" spc="-254">
                <a:solidFill>
                  <a:srgbClr val="4D4D4F"/>
                </a:solidFill>
                <a:latin typeface="宋体"/>
                <a:cs typeface="宋体"/>
              </a:rPr>
              <a:t> </a:t>
            </a:r>
            <a:r>
              <a:rPr dirty="0" sz="1000" spc="-5">
                <a:solidFill>
                  <a:srgbClr val="4D4D4F"/>
                </a:solidFill>
                <a:latin typeface="等线"/>
                <a:cs typeface="等线"/>
              </a:rPr>
              <a:t>90</a:t>
            </a:r>
            <a:r>
              <a:rPr dirty="0" sz="1000" spc="-20">
                <a:solidFill>
                  <a:srgbClr val="4D4D4F"/>
                </a:solidFill>
                <a:latin typeface="等线"/>
                <a:cs typeface="等线"/>
              </a:rPr>
              <a:t> </a:t>
            </a:r>
            <a:r>
              <a:rPr dirty="0" sz="1000" spc="-5">
                <a:solidFill>
                  <a:srgbClr val="4D4D4F"/>
                </a:solidFill>
                <a:latin typeface="宋体"/>
                <a:cs typeface="宋体"/>
              </a:rPr>
              <a:t>天内</a:t>
            </a:r>
            <a:r>
              <a:rPr dirty="0" sz="1000" spc="-30">
                <a:solidFill>
                  <a:srgbClr val="4D4D4F"/>
                </a:solidFill>
                <a:latin typeface="宋体"/>
                <a:cs typeface="宋体"/>
              </a:rPr>
              <a:t>。</a:t>
            </a:r>
            <a:r>
              <a:rPr dirty="0" sz="1000" spc="-5">
                <a:solidFill>
                  <a:srgbClr val="4D4D4F"/>
                </a:solidFill>
                <a:latin typeface="宋体"/>
                <a:cs typeface="宋体"/>
              </a:rPr>
              <a:t>无严</a:t>
            </a:r>
            <a:r>
              <a:rPr dirty="0" sz="1000" spc="5">
                <a:solidFill>
                  <a:srgbClr val="4D4D4F"/>
                </a:solidFill>
                <a:latin typeface="宋体"/>
                <a:cs typeface="宋体"/>
              </a:rPr>
              <a:t>重</a:t>
            </a:r>
            <a:r>
              <a:rPr dirty="0" sz="1000" spc="-5">
                <a:solidFill>
                  <a:srgbClr val="4D4D4F"/>
                </a:solidFill>
                <a:latin typeface="宋体"/>
                <a:cs typeface="宋体"/>
              </a:rPr>
              <a:t>不良</a:t>
            </a:r>
            <a:r>
              <a:rPr dirty="0" sz="1000" spc="5">
                <a:solidFill>
                  <a:srgbClr val="4D4D4F"/>
                </a:solidFill>
                <a:latin typeface="宋体"/>
                <a:cs typeface="宋体"/>
              </a:rPr>
              <a:t>事</a:t>
            </a:r>
            <a:r>
              <a:rPr dirty="0" sz="1000" spc="-5">
                <a:solidFill>
                  <a:srgbClr val="4D4D4F"/>
                </a:solidFill>
                <a:latin typeface="宋体"/>
                <a:cs typeface="宋体"/>
              </a:rPr>
              <a:t>件或</a:t>
            </a:r>
            <a:r>
              <a:rPr dirty="0" sz="1000" spc="5">
                <a:solidFill>
                  <a:srgbClr val="4D4D4F"/>
                </a:solidFill>
                <a:latin typeface="宋体"/>
                <a:cs typeface="宋体"/>
              </a:rPr>
              <a:t>补</a:t>
            </a:r>
            <a:r>
              <a:rPr dirty="0" sz="1000" spc="-5">
                <a:solidFill>
                  <a:srgbClr val="4D4D4F"/>
                </a:solidFill>
                <a:latin typeface="宋体"/>
                <a:cs typeface="宋体"/>
              </a:rPr>
              <a:t>体激活</a:t>
            </a:r>
            <a:r>
              <a:rPr dirty="0" sz="1000" spc="5">
                <a:solidFill>
                  <a:srgbClr val="4D4D4F"/>
                </a:solidFill>
                <a:latin typeface="宋体"/>
                <a:cs typeface="宋体"/>
              </a:rPr>
              <a:t>迹</a:t>
            </a:r>
            <a:r>
              <a:rPr dirty="0" sz="1000" spc="-5">
                <a:solidFill>
                  <a:srgbClr val="4D4D4F"/>
                </a:solidFill>
                <a:latin typeface="宋体"/>
                <a:cs typeface="宋体"/>
              </a:rPr>
              <a:t>象</a:t>
            </a:r>
            <a:r>
              <a:rPr dirty="0" sz="1000" spc="-35">
                <a:solidFill>
                  <a:srgbClr val="4D4D4F"/>
                </a:solidFill>
                <a:latin typeface="宋体"/>
                <a:cs typeface="宋体"/>
              </a:rPr>
              <a:t>。</a:t>
            </a:r>
            <a:r>
              <a:rPr dirty="0" sz="1000" spc="-5">
                <a:solidFill>
                  <a:srgbClr val="4D4D4F"/>
                </a:solidFill>
                <a:latin typeface="等线"/>
                <a:cs typeface="等线"/>
              </a:rPr>
              <a:t>SRP-9003</a:t>
            </a:r>
            <a:r>
              <a:rPr dirty="0" sz="1000" spc="-30">
                <a:solidFill>
                  <a:srgbClr val="4D4D4F"/>
                </a:solidFill>
                <a:latin typeface="等线"/>
                <a:cs typeface="等线"/>
              </a:rPr>
              <a:t> </a:t>
            </a:r>
            <a:r>
              <a:rPr dirty="0" sz="1000" spc="5">
                <a:solidFill>
                  <a:srgbClr val="4D4D4F"/>
                </a:solidFill>
                <a:latin typeface="宋体"/>
                <a:cs typeface="宋体"/>
              </a:rPr>
              <a:t>是</a:t>
            </a:r>
            <a:r>
              <a:rPr dirty="0" sz="1000" spc="-5">
                <a:solidFill>
                  <a:srgbClr val="4D4D4F"/>
                </a:solidFill>
                <a:latin typeface="宋体"/>
                <a:cs typeface="宋体"/>
              </a:rPr>
              <a:t>一款治疗 肢带型</a:t>
            </a:r>
            <a:r>
              <a:rPr dirty="0" sz="1000" spc="5">
                <a:solidFill>
                  <a:srgbClr val="4D4D4F"/>
                </a:solidFill>
                <a:latin typeface="宋体"/>
                <a:cs typeface="宋体"/>
              </a:rPr>
              <a:t>肌</a:t>
            </a:r>
            <a:r>
              <a:rPr dirty="0" sz="1000" spc="-5">
                <a:solidFill>
                  <a:srgbClr val="4D4D4F"/>
                </a:solidFill>
                <a:latin typeface="宋体"/>
                <a:cs typeface="宋体"/>
              </a:rPr>
              <a:t>营养</a:t>
            </a:r>
            <a:r>
              <a:rPr dirty="0" sz="1000" spc="5">
                <a:solidFill>
                  <a:srgbClr val="4D4D4F"/>
                </a:solidFill>
                <a:latin typeface="宋体"/>
                <a:cs typeface="宋体"/>
              </a:rPr>
              <a:t>不</a:t>
            </a:r>
            <a:r>
              <a:rPr dirty="0" sz="1000" spc="-5">
                <a:solidFill>
                  <a:srgbClr val="4D4D4F"/>
                </a:solidFill>
                <a:latin typeface="宋体"/>
                <a:cs typeface="宋体"/>
              </a:rPr>
              <a:t>良</a:t>
            </a:r>
            <a:r>
              <a:rPr dirty="0" sz="1000" spc="-250">
                <a:solidFill>
                  <a:srgbClr val="4D4D4F"/>
                </a:solidFill>
                <a:latin typeface="宋体"/>
                <a:cs typeface="宋体"/>
              </a:rPr>
              <a:t> </a:t>
            </a:r>
            <a:r>
              <a:rPr dirty="0" sz="1000" spc="-5">
                <a:solidFill>
                  <a:srgbClr val="4D4D4F"/>
                </a:solidFill>
                <a:latin typeface="等线"/>
                <a:cs typeface="等线"/>
              </a:rPr>
              <a:t>2E</a:t>
            </a:r>
            <a:r>
              <a:rPr dirty="0" sz="1000" spc="-25">
                <a:solidFill>
                  <a:srgbClr val="4D4D4F"/>
                </a:solidFill>
                <a:latin typeface="等线"/>
                <a:cs typeface="等线"/>
              </a:rPr>
              <a:t> </a:t>
            </a:r>
            <a:r>
              <a:rPr dirty="0" sz="1000" spc="-5">
                <a:solidFill>
                  <a:srgbClr val="4D4D4F"/>
                </a:solidFill>
                <a:latin typeface="宋体"/>
                <a:cs typeface="宋体"/>
              </a:rPr>
              <a:t>型</a:t>
            </a:r>
            <a:r>
              <a:rPr dirty="0" sz="1000" spc="5">
                <a:solidFill>
                  <a:srgbClr val="4D4D4F"/>
                </a:solidFill>
                <a:latin typeface="宋体"/>
                <a:cs typeface="宋体"/>
              </a:rPr>
              <a:t>的</a:t>
            </a:r>
            <a:r>
              <a:rPr dirty="0" sz="1000" spc="-5">
                <a:solidFill>
                  <a:srgbClr val="4D4D4F"/>
                </a:solidFill>
                <a:latin typeface="宋体"/>
                <a:cs typeface="宋体"/>
              </a:rPr>
              <a:t>基因疗</a:t>
            </a:r>
            <a:r>
              <a:rPr dirty="0" sz="1000" spc="5">
                <a:solidFill>
                  <a:srgbClr val="4D4D4F"/>
                </a:solidFill>
                <a:latin typeface="宋体"/>
                <a:cs typeface="宋体"/>
              </a:rPr>
              <a:t>法</a:t>
            </a:r>
            <a:r>
              <a:rPr dirty="0" sz="1000" spc="-190">
                <a:solidFill>
                  <a:srgbClr val="4D4D4F"/>
                </a:solidFill>
                <a:latin typeface="宋体"/>
                <a:cs typeface="宋体"/>
              </a:rPr>
              <a:t>，</a:t>
            </a:r>
            <a:r>
              <a:rPr dirty="0" sz="1000" spc="5">
                <a:solidFill>
                  <a:srgbClr val="4D4D4F"/>
                </a:solidFill>
                <a:latin typeface="宋体"/>
                <a:cs typeface="宋体"/>
              </a:rPr>
              <a:t>结</a:t>
            </a:r>
            <a:r>
              <a:rPr dirty="0" sz="1000" spc="-5">
                <a:solidFill>
                  <a:srgbClr val="4D4D4F"/>
                </a:solidFill>
                <a:latin typeface="宋体"/>
                <a:cs typeface="宋体"/>
              </a:rPr>
              <a:t>果显示</a:t>
            </a:r>
            <a:r>
              <a:rPr dirty="0" sz="1000" spc="-250">
                <a:solidFill>
                  <a:srgbClr val="4D4D4F"/>
                </a:solidFill>
                <a:latin typeface="宋体"/>
                <a:cs typeface="宋体"/>
              </a:rPr>
              <a:t> </a:t>
            </a:r>
            <a:r>
              <a:rPr dirty="0" sz="1000" spc="-5">
                <a:solidFill>
                  <a:srgbClr val="4D4D4F"/>
                </a:solidFill>
                <a:latin typeface="等线"/>
                <a:cs typeface="等线"/>
              </a:rPr>
              <a:t>2</a:t>
            </a:r>
            <a:r>
              <a:rPr dirty="0" sz="1000" spc="-25">
                <a:solidFill>
                  <a:srgbClr val="4D4D4F"/>
                </a:solidFill>
                <a:latin typeface="等线"/>
                <a:cs typeface="等线"/>
              </a:rPr>
              <a:t> </a:t>
            </a:r>
            <a:r>
              <a:rPr dirty="0" sz="1000" spc="5">
                <a:solidFill>
                  <a:srgbClr val="4D4D4F"/>
                </a:solidFill>
                <a:latin typeface="宋体"/>
                <a:cs typeface="宋体"/>
              </a:rPr>
              <a:t>个剂</a:t>
            </a:r>
            <a:r>
              <a:rPr dirty="0" sz="1000" spc="-5">
                <a:solidFill>
                  <a:srgbClr val="4D4D4F"/>
                </a:solidFill>
                <a:latin typeface="宋体"/>
                <a:cs typeface="宋体"/>
              </a:rPr>
              <a:t>量组输注</a:t>
            </a:r>
            <a:r>
              <a:rPr dirty="0" sz="1000" spc="-254">
                <a:solidFill>
                  <a:srgbClr val="4D4D4F"/>
                </a:solidFill>
                <a:latin typeface="宋体"/>
                <a:cs typeface="宋体"/>
              </a:rPr>
              <a:t> </a:t>
            </a:r>
            <a:r>
              <a:rPr dirty="0" sz="1000" spc="-5">
                <a:solidFill>
                  <a:srgbClr val="4D4D4F"/>
                </a:solidFill>
                <a:latin typeface="等线"/>
                <a:cs typeface="等线"/>
              </a:rPr>
              <a:t>SRP-9003</a:t>
            </a:r>
            <a:r>
              <a:rPr dirty="0" sz="1000" spc="-25">
                <a:solidFill>
                  <a:srgbClr val="4D4D4F"/>
                </a:solidFill>
                <a:latin typeface="等线"/>
                <a:cs typeface="等线"/>
              </a:rPr>
              <a:t> </a:t>
            </a:r>
            <a:r>
              <a:rPr dirty="0" sz="1000" spc="-5">
                <a:solidFill>
                  <a:srgbClr val="4D4D4F"/>
                </a:solidFill>
                <a:latin typeface="宋体"/>
                <a:cs typeface="宋体"/>
              </a:rPr>
              <a:t>后</a:t>
            </a:r>
            <a:r>
              <a:rPr dirty="0" sz="1000" spc="-175">
                <a:solidFill>
                  <a:srgbClr val="4D4D4F"/>
                </a:solidFill>
                <a:latin typeface="宋体"/>
                <a:cs typeface="宋体"/>
              </a:rPr>
              <a:t>，</a:t>
            </a:r>
            <a:r>
              <a:rPr dirty="0" sz="1000" spc="5">
                <a:solidFill>
                  <a:srgbClr val="4D4D4F"/>
                </a:solidFill>
                <a:latin typeface="宋体"/>
                <a:cs typeface="宋体"/>
              </a:rPr>
              <a:t>均</a:t>
            </a:r>
            <a:r>
              <a:rPr dirty="0" sz="1000" spc="-5">
                <a:solidFill>
                  <a:srgbClr val="4D4D4F"/>
                </a:solidFill>
                <a:latin typeface="宋体"/>
                <a:cs typeface="宋体"/>
              </a:rPr>
              <a:t>观察到骨 骼肌的</a:t>
            </a:r>
            <a:r>
              <a:rPr dirty="0" sz="1000" spc="5">
                <a:solidFill>
                  <a:srgbClr val="4D4D4F"/>
                </a:solidFill>
                <a:latin typeface="宋体"/>
                <a:cs typeface="宋体"/>
              </a:rPr>
              <a:t>有</a:t>
            </a:r>
            <a:r>
              <a:rPr dirty="0" sz="1000" spc="-5">
                <a:solidFill>
                  <a:srgbClr val="4D4D4F"/>
                </a:solidFill>
                <a:latin typeface="宋体"/>
                <a:cs typeface="宋体"/>
              </a:rPr>
              <a:t>效转</a:t>
            </a:r>
            <a:r>
              <a:rPr dirty="0" sz="1000" spc="5">
                <a:solidFill>
                  <a:srgbClr val="4D4D4F"/>
                </a:solidFill>
                <a:latin typeface="宋体"/>
                <a:cs typeface="宋体"/>
              </a:rPr>
              <a:t>导</a:t>
            </a:r>
            <a:r>
              <a:rPr dirty="0" sz="1000" spc="-5">
                <a:solidFill>
                  <a:srgbClr val="4D4D4F"/>
                </a:solidFill>
                <a:latin typeface="宋体"/>
                <a:cs typeface="宋体"/>
              </a:rPr>
              <a:t>和</a:t>
            </a:r>
            <a:r>
              <a:rPr dirty="0" sz="1000">
                <a:solidFill>
                  <a:srgbClr val="4D4D4F"/>
                </a:solidFill>
                <a:latin typeface="宋体"/>
                <a:cs typeface="宋体"/>
              </a:rPr>
              <a:t>β</a:t>
            </a:r>
            <a:r>
              <a:rPr dirty="0" sz="1000">
                <a:solidFill>
                  <a:srgbClr val="4D4D4F"/>
                </a:solidFill>
                <a:latin typeface="等线"/>
                <a:cs typeface="等线"/>
              </a:rPr>
              <a:t>-</a:t>
            </a:r>
            <a:r>
              <a:rPr dirty="0" sz="1000" spc="-5">
                <a:solidFill>
                  <a:srgbClr val="4D4D4F"/>
                </a:solidFill>
                <a:latin typeface="宋体"/>
                <a:cs typeface="宋体"/>
              </a:rPr>
              <a:t>肌</a:t>
            </a:r>
            <a:r>
              <a:rPr dirty="0" sz="1000" spc="5">
                <a:solidFill>
                  <a:srgbClr val="4D4D4F"/>
                </a:solidFill>
                <a:latin typeface="宋体"/>
                <a:cs typeface="宋体"/>
              </a:rPr>
              <a:t>聚</a:t>
            </a:r>
            <a:r>
              <a:rPr dirty="0" sz="1000" spc="-5">
                <a:solidFill>
                  <a:srgbClr val="4D4D4F"/>
                </a:solidFill>
                <a:latin typeface="宋体"/>
                <a:cs typeface="宋体"/>
              </a:rPr>
              <a:t>糖蛋白</a:t>
            </a:r>
            <a:r>
              <a:rPr dirty="0" sz="1000" spc="5">
                <a:solidFill>
                  <a:srgbClr val="4D4D4F"/>
                </a:solidFill>
                <a:latin typeface="宋体"/>
                <a:cs typeface="宋体"/>
              </a:rPr>
              <a:t>的</a:t>
            </a:r>
            <a:r>
              <a:rPr dirty="0" sz="1000" spc="-5">
                <a:solidFill>
                  <a:srgbClr val="4D4D4F"/>
                </a:solidFill>
                <a:latin typeface="宋体"/>
                <a:cs typeface="宋体"/>
              </a:rPr>
              <a:t>表达</a:t>
            </a:r>
            <a:r>
              <a:rPr dirty="0" sz="1000" spc="5">
                <a:solidFill>
                  <a:srgbClr val="4D4D4F"/>
                </a:solidFill>
                <a:latin typeface="宋体"/>
                <a:cs typeface="宋体"/>
              </a:rPr>
              <a:t>，</a:t>
            </a:r>
            <a:r>
              <a:rPr dirty="0" sz="1000" spc="-5">
                <a:solidFill>
                  <a:srgbClr val="4D4D4F"/>
                </a:solidFill>
                <a:latin typeface="宋体"/>
                <a:cs typeface="宋体"/>
              </a:rPr>
              <a:t>治疗</a:t>
            </a:r>
            <a:r>
              <a:rPr dirty="0" sz="1000" spc="-70">
                <a:solidFill>
                  <a:srgbClr val="4D4D4F"/>
                </a:solidFill>
                <a:latin typeface="宋体"/>
                <a:cs typeface="宋体"/>
              </a:rPr>
              <a:t> </a:t>
            </a:r>
            <a:r>
              <a:rPr dirty="0" sz="1000" spc="-5">
                <a:solidFill>
                  <a:srgbClr val="4D4D4F"/>
                </a:solidFill>
                <a:latin typeface="等线"/>
                <a:cs typeface="等线"/>
              </a:rPr>
              <a:t>90</a:t>
            </a:r>
            <a:r>
              <a:rPr dirty="0" sz="1000" spc="160">
                <a:solidFill>
                  <a:srgbClr val="4D4D4F"/>
                </a:solidFill>
                <a:latin typeface="等线"/>
                <a:cs typeface="等线"/>
              </a:rPr>
              <a:t> </a:t>
            </a:r>
            <a:r>
              <a:rPr dirty="0" sz="1000" spc="-5">
                <a:solidFill>
                  <a:srgbClr val="4D4D4F"/>
                </a:solidFill>
                <a:latin typeface="宋体"/>
                <a:cs typeface="宋体"/>
              </a:rPr>
              <a:t>天时肌酸</a:t>
            </a:r>
            <a:r>
              <a:rPr dirty="0" sz="1000" spc="5">
                <a:solidFill>
                  <a:srgbClr val="4D4D4F"/>
                </a:solidFill>
                <a:latin typeface="宋体"/>
                <a:cs typeface="宋体"/>
              </a:rPr>
              <a:t>激</a:t>
            </a:r>
            <a:r>
              <a:rPr dirty="0" sz="1000" spc="-5">
                <a:solidFill>
                  <a:srgbClr val="4D4D4F"/>
                </a:solidFill>
                <a:latin typeface="宋体"/>
                <a:cs typeface="宋体"/>
              </a:rPr>
              <a:t>酶显</a:t>
            </a:r>
            <a:r>
              <a:rPr dirty="0" sz="1000" spc="5">
                <a:solidFill>
                  <a:srgbClr val="4D4D4F"/>
                </a:solidFill>
                <a:latin typeface="宋体"/>
                <a:cs typeface="宋体"/>
              </a:rPr>
              <a:t>著</a:t>
            </a:r>
            <a:r>
              <a:rPr dirty="0" sz="1000" spc="-5">
                <a:solidFill>
                  <a:srgbClr val="4D4D4F"/>
                </a:solidFill>
                <a:latin typeface="宋体"/>
                <a:cs typeface="宋体"/>
              </a:rPr>
              <a:t>降</a:t>
            </a:r>
            <a:r>
              <a:rPr dirty="0" sz="1000" spc="5">
                <a:solidFill>
                  <a:srgbClr val="4D4D4F"/>
                </a:solidFill>
                <a:latin typeface="宋体"/>
                <a:cs typeface="宋体"/>
              </a:rPr>
              <a:t>低</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新</a:t>
            </a:r>
            <a:r>
              <a:rPr dirty="0" sz="1000" spc="-5">
                <a:solidFill>
                  <a:srgbClr val="4D4D4F"/>
                </a:solidFill>
                <a:latin typeface="宋体"/>
                <a:cs typeface="宋体"/>
              </a:rPr>
              <a:t>浪医药新 闻）</a:t>
            </a:r>
            <a:endParaRPr sz="1000">
              <a:latin typeface="宋体"/>
              <a:cs typeface="宋体"/>
            </a:endParaRPr>
          </a:p>
          <a:p>
            <a:pPr algn="just" marL="1400810" marR="6985">
              <a:lnSpc>
                <a:spcPct val="117000"/>
              </a:lnSpc>
              <a:spcBef>
                <a:spcPts val="770"/>
              </a:spcBef>
            </a:pPr>
            <a:r>
              <a:rPr dirty="0" sz="1000" spc="-500" b="1">
                <a:solidFill>
                  <a:srgbClr val="4D4D4F"/>
                </a:solidFill>
                <a:latin typeface="微软雅黑"/>
                <a:cs typeface="微软雅黑"/>
              </a:rPr>
              <a:t>【</a:t>
            </a:r>
            <a:r>
              <a:rPr dirty="0" sz="1000" spc="-5" b="1">
                <a:solidFill>
                  <a:srgbClr val="4D4D4F"/>
                </a:solidFill>
                <a:latin typeface="微软雅黑"/>
                <a:cs typeface="微软雅黑"/>
              </a:rPr>
              <a:t>“</a:t>
            </a:r>
            <a:r>
              <a:rPr dirty="0" sz="1000" spc="-5" b="1">
                <a:solidFill>
                  <a:srgbClr val="4D4D4F"/>
                </a:solidFill>
                <a:latin typeface="等线"/>
                <a:cs typeface="等线"/>
              </a:rPr>
              <a:t>first-in-class</a:t>
            </a:r>
            <a:r>
              <a:rPr dirty="0" sz="1000" spc="-5" b="1">
                <a:solidFill>
                  <a:srgbClr val="4D4D4F"/>
                </a:solidFill>
                <a:latin typeface="微软雅黑"/>
                <a:cs typeface="微软雅黑"/>
              </a:rPr>
              <a:t>“</a:t>
            </a:r>
            <a:r>
              <a:rPr dirty="0" sz="1000" spc="5" b="1">
                <a:solidFill>
                  <a:srgbClr val="4D4D4F"/>
                </a:solidFill>
                <a:latin typeface="微软雅黑"/>
                <a:cs typeface="微软雅黑"/>
              </a:rPr>
              <a:t>疗法</a:t>
            </a:r>
            <a:r>
              <a:rPr dirty="0" sz="1000" spc="-5" b="1">
                <a:solidFill>
                  <a:srgbClr val="4D4D4F"/>
                </a:solidFill>
                <a:latin typeface="微软雅黑"/>
                <a:cs typeface="微软雅黑"/>
              </a:rPr>
              <a:t>获</a:t>
            </a:r>
            <a:r>
              <a:rPr dirty="0" sz="1000" spc="-25" b="1">
                <a:solidFill>
                  <a:srgbClr val="4D4D4F"/>
                </a:solidFill>
                <a:latin typeface="微软雅黑"/>
                <a:cs typeface="微软雅黑"/>
              </a:rPr>
              <a:t> </a:t>
            </a:r>
            <a:r>
              <a:rPr dirty="0" sz="1000" spc="-10" b="1">
                <a:solidFill>
                  <a:srgbClr val="4D4D4F"/>
                </a:solidFill>
                <a:latin typeface="等线"/>
                <a:cs typeface="等线"/>
              </a:rPr>
              <a:t>FDA </a:t>
            </a:r>
            <a:r>
              <a:rPr dirty="0" sz="1000" spc="5" b="1">
                <a:solidFill>
                  <a:srgbClr val="4D4D4F"/>
                </a:solidFill>
                <a:latin typeface="微软雅黑"/>
                <a:cs typeface="微软雅黑"/>
              </a:rPr>
              <a:t>优先</a:t>
            </a:r>
            <a:r>
              <a:rPr dirty="0" sz="1000" spc="-5" b="1">
                <a:solidFill>
                  <a:srgbClr val="4D4D4F"/>
                </a:solidFill>
                <a:latin typeface="微软雅黑"/>
                <a:cs typeface="微软雅黑"/>
              </a:rPr>
              <a:t>审</a:t>
            </a:r>
            <a:r>
              <a:rPr dirty="0" sz="1000" spc="5" b="1">
                <a:solidFill>
                  <a:srgbClr val="4D4D4F"/>
                </a:solidFill>
                <a:latin typeface="微软雅黑"/>
                <a:cs typeface="微软雅黑"/>
              </a:rPr>
              <a:t>评资</a:t>
            </a:r>
            <a:r>
              <a:rPr dirty="0" sz="1000" spc="-5" b="1">
                <a:solidFill>
                  <a:srgbClr val="4D4D4F"/>
                </a:solidFill>
                <a:latin typeface="微软雅黑"/>
                <a:cs typeface="微软雅黑"/>
              </a:rPr>
              <a:t>格</a:t>
            </a:r>
            <a:r>
              <a:rPr dirty="0" sz="1000" spc="215" b="1">
                <a:solidFill>
                  <a:srgbClr val="4D4D4F"/>
                </a:solidFill>
                <a:latin typeface="微软雅黑"/>
                <a:cs typeface="微软雅黑"/>
              </a:rPr>
              <a:t> </a:t>
            </a:r>
            <a:r>
              <a:rPr dirty="0" sz="1000" spc="5" b="1">
                <a:solidFill>
                  <a:srgbClr val="4D4D4F"/>
                </a:solidFill>
                <a:latin typeface="微软雅黑"/>
                <a:cs typeface="微软雅黑"/>
              </a:rPr>
              <a:t>治</a:t>
            </a:r>
            <a:r>
              <a:rPr dirty="0" sz="1000" spc="-5" b="1">
                <a:solidFill>
                  <a:srgbClr val="4D4D4F"/>
                </a:solidFill>
                <a:latin typeface="微软雅黑"/>
                <a:cs typeface="微软雅黑"/>
              </a:rPr>
              <a:t>疗致命</a:t>
            </a:r>
            <a:r>
              <a:rPr dirty="0" sz="1000" spc="-25" b="1">
                <a:solidFill>
                  <a:srgbClr val="4D4D4F"/>
                </a:solidFill>
                <a:latin typeface="微软雅黑"/>
                <a:cs typeface="微软雅黑"/>
              </a:rPr>
              <a:t> </a:t>
            </a:r>
            <a:r>
              <a:rPr dirty="0" sz="1000" spc="-5" b="1">
                <a:solidFill>
                  <a:srgbClr val="4D4D4F"/>
                </a:solidFill>
                <a:latin typeface="等线"/>
                <a:cs typeface="等线"/>
              </a:rPr>
              <a:t>A</a:t>
            </a:r>
            <a:r>
              <a:rPr dirty="0" sz="1000" spc="-10" b="1">
                <a:solidFill>
                  <a:srgbClr val="4D4D4F"/>
                </a:solidFill>
                <a:latin typeface="等线"/>
                <a:cs typeface="等线"/>
              </a:rPr>
              <a:t> </a:t>
            </a:r>
            <a:r>
              <a:rPr dirty="0" sz="1000" spc="-5" b="1">
                <a:solidFill>
                  <a:srgbClr val="4D4D4F"/>
                </a:solidFill>
                <a:latin typeface="微软雅黑"/>
                <a:cs typeface="微软雅黑"/>
              </a:rPr>
              <a:t>型</a:t>
            </a:r>
            <a:r>
              <a:rPr dirty="0" sz="1000" spc="-20" b="1">
                <a:solidFill>
                  <a:srgbClr val="4D4D4F"/>
                </a:solidFill>
                <a:latin typeface="微软雅黑"/>
                <a:cs typeface="微软雅黑"/>
              </a:rPr>
              <a:t> </a:t>
            </a:r>
            <a:r>
              <a:rPr dirty="0" sz="1000" spc="-5" b="1">
                <a:solidFill>
                  <a:srgbClr val="4D4D4F"/>
                </a:solidFill>
                <a:latin typeface="等线"/>
                <a:cs typeface="等线"/>
              </a:rPr>
              <a:t>MoCD</a:t>
            </a:r>
            <a:r>
              <a:rPr dirty="0" sz="1000" spc="5" b="1">
                <a:solidFill>
                  <a:srgbClr val="4D4D4F"/>
                </a:solidFill>
                <a:latin typeface="微软雅黑"/>
                <a:cs typeface="微软雅黑"/>
              </a:rPr>
              <a:t>】</a:t>
            </a:r>
            <a:r>
              <a:rPr dirty="0" sz="1000" spc="-5">
                <a:solidFill>
                  <a:srgbClr val="4D4D4F"/>
                </a:solidFill>
                <a:latin typeface="等线"/>
                <a:cs typeface="等线"/>
              </a:rPr>
              <a:t>BridgeBio</a:t>
            </a:r>
            <a:r>
              <a:rPr dirty="0" sz="1000" spc="-10">
                <a:solidFill>
                  <a:srgbClr val="4D4D4F"/>
                </a:solidFill>
                <a:latin typeface="等线"/>
                <a:cs typeface="等线"/>
              </a:rPr>
              <a:t> </a:t>
            </a:r>
            <a:r>
              <a:rPr dirty="0" sz="1000" spc="-5">
                <a:solidFill>
                  <a:srgbClr val="4D4D4F"/>
                </a:solidFill>
                <a:latin typeface="宋体"/>
                <a:cs typeface="宋体"/>
              </a:rPr>
              <a:t>和其子公 司</a:t>
            </a:r>
            <a:r>
              <a:rPr dirty="0" sz="1000" spc="-254">
                <a:solidFill>
                  <a:srgbClr val="4D4D4F"/>
                </a:solidFill>
                <a:latin typeface="宋体"/>
                <a:cs typeface="宋体"/>
              </a:rPr>
              <a:t> </a:t>
            </a:r>
            <a:r>
              <a:rPr dirty="0" sz="1000" spc="-5">
                <a:solidFill>
                  <a:srgbClr val="4D4D4F"/>
                </a:solidFill>
                <a:latin typeface="等线"/>
                <a:cs typeface="等线"/>
              </a:rPr>
              <a:t>Origin</a:t>
            </a:r>
            <a:r>
              <a:rPr dirty="0" sz="1000" spc="-20">
                <a:solidFill>
                  <a:srgbClr val="4D4D4F"/>
                </a:solidFill>
                <a:latin typeface="等线"/>
                <a:cs typeface="等线"/>
              </a:rPr>
              <a:t> </a:t>
            </a:r>
            <a:r>
              <a:rPr dirty="0" sz="1000" spc="-5">
                <a:solidFill>
                  <a:srgbClr val="4D4D4F"/>
                </a:solidFill>
                <a:latin typeface="宋体"/>
                <a:cs typeface="宋体"/>
              </a:rPr>
              <a:t>宣布</a:t>
            </a:r>
            <a:r>
              <a:rPr dirty="0" sz="1000" spc="-20">
                <a:solidFill>
                  <a:srgbClr val="4D4D4F"/>
                </a:solidFill>
                <a:latin typeface="宋体"/>
                <a:cs typeface="宋体"/>
              </a:rPr>
              <a:t>，</a:t>
            </a:r>
            <a:r>
              <a:rPr dirty="0" sz="1000" spc="-5">
                <a:solidFill>
                  <a:srgbClr val="4D4D4F"/>
                </a:solidFill>
                <a:latin typeface="宋体"/>
                <a:cs typeface="宋体"/>
              </a:rPr>
              <a:t>美国</a:t>
            </a:r>
            <a:r>
              <a:rPr dirty="0" sz="1000" spc="-254">
                <a:solidFill>
                  <a:srgbClr val="4D4D4F"/>
                </a:solidFill>
                <a:latin typeface="宋体"/>
                <a:cs typeface="宋体"/>
              </a:rPr>
              <a:t> </a:t>
            </a:r>
            <a:r>
              <a:rPr dirty="0" sz="1000" spc="-5">
                <a:solidFill>
                  <a:srgbClr val="4D4D4F"/>
                </a:solidFill>
                <a:latin typeface="等线"/>
                <a:cs typeface="等线"/>
              </a:rPr>
              <a:t>FDA</a:t>
            </a:r>
            <a:r>
              <a:rPr dirty="0" sz="1000" spc="-25">
                <a:solidFill>
                  <a:srgbClr val="4D4D4F"/>
                </a:solidFill>
                <a:latin typeface="等线"/>
                <a:cs typeface="等线"/>
              </a:rPr>
              <a:t> </a:t>
            </a:r>
            <a:r>
              <a:rPr dirty="0" sz="1000" spc="-5">
                <a:solidFill>
                  <a:srgbClr val="4D4D4F"/>
                </a:solidFill>
                <a:latin typeface="宋体"/>
                <a:cs typeface="宋体"/>
              </a:rPr>
              <a:t>已经接</a:t>
            </a:r>
            <a:r>
              <a:rPr dirty="0" sz="1000" spc="5">
                <a:solidFill>
                  <a:srgbClr val="4D4D4F"/>
                </a:solidFill>
                <a:latin typeface="宋体"/>
                <a:cs typeface="宋体"/>
              </a:rPr>
              <a:t>受</a:t>
            </a:r>
            <a:r>
              <a:rPr dirty="0" sz="1000" spc="-5">
                <a:solidFill>
                  <a:srgbClr val="4D4D4F"/>
                </a:solidFill>
                <a:latin typeface="宋体"/>
                <a:cs typeface="宋体"/>
              </a:rPr>
              <a:t>了为</a:t>
            </a:r>
            <a:r>
              <a:rPr dirty="0" sz="1000" spc="-250">
                <a:solidFill>
                  <a:srgbClr val="4D4D4F"/>
                </a:solidFill>
                <a:latin typeface="宋体"/>
                <a:cs typeface="宋体"/>
              </a:rPr>
              <a:t> </a:t>
            </a:r>
            <a:r>
              <a:rPr dirty="0" sz="1000" spc="-5">
                <a:solidFill>
                  <a:srgbClr val="4D4D4F"/>
                </a:solidFill>
                <a:latin typeface="等线"/>
                <a:cs typeface="等线"/>
              </a:rPr>
              <a:t>fosdenopterin</a:t>
            </a:r>
            <a:r>
              <a:rPr dirty="0" sz="1000" spc="-15">
                <a:solidFill>
                  <a:srgbClr val="4D4D4F"/>
                </a:solidFill>
                <a:latin typeface="等线"/>
                <a:cs typeface="等线"/>
              </a:rPr>
              <a:t> </a:t>
            </a:r>
            <a:r>
              <a:rPr dirty="0" sz="1000" spc="-5">
                <a:solidFill>
                  <a:srgbClr val="4D4D4F"/>
                </a:solidFill>
                <a:latin typeface="宋体"/>
                <a:cs typeface="宋体"/>
              </a:rPr>
              <a:t>递交的新</a:t>
            </a:r>
            <a:r>
              <a:rPr dirty="0" sz="1000" spc="5">
                <a:solidFill>
                  <a:srgbClr val="4D4D4F"/>
                </a:solidFill>
                <a:latin typeface="宋体"/>
                <a:cs typeface="宋体"/>
              </a:rPr>
              <a:t>药</a:t>
            </a:r>
            <a:r>
              <a:rPr dirty="0" sz="1000" spc="-5">
                <a:solidFill>
                  <a:srgbClr val="4D4D4F"/>
                </a:solidFill>
                <a:latin typeface="宋体"/>
                <a:cs typeface="宋体"/>
              </a:rPr>
              <a:t>申请</a:t>
            </a:r>
            <a:r>
              <a:rPr dirty="0" sz="1000" spc="5">
                <a:solidFill>
                  <a:srgbClr val="4D4D4F"/>
                </a:solidFill>
                <a:latin typeface="宋体"/>
                <a:cs typeface="宋体"/>
              </a:rPr>
              <a:t>并</a:t>
            </a:r>
            <a:r>
              <a:rPr dirty="0" sz="1000" spc="-5">
                <a:solidFill>
                  <a:srgbClr val="4D4D4F"/>
                </a:solidFill>
                <a:latin typeface="宋体"/>
                <a:cs typeface="宋体"/>
              </a:rPr>
              <a:t>授予</a:t>
            </a:r>
            <a:r>
              <a:rPr dirty="0" sz="1000" spc="5">
                <a:solidFill>
                  <a:srgbClr val="4D4D4F"/>
                </a:solidFill>
                <a:latin typeface="宋体"/>
                <a:cs typeface="宋体"/>
              </a:rPr>
              <a:t>其</a:t>
            </a:r>
            <a:r>
              <a:rPr dirty="0" sz="1000" spc="-5">
                <a:solidFill>
                  <a:srgbClr val="4D4D4F"/>
                </a:solidFill>
                <a:latin typeface="宋体"/>
                <a:cs typeface="宋体"/>
              </a:rPr>
              <a:t>优先审评 资格</a:t>
            </a:r>
            <a:r>
              <a:rPr dirty="0" sz="1000" spc="-125">
                <a:solidFill>
                  <a:srgbClr val="4D4D4F"/>
                </a:solidFill>
                <a:latin typeface="宋体"/>
                <a:cs typeface="宋体"/>
              </a:rPr>
              <a:t>。</a:t>
            </a:r>
            <a:r>
              <a:rPr dirty="0" sz="1000" spc="-5">
                <a:solidFill>
                  <a:srgbClr val="4D4D4F"/>
                </a:solidFill>
                <a:latin typeface="等线"/>
                <a:cs typeface="等线"/>
              </a:rPr>
              <a:t>Fosdenopterin</a:t>
            </a:r>
            <a:r>
              <a:rPr dirty="0" sz="1000" spc="-15">
                <a:solidFill>
                  <a:srgbClr val="4D4D4F"/>
                </a:solidFill>
                <a:latin typeface="等线"/>
                <a:cs typeface="等线"/>
              </a:rPr>
              <a:t> </a:t>
            </a:r>
            <a:r>
              <a:rPr dirty="0" sz="1000" spc="-5">
                <a:solidFill>
                  <a:srgbClr val="4D4D4F"/>
                </a:solidFill>
                <a:latin typeface="宋体"/>
                <a:cs typeface="宋体"/>
              </a:rPr>
              <a:t>是一</a:t>
            </a:r>
            <a:r>
              <a:rPr dirty="0" sz="1000" spc="-125">
                <a:solidFill>
                  <a:srgbClr val="4D4D4F"/>
                </a:solidFill>
                <a:latin typeface="宋体"/>
                <a:cs typeface="宋体"/>
              </a:rPr>
              <a:t>款</a:t>
            </a:r>
            <a:r>
              <a:rPr dirty="0" sz="1000" spc="-10">
                <a:solidFill>
                  <a:srgbClr val="4D4D4F"/>
                </a:solidFill>
                <a:latin typeface="宋体"/>
                <a:cs typeface="宋体"/>
              </a:rPr>
              <a:t>“</a:t>
            </a:r>
            <a:r>
              <a:rPr dirty="0" sz="1000" spc="-10">
                <a:solidFill>
                  <a:srgbClr val="4D4D4F"/>
                </a:solidFill>
                <a:latin typeface="等线"/>
                <a:cs typeface="等线"/>
              </a:rPr>
              <a:t>first-in-class</a:t>
            </a:r>
            <a:r>
              <a:rPr dirty="0" sz="1000" spc="-10">
                <a:solidFill>
                  <a:srgbClr val="4D4D4F"/>
                </a:solidFill>
                <a:latin typeface="宋体"/>
                <a:cs typeface="宋体"/>
              </a:rPr>
              <a:t>”</a:t>
            </a:r>
            <a:r>
              <a:rPr dirty="0" sz="1000" spc="-10">
                <a:solidFill>
                  <a:srgbClr val="4D4D4F"/>
                </a:solidFill>
                <a:latin typeface="等线"/>
                <a:cs typeface="等线"/>
              </a:rPr>
              <a:t>cPMP</a:t>
            </a:r>
            <a:r>
              <a:rPr dirty="0" sz="1000" spc="-25">
                <a:solidFill>
                  <a:srgbClr val="4D4D4F"/>
                </a:solidFill>
                <a:latin typeface="等线"/>
                <a:cs typeface="等线"/>
              </a:rPr>
              <a:t> </a:t>
            </a:r>
            <a:r>
              <a:rPr dirty="0" sz="1000" spc="-5">
                <a:solidFill>
                  <a:srgbClr val="4D4D4F"/>
                </a:solidFill>
                <a:latin typeface="宋体"/>
                <a:cs typeface="宋体"/>
              </a:rPr>
              <a:t>氢溴酸盐</a:t>
            </a:r>
            <a:r>
              <a:rPr dirty="0" sz="1000" spc="5">
                <a:solidFill>
                  <a:srgbClr val="4D4D4F"/>
                </a:solidFill>
                <a:latin typeface="宋体"/>
                <a:cs typeface="宋体"/>
              </a:rPr>
              <a:t>二</a:t>
            </a:r>
            <a:r>
              <a:rPr dirty="0" sz="1000" spc="-5">
                <a:solidFill>
                  <a:srgbClr val="4D4D4F"/>
                </a:solidFill>
                <a:latin typeface="宋体"/>
                <a:cs typeface="宋体"/>
              </a:rPr>
              <a:t>水合物</a:t>
            </a:r>
            <a:r>
              <a:rPr dirty="0" sz="1000" spc="-114">
                <a:solidFill>
                  <a:srgbClr val="4D4D4F"/>
                </a:solidFill>
                <a:latin typeface="宋体"/>
                <a:cs typeface="宋体"/>
              </a:rPr>
              <a:t>。</a:t>
            </a:r>
            <a:r>
              <a:rPr dirty="0" sz="1000" spc="-5">
                <a:solidFill>
                  <a:srgbClr val="4D4D4F"/>
                </a:solidFill>
                <a:latin typeface="宋体"/>
                <a:cs typeface="宋体"/>
              </a:rPr>
              <a:t>作为</a:t>
            </a:r>
            <a:r>
              <a:rPr dirty="0" sz="1000" spc="5">
                <a:solidFill>
                  <a:srgbClr val="4D4D4F"/>
                </a:solidFill>
                <a:latin typeface="宋体"/>
                <a:cs typeface="宋体"/>
              </a:rPr>
              <a:t>一种</a:t>
            </a:r>
            <a:r>
              <a:rPr dirty="0" sz="1000" spc="-5">
                <a:solidFill>
                  <a:srgbClr val="4D4D4F"/>
                </a:solidFill>
                <a:latin typeface="宋体"/>
                <a:cs typeface="宋体"/>
              </a:rPr>
              <a:t>环吡喃单 磷酸底</a:t>
            </a:r>
            <a:r>
              <a:rPr dirty="0" sz="1000" spc="5">
                <a:solidFill>
                  <a:srgbClr val="4D4D4F"/>
                </a:solidFill>
                <a:latin typeface="宋体"/>
                <a:cs typeface="宋体"/>
              </a:rPr>
              <a:t>物</a:t>
            </a:r>
            <a:r>
              <a:rPr dirty="0" sz="1000" spc="-5">
                <a:solidFill>
                  <a:srgbClr val="4D4D4F"/>
                </a:solidFill>
                <a:latin typeface="宋体"/>
                <a:cs typeface="宋体"/>
              </a:rPr>
              <a:t>替代</a:t>
            </a:r>
            <a:r>
              <a:rPr dirty="0" sz="1000" spc="5">
                <a:solidFill>
                  <a:srgbClr val="4D4D4F"/>
                </a:solidFill>
                <a:latin typeface="宋体"/>
                <a:cs typeface="宋体"/>
              </a:rPr>
              <a:t>疗</a:t>
            </a:r>
            <a:r>
              <a:rPr dirty="0" sz="1000" spc="-5">
                <a:solidFill>
                  <a:srgbClr val="4D4D4F"/>
                </a:solidFill>
                <a:latin typeface="宋体"/>
                <a:cs typeface="宋体"/>
              </a:rPr>
              <a:t>法，</a:t>
            </a:r>
            <a:r>
              <a:rPr dirty="0" sz="1000" spc="5">
                <a:solidFill>
                  <a:srgbClr val="4D4D4F"/>
                </a:solidFill>
                <a:latin typeface="宋体"/>
                <a:cs typeface="宋体"/>
              </a:rPr>
              <a:t>用</a:t>
            </a:r>
            <a:r>
              <a:rPr dirty="0" sz="1000" spc="-5">
                <a:solidFill>
                  <a:srgbClr val="4D4D4F"/>
                </a:solidFill>
                <a:latin typeface="宋体"/>
                <a:cs typeface="宋体"/>
              </a:rPr>
              <a:t>于</a:t>
            </a:r>
            <a:r>
              <a:rPr dirty="0" sz="1000" spc="5">
                <a:solidFill>
                  <a:srgbClr val="4D4D4F"/>
                </a:solidFill>
                <a:latin typeface="宋体"/>
                <a:cs typeface="宋体"/>
              </a:rPr>
              <a:t>治</a:t>
            </a:r>
            <a:r>
              <a:rPr dirty="0" sz="1000" spc="-5">
                <a:solidFill>
                  <a:srgbClr val="4D4D4F"/>
                </a:solidFill>
                <a:latin typeface="宋体"/>
                <a:cs typeface="宋体"/>
              </a:rPr>
              <a:t>疗</a:t>
            </a:r>
            <a:r>
              <a:rPr dirty="0" sz="1000" spc="-250">
                <a:solidFill>
                  <a:srgbClr val="4D4D4F"/>
                </a:solidFill>
                <a:latin typeface="宋体"/>
                <a:cs typeface="宋体"/>
              </a:rPr>
              <a:t> </a:t>
            </a:r>
            <a:r>
              <a:rPr dirty="0" sz="1000" spc="-5">
                <a:solidFill>
                  <a:srgbClr val="4D4D4F"/>
                </a:solidFill>
                <a:latin typeface="等线"/>
                <a:cs typeface="等线"/>
              </a:rPr>
              <a:t>A</a:t>
            </a:r>
            <a:r>
              <a:rPr dirty="0" sz="1000" spc="-25">
                <a:solidFill>
                  <a:srgbClr val="4D4D4F"/>
                </a:solidFill>
                <a:latin typeface="等线"/>
                <a:cs typeface="等线"/>
              </a:rPr>
              <a:t> </a:t>
            </a:r>
            <a:r>
              <a:rPr dirty="0" sz="1000" spc="-5">
                <a:solidFill>
                  <a:srgbClr val="4D4D4F"/>
                </a:solidFill>
                <a:latin typeface="宋体"/>
                <a:cs typeface="宋体"/>
              </a:rPr>
              <a:t>型钼辅</a:t>
            </a:r>
            <a:r>
              <a:rPr dirty="0" sz="1000" spc="5">
                <a:solidFill>
                  <a:srgbClr val="4D4D4F"/>
                </a:solidFill>
                <a:latin typeface="宋体"/>
                <a:cs typeface="宋体"/>
              </a:rPr>
              <a:t>因</a:t>
            </a:r>
            <a:r>
              <a:rPr dirty="0" sz="1000" spc="-5">
                <a:solidFill>
                  <a:srgbClr val="4D4D4F"/>
                </a:solidFill>
                <a:latin typeface="宋体"/>
                <a:cs typeface="宋体"/>
              </a:rPr>
              <a:t>子缺</a:t>
            </a:r>
            <a:r>
              <a:rPr dirty="0" sz="1000" spc="5">
                <a:solidFill>
                  <a:srgbClr val="4D4D4F"/>
                </a:solidFill>
                <a:latin typeface="宋体"/>
                <a:cs typeface="宋体"/>
              </a:rPr>
              <a:t>乏</a:t>
            </a:r>
            <a:r>
              <a:rPr dirty="0" sz="1000" spc="-5">
                <a:solidFill>
                  <a:srgbClr val="4D4D4F"/>
                </a:solidFill>
                <a:latin typeface="宋体"/>
                <a:cs typeface="宋体"/>
              </a:rPr>
              <a:t>症（</a:t>
            </a:r>
            <a:r>
              <a:rPr dirty="0" sz="1000" spc="-5">
                <a:solidFill>
                  <a:srgbClr val="4D4D4F"/>
                </a:solidFill>
                <a:latin typeface="等线"/>
                <a:cs typeface="等线"/>
              </a:rPr>
              <a:t>MoCD</a:t>
            </a:r>
            <a:r>
              <a:rPr dirty="0" sz="1000" spc="-5">
                <a:solidFill>
                  <a:srgbClr val="4D4D4F"/>
                </a:solidFill>
                <a:latin typeface="宋体"/>
                <a:cs typeface="宋体"/>
              </a:rPr>
              <a:t>）患者</a:t>
            </a:r>
            <a:r>
              <a:rPr dirty="0" sz="1000" spc="-500">
                <a:solidFill>
                  <a:srgbClr val="4D4D4F"/>
                </a:solidFill>
                <a:latin typeface="宋体"/>
                <a:cs typeface="宋体"/>
              </a:rPr>
              <a:t>。</a:t>
            </a:r>
            <a:r>
              <a:rPr dirty="0" sz="1000" spc="-5">
                <a:solidFill>
                  <a:srgbClr val="4D4D4F"/>
                </a:solidFill>
                <a:latin typeface="宋体"/>
                <a:cs typeface="宋体"/>
              </a:rPr>
              <a:t>（药</a:t>
            </a:r>
            <a:r>
              <a:rPr dirty="0" sz="1000" spc="5">
                <a:solidFill>
                  <a:srgbClr val="4D4D4F"/>
                </a:solidFill>
                <a:latin typeface="宋体"/>
                <a:cs typeface="宋体"/>
              </a:rPr>
              <a:t>明</a:t>
            </a:r>
            <a:r>
              <a:rPr dirty="0" sz="1000" spc="-5">
                <a:solidFill>
                  <a:srgbClr val="4D4D4F"/>
                </a:solidFill>
                <a:latin typeface="宋体"/>
                <a:cs typeface="宋体"/>
              </a:rPr>
              <a:t>康德）</a:t>
            </a:r>
            <a:endParaRPr sz="1000">
              <a:latin typeface="宋体"/>
              <a:cs typeface="宋体"/>
            </a:endParaRPr>
          </a:p>
          <a:p>
            <a:pPr algn="just" marL="1400810" marR="7620">
              <a:lnSpc>
                <a:spcPct val="116700"/>
              </a:lnSpc>
              <a:spcBef>
                <a:spcPts val="770"/>
              </a:spcBef>
            </a:pPr>
            <a:r>
              <a:rPr dirty="0" sz="1000" spc="5" b="1">
                <a:solidFill>
                  <a:srgbClr val="4D4D4F"/>
                </a:solidFill>
                <a:latin typeface="微软雅黑"/>
                <a:cs typeface="微软雅黑"/>
              </a:rPr>
              <a:t>【肝癌</a:t>
            </a:r>
            <a:r>
              <a:rPr dirty="0" sz="1000" spc="-5" b="1">
                <a:solidFill>
                  <a:srgbClr val="4D4D4F"/>
                </a:solidFill>
                <a:latin typeface="微软雅黑"/>
                <a:cs typeface="微软雅黑"/>
              </a:rPr>
              <a:t>一</a:t>
            </a:r>
            <a:r>
              <a:rPr dirty="0" sz="1000" spc="5" b="1">
                <a:solidFill>
                  <a:srgbClr val="4D4D4F"/>
                </a:solidFill>
                <a:latin typeface="微软雅黑"/>
                <a:cs typeface="微软雅黑"/>
              </a:rPr>
              <a:t>线治</a:t>
            </a:r>
            <a:r>
              <a:rPr dirty="0" sz="1000" spc="-5" b="1">
                <a:solidFill>
                  <a:srgbClr val="4D4D4F"/>
                </a:solidFill>
                <a:latin typeface="微软雅黑"/>
                <a:cs typeface="微软雅黑"/>
              </a:rPr>
              <a:t>疗</a:t>
            </a:r>
            <a:r>
              <a:rPr dirty="0" sz="1000" spc="5" b="1">
                <a:solidFill>
                  <a:srgbClr val="4D4D4F"/>
                </a:solidFill>
                <a:latin typeface="微软雅黑"/>
                <a:cs typeface="微软雅黑"/>
              </a:rPr>
              <a:t>重大</a:t>
            </a:r>
            <a:r>
              <a:rPr dirty="0" sz="1000" spc="-5" b="1">
                <a:solidFill>
                  <a:srgbClr val="4D4D4F"/>
                </a:solidFill>
                <a:latin typeface="微软雅黑"/>
                <a:cs typeface="微软雅黑"/>
              </a:rPr>
              <a:t>突</a:t>
            </a:r>
            <a:r>
              <a:rPr dirty="0" sz="1000" spc="5" b="1">
                <a:solidFill>
                  <a:srgbClr val="4D4D4F"/>
                </a:solidFill>
                <a:latin typeface="微软雅黑"/>
                <a:cs typeface="微软雅黑"/>
              </a:rPr>
              <a:t>破</a:t>
            </a:r>
            <a:r>
              <a:rPr dirty="0" sz="1000" spc="-5" b="1">
                <a:solidFill>
                  <a:srgbClr val="4D4D4F"/>
                </a:solidFill>
                <a:latin typeface="微软雅黑"/>
                <a:cs typeface="微软雅黑"/>
              </a:rPr>
              <a:t>！</a:t>
            </a:r>
            <a:r>
              <a:rPr dirty="0" sz="1000" spc="5" b="1">
                <a:solidFill>
                  <a:srgbClr val="4D4D4F"/>
                </a:solidFill>
                <a:latin typeface="微软雅黑"/>
                <a:cs typeface="微软雅黑"/>
              </a:rPr>
              <a:t>罗</a:t>
            </a:r>
            <a:r>
              <a:rPr dirty="0" sz="1000" spc="-5" b="1">
                <a:solidFill>
                  <a:srgbClr val="4D4D4F"/>
                </a:solidFill>
                <a:latin typeface="微软雅黑"/>
                <a:cs typeface="微软雅黑"/>
              </a:rPr>
              <a:t>氏</a:t>
            </a:r>
            <a:r>
              <a:rPr dirty="0" sz="1000" spc="-10" b="1">
                <a:solidFill>
                  <a:srgbClr val="4D4D4F"/>
                </a:solidFill>
                <a:latin typeface="微软雅黑"/>
                <a:cs typeface="微软雅黑"/>
              </a:rPr>
              <a:t> </a:t>
            </a:r>
            <a:r>
              <a:rPr dirty="0" sz="1000" spc="-5" b="1">
                <a:solidFill>
                  <a:srgbClr val="4D4D4F"/>
                </a:solidFill>
                <a:latin typeface="等线"/>
                <a:cs typeface="等线"/>
              </a:rPr>
              <a:t>Tecentriq+Avastin</a:t>
            </a:r>
            <a:r>
              <a:rPr dirty="0" sz="1000" b="1">
                <a:solidFill>
                  <a:srgbClr val="4D4D4F"/>
                </a:solidFill>
                <a:latin typeface="等线"/>
                <a:cs typeface="等线"/>
              </a:rPr>
              <a:t> </a:t>
            </a:r>
            <a:r>
              <a:rPr dirty="0" sz="1000" spc="15" b="1">
                <a:solidFill>
                  <a:srgbClr val="4D4D4F"/>
                </a:solidFill>
                <a:latin typeface="微软雅黑"/>
                <a:cs typeface="微软雅黑"/>
              </a:rPr>
              <a:t>日</a:t>
            </a:r>
            <a:r>
              <a:rPr dirty="0" sz="1000" spc="5" b="1">
                <a:solidFill>
                  <a:srgbClr val="4D4D4F"/>
                </a:solidFill>
                <a:latin typeface="微软雅黑"/>
                <a:cs typeface="微软雅黑"/>
              </a:rPr>
              <a:t>本获</a:t>
            </a:r>
            <a:r>
              <a:rPr dirty="0" sz="1000" spc="10" b="1">
                <a:solidFill>
                  <a:srgbClr val="4D4D4F"/>
                </a:solidFill>
                <a:latin typeface="微软雅黑"/>
                <a:cs typeface="微软雅黑"/>
              </a:rPr>
              <a:t>批</a:t>
            </a:r>
            <a:r>
              <a:rPr dirty="0" sz="1000" spc="5" b="1">
                <a:solidFill>
                  <a:srgbClr val="4D4D4F"/>
                </a:solidFill>
                <a:latin typeface="微软雅黑"/>
                <a:cs typeface="微软雅黑"/>
              </a:rPr>
              <a:t>】</a:t>
            </a:r>
            <a:r>
              <a:rPr dirty="0" sz="1000" spc="-5">
                <a:solidFill>
                  <a:srgbClr val="4D4D4F"/>
                </a:solidFill>
                <a:latin typeface="宋体"/>
                <a:cs typeface="宋体"/>
              </a:rPr>
              <a:t>罗氏控股的日本</a:t>
            </a:r>
            <a:r>
              <a:rPr dirty="0" sz="1000" spc="5">
                <a:solidFill>
                  <a:srgbClr val="4D4D4F"/>
                </a:solidFill>
                <a:latin typeface="宋体"/>
                <a:cs typeface="宋体"/>
              </a:rPr>
              <a:t>药</a:t>
            </a:r>
            <a:r>
              <a:rPr dirty="0" sz="1000" spc="-5">
                <a:solidFill>
                  <a:srgbClr val="4D4D4F"/>
                </a:solidFill>
                <a:latin typeface="宋体"/>
                <a:cs typeface="宋体"/>
              </a:rPr>
              <a:t>企中外 </a:t>
            </a:r>
            <a:r>
              <a:rPr dirty="0" sz="1000" spc="55">
                <a:solidFill>
                  <a:srgbClr val="4D4D4F"/>
                </a:solidFill>
                <a:latin typeface="宋体"/>
                <a:cs typeface="宋体"/>
              </a:rPr>
              <a:t>制药近日宣布，日本厚</a:t>
            </a:r>
            <a:r>
              <a:rPr dirty="0" sz="1000" spc="65">
                <a:solidFill>
                  <a:srgbClr val="4D4D4F"/>
                </a:solidFill>
                <a:latin typeface="宋体"/>
                <a:cs typeface="宋体"/>
              </a:rPr>
              <a:t>生</a:t>
            </a:r>
            <a:r>
              <a:rPr dirty="0" sz="1000" spc="55">
                <a:solidFill>
                  <a:srgbClr val="4D4D4F"/>
                </a:solidFill>
                <a:latin typeface="宋体"/>
                <a:cs typeface="宋体"/>
              </a:rPr>
              <a:t>劳动省已批</a:t>
            </a:r>
            <a:r>
              <a:rPr dirty="0" sz="1000" spc="65">
                <a:solidFill>
                  <a:srgbClr val="4D4D4F"/>
                </a:solidFill>
                <a:latin typeface="宋体"/>
                <a:cs typeface="宋体"/>
              </a:rPr>
              <a:t>准</a:t>
            </a:r>
            <a:r>
              <a:rPr dirty="0" sz="1000" spc="-5">
                <a:solidFill>
                  <a:srgbClr val="4D4D4F"/>
                </a:solidFill>
                <a:latin typeface="宋体"/>
                <a:cs typeface="宋体"/>
              </a:rPr>
              <a:t>抗</a:t>
            </a:r>
            <a:r>
              <a:rPr dirty="0" sz="1000" spc="35">
                <a:solidFill>
                  <a:srgbClr val="4D4D4F"/>
                </a:solidFill>
                <a:latin typeface="宋体"/>
                <a:cs typeface="宋体"/>
              </a:rPr>
              <a:t> </a:t>
            </a:r>
            <a:r>
              <a:rPr dirty="0" sz="1000" spc="-5">
                <a:solidFill>
                  <a:srgbClr val="4D4D4F"/>
                </a:solidFill>
                <a:latin typeface="等线"/>
                <a:cs typeface="等线"/>
              </a:rPr>
              <a:t>PD-L1  </a:t>
            </a:r>
            <a:r>
              <a:rPr dirty="0" sz="1000" spc="65">
                <a:solidFill>
                  <a:srgbClr val="4D4D4F"/>
                </a:solidFill>
                <a:latin typeface="宋体"/>
                <a:cs typeface="宋体"/>
              </a:rPr>
              <a:t>疗</a:t>
            </a:r>
            <a:r>
              <a:rPr dirty="0" sz="1000" spc="-5">
                <a:solidFill>
                  <a:srgbClr val="4D4D4F"/>
                </a:solidFill>
                <a:latin typeface="宋体"/>
                <a:cs typeface="宋体"/>
              </a:rPr>
              <a:t>法</a:t>
            </a:r>
            <a:r>
              <a:rPr dirty="0" sz="1000" spc="30">
                <a:solidFill>
                  <a:srgbClr val="4D4D4F"/>
                </a:solidFill>
                <a:latin typeface="宋体"/>
                <a:cs typeface="宋体"/>
              </a:rPr>
              <a:t> </a:t>
            </a:r>
            <a:r>
              <a:rPr dirty="0" sz="1000" spc="10">
                <a:solidFill>
                  <a:srgbClr val="4D4D4F"/>
                </a:solidFill>
                <a:latin typeface="等线"/>
                <a:cs typeface="等线"/>
              </a:rPr>
              <a:t>Tecentriq</a:t>
            </a:r>
            <a:r>
              <a:rPr dirty="0" sz="1000" spc="10">
                <a:solidFill>
                  <a:srgbClr val="4D4D4F"/>
                </a:solidFill>
                <a:latin typeface="宋体"/>
                <a:cs typeface="宋体"/>
              </a:rPr>
              <a:t>（</a:t>
            </a:r>
            <a:r>
              <a:rPr dirty="0" sz="1000" spc="50">
                <a:solidFill>
                  <a:srgbClr val="4D4D4F"/>
                </a:solidFill>
                <a:latin typeface="宋体"/>
                <a:cs typeface="宋体"/>
              </a:rPr>
              <a:t>泰圣奇，</a:t>
            </a:r>
            <a:r>
              <a:rPr dirty="0" sz="1000" spc="65">
                <a:solidFill>
                  <a:srgbClr val="4D4D4F"/>
                </a:solidFill>
                <a:latin typeface="宋体"/>
                <a:cs typeface="宋体"/>
              </a:rPr>
              <a:t>通</a:t>
            </a:r>
            <a:r>
              <a:rPr dirty="0" sz="1000" spc="50">
                <a:solidFill>
                  <a:srgbClr val="4D4D4F"/>
                </a:solidFill>
                <a:latin typeface="宋体"/>
                <a:cs typeface="宋体"/>
              </a:rPr>
              <a:t>用名</a:t>
            </a:r>
            <a:r>
              <a:rPr dirty="0" sz="1000" spc="-5">
                <a:solidFill>
                  <a:srgbClr val="4D4D4F"/>
                </a:solidFill>
                <a:latin typeface="宋体"/>
                <a:cs typeface="宋体"/>
              </a:rPr>
              <a:t>：  </a:t>
            </a:r>
            <a:r>
              <a:rPr dirty="0" sz="1000" spc="-5">
                <a:solidFill>
                  <a:srgbClr val="4D4D4F"/>
                </a:solidFill>
                <a:latin typeface="等线"/>
                <a:cs typeface="等线"/>
              </a:rPr>
              <a:t>atezolizumab</a:t>
            </a:r>
            <a:r>
              <a:rPr dirty="0" sz="1000" spc="-5">
                <a:solidFill>
                  <a:srgbClr val="4D4D4F"/>
                </a:solidFill>
                <a:latin typeface="宋体"/>
                <a:cs typeface="宋体"/>
              </a:rPr>
              <a:t>，阿替利珠</a:t>
            </a:r>
            <a:r>
              <a:rPr dirty="0" sz="1000" spc="5">
                <a:solidFill>
                  <a:srgbClr val="4D4D4F"/>
                </a:solidFill>
                <a:latin typeface="宋体"/>
                <a:cs typeface="宋体"/>
              </a:rPr>
              <a:t>单</a:t>
            </a:r>
            <a:r>
              <a:rPr dirty="0" sz="1000" spc="-5">
                <a:solidFill>
                  <a:srgbClr val="4D4D4F"/>
                </a:solidFill>
                <a:latin typeface="宋体"/>
                <a:cs typeface="宋体"/>
              </a:rPr>
              <a:t>抗）联合</a:t>
            </a:r>
            <a:r>
              <a:rPr dirty="0" sz="1000" spc="-15">
                <a:solidFill>
                  <a:srgbClr val="4D4D4F"/>
                </a:solidFill>
                <a:latin typeface="宋体"/>
                <a:cs typeface="宋体"/>
              </a:rPr>
              <a:t> </a:t>
            </a:r>
            <a:r>
              <a:rPr dirty="0" sz="1000" spc="-5">
                <a:solidFill>
                  <a:srgbClr val="4D4D4F"/>
                </a:solidFill>
                <a:latin typeface="等线"/>
                <a:cs typeface="等线"/>
              </a:rPr>
              <a:t>Avastin</a:t>
            </a:r>
            <a:r>
              <a:rPr dirty="0" sz="1000" spc="-5">
                <a:solidFill>
                  <a:srgbClr val="4D4D4F"/>
                </a:solidFill>
                <a:latin typeface="宋体"/>
                <a:cs typeface="宋体"/>
              </a:rPr>
              <a:t>（安</a:t>
            </a:r>
            <a:r>
              <a:rPr dirty="0" sz="1000" spc="5">
                <a:solidFill>
                  <a:srgbClr val="4D4D4F"/>
                </a:solidFill>
                <a:latin typeface="宋体"/>
                <a:cs typeface="宋体"/>
              </a:rPr>
              <a:t>维汀</a:t>
            </a:r>
            <a:r>
              <a:rPr dirty="0" sz="1000" spc="-5">
                <a:solidFill>
                  <a:srgbClr val="4D4D4F"/>
                </a:solidFill>
                <a:latin typeface="宋体"/>
                <a:cs typeface="宋体"/>
              </a:rPr>
              <a:t>，通用</a:t>
            </a:r>
            <a:r>
              <a:rPr dirty="0" sz="1000" spc="5">
                <a:solidFill>
                  <a:srgbClr val="4D4D4F"/>
                </a:solidFill>
                <a:latin typeface="宋体"/>
                <a:cs typeface="宋体"/>
              </a:rPr>
              <a:t>名</a:t>
            </a:r>
            <a:r>
              <a:rPr dirty="0" sz="1000" spc="-5">
                <a:solidFill>
                  <a:srgbClr val="4D4D4F"/>
                </a:solidFill>
                <a:latin typeface="宋体"/>
                <a:cs typeface="宋体"/>
              </a:rPr>
              <a:t>：</a:t>
            </a:r>
            <a:r>
              <a:rPr dirty="0" sz="1000" spc="-5">
                <a:solidFill>
                  <a:srgbClr val="4D4D4F"/>
                </a:solidFill>
                <a:latin typeface="等线"/>
                <a:cs typeface="等线"/>
              </a:rPr>
              <a:t>bevacizumab</a:t>
            </a:r>
            <a:r>
              <a:rPr dirty="0" sz="1000" spc="-5">
                <a:solidFill>
                  <a:srgbClr val="4D4D4F"/>
                </a:solidFill>
                <a:latin typeface="宋体"/>
                <a:cs typeface="宋体"/>
              </a:rPr>
              <a:t>，贝伐珠单 抗</a:t>
            </a:r>
            <a:r>
              <a:rPr dirty="0" sz="1000" spc="-254">
                <a:solidFill>
                  <a:srgbClr val="4D4D4F"/>
                </a:solidFill>
                <a:latin typeface="宋体"/>
                <a:cs typeface="宋体"/>
              </a:rPr>
              <a:t>），</a:t>
            </a:r>
            <a:r>
              <a:rPr dirty="0" sz="1000" spc="-5">
                <a:solidFill>
                  <a:srgbClr val="4D4D4F"/>
                </a:solidFill>
                <a:latin typeface="宋体"/>
                <a:cs typeface="宋体"/>
              </a:rPr>
              <a:t>用于</a:t>
            </a:r>
            <a:r>
              <a:rPr dirty="0" sz="1000" spc="5">
                <a:solidFill>
                  <a:srgbClr val="4D4D4F"/>
                </a:solidFill>
                <a:latin typeface="宋体"/>
                <a:cs typeface="宋体"/>
              </a:rPr>
              <a:t>治</a:t>
            </a:r>
            <a:r>
              <a:rPr dirty="0" sz="1000" spc="-5">
                <a:solidFill>
                  <a:srgbClr val="4D4D4F"/>
                </a:solidFill>
                <a:latin typeface="宋体"/>
                <a:cs typeface="宋体"/>
              </a:rPr>
              <a:t>疗先</a:t>
            </a:r>
            <a:r>
              <a:rPr dirty="0" sz="1000" spc="5">
                <a:solidFill>
                  <a:srgbClr val="4D4D4F"/>
                </a:solidFill>
                <a:latin typeface="宋体"/>
                <a:cs typeface="宋体"/>
              </a:rPr>
              <a:t>前</a:t>
            </a:r>
            <a:r>
              <a:rPr dirty="0" sz="1000" spc="-5">
                <a:solidFill>
                  <a:srgbClr val="4D4D4F"/>
                </a:solidFill>
                <a:latin typeface="宋体"/>
                <a:cs typeface="宋体"/>
              </a:rPr>
              <a:t>没有</a:t>
            </a:r>
            <a:r>
              <a:rPr dirty="0" sz="1000" spc="5">
                <a:solidFill>
                  <a:srgbClr val="4D4D4F"/>
                </a:solidFill>
                <a:latin typeface="宋体"/>
                <a:cs typeface="宋体"/>
              </a:rPr>
              <a:t>接</a:t>
            </a:r>
            <a:r>
              <a:rPr dirty="0" sz="1000" spc="-5">
                <a:solidFill>
                  <a:srgbClr val="4D4D4F"/>
                </a:solidFill>
                <a:latin typeface="宋体"/>
                <a:cs typeface="宋体"/>
              </a:rPr>
              <a:t>受过系</a:t>
            </a:r>
            <a:r>
              <a:rPr dirty="0" sz="1000" spc="5">
                <a:solidFill>
                  <a:srgbClr val="4D4D4F"/>
                </a:solidFill>
                <a:latin typeface="宋体"/>
                <a:cs typeface="宋体"/>
              </a:rPr>
              <a:t>统</a:t>
            </a:r>
            <a:r>
              <a:rPr dirty="0" sz="1000" spc="-5">
                <a:solidFill>
                  <a:srgbClr val="4D4D4F"/>
                </a:solidFill>
                <a:latin typeface="宋体"/>
                <a:cs typeface="宋体"/>
              </a:rPr>
              <a:t>治疗</a:t>
            </a:r>
            <a:r>
              <a:rPr dirty="0" sz="1000" spc="5">
                <a:solidFill>
                  <a:srgbClr val="4D4D4F"/>
                </a:solidFill>
                <a:latin typeface="宋体"/>
                <a:cs typeface="宋体"/>
              </a:rPr>
              <a:t>的</a:t>
            </a:r>
            <a:r>
              <a:rPr dirty="0" sz="1000" spc="-5">
                <a:solidFill>
                  <a:srgbClr val="4D4D4F"/>
                </a:solidFill>
                <a:latin typeface="宋体"/>
                <a:cs typeface="宋体"/>
              </a:rPr>
              <a:t>不可</a:t>
            </a:r>
            <a:r>
              <a:rPr dirty="0" sz="1000" spc="5">
                <a:solidFill>
                  <a:srgbClr val="4D4D4F"/>
                </a:solidFill>
                <a:latin typeface="宋体"/>
                <a:cs typeface="宋体"/>
              </a:rPr>
              <a:t>切</a:t>
            </a:r>
            <a:r>
              <a:rPr dirty="0" sz="1000" spc="-5">
                <a:solidFill>
                  <a:srgbClr val="4D4D4F"/>
                </a:solidFill>
                <a:latin typeface="宋体"/>
                <a:cs typeface="宋体"/>
              </a:rPr>
              <a:t>除</a:t>
            </a:r>
            <a:r>
              <a:rPr dirty="0" sz="1000" spc="5">
                <a:solidFill>
                  <a:srgbClr val="4D4D4F"/>
                </a:solidFill>
                <a:latin typeface="宋体"/>
                <a:cs typeface="宋体"/>
              </a:rPr>
              <a:t>性</a:t>
            </a:r>
            <a:r>
              <a:rPr dirty="0" sz="1000" spc="-5">
                <a:solidFill>
                  <a:srgbClr val="4D4D4F"/>
                </a:solidFill>
                <a:latin typeface="宋体"/>
                <a:cs typeface="宋体"/>
              </a:rPr>
              <a:t>肝细胞</a:t>
            </a:r>
            <a:r>
              <a:rPr dirty="0" sz="1000" spc="5">
                <a:solidFill>
                  <a:srgbClr val="4D4D4F"/>
                </a:solidFill>
                <a:latin typeface="宋体"/>
                <a:cs typeface="宋体"/>
              </a:rPr>
              <a:t>癌</a:t>
            </a:r>
            <a:r>
              <a:rPr dirty="0" sz="1000" spc="-5">
                <a:solidFill>
                  <a:srgbClr val="4D4D4F"/>
                </a:solidFill>
                <a:latin typeface="宋体"/>
                <a:cs typeface="宋体"/>
              </a:rPr>
              <a:t>患</a:t>
            </a:r>
            <a:r>
              <a:rPr dirty="0" sz="1000" spc="5">
                <a:solidFill>
                  <a:srgbClr val="4D4D4F"/>
                </a:solidFill>
                <a:latin typeface="宋体"/>
                <a:cs typeface="宋体"/>
              </a:rPr>
              <a:t>者</a:t>
            </a:r>
            <a:r>
              <a:rPr dirty="0" sz="1000" spc="-509">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生</a:t>
            </a:r>
            <a:r>
              <a:rPr dirty="0" sz="1000" spc="-5">
                <a:solidFill>
                  <a:srgbClr val="4D4D4F"/>
                </a:solidFill>
                <a:latin typeface="宋体"/>
                <a:cs typeface="宋体"/>
              </a:rPr>
              <a:t>物谷）</a:t>
            </a:r>
            <a:endParaRPr sz="1000">
              <a:latin typeface="宋体"/>
              <a:cs typeface="宋体"/>
            </a:endParaRPr>
          </a:p>
          <a:p>
            <a:pPr algn="just" marL="1400810" marR="5080">
              <a:lnSpc>
                <a:spcPct val="116799"/>
              </a:lnSpc>
              <a:spcBef>
                <a:spcPts val="780"/>
              </a:spcBef>
            </a:pPr>
            <a:r>
              <a:rPr dirty="0" sz="1000" spc="5" b="1">
                <a:solidFill>
                  <a:srgbClr val="4D4D4F"/>
                </a:solidFill>
                <a:latin typeface="微软雅黑"/>
                <a:cs typeface="微软雅黑"/>
              </a:rPr>
              <a:t>【</a:t>
            </a:r>
            <a:r>
              <a:rPr dirty="0" sz="1000" spc="-5" b="1">
                <a:solidFill>
                  <a:srgbClr val="4D4D4F"/>
                </a:solidFill>
                <a:latin typeface="等线"/>
                <a:cs typeface="等线"/>
              </a:rPr>
              <a:t>Bluebird</a:t>
            </a:r>
            <a:r>
              <a:rPr dirty="0" sz="1000" spc="-135" b="1">
                <a:solidFill>
                  <a:srgbClr val="4D4D4F"/>
                </a:solidFill>
                <a:latin typeface="等线"/>
                <a:cs typeface="等线"/>
              </a:rPr>
              <a:t> </a:t>
            </a:r>
            <a:r>
              <a:rPr dirty="0" sz="1000" spc="5" b="1">
                <a:solidFill>
                  <a:srgbClr val="4D4D4F"/>
                </a:solidFill>
                <a:latin typeface="微软雅黑"/>
                <a:cs typeface="微软雅黑"/>
              </a:rPr>
              <a:t>突破性基因疗</a:t>
            </a:r>
            <a:r>
              <a:rPr dirty="0" sz="1000" spc="135" b="1">
                <a:solidFill>
                  <a:srgbClr val="4D4D4F"/>
                </a:solidFill>
                <a:latin typeface="微软雅黑"/>
                <a:cs typeface="微软雅黑"/>
              </a:rPr>
              <a:t>法</a:t>
            </a:r>
            <a:r>
              <a:rPr dirty="0" sz="1000" spc="-5" b="1">
                <a:solidFill>
                  <a:srgbClr val="4D4D4F"/>
                </a:solidFill>
                <a:latin typeface="等线"/>
                <a:cs typeface="等线"/>
              </a:rPr>
              <a:t>Lenti-D</a:t>
            </a:r>
            <a:r>
              <a:rPr dirty="0" sz="1000" spc="-130" b="1">
                <a:solidFill>
                  <a:srgbClr val="4D4D4F"/>
                </a:solidFill>
                <a:latin typeface="等线"/>
                <a:cs typeface="等线"/>
              </a:rPr>
              <a:t> </a:t>
            </a:r>
            <a:r>
              <a:rPr dirty="0" sz="1000" spc="5" b="1">
                <a:solidFill>
                  <a:srgbClr val="4D4D4F"/>
                </a:solidFill>
                <a:latin typeface="微软雅黑"/>
                <a:cs typeface="微软雅黑"/>
              </a:rPr>
              <a:t>申请上市</a:t>
            </a:r>
            <a:r>
              <a:rPr dirty="0" sz="1000" spc="-500" b="1">
                <a:solidFill>
                  <a:srgbClr val="4D4D4F"/>
                </a:solidFill>
                <a:latin typeface="微软雅黑"/>
                <a:cs typeface="微软雅黑"/>
              </a:rPr>
              <a:t>】</a:t>
            </a:r>
            <a:r>
              <a:rPr dirty="0" sz="1000" spc="-5">
                <a:solidFill>
                  <a:srgbClr val="4D4D4F"/>
                </a:solidFill>
                <a:latin typeface="宋体"/>
                <a:cs typeface="宋体"/>
              </a:rPr>
              <a:t>日前</a:t>
            </a:r>
            <a:r>
              <a:rPr dirty="0" sz="1000" spc="-60">
                <a:solidFill>
                  <a:srgbClr val="4D4D4F"/>
                </a:solidFill>
                <a:latin typeface="宋体"/>
                <a:cs typeface="宋体"/>
              </a:rPr>
              <a:t>，</a:t>
            </a:r>
            <a:r>
              <a:rPr dirty="0" sz="1000" spc="-60">
                <a:solidFill>
                  <a:srgbClr val="4D4D4F"/>
                </a:solidFill>
                <a:latin typeface="等线"/>
                <a:cs typeface="等线"/>
              </a:rPr>
              <a:t>Bluebird</a:t>
            </a:r>
            <a:r>
              <a:rPr dirty="0" sz="1000" spc="-130">
                <a:solidFill>
                  <a:srgbClr val="4D4D4F"/>
                </a:solidFill>
                <a:latin typeface="等线"/>
                <a:cs typeface="等线"/>
              </a:rPr>
              <a:t> </a:t>
            </a:r>
            <a:r>
              <a:rPr dirty="0" sz="1000" spc="-5">
                <a:solidFill>
                  <a:srgbClr val="4D4D4F"/>
                </a:solidFill>
                <a:latin typeface="宋体"/>
                <a:cs typeface="宋体"/>
              </a:rPr>
              <a:t>宣布欧洲</a:t>
            </a:r>
            <a:r>
              <a:rPr dirty="0" sz="1000" spc="5">
                <a:solidFill>
                  <a:srgbClr val="4D4D4F"/>
                </a:solidFill>
                <a:latin typeface="宋体"/>
                <a:cs typeface="宋体"/>
              </a:rPr>
              <a:t>药</a:t>
            </a:r>
            <a:r>
              <a:rPr dirty="0" sz="1000" spc="-5">
                <a:solidFill>
                  <a:srgbClr val="4D4D4F"/>
                </a:solidFill>
                <a:latin typeface="宋体"/>
                <a:cs typeface="宋体"/>
              </a:rPr>
              <a:t>品管</a:t>
            </a:r>
            <a:r>
              <a:rPr dirty="0" sz="1000" spc="5">
                <a:solidFill>
                  <a:srgbClr val="4D4D4F"/>
                </a:solidFill>
                <a:latin typeface="宋体"/>
                <a:cs typeface="宋体"/>
              </a:rPr>
              <a:t>理</a:t>
            </a:r>
            <a:r>
              <a:rPr dirty="0" sz="1000" spc="-509">
                <a:solidFill>
                  <a:srgbClr val="4D4D4F"/>
                </a:solidFill>
                <a:latin typeface="宋体"/>
                <a:cs typeface="宋体"/>
              </a:rPr>
              <a:t>局</a:t>
            </a:r>
            <a:r>
              <a:rPr dirty="0" sz="1000" spc="-5">
                <a:solidFill>
                  <a:srgbClr val="4D4D4F"/>
                </a:solidFill>
                <a:latin typeface="宋体"/>
                <a:cs typeface="宋体"/>
              </a:rPr>
              <a:t>（</a:t>
            </a:r>
            <a:r>
              <a:rPr dirty="0" sz="1000" spc="-5">
                <a:solidFill>
                  <a:srgbClr val="4D4D4F"/>
                </a:solidFill>
                <a:latin typeface="等线"/>
                <a:cs typeface="等线"/>
              </a:rPr>
              <a:t>EMA</a:t>
            </a:r>
            <a:r>
              <a:rPr dirty="0" sz="1000" spc="-5">
                <a:solidFill>
                  <a:srgbClr val="4D4D4F"/>
                </a:solidFill>
                <a:latin typeface="宋体"/>
                <a:cs typeface="宋体"/>
              </a:rPr>
              <a:t>）  已经正</a:t>
            </a:r>
            <a:r>
              <a:rPr dirty="0" sz="1000" spc="5">
                <a:solidFill>
                  <a:srgbClr val="4D4D4F"/>
                </a:solidFill>
                <a:latin typeface="宋体"/>
                <a:cs typeface="宋体"/>
              </a:rPr>
              <a:t>式</a:t>
            </a:r>
            <a:r>
              <a:rPr dirty="0" sz="1000" spc="-5">
                <a:solidFill>
                  <a:srgbClr val="4D4D4F"/>
                </a:solidFill>
                <a:latin typeface="宋体"/>
                <a:cs typeface="宋体"/>
              </a:rPr>
              <a:t>受理</a:t>
            </a:r>
            <a:r>
              <a:rPr dirty="0" sz="1000" spc="5">
                <a:solidFill>
                  <a:srgbClr val="4D4D4F"/>
                </a:solidFill>
                <a:latin typeface="宋体"/>
                <a:cs typeface="宋体"/>
              </a:rPr>
              <a:t>其</a:t>
            </a:r>
            <a:r>
              <a:rPr dirty="0" sz="1000" spc="-5">
                <a:solidFill>
                  <a:srgbClr val="4D4D4F"/>
                </a:solidFill>
                <a:latin typeface="宋体"/>
                <a:cs typeface="宋体"/>
              </a:rPr>
              <a:t>基因</a:t>
            </a:r>
            <a:r>
              <a:rPr dirty="0" sz="1000" spc="5">
                <a:solidFill>
                  <a:srgbClr val="4D4D4F"/>
                </a:solidFill>
                <a:latin typeface="宋体"/>
                <a:cs typeface="宋体"/>
              </a:rPr>
              <a:t>疗</a:t>
            </a:r>
            <a:r>
              <a:rPr dirty="0" sz="1000" spc="-5">
                <a:solidFill>
                  <a:srgbClr val="4D4D4F"/>
                </a:solidFill>
                <a:latin typeface="宋体"/>
                <a:cs typeface="宋体"/>
              </a:rPr>
              <a:t>法</a:t>
            </a:r>
            <a:r>
              <a:rPr dirty="0" sz="1000" spc="-240">
                <a:solidFill>
                  <a:srgbClr val="4D4D4F"/>
                </a:solidFill>
                <a:latin typeface="宋体"/>
                <a:cs typeface="宋体"/>
              </a:rPr>
              <a:t> </a:t>
            </a:r>
            <a:r>
              <a:rPr dirty="0" sz="1000" spc="-5">
                <a:solidFill>
                  <a:srgbClr val="4D4D4F"/>
                </a:solidFill>
                <a:latin typeface="等线"/>
                <a:cs typeface="等线"/>
              </a:rPr>
              <a:t>elivaldogene</a:t>
            </a:r>
            <a:r>
              <a:rPr dirty="0" sz="1000" spc="-15">
                <a:solidFill>
                  <a:srgbClr val="4D4D4F"/>
                </a:solidFill>
                <a:latin typeface="等线"/>
                <a:cs typeface="等线"/>
              </a:rPr>
              <a:t> </a:t>
            </a:r>
            <a:r>
              <a:rPr dirty="0" sz="1000" spc="-5">
                <a:solidFill>
                  <a:srgbClr val="4D4D4F"/>
                </a:solidFill>
                <a:latin typeface="等线"/>
                <a:cs typeface="等线"/>
              </a:rPr>
              <a:t>autotemcel</a:t>
            </a:r>
            <a:r>
              <a:rPr dirty="0" sz="1000" spc="165">
                <a:solidFill>
                  <a:srgbClr val="4D4D4F"/>
                </a:solidFill>
                <a:latin typeface="等线"/>
                <a:cs typeface="等线"/>
              </a:rPr>
              <a:t> </a:t>
            </a:r>
            <a:r>
              <a:rPr dirty="0" sz="1000" spc="-5">
                <a:solidFill>
                  <a:srgbClr val="4D4D4F"/>
                </a:solidFill>
                <a:latin typeface="宋体"/>
                <a:cs typeface="宋体"/>
              </a:rPr>
              <a:t>（</a:t>
            </a:r>
            <a:r>
              <a:rPr dirty="0" sz="1000" spc="15">
                <a:solidFill>
                  <a:srgbClr val="4D4D4F"/>
                </a:solidFill>
                <a:latin typeface="宋体"/>
                <a:cs typeface="宋体"/>
              </a:rPr>
              <a:t> </a:t>
            </a:r>
            <a:r>
              <a:rPr dirty="0" sz="1000" spc="-15">
                <a:solidFill>
                  <a:srgbClr val="4D4D4F"/>
                </a:solidFill>
                <a:latin typeface="等线"/>
                <a:cs typeface="等线"/>
              </a:rPr>
              <a:t>Lenti-D</a:t>
            </a:r>
            <a:r>
              <a:rPr dirty="0" sz="1000" spc="-15">
                <a:solidFill>
                  <a:srgbClr val="4D4D4F"/>
                </a:solidFill>
                <a:latin typeface="宋体"/>
                <a:cs typeface="宋体"/>
              </a:rPr>
              <a:t>™，</a:t>
            </a:r>
            <a:r>
              <a:rPr dirty="0" sz="1000" spc="-15">
                <a:solidFill>
                  <a:srgbClr val="4D4D4F"/>
                </a:solidFill>
                <a:latin typeface="等线"/>
                <a:cs typeface="等线"/>
              </a:rPr>
              <a:t>Eli-cel</a:t>
            </a:r>
            <a:r>
              <a:rPr dirty="0" sz="1000" spc="-15">
                <a:solidFill>
                  <a:srgbClr val="4D4D4F"/>
                </a:solidFill>
                <a:latin typeface="宋体"/>
                <a:cs typeface="宋体"/>
              </a:rPr>
              <a:t>）</a:t>
            </a:r>
            <a:r>
              <a:rPr dirty="0" sz="1000" spc="-5">
                <a:solidFill>
                  <a:srgbClr val="4D4D4F"/>
                </a:solidFill>
                <a:latin typeface="宋体"/>
                <a:cs typeface="宋体"/>
              </a:rPr>
              <a:t>用于治</a:t>
            </a:r>
            <a:r>
              <a:rPr dirty="0" sz="1000" spc="5">
                <a:solidFill>
                  <a:srgbClr val="4D4D4F"/>
                </a:solidFill>
                <a:latin typeface="宋体"/>
                <a:cs typeface="宋体"/>
              </a:rPr>
              <a:t>疗</a:t>
            </a:r>
            <a:r>
              <a:rPr dirty="0" sz="1000" spc="-5">
                <a:solidFill>
                  <a:srgbClr val="4D4D4F"/>
                </a:solidFill>
                <a:latin typeface="宋体"/>
                <a:cs typeface="宋体"/>
              </a:rPr>
              <a:t>脑型肾 上腺脑</a:t>
            </a:r>
            <a:r>
              <a:rPr dirty="0" sz="1000" spc="5">
                <a:solidFill>
                  <a:srgbClr val="4D4D4F"/>
                </a:solidFill>
                <a:latin typeface="宋体"/>
                <a:cs typeface="宋体"/>
              </a:rPr>
              <a:t>白</a:t>
            </a:r>
            <a:r>
              <a:rPr dirty="0" sz="1000" spc="-5">
                <a:solidFill>
                  <a:srgbClr val="4D4D4F"/>
                </a:solidFill>
                <a:latin typeface="宋体"/>
                <a:cs typeface="宋体"/>
              </a:rPr>
              <a:t>质营</a:t>
            </a:r>
            <a:r>
              <a:rPr dirty="0" sz="1000" spc="5">
                <a:solidFill>
                  <a:srgbClr val="4D4D4F"/>
                </a:solidFill>
                <a:latin typeface="宋体"/>
                <a:cs typeface="宋体"/>
              </a:rPr>
              <a:t>养</a:t>
            </a:r>
            <a:r>
              <a:rPr dirty="0" sz="1000" spc="-5">
                <a:solidFill>
                  <a:srgbClr val="4D4D4F"/>
                </a:solidFill>
                <a:latin typeface="宋体"/>
                <a:cs typeface="宋体"/>
              </a:rPr>
              <a:t>不良</a:t>
            </a:r>
            <a:r>
              <a:rPr dirty="0" sz="1000" spc="5">
                <a:solidFill>
                  <a:srgbClr val="4D4D4F"/>
                </a:solidFill>
                <a:latin typeface="宋体"/>
                <a:cs typeface="宋体"/>
              </a:rPr>
              <a:t>的</a:t>
            </a:r>
            <a:r>
              <a:rPr dirty="0" sz="1000" spc="-5">
                <a:solidFill>
                  <a:srgbClr val="4D4D4F"/>
                </a:solidFill>
                <a:latin typeface="宋体"/>
                <a:cs typeface="宋体"/>
              </a:rPr>
              <a:t>上</a:t>
            </a:r>
            <a:r>
              <a:rPr dirty="0" sz="1000" spc="5">
                <a:solidFill>
                  <a:srgbClr val="4D4D4F"/>
                </a:solidFill>
                <a:latin typeface="宋体"/>
                <a:cs typeface="宋体"/>
              </a:rPr>
              <a:t>市</a:t>
            </a:r>
            <a:r>
              <a:rPr dirty="0" sz="1000" spc="-5">
                <a:solidFill>
                  <a:srgbClr val="4D4D4F"/>
                </a:solidFill>
                <a:latin typeface="宋体"/>
                <a:cs typeface="宋体"/>
              </a:rPr>
              <a:t>申请</a:t>
            </a:r>
            <a:r>
              <a:rPr dirty="0" sz="1000" spc="-500">
                <a:solidFill>
                  <a:srgbClr val="4D4D4F"/>
                </a:solidFill>
                <a:latin typeface="宋体"/>
                <a:cs typeface="宋体"/>
              </a:rPr>
              <a:t>。</a:t>
            </a:r>
            <a:r>
              <a:rPr dirty="0" sz="1000" spc="-5">
                <a:solidFill>
                  <a:srgbClr val="4D4D4F"/>
                </a:solidFill>
                <a:latin typeface="宋体"/>
                <a:cs typeface="宋体"/>
              </a:rPr>
              <a:t>今年</a:t>
            </a:r>
            <a:r>
              <a:rPr dirty="0" sz="1000" spc="-320">
                <a:solidFill>
                  <a:srgbClr val="4D4D4F"/>
                </a:solidFill>
                <a:latin typeface="宋体"/>
                <a:cs typeface="宋体"/>
              </a:rPr>
              <a:t> </a:t>
            </a:r>
            <a:r>
              <a:rPr dirty="0" sz="1000" spc="-5">
                <a:solidFill>
                  <a:srgbClr val="4D4D4F"/>
                </a:solidFill>
                <a:latin typeface="等线"/>
                <a:cs typeface="等线"/>
              </a:rPr>
              <a:t>7</a:t>
            </a:r>
            <a:r>
              <a:rPr dirty="0" sz="1000" spc="-95">
                <a:solidFill>
                  <a:srgbClr val="4D4D4F"/>
                </a:solidFill>
                <a:latin typeface="等线"/>
                <a:cs typeface="等线"/>
              </a:rPr>
              <a:t> </a:t>
            </a:r>
            <a:r>
              <a:rPr dirty="0" sz="1000" spc="-5">
                <a:solidFill>
                  <a:srgbClr val="4D4D4F"/>
                </a:solidFill>
                <a:latin typeface="宋体"/>
                <a:cs typeface="宋体"/>
              </a:rPr>
              <a:t>月</a:t>
            </a:r>
            <a:r>
              <a:rPr dirty="0" sz="1000" spc="-65">
                <a:solidFill>
                  <a:srgbClr val="4D4D4F"/>
                </a:solidFill>
                <a:latin typeface="宋体"/>
                <a:cs typeface="宋体"/>
              </a:rPr>
              <a:t>，</a:t>
            </a:r>
            <a:r>
              <a:rPr dirty="0" sz="1000" spc="-65">
                <a:solidFill>
                  <a:srgbClr val="4D4D4F"/>
                </a:solidFill>
                <a:latin typeface="等线"/>
                <a:cs typeface="等线"/>
              </a:rPr>
              <a:t>Lenti-D</a:t>
            </a:r>
            <a:r>
              <a:rPr dirty="0" sz="1000" spc="-95">
                <a:solidFill>
                  <a:srgbClr val="4D4D4F"/>
                </a:solidFill>
                <a:latin typeface="等线"/>
                <a:cs typeface="等线"/>
              </a:rPr>
              <a:t> </a:t>
            </a:r>
            <a:r>
              <a:rPr dirty="0" sz="1000" spc="5">
                <a:solidFill>
                  <a:srgbClr val="4D4D4F"/>
                </a:solidFill>
                <a:latin typeface="宋体"/>
                <a:cs typeface="宋体"/>
              </a:rPr>
              <a:t>进</a:t>
            </a:r>
            <a:r>
              <a:rPr dirty="0" sz="1000" spc="-5">
                <a:solidFill>
                  <a:srgbClr val="4D4D4F"/>
                </a:solidFill>
                <a:latin typeface="宋体"/>
                <a:cs typeface="宋体"/>
              </a:rPr>
              <a:t>入</a:t>
            </a:r>
            <a:r>
              <a:rPr dirty="0" sz="1000" spc="185">
                <a:solidFill>
                  <a:srgbClr val="4D4D4F"/>
                </a:solidFill>
                <a:latin typeface="宋体"/>
                <a:cs typeface="宋体"/>
              </a:rPr>
              <a:t>了</a:t>
            </a:r>
            <a:r>
              <a:rPr dirty="0" sz="1000" spc="-5">
                <a:solidFill>
                  <a:srgbClr val="4D4D4F"/>
                </a:solidFill>
                <a:latin typeface="等线"/>
                <a:cs typeface="等线"/>
              </a:rPr>
              <a:t>EMA</a:t>
            </a:r>
            <a:r>
              <a:rPr dirty="0" sz="1000" spc="-100">
                <a:solidFill>
                  <a:srgbClr val="4D4D4F"/>
                </a:solidFill>
                <a:latin typeface="等线"/>
                <a:cs typeface="等线"/>
              </a:rPr>
              <a:t> </a:t>
            </a:r>
            <a:r>
              <a:rPr dirty="0" sz="1000" spc="-5">
                <a:solidFill>
                  <a:srgbClr val="4D4D4F"/>
                </a:solidFill>
                <a:latin typeface="宋体"/>
                <a:cs typeface="宋体"/>
              </a:rPr>
              <a:t>人用药</a:t>
            </a:r>
            <a:r>
              <a:rPr dirty="0" sz="1000" spc="5">
                <a:solidFill>
                  <a:srgbClr val="4D4D4F"/>
                </a:solidFill>
                <a:latin typeface="宋体"/>
                <a:cs typeface="宋体"/>
              </a:rPr>
              <a:t>品</a:t>
            </a:r>
            <a:r>
              <a:rPr dirty="0" sz="1000" spc="-5">
                <a:solidFill>
                  <a:srgbClr val="4D4D4F"/>
                </a:solidFill>
                <a:latin typeface="宋体"/>
                <a:cs typeface="宋体"/>
              </a:rPr>
              <a:t>委员</a:t>
            </a:r>
            <a:r>
              <a:rPr dirty="0" sz="1000" spc="-500">
                <a:solidFill>
                  <a:srgbClr val="4D4D4F"/>
                </a:solidFill>
                <a:latin typeface="宋体"/>
                <a:cs typeface="宋体"/>
              </a:rPr>
              <a:t>会</a:t>
            </a:r>
            <a:r>
              <a:rPr dirty="0" sz="1000">
                <a:solidFill>
                  <a:srgbClr val="4D4D4F"/>
                </a:solidFill>
                <a:latin typeface="宋体"/>
                <a:cs typeface="宋体"/>
              </a:rPr>
              <a:t>（</a:t>
            </a:r>
            <a:r>
              <a:rPr dirty="0" sz="1000">
                <a:solidFill>
                  <a:srgbClr val="4D4D4F"/>
                </a:solidFill>
                <a:latin typeface="等线"/>
                <a:cs typeface="等线"/>
              </a:rPr>
              <a:t>CHMP</a:t>
            </a:r>
            <a:r>
              <a:rPr dirty="0" sz="1000">
                <a:solidFill>
                  <a:srgbClr val="4D4D4F"/>
                </a:solidFill>
                <a:latin typeface="宋体"/>
                <a:cs typeface="宋体"/>
              </a:rPr>
              <a:t>）  </a:t>
            </a:r>
            <a:r>
              <a:rPr dirty="0" sz="1000" spc="-5">
                <a:solidFill>
                  <a:srgbClr val="4D4D4F"/>
                </a:solidFill>
                <a:latin typeface="宋体"/>
                <a:cs typeface="宋体"/>
              </a:rPr>
              <a:t>的加速</a:t>
            </a:r>
            <a:r>
              <a:rPr dirty="0" sz="1000" spc="5">
                <a:solidFill>
                  <a:srgbClr val="4D4D4F"/>
                </a:solidFill>
                <a:latin typeface="宋体"/>
                <a:cs typeface="宋体"/>
              </a:rPr>
              <a:t>审</a:t>
            </a:r>
            <a:r>
              <a:rPr dirty="0" sz="1000" spc="-5">
                <a:solidFill>
                  <a:srgbClr val="4D4D4F"/>
                </a:solidFill>
                <a:latin typeface="宋体"/>
                <a:cs typeface="宋体"/>
              </a:rPr>
              <a:t>评通</a:t>
            </a:r>
            <a:r>
              <a:rPr dirty="0" sz="1000" spc="5">
                <a:solidFill>
                  <a:srgbClr val="4D4D4F"/>
                </a:solidFill>
                <a:latin typeface="宋体"/>
                <a:cs typeface="宋体"/>
              </a:rPr>
              <a:t>道</a:t>
            </a:r>
            <a:r>
              <a:rPr dirty="0" sz="1000" spc="-5">
                <a:solidFill>
                  <a:srgbClr val="4D4D4F"/>
                </a:solidFill>
                <a:latin typeface="宋体"/>
                <a:cs typeface="宋体"/>
              </a:rPr>
              <a:t>，可以</a:t>
            </a:r>
            <a:r>
              <a:rPr dirty="0" sz="1000" spc="5">
                <a:solidFill>
                  <a:srgbClr val="4D4D4F"/>
                </a:solidFill>
                <a:latin typeface="宋体"/>
                <a:cs typeface="宋体"/>
              </a:rPr>
              <a:t>让其</a:t>
            </a:r>
            <a:r>
              <a:rPr dirty="0" sz="1000" spc="-5">
                <a:solidFill>
                  <a:srgbClr val="4D4D4F"/>
                </a:solidFill>
                <a:latin typeface="宋体"/>
                <a:cs typeface="宋体"/>
              </a:rPr>
              <a:t>欧盟上</a:t>
            </a:r>
            <a:r>
              <a:rPr dirty="0" sz="1000" spc="5">
                <a:solidFill>
                  <a:srgbClr val="4D4D4F"/>
                </a:solidFill>
                <a:latin typeface="宋体"/>
                <a:cs typeface="宋体"/>
              </a:rPr>
              <a:t>市</a:t>
            </a:r>
            <a:r>
              <a:rPr dirty="0" sz="1000" spc="-5">
                <a:solidFill>
                  <a:srgbClr val="4D4D4F"/>
                </a:solidFill>
                <a:latin typeface="宋体"/>
                <a:cs typeface="宋体"/>
              </a:rPr>
              <a:t>申请</a:t>
            </a:r>
            <a:r>
              <a:rPr dirty="0" sz="1000" spc="5">
                <a:solidFill>
                  <a:srgbClr val="4D4D4F"/>
                </a:solidFill>
                <a:latin typeface="宋体"/>
                <a:cs typeface="宋体"/>
              </a:rPr>
              <a:t>的</a:t>
            </a:r>
            <a:r>
              <a:rPr dirty="0" sz="1000" spc="-5">
                <a:solidFill>
                  <a:srgbClr val="4D4D4F"/>
                </a:solidFill>
                <a:latin typeface="宋体"/>
                <a:cs typeface="宋体"/>
              </a:rPr>
              <a:t>审批</a:t>
            </a:r>
            <a:r>
              <a:rPr dirty="0" sz="1000" spc="5">
                <a:solidFill>
                  <a:srgbClr val="4D4D4F"/>
                </a:solidFill>
                <a:latin typeface="宋体"/>
                <a:cs typeface="宋体"/>
              </a:rPr>
              <a:t>周</a:t>
            </a:r>
            <a:r>
              <a:rPr dirty="0" sz="1000" spc="-5">
                <a:solidFill>
                  <a:srgbClr val="4D4D4F"/>
                </a:solidFill>
                <a:latin typeface="宋体"/>
                <a:cs typeface="宋体"/>
              </a:rPr>
              <a:t>期从</a:t>
            </a:r>
            <a:r>
              <a:rPr dirty="0" sz="1000" spc="-235">
                <a:solidFill>
                  <a:srgbClr val="4D4D4F"/>
                </a:solidFill>
                <a:latin typeface="宋体"/>
                <a:cs typeface="宋体"/>
              </a:rPr>
              <a:t> </a:t>
            </a:r>
            <a:r>
              <a:rPr dirty="0" sz="1000" spc="-5">
                <a:solidFill>
                  <a:srgbClr val="4D4D4F"/>
                </a:solidFill>
                <a:latin typeface="等线"/>
                <a:cs typeface="等线"/>
              </a:rPr>
              <a:t>210</a:t>
            </a:r>
            <a:r>
              <a:rPr dirty="0" sz="1000" spc="-25">
                <a:solidFill>
                  <a:srgbClr val="4D4D4F"/>
                </a:solidFill>
                <a:latin typeface="等线"/>
                <a:cs typeface="等线"/>
              </a:rPr>
              <a:t> </a:t>
            </a:r>
            <a:r>
              <a:rPr dirty="0" sz="1000" spc="-5">
                <a:solidFill>
                  <a:srgbClr val="4D4D4F"/>
                </a:solidFill>
                <a:latin typeface="宋体"/>
                <a:cs typeface="宋体"/>
              </a:rPr>
              <a:t>天缩短至</a:t>
            </a:r>
            <a:r>
              <a:rPr dirty="0" sz="1000" spc="-254">
                <a:solidFill>
                  <a:srgbClr val="4D4D4F"/>
                </a:solidFill>
                <a:latin typeface="宋体"/>
                <a:cs typeface="宋体"/>
              </a:rPr>
              <a:t> </a:t>
            </a:r>
            <a:r>
              <a:rPr dirty="0" sz="1000" spc="-5">
                <a:solidFill>
                  <a:srgbClr val="4D4D4F"/>
                </a:solidFill>
                <a:latin typeface="等线"/>
                <a:cs typeface="等线"/>
              </a:rPr>
              <a:t>150</a:t>
            </a:r>
            <a:r>
              <a:rPr dirty="0" sz="1000" spc="-25">
                <a:solidFill>
                  <a:srgbClr val="4D4D4F"/>
                </a:solidFill>
                <a:latin typeface="等线"/>
                <a:cs typeface="等线"/>
              </a:rPr>
              <a:t> </a:t>
            </a:r>
            <a:r>
              <a:rPr dirty="0" sz="1000" spc="-5">
                <a:solidFill>
                  <a:srgbClr val="4D4D4F"/>
                </a:solidFill>
                <a:latin typeface="宋体"/>
                <a:cs typeface="宋体"/>
              </a:rPr>
              <a:t>天。</a:t>
            </a:r>
            <a:r>
              <a:rPr dirty="0" sz="1000" spc="-5">
                <a:solidFill>
                  <a:srgbClr val="4D4D4F"/>
                </a:solidFill>
                <a:latin typeface="等线"/>
                <a:cs typeface="等线"/>
              </a:rPr>
              <a:t>Bluebird</a:t>
            </a:r>
            <a:r>
              <a:rPr dirty="0" sz="1000" spc="-20">
                <a:solidFill>
                  <a:srgbClr val="4D4D4F"/>
                </a:solidFill>
                <a:latin typeface="等线"/>
                <a:cs typeface="等线"/>
              </a:rPr>
              <a:t> </a:t>
            </a:r>
            <a:r>
              <a:rPr dirty="0" sz="1000" spc="-5">
                <a:solidFill>
                  <a:srgbClr val="4D4D4F"/>
                </a:solidFill>
                <a:latin typeface="宋体"/>
                <a:cs typeface="宋体"/>
              </a:rPr>
              <a:t>计 划</a:t>
            </a:r>
            <a:r>
              <a:rPr dirty="0" sz="1000" spc="-254">
                <a:solidFill>
                  <a:srgbClr val="4D4D4F"/>
                </a:solidFill>
                <a:latin typeface="宋体"/>
                <a:cs typeface="宋体"/>
              </a:rPr>
              <a:t> </a:t>
            </a:r>
            <a:r>
              <a:rPr dirty="0" sz="1000" spc="-5">
                <a:solidFill>
                  <a:srgbClr val="4D4D4F"/>
                </a:solidFill>
                <a:latin typeface="等线"/>
                <a:cs typeface="等线"/>
              </a:rPr>
              <a:t>2021</a:t>
            </a:r>
            <a:r>
              <a:rPr dirty="0" sz="1000" spc="-20">
                <a:solidFill>
                  <a:srgbClr val="4D4D4F"/>
                </a:solidFill>
                <a:latin typeface="等线"/>
                <a:cs typeface="等线"/>
              </a:rPr>
              <a:t> </a:t>
            </a:r>
            <a:r>
              <a:rPr dirty="0" sz="1000" spc="-5">
                <a:solidFill>
                  <a:srgbClr val="4D4D4F"/>
                </a:solidFill>
                <a:latin typeface="宋体"/>
                <a:cs typeface="宋体"/>
              </a:rPr>
              <a:t>年中向</a:t>
            </a:r>
            <a:r>
              <a:rPr dirty="0" sz="1000" spc="-245">
                <a:solidFill>
                  <a:srgbClr val="4D4D4F"/>
                </a:solidFill>
                <a:latin typeface="宋体"/>
                <a:cs typeface="宋体"/>
              </a:rPr>
              <a:t> </a:t>
            </a:r>
            <a:r>
              <a:rPr dirty="0" sz="1000" spc="-5">
                <a:solidFill>
                  <a:srgbClr val="4D4D4F"/>
                </a:solidFill>
                <a:latin typeface="等线"/>
                <a:cs typeface="等线"/>
              </a:rPr>
              <a:t>FDA</a:t>
            </a:r>
            <a:r>
              <a:rPr dirty="0" sz="1000" spc="-20">
                <a:solidFill>
                  <a:srgbClr val="4D4D4F"/>
                </a:solidFill>
                <a:latin typeface="等线"/>
                <a:cs typeface="等线"/>
              </a:rPr>
              <a:t> </a:t>
            </a:r>
            <a:r>
              <a:rPr dirty="0" sz="1000" spc="-5">
                <a:solidFill>
                  <a:srgbClr val="4D4D4F"/>
                </a:solidFill>
                <a:latin typeface="宋体"/>
                <a:cs typeface="宋体"/>
              </a:rPr>
              <a:t>提交</a:t>
            </a:r>
            <a:r>
              <a:rPr dirty="0" sz="1000" spc="-250">
                <a:solidFill>
                  <a:srgbClr val="4D4D4F"/>
                </a:solidFill>
                <a:latin typeface="宋体"/>
                <a:cs typeface="宋体"/>
              </a:rPr>
              <a:t> </a:t>
            </a:r>
            <a:r>
              <a:rPr dirty="0" sz="1000" spc="-5">
                <a:solidFill>
                  <a:srgbClr val="4D4D4F"/>
                </a:solidFill>
                <a:latin typeface="等线"/>
                <a:cs typeface="等线"/>
              </a:rPr>
              <a:t>Lenti-D</a:t>
            </a:r>
            <a:r>
              <a:rPr dirty="0" sz="1000" spc="-25">
                <a:solidFill>
                  <a:srgbClr val="4D4D4F"/>
                </a:solidFill>
                <a:latin typeface="等线"/>
                <a:cs typeface="等线"/>
              </a:rPr>
              <a:t> </a:t>
            </a:r>
            <a:r>
              <a:rPr dirty="0" sz="1000" spc="-5">
                <a:solidFill>
                  <a:srgbClr val="4D4D4F"/>
                </a:solidFill>
                <a:latin typeface="宋体"/>
                <a:cs typeface="宋体"/>
              </a:rPr>
              <a:t>的上市申</a:t>
            </a:r>
            <a:r>
              <a:rPr dirty="0" sz="1000" spc="5">
                <a:solidFill>
                  <a:srgbClr val="4D4D4F"/>
                </a:solidFill>
                <a:latin typeface="宋体"/>
                <a:cs typeface="宋体"/>
              </a:rPr>
              <a:t>请</a:t>
            </a:r>
            <a:r>
              <a:rPr dirty="0" sz="1000" spc="-500">
                <a:solidFill>
                  <a:srgbClr val="4D4D4F"/>
                </a:solidFill>
                <a:latin typeface="宋体"/>
                <a:cs typeface="宋体"/>
              </a:rPr>
              <a:t>。</a:t>
            </a:r>
            <a:r>
              <a:rPr dirty="0" sz="1000" spc="-5">
                <a:solidFill>
                  <a:srgbClr val="4D4D4F"/>
                </a:solidFill>
                <a:latin typeface="宋体"/>
                <a:cs typeface="宋体"/>
              </a:rPr>
              <a:t>（医</a:t>
            </a:r>
            <a:r>
              <a:rPr dirty="0" sz="1000" spc="5">
                <a:solidFill>
                  <a:srgbClr val="4D4D4F"/>
                </a:solidFill>
                <a:latin typeface="宋体"/>
                <a:cs typeface="宋体"/>
              </a:rPr>
              <a:t>药魔</a:t>
            </a:r>
            <a:r>
              <a:rPr dirty="0" sz="1000" spc="-5">
                <a:solidFill>
                  <a:srgbClr val="4D4D4F"/>
                </a:solidFill>
                <a:latin typeface="宋体"/>
                <a:cs typeface="宋体"/>
              </a:rPr>
              <a:t>方）</a:t>
            </a:r>
            <a:endParaRPr sz="1000">
              <a:latin typeface="宋体"/>
              <a:cs typeface="宋体"/>
            </a:endParaRPr>
          </a:p>
          <a:p>
            <a:pPr algn="just" marL="1400810" marR="6985">
              <a:lnSpc>
                <a:spcPct val="116799"/>
              </a:lnSpc>
              <a:spcBef>
                <a:spcPts val="775"/>
              </a:spcBef>
            </a:pPr>
            <a:r>
              <a:rPr dirty="0" sz="1000" spc="5" b="1">
                <a:solidFill>
                  <a:srgbClr val="4D4D4F"/>
                </a:solidFill>
                <a:latin typeface="微软雅黑"/>
                <a:cs typeface="微软雅黑"/>
              </a:rPr>
              <a:t>【突破</a:t>
            </a:r>
            <a:r>
              <a:rPr dirty="0" sz="1000" spc="-5" b="1">
                <a:solidFill>
                  <a:srgbClr val="4D4D4F"/>
                </a:solidFill>
                <a:latin typeface="微软雅黑"/>
                <a:cs typeface="微软雅黑"/>
              </a:rPr>
              <a:t>性</a:t>
            </a:r>
            <a:r>
              <a:rPr dirty="0" sz="1000" spc="5" b="1">
                <a:solidFill>
                  <a:srgbClr val="4D4D4F"/>
                </a:solidFill>
                <a:latin typeface="微软雅黑"/>
                <a:cs typeface="微软雅黑"/>
              </a:rPr>
              <a:t>疗</a:t>
            </a:r>
            <a:r>
              <a:rPr dirty="0" sz="1000" spc="10" b="1">
                <a:solidFill>
                  <a:srgbClr val="4D4D4F"/>
                </a:solidFill>
                <a:latin typeface="微软雅黑"/>
                <a:cs typeface="微软雅黑"/>
              </a:rPr>
              <a:t>法</a:t>
            </a:r>
            <a:r>
              <a:rPr dirty="0" sz="1000" spc="-5" b="1">
                <a:solidFill>
                  <a:srgbClr val="4D4D4F"/>
                </a:solidFill>
                <a:latin typeface="等线"/>
                <a:cs typeface="等线"/>
              </a:rPr>
              <a:t>!</a:t>
            </a:r>
            <a:r>
              <a:rPr dirty="0" sz="1000" spc="215" b="1">
                <a:solidFill>
                  <a:srgbClr val="4D4D4F"/>
                </a:solidFill>
                <a:latin typeface="等线"/>
                <a:cs typeface="等线"/>
              </a:rPr>
              <a:t> </a:t>
            </a:r>
            <a:r>
              <a:rPr dirty="0" sz="1000" spc="-5" b="1">
                <a:solidFill>
                  <a:srgbClr val="4D4D4F"/>
                </a:solidFill>
                <a:latin typeface="微软雅黑"/>
                <a:cs typeface="微软雅黑"/>
              </a:rPr>
              <a:t>今</a:t>
            </a:r>
            <a:r>
              <a:rPr dirty="0" sz="1000" spc="5" b="1">
                <a:solidFill>
                  <a:srgbClr val="4D4D4F"/>
                </a:solidFill>
                <a:latin typeface="微软雅黑"/>
                <a:cs typeface="微软雅黑"/>
              </a:rPr>
              <a:t>日安</a:t>
            </a:r>
            <a:r>
              <a:rPr dirty="0" sz="1000" spc="-5" b="1">
                <a:solidFill>
                  <a:srgbClr val="4D4D4F"/>
                </a:solidFill>
                <a:latin typeface="微软雅黑"/>
                <a:cs typeface="微软雅黑"/>
              </a:rPr>
              <a:t>斯泰</a:t>
            </a:r>
            <a:r>
              <a:rPr dirty="0" sz="1000" spc="5" b="1">
                <a:solidFill>
                  <a:srgbClr val="4D4D4F"/>
                </a:solidFill>
                <a:latin typeface="微软雅黑"/>
                <a:cs typeface="微软雅黑"/>
              </a:rPr>
              <a:t>来提交</a:t>
            </a:r>
            <a:r>
              <a:rPr dirty="0" sz="1000" spc="-5" b="1">
                <a:solidFill>
                  <a:srgbClr val="4D4D4F"/>
                </a:solidFill>
                <a:latin typeface="微软雅黑"/>
                <a:cs typeface="微软雅黑"/>
              </a:rPr>
              <a:t>的</a:t>
            </a:r>
            <a:r>
              <a:rPr dirty="0" sz="1000" spc="-35" b="1">
                <a:solidFill>
                  <a:srgbClr val="4D4D4F"/>
                </a:solidFill>
                <a:latin typeface="微软雅黑"/>
                <a:cs typeface="微软雅黑"/>
              </a:rPr>
              <a:t> </a:t>
            </a:r>
            <a:r>
              <a:rPr dirty="0" sz="1000" spc="-10" b="1">
                <a:solidFill>
                  <a:srgbClr val="4D4D4F"/>
                </a:solidFill>
                <a:latin typeface="等线"/>
                <a:cs typeface="等线"/>
              </a:rPr>
              <a:t>ADC</a:t>
            </a:r>
            <a:r>
              <a:rPr dirty="0" sz="1000" spc="-20" b="1">
                <a:solidFill>
                  <a:srgbClr val="4D4D4F"/>
                </a:solidFill>
                <a:latin typeface="等线"/>
                <a:cs typeface="等线"/>
              </a:rPr>
              <a:t> </a:t>
            </a:r>
            <a:r>
              <a:rPr dirty="0" sz="1000" spc="-5" b="1">
                <a:solidFill>
                  <a:srgbClr val="4D4D4F"/>
                </a:solidFill>
                <a:latin typeface="微软雅黑"/>
                <a:cs typeface="微软雅黑"/>
              </a:rPr>
              <a:t>疗</a:t>
            </a:r>
            <a:r>
              <a:rPr dirty="0" sz="1000" spc="5" b="1">
                <a:solidFill>
                  <a:srgbClr val="4D4D4F"/>
                </a:solidFill>
                <a:latin typeface="微软雅黑"/>
                <a:cs typeface="微软雅黑"/>
              </a:rPr>
              <a:t>法临</a:t>
            </a:r>
            <a:r>
              <a:rPr dirty="0" sz="1000" spc="-5" b="1">
                <a:solidFill>
                  <a:srgbClr val="4D4D4F"/>
                </a:solidFill>
                <a:latin typeface="微软雅黑"/>
                <a:cs typeface="微软雅黑"/>
              </a:rPr>
              <a:t>床申</a:t>
            </a:r>
            <a:r>
              <a:rPr dirty="0" sz="1000" spc="5" b="1">
                <a:solidFill>
                  <a:srgbClr val="4D4D4F"/>
                </a:solidFill>
                <a:latin typeface="微软雅黑"/>
                <a:cs typeface="微软雅黑"/>
              </a:rPr>
              <a:t>请</a:t>
            </a:r>
            <a:r>
              <a:rPr dirty="0" sz="1000" spc="-5" b="1">
                <a:solidFill>
                  <a:srgbClr val="4D4D4F"/>
                </a:solidFill>
                <a:latin typeface="微软雅黑"/>
                <a:cs typeface="微软雅黑"/>
              </a:rPr>
              <a:t>获</a:t>
            </a:r>
            <a:r>
              <a:rPr dirty="0" sz="1000" spc="-40" b="1">
                <a:solidFill>
                  <a:srgbClr val="4D4D4F"/>
                </a:solidFill>
                <a:latin typeface="微软雅黑"/>
                <a:cs typeface="微软雅黑"/>
              </a:rPr>
              <a:t> </a:t>
            </a:r>
            <a:r>
              <a:rPr dirty="0" sz="1000" b="1">
                <a:solidFill>
                  <a:srgbClr val="4D4D4F"/>
                </a:solidFill>
                <a:latin typeface="等线"/>
                <a:cs typeface="等线"/>
              </a:rPr>
              <a:t>CDE</a:t>
            </a:r>
            <a:r>
              <a:rPr dirty="0" sz="1000" spc="-40" b="1">
                <a:solidFill>
                  <a:srgbClr val="4D4D4F"/>
                </a:solidFill>
                <a:latin typeface="等线"/>
                <a:cs typeface="等线"/>
              </a:rPr>
              <a:t> </a:t>
            </a:r>
            <a:r>
              <a:rPr dirty="0" sz="1000" spc="5" b="1">
                <a:solidFill>
                  <a:srgbClr val="4D4D4F"/>
                </a:solidFill>
                <a:latin typeface="微软雅黑"/>
                <a:cs typeface="微软雅黑"/>
              </a:rPr>
              <a:t>受</a:t>
            </a:r>
            <a:r>
              <a:rPr dirty="0" sz="1000" spc="-5" b="1">
                <a:solidFill>
                  <a:srgbClr val="4D4D4F"/>
                </a:solidFill>
                <a:latin typeface="微软雅黑"/>
                <a:cs typeface="微软雅黑"/>
              </a:rPr>
              <a:t>理</a:t>
            </a:r>
            <a:r>
              <a:rPr dirty="0" sz="1000" spc="-50" b="1">
                <a:solidFill>
                  <a:srgbClr val="4D4D4F"/>
                </a:solidFill>
                <a:latin typeface="微软雅黑"/>
                <a:cs typeface="微软雅黑"/>
              </a:rPr>
              <a:t>】</a:t>
            </a:r>
            <a:r>
              <a:rPr dirty="0" sz="1000" spc="-5">
                <a:solidFill>
                  <a:srgbClr val="4D4D4F"/>
                </a:solidFill>
                <a:latin typeface="宋体"/>
                <a:cs typeface="宋体"/>
              </a:rPr>
              <a:t>今日</a:t>
            </a:r>
            <a:r>
              <a:rPr dirty="0" sz="1000" spc="-254">
                <a:solidFill>
                  <a:srgbClr val="4D4D4F"/>
                </a:solidFill>
                <a:latin typeface="宋体"/>
                <a:cs typeface="宋体"/>
              </a:rPr>
              <a:t> </a:t>
            </a:r>
            <a:r>
              <a:rPr dirty="0" sz="1000" spc="-5">
                <a:solidFill>
                  <a:srgbClr val="4D4D4F"/>
                </a:solidFill>
                <a:latin typeface="等线"/>
                <a:cs typeface="等线"/>
              </a:rPr>
              <a:t>CDE</a:t>
            </a:r>
            <a:r>
              <a:rPr dirty="0" sz="1000" spc="-25">
                <a:solidFill>
                  <a:srgbClr val="4D4D4F"/>
                </a:solidFill>
                <a:latin typeface="等线"/>
                <a:cs typeface="等线"/>
              </a:rPr>
              <a:t> </a:t>
            </a:r>
            <a:r>
              <a:rPr dirty="0" sz="1000" spc="-5">
                <a:solidFill>
                  <a:srgbClr val="4D4D4F"/>
                </a:solidFill>
                <a:latin typeface="宋体"/>
                <a:cs typeface="宋体"/>
              </a:rPr>
              <a:t>公示</a:t>
            </a:r>
            <a:r>
              <a:rPr dirty="0" sz="1000" spc="-65">
                <a:solidFill>
                  <a:srgbClr val="4D4D4F"/>
                </a:solidFill>
                <a:latin typeface="宋体"/>
                <a:cs typeface="宋体"/>
              </a:rPr>
              <a:t>，</a:t>
            </a:r>
            <a:r>
              <a:rPr dirty="0" sz="1000" spc="-5">
                <a:solidFill>
                  <a:srgbClr val="4D4D4F"/>
                </a:solidFill>
                <a:latin typeface="宋体"/>
                <a:cs typeface="宋体"/>
              </a:rPr>
              <a:t>安 斯泰来</a:t>
            </a:r>
            <a:r>
              <a:rPr dirty="0" sz="1000" spc="5">
                <a:solidFill>
                  <a:srgbClr val="4D4D4F"/>
                </a:solidFill>
                <a:latin typeface="宋体"/>
                <a:cs typeface="宋体"/>
              </a:rPr>
              <a:t>在</a:t>
            </a:r>
            <a:r>
              <a:rPr dirty="0" sz="1000" spc="-5">
                <a:solidFill>
                  <a:srgbClr val="4D4D4F"/>
                </a:solidFill>
                <a:latin typeface="宋体"/>
                <a:cs typeface="宋体"/>
              </a:rPr>
              <a:t>中国</a:t>
            </a:r>
            <a:r>
              <a:rPr dirty="0" sz="1000" spc="5">
                <a:solidFill>
                  <a:srgbClr val="4D4D4F"/>
                </a:solidFill>
                <a:latin typeface="宋体"/>
                <a:cs typeface="宋体"/>
              </a:rPr>
              <a:t>提</a:t>
            </a:r>
            <a:r>
              <a:rPr dirty="0" sz="1000" spc="-5">
                <a:solidFill>
                  <a:srgbClr val="4D4D4F"/>
                </a:solidFill>
                <a:latin typeface="宋体"/>
                <a:cs typeface="宋体"/>
              </a:rPr>
              <a:t>交</a:t>
            </a:r>
            <a:r>
              <a:rPr dirty="0" sz="1000" spc="-254">
                <a:solidFill>
                  <a:srgbClr val="4D4D4F"/>
                </a:solidFill>
                <a:latin typeface="宋体"/>
                <a:cs typeface="宋体"/>
              </a:rPr>
              <a:t> </a:t>
            </a:r>
            <a:r>
              <a:rPr dirty="0" sz="1000" spc="-5">
                <a:solidFill>
                  <a:srgbClr val="4D4D4F"/>
                </a:solidFill>
                <a:latin typeface="等线"/>
                <a:cs typeface="等线"/>
              </a:rPr>
              <a:t>2</a:t>
            </a:r>
            <a:r>
              <a:rPr dirty="0" sz="1000" spc="-30">
                <a:solidFill>
                  <a:srgbClr val="4D4D4F"/>
                </a:solidFill>
                <a:latin typeface="等线"/>
                <a:cs typeface="等线"/>
              </a:rPr>
              <a:t> </a:t>
            </a:r>
            <a:r>
              <a:rPr dirty="0" sz="1000" spc="-5">
                <a:solidFill>
                  <a:srgbClr val="4D4D4F"/>
                </a:solidFill>
                <a:latin typeface="宋体"/>
                <a:cs typeface="宋体"/>
              </a:rPr>
              <a:t>项注</a:t>
            </a:r>
            <a:r>
              <a:rPr dirty="0" sz="1000" spc="5">
                <a:solidFill>
                  <a:srgbClr val="4D4D4F"/>
                </a:solidFill>
                <a:latin typeface="宋体"/>
                <a:cs typeface="宋体"/>
              </a:rPr>
              <a:t>射</a:t>
            </a:r>
            <a:r>
              <a:rPr dirty="0" sz="1000" spc="-5">
                <a:solidFill>
                  <a:srgbClr val="4D4D4F"/>
                </a:solidFill>
                <a:latin typeface="宋体"/>
                <a:cs typeface="宋体"/>
              </a:rPr>
              <a:t>用</a:t>
            </a:r>
            <a:r>
              <a:rPr dirty="0" sz="1000" spc="-254">
                <a:solidFill>
                  <a:srgbClr val="4D4D4F"/>
                </a:solidFill>
                <a:latin typeface="宋体"/>
                <a:cs typeface="宋体"/>
              </a:rPr>
              <a:t> </a:t>
            </a:r>
            <a:r>
              <a:rPr dirty="0" sz="1000" spc="-5">
                <a:solidFill>
                  <a:srgbClr val="4D4D4F"/>
                </a:solidFill>
                <a:latin typeface="等线"/>
                <a:cs typeface="等线"/>
              </a:rPr>
              <a:t>enfortumab</a:t>
            </a:r>
            <a:r>
              <a:rPr dirty="0" sz="1000" spc="-30">
                <a:solidFill>
                  <a:srgbClr val="4D4D4F"/>
                </a:solidFill>
                <a:latin typeface="等线"/>
                <a:cs typeface="等线"/>
              </a:rPr>
              <a:t> </a:t>
            </a:r>
            <a:r>
              <a:rPr dirty="0" sz="1000" spc="-5">
                <a:solidFill>
                  <a:srgbClr val="4D4D4F"/>
                </a:solidFill>
                <a:latin typeface="等线"/>
                <a:cs typeface="等线"/>
              </a:rPr>
              <a:t>vedotin</a:t>
            </a:r>
            <a:r>
              <a:rPr dirty="0" sz="1000" spc="-10">
                <a:solidFill>
                  <a:srgbClr val="4D4D4F"/>
                </a:solidFill>
                <a:latin typeface="等线"/>
                <a:cs typeface="等线"/>
              </a:rPr>
              <a:t> </a:t>
            </a:r>
            <a:r>
              <a:rPr dirty="0" sz="1000" spc="-5">
                <a:solidFill>
                  <a:srgbClr val="4D4D4F"/>
                </a:solidFill>
                <a:latin typeface="宋体"/>
                <a:cs typeface="宋体"/>
              </a:rPr>
              <a:t>的临床试验</a:t>
            </a:r>
            <a:r>
              <a:rPr dirty="0" sz="1000" spc="5">
                <a:solidFill>
                  <a:srgbClr val="4D4D4F"/>
                </a:solidFill>
                <a:latin typeface="宋体"/>
                <a:cs typeface="宋体"/>
              </a:rPr>
              <a:t>申</a:t>
            </a:r>
            <a:r>
              <a:rPr dirty="0" sz="1000" spc="-5">
                <a:solidFill>
                  <a:srgbClr val="4D4D4F"/>
                </a:solidFill>
                <a:latin typeface="宋体"/>
                <a:cs typeface="宋体"/>
              </a:rPr>
              <a:t>请</a:t>
            </a:r>
            <a:r>
              <a:rPr dirty="0" sz="1000" spc="-55">
                <a:solidFill>
                  <a:srgbClr val="4D4D4F"/>
                </a:solidFill>
                <a:latin typeface="宋体"/>
                <a:cs typeface="宋体"/>
              </a:rPr>
              <a:t>，</a:t>
            </a:r>
            <a:r>
              <a:rPr dirty="0" sz="1000" spc="5">
                <a:solidFill>
                  <a:srgbClr val="4D4D4F"/>
                </a:solidFill>
                <a:latin typeface="宋体"/>
                <a:cs typeface="宋体"/>
              </a:rPr>
              <a:t>并</a:t>
            </a:r>
            <a:r>
              <a:rPr dirty="0" sz="1000" spc="-5">
                <a:solidFill>
                  <a:srgbClr val="4D4D4F"/>
                </a:solidFill>
                <a:latin typeface="宋体"/>
                <a:cs typeface="宋体"/>
              </a:rPr>
              <a:t>获得</a:t>
            </a:r>
            <a:r>
              <a:rPr dirty="0" sz="1000" spc="5">
                <a:solidFill>
                  <a:srgbClr val="4D4D4F"/>
                </a:solidFill>
                <a:latin typeface="宋体"/>
                <a:cs typeface="宋体"/>
              </a:rPr>
              <a:t>受</a:t>
            </a:r>
            <a:r>
              <a:rPr dirty="0" sz="1000" spc="-5">
                <a:solidFill>
                  <a:srgbClr val="4D4D4F"/>
                </a:solidFill>
                <a:latin typeface="宋体"/>
                <a:cs typeface="宋体"/>
              </a:rPr>
              <a:t>理</a:t>
            </a:r>
            <a:r>
              <a:rPr dirty="0" sz="1000" spc="-45">
                <a:solidFill>
                  <a:srgbClr val="4D4D4F"/>
                </a:solidFill>
                <a:latin typeface="宋体"/>
                <a:cs typeface="宋体"/>
              </a:rPr>
              <a:t>。</a:t>
            </a:r>
            <a:r>
              <a:rPr dirty="0" sz="1000" spc="-5">
                <a:solidFill>
                  <a:srgbClr val="4D4D4F"/>
                </a:solidFill>
                <a:latin typeface="宋体"/>
                <a:cs typeface="宋体"/>
              </a:rPr>
              <a:t>这是一 款靶向</a:t>
            </a:r>
            <a:r>
              <a:rPr dirty="0" sz="1000" spc="-265">
                <a:solidFill>
                  <a:srgbClr val="4D4D4F"/>
                </a:solidFill>
                <a:latin typeface="宋体"/>
                <a:cs typeface="宋体"/>
              </a:rPr>
              <a:t> </a:t>
            </a:r>
            <a:r>
              <a:rPr dirty="0" sz="1000">
                <a:solidFill>
                  <a:srgbClr val="4D4D4F"/>
                </a:solidFill>
                <a:latin typeface="等线"/>
                <a:cs typeface="等线"/>
              </a:rPr>
              <a:t>Nectin-4</a:t>
            </a:r>
            <a:r>
              <a:rPr dirty="0" sz="1000" spc="-35">
                <a:solidFill>
                  <a:srgbClr val="4D4D4F"/>
                </a:solidFill>
                <a:latin typeface="等线"/>
                <a:cs typeface="等线"/>
              </a:rPr>
              <a:t> </a:t>
            </a:r>
            <a:r>
              <a:rPr dirty="0" sz="1000" spc="-5">
                <a:solidFill>
                  <a:srgbClr val="4D4D4F"/>
                </a:solidFill>
                <a:latin typeface="宋体"/>
                <a:cs typeface="宋体"/>
              </a:rPr>
              <a:t>的抗体</a:t>
            </a:r>
            <a:r>
              <a:rPr dirty="0" sz="1000" spc="5">
                <a:solidFill>
                  <a:srgbClr val="4D4D4F"/>
                </a:solidFill>
                <a:latin typeface="宋体"/>
                <a:cs typeface="宋体"/>
              </a:rPr>
              <a:t>偶</a:t>
            </a:r>
            <a:r>
              <a:rPr dirty="0" sz="1000" spc="-5">
                <a:solidFill>
                  <a:srgbClr val="4D4D4F"/>
                </a:solidFill>
                <a:latin typeface="宋体"/>
                <a:cs typeface="宋体"/>
              </a:rPr>
              <a:t>联药</a:t>
            </a:r>
            <a:r>
              <a:rPr dirty="0" sz="1000" spc="-55">
                <a:solidFill>
                  <a:srgbClr val="4D4D4F"/>
                </a:solidFill>
                <a:latin typeface="宋体"/>
                <a:cs typeface="宋体"/>
              </a:rPr>
              <a:t>物</a:t>
            </a:r>
            <a:r>
              <a:rPr dirty="0" sz="1000" spc="-95">
                <a:solidFill>
                  <a:srgbClr val="4D4D4F"/>
                </a:solidFill>
                <a:latin typeface="宋体"/>
                <a:cs typeface="宋体"/>
              </a:rPr>
              <a:t>（</a:t>
            </a:r>
            <a:r>
              <a:rPr dirty="0" sz="1000" spc="-95">
                <a:solidFill>
                  <a:srgbClr val="4D4D4F"/>
                </a:solidFill>
                <a:latin typeface="等线"/>
                <a:cs typeface="等线"/>
              </a:rPr>
              <a:t>ADC</a:t>
            </a:r>
            <a:r>
              <a:rPr dirty="0" sz="1000" spc="-95">
                <a:solidFill>
                  <a:srgbClr val="4D4D4F"/>
                </a:solidFill>
                <a:latin typeface="宋体"/>
                <a:cs typeface="宋体"/>
              </a:rPr>
              <a:t>），</a:t>
            </a:r>
            <a:r>
              <a:rPr dirty="0" sz="1000" spc="-5">
                <a:solidFill>
                  <a:srgbClr val="4D4D4F"/>
                </a:solidFill>
                <a:latin typeface="宋体"/>
                <a:cs typeface="宋体"/>
              </a:rPr>
              <a:t>曾</a:t>
            </a:r>
            <a:r>
              <a:rPr dirty="0" sz="1000" spc="5">
                <a:solidFill>
                  <a:srgbClr val="4D4D4F"/>
                </a:solidFill>
                <a:latin typeface="宋体"/>
                <a:cs typeface="宋体"/>
              </a:rPr>
              <a:t>获</a:t>
            </a:r>
            <a:r>
              <a:rPr dirty="0" sz="1000" spc="-5">
                <a:solidFill>
                  <a:srgbClr val="4D4D4F"/>
                </a:solidFill>
                <a:latin typeface="宋体"/>
                <a:cs typeface="宋体"/>
              </a:rPr>
              <a:t>得</a:t>
            </a:r>
            <a:r>
              <a:rPr dirty="0" sz="1000" spc="-265">
                <a:solidFill>
                  <a:srgbClr val="4D4D4F"/>
                </a:solidFill>
                <a:latin typeface="宋体"/>
                <a:cs typeface="宋体"/>
              </a:rPr>
              <a:t> </a:t>
            </a:r>
            <a:r>
              <a:rPr dirty="0" sz="1000">
                <a:solidFill>
                  <a:srgbClr val="4D4D4F"/>
                </a:solidFill>
                <a:latin typeface="等线"/>
                <a:cs typeface="等线"/>
              </a:rPr>
              <a:t>FDA</a:t>
            </a:r>
            <a:r>
              <a:rPr dirty="0" sz="1000" spc="-35">
                <a:solidFill>
                  <a:srgbClr val="4D4D4F"/>
                </a:solidFill>
                <a:latin typeface="等线"/>
                <a:cs typeface="等线"/>
              </a:rPr>
              <a:t> </a:t>
            </a:r>
            <a:r>
              <a:rPr dirty="0" sz="1000" spc="-5">
                <a:solidFill>
                  <a:srgbClr val="4D4D4F"/>
                </a:solidFill>
                <a:latin typeface="宋体"/>
                <a:cs typeface="宋体"/>
              </a:rPr>
              <a:t>授予的</a:t>
            </a:r>
            <a:r>
              <a:rPr dirty="0" sz="1000" spc="5">
                <a:solidFill>
                  <a:srgbClr val="4D4D4F"/>
                </a:solidFill>
                <a:latin typeface="宋体"/>
                <a:cs typeface="宋体"/>
              </a:rPr>
              <a:t>突</a:t>
            </a:r>
            <a:r>
              <a:rPr dirty="0" sz="1000" spc="-5">
                <a:solidFill>
                  <a:srgbClr val="4D4D4F"/>
                </a:solidFill>
                <a:latin typeface="宋体"/>
                <a:cs typeface="宋体"/>
              </a:rPr>
              <a:t>破性</a:t>
            </a:r>
            <a:r>
              <a:rPr dirty="0" sz="1000" spc="5">
                <a:solidFill>
                  <a:srgbClr val="4D4D4F"/>
                </a:solidFill>
                <a:latin typeface="宋体"/>
                <a:cs typeface="宋体"/>
              </a:rPr>
              <a:t>疗</a:t>
            </a:r>
            <a:r>
              <a:rPr dirty="0" sz="1000" spc="-5">
                <a:solidFill>
                  <a:srgbClr val="4D4D4F"/>
                </a:solidFill>
                <a:latin typeface="宋体"/>
                <a:cs typeface="宋体"/>
              </a:rPr>
              <a:t>法认</a:t>
            </a:r>
            <a:r>
              <a:rPr dirty="0" sz="1000" spc="5">
                <a:solidFill>
                  <a:srgbClr val="4D4D4F"/>
                </a:solidFill>
                <a:latin typeface="宋体"/>
                <a:cs typeface="宋体"/>
              </a:rPr>
              <a:t>定和</a:t>
            </a:r>
            <a:r>
              <a:rPr dirty="0" sz="1000" spc="-5">
                <a:solidFill>
                  <a:srgbClr val="4D4D4F"/>
                </a:solidFill>
                <a:latin typeface="宋体"/>
                <a:cs typeface="宋体"/>
              </a:rPr>
              <a:t>优先审评 资格</a:t>
            </a:r>
            <a:r>
              <a:rPr dirty="0" sz="1000" spc="-55">
                <a:solidFill>
                  <a:srgbClr val="4D4D4F"/>
                </a:solidFill>
                <a:latin typeface="宋体"/>
                <a:cs typeface="宋体"/>
              </a:rPr>
              <a:t>，</a:t>
            </a:r>
            <a:r>
              <a:rPr dirty="0" sz="1000" spc="-5">
                <a:solidFill>
                  <a:srgbClr val="4D4D4F"/>
                </a:solidFill>
                <a:latin typeface="宋体"/>
                <a:cs typeface="宋体"/>
              </a:rPr>
              <a:t>已于</a:t>
            </a:r>
            <a:r>
              <a:rPr dirty="0" sz="1000" spc="-275">
                <a:solidFill>
                  <a:srgbClr val="4D4D4F"/>
                </a:solidFill>
                <a:latin typeface="宋体"/>
                <a:cs typeface="宋体"/>
              </a:rPr>
              <a:t> </a:t>
            </a:r>
            <a:r>
              <a:rPr dirty="0" sz="1000" spc="-5">
                <a:solidFill>
                  <a:srgbClr val="4D4D4F"/>
                </a:solidFill>
                <a:latin typeface="等线"/>
                <a:cs typeface="等线"/>
              </a:rPr>
              <a:t>2019</a:t>
            </a:r>
            <a:r>
              <a:rPr dirty="0" sz="1000" spc="-40">
                <a:solidFill>
                  <a:srgbClr val="4D4D4F"/>
                </a:solidFill>
                <a:latin typeface="等线"/>
                <a:cs typeface="等线"/>
              </a:rPr>
              <a:t> </a:t>
            </a:r>
            <a:r>
              <a:rPr dirty="0" sz="1000" spc="-5">
                <a:solidFill>
                  <a:srgbClr val="4D4D4F"/>
                </a:solidFill>
                <a:latin typeface="宋体"/>
                <a:cs typeface="宋体"/>
              </a:rPr>
              <a:t>年</a:t>
            </a:r>
            <a:r>
              <a:rPr dirty="0" sz="1000" spc="5">
                <a:solidFill>
                  <a:srgbClr val="4D4D4F"/>
                </a:solidFill>
                <a:latin typeface="宋体"/>
                <a:cs typeface="宋体"/>
              </a:rPr>
              <a:t>底</a:t>
            </a:r>
            <a:r>
              <a:rPr dirty="0" sz="1000" spc="-5">
                <a:solidFill>
                  <a:srgbClr val="4D4D4F"/>
                </a:solidFill>
                <a:latin typeface="宋体"/>
                <a:cs typeface="宋体"/>
              </a:rPr>
              <a:t>在</a:t>
            </a:r>
            <a:r>
              <a:rPr dirty="0" sz="1000" spc="5">
                <a:solidFill>
                  <a:srgbClr val="4D4D4F"/>
                </a:solidFill>
                <a:latin typeface="宋体"/>
                <a:cs typeface="宋体"/>
              </a:rPr>
              <a:t>美</a:t>
            </a:r>
            <a:r>
              <a:rPr dirty="0" sz="1000" spc="-5">
                <a:solidFill>
                  <a:srgbClr val="4D4D4F"/>
                </a:solidFill>
                <a:latin typeface="宋体"/>
                <a:cs typeface="宋体"/>
              </a:rPr>
              <a:t>国获批</a:t>
            </a:r>
            <a:r>
              <a:rPr dirty="0" sz="1000" spc="5">
                <a:solidFill>
                  <a:srgbClr val="4D4D4F"/>
                </a:solidFill>
                <a:latin typeface="宋体"/>
                <a:cs typeface="宋体"/>
              </a:rPr>
              <a:t>上</a:t>
            </a:r>
            <a:r>
              <a:rPr dirty="0" sz="1000" spc="-5">
                <a:solidFill>
                  <a:srgbClr val="4D4D4F"/>
                </a:solidFill>
                <a:latin typeface="宋体"/>
                <a:cs typeface="宋体"/>
              </a:rPr>
              <a:t>市</a:t>
            </a:r>
            <a:r>
              <a:rPr dirty="0" sz="1000" spc="-55">
                <a:solidFill>
                  <a:srgbClr val="4D4D4F"/>
                </a:solidFill>
                <a:latin typeface="宋体"/>
                <a:cs typeface="宋体"/>
              </a:rPr>
              <a:t>，</a:t>
            </a:r>
            <a:r>
              <a:rPr dirty="0" sz="1000" spc="-5">
                <a:solidFill>
                  <a:srgbClr val="4D4D4F"/>
                </a:solidFill>
                <a:latin typeface="宋体"/>
                <a:cs typeface="宋体"/>
              </a:rPr>
              <a:t>用</a:t>
            </a:r>
            <a:r>
              <a:rPr dirty="0" sz="1000" spc="5">
                <a:solidFill>
                  <a:srgbClr val="4D4D4F"/>
                </a:solidFill>
                <a:latin typeface="宋体"/>
                <a:cs typeface="宋体"/>
              </a:rPr>
              <a:t>于</a:t>
            </a:r>
            <a:r>
              <a:rPr dirty="0" sz="1000" spc="-5">
                <a:solidFill>
                  <a:srgbClr val="4D4D4F"/>
                </a:solidFill>
                <a:latin typeface="宋体"/>
                <a:cs typeface="宋体"/>
              </a:rPr>
              <a:t>治</a:t>
            </a:r>
            <a:r>
              <a:rPr dirty="0" sz="1000" spc="5">
                <a:solidFill>
                  <a:srgbClr val="4D4D4F"/>
                </a:solidFill>
                <a:latin typeface="宋体"/>
                <a:cs typeface="宋体"/>
              </a:rPr>
              <a:t>疗</a:t>
            </a:r>
            <a:r>
              <a:rPr dirty="0" sz="1000" spc="-5">
                <a:solidFill>
                  <a:srgbClr val="4D4D4F"/>
                </a:solidFill>
                <a:latin typeface="宋体"/>
                <a:cs typeface="宋体"/>
              </a:rPr>
              <a:t>局</a:t>
            </a:r>
            <a:r>
              <a:rPr dirty="0" sz="1000" spc="5">
                <a:solidFill>
                  <a:srgbClr val="4D4D4F"/>
                </a:solidFill>
                <a:latin typeface="宋体"/>
                <a:cs typeface="宋体"/>
              </a:rPr>
              <a:t>部</a:t>
            </a:r>
            <a:r>
              <a:rPr dirty="0" sz="1000" spc="-5">
                <a:solidFill>
                  <a:srgbClr val="4D4D4F"/>
                </a:solidFill>
                <a:latin typeface="宋体"/>
                <a:cs typeface="宋体"/>
              </a:rPr>
              <a:t>晚期或</a:t>
            </a:r>
            <a:r>
              <a:rPr dirty="0" sz="1000" spc="5">
                <a:solidFill>
                  <a:srgbClr val="4D4D4F"/>
                </a:solidFill>
                <a:latin typeface="宋体"/>
                <a:cs typeface="宋体"/>
              </a:rPr>
              <a:t>转</a:t>
            </a:r>
            <a:r>
              <a:rPr dirty="0" sz="1000" spc="-5">
                <a:solidFill>
                  <a:srgbClr val="4D4D4F"/>
                </a:solidFill>
                <a:latin typeface="宋体"/>
                <a:cs typeface="宋体"/>
              </a:rPr>
              <a:t>移性</a:t>
            </a:r>
            <a:r>
              <a:rPr dirty="0" sz="1000" spc="5">
                <a:solidFill>
                  <a:srgbClr val="4D4D4F"/>
                </a:solidFill>
                <a:latin typeface="宋体"/>
                <a:cs typeface="宋体"/>
              </a:rPr>
              <a:t>尿</a:t>
            </a:r>
            <a:r>
              <a:rPr dirty="0" sz="1000" spc="-5">
                <a:solidFill>
                  <a:srgbClr val="4D4D4F"/>
                </a:solidFill>
                <a:latin typeface="宋体"/>
                <a:cs typeface="宋体"/>
              </a:rPr>
              <a:t>路上</a:t>
            </a:r>
            <a:r>
              <a:rPr dirty="0" sz="1000" spc="5">
                <a:solidFill>
                  <a:srgbClr val="4D4D4F"/>
                </a:solidFill>
                <a:latin typeface="宋体"/>
                <a:cs typeface="宋体"/>
              </a:rPr>
              <a:t>皮</a:t>
            </a:r>
            <a:r>
              <a:rPr dirty="0" sz="1000" spc="-5">
                <a:solidFill>
                  <a:srgbClr val="4D4D4F"/>
                </a:solidFill>
                <a:latin typeface="宋体"/>
                <a:cs typeface="宋体"/>
              </a:rPr>
              <a:t>癌</a:t>
            </a:r>
            <a:r>
              <a:rPr dirty="0" sz="1000" spc="5">
                <a:solidFill>
                  <a:srgbClr val="4D4D4F"/>
                </a:solidFill>
                <a:latin typeface="宋体"/>
                <a:cs typeface="宋体"/>
              </a:rPr>
              <a:t>患</a:t>
            </a:r>
            <a:r>
              <a:rPr dirty="0" sz="1000" spc="-5">
                <a:solidFill>
                  <a:srgbClr val="4D4D4F"/>
                </a:solidFill>
                <a:latin typeface="宋体"/>
                <a:cs typeface="宋体"/>
              </a:rPr>
              <a:t>者</a:t>
            </a:r>
            <a:r>
              <a:rPr dirty="0" sz="1000" spc="-560">
                <a:solidFill>
                  <a:srgbClr val="4D4D4F"/>
                </a:solidFill>
                <a:latin typeface="宋体"/>
                <a:cs typeface="宋体"/>
              </a:rPr>
              <a:t>。</a:t>
            </a:r>
            <a:r>
              <a:rPr dirty="0" sz="1000" spc="-5">
                <a:solidFill>
                  <a:srgbClr val="4D4D4F"/>
                </a:solidFill>
                <a:latin typeface="宋体"/>
                <a:cs typeface="宋体"/>
              </a:rPr>
              <a:t>（药 明康德）</a:t>
            </a:r>
            <a:endParaRPr sz="1000">
              <a:latin typeface="宋体"/>
              <a:cs typeface="宋体"/>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grpSp>
        <p:nvGrpSpPr>
          <p:cNvPr id="3" name="object 3"/>
          <p:cNvGrpSpPr/>
          <p:nvPr/>
        </p:nvGrpSpPr>
        <p:grpSpPr>
          <a:xfrm>
            <a:off x="594359" y="255269"/>
            <a:ext cx="6373495" cy="393065"/>
            <a:chOff x="594359" y="255269"/>
            <a:chExt cx="6373495" cy="393065"/>
          </a:xfrm>
        </p:grpSpPr>
        <p:sp>
          <p:nvSpPr>
            <p:cNvPr id="4" name="object 4"/>
            <p:cNvSpPr/>
            <p:nvPr/>
          </p:nvSpPr>
          <p:spPr>
            <a:xfrm>
              <a:off x="594359" y="626363"/>
              <a:ext cx="6373495" cy="18415"/>
            </a:xfrm>
            <a:custGeom>
              <a:avLst/>
              <a:gdLst/>
              <a:ahLst/>
              <a:cxnLst/>
              <a:rect l="l" t="t" r="r" b="b"/>
              <a:pathLst>
                <a:path w="6373495" h="18415">
                  <a:moveTo>
                    <a:pt x="6373114" y="0"/>
                  </a:moveTo>
                  <a:lnTo>
                    <a:pt x="0" y="0"/>
                  </a:lnTo>
                  <a:lnTo>
                    <a:pt x="0" y="18288"/>
                  </a:lnTo>
                  <a:lnTo>
                    <a:pt x="6373114" y="18288"/>
                  </a:lnTo>
                  <a:lnTo>
                    <a:pt x="6373114" y="0"/>
                  </a:lnTo>
                  <a:close/>
                </a:path>
              </a:pathLst>
            </a:custGeom>
            <a:solidFill>
              <a:srgbClr val="F5821F"/>
            </a:solidFill>
          </p:spPr>
          <p:txBody>
            <a:bodyPr wrap="square" lIns="0" tIns="0" rIns="0" bIns="0" rtlCol="0"/>
            <a:lstStyle/>
            <a:p/>
          </p:txBody>
        </p:sp>
        <p:pic>
          <p:nvPicPr>
            <p:cNvPr id="5" name="object 5"/>
            <p:cNvPicPr/>
            <p:nvPr/>
          </p:nvPicPr>
          <p:blipFill>
            <a:blip r:embed="rId2" cstate="print"/>
            <a:stretch>
              <a:fillRect/>
            </a:stretch>
          </p:blipFill>
          <p:spPr>
            <a:xfrm>
              <a:off x="5962650" y="255269"/>
              <a:ext cx="1000759" cy="393065"/>
            </a:xfrm>
            <a:prstGeom prst="rect">
              <a:avLst/>
            </a:prstGeom>
          </p:spPr>
        </p:pic>
      </p:grpSp>
      <p:sp>
        <p:nvSpPr>
          <p:cNvPr id="6" name="object 6"/>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graphicFrame>
        <p:nvGraphicFramePr>
          <p:cNvPr id="7" name="object 7"/>
          <p:cNvGraphicFramePr>
            <a:graphicFrameLocks noGrp="1"/>
          </p:cNvGraphicFramePr>
          <p:nvPr/>
        </p:nvGraphicFramePr>
        <p:xfrm>
          <a:off x="485648" y="967602"/>
          <a:ext cx="6649084" cy="4704080"/>
        </p:xfrm>
        <a:graphic>
          <a:graphicData uri="http://schemas.openxmlformats.org/drawingml/2006/table">
            <a:tbl>
              <a:tblPr firstRow="1" bandRow="1">
                <a:tableStyleId>{2D5ABB26-0587-4C30-8999-92F81FD0307C}</a:tableStyleId>
              </a:tblPr>
              <a:tblGrid>
                <a:gridCol w="6648450"/>
              </a:tblGrid>
              <a:tr h="160786">
                <a:tc>
                  <a:txBody>
                    <a:bodyPr/>
                    <a:lstStyle/>
                    <a:p>
                      <a:pPr marL="127000">
                        <a:lnSpc>
                          <a:spcPts val="985"/>
                        </a:lnSpc>
                      </a:pPr>
                      <a:r>
                        <a:rPr dirty="0" sz="900" spc="10" b="1">
                          <a:solidFill>
                            <a:srgbClr val="4D4D4F"/>
                          </a:solidFill>
                          <a:latin typeface="微软雅黑"/>
                          <a:cs typeface="微软雅黑"/>
                        </a:rPr>
                        <a:t>分</a:t>
                      </a:r>
                      <a:r>
                        <a:rPr dirty="0" sz="900" b="1">
                          <a:solidFill>
                            <a:srgbClr val="4D4D4F"/>
                          </a:solidFill>
                          <a:latin typeface="微软雅黑"/>
                          <a:cs typeface="微软雅黑"/>
                        </a:rPr>
                        <a:t>析师声明</a:t>
                      </a:r>
                      <a:endParaRPr sz="900">
                        <a:latin typeface="微软雅黑"/>
                        <a:cs typeface="微软雅黑"/>
                      </a:endParaRPr>
                    </a:p>
                  </a:txBody>
                  <a:tcPr marL="0" marR="0" marB="0" marT="0"/>
                </a:tc>
              </a:tr>
              <a:tr h="666876">
                <a:tc>
                  <a:txBody>
                    <a:bodyPr/>
                    <a:lstStyle/>
                    <a:p>
                      <a:pPr marL="127000">
                        <a:lnSpc>
                          <a:spcPct val="100000"/>
                        </a:lnSpc>
                        <a:spcBef>
                          <a:spcPts val="140"/>
                        </a:spcBef>
                      </a:pPr>
                      <a:r>
                        <a:rPr dirty="0" sz="900">
                          <a:solidFill>
                            <a:srgbClr val="4D4D4F"/>
                          </a:solidFill>
                          <a:latin typeface="宋体"/>
                          <a:cs typeface="宋体"/>
                        </a:rPr>
                        <a:t>本报告署名分析师在此声明：我们具有中国证券业协会授予的证券投资咨询执业资格或相当的专业胜任能力，本报告所表述的</a:t>
                      </a:r>
                      <a:endParaRPr sz="900">
                        <a:latin typeface="宋体"/>
                        <a:cs typeface="宋体"/>
                      </a:endParaRPr>
                    </a:p>
                    <a:p>
                      <a:pPr marL="127000" marR="227329">
                        <a:lnSpc>
                          <a:spcPct val="138900"/>
                        </a:lnSpc>
                      </a:pPr>
                      <a:r>
                        <a:rPr dirty="0" sz="900">
                          <a:solidFill>
                            <a:srgbClr val="4D4D4F"/>
                          </a:solidFill>
                          <a:latin typeface="宋体"/>
                          <a:cs typeface="宋体"/>
                        </a:rPr>
                        <a:t>所有观点均准确地反映了我们对标的证券和发行人的个人看法。我们所得报酬的任何部分不曾与，不与，也将不会与本报告中 的具体投资建议或观点有直接或间接联系。</a:t>
                      </a:r>
                      <a:endParaRPr sz="900">
                        <a:latin typeface="宋体"/>
                        <a:cs typeface="宋体"/>
                      </a:endParaRPr>
                    </a:p>
                  </a:txBody>
                  <a:tcPr marL="0" marR="0" marB="0" marT="17780"/>
                </a:tc>
              </a:tr>
              <a:tr h="285750">
                <a:tc>
                  <a:txBody>
                    <a:bodyPr/>
                    <a:lstStyle/>
                    <a:p>
                      <a:pPr marL="127000">
                        <a:lnSpc>
                          <a:spcPct val="100000"/>
                        </a:lnSpc>
                        <a:spcBef>
                          <a:spcPts val="890"/>
                        </a:spcBef>
                      </a:pPr>
                      <a:r>
                        <a:rPr dirty="0" sz="900" spc="10" b="1">
                          <a:solidFill>
                            <a:srgbClr val="4D4D4F"/>
                          </a:solidFill>
                          <a:latin typeface="微软雅黑"/>
                          <a:cs typeface="微软雅黑"/>
                        </a:rPr>
                        <a:t>一</a:t>
                      </a:r>
                      <a:r>
                        <a:rPr dirty="0" sz="900" b="1">
                          <a:solidFill>
                            <a:srgbClr val="4D4D4F"/>
                          </a:solidFill>
                          <a:latin typeface="微软雅黑"/>
                          <a:cs typeface="微软雅黑"/>
                        </a:rPr>
                        <a:t>般声明</a:t>
                      </a:r>
                      <a:endParaRPr sz="900">
                        <a:latin typeface="微软雅黑"/>
                        <a:cs typeface="微软雅黑"/>
                      </a:endParaRPr>
                    </a:p>
                  </a:txBody>
                  <a:tcPr marL="0" marR="0" marB="0" marT="113030"/>
                </a:tc>
              </a:tr>
              <a:tr h="2762630">
                <a:tc>
                  <a:txBody>
                    <a:bodyPr/>
                    <a:lstStyle/>
                    <a:p>
                      <a:pPr marL="127000">
                        <a:lnSpc>
                          <a:spcPct val="100000"/>
                        </a:lnSpc>
                        <a:spcBef>
                          <a:spcPts val="140"/>
                        </a:spcBef>
                      </a:pPr>
                      <a:r>
                        <a:rPr dirty="0" sz="900">
                          <a:solidFill>
                            <a:srgbClr val="4D4D4F"/>
                          </a:solidFill>
                          <a:latin typeface="宋体"/>
                          <a:cs typeface="宋体"/>
                        </a:rPr>
                        <a:t>除非另有规定，本报告中的所有材料版权均属天风证券股份有限公司（已获中国证监会许可的证券投资咨询业务资格）及其附</a:t>
                      </a:r>
                      <a:endParaRPr sz="900">
                        <a:latin typeface="宋体"/>
                        <a:cs typeface="宋体"/>
                      </a:endParaRPr>
                    </a:p>
                    <a:p>
                      <a:pPr marL="127000" marR="119380">
                        <a:lnSpc>
                          <a:spcPct val="138900"/>
                        </a:lnSpc>
                      </a:pPr>
                      <a:r>
                        <a:rPr dirty="0" sz="900">
                          <a:solidFill>
                            <a:srgbClr val="4D4D4F"/>
                          </a:solidFill>
                          <a:latin typeface="宋体"/>
                          <a:cs typeface="宋体"/>
                        </a:rPr>
                        <a:t>属机</a:t>
                      </a:r>
                      <a:r>
                        <a:rPr dirty="0" sz="900" spc="-15">
                          <a:solidFill>
                            <a:srgbClr val="4D4D4F"/>
                          </a:solidFill>
                          <a:latin typeface="宋体"/>
                          <a:cs typeface="宋体"/>
                        </a:rPr>
                        <a:t>构</a:t>
                      </a:r>
                      <a:r>
                        <a:rPr dirty="0" sz="900">
                          <a:solidFill>
                            <a:srgbClr val="4D4D4F"/>
                          </a:solidFill>
                          <a:latin typeface="宋体"/>
                          <a:cs typeface="宋体"/>
                        </a:rPr>
                        <a:t>（以下统</a:t>
                      </a:r>
                      <a:r>
                        <a:rPr dirty="0" sz="900" spc="-15">
                          <a:solidFill>
                            <a:srgbClr val="4D4D4F"/>
                          </a:solidFill>
                          <a:latin typeface="宋体"/>
                          <a:cs typeface="宋体"/>
                        </a:rPr>
                        <a:t>称</a:t>
                      </a:r>
                      <a:r>
                        <a:rPr dirty="0" sz="900">
                          <a:solidFill>
                            <a:srgbClr val="4D4D4F"/>
                          </a:solidFill>
                          <a:latin typeface="宋体"/>
                          <a:cs typeface="宋体"/>
                        </a:rPr>
                        <a:t>“天风证券</a:t>
                      </a:r>
                      <a:r>
                        <a:rPr dirty="0" sz="900" spc="-445">
                          <a:solidFill>
                            <a:srgbClr val="4D4D4F"/>
                          </a:solidFill>
                          <a:latin typeface="宋体"/>
                          <a:cs typeface="宋体"/>
                        </a:rPr>
                        <a:t>”</a:t>
                      </a:r>
                      <a:r>
                        <a:rPr dirty="0" sz="900" spc="-459">
                          <a:solidFill>
                            <a:srgbClr val="4D4D4F"/>
                          </a:solidFill>
                          <a:latin typeface="宋体"/>
                          <a:cs typeface="宋体"/>
                        </a:rPr>
                        <a:t>）</a:t>
                      </a:r>
                      <a:r>
                        <a:rPr dirty="0" sz="900" spc="-15">
                          <a:solidFill>
                            <a:srgbClr val="4D4D4F"/>
                          </a:solidFill>
                          <a:latin typeface="宋体"/>
                          <a:cs typeface="宋体"/>
                        </a:rPr>
                        <a:t>。</a:t>
                      </a:r>
                      <a:r>
                        <a:rPr dirty="0" sz="900">
                          <a:solidFill>
                            <a:srgbClr val="4D4D4F"/>
                          </a:solidFill>
                          <a:latin typeface="宋体"/>
                          <a:cs typeface="宋体"/>
                        </a:rPr>
                        <a:t>未经天风证券事先书面授</a:t>
                      </a:r>
                      <a:r>
                        <a:rPr dirty="0" sz="900" spc="10">
                          <a:solidFill>
                            <a:srgbClr val="4D4D4F"/>
                          </a:solidFill>
                          <a:latin typeface="宋体"/>
                          <a:cs typeface="宋体"/>
                        </a:rPr>
                        <a:t>权</a:t>
                      </a:r>
                      <a:r>
                        <a:rPr dirty="0" sz="900" spc="-15">
                          <a:solidFill>
                            <a:srgbClr val="4D4D4F"/>
                          </a:solidFill>
                          <a:latin typeface="宋体"/>
                          <a:cs typeface="宋体"/>
                        </a:rPr>
                        <a:t>，</a:t>
                      </a:r>
                      <a:r>
                        <a:rPr dirty="0" sz="900">
                          <a:solidFill>
                            <a:srgbClr val="4D4D4F"/>
                          </a:solidFill>
                          <a:latin typeface="宋体"/>
                          <a:cs typeface="宋体"/>
                        </a:rPr>
                        <a:t>不得以任何方式修改</a:t>
                      </a:r>
                      <a:r>
                        <a:rPr dirty="0" sz="900" spc="-15">
                          <a:solidFill>
                            <a:srgbClr val="4D4D4F"/>
                          </a:solidFill>
                          <a:latin typeface="宋体"/>
                          <a:cs typeface="宋体"/>
                        </a:rPr>
                        <a:t>、</a:t>
                      </a:r>
                      <a:r>
                        <a:rPr dirty="0" sz="900">
                          <a:solidFill>
                            <a:srgbClr val="4D4D4F"/>
                          </a:solidFill>
                          <a:latin typeface="宋体"/>
                          <a:cs typeface="宋体"/>
                        </a:rPr>
                        <a:t>发送或者复制本报告及其所包含的材料、 内容。所有本报告中使用的商标、服务标识及标记均为天风证券的商标、服务标识及标记。</a:t>
                      </a:r>
                      <a:endParaRPr sz="900">
                        <a:latin typeface="宋体"/>
                        <a:cs typeface="宋体"/>
                      </a:endParaRPr>
                    </a:p>
                    <a:p>
                      <a:pPr algn="just" marL="127000" marR="226060">
                        <a:lnSpc>
                          <a:spcPct val="138900"/>
                        </a:lnSpc>
                      </a:pPr>
                      <a:r>
                        <a:rPr dirty="0" sz="900">
                          <a:solidFill>
                            <a:srgbClr val="4D4D4F"/>
                          </a:solidFill>
                          <a:latin typeface="宋体"/>
                          <a:cs typeface="宋体"/>
                        </a:rPr>
                        <a:t>本报告是机密的，仅供我们的客户使用，天风证券不因收件人收到本报告而视其为天风证券的客户。本报告中的信息均来源于 我们认为可靠的已公开资料，但天风证券对这些信息的准确性及完整性不作任何保证。本报告中的信息、意</a:t>
                      </a:r>
                      <a:r>
                        <a:rPr dirty="0" sz="900" spc="10">
                          <a:solidFill>
                            <a:srgbClr val="4D4D4F"/>
                          </a:solidFill>
                          <a:latin typeface="宋体"/>
                          <a:cs typeface="宋体"/>
                        </a:rPr>
                        <a:t>见</a:t>
                      </a:r>
                      <a:r>
                        <a:rPr dirty="0" sz="900">
                          <a:solidFill>
                            <a:srgbClr val="4D4D4F"/>
                          </a:solidFill>
                          <a:latin typeface="宋体"/>
                          <a:cs typeface="宋体"/>
                        </a:rPr>
                        <a:t>等均仅供客户参 考，不构成所述证券买卖的出价或征价邀请或要约。该等信息、意见并未考虑到获取本报告人员的具体投资目的、财务状况以 及特定需求，在任何时候均不构成对任何人的个人推荐。客户应当对本报告中的信息和意见进行独立评估，并应同时考量各自 的投资目的、财务状况和特定需求，必要时就法律、商业、财务、税收等方面咨询专家的意见。对依据或者使用本报告所造成 的一切后果，天风证券及</a:t>
                      </a:r>
                      <a:r>
                        <a:rPr dirty="0" sz="900" spc="-5">
                          <a:solidFill>
                            <a:srgbClr val="4D4D4F"/>
                          </a:solidFill>
                          <a:latin typeface="等线"/>
                          <a:cs typeface="等线"/>
                        </a:rPr>
                        <a:t>/</a:t>
                      </a:r>
                      <a:r>
                        <a:rPr dirty="0" sz="900">
                          <a:solidFill>
                            <a:srgbClr val="4D4D4F"/>
                          </a:solidFill>
                          <a:latin typeface="宋体"/>
                          <a:cs typeface="宋体"/>
                        </a:rPr>
                        <a:t>或其关联人员均不承担任何法律责任。</a:t>
                      </a:r>
                      <a:endParaRPr sz="900">
                        <a:latin typeface="宋体"/>
                        <a:cs typeface="宋体"/>
                      </a:endParaRPr>
                    </a:p>
                    <a:p>
                      <a:pPr marL="127000" marR="184150">
                        <a:lnSpc>
                          <a:spcPct val="138900"/>
                        </a:lnSpc>
                      </a:pPr>
                      <a:r>
                        <a:rPr dirty="0" sz="900">
                          <a:solidFill>
                            <a:srgbClr val="4D4D4F"/>
                          </a:solidFill>
                          <a:latin typeface="宋体"/>
                          <a:cs typeface="宋体"/>
                        </a:rPr>
                        <a:t>本报告所载的意见、评估及预测仅为本报告出具日的观点和判断。该等意见、评估及预测无需通知即可随时更改。过往的表现 亦不应作为日后表现的预示和担保。在不同时期，天风证券可能会发出与本报告所载意见、评估及预测不一致的研究报告。 天风证券的销售人员、交易人员以及其他专业人士可能会依据不同假设和标准、采用不同的分析方法而口头或书面发表与本报 告意见及建议不一致的市场评论和</a:t>
                      </a:r>
                      <a:r>
                        <a:rPr dirty="0" sz="900" spc="-5">
                          <a:solidFill>
                            <a:srgbClr val="4D4D4F"/>
                          </a:solidFill>
                          <a:latin typeface="等线"/>
                          <a:cs typeface="等线"/>
                        </a:rPr>
                        <a:t>/</a:t>
                      </a:r>
                      <a:r>
                        <a:rPr dirty="0" sz="900">
                          <a:solidFill>
                            <a:srgbClr val="4D4D4F"/>
                          </a:solidFill>
                          <a:latin typeface="宋体"/>
                          <a:cs typeface="宋体"/>
                        </a:rPr>
                        <a:t>或交易观点。天风证券没有将此意见及建议向报告所有接收者进行更新的义务。天风证券的 资产管理部门、自营部门以及其他投资业务部门可能独立做出与本报告中的意</a:t>
                      </a:r>
                      <a:r>
                        <a:rPr dirty="0" sz="900" spc="5">
                          <a:solidFill>
                            <a:srgbClr val="4D4D4F"/>
                          </a:solidFill>
                          <a:latin typeface="宋体"/>
                          <a:cs typeface="宋体"/>
                        </a:rPr>
                        <a:t>见</a:t>
                      </a:r>
                      <a:r>
                        <a:rPr dirty="0" sz="900">
                          <a:solidFill>
                            <a:srgbClr val="4D4D4F"/>
                          </a:solidFill>
                          <a:latin typeface="宋体"/>
                          <a:cs typeface="宋体"/>
                        </a:rPr>
                        <a:t>或建议不一致的投资决策。</a:t>
                      </a:r>
                      <a:endParaRPr sz="900">
                        <a:latin typeface="宋体"/>
                        <a:cs typeface="宋体"/>
                      </a:endParaRPr>
                    </a:p>
                  </a:txBody>
                  <a:tcPr marL="0" marR="0" marB="0" marT="17780"/>
                </a:tc>
              </a:tr>
              <a:tr h="285750">
                <a:tc>
                  <a:txBody>
                    <a:bodyPr/>
                    <a:lstStyle/>
                    <a:p>
                      <a:pPr marL="127000">
                        <a:lnSpc>
                          <a:spcPct val="100000"/>
                        </a:lnSpc>
                        <a:spcBef>
                          <a:spcPts val="890"/>
                        </a:spcBef>
                      </a:pPr>
                      <a:r>
                        <a:rPr dirty="0" sz="900" spc="10" b="1">
                          <a:solidFill>
                            <a:srgbClr val="4D4D4F"/>
                          </a:solidFill>
                          <a:latin typeface="微软雅黑"/>
                          <a:cs typeface="微软雅黑"/>
                        </a:rPr>
                        <a:t>特</a:t>
                      </a:r>
                      <a:r>
                        <a:rPr dirty="0" sz="900" b="1">
                          <a:solidFill>
                            <a:srgbClr val="4D4D4F"/>
                          </a:solidFill>
                          <a:latin typeface="微软雅黑"/>
                          <a:cs typeface="微软雅黑"/>
                        </a:rPr>
                        <a:t>别声明</a:t>
                      </a:r>
                      <a:endParaRPr sz="900">
                        <a:latin typeface="微软雅黑"/>
                        <a:cs typeface="微软雅黑"/>
                      </a:endParaRPr>
                    </a:p>
                  </a:txBody>
                  <a:tcPr marL="0" marR="0" marB="0" marT="113030"/>
                </a:tc>
              </a:tr>
              <a:tr h="541659">
                <a:tc>
                  <a:txBody>
                    <a:bodyPr/>
                    <a:lstStyle/>
                    <a:p>
                      <a:pPr marL="127000">
                        <a:lnSpc>
                          <a:spcPct val="100000"/>
                        </a:lnSpc>
                        <a:spcBef>
                          <a:spcPts val="140"/>
                        </a:spcBef>
                      </a:pPr>
                      <a:r>
                        <a:rPr dirty="0" sz="900">
                          <a:solidFill>
                            <a:srgbClr val="4D4D4F"/>
                          </a:solidFill>
                          <a:latin typeface="宋体"/>
                          <a:cs typeface="宋体"/>
                        </a:rPr>
                        <a:t>在法律许可的情况下，天风证券可能会持有本报告中提及公司所发行的证券并进行交易，也可能为这些公司提供或争取提供投</a:t>
                      </a:r>
                      <a:endParaRPr sz="900">
                        <a:latin typeface="宋体"/>
                        <a:cs typeface="宋体"/>
                      </a:endParaRPr>
                    </a:p>
                    <a:p>
                      <a:pPr marL="127000" marR="183515">
                        <a:lnSpc>
                          <a:spcPct val="138900"/>
                        </a:lnSpc>
                      </a:pPr>
                      <a:r>
                        <a:rPr dirty="0" sz="900">
                          <a:solidFill>
                            <a:srgbClr val="4D4D4F"/>
                          </a:solidFill>
                          <a:latin typeface="宋体"/>
                          <a:cs typeface="宋体"/>
                        </a:rPr>
                        <a:t>资银行、财务顾问和金融产品等各种金融服务。因此，投资者应当考虑到天风证券</a:t>
                      </a:r>
                      <a:r>
                        <a:rPr dirty="0" sz="900" spc="5">
                          <a:solidFill>
                            <a:srgbClr val="4D4D4F"/>
                          </a:solidFill>
                          <a:latin typeface="宋体"/>
                          <a:cs typeface="宋体"/>
                        </a:rPr>
                        <a:t>及</a:t>
                      </a:r>
                      <a:r>
                        <a:rPr dirty="0" sz="900" spc="-5">
                          <a:solidFill>
                            <a:srgbClr val="4D4D4F"/>
                          </a:solidFill>
                          <a:latin typeface="等线"/>
                          <a:cs typeface="等线"/>
                        </a:rPr>
                        <a:t>/</a:t>
                      </a:r>
                      <a:r>
                        <a:rPr dirty="0" sz="900">
                          <a:solidFill>
                            <a:srgbClr val="4D4D4F"/>
                          </a:solidFill>
                          <a:latin typeface="宋体"/>
                          <a:cs typeface="宋体"/>
                        </a:rPr>
                        <a:t>或其相关人员可能存在影响本报告观点客 观性的潜在利益冲突，投资者请勿将本报告视为投资或其他决定的唯一参考依据。</a:t>
                      </a:r>
                      <a:endParaRPr sz="900">
                        <a:latin typeface="宋体"/>
                        <a:cs typeface="宋体"/>
                      </a:endParaRPr>
                    </a:p>
                  </a:txBody>
                  <a:tcPr marL="0" marR="0" marB="0" marT="17780"/>
                </a:tc>
              </a:tr>
            </a:tbl>
          </a:graphicData>
        </a:graphic>
      </p:graphicFrame>
      <p:sp>
        <p:nvSpPr>
          <p:cNvPr id="8" name="object 8"/>
          <p:cNvSpPr txBox="1"/>
          <p:nvPr/>
        </p:nvSpPr>
        <p:spPr>
          <a:xfrm>
            <a:off x="599948" y="6114668"/>
            <a:ext cx="714375"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投</a:t>
            </a:r>
            <a:r>
              <a:rPr dirty="0" sz="900" b="1">
                <a:solidFill>
                  <a:srgbClr val="4D4D4F"/>
                </a:solidFill>
                <a:latin typeface="微软雅黑"/>
                <a:cs typeface="微软雅黑"/>
              </a:rPr>
              <a:t>资评级</a:t>
            </a:r>
            <a:r>
              <a:rPr dirty="0" sz="900" spc="10" b="1">
                <a:solidFill>
                  <a:srgbClr val="4D4D4F"/>
                </a:solidFill>
                <a:latin typeface="微软雅黑"/>
                <a:cs typeface="微软雅黑"/>
              </a:rPr>
              <a:t>声</a:t>
            </a:r>
            <a:r>
              <a:rPr dirty="0" sz="900" b="1">
                <a:solidFill>
                  <a:srgbClr val="4D4D4F"/>
                </a:solidFill>
                <a:latin typeface="微软雅黑"/>
                <a:cs typeface="微软雅黑"/>
              </a:rPr>
              <a:t>明</a:t>
            </a:r>
            <a:endParaRPr sz="900">
              <a:latin typeface="微软雅黑"/>
              <a:cs typeface="微软雅黑"/>
            </a:endParaRPr>
          </a:p>
        </p:txBody>
      </p:sp>
      <p:sp>
        <p:nvSpPr>
          <p:cNvPr id="9" name="object 9"/>
          <p:cNvSpPr txBox="1"/>
          <p:nvPr/>
        </p:nvSpPr>
        <p:spPr>
          <a:xfrm>
            <a:off x="616712" y="6381368"/>
            <a:ext cx="257175"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类别</a:t>
            </a:r>
            <a:endParaRPr sz="900">
              <a:latin typeface="微软雅黑"/>
              <a:cs typeface="微软雅黑"/>
            </a:endParaRPr>
          </a:p>
        </p:txBody>
      </p:sp>
      <p:sp>
        <p:nvSpPr>
          <p:cNvPr id="10" name="object 10"/>
          <p:cNvSpPr txBox="1"/>
          <p:nvPr/>
        </p:nvSpPr>
        <p:spPr>
          <a:xfrm>
            <a:off x="1910842" y="6381368"/>
            <a:ext cx="257175"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说明</a:t>
            </a:r>
            <a:endParaRPr sz="900">
              <a:latin typeface="微软雅黑"/>
              <a:cs typeface="微软雅黑"/>
            </a:endParaRPr>
          </a:p>
        </p:txBody>
      </p:sp>
      <p:sp>
        <p:nvSpPr>
          <p:cNvPr id="11" name="object 11"/>
          <p:cNvSpPr txBox="1"/>
          <p:nvPr/>
        </p:nvSpPr>
        <p:spPr>
          <a:xfrm>
            <a:off x="4095115" y="6381368"/>
            <a:ext cx="257175"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评级</a:t>
            </a:r>
            <a:endParaRPr sz="900">
              <a:latin typeface="微软雅黑"/>
              <a:cs typeface="微软雅黑"/>
            </a:endParaRPr>
          </a:p>
        </p:txBody>
      </p:sp>
      <p:sp>
        <p:nvSpPr>
          <p:cNvPr id="12" name="object 12"/>
          <p:cNvSpPr txBox="1"/>
          <p:nvPr/>
        </p:nvSpPr>
        <p:spPr>
          <a:xfrm>
            <a:off x="5175884" y="6381368"/>
            <a:ext cx="257175"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体系</a:t>
            </a:r>
            <a:endParaRPr sz="900">
              <a:latin typeface="微软雅黑"/>
              <a:cs typeface="微软雅黑"/>
            </a:endParaRPr>
          </a:p>
        </p:txBody>
      </p:sp>
      <p:graphicFrame>
        <p:nvGraphicFramePr>
          <p:cNvPr id="13" name="object 13"/>
          <p:cNvGraphicFramePr>
            <a:graphicFrameLocks noGrp="1"/>
          </p:cNvGraphicFramePr>
          <p:nvPr/>
        </p:nvGraphicFramePr>
        <p:xfrm>
          <a:off x="598931" y="6555613"/>
          <a:ext cx="3345179" cy="1470660"/>
        </p:xfrm>
        <a:graphic>
          <a:graphicData uri="http://schemas.openxmlformats.org/drawingml/2006/table">
            <a:tbl>
              <a:tblPr firstRow="1" bandRow="1">
                <a:tableStyleId>{2D5ABB26-0587-4C30-8999-92F81FD0307C}</a:tableStyleId>
              </a:tblPr>
              <a:tblGrid>
                <a:gridCol w="1089025"/>
                <a:gridCol w="2255520"/>
              </a:tblGrid>
              <a:tr h="788411">
                <a:tc>
                  <a:txBody>
                    <a:bodyPr/>
                    <a:lstStyle/>
                    <a:p>
                      <a:pPr>
                        <a:lnSpc>
                          <a:spcPct val="100000"/>
                        </a:lnSpc>
                      </a:pPr>
                      <a:endParaRPr sz="1000">
                        <a:latin typeface="Times New Roman"/>
                        <a:cs typeface="Times New Roman"/>
                      </a:endParaRPr>
                    </a:p>
                    <a:p>
                      <a:pPr>
                        <a:lnSpc>
                          <a:spcPct val="100000"/>
                        </a:lnSpc>
                      </a:pPr>
                      <a:endParaRPr sz="1400">
                        <a:latin typeface="Times New Roman"/>
                        <a:cs typeface="Times New Roman"/>
                      </a:endParaRPr>
                    </a:p>
                    <a:p>
                      <a:pPr marL="106680">
                        <a:lnSpc>
                          <a:spcPct val="100000"/>
                        </a:lnSpc>
                      </a:pPr>
                      <a:r>
                        <a:rPr dirty="0" sz="900">
                          <a:solidFill>
                            <a:srgbClr val="4D4D4F"/>
                          </a:solidFill>
                          <a:latin typeface="宋体"/>
                          <a:cs typeface="宋体"/>
                        </a:rPr>
                        <a:t>股票投资评级</a:t>
                      </a:r>
                      <a:endParaRPr sz="900">
                        <a:latin typeface="宋体"/>
                        <a:cs typeface="宋体"/>
                      </a:endParaRPr>
                    </a:p>
                  </a:txBody>
                  <a:tcPr marL="0" marR="0" marB="0" marT="0"/>
                </a:tc>
                <a:tc>
                  <a:txBody>
                    <a:bodyPr/>
                    <a:lstStyle/>
                    <a:p>
                      <a:pPr>
                        <a:lnSpc>
                          <a:spcPct val="100000"/>
                        </a:lnSpc>
                      </a:pPr>
                      <a:endParaRPr sz="1000">
                        <a:latin typeface="Times New Roman"/>
                        <a:cs typeface="Times New Roman"/>
                      </a:endParaRPr>
                    </a:p>
                    <a:p>
                      <a:pPr marL="295910">
                        <a:lnSpc>
                          <a:spcPct val="100000"/>
                        </a:lnSpc>
                        <a:spcBef>
                          <a:spcPts val="830"/>
                        </a:spcBef>
                      </a:pPr>
                      <a:r>
                        <a:rPr dirty="0" sz="900">
                          <a:solidFill>
                            <a:srgbClr val="4D4D4F"/>
                          </a:solidFill>
                          <a:latin typeface="宋体"/>
                          <a:cs typeface="宋体"/>
                        </a:rPr>
                        <a:t>自报告日后的</a:t>
                      </a:r>
                      <a:r>
                        <a:rPr dirty="0" sz="900" spc="-240">
                          <a:solidFill>
                            <a:srgbClr val="4D4D4F"/>
                          </a:solidFill>
                          <a:latin typeface="宋体"/>
                          <a:cs typeface="宋体"/>
                        </a:rPr>
                        <a:t> </a:t>
                      </a:r>
                      <a:r>
                        <a:rPr dirty="0" sz="900">
                          <a:solidFill>
                            <a:srgbClr val="4D4D4F"/>
                          </a:solidFill>
                          <a:latin typeface="等线"/>
                          <a:cs typeface="等线"/>
                        </a:rPr>
                        <a:t>6</a:t>
                      </a:r>
                      <a:r>
                        <a:rPr dirty="0" sz="900" spc="-30">
                          <a:solidFill>
                            <a:srgbClr val="4D4D4F"/>
                          </a:solidFill>
                          <a:latin typeface="等线"/>
                          <a:cs typeface="等线"/>
                        </a:rPr>
                        <a:t> </a:t>
                      </a:r>
                      <a:r>
                        <a:rPr dirty="0" sz="900">
                          <a:solidFill>
                            <a:srgbClr val="4D4D4F"/>
                          </a:solidFill>
                          <a:latin typeface="宋体"/>
                          <a:cs typeface="宋体"/>
                        </a:rPr>
                        <a:t>个月内，相</a:t>
                      </a:r>
                      <a:r>
                        <a:rPr dirty="0" sz="900" spc="-15">
                          <a:solidFill>
                            <a:srgbClr val="4D4D4F"/>
                          </a:solidFill>
                          <a:latin typeface="宋体"/>
                          <a:cs typeface="宋体"/>
                        </a:rPr>
                        <a:t>对</a:t>
                      </a:r>
                      <a:r>
                        <a:rPr dirty="0" sz="900">
                          <a:solidFill>
                            <a:srgbClr val="4D4D4F"/>
                          </a:solidFill>
                          <a:latin typeface="宋体"/>
                          <a:cs typeface="宋体"/>
                        </a:rPr>
                        <a:t>同期沪</a:t>
                      </a:r>
                      <a:endParaRPr sz="900">
                        <a:latin typeface="宋体"/>
                        <a:cs typeface="宋体"/>
                      </a:endParaRPr>
                    </a:p>
                    <a:p>
                      <a:pPr marL="295910">
                        <a:lnSpc>
                          <a:spcPct val="100000"/>
                        </a:lnSpc>
                        <a:spcBef>
                          <a:spcPts val="480"/>
                        </a:spcBef>
                      </a:pPr>
                      <a:r>
                        <a:rPr dirty="0" sz="900">
                          <a:solidFill>
                            <a:srgbClr val="4D4D4F"/>
                          </a:solidFill>
                          <a:latin typeface="宋体"/>
                          <a:cs typeface="宋体"/>
                        </a:rPr>
                        <a:t>深</a:t>
                      </a:r>
                      <a:r>
                        <a:rPr dirty="0" sz="900" spc="-229">
                          <a:solidFill>
                            <a:srgbClr val="4D4D4F"/>
                          </a:solidFill>
                          <a:latin typeface="宋体"/>
                          <a:cs typeface="宋体"/>
                        </a:rPr>
                        <a:t> </a:t>
                      </a:r>
                      <a:r>
                        <a:rPr dirty="0" sz="900" spc="-5">
                          <a:solidFill>
                            <a:srgbClr val="4D4D4F"/>
                          </a:solidFill>
                          <a:latin typeface="等线"/>
                          <a:cs typeface="等线"/>
                        </a:rPr>
                        <a:t>300</a:t>
                      </a:r>
                      <a:r>
                        <a:rPr dirty="0" sz="900" spc="-20">
                          <a:solidFill>
                            <a:srgbClr val="4D4D4F"/>
                          </a:solidFill>
                          <a:latin typeface="等线"/>
                          <a:cs typeface="等线"/>
                        </a:rPr>
                        <a:t> </a:t>
                      </a:r>
                      <a:r>
                        <a:rPr dirty="0" sz="900">
                          <a:solidFill>
                            <a:srgbClr val="4D4D4F"/>
                          </a:solidFill>
                          <a:latin typeface="宋体"/>
                          <a:cs typeface="宋体"/>
                        </a:rPr>
                        <a:t>指数的涨跌幅</a:t>
                      </a:r>
                      <a:endParaRPr sz="900">
                        <a:latin typeface="宋体"/>
                        <a:cs typeface="宋体"/>
                      </a:endParaRPr>
                    </a:p>
                  </a:txBody>
                  <a:tcPr marL="0" marR="0" marB="0" marT="0"/>
                </a:tc>
              </a:tr>
              <a:tr h="682249">
                <a:tc>
                  <a:txBody>
                    <a:bodyPr/>
                    <a:lstStyle/>
                    <a:p>
                      <a:pPr>
                        <a:lnSpc>
                          <a:spcPct val="100000"/>
                        </a:lnSpc>
                      </a:pPr>
                      <a:endParaRPr sz="1000">
                        <a:latin typeface="Times New Roman"/>
                        <a:cs typeface="Times New Roman"/>
                      </a:endParaRPr>
                    </a:p>
                    <a:p>
                      <a:pPr>
                        <a:lnSpc>
                          <a:spcPct val="100000"/>
                        </a:lnSpc>
                        <a:spcBef>
                          <a:spcPts val="40"/>
                        </a:spcBef>
                      </a:pPr>
                      <a:endParaRPr sz="900">
                        <a:latin typeface="Times New Roman"/>
                        <a:cs typeface="Times New Roman"/>
                      </a:endParaRPr>
                    </a:p>
                    <a:p>
                      <a:pPr marL="106680">
                        <a:lnSpc>
                          <a:spcPct val="100000"/>
                        </a:lnSpc>
                      </a:pPr>
                      <a:r>
                        <a:rPr dirty="0" sz="900">
                          <a:solidFill>
                            <a:srgbClr val="4D4D4F"/>
                          </a:solidFill>
                          <a:latin typeface="宋体"/>
                          <a:cs typeface="宋体"/>
                        </a:rPr>
                        <a:t>行业投资评级</a:t>
                      </a:r>
                      <a:endParaRPr sz="900">
                        <a:latin typeface="宋体"/>
                        <a:cs typeface="宋体"/>
                      </a:endParaRPr>
                    </a:p>
                  </a:txBody>
                  <a:tcPr marL="0" marR="0" marB="0" marT="0"/>
                </a:tc>
                <a:tc>
                  <a:txBody>
                    <a:bodyPr/>
                    <a:lstStyle/>
                    <a:p>
                      <a:pPr>
                        <a:lnSpc>
                          <a:spcPct val="100000"/>
                        </a:lnSpc>
                        <a:spcBef>
                          <a:spcPts val="10"/>
                        </a:spcBef>
                      </a:pPr>
                      <a:endParaRPr sz="1250">
                        <a:latin typeface="Times New Roman"/>
                        <a:cs typeface="Times New Roman"/>
                      </a:endParaRPr>
                    </a:p>
                    <a:p>
                      <a:pPr marL="295910">
                        <a:lnSpc>
                          <a:spcPct val="100000"/>
                        </a:lnSpc>
                      </a:pPr>
                      <a:r>
                        <a:rPr dirty="0" sz="900">
                          <a:solidFill>
                            <a:srgbClr val="4D4D4F"/>
                          </a:solidFill>
                          <a:latin typeface="宋体"/>
                          <a:cs typeface="宋体"/>
                        </a:rPr>
                        <a:t>自报告日后的</a:t>
                      </a:r>
                      <a:r>
                        <a:rPr dirty="0" sz="900" spc="-240">
                          <a:solidFill>
                            <a:srgbClr val="4D4D4F"/>
                          </a:solidFill>
                          <a:latin typeface="宋体"/>
                          <a:cs typeface="宋体"/>
                        </a:rPr>
                        <a:t> </a:t>
                      </a:r>
                      <a:r>
                        <a:rPr dirty="0" sz="900">
                          <a:solidFill>
                            <a:srgbClr val="4D4D4F"/>
                          </a:solidFill>
                          <a:latin typeface="等线"/>
                          <a:cs typeface="等线"/>
                        </a:rPr>
                        <a:t>6</a:t>
                      </a:r>
                      <a:r>
                        <a:rPr dirty="0" sz="900" spc="-30">
                          <a:solidFill>
                            <a:srgbClr val="4D4D4F"/>
                          </a:solidFill>
                          <a:latin typeface="等线"/>
                          <a:cs typeface="等线"/>
                        </a:rPr>
                        <a:t> </a:t>
                      </a:r>
                      <a:r>
                        <a:rPr dirty="0" sz="900">
                          <a:solidFill>
                            <a:srgbClr val="4D4D4F"/>
                          </a:solidFill>
                          <a:latin typeface="宋体"/>
                          <a:cs typeface="宋体"/>
                        </a:rPr>
                        <a:t>个月内，相</a:t>
                      </a:r>
                      <a:r>
                        <a:rPr dirty="0" sz="900" spc="-15">
                          <a:solidFill>
                            <a:srgbClr val="4D4D4F"/>
                          </a:solidFill>
                          <a:latin typeface="宋体"/>
                          <a:cs typeface="宋体"/>
                        </a:rPr>
                        <a:t>对</a:t>
                      </a:r>
                      <a:r>
                        <a:rPr dirty="0" sz="900">
                          <a:solidFill>
                            <a:srgbClr val="4D4D4F"/>
                          </a:solidFill>
                          <a:latin typeface="宋体"/>
                          <a:cs typeface="宋体"/>
                        </a:rPr>
                        <a:t>同期沪</a:t>
                      </a:r>
                      <a:endParaRPr sz="900">
                        <a:latin typeface="宋体"/>
                        <a:cs typeface="宋体"/>
                      </a:endParaRPr>
                    </a:p>
                    <a:p>
                      <a:pPr marL="295910">
                        <a:lnSpc>
                          <a:spcPct val="100000"/>
                        </a:lnSpc>
                        <a:spcBef>
                          <a:spcPts val="480"/>
                        </a:spcBef>
                      </a:pPr>
                      <a:r>
                        <a:rPr dirty="0" sz="900">
                          <a:solidFill>
                            <a:srgbClr val="4D4D4F"/>
                          </a:solidFill>
                          <a:latin typeface="宋体"/>
                          <a:cs typeface="宋体"/>
                        </a:rPr>
                        <a:t>深</a:t>
                      </a:r>
                      <a:r>
                        <a:rPr dirty="0" sz="900" spc="-229">
                          <a:solidFill>
                            <a:srgbClr val="4D4D4F"/>
                          </a:solidFill>
                          <a:latin typeface="宋体"/>
                          <a:cs typeface="宋体"/>
                        </a:rPr>
                        <a:t> </a:t>
                      </a:r>
                      <a:r>
                        <a:rPr dirty="0" sz="900" spc="-5">
                          <a:solidFill>
                            <a:srgbClr val="4D4D4F"/>
                          </a:solidFill>
                          <a:latin typeface="等线"/>
                          <a:cs typeface="等线"/>
                        </a:rPr>
                        <a:t>300</a:t>
                      </a:r>
                      <a:r>
                        <a:rPr dirty="0" sz="900" spc="-20">
                          <a:solidFill>
                            <a:srgbClr val="4D4D4F"/>
                          </a:solidFill>
                          <a:latin typeface="等线"/>
                          <a:cs typeface="等线"/>
                        </a:rPr>
                        <a:t> </a:t>
                      </a:r>
                      <a:r>
                        <a:rPr dirty="0" sz="900">
                          <a:solidFill>
                            <a:srgbClr val="4D4D4F"/>
                          </a:solidFill>
                          <a:latin typeface="宋体"/>
                          <a:cs typeface="宋体"/>
                        </a:rPr>
                        <a:t>指数的涨跌幅</a:t>
                      </a:r>
                      <a:endParaRPr sz="900">
                        <a:latin typeface="宋体"/>
                        <a:cs typeface="宋体"/>
                      </a:endParaRPr>
                    </a:p>
                  </a:txBody>
                  <a:tcPr marL="0" marR="0" marB="0" marT="1270"/>
                </a:tc>
              </a:tr>
            </a:tbl>
          </a:graphicData>
        </a:graphic>
      </p:graphicFrame>
      <p:graphicFrame>
        <p:nvGraphicFramePr>
          <p:cNvPr id="14" name="object 14"/>
          <p:cNvGraphicFramePr>
            <a:graphicFrameLocks noGrp="1"/>
          </p:cNvGraphicFramePr>
          <p:nvPr/>
        </p:nvGraphicFramePr>
        <p:xfrm>
          <a:off x="4057015" y="6619483"/>
          <a:ext cx="2683510" cy="1339850"/>
        </p:xfrm>
        <a:graphic>
          <a:graphicData uri="http://schemas.openxmlformats.org/drawingml/2006/table">
            <a:tbl>
              <a:tblPr firstRow="1" bandRow="1">
                <a:tableStyleId>{2D5ABB26-0587-4C30-8999-92F81FD0307C}</a:tableStyleId>
              </a:tblPr>
              <a:tblGrid>
                <a:gridCol w="877569"/>
                <a:gridCol w="1805305"/>
              </a:tblGrid>
              <a:tr h="165993">
                <a:tc>
                  <a:txBody>
                    <a:bodyPr/>
                    <a:lstStyle/>
                    <a:p>
                      <a:pPr marL="127000">
                        <a:lnSpc>
                          <a:spcPts val="985"/>
                        </a:lnSpc>
                      </a:pPr>
                      <a:r>
                        <a:rPr dirty="0" sz="900">
                          <a:solidFill>
                            <a:srgbClr val="4D4D4F"/>
                          </a:solidFill>
                          <a:latin typeface="宋体"/>
                          <a:cs typeface="宋体"/>
                        </a:rPr>
                        <a:t>买入</a:t>
                      </a:r>
                      <a:endParaRPr sz="900">
                        <a:latin typeface="宋体"/>
                        <a:cs typeface="宋体"/>
                      </a:endParaRPr>
                    </a:p>
                  </a:txBody>
                  <a:tcPr marL="0" marR="0" marB="0" marT="0"/>
                </a:tc>
                <a:tc>
                  <a:txBody>
                    <a:bodyPr/>
                    <a:lstStyle/>
                    <a:p>
                      <a:pPr marL="293370">
                        <a:lnSpc>
                          <a:spcPts val="985"/>
                        </a:lnSpc>
                      </a:pPr>
                      <a:r>
                        <a:rPr dirty="0" sz="900">
                          <a:solidFill>
                            <a:srgbClr val="4D4D4F"/>
                          </a:solidFill>
                          <a:latin typeface="宋体"/>
                          <a:cs typeface="宋体"/>
                        </a:rPr>
                        <a:t>预期股价相对收益</a:t>
                      </a:r>
                      <a:r>
                        <a:rPr dirty="0" sz="900" spc="-235">
                          <a:solidFill>
                            <a:srgbClr val="4D4D4F"/>
                          </a:solidFill>
                          <a:latin typeface="宋体"/>
                          <a:cs typeface="宋体"/>
                        </a:rPr>
                        <a:t> </a:t>
                      </a:r>
                      <a:r>
                        <a:rPr dirty="0" sz="900" spc="-5">
                          <a:solidFill>
                            <a:srgbClr val="4D4D4F"/>
                          </a:solidFill>
                          <a:latin typeface="等线"/>
                          <a:cs typeface="等线"/>
                        </a:rPr>
                        <a:t>20%</a:t>
                      </a:r>
                      <a:r>
                        <a:rPr dirty="0" sz="900">
                          <a:solidFill>
                            <a:srgbClr val="4D4D4F"/>
                          </a:solidFill>
                          <a:latin typeface="宋体"/>
                          <a:cs typeface="宋体"/>
                        </a:rPr>
                        <a:t>以上</a:t>
                      </a:r>
                      <a:endParaRPr sz="900">
                        <a:latin typeface="宋体"/>
                        <a:cs typeface="宋体"/>
                      </a:endParaRPr>
                    </a:p>
                  </a:txBody>
                  <a:tcPr marL="0" marR="0" marB="0" marT="0"/>
                </a:tc>
              </a:tr>
              <a:tr h="201168">
                <a:tc>
                  <a:txBody>
                    <a:bodyPr/>
                    <a:lstStyle/>
                    <a:p>
                      <a:pPr marL="127000">
                        <a:lnSpc>
                          <a:spcPct val="100000"/>
                        </a:lnSpc>
                        <a:spcBef>
                          <a:spcPts val="180"/>
                        </a:spcBef>
                      </a:pPr>
                      <a:r>
                        <a:rPr dirty="0" sz="900">
                          <a:solidFill>
                            <a:srgbClr val="4D4D4F"/>
                          </a:solidFill>
                          <a:latin typeface="宋体"/>
                          <a:cs typeface="宋体"/>
                        </a:rPr>
                        <a:t>增持</a:t>
                      </a:r>
                      <a:endParaRPr sz="900">
                        <a:latin typeface="宋体"/>
                        <a:cs typeface="宋体"/>
                      </a:endParaRPr>
                    </a:p>
                  </a:txBody>
                  <a:tcPr marL="0" marR="0" marB="0" marT="22860"/>
                </a:tc>
                <a:tc>
                  <a:txBody>
                    <a:bodyPr/>
                    <a:lstStyle/>
                    <a:p>
                      <a:pPr marL="293370">
                        <a:lnSpc>
                          <a:spcPct val="100000"/>
                        </a:lnSpc>
                        <a:spcBef>
                          <a:spcPts val="180"/>
                        </a:spcBef>
                      </a:pPr>
                      <a:r>
                        <a:rPr dirty="0" sz="900">
                          <a:solidFill>
                            <a:srgbClr val="4D4D4F"/>
                          </a:solidFill>
                          <a:latin typeface="宋体"/>
                          <a:cs typeface="宋体"/>
                        </a:rPr>
                        <a:t>预期股价相对收益</a:t>
                      </a:r>
                      <a:r>
                        <a:rPr dirty="0" sz="900" spc="-235">
                          <a:solidFill>
                            <a:srgbClr val="4D4D4F"/>
                          </a:solidFill>
                          <a:latin typeface="宋体"/>
                          <a:cs typeface="宋体"/>
                        </a:rPr>
                        <a:t> </a:t>
                      </a:r>
                      <a:r>
                        <a:rPr dirty="0" sz="900" spc="-5">
                          <a:solidFill>
                            <a:srgbClr val="4D4D4F"/>
                          </a:solidFill>
                          <a:latin typeface="等线"/>
                          <a:cs typeface="等线"/>
                        </a:rPr>
                        <a:t>10%-20%</a:t>
                      </a:r>
                      <a:endParaRPr sz="900">
                        <a:latin typeface="等线"/>
                        <a:cs typeface="等线"/>
                      </a:endParaRPr>
                    </a:p>
                  </a:txBody>
                  <a:tcPr marL="0" marR="0" marB="0" marT="22860"/>
                </a:tc>
              </a:tr>
              <a:tr h="201167">
                <a:tc>
                  <a:txBody>
                    <a:bodyPr/>
                    <a:lstStyle/>
                    <a:p>
                      <a:pPr marL="127000">
                        <a:lnSpc>
                          <a:spcPct val="100000"/>
                        </a:lnSpc>
                        <a:spcBef>
                          <a:spcPts val="180"/>
                        </a:spcBef>
                      </a:pPr>
                      <a:r>
                        <a:rPr dirty="0" sz="900">
                          <a:solidFill>
                            <a:srgbClr val="4D4D4F"/>
                          </a:solidFill>
                          <a:latin typeface="宋体"/>
                          <a:cs typeface="宋体"/>
                        </a:rPr>
                        <a:t>持有</a:t>
                      </a:r>
                      <a:endParaRPr sz="900">
                        <a:latin typeface="宋体"/>
                        <a:cs typeface="宋体"/>
                      </a:endParaRPr>
                    </a:p>
                  </a:txBody>
                  <a:tcPr marL="0" marR="0" marB="0" marT="22860"/>
                </a:tc>
                <a:tc>
                  <a:txBody>
                    <a:bodyPr/>
                    <a:lstStyle/>
                    <a:p>
                      <a:pPr marL="293370">
                        <a:lnSpc>
                          <a:spcPct val="100000"/>
                        </a:lnSpc>
                        <a:spcBef>
                          <a:spcPts val="180"/>
                        </a:spcBef>
                      </a:pPr>
                      <a:r>
                        <a:rPr dirty="0" sz="900">
                          <a:solidFill>
                            <a:srgbClr val="4D4D4F"/>
                          </a:solidFill>
                          <a:latin typeface="宋体"/>
                          <a:cs typeface="宋体"/>
                        </a:rPr>
                        <a:t>预期股价相对收益</a:t>
                      </a:r>
                      <a:r>
                        <a:rPr dirty="0" sz="900" spc="-5">
                          <a:solidFill>
                            <a:srgbClr val="4D4D4F"/>
                          </a:solidFill>
                          <a:latin typeface="等线"/>
                          <a:cs typeface="等线"/>
                        </a:rPr>
                        <a:t>-10%-10%</a:t>
                      </a:r>
                      <a:endParaRPr sz="900">
                        <a:latin typeface="等线"/>
                        <a:cs typeface="等线"/>
                      </a:endParaRPr>
                    </a:p>
                  </a:txBody>
                  <a:tcPr marL="0" marR="0" marB="0" marT="22860"/>
                </a:tc>
              </a:tr>
              <a:tr h="201168">
                <a:tc>
                  <a:txBody>
                    <a:bodyPr/>
                    <a:lstStyle/>
                    <a:p>
                      <a:pPr marL="127000">
                        <a:lnSpc>
                          <a:spcPct val="100000"/>
                        </a:lnSpc>
                        <a:spcBef>
                          <a:spcPts val="180"/>
                        </a:spcBef>
                      </a:pPr>
                      <a:r>
                        <a:rPr dirty="0" sz="900">
                          <a:solidFill>
                            <a:srgbClr val="4D4D4F"/>
                          </a:solidFill>
                          <a:latin typeface="宋体"/>
                          <a:cs typeface="宋体"/>
                        </a:rPr>
                        <a:t>卖出</a:t>
                      </a:r>
                      <a:endParaRPr sz="900">
                        <a:latin typeface="宋体"/>
                        <a:cs typeface="宋体"/>
                      </a:endParaRPr>
                    </a:p>
                  </a:txBody>
                  <a:tcPr marL="0" marR="0" marB="0" marT="22860"/>
                </a:tc>
                <a:tc>
                  <a:txBody>
                    <a:bodyPr/>
                    <a:lstStyle/>
                    <a:p>
                      <a:pPr marL="293370">
                        <a:lnSpc>
                          <a:spcPct val="100000"/>
                        </a:lnSpc>
                        <a:spcBef>
                          <a:spcPts val="180"/>
                        </a:spcBef>
                      </a:pPr>
                      <a:r>
                        <a:rPr dirty="0" sz="900">
                          <a:solidFill>
                            <a:srgbClr val="4D4D4F"/>
                          </a:solidFill>
                          <a:latin typeface="宋体"/>
                          <a:cs typeface="宋体"/>
                        </a:rPr>
                        <a:t>预期股价相对收益</a:t>
                      </a:r>
                      <a:r>
                        <a:rPr dirty="0" sz="900">
                          <a:solidFill>
                            <a:srgbClr val="4D4D4F"/>
                          </a:solidFill>
                          <a:latin typeface="等线"/>
                          <a:cs typeface="等线"/>
                        </a:rPr>
                        <a:t>-10%</a:t>
                      </a:r>
                      <a:r>
                        <a:rPr dirty="0" sz="900">
                          <a:solidFill>
                            <a:srgbClr val="4D4D4F"/>
                          </a:solidFill>
                          <a:latin typeface="宋体"/>
                          <a:cs typeface="宋体"/>
                        </a:rPr>
                        <a:t>以下</a:t>
                      </a:r>
                      <a:endParaRPr sz="900">
                        <a:latin typeface="宋体"/>
                        <a:cs typeface="宋体"/>
                      </a:endParaRPr>
                    </a:p>
                  </a:txBody>
                  <a:tcPr marL="0" marR="0" marB="0" marT="22860"/>
                </a:tc>
              </a:tr>
              <a:tr h="201167">
                <a:tc>
                  <a:txBody>
                    <a:bodyPr/>
                    <a:lstStyle/>
                    <a:p>
                      <a:pPr marL="127000">
                        <a:lnSpc>
                          <a:spcPct val="100000"/>
                        </a:lnSpc>
                        <a:spcBef>
                          <a:spcPts val="180"/>
                        </a:spcBef>
                      </a:pPr>
                      <a:r>
                        <a:rPr dirty="0" sz="900">
                          <a:solidFill>
                            <a:srgbClr val="4D4D4F"/>
                          </a:solidFill>
                          <a:latin typeface="宋体"/>
                          <a:cs typeface="宋体"/>
                        </a:rPr>
                        <a:t>强于大市</a:t>
                      </a:r>
                      <a:endParaRPr sz="900">
                        <a:latin typeface="宋体"/>
                        <a:cs typeface="宋体"/>
                      </a:endParaRPr>
                    </a:p>
                  </a:txBody>
                  <a:tcPr marL="0" marR="0" marB="0" marT="22860"/>
                </a:tc>
                <a:tc>
                  <a:txBody>
                    <a:bodyPr/>
                    <a:lstStyle/>
                    <a:p>
                      <a:pPr marL="293370">
                        <a:lnSpc>
                          <a:spcPct val="100000"/>
                        </a:lnSpc>
                        <a:spcBef>
                          <a:spcPts val="180"/>
                        </a:spcBef>
                      </a:pPr>
                      <a:r>
                        <a:rPr dirty="0" sz="900">
                          <a:solidFill>
                            <a:srgbClr val="4D4D4F"/>
                          </a:solidFill>
                          <a:latin typeface="宋体"/>
                          <a:cs typeface="宋体"/>
                        </a:rPr>
                        <a:t>预期行业指数涨幅</a:t>
                      </a:r>
                      <a:r>
                        <a:rPr dirty="0" sz="900" spc="-235">
                          <a:solidFill>
                            <a:srgbClr val="4D4D4F"/>
                          </a:solidFill>
                          <a:latin typeface="宋体"/>
                          <a:cs typeface="宋体"/>
                        </a:rPr>
                        <a:t> </a:t>
                      </a:r>
                      <a:r>
                        <a:rPr dirty="0" sz="900" spc="-5">
                          <a:solidFill>
                            <a:srgbClr val="4D4D4F"/>
                          </a:solidFill>
                          <a:latin typeface="等线"/>
                          <a:cs typeface="等线"/>
                        </a:rPr>
                        <a:t>5%</a:t>
                      </a:r>
                      <a:r>
                        <a:rPr dirty="0" sz="900">
                          <a:solidFill>
                            <a:srgbClr val="4D4D4F"/>
                          </a:solidFill>
                          <a:latin typeface="宋体"/>
                          <a:cs typeface="宋体"/>
                        </a:rPr>
                        <a:t>以上</a:t>
                      </a:r>
                      <a:endParaRPr sz="900">
                        <a:latin typeface="宋体"/>
                        <a:cs typeface="宋体"/>
                      </a:endParaRPr>
                    </a:p>
                  </a:txBody>
                  <a:tcPr marL="0" marR="0" marB="0" marT="22860"/>
                </a:tc>
              </a:tr>
              <a:tr h="201930">
                <a:tc>
                  <a:txBody>
                    <a:bodyPr/>
                    <a:lstStyle/>
                    <a:p>
                      <a:pPr marL="127000">
                        <a:lnSpc>
                          <a:spcPct val="100000"/>
                        </a:lnSpc>
                        <a:spcBef>
                          <a:spcPts val="180"/>
                        </a:spcBef>
                      </a:pPr>
                      <a:r>
                        <a:rPr dirty="0" sz="900">
                          <a:solidFill>
                            <a:srgbClr val="4D4D4F"/>
                          </a:solidFill>
                          <a:latin typeface="宋体"/>
                          <a:cs typeface="宋体"/>
                        </a:rPr>
                        <a:t>中性</a:t>
                      </a:r>
                      <a:endParaRPr sz="900">
                        <a:latin typeface="宋体"/>
                        <a:cs typeface="宋体"/>
                      </a:endParaRPr>
                    </a:p>
                  </a:txBody>
                  <a:tcPr marL="0" marR="0" marB="0" marT="22860"/>
                </a:tc>
                <a:tc>
                  <a:txBody>
                    <a:bodyPr/>
                    <a:lstStyle/>
                    <a:p>
                      <a:pPr marL="293370">
                        <a:lnSpc>
                          <a:spcPct val="100000"/>
                        </a:lnSpc>
                        <a:spcBef>
                          <a:spcPts val="180"/>
                        </a:spcBef>
                      </a:pPr>
                      <a:r>
                        <a:rPr dirty="0" sz="900">
                          <a:solidFill>
                            <a:srgbClr val="4D4D4F"/>
                          </a:solidFill>
                          <a:latin typeface="宋体"/>
                          <a:cs typeface="宋体"/>
                        </a:rPr>
                        <a:t>预期行业指数涨幅</a:t>
                      </a:r>
                      <a:r>
                        <a:rPr dirty="0" sz="900">
                          <a:solidFill>
                            <a:srgbClr val="4D4D4F"/>
                          </a:solidFill>
                          <a:latin typeface="等线"/>
                          <a:cs typeface="等线"/>
                        </a:rPr>
                        <a:t>-5%-5%</a:t>
                      </a:r>
                      <a:endParaRPr sz="900">
                        <a:latin typeface="等线"/>
                        <a:cs typeface="等线"/>
                      </a:endParaRPr>
                    </a:p>
                  </a:txBody>
                  <a:tcPr marL="0" marR="0" marB="0" marT="22860"/>
                </a:tc>
              </a:tr>
              <a:tr h="166755">
                <a:tc>
                  <a:txBody>
                    <a:bodyPr/>
                    <a:lstStyle/>
                    <a:p>
                      <a:pPr marL="127000">
                        <a:lnSpc>
                          <a:spcPts val="1025"/>
                        </a:lnSpc>
                        <a:spcBef>
                          <a:spcPts val="185"/>
                        </a:spcBef>
                      </a:pPr>
                      <a:r>
                        <a:rPr dirty="0" sz="900">
                          <a:solidFill>
                            <a:srgbClr val="4D4D4F"/>
                          </a:solidFill>
                          <a:latin typeface="宋体"/>
                          <a:cs typeface="宋体"/>
                        </a:rPr>
                        <a:t>弱于大市</a:t>
                      </a:r>
                      <a:endParaRPr sz="900">
                        <a:latin typeface="宋体"/>
                        <a:cs typeface="宋体"/>
                      </a:endParaRPr>
                    </a:p>
                  </a:txBody>
                  <a:tcPr marL="0" marR="0" marB="0" marT="23495"/>
                </a:tc>
                <a:tc>
                  <a:txBody>
                    <a:bodyPr/>
                    <a:lstStyle/>
                    <a:p>
                      <a:pPr marL="293370">
                        <a:lnSpc>
                          <a:spcPts val="1025"/>
                        </a:lnSpc>
                        <a:spcBef>
                          <a:spcPts val="185"/>
                        </a:spcBef>
                      </a:pPr>
                      <a:r>
                        <a:rPr dirty="0" sz="900">
                          <a:solidFill>
                            <a:srgbClr val="4D4D4F"/>
                          </a:solidFill>
                          <a:latin typeface="宋体"/>
                          <a:cs typeface="宋体"/>
                        </a:rPr>
                        <a:t>预期行业指数涨幅</a:t>
                      </a:r>
                      <a:r>
                        <a:rPr dirty="0" sz="900">
                          <a:solidFill>
                            <a:srgbClr val="4D4D4F"/>
                          </a:solidFill>
                          <a:latin typeface="等线"/>
                          <a:cs typeface="等线"/>
                        </a:rPr>
                        <a:t>-5%</a:t>
                      </a:r>
                      <a:r>
                        <a:rPr dirty="0" sz="900">
                          <a:solidFill>
                            <a:srgbClr val="4D4D4F"/>
                          </a:solidFill>
                          <a:latin typeface="宋体"/>
                          <a:cs typeface="宋体"/>
                        </a:rPr>
                        <a:t>以下</a:t>
                      </a:r>
                      <a:endParaRPr sz="900">
                        <a:latin typeface="宋体"/>
                        <a:cs typeface="宋体"/>
                      </a:endParaRPr>
                    </a:p>
                  </a:txBody>
                  <a:tcPr marL="0" marR="0" marB="0" marT="23495"/>
                </a:tc>
              </a:tr>
            </a:tbl>
          </a:graphicData>
        </a:graphic>
      </p:graphicFrame>
      <p:sp>
        <p:nvSpPr>
          <p:cNvPr id="15" name="object 15"/>
          <p:cNvSpPr/>
          <p:nvPr/>
        </p:nvSpPr>
        <p:spPr>
          <a:xfrm>
            <a:off x="612648" y="6549516"/>
            <a:ext cx="6303010" cy="12700"/>
          </a:xfrm>
          <a:custGeom>
            <a:avLst/>
            <a:gdLst/>
            <a:ahLst/>
            <a:cxnLst/>
            <a:rect l="l" t="t" r="r" b="b"/>
            <a:pathLst>
              <a:path w="6303009" h="12700">
                <a:moveTo>
                  <a:pt x="3312147" y="0"/>
                </a:moveTo>
                <a:lnTo>
                  <a:pt x="1306322" y="0"/>
                </a:lnTo>
                <a:lnTo>
                  <a:pt x="1294130" y="0"/>
                </a:lnTo>
                <a:lnTo>
                  <a:pt x="0" y="0"/>
                </a:lnTo>
                <a:lnTo>
                  <a:pt x="0" y="12192"/>
                </a:lnTo>
                <a:lnTo>
                  <a:pt x="1294130" y="12192"/>
                </a:lnTo>
                <a:lnTo>
                  <a:pt x="1306322" y="12192"/>
                </a:lnTo>
                <a:lnTo>
                  <a:pt x="3312147" y="12192"/>
                </a:lnTo>
                <a:lnTo>
                  <a:pt x="3312147" y="0"/>
                </a:lnTo>
                <a:close/>
              </a:path>
              <a:path w="6303009" h="12700">
                <a:moveTo>
                  <a:pt x="3324466" y="0"/>
                </a:moveTo>
                <a:lnTo>
                  <a:pt x="3312287" y="0"/>
                </a:lnTo>
                <a:lnTo>
                  <a:pt x="3312287" y="12192"/>
                </a:lnTo>
                <a:lnTo>
                  <a:pt x="3324466" y="12192"/>
                </a:lnTo>
                <a:lnTo>
                  <a:pt x="3324466" y="0"/>
                </a:lnTo>
                <a:close/>
              </a:path>
              <a:path w="6303009" h="12700">
                <a:moveTo>
                  <a:pt x="4569828" y="0"/>
                </a:moveTo>
                <a:lnTo>
                  <a:pt x="4569828" y="0"/>
                </a:lnTo>
                <a:lnTo>
                  <a:pt x="3324479" y="0"/>
                </a:lnTo>
                <a:lnTo>
                  <a:pt x="3324479" y="12192"/>
                </a:lnTo>
                <a:lnTo>
                  <a:pt x="4569828" y="12192"/>
                </a:lnTo>
                <a:lnTo>
                  <a:pt x="4569828" y="0"/>
                </a:lnTo>
                <a:close/>
              </a:path>
              <a:path w="6303009" h="12700">
                <a:moveTo>
                  <a:pt x="6302883" y="0"/>
                </a:moveTo>
                <a:lnTo>
                  <a:pt x="4569841" y="0"/>
                </a:lnTo>
                <a:lnTo>
                  <a:pt x="4569841" y="12192"/>
                </a:lnTo>
                <a:lnTo>
                  <a:pt x="6302883" y="12192"/>
                </a:lnTo>
                <a:lnTo>
                  <a:pt x="6302883" y="0"/>
                </a:lnTo>
                <a:close/>
              </a:path>
            </a:pathLst>
          </a:custGeom>
          <a:solidFill>
            <a:srgbClr val="F5821F"/>
          </a:solidFill>
        </p:spPr>
        <p:txBody>
          <a:bodyPr wrap="square" lIns="0" tIns="0" rIns="0" bIns="0" rtlCol="0"/>
          <a:lstStyle/>
          <a:p/>
        </p:txBody>
      </p:sp>
      <p:grpSp>
        <p:nvGrpSpPr>
          <p:cNvPr id="16" name="object 16"/>
          <p:cNvGrpSpPr/>
          <p:nvPr/>
        </p:nvGrpSpPr>
        <p:grpSpPr>
          <a:xfrm>
            <a:off x="603504" y="8020177"/>
            <a:ext cx="6312535" cy="12700"/>
            <a:chOff x="603504" y="8020177"/>
            <a:chExt cx="6312535" cy="12700"/>
          </a:xfrm>
        </p:grpSpPr>
        <p:sp>
          <p:nvSpPr>
            <p:cNvPr id="17" name="object 17"/>
            <p:cNvSpPr/>
            <p:nvPr/>
          </p:nvSpPr>
          <p:spPr>
            <a:xfrm>
              <a:off x="603504" y="8020177"/>
              <a:ext cx="3321685" cy="12700"/>
            </a:xfrm>
            <a:custGeom>
              <a:avLst/>
              <a:gdLst/>
              <a:ahLst/>
              <a:cxnLst/>
              <a:rect l="l" t="t" r="r" b="b"/>
              <a:pathLst>
                <a:path w="3321685" h="12700">
                  <a:moveTo>
                    <a:pt x="3321430" y="0"/>
                  </a:moveTo>
                  <a:lnTo>
                    <a:pt x="0" y="0"/>
                  </a:lnTo>
                  <a:lnTo>
                    <a:pt x="0" y="12191"/>
                  </a:lnTo>
                  <a:lnTo>
                    <a:pt x="3321430" y="12191"/>
                  </a:lnTo>
                  <a:lnTo>
                    <a:pt x="3321430" y="0"/>
                  </a:lnTo>
                  <a:close/>
                </a:path>
              </a:pathLst>
            </a:custGeom>
            <a:solidFill>
              <a:srgbClr val="F08100"/>
            </a:solidFill>
          </p:spPr>
          <p:txBody>
            <a:bodyPr wrap="square" lIns="0" tIns="0" rIns="0" bIns="0" rtlCol="0"/>
            <a:lstStyle/>
            <a:p/>
          </p:txBody>
        </p:sp>
        <p:sp>
          <p:nvSpPr>
            <p:cNvPr id="18" name="object 18"/>
            <p:cNvSpPr/>
            <p:nvPr/>
          </p:nvSpPr>
          <p:spPr>
            <a:xfrm>
              <a:off x="3915791" y="8020189"/>
              <a:ext cx="3000375" cy="12700"/>
            </a:xfrm>
            <a:custGeom>
              <a:avLst/>
              <a:gdLst/>
              <a:ahLst/>
              <a:cxnLst/>
              <a:rect l="l" t="t" r="r" b="b"/>
              <a:pathLst>
                <a:path w="3000375" h="12700">
                  <a:moveTo>
                    <a:pt x="12179" y="0"/>
                  </a:moveTo>
                  <a:lnTo>
                    <a:pt x="0" y="0"/>
                  </a:lnTo>
                  <a:lnTo>
                    <a:pt x="0" y="12179"/>
                  </a:lnTo>
                  <a:lnTo>
                    <a:pt x="12179" y="12179"/>
                  </a:lnTo>
                  <a:lnTo>
                    <a:pt x="12179" y="0"/>
                  </a:lnTo>
                  <a:close/>
                </a:path>
                <a:path w="3000375" h="12700">
                  <a:moveTo>
                    <a:pt x="2999867" y="0"/>
                  </a:moveTo>
                  <a:lnTo>
                    <a:pt x="178308" y="0"/>
                  </a:lnTo>
                  <a:lnTo>
                    <a:pt x="175260" y="0"/>
                  </a:lnTo>
                  <a:lnTo>
                    <a:pt x="166116" y="0"/>
                  </a:lnTo>
                  <a:lnTo>
                    <a:pt x="12192" y="0"/>
                  </a:lnTo>
                  <a:lnTo>
                    <a:pt x="12192" y="12179"/>
                  </a:lnTo>
                  <a:lnTo>
                    <a:pt x="166116" y="12179"/>
                  </a:lnTo>
                  <a:lnTo>
                    <a:pt x="175260" y="12179"/>
                  </a:lnTo>
                  <a:lnTo>
                    <a:pt x="178308" y="12179"/>
                  </a:lnTo>
                  <a:lnTo>
                    <a:pt x="2999867" y="12179"/>
                  </a:lnTo>
                  <a:lnTo>
                    <a:pt x="2999867" y="0"/>
                  </a:lnTo>
                  <a:close/>
                </a:path>
              </a:pathLst>
            </a:custGeom>
            <a:solidFill>
              <a:srgbClr val="F5821F"/>
            </a:solidFill>
          </p:spPr>
          <p:txBody>
            <a:bodyPr wrap="square" lIns="0" tIns="0" rIns="0" bIns="0" rtlCol="0"/>
            <a:lstStyle/>
            <a:p/>
          </p:txBody>
        </p:sp>
      </p:grpSp>
      <p:sp>
        <p:nvSpPr>
          <p:cNvPr id="19" name="object 19"/>
          <p:cNvSpPr txBox="1"/>
          <p:nvPr/>
        </p:nvSpPr>
        <p:spPr>
          <a:xfrm>
            <a:off x="599948" y="8271509"/>
            <a:ext cx="71501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天</a:t>
            </a:r>
            <a:r>
              <a:rPr dirty="0" sz="900" b="1">
                <a:solidFill>
                  <a:srgbClr val="4D4D4F"/>
                </a:solidFill>
                <a:latin typeface="微软雅黑"/>
                <a:cs typeface="微软雅黑"/>
              </a:rPr>
              <a:t>风证券</a:t>
            </a:r>
            <a:r>
              <a:rPr dirty="0" sz="900" spc="10" b="1">
                <a:solidFill>
                  <a:srgbClr val="4D4D4F"/>
                </a:solidFill>
                <a:latin typeface="微软雅黑"/>
                <a:cs typeface="微软雅黑"/>
              </a:rPr>
              <a:t>研</a:t>
            </a:r>
            <a:r>
              <a:rPr dirty="0" sz="900" b="1">
                <a:solidFill>
                  <a:srgbClr val="4D4D4F"/>
                </a:solidFill>
                <a:latin typeface="微软雅黑"/>
                <a:cs typeface="微软雅黑"/>
              </a:rPr>
              <a:t>究</a:t>
            </a:r>
            <a:endParaRPr sz="900">
              <a:latin typeface="微软雅黑"/>
              <a:cs typeface="微软雅黑"/>
            </a:endParaRPr>
          </a:p>
        </p:txBody>
      </p:sp>
      <p:sp>
        <p:nvSpPr>
          <p:cNvPr id="21" name="object 21"/>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14</a:t>
            </a:fld>
          </a:p>
        </p:txBody>
      </p:sp>
      <p:graphicFrame>
        <p:nvGraphicFramePr>
          <p:cNvPr id="20" name="object 20"/>
          <p:cNvGraphicFramePr>
            <a:graphicFrameLocks noGrp="1"/>
          </p:cNvGraphicFramePr>
          <p:nvPr/>
        </p:nvGraphicFramePr>
        <p:xfrm>
          <a:off x="594359" y="8636117"/>
          <a:ext cx="6373495" cy="1387475"/>
        </p:xfrm>
        <a:graphic>
          <a:graphicData uri="http://schemas.openxmlformats.org/drawingml/2006/table">
            <a:tbl>
              <a:tblPr firstRow="1" bandRow="1">
                <a:tableStyleId>{2D5ABB26-0587-4C30-8999-92F81FD0307C}</a:tableStyleId>
              </a:tblPr>
              <a:tblGrid>
                <a:gridCol w="1598930"/>
                <a:gridCol w="1572895"/>
                <a:gridCol w="1560195"/>
                <a:gridCol w="1640204"/>
              </a:tblGrid>
              <a:tr h="147965">
                <a:tc>
                  <a:txBody>
                    <a:bodyPr/>
                    <a:lstStyle/>
                    <a:p>
                      <a:pPr marL="86360">
                        <a:lnSpc>
                          <a:spcPts val="985"/>
                        </a:lnSpc>
                      </a:pPr>
                      <a:r>
                        <a:rPr dirty="0" sz="900" spc="10" b="1">
                          <a:solidFill>
                            <a:srgbClr val="4D4D4F"/>
                          </a:solidFill>
                          <a:latin typeface="微软雅黑"/>
                          <a:cs typeface="微软雅黑"/>
                        </a:rPr>
                        <a:t>北京</a:t>
                      </a:r>
                      <a:endParaRPr sz="900">
                        <a:latin typeface="微软雅黑"/>
                        <a:cs typeface="微软雅黑"/>
                      </a:endParaRPr>
                    </a:p>
                  </a:txBody>
                  <a:tcPr marL="0" marR="0" marB="0" marT="0">
                    <a:lnB w="12700">
                      <a:solidFill>
                        <a:srgbClr val="F5821F"/>
                      </a:solidFill>
                      <a:prstDash val="solid"/>
                    </a:lnB>
                  </a:tcPr>
                </a:tc>
                <a:tc>
                  <a:txBody>
                    <a:bodyPr/>
                    <a:lstStyle/>
                    <a:p>
                      <a:pPr marL="74295">
                        <a:lnSpc>
                          <a:spcPts val="985"/>
                        </a:lnSpc>
                      </a:pPr>
                      <a:r>
                        <a:rPr dirty="0" sz="900" spc="10" b="1">
                          <a:solidFill>
                            <a:srgbClr val="4D4D4F"/>
                          </a:solidFill>
                          <a:latin typeface="微软雅黑"/>
                          <a:cs typeface="微软雅黑"/>
                        </a:rPr>
                        <a:t>武汉</a:t>
                      </a:r>
                      <a:endParaRPr sz="900">
                        <a:latin typeface="微软雅黑"/>
                        <a:cs typeface="微软雅黑"/>
                      </a:endParaRPr>
                    </a:p>
                  </a:txBody>
                  <a:tcPr marL="0" marR="0" marB="0" marT="0">
                    <a:lnB w="12700">
                      <a:solidFill>
                        <a:srgbClr val="F5821F"/>
                      </a:solidFill>
                      <a:prstDash val="solid"/>
                    </a:lnB>
                  </a:tcPr>
                </a:tc>
                <a:tc>
                  <a:txBody>
                    <a:bodyPr/>
                    <a:lstStyle/>
                    <a:p>
                      <a:pPr marL="89535">
                        <a:lnSpc>
                          <a:spcPts val="985"/>
                        </a:lnSpc>
                      </a:pPr>
                      <a:r>
                        <a:rPr dirty="0" sz="900" spc="10" b="1">
                          <a:solidFill>
                            <a:srgbClr val="4D4D4F"/>
                          </a:solidFill>
                          <a:latin typeface="微软雅黑"/>
                          <a:cs typeface="微软雅黑"/>
                        </a:rPr>
                        <a:t>上海</a:t>
                      </a:r>
                      <a:endParaRPr sz="900">
                        <a:latin typeface="微软雅黑"/>
                        <a:cs typeface="微软雅黑"/>
                      </a:endParaRPr>
                    </a:p>
                  </a:txBody>
                  <a:tcPr marL="0" marR="0" marB="0" marT="0">
                    <a:lnB w="12700">
                      <a:solidFill>
                        <a:srgbClr val="F5821F"/>
                      </a:solidFill>
                      <a:prstDash val="solid"/>
                    </a:lnB>
                  </a:tcPr>
                </a:tc>
                <a:tc>
                  <a:txBody>
                    <a:bodyPr/>
                    <a:lstStyle/>
                    <a:p>
                      <a:pPr marL="117475">
                        <a:lnSpc>
                          <a:spcPts val="985"/>
                        </a:lnSpc>
                      </a:pPr>
                      <a:r>
                        <a:rPr dirty="0" sz="900" spc="10" b="1">
                          <a:solidFill>
                            <a:srgbClr val="4D4D4F"/>
                          </a:solidFill>
                          <a:latin typeface="微软雅黑"/>
                          <a:cs typeface="微软雅黑"/>
                        </a:rPr>
                        <a:t>深圳</a:t>
                      </a:r>
                      <a:endParaRPr sz="900">
                        <a:latin typeface="微软雅黑"/>
                        <a:cs typeface="微软雅黑"/>
                      </a:endParaRPr>
                    </a:p>
                  </a:txBody>
                  <a:tcPr marL="0" marR="0" marB="0" marT="0">
                    <a:lnB w="12700">
                      <a:solidFill>
                        <a:srgbClr val="F5821F"/>
                      </a:solidFill>
                      <a:prstDash val="solid"/>
                    </a:lnB>
                  </a:tcPr>
                </a:tc>
              </a:tr>
              <a:tr h="1232864">
                <a:tc>
                  <a:txBody>
                    <a:bodyPr/>
                    <a:lstStyle/>
                    <a:p>
                      <a:pPr marL="86360" marR="66675">
                        <a:lnSpc>
                          <a:spcPts val="1610"/>
                        </a:lnSpc>
                        <a:spcBef>
                          <a:spcPts val="40"/>
                        </a:spcBef>
                      </a:pPr>
                      <a:r>
                        <a:rPr dirty="0" sz="900">
                          <a:solidFill>
                            <a:srgbClr val="4D4D4F"/>
                          </a:solidFill>
                          <a:latin typeface="宋体"/>
                          <a:cs typeface="宋体"/>
                        </a:rPr>
                        <a:t>北京市西城区佟麟阁路</a:t>
                      </a:r>
                      <a:r>
                        <a:rPr dirty="0" sz="900" spc="-270">
                          <a:solidFill>
                            <a:srgbClr val="4D4D4F"/>
                          </a:solidFill>
                          <a:latin typeface="宋体"/>
                          <a:cs typeface="宋体"/>
                        </a:rPr>
                        <a:t> </a:t>
                      </a:r>
                      <a:r>
                        <a:rPr dirty="0" sz="900">
                          <a:solidFill>
                            <a:srgbClr val="4D4D4F"/>
                          </a:solidFill>
                          <a:latin typeface="等线"/>
                          <a:cs typeface="等线"/>
                        </a:rPr>
                        <a:t>36</a:t>
                      </a:r>
                      <a:r>
                        <a:rPr dirty="0" sz="900" spc="-60">
                          <a:solidFill>
                            <a:srgbClr val="4D4D4F"/>
                          </a:solidFill>
                          <a:latin typeface="等线"/>
                          <a:cs typeface="等线"/>
                        </a:rPr>
                        <a:t> </a:t>
                      </a:r>
                      <a:r>
                        <a:rPr dirty="0" sz="900">
                          <a:solidFill>
                            <a:srgbClr val="4D4D4F"/>
                          </a:solidFill>
                          <a:latin typeface="宋体"/>
                          <a:cs typeface="宋体"/>
                        </a:rPr>
                        <a:t>号 邮编</a:t>
                      </a:r>
                      <a:r>
                        <a:rPr dirty="0" sz="900" spc="-5">
                          <a:solidFill>
                            <a:srgbClr val="4D4D4F"/>
                          </a:solidFill>
                          <a:latin typeface="宋体"/>
                          <a:cs typeface="宋体"/>
                        </a:rPr>
                        <a:t>：</a:t>
                      </a:r>
                      <a:r>
                        <a:rPr dirty="0" sz="900" spc="-5">
                          <a:solidFill>
                            <a:srgbClr val="4D4D4F"/>
                          </a:solidFill>
                          <a:latin typeface="等线"/>
                          <a:cs typeface="等线"/>
                        </a:rPr>
                        <a:t>100031</a:t>
                      </a:r>
                      <a:endParaRPr sz="900">
                        <a:latin typeface="等线"/>
                        <a:cs typeface="等线"/>
                      </a:endParaRPr>
                    </a:p>
                    <a:p>
                      <a:pPr marL="86360">
                        <a:lnSpc>
                          <a:spcPct val="100000"/>
                        </a:lnSpc>
                        <a:spcBef>
                          <a:spcPts val="375"/>
                        </a:spcBef>
                      </a:pPr>
                      <a:r>
                        <a:rPr dirty="0" sz="900">
                          <a:solidFill>
                            <a:srgbClr val="4D4D4F"/>
                          </a:solidFill>
                          <a:latin typeface="宋体"/>
                          <a:cs typeface="宋体"/>
                        </a:rPr>
                        <a:t>邮箱</a:t>
                      </a:r>
                      <a:r>
                        <a:rPr dirty="0" sz="900" spc="-5">
                          <a:solidFill>
                            <a:srgbClr val="4D4D4F"/>
                          </a:solidFill>
                          <a:latin typeface="宋体"/>
                          <a:cs typeface="宋体"/>
                        </a:rPr>
                        <a:t>：</a:t>
                      </a:r>
                      <a:r>
                        <a:rPr dirty="0" sz="900" spc="-5">
                          <a:solidFill>
                            <a:srgbClr val="4D4D4F"/>
                          </a:solidFill>
                          <a:latin typeface="等线"/>
                          <a:cs typeface="等线"/>
                          <a:hlinkClick r:id="rId3"/>
                        </a:rPr>
                        <a:t>research@tfzq.com</a:t>
                      </a:r>
                      <a:endParaRPr sz="900">
                        <a:latin typeface="等线"/>
                        <a:cs typeface="等线"/>
                      </a:endParaRPr>
                    </a:p>
                  </a:txBody>
                  <a:tcPr marL="0" marR="0" marB="0" marT="5080">
                    <a:lnT w="12700">
                      <a:solidFill>
                        <a:srgbClr val="F5821F"/>
                      </a:solidFill>
                      <a:prstDash val="solid"/>
                    </a:lnT>
                    <a:lnB w="12700">
                      <a:solidFill>
                        <a:srgbClr val="F5821F"/>
                      </a:solidFill>
                      <a:prstDash val="solid"/>
                    </a:lnB>
                  </a:tcPr>
                </a:tc>
                <a:tc>
                  <a:txBody>
                    <a:bodyPr/>
                    <a:lstStyle/>
                    <a:p>
                      <a:pPr marL="74295">
                        <a:lnSpc>
                          <a:spcPct val="100000"/>
                        </a:lnSpc>
                        <a:spcBef>
                          <a:spcPts val="430"/>
                        </a:spcBef>
                      </a:pPr>
                      <a:r>
                        <a:rPr dirty="0" sz="900">
                          <a:solidFill>
                            <a:srgbClr val="4D4D4F"/>
                          </a:solidFill>
                          <a:latin typeface="宋体"/>
                          <a:cs typeface="宋体"/>
                        </a:rPr>
                        <a:t>湖北武汉市武昌区中南路</a:t>
                      </a:r>
                      <a:r>
                        <a:rPr dirty="0" sz="900" spc="-245">
                          <a:solidFill>
                            <a:srgbClr val="4D4D4F"/>
                          </a:solidFill>
                          <a:latin typeface="宋体"/>
                          <a:cs typeface="宋体"/>
                        </a:rPr>
                        <a:t> </a:t>
                      </a:r>
                      <a:r>
                        <a:rPr dirty="0" sz="900" spc="5">
                          <a:solidFill>
                            <a:srgbClr val="4D4D4F"/>
                          </a:solidFill>
                          <a:latin typeface="等线"/>
                          <a:cs typeface="等线"/>
                        </a:rPr>
                        <a:t>99</a:t>
                      </a:r>
                      <a:endParaRPr sz="900">
                        <a:latin typeface="等线"/>
                        <a:cs typeface="等线"/>
                      </a:endParaRPr>
                    </a:p>
                    <a:p>
                      <a:pPr marL="74295" marR="381635">
                        <a:lnSpc>
                          <a:spcPct val="147800"/>
                        </a:lnSpc>
                        <a:spcBef>
                          <a:spcPts val="10"/>
                        </a:spcBef>
                      </a:pPr>
                      <a:r>
                        <a:rPr dirty="0" sz="900">
                          <a:solidFill>
                            <a:srgbClr val="4D4D4F"/>
                          </a:solidFill>
                          <a:latin typeface="宋体"/>
                          <a:cs typeface="宋体"/>
                        </a:rPr>
                        <a:t>号保利广场</a:t>
                      </a:r>
                      <a:r>
                        <a:rPr dirty="0" sz="900" spc="-245">
                          <a:solidFill>
                            <a:srgbClr val="4D4D4F"/>
                          </a:solidFill>
                          <a:latin typeface="宋体"/>
                          <a:cs typeface="宋体"/>
                        </a:rPr>
                        <a:t> </a:t>
                      </a:r>
                      <a:r>
                        <a:rPr dirty="0" sz="900">
                          <a:solidFill>
                            <a:srgbClr val="4D4D4F"/>
                          </a:solidFill>
                          <a:latin typeface="等线"/>
                          <a:cs typeface="等线"/>
                        </a:rPr>
                        <a:t>A</a:t>
                      </a:r>
                      <a:r>
                        <a:rPr dirty="0" sz="900" spc="-45">
                          <a:solidFill>
                            <a:srgbClr val="4D4D4F"/>
                          </a:solidFill>
                          <a:latin typeface="等线"/>
                          <a:cs typeface="等线"/>
                        </a:rPr>
                        <a:t> </a:t>
                      </a:r>
                      <a:r>
                        <a:rPr dirty="0" sz="900">
                          <a:solidFill>
                            <a:srgbClr val="4D4D4F"/>
                          </a:solidFill>
                          <a:latin typeface="宋体"/>
                          <a:cs typeface="宋体"/>
                        </a:rPr>
                        <a:t>座</a:t>
                      </a:r>
                      <a:r>
                        <a:rPr dirty="0" sz="900" spc="-250">
                          <a:solidFill>
                            <a:srgbClr val="4D4D4F"/>
                          </a:solidFill>
                          <a:latin typeface="宋体"/>
                          <a:cs typeface="宋体"/>
                        </a:rPr>
                        <a:t> </a:t>
                      </a:r>
                      <a:r>
                        <a:rPr dirty="0" sz="900" spc="-5">
                          <a:solidFill>
                            <a:srgbClr val="4D4D4F"/>
                          </a:solidFill>
                          <a:latin typeface="等线"/>
                          <a:cs typeface="等线"/>
                        </a:rPr>
                        <a:t>37</a:t>
                      </a:r>
                      <a:r>
                        <a:rPr dirty="0" sz="900" spc="-40">
                          <a:solidFill>
                            <a:srgbClr val="4D4D4F"/>
                          </a:solidFill>
                          <a:latin typeface="等线"/>
                          <a:cs typeface="等线"/>
                        </a:rPr>
                        <a:t> </a:t>
                      </a:r>
                      <a:r>
                        <a:rPr dirty="0" sz="900">
                          <a:solidFill>
                            <a:srgbClr val="4D4D4F"/>
                          </a:solidFill>
                          <a:latin typeface="宋体"/>
                          <a:cs typeface="宋体"/>
                        </a:rPr>
                        <a:t>楼 邮编</a:t>
                      </a:r>
                      <a:r>
                        <a:rPr dirty="0" sz="900" spc="-5">
                          <a:solidFill>
                            <a:srgbClr val="4D4D4F"/>
                          </a:solidFill>
                          <a:latin typeface="宋体"/>
                          <a:cs typeface="宋体"/>
                        </a:rPr>
                        <a:t>：</a:t>
                      </a:r>
                      <a:r>
                        <a:rPr dirty="0" sz="900" spc="-5">
                          <a:solidFill>
                            <a:srgbClr val="4D4D4F"/>
                          </a:solidFill>
                          <a:latin typeface="等线"/>
                          <a:cs typeface="等线"/>
                        </a:rPr>
                        <a:t>430071</a:t>
                      </a:r>
                      <a:endParaRPr sz="900">
                        <a:latin typeface="等线"/>
                        <a:cs typeface="等线"/>
                      </a:endParaRPr>
                    </a:p>
                    <a:p>
                      <a:pPr marL="74295" marR="299720">
                        <a:lnSpc>
                          <a:spcPts val="1610"/>
                        </a:lnSpc>
                        <a:spcBef>
                          <a:spcPts val="130"/>
                        </a:spcBef>
                      </a:pPr>
                      <a:r>
                        <a:rPr dirty="0" sz="900">
                          <a:solidFill>
                            <a:srgbClr val="4D4D4F"/>
                          </a:solidFill>
                          <a:latin typeface="宋体"/>
                          <a:cs typeface="宋体"/>
                        </a:rPr>
                        <a:t>电话：</a:t>
                      </a:r>
                      <a:r>
                        <a:rPr dirty="0" sz="900">
                          <a:solidFill>
                            <a:srgbClr val="4D4D4F"/>
                          </a:solidFill>
                          <a:latin typeface="等线"/>
                          <a:cs typeface="等线"/>
                        </a:rPr>
                        <a:t>(</a:t>
                      </a:r>
                      <a:r>
                        <a:rPr dirty="0" sz="900" spc="5">
                          <a:solidFill>
                            <a:srgbClr val="4D4D4F"/>
                          </a:solidFill>
                          <a:latin typeface="等线"/>
                          <a:cs typeface="等线"/>
                        </a:rPr>
                        <a:t>8</a:t>
                      </a:r>
                      <a:r>
                        <a:rPr dirty="0" sz="900" spc="-10">
                          <a:solidFill>
                            <a:srgbClr val="4D4D4F"/>
                          </a:solidFill>
                          <a:latin typeface="等线"/>
                          <a:cs typeface="等线"/>
                        </a:rPr>
                        <a:t>6</a:t>
                      </a:r>
                      <a:r>
                        <a:rPr dirty="0" sz="900">
                          <a:solidFill>
                            <a:srgbClr val="4D4D4F"/>
                          </a:solidFill>
                          <a:latin typeface="等线"/>
                          <a:cs typeface="等线"/>
                        </a:rPr>
                        <a:t>27</a:t>
                      </a:r>
                      <a:r>
                        <a:rPr dirty="0" sz="900" spc="-10">
                          <a:solidFill>
                            <a:srgbClr val="4D4D4F"/>
                          </a:solidFill>
                          <a:latin typeface="等线"/>
                          <a:cs typeface="等线"/>
                        </a:rPr>
                        <a:t>)</a:t>
                      </a:r>
                      <a:r>
                        <a:rPr dirty="0" sz="900" spc="5">
                          <a:solidFill>
                            <a:srgbClr val="4D4D4F"/>
                          </a:solidFill>
                          <a:latin typeface="等线"/>
                          <a:cs typeface="等线"/>
                        </a:rPr>
                        <a:t>-</a:t>
                      </a:r>
                      <a:r>
                        <a:rPr dirty="0" sz="900" spc="-10">
                          <a:solidFill>
                            <a:srgbClr val="4D4D4F"/>
                          </a:solidFill>
                          <a:latin typeface="等线"/>
                          <a:cs typeface="等线"/>
                        </a:rPr>
                        <a:t>8</a:t>
                      </a:r>
                      <a:r>
                        <a:rPr dirty="0" sz="900">
                          <a:solidFill>
                            <a:srgbClr val="4D4D4F"/>
                          </a:solidFill>
                          <a:latin typeface="等线"/>
                          <a:cs typeface="等线"/>
                        </a:rPr>
                        <a:t>7</a:t>
                      </a:r>
                      <a:r>
                        <a:rPr dirty="0" sz="900" spc="-10">
                          <a:solidFill>
                            <a:srgbClr val="4D4D4F"/>
                          </a:solidFill>
                          <a:latin typeface="等线"/>
                          <a:cs typeface="等线"/>
                        </a:rPr>
                        <a:t>6</a:t>
                      </a:r>
                      <a:r>
                        <a:rPr dirty="0" sz="900">
                          <a:solidFill>
                            <a:srgbClr val="4D4D4F"/>
                          </a:solidFill>
                          <a:latin typeface="等线"/>
                          <a:cs typeface="等线"/>
                        </a:rPr>
                        <a:t>1</a:t>
                      </a:r>
                      <a:r>
                        <a:rPr dirty="0" sz="900" spc="-10">
                          <a:solidFill>
                            <a:srgbClr val="4D4D4F"/>
                          </a:solidFill>
                          <a:latin typeface="等线"/>
                          <a:cs typeface="等线"/>
                        </a:rPr>
                        <a:t>8</a:t>
                      </a:r>
                      <a:r>
                        <a:rPr dirty="0" sz="900">
                          <a:solidFill>
                            <a:srgbClr val="4D4D4F"/>
                          </a:solidFill>
                          <a:latin typeface="等线"/>
                          <a:cs typeface="等线"/>
                        </a:rPr>
                        <a:t>889 </a:t>
                      </a:r>
                      <a:r>
                        <a:rPr dirty="0" sz="900">
                          <a:solidFill>
                            <a:srgbClr val="4D4D4F"/>
                          </a:solidFill>
                          <a:latin typeface="宋体"/>
                          <a:cs typeface="宋体"/>
                        </a:rPr>
                        <a:t>传真：</a:t>
                      </a:r>
                      <a:r>
                        <a:rPr dirty="0" sz="900">
                          <a:solidFill>
                            <a:srgbClr val="4D4D4F"/>
                          </a:solidFill>
                          <a:latin typeface="等线"/>
                          <a:cs typeface="等线"/>
                        </a:rPr>
                        <a:t>(</a:t>
                      </a:r>
                      <a:r>
                        <a:rPr dirty="0" sz="900" spc="5">
                          <a:solidFill>
                            <a:srgbClr val="4D4D4F"/>
                          </a:solidFill>
                          <a:latin typeface="等线"/>
                          <a:cs typeface="等线"/>
                        </a:rPr>
                        <a:t>8</a:t>
                      </a:r>
                      <a:r>
                        <a:rPr dirty="0" sz="900" spc="-10">
                          <a:solidFill>
                            <a:srgbClr val="4D4D4F"/>
                          </a:solidFill>
                          <a:latin typeface="等线"/>
                          <a:cs typeface="等线"/>
                        </a:rPr>
                        <a:t>6</a:t>
                      </a:r>
                      <a:r>
                        <a:rPr dirty="0" sz="900">
                          <a:solidFill>
                            <a:srgbClr val="4D4D4F"/>
                          </a:solidFill>
                          <a:latin typeface="等线"/>
                          <a:cs typeface="等线"/>
                        </a:rPr>
                        <a:t>27</a:t>
                      </a:r>
                      <a:r>
                        <a:rPr dirty="0" sz="900" spc="-10">
                          <a:solidFill>
                            <a:srgbClr val="4D4D4F"/>
                          </a:solidFill>
                          <a:latin typeface="等线"/>
                          <a:cs typeface="等线"/>
                        </a:rPr>
                        <a:t>)</a:t>
                      </a:r>
                      <a:r>
                        <a:rPr dirty="0" sz="900" spc="5">
                          <a:solidFill>
                            <a:srgbClr val="4D4D4F"/>
                          </a:solidFill>
                          <a:latin typeface="等线"/>
                          <a:cs typeface="等线"/>
                        </a:rPr>
                        <a:t>-</a:t>
                      </a:r>
                      <a:r>
                        <a:rPr dirty="0" sz="900" spc="-10">
                          <a:solidFill>
                            <a:srgbClr val="4D4D4F"/>
                          </a:solidFill>
                          <a:latin typeface="等线"/>
                          <a:cs typeface="等线"/>
                        </a:rPr>
                        <a:t>8</a:t>
                      </a:r>
                      <a:r>
                        <a:rPr dirty="0" sz="900">
                          <a:solidFill>
                            <a:srgbClr val="4D4D4F"/>
                          </a:solidFill>
                          <a:latin typeface="等线"/>
                          <a:cs typeface="等线"/>
                        </a:rPr>
                        <a:t>7</a:t>
                      </a:r>
                      <a:r>
                        <a:rPr dirty="0" sz="900" spc="-10">
                          <a:solidFill>
                            <a:srgbClr val="4D4D4F"/>
                          </a:solidFill>
                          <a:latin typeface="等线"/>
                          <a:cs typeface="等线"/>
                        </a:rPr>
                        <a:t>6</a:t>
                      </a:r>
                      <a:r>
                        <a:rPr dirty="0" sz="900">
                          <a:solidFill>
                            <a:srgbClr val="4D4D4F"/>
                          </a:solidFill>
                          <a:latin typeface="等线"/>
                          <a:cs typeface="等线"/>
                        </a:rPr>
                        <a:t>1</a:t>
                      </a:r>
                      <a:r>
                        <a:rPr dirty="0" sz="900" spc="-10">
                          <a:solidFill>
                            <a:srgbClr val="4D4D4F"/>
                          </a:solidFill>
                          <a:latin typeface="等线"/>
                          <a:cs typeface="等线"/>
                        </a:rPr>
                        <a:t>8</a:t>
                      </a:r>
                      <a:r>
                        <a:rPr dirty="0" sz="900">
                          <a:solidFill>
                            <a:srgbClr val="4D4D4F"/>
                          </a:solidFill>
                          <a:latin typeface="等线"/>
                          <a:cs typeface="等线"/>
                        </a:rPr>
                        <a:t>863</a:t>
                      </a:r>
                      <a:endParaRPr sz="900">
                        <a:latin typeface="等线"/>
                        <a:cs typeface="等线"/>
                      </a:endParaRPr>
                    </a:p>
                    <a:p>
                      <a:pPr marL="74295">
                        <a:lnSpc>
                          <a:spcPct val="100000"/>
                        </a:lnSpc>
                        <a:spcBef>
                          <a:spcPts val="370"/>
                        </a:spcBef>
                      </a:pPr>
                      <a:r>
                        <a:rPr dirty="0" sz="900">
                          <a:solidFill>
                            <a:srgbClr val="4D4D4F"/>
                          </a:solidFill>
                          <a:latin typeface="宋体"/>
                          <a:cs typeface="宋体"/>
                        </a:rPr>
                        <a:t>邮箱</a:t>
                      </a:r>
                      <a:r>
                        <a:rPr dirty="0" sz="900" spc="-5">
                          <a:solidFill>
                            <a:srgbClr val="4D4D4F"/>
                          </a:solidFill>
                          <a:latin typeface="宋体"/>
                          <a:cs typeface="宋体"/>
                        </a:rPr>
                        <a:t>：</a:t>
                      </a:r>
                      <a:r>
                        <a:rPr dirty="0" sz="900" spc="-5">
                          <a:solidFill>
                            <a:srgbClr val="4D4D4F"/>
                          </a:solidFill>
                          <a:latin typeface="等线"/>
                          <a:cs typeface="等线"/>
                          <a:hlinkClick r:id="rId3"/>
                        </a:rPr>
                        <a:t>research@tfzq.com</a:t>
                      </a:r>
                      <a:endParaRPr sz="900">
                        <a:latin typeface="等线"/>
                        <a:cs typeface="等线"/>
                      </a:endParaRPr>
                    </a:p>
                  </a:txBody>
                  <a:tcPr marL="0" marR="0" marB="0" marT="54610">
                    <a:lnT w="12700">
                      <a:solidFill>
                        <a:srgbClr val="F5821F"/>
                      </a:solidFill>
                      <a:prstDash val="solid"/>
                    </a:lnT>
                    <a:lnB w="12700">
                      <a:solidFill>
                        <a:srgbClr val="F5821F"/>
                      </a:solidFill>
                      <a:prstDash val="solid"/>
                    </a:lnB>
                  </a:tcPr>
                </a:tc>
                <a:tc>
                  <a:txBody>
                    <a:bodyPr/>
                    <a:lstStyle/>
                    <a:p>
                      <a:pPr marL="89535">
                        <a:lnSpc>
                          <a:spcPct val="100000"/>
                        </a:lnSpc>
                        <a:spcBef>
                          <a:spcPts val="430"/>
                        </a:spcBef>
                      </a:pPr>
                      <a:r>
                        <a:rPr dirty="0" sz="900">
                          <a:solidFill>
                            <a:srgbClr val="4D4D4F"/>
                          </a:solidFill>
                          <a:latin typeface="宋体"/>
                          <a:cs typeface="宋体"/>
                        </a:rPr>
                        <a:t>上海市浦东新区兰花路</a:t>
                      </a:r>
                      <a:r>
                        <a:rPr dirty="0" sz="900" spc="-240">
                          <a:solidFill>
                            <a:srgbClr val="4D4D4F"/>
                          </a:solidFill>
                          <a:latin typeface="宋体"/>
                          <a:cs typeface="宋体"/>
                        </a:rPr>
                        <a:t> </a:t>
                      </a:r>
                      <a:r>
                        <a:rPr dirty="0" sz="900" spc="-5">
                          <a:solidFill>
                            <a:srgbClr val="4D4D4F"/>
                          </a:solidFill>
                          <a:latin typeface="等线"/>
                          <a:cs typeface="等线"/>
                        </a:rPr>
                        <a:t>333</a:t>
                      </a:r>
                      <a:endParaRPr sz="900">
                        <a:latin typeface="等线"/>
                        <a:cs typeface="等线"/>
                      </a:endParaRPr>
                    </a:p>
                    <a:p>
                      <a:pPr marL="89535" marR="358775">
                        <a:lnSpc>
                          <a:spcPct val="147800"/>
                        </a:lnSpc>
                        <a:spcBef>
                          <a:spcPts val="10"/>
                        </a:spcBef>
                      </a:pPr>
                      <a:r>
                        <a:rPr dirty="0" sz="900">
                          <a:solidFill>
                            <a:srgbClr val="4D4D4F"/>
                          </a:solidFill>
                          <a:latin typeface="宋体"/>
                          <a:cs typeface="宋体"/>
                        </a:rPr>
                        <a:t>号</a:t>
                      </a:r>
                      <a:r>
                        <a:rPr dirty="0" sz="900" spc="-250">
                          <a:solidFill>
                            <a:srgbClr val="4D4D4F"/>
                          </a:solidFill>
                          <a:latin typeface="宋体"/>
                          <a:cs typeface="宋体"/>
                        </a:rPr>
                        <a:t> </a:t>
                      </a:r>
                      <a:r>
                        <a:rPr dirty="0" sz="900" spc="-5">
                          <a:solidFill>
                            <a:srgbClr val="4D4D4F"/>
                          </a:solidFill>
                          <a:latin typeface="等线"/>
                          <a:cs typeface="等线"/>
                        </a:rPr>
                        <a:t>333</a:t>
                      </a:r>
                      <a:r>
                        <a:rPr dirty="0" sz="900" spc="-30">
                          <a:solidFill>
                            <a:srgbClr val="4D4D4F"/>
                          </a:solidFill>
                          <a:latin typeface="等线"/>
                          <a:cs typeface="等线"/>
                        </a:rPr>
                        <a:t> </a:t>
                      </a:r>
                      <a:r>
                        <a:rPr dirty="0" sz="900">
                          <a:solidFill>
                            <a:srgbClr val="4D4D4F"/>
                          </a:solidFill>
                          <a:latin typeface="宋体"/>
                          <a:cs typeface="宋体"/>
                        </a:rPr>
                        <a:t>世纪大厦</a:t>
                      </a:r>
                      <a:r>
                        <a:rPr dirty="0" sz="900" spc="-254">
                          <a:solidFill>
                            <a:srgbClr val="4D4D4F"/>
                          </a:solidFill>
                          <a:latin typeface="宋体"/>
                          <a:cs typeface="宋体"/>
                        </a:rPr>
                        <a:t> </a:t>
                      </a:r>
                      <a:r>
                        <a:rPr dirty="0" sz="900">
                          <a:solidFill>
                            <a:srgbClr val="4D4D4F"/>
                          </a:solidFill>
                          <a:latin typeface="等线"/>
                          <a:cs typeface="等线"/>
                        </a:rPr>
                        <a:t>20</a:t>
                      </a:r>
                      <a:r>
                        <a:rPr dirty="0" sz="900" spc="-40">
                          <a:solidFill>
                            <a:srgbClr val="4D4D4F"/>
                          </a:solidFill>
                          <a:latin typeface="等线"/>
                          <a:cs typeface="等线"/>
                        </a:rPr>
                        <a:t> </a:t>
                      </a:r>
                      <a:r>
                        <a:rPr dirty="0" sz="900">
                          <a:solidFill>
                            <a:srgbClr val="4D4D4F"/>
                          </a:solidFill>
                          <a:latin typeface="宋体"/>
                          <a:cs typeface="宋体"/>
                        </a:rPr>
                        <a:t>楼 邮编</a:t>
                      </a:r>
                      <a:r>
                        <a:rPr dirty="0" sz="900" spc="-5">
                          <a:solidFill>
                            <a:srgbClr val="4D4D4F"/>
                          </a:solidFill>
                          <a:latin typeface="宋体"/>
                          <a:cs typeface="宋体"/>
                        </a:rPr>
                        <a:t>：</a:t>
                      </a:r>
                      <a:r>
                        <a:rPr dirty="0" sz="900" spc="-5">
                          <a:solidFill>
                            <a:srgbClr val="4D4D4F"/>
                          </a:solidFill>
                          <a:latin typeface="等线"/>
                          <a:cs typeface="等线"/>
                        </a:rPr>
                        <a:t>201204</a:t>
                      </a:r>
                      <a:endParaRPr sz="900">
                        <a:latin typeface="等线"/>
                        <a:cs typeface="等线"/>
                      </a:endParaRPr>
                    </a:p>
                    <a:p>
                      <a:pPr marL="89535" marR="271780">
                        <a:lnSpc>
                          <a:spcPts val="1610"/>
                        </a:lnSpc>
                        <a:spcBef>
                          <a:spcPts val="130"/>
                        </a:spcBef>
                      </a:pPr>
                      <a:r>
                        <a:rPr dirty="0" sz="900">
                          <a:solidFill>
                            <a:srgbClr val="4D4D4F"/>
                          </a:solidFill>
                          <a:latin typeface="宋体"/>
                          <a:cs typeface="宋体"/>
                        </a:rPr>
                        <a:t>电话：</a:t>
                      </a:r>
                      <a:r>
                        <a:rPr dirty="0" sz="900">
                          <a:solidFill>
                            <a:srgbClr val="4D4D4F"/>
                          </a:solidFill>
                          <a:latin typeface="等线"/>
                          <a:cs typeface="等线"/>
                        </a:rPr>
                        <a:t>(</a:t>
                      </a:r>
                      <a:r>
                        <a:rPr dirty="0" sz="900" spc="5">
                          <a:solidFill>
                            <a:srgbClr val="4D4D4F"/>
                          </a:solidFill>
                          <a:latin typeface="等线"/>
                          <a:cs typeface="等线"/>
                        </a:rPr>
                        <a:t>8</a:t>
                      </a:r>
                      <a:r>
                        <a:rPr dirty="0" sz="900" spc="-10">
                          <a:solidFill>
                            <a:srgbClr val="4D4D4F"/>
                          </a:solidFill>
                          <a:latin typeface="等线"/>
                          <a:cs typeface="等线"/>
                        </a:rPr>
                        <a:t>6</a:t>
                      </a:r>
                      <a:r>
                        <a:rPr dirty="0" sz="900">
                          <a:solidFill>
                            <a:srgbClr val="4D4D4F"/>
                          </a:solidFill>
                          <a:latin typeface="等线"/>
                          <a:cs typeface="等线"/>
                        </a:rPr>
                        <a:t>21</a:t>
                      </a:r>
                      <a:r>
                        <a:rPr dirty="0" sz="900" spc="-10">
                          <a:solidFill>
                            <a:srgbClr val="4D4D4F"/>
                          </a:solidFill>
                          <a:latin typeface="等线"/>
                          <a:cs typeface="等线"/>
                        </a:rPr>
                        <a:t>)</a:t>
                      </a:r>
                      <a:r>
                        <a:rPr dirty="0" sz="900" spc="5">
                          <a:solidFill>
                            <a:srgbClr val="4D4D4F"/>
                          </a:solidFill>
                          <a:latin typeface="等线"/>
                          <a:cs typeface="等线"/>
                        </a:rPr>
                        <a:t>-</a:t>
                      </a:r>
                      <a:r>
                        <a:rPr dirty="0" sz="900" spc="-10">
                          <a:solidFill>
                            <a:srgbClr val="4D4D4F"/>
                          </a:solidFill>
                          <a:latin typeface="等线"/>
                          <a:cs typeface="等线"/>
                        </a:rPr>
                        <a:t>6</a:t>
                      </a:r>
                      <a:r>
                        <a:rPr dirty="0" sz="900">
                          <a:solidFill>
                            <a:srgbClr val="4D4D4F"/>
                          </a:solidFill>
                          <a:latin typeface="等线"/>
                          <a:cs typeface="等线"/>
                        </a:rPr>
                        <a:t>8</a:t>
                      </a:r>
                      <a:r>
                        <a:rPr dirty="0" sz="900" spc="-10">
                          <a:solidFill>
                            <a:srgbClr val="4D4D4F"/>
                          </a:solidFill>
                          <a:latin typeface="等线"/>
                          <a:cs typeface="等线"/>
                        </a:rPr>
                        <a:t>8</a:t>
                      </a:r>
                      <a:r>
                        <a:rPr dirty="0" sz="900">
                          <a:solidFill>
                            <a:srgbClr val="4D4D4F"/>
                          </a:solidFill>
                          <a:latin typeface="等线"/>
                          <a:cs typeface="等线"/>
                        </a:rPr>
                        <a:t>1</a:t>
                      </a:r>
                      <a:r>
                        <a:rPr dirty="0" sz="900" spc="-10">
                          <a:solidFill>
                            <a:srgbClr val="4D4D4F"/>
                          </a:solidFill>
                          <a:latin typeface="等线"/>
                          <a:cs typeface="等线"/>
                        </a:rPr>
                        <a:t>5</a:t>
                      </a:r>
                      <a:r>
                        <a:rPr dirty="0" sz="900">
                          <a:solidFill>
                            <a:srgbClr val="4D4D4F"/>
                          </a:solidFill>
                          <a:latin typeface="等线"/>
                          <a:cs typeface="等线"/>
                        </a:rPr>
                        <a:t>388 </a:t>
                      </a:r>
                      <a:r>
                        <a:rPr dirty="0" sz="900">
                          <a:solidFill>
                            <a:srgbClr val="4D4D4F"/>
                          </a:solidFill>
                          <a:latin typeface="宋体"/>
                          <a:cs typeface="宋体"/>
                        </a:rPr>
                        <a:t>传真：</a:t>
                      </a:r>
                      <a:r>
                        <a:rPr dirty="0" sz="900">
                          <a:solidFill>
                            <a:srgbClr val="4D4D4F"/>
                          </a:solidFill>
                          <a:latin typeface="等线"/>
                          <a:cs typeface="等线"/>
                        </a:rPr>
                        <a:t>(</a:t>
                      </a:r>
                      <a:r>
                        <a:rPr dirty="0" sz="900" spc="5">
                          <a:solidFill>
                            <a:srgbClr val="4D4D4F"/>
                          </a:solidFill>
                          <a:latin typeface="等线"/>
                          <a:cs typeface="等线"/>
                        </a:rPr>
                        <a:t>8</a:t>
                      </a:r>
                      <a:r>
                        <a:rPr dirty="0" sz="900" spc="-10">
                          <a:solidFill>
                            <a:srgbClr val="4D4D4F"/>
                          </a:solidFill>
                          <a:latin typeface="等线"/>
                          <a:cs typeface="等线"/>
                        </a:rPr>
                        <a:t>6</a:t>
                      </a:r>
                      <a:r>
                        <a:rPr dirty="0" sz="900">
                          <a:solidFill>
                            <a:srgbClr val="4D4D4F"/>
                          </a:solidFill>
                          <a:latin typeface="等线"/>
                          <a:cs typeface="等线"/>
                        </a:rPr>
                        <a:t>21</a:t>
                      </a:r>
                      <a:r>
                        <a:rPr dirty="0" sz="900" spc="-10">
                          <a:solidFill>
                            <a:srgbClr val="4D4D4F"/>
                          </a:solidFill>
                          <a:latin typeface="等线"/>
                          <a:cs typeface="等线"/>
                        </a:rPr>
                        <a:t>)</a:t>
                      </a:r>
                      <a:r>
                        <a:rPr dirty="0" sz="900" spc="5">
                          <a:solidFill>
                            <a:srgbClr val="4D4D4F"/>
                          </a:solidFill>
                          <a:latin typeface="等线"/>
                          <a:cs typeface="等线"/>
                        </a:rPr>
                        <a:t>-</a:t>
                      </a:r>
                      <a:r>
                        <a:rPr dirty="0" sz="900" spc="-10">
                          <a:solidFill>
                            <a:srgbClr val="4D4D4F"/>
                          </a:solidFill>
                          <a:latin typeface="等线"/>
                          <a:cs typeface="等线"/>
                        </a:rPr>
                        <a:t>6</a:t>
                      </a:r>
                      <a:r>
                        <a:rPr dirty="0" sz="900">
                          <a:solidFill>
                            <a:srgbClr val="4D4D4F"/>
                          </a:solidFill>
                          <a:latin typeface="等线"/>
                          <a:cs typeface="等线"/>
                        </a:rPr>
                        <a:t>8</a:t>
                      </a:r>
                      <a:r>
                        <a:rPr dirty="0" sz="900" spc="-10">
                          <a:solidFill>
                            <a:srgbClr val="4D4D4F"/>
                          </a:solidFill>
                          <a:latin typeface="等线"/>
                          <a:cs typeface="等线"/>
                        </a:rPr>
                        <a:t>8</a:t>
                      </a:r>
                      <a:r>
                        <a:rPr dirty="0" sz="900">
                          <a:solidFill>
                            <a:srgbClr val="4D4D4F"/>
                          </a:solidFill>
                          <a:latin typeface="等线"/>
                          <a:cs typeface="等线"/>
                        </a:rPr>
                        <a:t>1</a:t>
                      </a:r>
                      <a:r>
                        <a:rPr dirty="0" sz="900" spc="-10">
                          <a:solidFill>
                            <a:srgbClr val="4D4D4F"/>
                          </a:solidFill>
                          <a:latin typeface="等线"/>
                          <a:cs typeface="等线"/>
                        </a:rPr>
                        <a:t>2</a:t>
                      </a:r>
                      <a:r>
                        <a:rPr dirty="0" sz="900">
                          <a:solidFill>
                            <a:srgbClr val="4D4D4F"/>
                          </a:solidFill>
                          <a:latin typeface="等线"/>
                          <a:cs typeface="等线"/>
                        </a:rPr>
                        <a:t>910</a:t>
                      </a:r>
                      <a:endParaRPr sz="900">
                        <a:latin typeface="等线"/>
                        <a:cs typeface="等线"/>
                      </a:endParaRPr>
                    </a:p>
                    <a:p>
                      <a:pPr marL="89535">
                        <a:lnSpc>
                          <a:spcPct val="100000"/>
                        </a:lnSpc>
                        <a:spcBef>
                          <a:spcPts val="370"/>
                        </a:spcBef>
                      </a:pPr>
                      <a:r>
                        <a:rPr dirty="0" sz="900">
                          <a:solidFill>
                            <a:srgbClr val="4D4D4F"/>
                          </a:solidFill>
                          <a:latin typeface="宋体"/>
                          <a:cs typeface="宋体"/>
                        </a:rPr>
                        <a:t>邮箱</a:t>
                      </a:r>
                      <a:r>
                        <a:rPr dirty="0" sz="900" spc="-5">
                          <a:solidFill>
                            <a:srgbClr val="4D4D4F"/>
                          </a:solidFill>
                          <a:latin typeface="宋体"/>
                          <a:cs typeface="宋体"/>
                        </a:rPr>
                        <a:t>：</a:t>
                      </a:r>
                      <a:r>
                        <a:rPr dirty="0" sz="900" spc="-5">
                          <a:solidFill>
                            <a:srgbClr val="4D4D4F"/>
                          </a:solidFill>
                          <a:latin typeface="等线"/>
                          <a:cs typeface="等线"/>
                          <a:hlinkClick r:id="rId3"/>
                        </a:rPr>
                        <a:t>research@tfzq.com</a:t>
                      </a:r>
                      <a:endParaRPr sz="900">
                        <a:latin typeface="等线"/>
                        <a:cs typeface="等线"/>
                      </a:endParaRPr>
                    </a:p>
                  </a:txBody>
                  <a:tcPr marL="0" marR="0" marB="0" marT="54610">
                    <a:lnT w="12700">
                      <a:solidFill>
                        <a:srgbClr val="F5821F"/>
                      </a:solidFill>
                      <a:prstDash val="solid"/>
                    </a:lnT>
                    <a:lnB w="12700">
                      <a:solidFill>
                        <a:srgbClr val="F5821F"/>
                      </a:solidFill>
                      <a:prstDash val="solid"/>
                    </a:lnB>
                  </a:tcPr>
                </a:tc>
                <a:tc>
                  <a:txBody>
                    <a:bodyPr/>
                    <a:lstStyle/>
                    <a:p>
                      <a:pPr marL="117475">
                        <a:lnSpc>
                          <a:spcPct val="100000"/>
                        </a:lnSpc>
                        <a:spcBef>
                          <a:spcPts val="430"/>
                        </a:spcBef>
                      </a:pPr>
                      <a:r>
                        <a:rPr dirty="0" sz="900">
                          <a:solidFill>
                            <a:srgbClr val="4D4D4F"/>
                          </a:solidFill>
                          <a:latin typeface="宋体"/>
                          <a:cs typeface="宋体"/>
                        </a:rPr>
                        <a:t>深圳市福田区益田路</a:t>
                      </a:r>
                      <a:r>
                        <a:rPr dirty="0" sz="900" spc="-240">
                          <a:solidFill>
                            <a:srgbClr val="4D4D4F"/>
                          </a:solidFill>
                          <a:latin typeface="宋体"/>
                          <a:cs typeface="宋体"/>
                        </a:rPr>
                        <a:t> </a:t>
                      </a:r>
                      <a:r>
                        <a:rPr dirty="0" sz="900" spc="-5">
                          <a:solidFill>
                            <a:srgbClr val="4D4D4F"/>
                          </a:solidFill>
                          <a:latin typeface="等线"/>
                          <a:cs typeface="等线"/>
                        </a:rPr>
                        <a:t>5033</a:t>
                      </a:r>
                      <a:r>
                        <a:rPr dirty="0" sz="900" spc="-35">
                          <a:solidFill>
                            <a:srgbClr val="4D4D4F"/>
                          </a:solidFill>
                          <a:latin typeface="等线"/>
                          <a:cs typeface="等线"/>
                        </a:rPr>
                        <a:t> </a:t>
                      </a:r>
                      <a:r>
                        <a:rPr dirty="0" sz="900">
                          <a:solidFill>
                            <a:srgbClr val="4D4D4F"/>
                          </a:solidFill>
                          <a:latin typeface="宋体"/>
                          <a:cs typeface="宋体"/>
                        </a:rPr>
                        <a:t>号</a:t>
                      </a:r>
                      <a:endParaRPr sz="900">
                        <a:latin typeface="宋体"/>
                        <a:cs typeface="宋体"/>
                      </a:endParaRPr>
                    </a:p>
                    <a:p>
                      <a:pPr marL="117475" marR="534670">
                        <a:lnSpc>
                          <a:spcPct val="147800"/>
                        </a:lnSpc>
                        <a:spcBef>
                          <a:spcPts val="10"/>
                        </a:spcBef>
                      </a:pPr>
                      <a:r>
                        <a:rPr dirty="0" sz="900">
                          <a:solidFill>
                            <a:srgbClr val="4D4D4F"/>
                          </a:solidFill>
                          <a:latin typeface="宋体"/>
                          <a:cs typeface="宋体"/>
                        </a:rPr>
                        <a:t>平安金融中心</a:t>
                      </a:r>
                      <a:r>
                        <a:rPr dirty="0" sz="900" spc="-270">
                          <a:solidFill>
                            <a:srgbClr val="4D4D4F"/>
                          </a:solidFill>
                          <a:latin typeface="宋体"/>
                          <a:cs typeface="宋体"/>
                        </a:rPr>
                        <a:t> </a:t>
                      </a:r>
                      <a:r>
                        <a:rPr dirty="0" sz="900">
                          <a:solidFill>
                            <a:srgbClr val="4D4D4F"/>
                          </a:solidFill>
                          <a:latin typeface="等线"/>
                          <a:cs typeface="等线"/>
                        </a:rPr>
                        <a:t>71</a:t>
                      </a:r>
                      <a:r>
                        <a:rPr dirty="0" sz="900" spc="-60">
                          <a:solidFill>
                            <a:srgbClr val="4D4D4F"/>
                          </a:solidFill>
                          <a:latin typeface="等线"/>
                          <a:cs typeface="等线"/>
                        </a:rPr>
                        <a:t> </a:t>
                      </a:r>
                      <a:r>
                        <a:rPr dirty="0" sz="900">
                          <a:solidFill>
                            <a:srgbClr val="4D4D4F"/>
                          </a:solidFill>
                          <a:latin typeface="宋体"/>
                          <a:cs typeface="宋体"/>
                        </a:rPr>
                        <a:t>楼 邮编</a:t>
                      </a:r>
                      <a:r>
                        <a:rPr dirty="0" sz="900" spc="-5">
                          <a:solidFill>
                            <a:srgbClr val="4D4D4F"/>
                          </a:solidFill>
                          <a:latin typeface="宋体"/>
                          <a:cs typeface="宋体"/>
                        </a:rPr>
                        <a:t>：</a:t>
                      </a:r>
                      <a:r>
                        <a:rPr dirty="0" sz="900" spc="-5">
                          <a:solidFill>
                            <a:srgbClr val="4D4D4F"/>
                          </a:solidFill>
                          <a:latin typeface="等线"/>
                          <a:cs typeface="等线"/>
                        </a:rPr>
                        <a:t>518000</a:t>
                      </a:r>
                      <a:endParaRPr sz="900">
                        <a:latin typeface="等线"/>
                        <a:cs typeface="等线"/>
                      </a:endParaRPr>
                    </a:p>
                    <a:p>
                      <a:pPr marL="117475" marR="264160">
                        <a:lnSpc>
                          <a:spcPts val="1610"/>
                        </a:lnSpc>
                        <a:spcBef>
                          <a:spcPts val="130"/>
                        </a:spcBef>
                      </a:pPr>
                      <a:r>
                        <a:rPr dirty="0" sz="900">
                          <a:solidFill>
                            <a:srgbClr val="4D4D4F"/>
                          </a:solidFill>
                          <a:latin typeface="宋体"/>
                          <a:cs typeface="宋体"/>
                        </a:rPr>
                        <a:t>电话：</a:t>
                      </a:r>
                      <a:r>
                        <a:rPr dirty="0" sz="900">
                          <a:solidFill>
                            <a:srgbClr val="4D4D4F"/>
                          </a:solidFill>
                          <a:latin typeface="等线"/>
                          <a:cs typeface="等线"/>
                        </a:rPr>
                        <a:t>(</a:t>
                      </a:r>
                      <a:r>
                        <a:rPr dirty="0" sz="900" spc="5">
                          <a:solidFill>
                            <a:srgbClr val="4D4D4F"/>
                          </a:solidFill>
                          <a:latin typeface="等线"/>
                          <a:cs typeface="等线"/>
                        </a:rPr>
                        <a:t>8</a:t>
                      </a:r>
                      <a:r>
                        <a:rPr dirty="0" sz="900" spc="-10">
                          <a:solidFill>
                            <a:srgbClr val="4D4D4F"/>
                          </a:solidFill>
                          <a:latin typeface="等线"/>
                          <a:cs typeface="等线"/>
                        </a:rPr>
                        <a:t>6</a:t>
                      </a:r>
                      <a:r>
                        <a:rPr dirty="0" sz="900">
                          <a:solidFill>
                            <a:srgbClr val="4D4D4F"/>
                          </a:solidFill>
                          <a:latin typeface="等线"/>
                          <a:cs typeface="等线"/>
                        </a:rPr>
                        <a:t>75</a:t>
                      </a:r>
                      <a:r>
                        <a:rPr dirty="0" sz="900" spc="-10">
                          <a:solidFill>
                            <a:srgbClr val="4D4D4F"/>
                          </a:solidFill>
                          <a:latin typeface="等线"/>
                          <a:cs typeface="等线"/>
                        </a:rPr>
                        <a:t>5</a:t>
                      </a:r>
                      <a:r>
                        <a:rPr dirty="0" sz="900" spc="5">
                          <a:solidFill>
                            <a:srgbClr val="4D4D4F"/>
                          </a:solidFill>
                          <a:latin typeface="等线"/>
                          <a:cs typeface="等线"/>
                        </a:rPr>
                        <a:t>)</a:t>
                      </a:r>
                      <a:r>
                        <a:rPr dirty="0" sz="900" spc="-10">
                          <a:solidFill>
                            <a:srgbClr val="4D4D4F"/>
                          </a:solidFill>
                          <a:latin typeface="等线"/>
                          <a:cs typeface="等线"/>
                        </a:rPr>
                        <a:t>-</a:t>
                      </a:r>
                      <a:r>
                        <a:rPr dirty="0" sz="900">
                          <a:solidFill>
                            <a:srgbClr val="4D4D4F"/>
                          </a:solidFill>
                          <a:latin typeface="等线"/>
                          <a:cs typeface="等线"/>
                        </a:rPr>
                        <a:t>2</a:t>
                      </a:r>
                      <a:r>
                        <a:rPr dirty="0" sz="900" spc="-10">
                          <a:solidFill>
                            <a:srgbClr val="4D4D4F"/>
                          </a:solidFill>
                          <a:latin typeface="等线"/>
                          <a:cs typeface="等线"/>
                        </a:rPr>
                        <a:t>3</a:t>
                      </a:r>
                      <a:r>
                        <a:rPr dirty="0" sz="900" spc="5">
                          <a:solidFill>
                            <a:srgbClr val="4D4D4F"/>
                          </a:solidFill>
                          <a:latin typeface="等线"/>
                          <a:cs typeface="等线"/>
                        </a:rPr>
                        <a:t>9</a:t>
                      </a:r>
                      <a:r>
                        <a:rPr dirty="0" sz="900" spc="-10">
                          <a:solidFill>
                            <a:srgbClr val="4D4D4F"/>
                          </a:solidFill>
                          <a:latin typeface="等线"/>
                          <a:cs typeface="等线"/>
                        </a:rPr>
                        <a:t>1</a:t>
                      </a:r>
                      <a:r>
                        <a:rPr dirty="0" sz="900">
                          <a:solidFill>
                            <a:srgbClr val="4D4D4F"/>
                          </a:solidFill>
                          <a:latin typeface="等线"/>
                          <a:cs typeface="等线"/>
                        </a:rPr>
                        <a:t>56</a:t>
                      </a:r>
                      <a:r>
                        <a:rPr dirty="0" sz="900" spc="-10">
                          <a:solidFill>
                            <a:srgbClr val="4D4D4F"/>
                          </a:solidFill>
                          <a:latin typeface="等线"/>
                          <a:cs typeface="等线"/>
                        </a:rPr>
                        <a:t>6</a:t>
                      </a:r>
                      <a:r>
                        <a:rPr dirty="0" sz="900">
                          <a:solidFill>
                            <a:srgbClr val="4D4D4F"/>
                          </a:solidFill>
                          <a:latin typeface="等线"/>
                          <a:cs typeface="等线"/>
                        </a:rPr>
                        <a:t>3 </a:t>
                      </a:r>
                      <a:r>
                        <a:rPr dirty="0" sz="900">
                          <a:solidFill>
                            <a:srgbClr val="4D4D4F"/>
                          </a:solidFill>
                          <a:latin typeface="宋体"/>
                          <a:cs typeface="宋体"/>
                        </a:rPr>
                        <a:t>传真：</a:t>
                      </a:r>
                      <a:r>
                        <a:rPr dirty="0" sz="900">
                          <a:solidFill>
                            <a:srgbClr val="4D4D4F"/>
                          </a:solidFill>
                          <a:latin typeface="等线"/>
                          <a:cs typeface="等线"/>
                        </a:rPr>
                        <a:t>(</a:t>
                      </a:r>
                      <a:r>
                        <a:rPr dirty="0" sz="900" spc="5">
                          <a:solidFill>
                            <a:srgbClr val="4D4D4F"/>
                          </a:solidFill>
                          <a:latin typeface="等线"/>
                          <a:cs typeface="等线"/>
                        </a:rPr>
                        <a:t>8</a:t>
                      </a:r>
                      <a:r>
                        <a:rPr dirty="0" sz="900" spc="-10">
                          <a:solidFill>
                            <a:srgbClr val="4D4D4F"/>
                          </a:solidFill>
                          <a:latin typeface="等线"/>
                          <a:cs typeface="等线"/>
                        </a:rPr>
                        <a:t>6</a:t>
                      </a:r>
                      <a:r>
                        <a:rPr dirty="0" sz="900">
                          <a:solidFill>
                            <a:srgbClr val="4D4D4F"/>
                          </a:solidFill>
                          <a:latin typeface="等线"/>
                          <a:cs typeface="等线"/>
                        </a:rPr>
                        <a:t>75</a:t>
                      </a:r>
                      <a:r>
                        <a:rPr dirty="0" sz="900" spc="-10">
                          <a:solidFill>
                            <a:srgbClr val="4D4D4F"/>
                          </a:solidFill>
                          <a:latin typeface="等线"/>
                          <a:cs typeface="等线"/>
                        </a:rPr>
                        <a:t>5</a:t>
                      </a:r>
                      <a:r>
                        <a:rPr dirty="0" sz="900" spc="5">
                          <a:solidFill>
                            <a:srgbClr val="4D4D4F"/>
                          </a:solidFill>
                          <a:latin typeface="等线"/>
                          <a:cs typeface="等线"/>
                        </a:rPr>
                        <a:t>)</a:t>
                      </a:r>
                      <a:r>
                        <a:rPr dirty="0" sz="900" spc="-10">
                          <a:solidFill>
                            <a:srgbClr val="4D4D4F"/>
                          </a:solidFill>
                          <a:latin typeface="等线"/>
                          <a:cs typeface="等线"/>
                        </a:rPr>
                        <a:t>-</a:t>
                      </a:r>
                      <a:r>
                        <a:rPr dirty="0" sz="900">
                          <a:solidFill>
                            <a:srgbClr val="4D4D4F"/>
                          </a:solidFill>
                          <a:latin typeface="等线"/>
                          <a:cs typeface="等线"/>
                        </a:rPr>
                        <a:t>8</a:t>
                      </a:r>
                      <a:r>
                        <a:rPr dirty="0" sz="900" spc="-10">
                          <a:solidFill>
                            <a:srgbClr val="4D4D4F"/>
                          </a:solidFill>
                          <a:latin typeface="等线"/>
                          <a:cs typeface="等线"/>
                        </a:rPr>
                        <a:t>2</a:t>
                      </a:r>
                      <a:r>
                        <a:rPr dirty="0" sz="900">
                          <a:solidFill>
                            <a:srgbClr val="4D4D4F"/>
                          </a:solidFill>
                          <a:latin typeface="等线"/>
                          <a:cs typeface="等线"/>
                        </a:rPr>
                        <a:t>5</a:t>
                      </a:r>
                      <a:r>
                        <a:rPr dirty="0" sz="900" spc="-10">
                          <a:solidFill>
                            <a:srgbClr val="4D4D4F"/>
                          </a:solidFill>
                          <a:latin typeface="等线"/>
                          <a:cs typeface="等线"/>
                        </a:rPr>
                        <a:t>7</a:t>
                      </a:r>
                      <a:r>
                        <a:rPr dirty="0" sz="900">
                          <a:solidFill>
                            <a:srgbClr val="4D4D4F"/>
                          </a:solidFill>
                          <a:latin typeface="等线"/>
                          <a:cs typeface="等线"/>
                        </a:rPr>
                        <a:t>19</a:t>
                      </a:r>
                      <a:r>
                        <a:rPr dirty="0" sz="900" spc="-10">
                          <a:solidFill>
                            <a:srgbClr val="4D4D4F"/>
                          </a:solidFill>
                          <a:latin typeface="等线"/>
                          <a:cs typeface="等线"/>
                        </a:rPr>
                        <a:t>9</a:t>
                      </a:r>
                      <a:r>
                        <a:rPr dirty="0" sz="900">
                          <a:solidFill>
                            <a:srgbClr val="4D4D4F"/>
                          </a:solidFill>
                          <a:latin typeface="等线"/>
                          <a:cs typeface="等线"/>
                        </a:rPr>
                        <a:t>5</a:t>
                      </a:r>
                      <a:endParaRPr sz="900">
                        <a:latin typeface="等线"/>
                        <a:cs typeface="等线"/>
                      </a:endParaRPr>
                    </a:p>
                    <a:p>
                      <a:pPr marL="117475">
                        <a:lnSpc>
                          <a:spcPct val="100000"/>
                        </a:lnSpc>
                        <a:spcBef>
                          <a:spcPts val="370"/>
                        </a:spcBef>
                      </a:pPr>
                      <a:r>
                        <a:rPr dirty="0" sz="900">
                          <a:solidFill>
                            <a:srgbClr val="4D4D4F"/>
                          </a:solidFill>
                          <a:latin typeface="宋体"/>
                          <a:cs typeface="宋体"/>
                        </a:rPr>
                        <a:t>邮箱</a:t>
                      </a:r>
                      <a:r>
                        <a:rPr dirty="0" sz="900" spc="-5">
                          <a:solidFill>
                            <a:srgbClr val="4D4D4F"/>
                          </a:solidFill>
                          <a:latin typeface="宋体"/>
                          <a:cs typeface="宋体"/>
                        </a:rPr>
                        <a:t>：</a:t>
                      </a:r>
                      <a:r>
                        <a:rPr dirty="0" sz="900" spc="-5">
                          <a:solidFill>
                            <a:srgbClr val="4D4D4F"/>
                          </a:solidFill>
                          <a:latin typeface="等线"/>
                          <a:cs typeface="等线"/>
                          <a:hlinkClick r:id="rId3"/>
                        </a:rPr>
                        <a:t>research@tfzq.com</a:t>
                      </a:r>
                      <a:endParaRPr sz="900">
                        <a:latin typeface="等线"/>
                        <a:cs typeface="等线"/>
                      </a:endParaRPr>
                    </a:p>
                  </a:txBody>
                  <a:tcPr marL="0" marR="0" marB="0" marT="54610">
                    <a:lnT w="12700">
                      <a:solidFill>
                        <a:srgbClr val="F5821F"/>
                      </a:solidFill>
                      <a:prstDash val="solid"/>
                    </a:lnT>
                    <a:lnB w="12700">
                      <a:solidFill>
                        <a:srgbClr val="F5821F"/>
                      </a:solidFill>
                      <a:prstDash val="soli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356350" cy="204152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70"/>
              </a:spcBef>
            </a:pPr>
            <a:endParaRPr sz="500">
              <a:latin typeface="微软雅黑"/>
              <a:cs typeface="微软雅黑"/>
            </a:endParaRPr>
          </a:p>
          <a:p>
            <a:pPr marL="1400810">
              <a:lnSpc>
                <a:spcPct val="100000"/>
              </a:lnSpc>
            </a:pPr>
            <a:r>
              <a:rPr dirty="0" sz="1000" spc="-5">
                <a:solidFill>
                  <a:srgbClr val="4D4D4F"/>
                </a:solidFill>
                <a:latin typeface="宋体"/>
                <a:cs typeface="宋体"/>
              </a:rPr>
              <a:t>表</a:t>
            </a:r>
            <a:r>
              <a:rPr dirty="0" sz="1000" spc="-45">
                <a:solidFill>
                  <a:srgbClr val="4D4D4F"/>
                </a:solidFill>
                <a:latin typeface="宋体"/>
                <a:cs typeface="宋体"/>
              </a:rPr>
              <a:t> </a:t>
            </a:r>
            <a:r>
              <a:rPr dirty="0" sz="1000" spc="-5">
                <a:solidFill>
                  <a:srgbClr val="4D4D4F"/>
                </a:solidFill>
                <a:latin typeface="等线"/>
                <a:cs typeface="等线"/>
              </a:rPr>
              <a:t>2</a:t>
            </a:r>
            <a:r>
              <a:rPr dirty="0" sz="1000" spc="-5">
                <a:solidFill>
                  <a:srgbClr val="4D4D4F"/>
                </a:solidFill>
                <a:latin typeface="宋体"/>
                <a:cs typeface="宋体"/>
              </a:rPr>
              <a:t>：三季</a:t>
            </a:r>
            <a:r>
              <a:rPr dirty="0" sz="1000" spc="5">
                <a:solidFill>
                  <a:srgbClr val="4D4D4F"/>
                </a:solidFill>
                <a:latin typeface="宋体"/>
                <a:cs typeface="宋体"/>
              </a:rPr>
              <a:t>报</a:t>
            </a:r>
            <a:r>
              <a:rPr dirty="0" sz="1000" spc="-5">
                <a:solidFill>
                  <a:srgbClr val="4D4D4F"/>
                </a:solidFill>
                <a:latin typeface="宋体"/>
                <a:cs typeface="宋体"/>
              </a:rPr>
              <a:t>业绩</a:t>
            </a:r>
            <a:r>
              <a:rPr dirty="0" sz="1000" spc="5">
                <a:solidFill>
                  <a:srgbClr val="4D4D4F"/>
                </a:solidFill>
                <a:latin typeface="宋体"/>
                <a:cs typeface="宋体"/>
              </a:rPr>
              <a:t>预</a:t>
            </a:r>
            <a:r>
              <a:rPr dirty="0" sz="1000" spc="-5">
                <a:solidFill>
                  <a:srgbClr val="4D4D4F"/>
                </a:solidFill>
                <a:latin typeface="宋体"/>
                <a:cs typeface="宋体"/>
              </a:rPr>
              <a:t>告</a:t>
            </a:r>
            <a:r>
              <a:rPr dirty="0" sz="1000" spc="-165">
                <a:solidFill>
                  <a:srgbClr val="4D4D4F"/>
                </a:solidFill>
                <a:latin typeface="宋体"/>
                <a:cs typeface="宋体"/>
              </a:rPr>
              <a:t> </a:t>
            </a:r>
            <a:r>
              <a:rPr dirty="0" sz="1000" spc="-10">
                <a:solidFill>
                  <a:srgbClr val="4D4D4F"/>
                </a:solidFill>
                <a:latin typeface="等线"/>
                <a:cs typeface="等线"/>
              </a:rPr>
              <a:t>...................................................................................................................................</a:t>
            </a:r>
            <a:r>
              <a:rPr dirty="0" sz="1000" spc="-40">
                <a:solidFill>
                  <a:srgbClr val="4D4D4F"/>
                </a:solidFill>
                <a:latin typeface="等线"/>
                <a:cs typeface="等线"/>
              </a:rPr>
              <a:t> </a:t>
            </a:r>
            <a:r>
              <a:rPr dirty="0" sz="1000" spc="-5">
                <a:solidFill>
                  <a:srgbClr val="4D4D4F"/>
                </a:solidFill>
                <a:latin typeface="等线"/>
                <a:cs typeface="等线"/>
              </a:rPr>
              <a:t>8</a:t>
            </a:r>
            <a:endParaRPr sz="1000">
              <a:latin typeface="等线"/>
              <a:cs typeface="等线"/>
            </a:endParaRPr>
          </a:p>
          <a:p>
            <a:pPr marL="1400810">
              <a:lnSpc>
                <a:spcPct val="100000"/>
              </a:lnSpc>
              <a:spcBef>
                <a:spcPts val="600"/>
              </a:spcBef>
            </a:pPr>
            <a:r>
              <a:rPr dirty="0" sz="1000" spc="-5">
                <a:solidFill>
                  <a:srgbClr val="4D4D4F"/>
                </a:solidFill>
                <a:latin typeface="宋体"/>
                <a:cs typeface="宋体"/>
              </a:rPr>
              <a:t>表</a:t>
            </a:r>
            <a:r>
              <a:rPr dirty="0" sz="1000" spc="-10">
                <a:solidFill>
                  <a:srgbClr val="4D4D4F"/>
                </a:solidFill>
                <a:latin typeface="宋体"/>
                <a:cs typeface="宋体"/>
              </a:rPr>
              <a:t> </a:t>
            </a:r>
            <a:r>
              <a:rPr dirty="0" sz="1000" spc="-5">
                <a:solidFill>
                  <a:srgbClr val="4D4D4F"/>
                </a:solidFill>
                <a:latin typeface="等线"/>
                <a:cs typeface="等线"/>
              </a:rPr>
              <a:t>3</a:t>
            </a:r>
            <a:r>
              <a:rPr dirty="0" sz="1000" spc="-5">
                <a:solidFill>
                  <a:srgbClr val="4D4D4F"/>
                </a:solidFill>
                <a:latin typeface="宋体"/>
                <a:cs typeface="宋体"/>
              </a:rPr>
              <a:t>：各地</a:t>
            </a:r>
            <a:r>
              <a:rPr dirty="0" sz="1000" spc="5">
                <a:solidFill>
                  <a:srgbClr val="4D4D4F"/>
                </a:solidFill>
                <a:latin typeface="宋体"/>
                <a:cs typeface="宋体"/>
              </a:rPr>
              <a:t>医</a:t>
            </a:r>
            <a:r>
              <a:rPr dirty="0" sz="1000" spc="-5">
                <a:solidFill>
                  <a:srgbClr val="4D4D4F"/>
                </a:solidFill>
                <a:latin typeface="宋体"/>
                <a:cs typeface="宋体"/>
              </a:rPr>
              <a:t>疗相</a:t>
            </a:r>
            <a:r>
              <a:rPr dirty="0" sz="1000" spc="5">
                <a:solidFill>
                  <a:srgbClr val="4D4D4F"/>
                </a:solidFill>
                <a:latin typeface="宋体"/>
                <a:cs typeface="宋体"/>
              </a:rPr>
              <a:t>关</a:t>
            </a:r>
            <a:r>
              <a:rPr dirty="0" sz="1000" spc="-5">
                <a:solidFill>
                  <a:srgbClr val="4D4D4F"/>
                </a:solidFill>
                <a:latin typeface="宋体"/>
                <a:cs typeface="宋体"/>
              </a:rPr>
              <a:t>建设</a:t>
            </a:r>
            <a:r>
              <a:rPr dirty="0" sz="1000" spc="5">
                <a:solidFill>
                  <a:srgbClr val="4D4D4F"/>
                </a:solidFill>
                <a:latin typeface="宋体"/>
                <a:cs typeface="宋体"/>
              </a:rPr>
              <a:t>情</a:t>
            </a:r>
            <a:r>
              <a:rPr dirty="0" sz="1000" spc="-5">
                <a:solidFill>
                  <a:srgbClr val="4D4D4F"/>
                </a:solidFill>
                <a:latin typeface="宋体"/>
                <a:cs typeface="宋体"/>
              </a:rPr>
              <a:t>况</a:t>
            </a:r>
            <a:r>
              <a:rPr dirty="0" sz="1000" spc="-90">
                <a:solidFill>
                  <a:srgbClr val="4D4D4F"/>
                </a:solidFill>
                <a:latin typeface="宋体"/>
                <a:cs typeface="宋体"/>
              </a:rPr>
              <a:t> </a:t>
            </a:r>
            <a:r>
              <a:rPr dirty="0" sz="1000" spc="-10">
                <a:solidFill>
                  <a:srgbClr val="4D4D4F"/>
                </a:solidFill>
                <a:latin typeface="等线"/>
                <a:cs typeface="等线"/>
              </a:rPr>
              <a:t>...................................................................................................................12</a:t>
            </a:r>
            <a:endParaRPr sz="1000">
              <a:latin typeface="等线"/>
              <a:cs typeface="等线"/>
            </a:endParaRPr>
          </a:p>
          <a:p>
            <a:pPr marL="1400810">
              <a:lnSpc>
                <a:spcPct val="100000"/>
              </a:lnSpc>
              <a:spcBef>
                <a:spcPts val="600"/>
              </a:spcBef>
            </a:pPr>
            <a:r>
              <a:rPr dirty="0" sz="1000" spc="-5">
                <a:solidFill>
                  <a:srgbClr val="4D4D4F"/>
                </a:solidFill>
                <a:latin typeface="宋体"/>
                <a:cs typeface="宋体"/>
              </a:rPr>
              <a:t>表</a:t>
            </a:r>
            <a:r>
              <a:rPr dirty="0" sz="1000" spc="50">
                <a:solidFill>
                  <a:srgbClr val="4D4D4F"/>
                </a:solidFill>
                <a:latin typeface="宋体"/>
                <a:cs typeface="宋体"/>
              </a:rPr>
              <a:t> </a:t>
            </a:r>
            <a:r>
              <a:rPr dirty="0" sz="1000" spc="-5">
                <a:solidFill>
                  <a:srgbClr val="4D4D4F"/>
                </a:solidFill>
                <a:latin typeface="等线"/>
                <a:cs typeface="等线"/>
              </a:rPr>
              <a:t>4</a:t>
            </a:r>
            <a:r>
              <a:rPr dirty="0" sz="1000" spc="-5">
                <a:solidFill>
                  <a:srgbClr val="4D4D4F"/>
                </a:solidFill>
                <a:latin typeface="宋体"/>
                <a:cs typeface="宋体"/>
              </a:rPr>
              <a:t>：个股</a:t>
            </a:r>
            <a:r>
              <a:rPr dirty="0" sz="1000" spc="5">
                <a:solidFill>
                  <a:srgbClr val="4D4D4F"/>
                </a:solidFill>
                <a:latin typeface="宋体"/>
                <a:cs typeface="宋体"/>
              </a:rPr>
              <a:t>区</a:t>
            </a:r>
            <a:r>
              <a:rPr dirty="0" sz="1000" spc="-5">
                <a:solidFill>
                  <a:srgbClr val="4D4D4F"/>
                </a:solidFill>
                <a:latin typeface="宋体"/>
                <a:cs typeface="宋体"/>
              </a:rPr>
              <a:t>间涨</a:t>
            </a:r>
            <a:r>
              <a:rPr dirty="0" sz="1000" spc="5">
                <a:solidFill>
                  <a:srgbClr val="4D4D4F"/>
                </a:solidFill>
                <a:latin typeface="宋体"/>
                <a:cs typeface="宋体"/>
              </a:rPr>
              <a:t>幅</a:t>
            </a:r>
            <a:r>
              <a:rPr dirty="0" sz="1000" spc="-5">
                <a:solidFill>
                  <a:srgbClr val="4D4D4F"/>
                </a:solidFill>
                <a:latin typeface="宋体"/>
                <a:cs typeface="宋体"/>
              </a:rPr>
              <a:t>前十</a:t>
            </a:r>
            <a:r>
              <a:rPr dirty="0" sz="1000" spc="155">
                <a:solidFill>
                  <a:srgbClr val="4D4D4F"/>
                </a:solidFill>
                <a:latin typeface="宋体"/>
                <a:cs typeface="宋体"/>
              </a:rPr>
              <a:t>（%）</a:t>
            </a:r>
            <a:r>
              <a:rPr dirty="0" sz="1000" spc="-270">
                <a:solidFill>
                  <a:srgbClr val="4D4D4F"/>
                </a:solidFill>
                <a:latin typeface="宋体"/>
                <a:cs typeface="宋体"/>
              </a:rPr>
              <a:t> </a:t>
            </a:r>
            <a:r>
              <a:rPr dirty="0" sz="1000" spc="-10">
                <a:solidFill>
                  <a:srgbClr val="4D4D4F"/>
                </a:solidFill>
                <a:latin typeface="等线"/>
                <a:cs typeface="等线"/>
              </a:rPr>
              <a:t>...............................................................................................................18</a:t>
            </a:r>
            <a:endParaRPr sz="1000">
              <a:latin typeface="等线"/>
              <a:cs typeface="等线"/>
            </a:endParaRPr>
          </a:p>
          <a:p>
            <a:pPr marL="1400810">
              <a:lnSpc>
                <a:spcPct val="100000"/>
              </a:lnSpc>
              <a:spcBef>
                <a:spcPts val="600"/>
              </a:spcBef>
            </a:pPr>
            <a:r>
              <a:rPr dirty="0" sz="1000" spc="-5">
                <a:solidFill>
                  <a:srgbClr val="4D4D4F"/>
                </a:solidFill>
                <a:latin typeface="宋体"/>
                <a:cs typeface="宋体"/>
              </a:rPr>
              <a:t>表</a:t>
            </a:r>
            <a:r>
              <a:rPr dirty="0" sz="1000" spc="100">
                <a:solidFill>
                  <a:srgbClr val="4D4D4F"/>
                </a:solidFill>
                <a:latin typeface="宋体"/>
                <a:cs typeface="宋体"/>
              </a:rPr>
              <a:t> </a:t>
            </a:r>
            <a:r>
              <a:rPr dirty="0" sz="1000" spc="-5">
                <a:solidFill>
                  <a:srgbClr val="4D4D4F"/>
                </a:solidFill>
                <a:latin typeface="等线"/>
                <a:cs typeface="等线"/>
              </a:rPr>
              <a:t>5</a:t>
            </a:r>
            <a:r>
              <a:rPr dirty="0" sz="1000" spc="-5">
                <a:solidFill>
                  <a:srgbClr val="4D4D4F"/>
                </a:solidFill>
                <a:latin typeface="宋体"/>
                <a:cs typeface="宋体"/>
              </a:rPr>
              <a:t>：个股</a:t>
            </a:r>
            <a:r>
              <a:rPr dirty="0" sz="1000" spc="5">
                <a:solidFill>
                  <a:srgbClr val="4D4D4F"/>
                </a:solidFill>
                <a:latin typeface="宋体"/>
                <a:cs typeface="宋体"/>
              </a:rPr>
              <a:t>区</a:t>
            </a:r>
            <a:r>
              <a:rPr dirty="0" sz="1000" spc="-5">
                <a:solidFill>
                  <a:srgbClr val="4D4D4F"/>
                </a:solidFill>
                <a:latin typeface="宋体"/>
                <a:cs typeface="宋体"/>
              </a:rPr>
              <a:t>跌幅</a:t>
            </a:r>
            <a:r>
              <a:rPr dirty="0" sz="1000" spc="5">
                <a:solidFill>
                  <a:srgbClr val="4D4D4F"/>
                </a:solidFill>
                <a:latin typeface="宋体"/>
                <a:cs typeface="宋体"/>
              </a:rPr>
              <a:t>前</a:t>
            </a:r>
            <a:r>
              <a:rPr dirty="0" sz="1000">
                <a:solidFill>
                  <a:srgbClr val="4D4D4F"/>
                </a:solidFill>
                <a:latin typeface="宋体"/>
                <a:cs typeface="宋体"/>
              </a:rPr>
              <a:t>十</a:t>
            </a:r>
            <a:r>
              <a:rPr dirty="0" sz="1000" spc="-5">
                <a:solidFill>
                  <a:srgbClr val="4D4D4F"/>
                </a:solidFill>
                <a:latin typeface="宋体"/>
                <a:cs typeface="宋体"/>
              </a:rPr>
              <a:t>（%）</a:t>
            </a:r>
            <a:r>
              <a:rPr dirty="0" sz="1000" spc="-5">
                <a:solidFill>
                  <a:srgbClr val="4D4D4F"/>
                </a:solidFill>
                <a:latin typeface="等线"/>
                <a:cs typeface="等线"/>
              </a:rPr>
              <a:t>....................................................................................................................19</a:t>
            </a:r>
            <a:endParaRPr sz="1000">
              <a:latin typeface="等线"/>
              <a:cs typeface="等线"/>
            </a:endParaRPr>
          </a:p>
          <a:p>
            <a:pPr marL="1400810">
              <a:lnSpc>
                <a:spcPct val="100000"/>
              </a:lnSpc>
              <a:spcBef>
                <a:spcPts val="600"/>
              </a:spcBef>
            </a:pPr>
            <a:r>
              <a:rPr dirty="0" sz="1000" spc="-5">
                <a:solidFill>
                  <a:srgbClr val="4D4D4F"/>
                </a:solidFill>
                <a:latin typeface="宋体"/>
                <a:cs typeface="宋体"/>
              </a:rPr>
              <a:t>表</a:t>
            </a:r>
            <a:r>
              <a:rPr dirty="0" sz="1000" spc="175">
                <a:solidFill>
                  <a:srgbClr val="4D4D4F"/>
                </a:solidFill>
                <a:latin typeface="宋体"/>
                <a:cs typeface="宋体"/>
              </a:rPr>
              <a:t> </a:t>
            </a:r>
            <a:r>
              <a:rPr dirty="0" sz="1000" spc="-5">
                <a:solidFill>
                  <a:srgbClr val="4D4D4F"/>
                </a:solidFill>
                <a:latin typeface="等线"/>
                <a:cs typeface="等线"/>
              </a:rPr>
              <a:t>6</a:t>
            </a:r>
            <a:r>
              <a:rPr dirty="0" sz="1000" spc="-5">
                <a:solidFill>
                  <a:srgbClr val="4D4D4F"/>
                </a:solidFill>
                <a:latin typeface="宋体"/>
                <a:cs typeface="宋体"/>
              </a:rPr>
              <a:t>：公司</a:t>
            </a:r>
            <a:r>
              <a:rPr dirty="0" sz="1000" spc="5">
                <a:solidFill>
                  <a:srgbClr val="4D4D4F"/>
                </a:solidFill>
                <a:latin typeface="宋体"/>
                <a:cs typeface="宋体"/>
              </a:rPr>
              <a:t>股</a:t>
            </a:r>
            <a:r>
              <a:rPr dirty="0" sz="1000" spc="-5">
                <a:solidFill>
                  <a:srgbClr val="4D4D4F"/>
                </a:solidFill>
                <a:latin typeface="宋体"/>
                <a:cs typeface="宋体"/>
              </a:rPr>
              <a:t>权质</a:t>
            </a:r>
            <a:r>
              <a:rPr dirty="0" sz="1000" spc="5">
                <a:solidFill>
                  <a:srgbClr val="4D4D4F"/>
                </a:solidFill>
                <a:latin typeface="宋体"/>
                <a:cs typeface="宋体"/>
              </a:rPr>
              <a:t>押</a:t>
            </a:r>
            <a:r>
              <a:rPr dirty="0" sz="1000" spc="-5">
                <a:solidFill>
                  <a:srgbClr val="4D4D4F"/>
                </a:solidFill>
                <a:latin typeface="宋体"/>
                <a:cs typeface="宋体"/>
              </a:rPr>
              <a:t>比例</a:t>
            </a:r>
            <a:r>
              <a:rPr dirty="0" sz="1000" spc="5">
                <a:solidFill>
                  <a:srgbClr val="4D4D4F"/>
                </a:solidFill>
                <a:latin typeface="宋体"/>
                <a:cs typeface="宋体"/>
              </a:rPr>
              <a:t>前</a:t>
            </a:r>
            <a:r>
              <a:rPr dirty="0" sz="1000" spc="-5">
                <a:solidFill>
                  <a:srgbClr val="4D4D4F"/>
                </a:solidFill>
                <a:latin typeface="宋体"/>
                <a:cs typeface="宋体"/>
              </a:rPr>
              <a:t>十</a:t>
            </a:r>
            <a:r>
              <a:rPr dirty="0" sz="1000" spc="70">
                <a:solidFill>
                  <a:srgbClr val="4D4D4F"/>
                </a:solidFill>
                <a:latin typeface="宋体"/>
                <a:cs typeface="宋体"/>
              </a:rPr>
              <a:t>名</a:t>
            </a:r>
            <a:r>
              <a:rPr dirty="0" sz="1000" spc="-10">
                <a:solidFill>
                  <a:srgbClr val="4D4D4F"/>
                </a:solidFill>
                <a:latin typeface="等线"/>
                <a:cs typeface="等线"/>
              </a:rPr>
              <a:t>...............................................................................................................19</a:t>
            </a:r>
            <a:endParaRPr sz="1000">
              <a:latin typeface="等线"/>
              <a:cs typeface="等线"/>
            </a:endParaRPr>
          </a:p>
          <a:p>
            <a:pPr marL="1400810">
              <a:lnSpc>
                <a:spcPct val="100000"/>
              </a:lnSpc>
              <a:spcBef>
                <a:spcPts val="600"/>
              </a:spcBef>
            </a:pPr>
            <a:r>
              <a:rPr dirty="0" sz="1000" spc="-5">
                <a:solidFill>
                  <a:srgbClr val="4D4D4F"/>
                </a:solidFill>
                <a:latin typeface="宋体"/>
                <a:cs typeface="宋体"/>
              </a:rPr>
              <a:t>表</a:t>
            </a:r>
            <a:r>
              <a:rPr dirty="0" sz="1000" spc="120">
                <a:solidFill>
                  <a:srgbClr val="4D4D4F"/>
                </a:solidFill>
                <a:latin typeface="宋体"/>
                <a:cs typeface="宋体"/>
              </a:rPr>
              <a:t> </a:t>
            </a:r>
            <a:r>
              <a:rPr dirty="0" sz="1000" spc="-5">
                <a:solidFill>
                  <a:srgbClr val="4D4D4F"/>
                </a:solidFill>
                <a:latin typeface="等线"/>
                <a:cs typeface="等线"/>
              </a:rPr>
              <a:t>7</a:t>
            </a:r>
            <a:r>
              <a:rPr dirty="0" sz="1000" spc="-5">
                <a:solidFill>
                  <a:srgbClr val="4D4D4F"/>
                </a:solidFill>
                <a:latin typeface="宋体"/>
                <a:cs typeface="宋体"/>
              </a:rPr>
              <a:t>：沪深</a:t>
            </a:r>
            <a:r>
              <a:rPr dirty="0" sz="1000" spc="5">
                <a:solidFill>
                  <a:srgbClr val="4D4D4F"/>
                </a:solidFill>
                <a:latin typeface="宋体"/>
                <a:cs typeface="宋体"/>
              </a:rPr>
              <a:t>股</a:t>
            </a:r>
            <a:r>
              <a:rPr dirty="0" sz="1000" spc="-5">
                <a:solidFill>
                  <a:srgbClr val="4D4D4F"/>
                </a:solidFill>
                <a:latin typeface="宋体"/>
                <a:cs typeface="宋体"/>
              </a:rPr>
              <a:t>通增</a:t>
            </a:r>
            <a:r>
              <a:rPr dirty="0" sz="1000" spc="5">
                <a:solidFill>
                  <a:srgbClr val="4D4D4F"/>
                </a:solidFill>
                <a:latin typeface="宋体"/>
                <a:cs typeface="宋体"/>
              </a:rPr>
              <a:t>减</a:t>
            </a:r>
            <a:r>
              <a:rPr dirty="0" sz="1000" spc="-5">
                <a:solidFill>
                  <a:srgbClr val="4D4D4F"/>
                </a:solidFill>
                <a:latin typeface="宋体"/>
                <a:cs typeface="宋体"/>
              </a:rPr>
              <a:t>持比</a:t>
            </a:r>
            <a:r>
              <a:rPr dirty="0" sz="1000" spc="5">
                <a:solidFill>
                  <a:srgbClr val="4D4D4F"/>
                </a:solidFill>
                <a:latin typeface="宋体"/>
                <a:cs typeface="宋体"/>
              </a:rPr>
              <a:t>例</a:t>
            </a:r>
            <a:r>
              <a:rPr dirty="0" sz="1000" spc="-5">
                <a:solidFill>
                  <a:srgbClr val="4D4D4F"/>
                </a:solidFill>
                <a:latin typeface="宋体"/>
                <a:cs typeface="宋体"/>
              </a:rPr>
              <a:t>变化前</a:t>
            </a:r>
            <a:r>
              <a:rPr dirty="0" sz="1000" spc="5">
                <a:solidFill>
                  <a:srgbClr val="4D4D4F"/>
                </a:solidFill>
                <a:latin typeface="宋体"/>
                <a:cs typeface="宋体"/>
              </a:rPr>
              <a:t>十</a:t>
            </a:r>
            <a:r>
              <a:rPr dirty="0" sz="1000" spc="95">
                <a:solidFill>
                  <a:srgbClr val="4D4D4F"/>
                </a:solidFill>
                <a:latin typeface="宋体"/>
                <a:cs typeface="宋体"/>
              </a:rPr>
              <a:t>名</a:t>
            </a:r>
            <a:r>
              <a:rPr dirty="0" sz="1000" spc="-10">
                <a:solidFill>
                  <a:srgbClr val="4D4D4F"/>
                </a:solidFill>
                <a:latin typeface="等线"/>
                <a:cs typeface="等线"/>
              </a:rPr>
              <a:t>.................................................................................................19</a:t>
            </a:r>
            <a:endParaRPr sz="1000">
              <a:latin typeface="等线"/>
              <a:cs typeface="等线"/>
            </a:endParaRPr>
          </a:p>
          <a:p>
            <a:pPr marL="1400810">
              <a:lnSpc>
                <a:spcPct val="100000"/>
              </a:lnSpc>
              <a:spcBef>
                <a:spcPts val="600"/>
              </a:spcBef>
            </a:pPr>
            <a:r>
              <a:rPr dirty="0" sz="1000" spc="-5" b="1">
                <a:solidFill>
                  <a:srgbClr val="4D4D4F"/>
                </a:solidFill>
                <a:latin typeface="微软雅黑"/>
                <a:cs typeface="微软雅黑"/>
              </a:rPr>
              <a:t>表 </a:t>
            </a:r>
            <a:r>
              <a:rPr dirty="0" sz="1000" spc="65" b="1">
                <a:solidFill>
                  <a:srgbClr val="4D4D4F"/>
                </a:solidFill>
                <a:latin typeface="微软雅黑"/>
                <a:cs typeface="微软雅黑"/>
              </a:rPr>
              <a:t> </a:t>
            </a:r>
            <a:r>
              <a:rPr dirty="0" sz="1000" spc="-5" b="1">
                <a:solidFill>
                  <a:srgbClr val="4D4D4F"/>
                </a:solidFill>
                <a:latin typeface="等线"/>
                <a:cs typeface="等线"/>
              </a:rPr>
              <a:t>8</a:t>
            </a:r>
            <a:r>
              <a:rPr dirty="0" sz="1000" spc="-5" b="1">
                <a:solidFill>
                  <a:srgbClr val="4D4D4F"/>
                </a:solidFill>
                <a:latin typeface="微软雅黑"/>
                <a:cs typeface="微软雅黑"/>
              </a:rPr>
              <a:t>：</a:t>
            </a:r>
            <a:r>
              <a:rPr dirty="0" sz="1000" spc="5" b="1">
                <a:solidFill>
                  <a:srgbClr val="4D4D4F"/>
                </a:solidFill>
                <a:latin typeface="微软雅黑"/>
                <a:cs typeface="微软雅黑"/>
              </a:rPr>
              <a:t>港股</a:t>
            </a:r>
            <a:r>
              <a:rPr dirty="0" sz="1000" spc="-5" b="1">
                <a:solidFill>
                  <a:srgbClr val="4D4D4F"/>
                </a:solidFill>
                <a:latin typeface="微软雅黑"/>
                <a:cs typeface="微软雅黑"/>
              </a:rPr>
              <a:t>通</a:t>
            </a:r>
            <a:r>
              <a:rPr dirty="0" sz="1000" spc="5" b="1">
                <a:solidFill>
                  <a:srgbClr val="4D4D4F"/>
                </a:solidFill>
                <a:latin typeface="微软雅黑"/>
                <a:cs typeface="微软雅黑"/>
              </a:rPr>
              <a:t>增减</a:t>
            </a:r>
            <a:r>
              <a:rPr dirty="0" sz="1000" spc="-5" b="1">
                <a:solidFill>
                  <a:srgbClr val="4D4D4F"/>
                </a:solidFill>
                <a:latin typeface="微软雅黑"/>
                <a:cs typeface="微软雅黑"/>
              </a:rPr>
              <a:t>持</a:t>
            </a:r>
            <a:r>
              <a:rPr dirty="0" sz="1000" spc="5" b="1">
                <a:solidFill>
                  <a:srgbClr val="4D4D4F"/>
                </a:solidFill>
                <a:latin typeface="微软雅黑"/>
                <a:cs typeface="微软雅黑"/>
              </a:rPr>
              <a:t>比例</a:t>
            </a:r>
            <a:r>
              <a:rPr dirty="0" sz="1000" spc="-5" b="1">
                <a:solidFill>
                  <a:srgbClr val="4D4D4F"/>
                </a:solidFill>
                <a:latin typeface="微软雅黑"/>
                <a:cs typeface="微软雅黑"/>
              </a:rPr>
              <a:t>变</a:t>
            </a:r>
            <a:r>
              <a:rPr dirty="0" sz="1000" spc="5" b="1">
                <a:solidFill>
                  <a:srgbClr val="4D4D4F"/>
                </a:solidFill>
                <a:latin typeface="微软雅黑"/>
                <a:cs typeface="微软雅黑"/>
              </a:rPr>
              <a:t>化前十</a:t>
            </a:r>
            <a:r>
              <a:rPr dirty="0" sz="1000" spc="125" b="1">
                <a:solidFill>
                  <a:srgbClr val="4D4D4F"/>
                </a:solidFill>
                <a:latin typeface="微软雅黑"/>
                <a:cs typeface="微软雅黑"/>
              </a:rPr>
              <a:t>名</a:t>
            </a:r>
            <a:r>
              <a:rPr dirty="0" sz="1000" spc="-10">
                <a:solidFill>
                  <a:srgbClr val="4D4D4F"/>
                </a:solidFill>
                <a:latin typeface="等线"/>
                <a:cs typeface="等线"/>
              </a:rPr>
              <a:t>.....................................................................................................20</a:t>
            </a:r>
            <a:endParaRPr sz="1000">
              <a:latin typeface="等线"/>
              <a:cs typeface="等线"/>
            </a:endParaRPr>
          </a:p>
          <a:p>
            <a:pPr marL="1400810">
              <a:lnSpc>
                <a:spcPct val="100000"/>
              </a:lnSpc>
              <a:spcBef>
                <a:spcPts val="600"/>
              </a:spcBef>
            </a:pPr>
            <a:r>
              <a:rPr dirty="0" sz="1000" spc="-5">
                <a:solidFill>
                  <a:srgbClr val="4D4D4F"/>
                </a:solidFill>
                <a:latin typeface="宋体"/>
                <a:cs typeface="宋体"/>
              </a:rPr>
              <a:t>表</a:t>
            </a:r>
            <a:r>
              <a:rPr dirty="0" sz="1000" spc="229">
                <a:solidFill>
                  <a:srgbClr val="4D4D4F"/>
                </a:solidFill>
                <a:latin typeface="宋体"/>
                <a:cs typeface="宋体"/>
              </a:rPr>
              <a:t> </a:t>
            </a:r>
            <a:r>
              <a:rPr dirty="0" sz="1000" spc="-5">
                <a:solidFill>
                  <a:srgbClr val="4D4D4F"/>
                </a:solidFill>
                <a:latin typeface="等线"/>
                <a:cs typeface="等线"/>
              </a:rPr>
              <a:t>9</a:t>
            </a:r>
            <a:r>
              <a:rPr dirty="0" sz="1000" spc="-5">
                <a:solidFill>
                  <a:srgbClr val="4D4D4F"/>
                </a:solidFill>
                <a:latin typeface="宋体"/>
                <a:cs typeface="宋体"/>
              </a:rPr>
              <a:t>：月度</a:t>
            </a:r>
            <a:r>
              <a:rPr dirty="0" sz="1000" spc="5">
                <a:solidFill>
                  <a:srgbClr val="4D4D4F"/>
                </a:solidFill>
                <a:latin typeface="宋体"/>
                <a:cs typeface="宋体"/>
              </a:rPr>
              <a:t>组</a:t>
            </a:r>
            <a:r>
              <a:rPr dirty="0" sz="1000" spc="-5">
                <a:solidFill>
                  <a:srgbClr val="4D4D4F"/>
                </a:solidFill>
                <a:latin typeface="宋体"/>
                <a:cs typeface="宋体"/>
              </a:rPr>
              <a:t>合重</a:t>
            </a:r>
            <a:r>
              <a:rPr dirty="0" sz="1000" spc="5">
                <a:solidFill>
                  <a:srgbClr val="4D4D4F"/>
                </a:solidFill>
                <a:latin typeface="宋体"/>
                <a:cs typeface="宋体"/>
              </a:rPr>
              <a:t>要</a:t>
            </a:r>
            <a:r>
              <a:rPr dirty="0" sz="1000" spc="-5">
                <a:solidFill>
                  <a:srgbClr val="4D4D4F"/>
                </a:solidFill>
                <a:latin typeface="宋体"/>
                <a:cs typeface="宋体"/>
              </a:rPr>
              <a:t>公</a:t>
            </a:r>
            <a:r>
              <a:rPr dirty="0" sz="1000" spc="45">
                <a:solidFill>
                  <a:srgbClr val="4D4D4F"/>
                </a:solidFill>
                <a:latin typeface="宋体"/>
                <a:cs typeface="宋体"/>
              </a:rPr>
              <a:t>告</a:t>
            </a:r>
            <a:r>
              <a:rPr dirty="0" sz="1000" spc="-10">
                <a:solidFill>
                  <a:srgbClr val="4D4D4F"/>
                </a:solidFill>
                <a:latin typeface="等线"/>
                <a:cs typeface="等线"/>
              </a:rPr>
              <a:t>.............................................................................................................................20</a:t>
            </a:r>
            <a:endParaRPr sz="1000">
              <a:latin typeface="等线"/>
              <a:cs typeface="等线"/>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26200" cy="275145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0"/>
              </a:spcBef>
            </a:pPr>
            <a:endParaRPr sz="500">
              <a:latin typeface="微软雅黑"/>
              <a:cs typeface="微软雅黑"/>
            </a:endParaRPr>
          </a:p>
          <a:p>
            <a:pPr marL="1384300" marR="69215">
              <a:lnSpc>
                <a:spcPct val="107100"/>
              </a:lnSpc>
            </a:pPr>
            <a:r>
              <a:rPr dirty="0" sz="1400" b="1">
                <a:solidFill>
                  <a:srgbClr val="F5821F"/>
                </a:solidFill>
                <a:latin typeface="等线"/>
                <a:cs typeface="等线"/>
              </a:rPr>
              <a:t>1.</a:t>
            </a:r>
            <a:r>
              <a:rPr dirty="0" sz="1400" spc="-5" b="1">
                <a:solidFill>
                  <a:srgbClr val="F5821F"/>
                </a:solidFill>
                <a:latin typeface="等线"/>
                <a:cs typeface="等线"/>
              </a:rPr>
              <a:t> </a:t>
            </a:r>
            <a:r>
              <a:rPr dirty="0" sz="1400" b="1">
                <a:solidFill>
                  <a:srgbClr val="F5821F"/>
                </a:solidFill>
                <a:latin typeface="微软雅黑"/>
                <a:cs typeface="微软雅黑"/>
              </a:rPr>
              <a:t>恒瑞</a:t>
            </a:r>
            <a:r>
              <a:rPr dirty="0" sz="1400" spc="10" b="1">
                <a:solidFill>
                  <a:srgbClr val="F5821F"/>
                </a:solidFill>
                <a:latin typeface="微软雅黑"/>
                <a:cs typeface="微软雅黑"/>
              </a:rPr>
              <a:t>首</a:t>
            </a:r>
            <a:r>
              <a:rPr dirty="0" sz="1400" b="1">
                <a:solidFill>
                  <a:srgbClr val="F5821F"/>
                </a:solidFill>
                <a:latin typeface="微软雅黑"/>
                <a:cs typeface="微软雅黑"/>
              </a:rPr>
              <a:t>个国产</a:t>
            </a:r>
            <a:r>
              <a:rPr dirty="0" sz="1400" spc="-55" b="1">
                <a:solidFill>
                  <a:srgbClr val="F5821F"/>
                </a:solidFill>
                <a:latin typeface="微软雅黑"/>
                <a:cs typeface="微软雅黑"/>
              </a:rPr>
              <a:t> </a:t>
            </a:r>
            <a:r>
              <a:rPr dirty="0" sz="1400" spc="-5" b="1">
                <a:solidFill>
                  <a:srgbClr val="F5821F"/>
                </a:solidFill>
                <a:latin typeface="等线"/>
                <a:cs typeface="等线"/>
              </a:rPr>
              <a:t>SGLT-2</a:t>
            </a:r>
            <a:r>
              <a:rPr dirty="0" sz="1400" spc="-50" b="1">
                <a:solidFill>
                  <a:srgbClr val="F5821F"/>
                </a:solidFill>
                <a:latin typeface="等线"/>
                <a:cs typeface="等线"/>
              </a:rPr>
              <a:t> </a:t>
            </a:r>
            <a:r>
              <a:rPr dirty="0" sz="1400" spc="10" b="1">
                <a:solidFill>
                  <a:srgbClr val="F5821F"/>
                </a:solidFill>
                <a:latin typeface="微软雅黑"/>
                <a:cs typeface="微软雅黑"/>
              </a:rPr>
              <a:t>抑</a:t>
            </a:r>
            <a:r>
              <a:rPr dirty="0" sz="1400" b="1">
                <a:solidFill>
                  <a:srgbClr val="F5821F"/>
                </a:solidFill>
                <a:latin typeface="微软雅黑"/>
                <a:cs typeface="微软雅黑"/>
              </a:rPr>
              <a:t>制剂报产</a:t>
            </a:r>
            <a:r>
              <a:rPr dirty="0" sz="1400" spc="-110" b="1">
                <a:solidFill>
                  <a:srgbClr val="F5821F"/>
                </a:solidFill>
                <a:latin typeface="微软雅黑"/>
                <a:cs typeface="微软雅黑"/>
              </a:rPr>
              <a:t>，</a:t>
            </a:r>
            <a:r>
              <a:rPr dirty="0" sz="1400" b="1">
                <a:solidFill>
                  <a:srgbClr val="F5821F"/>
                </a:solidFill>
                <a:latin typeface="微软雅黑"/>
                <a:cs typeface="微软雅黑"/>
              </a:rPr>
              <a:t>糖尿病</a:t>
            </a:r>
            <a:r>
              <a:rPr dirty="0" sz="1400" spc="10" b="1">
                <a:solidFill>
                  <a:srgbClr val="F5821F"/>
                </a:solidFill>
                <a:latin typeface="微软雅黑"/>
                <a:cs typeface="微软雅黑"/>
              </a:rPr>
              <a:t>领</a:t>
            </a:r>
            <a:r>
              <a:rPr dirty="0" sz="1400" b="1">
                <a:solidFill>
                  <a:srgbClr val="F5821F"/>
                </a:solidFill>
                <a:latin typeface="微软雅黑"/>
                <a:cs typeface="微软雅黑"/>
              </a:rPr>
              <a:t>域布局即将步入 收获期</a:t>
            </a:r>
            <a:endParaRPr sz="1400">
              <a:latin typeface="微软雅黑"/>
              <a:cs typeface="微软雅黑"/>
            </a:endParaRPr>
          </a:p>
          <a:p>
            <a:pPr algn="just" marL="1400810" marR="70485">
              <a:lnSpc>
                <a:spcPct val="116500"/>
              </a:lnSpc>
              <a:spcBef>
                <a:spcPts val="815"/>
              </a:spcBef>
            </a:pPr>
            <a:r>
              <a:rPr dirty="0" sz="1000" spc="-5">
                <a:solidFill>
                  <a:srgbClr val="4D4D4F"/>
                </a:solidFill>
                <a:latin typeface="等线"/>
                <a:cs typeface="等线"/>
              </a:rPr>
              <a:t>9</a:t>
            </a:r>
            <a:r>
              <a:rPr dirty="0" sz="1000" spc="5">
                <a:solidFill>
                  <a:srgbClr val="4D4D4F"/>
                </a:solidFill>
                <a:latin typeface="等线"/>
                <a:cs typeface="等线"/>
              </a:rPr>
              <a:t> </a:t>
            </a:r>
            <a:r>
              <a:rPr dirty="0" sz="1000" spc="-5">
                <a:solidFill>
                  <a:srgbClr val="4D4D4F"/>
                </a:solidFill>
                <a:latin typeface="宋体"/>
                <a:cs typeface="宋体"/>
              </a:rPr>
              <a:t>月</a:t>
            </a:r>
            <a:r>
              <a:rPr dirty="0" sz="1000" spc="-220">
                <a:solidFill>
                  <a:srgbClr val="4D4D4F"/>
                </a:solidFill>
                <a:latin typeface="宋体"/>
                <a:cs typeface="宋体"/>
              </a:rPr>
              <a:t> </a:t>
            </a:r>
            <a:r>
              <a:rPr dirty="0" sz="1000" spc="-5">
                <a:solidFill>
                  <a:srgbClr val="4D4D4F"/>
                </a:solidFill>
                <a:latin typeface="等线"/>
                <a:cs typeface="等线"/>
              </a:rPr>
              <a:t>30</a:t>
            </a:r>
            <a:r>
              <a:rPr dirty="0" sz="1000" spc="10">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a:t>
            </a:r>
            <a:r>
              <a:rPr dirty="0" sz="1000" spc="-5">
                <a:solidFill>
                  <a:srgbClr val="4D4D4F"/>
                </a:solidFill>
                <a:latin typeface="宋体"/>
                <a:cs typeface="宋体"/>
              </a:rPr>
              <a:t>恒</a:t>
            </a:r>
            <a:r>
              <a:rPr dirty="0" sz="1000" spc="5">
                <a:solidFill>
                  <a:srgbClr val="4D4D4F"/>
                </a:solidFill>
                <a:latin typeface="宋体"/>
                <a:cs typeface="宋体"/>
              </a:rPr>
              <a:t>瑞</a:t>
            </a:r>
            <a:r>
              <a:rPr dirty="0" sz="1000" spc="-5">
                <a:solidFill>
                  <a:srgbClr val="4D4D4F"/>
                </a:solidFill>
                <a:latin typeface="宋体"/>
                <a:cs typeface="宋体"/>
              </a:rPr>
              <a:t>医药</a:t>
            </a:r>
            <a:r>
              <a:rPr dirty="0" sz="1000" spc="5">
                <a:solidFill>
                  <a:srgbClr val="4D4D4F"/>
                </a:solidFill>
                <a:latin typeface="宋体"/>
                <a:cs typeface="宋体"/>
              </a:rPr>
              <a:t>提交</a:t>
            </a:r>
            <a:r>
              <a:rPr dirty="0" sz="1000" spc="-5">
                <a:solidFill>
                  <a:srgbClr val="4D4D4F"/>
                </a:solidFill>
                <a:latin typeface="宋体"/>
                <a:cs typeface="宋体"/>
              </a:rPr>
              <a:t>的</a:t>
            </a:r>
            <a:r>
              <a:rPr dirty="0" sz="1000" spc="-210">
                <a:solidFill>
                  <a:srgbClr val="4D4D4F"/>
                </a:solidFill>
                <a:latin typeface="宋体"/>
                <a:cs typeface="宋体"/>
              </a:rPr>
              <a:t> </a:t>
            </a:r>
            <a:r>
              <a:rPr dirty="0" sz="1000" spc="-5">
                <a:solidFill>
                  <a:srgbClr val="4D4D4F"/>
                </a:solidFill>
                <a:latin typeface="等线"/>
                <a:cs typeface="等线"/>
              </a:rPr>
              <a:t>1</a:t>
            </a:r>
            <a:r>
              <a:rPr dirty="0" sz="1000" spc="10">
                <a:solidFill>
                  <a:srgbClr val="4D4D4F"/>
                </a:solidFill>
                <a:latin typeface="等线"/>
                <a:cs typeface="等线"/>
              </a:rPr>
              <a:t> </a:t>
            </a:r>
            <a:r>
              <a:rPr dirty="0" sz="1000" spc="-5">
                <a:solidFill>
                  <a:srgbClr val="4D4D4F"/>
                </a:solidFill>
                <a:latin typeface="宋体"/>
                <a:cs typeface="宋体"/>
              </a:rPr>
              <a:t>类</a:t>
            </a:r>
            <a:r>
              <a:rPr dirty="0" sz="1000" spc="5">
                <a:solidFill>
                  <a:srgbClr val="4D4D4F"/>
                </a:solidFill>
                <a:latin typeface="宋体"/>
                <a:cs typeface="宋体"/>
              </a:rPr>
              <a:t>新</a:t>
            </a:r>
            <a:r>
              <a:rPr dirty="0" sz="1000" spc="-5">
                <a:solidFill>
                  <a:srgbClr val="4D4D4F"/>
                </a:solidFill>
                <a:latin typeface="宋体"/>
                <a:cs typeface="宋体"/>
              </a:rPr>
              <a:t>药脯</a:t>
            </a:r>
            <a:r>
              <a:rPr dirty="0" sz="1000" spc="5">
                <a:solidFill>
                  <a:srgbClr val="4D4D4F"/>
                </a:solidFill>
                <a:latin typeface="宋体"/>
                <a:cs typeface="宋体"/>
              </a:rPr>
              <a:t>氨</a:t>
            </a:r>
            <a:r>
              <a:rPr dirty="0" sz="1000" spc="-5">
                <a:solidFill>
                  <a:srgbClr val="4D4D4F"/>
                </a:solidFill>
                <a:latin typeface="宋体"/>
                <a:cs typeface="宋体"/>
              </a:rPr>
              <a:t>酸恒</a:t>
            </a:r>
            <a:r>
              <a:rPr dirty="0" sz="1000" spc="5">
                <a:solidFill>
                  <a:srgbClr val="4D4D4F"/>
                </a:solidFill>
                <a:latin typeface="宋体"/>
                <a:cs typeface="宋体"/>
              </a:rPr>
              <a:t>格</a:t>
            </a:r>
            <a:r>
              <a:rPr dirty="0" sz="1000" spc="-5">
                <a:solidFill>
                  <a:srgbClr val="4D4D4F"/>
                </a:solidFill>
                <a:latin typeface="宋体"/>
                <a:cs typeface="宋体"/>
              </a:rPr>
              <a:t>列</a:t>
            </a:r>
            <a:r>
              <a:rPr dirty="0" sz="1000" spc="5">
                <a:solidFill>
                  <a:srgbClr val="4D4D4F"/>
                </a:solidFill>
                <a:latin typeface="宋体"/>
                <a:cs typeface="宋体"/>
              </a:rPr>
              <a:t>净</a:t>
            </a:r>
            <a:r>
              <a:rPr dirty="0" sz="1000" spc="-5">
                <a:solidFill>
                  <a:srgbClr val="4D4D4F"/>
                </a:solidFill>
                <a:latin typeface="宋体"/>
                <a:cs typeface="宋体"/>
              </a:rPr>
              <a:t>片上市</a:t>
            </a:r>
            <a:r>
              <a:rPr dirty="0" sz="1000" spc="5">
                <a:solidFill>
                  <a:srgbClr val="4D4D4F"/>
                </a:solidFill>
                <a:latin typeface="宋体"/>
                <a:cs typeface="宋体"/>
              </a:rPr>
              <a:t>申</a:t>
            </a:r>
            <a:r>
              <a:rPr dirty="0" sz="1000" spc="-5">
                <a:solidFill>
                  <a:srgbClr val="4D4D4F"/>
                </a:solidFill>
                <a:latin typeface="宋体"/>
                <a:cs typeface="宋体"/>
              </a:rPr>
              <a:t>请</a:t>
            </a:r>
            <a:r>
              <a:rPr dirty="0" sz="1000" spc="5">
                <a:solidFill>
                  <a:srgbClr val="4D4D4F"/>
                </a:solidFill>
                <a:latin typeface="宋体"/>
                <a:cs typeface="宋体"/>
              </a:rPr>
              <a:t>获</a:t>
            </a:r>
            <a:r>
              <a:rPr dirty="0" sz="1000" spc="-5">
                <a:solidFill>
                  <a:srgbClr val="4D4D4F"/>
                </a:solidFill>
                <a:latin typeface="宋体"/>
                <a:cs typeface="宋体"/>
              </a:rPr>
              <a:t>得</a:t>
            </a:r>
            <a:r>
              <a:rPr dirty="0" sz="1000" spc="-215">
                <a:solidFill>
                  <a:srgbClr val="4D4D4F"/>
                </a:solidFill>
                <a:latin typeface="宋体"/>
                <a:cs typeface="宋体"/>
              </a:rPr>
              <a:t> </a:t>
            </a:r>
            <a:r>
              <a:rPr dirty="0" sz="1000" spc="-5">
                <a:solidFill>
                  <a:srgbClr val="4D4D4F"/>
                </a:solidFill>
                <a:latin typeface="等线"/>
                <a:cs typeface="等线"/>
              </a:rPr>
              <a:t>CDE</a:t>
            </a:r>
            <a:r>
              <a:rPr dirty="0" sz="1000" spc="10">
                <a:solidFill>
                  <a:srgbClr val="4D4D4F"/>
                </a:solidFill>
                <a:latin typeface="等线"/>
                <a:cs typeface="等线"/>
              </a:rPr>
              <a:t> </a:t>
            </a:r>
            <a:r>
              <a:rPr dirty="0" sz="1000" spc="-5">
                <a:solidFill>
                  <a:srgbClr val="4D4D4F"/>
                </a:solidFill>
                <a:latin typeface="宋体"/>
                <a:cs typeface="宋体"/>
              </a:rPr>
              <a:t>受</a:t>
            </a:r>
            <a:r>
              <a:rPr dirty="0" sz="1000" spc="5">
                <a:solidFill>
                  <a:srgbClr val="4D4D4F"/>
                </a:solidFill>
                <a:latin typeface="宋体"/>
                <a:cs typeface="宋体"/>
              </a:rPr>
              <a:t>理</a:t>
            </a:r>
            <a:r>
              <a:rPr dirty="0" sz="1000" spc="-5">
                <a:solidFill>
                  <a:srgbClr val="4D4D4F"/>
                </a:solidFill>
                <a:latin typeface="宋体"/>
                <a:cs typeface="宋体"/>
              </a:rPr>
              <a:t>，该产品 成为首</a:t>
            </a:r>
            <a:r>
              <a:rPr dirty="0" sz="1000" spc="5">
                <a:solidFill>
                  <a:srgbClr val="4D4D4F"/>
                </a:solidFill>
                <a:latin typeface="宋体"/>
                <a:cs typeface="宋体"/>
              </a:rPr>
              <a:t>个</a:t>
            </a:r>
            <a:r>
              <a:rPr dirty="0" sz="1000" spc="-5">
                <a:solidFill>
                  <a:srgbClr val="4D4D4F"/>
                </a:solidFill>
                <a:latin typeface="宋体"/>
                <a:cs typeface="宋体"/>
              </a:rPr>
              <a:t>在国</a:t>
            </a:r>
            <a:r>
              <a:rPr dirty="0" sz="1000" spc="5">
                <a:solidFill>
                  <a:srgbClr val="4D4D4F"/>
                </a:solidFill>
                <a:latin typeface="宋体"/>
                <a:cs typeface="宋体"/>
              </a:rPr>
              <a:t>内</a:t>
            </a:r>
            <a:r>
              <a:rPr dirty="0" sz="1000" spc="-5">
                <a:solidFill>
                  <a:srgbClr val="4D4D4F"/>
                </a:solidFill>
                <a:latin typeface="宋体"/>
                <a:cs typeface="宋体"/>
              </a:rPr>
              <a:t>申报</a:t>
            </a:r>
            <a:r>
              <a:rPr dirty="0" sz="1000" spc="5">
                <a:solidFill>
                  <a:srgbClr val="4D4D4F"/>
                </a:solidFill>
                <a:latin typeface="宋体"/>
                <a:cs typeface="宋体"/>
              </a:rPr>
              <a:t>上</a:t>
            </a:r>
            <a:r>
              <a:rPr dirty="0" sz="1000" spc="-5">
                <a:solidFill>
                  <a:srgbClr val="4D4D4F"/>
                </a:solidFill>
                <a:latin typeface="宋体"/>
                <a:cs typeface="宋体"/>
              </a:rPr>
              <a:t>市</a:t>
            </a:r>
            <a:r>
              <a:rPr dirty="0" sz="1000" spc="5">
                <a:solidFill>
                  <a:srgbClr val="4D4D4F"/>
                </a:solidFill>
                <a:latin typeface="宋体"/>
                <a:cs typeface="宋体"/>
              </a:rPr>
              <a:t>的</a:t>
            </a:r>
            <a:r>
              <a:rPr dirty="0" sz="1000" spc="-5">
                <a:solidFill>
                  <a:srgbClr val="4D4D4F"/>
                </a:solidFill>
                <a:latin typeface="宋体"/>
                <a:cs typeface="宋体"/>
              </a:rPr>
              <a:t>国产</a:t>
            </a:r>
            <a:r>
              <a:rPr dirty="0" sz="1000" spc="-145">
                <a:solidFill>
                  <a:srgbClr val="4D4D4F"/>
                </a:solidFill>
                <a:latin typeface="宋体"/>
                <a:cs typeface="宋体"/>
              </a:rPr>
              <a:t> </a:t>
            </a:r>
            <a:r>
              <a:rPr dirty="0" sz="1000" spc="-5">
                <a:solidFill>
                  <a:srgbClr val="4D4D4F"/>
                </a:solidFill>
                <a:latin typeface="等线"/>
                <a:cs typeface="等线"/>
              </a:rPr>
              <a:t>SGLT-2</a:t>
            </a:r>
            <a:r>
              <a:rPr dirty="0" sz="1000" spc="90">
                <a:solidFill>
                  <a:srgbClr val="4D4D4F"/>
                </a:solidFill>
                <a:latin typeface="等线"/>
                <a:cs typeface="等线"/>
              </a:rPr>
              <a:t>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
                <a:solidFill>
                  <a:srgbClr val="4D4D4F"/>
                </a:solidFill>
                <a:latin typeface="宋体"/>
                <a:cs typeface="宋体"/>
              </a:rPr>
              <a:t>，这</a:t>
            </a:r>
            <a:r>
              <a:rPr dirty="0" sz="1000" spc="5">
                <a:solidFill>
                  <a:srgbClr val="4D4D4F"/>
                </a:solidFill>
                <a:latin typeface="宋体"/>
                <a:cs typeface="宋体"/>
              </a:rPr>
              <a:t>也</a:t>
            </a:r>
            <a:r>
              <a:rPr dirty="0" sz="1000" spc="-5">
                <a:solidFill>
                  <a:srgbClr val="4D4D4F"/>
                </a:solidFill>
                <a:latin typeface="宋体"/>
                <a:cs typeface="宋体"/>
              </a:rPr>
              <a:t>标志着</a:t>
            </a:r>
            <a:r>
              <a:rPr dirty="0" sz="1000" spc="5">
                <a:solidFill>
                  <a:srgbClr val="4D4D4F"/>
                </a:solidFill>
                <a:latin typeface="宋体"/>
                <a:cs typeface="宋体"/>
              </a:rPr>
              <a:t>恒</a:t>
            </a:r>
            <a:r>
              <a:rPr dirty="0" sz="1000" spc="-5">
                <a:solidFill>
                  <a:srgbClr val="4D4D4F"/>
                </a:solidFill>
                <a:latin typeface="宋体"/>
                <a:cs typeface="宋体"/>
              </a:rPr>
              <a:t>瑞医</a:t>
            </a:r>
            <a:r>
              <a:rPr dirty="0" sz="1000" spc="5">
                <a:solidFill>
                  <a:srgbClr val="4D4D4F"/>
                </a:solidFill>
                <a:latin typeface="宋体"/>
                <a:cs typeface="宋体"/>
              </a:rPr>
              <a:t>药</a:t>
            </a:r>
            <a:r>
              <a:rPr dirty="0" sz="1000" spc="-5">
                <a:solidFill>
                  <a:srgbClr val="4D4D4F"/>
                </a:solidFill>
                <a:latin typeface="宋体"/>
                <a:cs typeface="宋体"/>
              </a:rPr>
              <a:t>在糖</a:t>
            </a:r>
            <a:r>
              <a:rPr dirty="0" sz="1000" spc="5">
                <a:solidFill>
                  <a:srgbClr val="4D4D4F"/>
                </a:solidFill>
                <a:latin typeface="宋体"/>
                <a:cs typeface="宋体"/>
              </a:rPr>
              <a:t>尿</a:t>
            </a:r>
            <a:r>
              <a:rPr dirty="0" sz="1000" spc="-5">
                <a:solidFill>
                  <a:srgbClr val="4D4D4F"/>
                </a:solidFill>
                <a:latin typeface="宋体"/>
                <a:cs typeface="宋体"/>
              </a:rPr>
              <a:t>病</a:t>
            </a:r>
            <a:r>
              <a:rPr dirty="0" sz="1000" spc="5">
                <a:solidFill>
                  <a:srgbClr val="4D4D4F"/>
                </a:solidFill>
                <a:latin typeface="宋体"/>
                <a:cs typeface="宋体"/>
              </a:rPr>
              <a:t>领</a:t>
            </a:r>
            <a:r>
              <a:rPr dirty="0" sz="1000" spc="-5">
                <a:solidFill>
                  <a:srgbClr val="4D4D4F"/>
                </a:solidFill>
                <a:latin typeface="宋体"/>
                <a:cs typeface="宋体"/>
              </a:rPr>
              <a:t>域的布 局即将</a:t>
            </a:r>
            <a:r>
              <a:rPr dirty="0" sz="1000" spc="5">
                <a:solidFill>
                  <a:srgbClr val="4D4D4F"/>
                </a:solidFill>
                <a:latin typeface="宋体"/>
                <a:cs typeface="宋体"/>
              </a:rPr>
              <a:t>开</a:t>
            </a:r>
            <a:r>
              <a:rPr dirty="0" sz="1000" spc="-5">
                <a:solidFill>
                  <a:srgbClr val="4D4D4F"/>
                </a:solidFill>
                <a:latin typeface="宋体"/>
                <a:cs typeface="宋体"/>
              </a:rPr>
              <a:t>始步</a:t>
            </a:r>
            <a:r>
              <a:rPr dirty="0" sz="1000" spc="5">
                <a:solidFill>
                  <a:srgbClr val="4D4D4F"/>
                </a:solidFill>
                <a:latin typeface="宋体"/>
                <a:cs typeface="宋体"/>
              </a:rPr>
              <a:t>入</a:t>
            </a:r>
            <a:r>
              <a:rPr dirty="0" sz="1000" spc="-5">
                <a:solidFill>
                  <a:srgbClr val="4D4D4F"/>
                </a:solidFill>
                <a:latin typeface="宋体"/>
                <a:cs typeface="宋体"/>
              </a:rPr>
              <a:t>收获</a:t>
            </a:r>
            <a:r>
              <a:rPr dirty="0" sz="1000" spc="5">
                <a:solidFill>
                  <a:srgbClr val="4D4D4F"/>
                </a:solidFill>
                <a:latin typeface="宋体"/>
                <a:cs typeface="宋体"/>
              </a:rPr>
              <a:t>期</a:t>
            </a:r>
            <a:r>
              <a:rPr dirty="0" sz="1000" spc="-5">
                <a:solidFill>
                  <a:srgbClr val="4D4D4F"/>
                </a:solidFill>
                <a:latin typeface="宋体"/>
                <a:cs typeface="宋体"/>
              </a:rPr>
              <a:t>。</a:t>
            </a:r>
            <a:endParaRPr sz="1000">
              <a:latin typeface="宋体"/>
              <a:cs typeface="宋体"/>
            </a:endParaRPr>
          </a:p>
          <a:p>
            <a:pPr marL="1384300">
              <a:lnSpc>
                <a:spcPct val="100000"/>
              </a:lnSpc>
              <a:spcBef>
                <a:spcPts val="940"/>
              </a:spcBef>
            </a:pPr>
            <a:r>
              <a:rPr dirty="0" sz="1200" spc="-5" b="1">
                <a:solidFill>
                  <a:srgbClr val="F5821F"/>
                </a:solidFill>
                <a:latin typeface="等线"/>
                <a:cs typeface="等线"/>
              </a:rPr>
              <a:t>1.1.</a:t>
            </a:r>
            <a:r>
              <a:rPr dirty="0" sz="1200" spc="-15" b="1">
                <a:solidFill>
                  <a:srgbClr val="F5821F"/>
                </a:solidFill>
                <a:latin typeface="等线"/>
                <a:cs typeface="等线"/>
              </a:rPr>
              <a:t> </a:t>
            </a:r>
            <a:r>
              <a:rPr dirty="0" sz="1200" spc="10" b="1">
                <a:solidFill>
                  <a:srgbClr val="F5821F"/>
                </a:solidFill>
                <a:latin typeface="微软雅黑"/>
                <a:cs typeface="微软雅黑"/>
              </a:rPr>
              <a:t>我</a:t>
            </a:r>
            <a:r>
              <a:rPr dirty="0" sz="1200" b="1">
                <a:solidFill>
                  <a:srgbClr val="F5821F"/>
                </a:solidFill>
                <a:latin typeface="微软雅黑"/>
                <a:cs typeface="微软雅黑"/>
              </a:rPr>
              <a:t>国</a:t>
            </a:r>
            <a:r>
              <a:rPr dirty="0" sz="1200" spc="10" b="1">
                <a:solidFill>
                  <a:srgbClr val="F5821F"/>
                </a:solidFill>
                <a:latin typeface="微软雅黑"/>
                <a:cs typeface="微软雅黑"/>
              </a:rPr>
              <a:t>糖</a:t>
            </a:r>
            <a:r>
              <a:rPr dirty="0" sz="1200" b="1">
                <a:solidFill>
                  <a:srgbClr val="F5821F"/>
                </a:solidFill>
                <a:latin typeface="微软雅黑"/>
                <a:cs typeface="微软雅黑"/>
              </a:rPr>
              <a:t>尿病</a:t>
            </a:r>
            <a:r>
              <a:rPr dirty="0" sz="1200" spc="10" b="1">
                <a:solidFill>
                  <a:srgbClr val="F5821F"/>
                </a:solidFill>
                <a:latin typeface="微软雅黑"/>
                <a:cs typeface="微软雅黑"/>
              </a:rPr>
              <a:t>患</a:t>
            </a:r>
            <a:r>
              <a:rPr dirty="0" sz="1200" b="1">
                <a:solidFill>
                  <a:srgbClr val="F5821F"/>
                </a:solidFill>
                <a:latin typeface="微软雅黑"/>
                <a:cs typeface="微软雅黑"/>
              </a:rPr>
              <a:t>者</a:t>
            </a:r>
            <a:r>
              <a:rPr dirty="0" sz="1200" spc="10" b="1">
                <a:solidFill>
                  <a:srgbClr val="F5821F"/>
                </a:solidFill>
                <a:latin typeface="微软雅黑"/>
                <a:cs typeface="微软雅黑"/>
              </a:rPr>
              <a:t>多</a:t>
            </a:r>
            <a:r>
              <a:rPr dirty="0" sz="1200" spc="-10" b="1">
                <a:solidFill>
                  <a:srgbClr val="F5821F"/>
                </a:solidFill>
                <a:latin typeface="等线"/>
                <a:cs typeface="等线"/>
              </a:rPr>
              <a:t>+</a:t>
            </a:r>
            <a:r>
              <a:rPr dirty="0" sz="1200" b="1">
                <a:solidFill>
                  <a:srgbClr val="F5821F"/>
                </a:solidFill>
                <a:latin typeface="微软雅黑"/>
                <a:cs typeface="微软雅黑"/>
              </a:rPr>
              <a:t>诊</a:t>
            </a:r>
            <a:r>
              <a:rPr dirty="0" sz="1200" spc="10" b="1">
                <a:solidFill>
                  <a:srgbClr val="F5821F"/>
                </a:solidFill>
                <a:latin typeface="微软雅黑"/>
                <a:cs typeface="微软雅黑"/>
              </a:rPr>
              <a:t>治</a:t>
            </a:r>
            <a:r>
              <a:rPr dirty="0" sz="1200" b="1">
                <a:solidFill>
                  <a:srgbClr val="F5821F"/>
                </a:solidFill>
                <a:latin typeface="微软雅黑"/>
                <a:cs typeface="微软雅黑"/>
              </a:rPr>
              <a:t>率</a:t>
            </a:r>
            <a:r>
              <a:rPr dirty="0" sz="1200" spc="15" b="1">
                <a:solidFill>
                  <a:srgbClr val="F5821F"/>
                </a:solidFill>
                <a:latin typeface="微软雅黑"/>
                <a:cs typeface="微软雅黑"/>
              </a:rPr>
              <a:t>低</a:t>
            </a:r>
            <a:r>
              <a:rPr dirty="0" sz="1200" spc="-10" b="1">
                <a:solidFill>
                  <a:srgbClr val="F5821F"/>
                </a:solidFill>
                <a:latin typeface="等线"/>
                <a:cs typeface="等线"/>
              </a:rPr>
              <a:t>+</a:t>
            </a:r>
            <a:r>
              <a:rPr dirty="0" sz="1200" b="1">
                <a:solidFill>
                  <a:srgbClr val="F5821F"/>
                </a:solidFill>
                <a:latin typeface="微软雅黑"/>
                <a:cs typeface="微软雅黑"/>
              </a:rPr>
              <a:t>人</a:t>
            </a:r>
            <a:r>
              <a:rPr dirty="0" sz="1200" spc="10" b="1">
                <a:solidFill>
                  <a:srgbClr val="F5821F"/>
                </a:solidFill>
                <a:latin typeface="微软雅黑"/>
                <a:cs typeface="微软雅黑"/>
              </a:rPr>
              <a:t>均</a:t>
            </a:r>
            <a:r>
              <a:rPr dirty="0" sz="1200" b="1">
                <a:solidFill>
                  <a:srgbClr val="F5821F"/>
                </a:solidFill>
                <a:latin typeface="微软雅黑"/>
                <a:cs typeface="微软雅黑"/>
              </a:rPr>
              <a:t>医</a:t>
            </a:r>
            <a:r>
              <a:rPr dirty="0" sz="1200" spc="10" b="1">
                <a:solidFill>
                  <a:srgbClr val="F5821F"/>
                </a:solidFill>
                <a:latin typeface="微软雅黑"/>
                <a:cs typeface="微软雅黑"/>
              </a:rPr>
              <a:t>疗</a:t>
            </a:r>
            <a:r>
              <a:rPr dirty="0" sz="1200" b="1">
                <a:solidFill>
                  <a:srgbClr val="F5821F"/>
                </a:solidFill>
                <a:latin typeface="微软雅黑"/>
                <a:cs typeface="微软雅黑"/>
              </a:rPr>
              <a:t>支出</a:t>
            </a:r>
            <a:r>
              <a:rPr dirty="0" sz="1200" spc="10" b="1">
                <a:solidFill>
                  <a:srgbClr val="F5821F"/>
                </a:solidFill>
                <a:latin typeface="微软雅黑"/>
                <a:cs typeface="微软雅黑"/>
              </a:rPr>
              <a:t>低</a:t>
            </a:r>
            <a:r>
              <a:rPr dirty="0" sz="1200" b="1">
                <a:solidFill>
                  <a:srgbClr val="F5821F"/>
                </a:solidFill>
                <a:latin typeface="微软雅黑"/>
                <a:cs typeface="微软雅黑"/>
              </a:rPr>
              <a:t>，</a:t>
            </a:r>
            <a:r>
              <a:rPr dirty="0" sz="1200" spc="10" b="1">
                <a:solidFill>
                  <a:srgbClr val="F5821F"/>
                </a:solidFill>
                <a:latin typeface="微软雅黑"/>
                <a:cs typeface="微软雅黑"/>
              </a:rPr>
              <a:t>未</a:t>
            </a:r>
            <a:r>
              <a:rPr dirty="0" sz="1200" b="1">
                <a:solidFill>
                  <a:srgbClr val="F5821F"/>
                </a:solidFill>
                <a:latin typeface="微软雅黑"/>
                <a:cs typeface="微软雅黑"/>
              </a:rPr>
              <a:t>来优</a:t>
            </a:r>
            <a:r>
              <a:rPr dirty="0" sz="1200" spc="10" b="1">
                <a:solidFill>
                  <a:srgbClr val="F5821F"/>
                </a:solidFill>
                <a:latin typeface="微软雅黑"/>
                <a:cs typeface="微软雅黑"/>
              </a:rPr>
              <a:t>质</a:t>
            </a:r>
            <a:r>
              <a:rPr dirty="0" sz="1200" b="1">
                <a:solidFill>
                  <a:srgbClr val="F5821F"/>
                </a:solidFill>
                <a:latin typeface="微软雅黑"/>
                <a:cs typeface="微软雅黑"/>
              </a:rPr>
              <a:t>赛道</a:t>
            </a:r>
            <a:endParaRPr sz="1200">
              <a:latin typeface="微软雅黑"/>
              <a:cs typeface="微软雅黑"/>
            </a:endParaRPr>
          </a:p>
          <a:p>
            <a:pPr algn="just" marL="1400810">
              <a:lnSpc>
                <a:spcPct val="100000"/>
              </a:lnSpc>
              <a:spcBef>
                <a:spcPts val="980"/>
              </a:spcBef>
            </a:pPr>
            <a:r>
              <a:rPr dirty="0" sz="1000" spc="-5">
                <a:solidFill>
                  <a:srgbClr val="4D4D4F"/>
                </a:solidFill>
                <a:latin typeface="宋体"/>
                <a:cs typeface="宋体"/>
              </a:rPr>
              <a:t>国际糖</a:t>
            </a:r>
            <a:r>
              <a:rPr dirty="0" sz="1000" spc="5">
                <a:solidFill>
                  <a:srgbClr val="4D4D4F"/>
                </a:solidFill>
                <a:latin typeface="宋体"/>
                <a:cs typeface="宋体"/>
              </a:rPr>
              <a:t>尿</a:t>
            </a:r>
            <a:r>
              <a:rPr dirty="0" sz="1000" spc="-5">
                <a:solidFill>
                  <a:srgbClr val="4D4D4F"/>
                </a:solidFill>
                <a:latin typeface="宋体"/>
                <a:cs typeface="宋体"/>
              </a:rPr>
              <a:t>病联</a:t>
            </a:r>
            <a:r>
              <a:rPr dirty="0" sz="1000" spc="-500">
                <a:solidFill>
                  <a:srgbClr val="4D4D4F"/>
                </a:solidFill>
                <a:latin typeface="宋体"/>
                <a:cs typeface="宋体"/>
              </a:rPr>
              <a:t>盟</a:t>
            </a:r>
            <a:r>
              <a:rPr dirty="0" sz="1000" spc="-105">
                <a:solidFill>
                  <a:srgbClr val="4D4D4F"/>
                </a:solidFill>
                <a:latin typeface="宋体"/>
                <a:cs typeface="宋体"/>
              </a:rPr>
              <a:t>（</a:t>
            </a:r>
            <a:r>
              <a:rPr dirty="0" sz="1000" spc="-105">
                <a:solidFill>
                  <a:srgbClr val="4D4D4F"/>
                </a:solidFill>
                <a:latin typeface="等线"/>
                <a:cs typeface="等线"/>
              </a:rPr>
              <a:t>IDF</a:t>
            </a:r>
            <a:r>
              <a:rPr dirty="0" sz="1000" spc="-105">
                <a:solidFill>
                  <a:srgbClr val="4D4D4F"/>
                </a:solidFill>
                <a:latin typeface="宋体"/>
                <a:cs typeface="宋体"/>
              </a:rPr>
              <a:t>）</a:t>
            </a:r>
            <a:r>
              <a:rPr dirty="0" sz="1000" spc="-5">
                <a:solidFill>
                  <a:srgbClr val="4D4D4F"/>
                </a:solidFill>
                <a:latin typeface="宋体"/>
                <a:cs typeface="宋体"/>
              </a:rPr>
              <a:t>估</a:t>
            </a:r>
            <a:r>
              <a:rPr dirty="0" sz="1000" spc="5">
                <a:solidFill>
                  <a:srgbClr val="4D4D4F"/>
                </a:solidFill>
                <a:latin typeface="宋体"/>
                <a:cs typeface="宋体"/>
              </a:rPr>
              <a:t>计</a:t>
            </a:r>
            <a:r>
              <a:rPr dirty="0" sz="1000" spc="-5">
                <a:solidFill>
                  <a:srgbClr val="4D4D4F"/>
                </a:solidFill>
                <a:latin typeface="宋体"/>
                <a:cs typeface="宋体"/>
              </a:rPr>
              <a:t>我</a:t>
            </a:r>
            <a:r>
              <a:rPr dirty="0" sz="1000" spc="160">
                <a:solidFill>
                  <a:srgbClr val="4D4D4F"/>
                </a:solidFill>
                <a:latin typeface="宋体"/>
                <a:cs typeface="宋体"/>
              </a:rPr>
              <a:t>国</a:t>
            </a:r>
            <a:r>
              <a:rPr dirty="0" sz="1000" spc="-5">
                <a:solidFill>
                  <a:srgbClr val="4D4D4F"/>
                </a:solidFill>
                <a:latin typeface="等线"/>
                <a:cs typeface="等线"/>
              </a:rPr>
              <a:t>20-79</a:t>
            </a:r>
            <a:r>
              <a:rPr dirty="0" sz="1000" spc="-110">
                <a:solidFill>
                  <a:srgbClr val="4D4D4F"/>
                </a:solidFill>
                <a:latin typeface="等线"/>
                <a:cs typeface="等线"/>
              </a:rPr>
              <a:t> </a:t>
            </a:r>
            <a:r>
              <a:rPr dirty="0" sz="1000" spc="-5">
                <a:solidFill>
                  <a:srgbClr val="4D4D4F"/>
                </a:solidFill>
                <a:latin typeface="宋体"/>
                <a:cs typeface="宋体"/>
              </a:rPr>
              <a:t>岁人群</a:t>
            </a:r>
            <a:r>
              <a:rPr dirty="0" sz="1000" spc="5">
                <a:solidFill>
                  <a:srgbClr val="4D4D4F"/>
                </a:solidFill>
                <a:latin typeface="宋体"/>
                <a:cs typeface="宋体"/>
              </a:rPr>
              <a:t>中</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患者达</a:t>
            </a:r>
            <a:r>
              <a:rPr dirty="0" sz="1000" spc="165">
                <a:solidFill>
                  <a:srgbClr val="4D4D4F"/>
                </a:solidFill>
                <a:latin typeface="宋体"/>
                <a:cs typeface="宋体"/>
              </a:rPr>
              <a:t>到</a:t>
            </a:r>
            <a:r>
              <a:rPr dirty="0" sz="1000" spc="-5">
                <a:solidFill>
                  <a:srgbClr val="4D4D4F"/>
                </a:solidFill>
                <a:latin typeface="等线"/>
                <a:cs typeface="等线"/>
              </a:rPr>
              <a:t>1.14</a:t>
            </a:r>
            <a:r>
              <a:rPr dirty="0" sz="1000" spc="-100">
                <a:solidFill>
                  <a:srgbClr val="4D4D4F"/>
                </a:solidFill>
                <a:latin typeface="等线"/>
                <a:cs typeface="等线"/>
              </a:rPr>
              <a:t> </a:t>
            </a:r>
            <a:r>
              <a:rPr dirty="0" sz="1000" spc="-5">
                <a:solidFill>
                  <a:srgbClr val="4D4D4F"/>
                </a:solidFill>
                <a:latin typeface="宋体"/>
                <a:cs typeface="宋体"/>
              </a:rPr>
              <a:t>亿</a:t>
            </a:r>
            <a:r>
              <a:rPr dirty="0" sz="1000" spc="5">
                <a:solidFill>
                  <a:srgbClr val="4D4D4F"/>
                </a:solidFill>
                <a:latin typeface="宋体"/>
                <a:cs typeface="宋体"/>
              </a:rPr>
              <a:t>人</a:t>
            </a:r>
            <a:r>
              <a:rPr dirty="0" sz="1000" spc="-509">
                <a:solidFill>
                  <a:srgbClr val="4D4D4F"/>
                </a:solidFill>
                <a:latin typeface="宋体"/>
                <a:cs typeface="宋体"/>
              </a:rPr>
              <a:t>，</a:t>
            </a:r>
            <a:r>
              <a:rPr dirty="0" sz="1000" spc="-5">
                <a:solidFill>
                  <a:srgbClr val="4D4D4F"/>
                </a:solidFill>
                <a:latin typeface="宋体"/>
                <a:cs typeface="宋体"/>
              </a:rPr>
              <a:t>患</a:t>
            </a:r>
            <a:r>
              <a:rPr dirty="0" sz="1000" spc="5">
                <a:solidFill>
                  <a:srgbClr val="4D4D4F"/>
                </a:solidFill>
                <a:latin typeface="宋体"/>
                <a:cs typeface="宋体"/>
              </a:rPr>
              <a:t>病率</a:t>
            </a:r>
            <a:r>
              <a:rPr dirty="0" sz="1000" spc="165">
                <a:solidFill>
                  <a:srgbClr val="4D4D4F"/>
                </a:solidFill>
                <a:latin typeface="宋体"/>
                <a:cs typeface="宋体"/>
              </a:rPr>
              <a:t>为</a:t>
            </a:r>
            <a:r>
              <a:rPr dirty="0" sz="1000" spc="-5">
                <a:solidFill>
                  <a:srgbClr val="4D4D4F"/>
                </a:solidFill>
                <a:latin typeface="等线"/>
                <a:cs typeface="等线"/>
              </a:rPr>
              <a:t>10.9%</a:t>
            </a:r>
            <a:r>
              <a:rPr dirty="0" sz="1000" spc="-5">
                <a:solidFill>
                  <a:srgbClr val="4D4D4F"/>
                </a:solidFill>
                <a:latin typeface="宋体"/>
                <a:cs typeface="宋体"/>
              </a:rPr>
              <a:t>，</a:t>
            </a:r>
            <a:endParaRPr sz="1000">
              <a:latin typeface="宋体"/>
              <a:cs typeface="宋体"/>
            </a:endParaRPr>
          </a:p>
          <a:p>
            <a:pPr algn="just" marL="1400810" marR="68580">
              <a:lnSpc>
                <a:spcPct val="117000"/>
              </a:lnSpc>
            </a:pPr>
            <a:r>
              <a:rPr dirty="0" sz="1000" spc="-5">
                <a:solidFill>
                  <a:srgbClr val="4D4D4F"/>
                </a:solidFill>
                <a:latin typeface="宋体"/>
                <a:cs typeface="宋体"/>
              </a:rPr>
              <a:t>人数居</a:t>
            </a:r>
            <a:r>
              <a:rPr dirty="0" sz="1000" spc="5">
                <a:solidFill>
                  <a:srgbClr val="4D4D4F"/>
                </a:solidFill>
                <a:latin typeface="宋体"/>
                <a:cs typeface="宋体"/>
              </a:rPr>
              <a:t>全</a:t>
            </a:r>
            <a:r>
              <a:rPr dirty="0" sz="1000" spc="-5">
                <a:solidFill>
                  <a:srgbClr val="4D4D4F"/>
                </a:solidFill>
                <a:latin typeface="宋体"/>
                <a:cs typeface="宋体"/>
              </a:rPr>
              <a:t>球第</a:t>
            </a:r>
            <a:r>
              <a:rPr dirty="0" sz="1000" spc="5">
                <a:solidFill>
                  <a:srgbClr val="4D4D4F"/>
                </a:solidFill>
                <a:latin typeface="宋体"/>
                <a:cs typeface="宋体"/>
              </a:rPr>
              <a:t>一</a:t>
            </a:r>
            <a:r>
              <a:rPr dirty="0" sz="1000" spc="-5">
                <a:solidFill>
                  <a:srgbClr val="4D4D4F"/>
                </a:solidFill>
                <a:latin typeface="宋体"/>
                <a:cs typeface="宋体"/>
              </a:rPr>
              <a:t>；同</a:t>
            </a:r>
            <a:r>
              <a:rPr dirty="0" sz="1000" spc="5">
                <a:solidFill>
                  <a:srgbClr val="4D4D4F"/>
                </a:solidFill>
                <a:latin typeface="宋体"/>
                <a:cs typeface="宋体"/>
              </a:rPr>
              <a:t>时</a:t>
            </a:r>
            <a:r>
              <a:rPr dirty="0" sz="1000" spc="-5">
                <a:solidFill>
                  <a:srgbClr val="4D4D4F"/>
                </a:solidFill>
                <a:latin typeface="宋体"/>
                <a:cs typeface="宋体"/>
              </a:rPr>
              <a:t>预</a:t>
            </a:r>
            <a:r>
              <a:rPr dirty="0" sz="1000" spc="5">
                <a:solidFill>
                  <a:srgbClr val="4D4D4F"/>
                </a:solidFill>
                <a:latin typeface="宋体"/>
                <a:cs typeface="宋体"/>
              </a:rPr>
              <a:t>计</a:t>
            </a:r>
            <a:r>
              <a:rPr dirty="0" sz="1000" spc="-5">
                <a:solidFill>
                  <a:srgbClr val="4D4D4F"/>
                </a:solidFill>
                <a:latin typeface="宋体"/>
                <a:cs typeface="宋体"/>
              </a:rPr>
              <a:t>我国</a:t>
            </a:r>
            <a:r>
              <a:rPr dirty="0" sz="1000" spc="-245">
                <a:solidFill>
                  <a:srgbClr val="4D4D4F"/>
                </a:solidFill>
                <a:latin typeface="宋体"/>
                <a:cs typeface="宋体"/>
              </a:rPr>
              <a:t> </a:t>
            </a:r>
            <a:r>
              <a:rPr dirty="0" sz="1000" spc="-5">
                <a:solidFill>
                  <a:srgbClr val="4D4D4F"/>
                </a:solidFill>
                <a:latin typeface="等线"/>
                <a:cs typeface="等线"/>
              </a:rPr>
              <a:t>2045</a:t>
            </a:r>
            <a:r>
              <a:rPr dirty="0" sz="1000" spc="-20">
                <a:solidFill>
                  <a:srgbClr val="4D4D4F"/>
                </a:solidFill>
                <a:latin typeface="等线"/>
                <a:cs typeface="等线"/>
              </a:rPr>
              <a:t> </a:t>
            </a:r>
            <a:r>
              <a:rPr dirty="0" sz="1000" spc="-5">
                <a:solidFill>
                  <a:srgbClr val="4D4D4F"/>
                </a:solidFill>
                <a:latin typeface="宋体"/>
                <a:cs typeface="宋体"/>
              </a:rPr>
              <a:t>年糖尿</a:t>
            </a:r>
            <a:r>
              <a:rPr dirty="0" sz="1000" spc="5">
                <a:solidFill>
                  <a:srgbClr val="4D4D4F"/>
                </a:solidFill>
                <a:latin typeface="宋体"/>
                <a:cs typeface="宋体"/>
              </a:rPr>
              <a:t>病</a:t>
            </a:r>
            <a:r>
              <a:rPr dirty="0" sz="1000" spc="-5">
                <a:solidFill>
                  <a:srgbClr val="4D4D4F"/>
                </a:solidFill>
                <a:latin typeface="宋体"/>
                <a:cs typeface="宋体"/>
              </a:rPr>
              <a:t>人数</a:t>
            </a:r>
            <a:r>
              <a:rPr dirty="0" sz="1000" spc="5">
                <a:solidFill>
                  <a:srgbClr val="4D4D4F"/>
                </a:solidFill>
                <a:latin typeface="宋体"/>
                <a:cs typeface="宋体"/>
              </a:rPr>
              <a:t>将</a:t>
            </a:r>
            <a:r>
              <a:rPr dirty="0" sz="1000" spc="-5">
                <a:solidFill>
                  <a:srgbClr val="4D4D4F"/>
                </a:solidFill>
                <a:latin typeface="宋体"/>
                <a:cs typeface="宋体"/>
              </a:rPr>
              <a:t>达到</a:t>
            </a:r>
            <a:r>
              <a:rPr dirty="0" sz="1000" spc="-250">
                <a:solidFill>
                  <a:srgbClr val="4D4D4F"/>
                </a:solidFill>
                <a:latin typeface="宋体"/>
                <a:cs typeface="宋体"/>
              </a:rPr>
              <a:t> </a:t>
            </a:r>
            <a:r>
              <a:rPr dirty="0" sz="1000" spc="-5">
                <a:solidFill>
                  <a:srgbClr val="4D4D4F"/>
                </a:solidFill>
                <a:latin typeface="等线"/>
                <a:cs typeface="等线"/>
              </a:rPr>
              <a:t>1.34</a:t>
            </a:r>
            <a:r>
              <a:rPr dirty="0" sz="1000" spc="-15">
                <a:solidFill>
                  <a:srgbClr val="4D4D4F"/>
                </a:solidFill>
                <a:latin typeface="等线"/>
                <a:cs typeface="等线"/>
              </a:rPr>
              <a:t> </a:t>
            </a:r>
            <a:r>
              <a:rPr dirty="0" sz="1000" spc="-5">
                <a:solidFill>
                  <a:srgbClr val="4D4D4F"/>
                </a:solidFill>
                <a:latin typeface="宋体"/>
                <a:cs typeface="宋体"/>
              </a:rPr>
              <a:t>亿人</a:t>
            </a:r>
            <a:r>
              <a:rPr dirty="0" sz="1000" spc="5">
                <a:solidFill>
                  <a:srgbClr val="4D4D4F"/>
                </a:solidFill>
                <a:latin typeface="宋体"/>
                <a:cs typeface="宋体"/>
              </a:rPr>
              <a:t>，</a:t>
            </a:r>
            <a:r>
              <a:rPr dirty="0" sz="1000" spc="-5">
                <a:solidFill>
                  <a:srgbClr val="4D4D4F"/>
                </a:solidFill>
                <a:latin typeface="宋体"/>
                <a:cs typeface="宋体"/>
              </a:rPr>
              <a:t>同样</a:t>
            </a:r>
            <a:r>
              <a:rPr dirty="0" sz="1000" spc="5">
                <a:solidFill>
                  <a:srgbClr val="4D4D4F"/>
                </a:solidFill>
                <a:latin typeface="宋体"/>
                <a:cs typeface="宋体"/>
              </a:rPr>
              <a:t>为全</a:t>
            </a:r>
            <a:r>
              <a:rPr dirty="0" sz="1000" spc="-5">
                <a:solidFill>
                  <a:srgbClr val="4D4D4F"/>
                </a:solidFill>
                <a:latin typeface="宋体"/>
                <a:cs typeface="宋体"/>
              </a:rPr>
              <a:t>球最多。 比较上</a:t>
            </a:r>
            <a:r>
              <a:rPr dirty="0" sz="1000" spc="5">
                <a:solidFill>
                  <a:srgbClr val="4D4D4F"/>
                </a:solidFill>
                <a:latin typeface="宋体"/>
                <a:cs typeface="宋体"/>
              </a:rPr>
              <a:t>看</a:t>
            </a:r>
            <a:r>
              <a:rPr dirty="0" sz="1000" spc="-430">
                <a:solidFill>
                  <a:srgbClr val="4D4D4F"/>
                </a:solidFill>
                <a:latin typeface="宋体"/>
                <a:cs typeface="宋体"/>
              </a:rPr>
              <a:t>，</a:t>
            </a:r>
            <a:r>
              <a:rPr dirty="0" sz="1000" spc="-5">
                <a:solidFill>
                  <a:srgbClr val="4D4D4F"/>
                </a:solidFill>
                <a:latin typeface="宋体"/>
                <a:cs typeface="宋体"/>
              </a:rPr>
              <a:t>我</a:t>
            </a:r>
            <a:r>
              <a:rPr dirty="0" sz="1000" spc="5">
                <a:solidFill>
                  <a:srgbClr val="4D4D4F"/>
                </a:solidFill>
                <a:latin typeface="宋体"/>
                <a:cs typeface="宋体"/>
              </a:rPr>
              <a:t>国</a:t>
            </a:r>
            <a:r>
              <a:rPr dirty="0" sz="1000" spc="-5">
                <a:solidFill>
                  <a:srgbClr val="4D4D4F"/>
                </a:solidFill>
                <a:latin typeface="宋体"/>
                <a:cs typeface="宋体"/>
              </a:rPr>
              <a:t>的糖</a:t>
            </a:r>
            <a:r>
              <a:rPr dirty="0" sz="1000" spc="5">
                <a:solidFill>
                  <a:srgbClr val="4D4D4F"/>
                </a:solidFill>
                <a:latin typeface="宋体"/>
                <a:cs typeface="宋体"/>
              </a:rPr>
              <a:t>尿</a:t>
            </a:r>
            <a:r>
              <a:rPr dirty="0" sz="1000" spc="-5">
                <a:solidFill>
                  <a:srgbClr val="4D4D4F"/>
                </a:solidFill>
                <a:latin typeface="宋体"/>
                <a:cs typeface="宋体"/>
              </a:rPr>
              <a:t>病</a:t>
            </a:r>
            <a:r>
              <a:rPr dirty="0" sz="1000" spc="5">
                <a:solidFill>
                  <a:srgbClr val="4D4D4F"/>
                </a:solidFill>
                <a:latin typeface="宋体"/>
                <a:cs typeface="宋体"/>
              </a:rPr>
              <a:t>人</a:t>
            </a:r>
            <a:r>
              <a:rPr dirty="0" sz="1000" spc="-5">
                <a:solidFill>
                  <a:srgbClr val="4D4D4F"/>
                </a:solidFill>
                <a:latin typeface="宋体"/>
                <a:cs typeface="宋体"/>
              </a:rPr>
              <a:t>群明显</a:t>
            </a:r>
            <a:r>
              <a:rPr dirty="0" sz="1000" spc="5">
                <a:solidFill>
                  <a:srgbClr val="4D4D4F"/>
                </a:solidFill>
                <a:latin typeface="宋体"/>
                <a:cs typeface="宋体"/>
              </a:rPr>
              <a:t>领</a:t>
            </a:r>
            <a:r>
              <a:rPr dirty="0" sz="1000" spc="-5">
                <a:solidFill>
                  <a:srgbClr val="4D4D4F"/>
                </a:solidFill>
                <a:latin typeface="宋体"/>
                <a:cs typeface="宋体"/>
              </a:rPr>
              <a:t>先于</a:t>
            </a:r>
            <a:r>
              <a:rPr dirty="0" sz="1000" spc="5">
                <a:solidFill>
                  <a:srgbClr val="4D4D4F"/>
                </a:solidFill>
                <a:latin typeface="宋体"/>
                <a:cs typeface="宋体"/>
              </a:rPr>
              <a:t>其</a:t>
            </a:r>
            <a:r>
              <a:rPr dirty="0" sz="1000" spc="-5">
                <a:solidFill>
                  <a:srgbClr val="4D4D4F"/>
                </a:solidFill>
                <a:latin typeface="宋体"/>
                <a:cs typeface="宋体"/>
              </a:rPr>
              <a:t>他国</a:t>
            </a:r>
            <a:r>
              <a:rPr dirty="0" sz="1000" spc="5">
                <a:solidFill>
                  <a:srgbClr val="4D4D4F"/>
                </a:solidFill>
                <a:latin typeface="宋体"/>
                <a:cs typeface="宋体"/>
              </a:rPr>
              <a:t>家</a:t>
            </a:r>
            <a:r>
              <a:rPr dirty="0" sz="1000" spc="-5">
                <a:solidFill>
                  <a:srgbClr val="4D4D4F"/>
                </a:solidFill>
                <a:latin typeface="宋体"/>
                <a:cs typeface="宋体"/>
              </a:rPr>
              <a:t>和</a:t>
            </a:r>
            <a:r>
              <a:rPr dirty="0" sz="1000" spc="5">
                <a:solidFill>
                  <a:srgbClr val="4D4D4F"/>
                </a:solidFill>
                <a:latin typeface="宋体"/>
                <a:cs typeface="宋体"/>
              </a:rPr>
              <a:t>地</a:t>
            </a:r>
            <a:r>
              <a:rPr dirty="0" sz="1000" spc="-5">
                <a:solidFill>
                  <a:srgbClr val="4D4D4F"/>
                </a:solidFill>
                <a:latin typeface="宋体"/>
                <a:cs typeface="宋体"/>
              </a:rPr>
              <a:t>区</a:t>
            </a:r>
            <a:r>
              <a:rPr dirty="0" sz="1000" spc="-430">
                <a:solidFill>
                  <a:srgbClr val="4D4D4F"/>
                </a:solidFill>
                <a:latin typeface="宋体"/>
                <a:cs typeface="宋体"/>
              </a:rPr>
              <a:t>。</a:t>
            </a:r>
            <a:r>
              <a:rPr dirty="0" sz="1000" spc="-5">
                <a:solidFill>
                  <a:srgbClr val="4D4D4F"/>
                </a:solidFill>
                <a:latin typeface="宋体"/>
                <a:cs typeface="宋体"/>
              </a:rPr>
              <a:t>此</a:t>
            </a:r>
            <a:r>
              <a:rPr dirty="0" sz="1000" spc="5">
                <a:solidFill>
                  <a:srgbClr val="4D4D4F"/>
                </a:solidFill>
                <a:latin typeface="宋体"/>
                <a:cs typeface="宋体"/>
              </a:rPr>
              <a:t>外</a:t>
            </a:r>
            <a:r>
              <a:rPr dirty="0" sz="1000" spc="-5">
                <a:solidFill>
                  <a:srgbClr val="4D4D4F"/>
                </a:solidFill>
                <a:latin typeface="宋体"/>
                <a:cs typeface="宋体"/>
              </a:rPr>
              <a:t>预估中国</a:t>
            </a:r>
            <a:r>
              <a:rPr dirty="0" sz="1000" spc="-245">
                <a:solidFill>
                  <a:srgbClr val="4D4D4F"/>
                </a:solidFill>
                <a:latin typeface="宋体"/>
                <a:cs typeface="宋体"/>
              </a:rPr>
              <a:t> </a:t>
            </a:r>
            <a:r>
              <a:rPr dirty="0" sz="1000" spc="-5">
                <a:solidFill>
                  <a:srgbClr val="4D4D4F"/>
                </a:solidFill>
                <a:latin typeface="等线"/>
                <a:cs typeface="等线"/>
              </a:rPr>
              <a:t>20-79</a:t>
            </a:r>
            <a:r>
              <a:rPr dirty="0" sz="1000" spc="-30">
                <a:solidFill>
                  <a:srgbClr val="4D4D4F"/>
                </a:solidFill>
                <a:latin typeface="等线"/>
                <a:cs typeface="等线"/>
              </a:rPr>
              <a:t> </a:t>
            </a:r>
            <a:r>
              <a:rPr dirty="0" sz="1000" spc="5">
                <a:solidFill>
                  <a:srgbClr val="4D4D4F"/>
                </a:solidFill>
                <a:latin typeface="宋体"/>
                <a:cs typeface="宋体"/>
              </a:rPr>
              <a:t>岁</a:t>
            </a:r>
            <a:r>
              <a:rPr dirty="0" sz="1000" spc="-5">
                <a:solidFill>
                  <a:srgbClr val="4D4D4F"/>
                </a:solidFill>
                <a:latin typeface="宋体"/>
                <a:cs typeface="宋体"/>
              </a:rPr>
              <a:t>人群</a:t>
            </a:r>
            <a:r>
              <a:rPr dirty="0" sz="1000" spc="-260">
                <a:solidFill>
                  <a:srgbClr val="4D4D4F"/>
                </a:solidFill>
                <a:latin typeface="宋体"/>
                <a:cs typeface="宋体"/>
              </a:rPr>
              <a:t> </a:t>
            </a:r>
            <a:r>
              <a:rPr dirty="0" sz="1000" spc="-5">
                <a:solidFill>
                  <a:srgbClr val="4D4D4F"/>
                </a:solidFill>
                <a:latin typeface="等线"/>
                <a:cs typeface="等线"/>
              </a:rPr>
              <a:t>IGT  </a:t>
            </a:r>
            <a:r>
              <a:rPr dirty="0" sz="1000" spc="-5">
                <a:solidFill>
                  <a:srgbClr val="4D4D4F"/>
                </a:solidFill>
                <a:latin typeface="宋体"/>
                <a:cs typeface="宋体"/>
              </a:rPr>
              <a:t>人群数在</a:t>
            </a:r>
            <a:r>
              <a:rPr dirty="0" sz="1000" spc="-250">
                <a:solidFill>
                  <a:srgbClr val="4D4D4F"/>
                </a:solidFill>
                <a:latin typeface="宋体"/>
                <a:cs typeface="宋体"/>
              </a:rPr>
              <a:t> </a:t>
            </a:r>
            <a:r>
              <a:rPr dirty="0" sz="1000" spc="-5">
                <a:solidFill>
                  <a:srgbClr val="4D4D4F"/>
                </a:solidFill>
                <a:latin typeface="等线"/>
                <a:cs typeface="等线"/>
              </a:rPr>
              <a:t>4860</a:t>
            </a:r>
            <a:r>
              <a:rPr dirty="0" sz="1000" spc="-20">
                <a:solidFill>
                  <a:srgbClr val="4D4D4F"/>
                </a:solidFill>
                <a:latin typeface="等线"/>
                <a:cs typeface="等线"/>
              </a:rPr>
              <a:t> </a:t>
            </a:r>
            <a:r>
              <a:rPr dirty="0" sz="1000" spc="-5">
                <a:solidFill>
                  <a:srgbClr val="4D4D4F"/>
                </a:solidFill>
                <a:latin typeface="宋体"/>
                <a:cs typeface="宋体"/>
              </a:rPr>
              <a:t>万</a:t>
            </a:r>
            <a:r>
              <a:rPr dirty="0" sz="1000" spc="5">
                <a:solidFill>
                  <a:srgbClr val="4D4D4F"/>
                </a:solidFill>
                <a:latin typeface="宋体"/>
                <a:cs typeface="宋体"/>
              </a:rPr>
              <a:t>人</a:t>
            </a:r>
            <a:r>
              <a:rPr dirty="0" sz="1000" spc="-5">
                <a:solidFill>
                  <a:srgbClr val="4D4D4F"/>
                </a:solidFill>
                <a:latin typeface="宋体"/>
                <a:cs typeface="宋体"/>
              </a:rPr>
              <a:t>，到</a:t>
            </a:r>
            <a:r>
              <a:rPr dirty="0" sz="1000" spc="-250">
                <a:solidFill>
                  <a:srgbClr val="4D4D4F"/>
                </a:solidFill>
                <a:latin typeface="宋体"/>
                <a:cs typeface="宋体"/>
              </a:rPr>
              <a:t> </a:t>
            </a:r>
            <a:r>
              <a:rPr dirty="0" sz="1000">
                <a:solidFill>
                  <a:srgbClr val="4D4D4F"/>
                </a:solidFill>
                <a:latin typeface="等线"/>
                <a:cs typeface="等线"/>
              </a:rPr>
              <a:t>2045</a:t>
            </a:r>
            <a:r>
              <a:rPr dirty="0" sz="1000" spc="-20">
                <a:solidFill>
                  <a:srgbClr val="4D4D4F"/>
                </a:solidFill>
                <a:latin typeface="等线"/>
                <a:cs typeface="等线"/>
              </a:rPr>
              <a:t> </a:t>
            </a:r>
            <a:r>
              <a:rPr dirty="0" sz="1000" spc="-5">
                <a:solidFill>
                  <a:srgbClr val="4D4D4F"/>
                </a:solidFill>
                <a:latin typeface="宋体"/>
                <a:cs typeface="宋体"/>
              </a:rPr>
              <a:t>年或达到</a:t>
            </a:r>
            <a:r>
              <a:rPr dirty="0" sz="1000" spc="-250">
                <a:solidFill>
                  <a:srgbClr val="4D4D4F"/>
                </a:solidFill>
                <a:latin typeface="宋体"/>
                <a:cs typeface="宋体"/>
              </a:rPr>
              <a:t> </a:t>
            </a:r>
            <a:r>
              <a:rPr dirty="0" sz="1000" spc="-5">
                <a:solidFill>
                  <a:srgbClr val="4D4D4F"/>
                </a:solidFill>
                <a:latin typeface="等线"/>
                <a:cs typeface="等线"/>
              </a:rPr>
              <a:t>5990</a:t>
            </a:r>
            <a:r>
              <a:rPr dirty="0" sz="1000" spc="-25">
                <a:solidFill>
                  <a:srgbClr val="4D4D4F"/>
                </a:solidFill>
                <a:latin typeface="等线"/>
                <a:cs typeface="等线"/>
              </a:rPr>
              <a:t> </a:t>
            </a:r>
            <a:r>
              <a:rPr dirty="0" sz="1000" spc="-5">
                <a:solidFill>
                  <a:srgbClr val="4D4D4F"/>
                </a:solidFill>
                <a:latin typeface="宋体"/>
                <a:cs typeface="宋体"/>
              </a:rPr>
              <a:t>万人。</a:t>
            </a:r>
            <a:endParaRPr sz="1000">
              <a:latin typeface="宋体"/>
              <a:cs typeface="宋体"/>
            </a:endParaRPr>
          </a:p>
          <a:p>
            <a:pPr>
              <a:lnSpc>
                <a:spcPct val="100000"/>
              </a:lnSpc>
            </a:pPr>
            <a:endParaRPr sz="850">
              <a:latin typeface="宋体"/>
              <a:cs typeface="宋体"/>
            </a:endParaRPr>
          </a:p>
          <a:p>
            <a:pPr marL="13970">
              <a:lnSpc>
                <a:spcPct val="100000"/>
              </a:lnSpc>
              <a:tabLst>
                <a:tab pos="3260725" algn="l"/>
              </a:tabLst>
            </a:pPr>
            <a:r>
              <a:rPr dirty="0" sz="800" b="1">
                <a:solidFill>
                  <a:srgbClr val="4D4D4F"/>
                </a:solidFill>
                <a:latin typeface="微软雅黑"/>
                <a:cs typeface="微软雅黑"/>
              </a:rPr>
              <a:t>图</a:t>
            </a:r>
            <a:r>
              <a:rPr dirty="0" sz="800" spc="-20" b="1">
                <a:solidFill>
                  <a:srgbClr val="4D4D4F"/>
                </a:solidFill>
                <a:latin typeface="微软雅黑"/>
                <a:cs typeface="微软雅黑"/>
              </a:rPr>
              <a:t> </a:t>
            </a:r>
            <a:r>
              <a:rPr dirty="0" sz="800" spc="-5" b="1">
                <a:solidFill>
                  <a:srgbClr val="4D4D4F"/>
                </a:solidFill>
                <a:latin typeface="等线"/>
                <a:cs typeface="等线"/>
              </a:rPr>
              <a:t>1</a:t>
            </a:r>
            <a:r>
              <a:rPr dirty="0" sz="800" spc="-5" b="1">
                <a:solidFill>
                  <a:srgbClr val="4D4D4F"/>
                </a:solidFill>
                <a:latin typeface="微软雅黑"/>
                <a:cs typeface="微软雅黑"/>
              </a:rPr>
              <a:t>：</a:t>
            </a:r>
            <a:r>
              <a:rPr dirty="0" sz="800" spc="-5" b="1">
                <a:solidFill>
                  <a:srgbClr val="4D4D4F"/>
                </a:solidFill>
                <a:latin typeface="等线"/>
                <a:cs typeface="等线"/>
              </a:rPr>
              <a:t>IDF</a:t>
            </a:r>
            <a:r>
              <a:rPr dirty="0" sz="800" spc="-15" b="1">
                <a:solidFill>
                  <a:srgbClr val="4D4D4F"/>
                </a:solidFill>
                <a:latin typeface="等线"/>
                <a:cs typeface="等线"/>
              </a:rPr>
              <a:t> </a:t>
            </a:r>
            <a:r>
              <a:rPr dirty="0" sz="800" b="1">
                <a:solidFill>
                  <a:srgbClr val="4D4D4F"/>
                </a:solidFill>
                <a:latin typeface="微软雅黑"/>
                <a:cs typeface="微软雅黑"/>
              </a:rPr>
              <a:t>估计我国</a:t>
            </a:r>
            <a:r>
              <a:rPr dirty="0" sz="800" spc="-15" b="1">
                <a:solidFill>
                  <a:srgbClr val="4D4D4F"/>
                </a:solidFill>
                <a:latin typeface="微软雅黑"/>
                <a:cs typeface="微软雅黑"/>
              </a:rPr>
              <a:t> </a:t>
            </a:r>
            <a:r>
              <a:rPr dirty="0" sz="800" spc="-5" b="1">
                <a:solidFill>
                  <a:srgbClr val="4D4D4F"/>
                </a:solidFill>
                <a:latin typeface="等线"/>
                <a:cs typeface="等线"/>
              </a:rPr>
              <a:t>20-79</a:t>
            </a:r>
            <a:r>
              <a:rPr dirty="0" sz="800" spc="-25" b="1">
                <a:solidFill>
                  <a:srgbClr val="4D4D4F"/>
                </a:solidFill>
                <a:latin typeface="等线"/>
                <a:cs typeface="等线"/>
              </a:rPr>
              <a:t> </a:t>
            </a:r>
            <a:r>
              <a:rPr dirty="0" sz="800" b="1">
                <a:solidFill>
                  <a:srgbClr val="4D4D4F"/>
                </a:solidFill>
                <a:latin typeface="微软雅黑"/>
                <a:cs typeface="微软雅黑"/>
              </a:rPr>
              <a:t>岁糖</a:t>
            </a:r>
            <a:r>
              <a:rPr dirty="0" sz="800" spc="-15" b="1">
                <a:solidFill>
                  <a:srgbClr val="4D4D4F"/>
                </a:solidFill>
                <a:latin typeface="微软雅黑"/>
                <a:cs typeface="微软雅黑"/>
              </a:rPr>
              <a:t>尿</a:t>
            </a:r>
            <a:r>
              <a:rPr dirty="0" sz="800" b="1">
                <a:solidFill>
                  <a:srgbClr val="4D4D4F"/>
                </a:solidFill>
                <a:latin typeface="微软雅黑"/>
                <a:cs typeface="微软雅黑"/>
              </a:rPr>
              <a:t>病患者</a:t>
            </a:r>
            <a:r>
              <a:rPr dirty="0" sz="800" spc="-15" b="1">
                <a:solidFill>
                  <a:srgbClr val="4D4D4F"/>
                </a:solidFill>
                <a:latin typeface="微软雅黑"/>
                <a:cs typeface="微软雅黑"/>
              </a:rPr>
              <a:t> </a:t>
            </a:r>
            <a:r>
              <a:rPr dirty="0" sz="800" spc="-5" b="1">
                <a:solidFill>
                  <a:srgbClr val="4D4D4F"/>
                </a:solidFill>
                <a:latin typeface="等线"/>
                <a:cs typeface="等线"/>
              </a:rPr>
              <a:t>1.14</a:t>
            </a:r>
            <a:r>
              <a:rPr dirty="0" sz="800" spc="-20" b="1">
                <a:solidFill>
                  <a:srgbClr val="4D4D4F"/>
                </a:solidFill>
                <a:latin typeface="等线"/>
                <a:cs typeface="等线"/>
              </a:rPr>
              <a:t> </a:t>
            </a:r>
            <a:r>
              <a:rPr dirty="0" sz="800" b="1">
                <a:solidFill>
                  <a:srgbClr val="4D4D4F"/>
                </a:solidFill>
                <a:latin typeface="微软雅黑"/>
                <a:cs typeface="微软雅黑"/>
              </a:rPr>
              <a:t>亿列第一	图</a:t>
            </a:r>
            <a:r>
              <a:rPr dirty="0" sz="800" spc="-25" b="1">
                <a:solidFill>
                  <a:srgbClr val="4D4D4F"/>
                </a:solidFill>
                <a:latin typeface="微软雅黑"/>
                <a:cs typeface="微软雅黑"/>
              </a:rPr>
              <a:t> </a:t>
            </a:r>
            <a:r>
              <a:rPr dirty="0" sz="800" spc="-5" b="1">
                <a:solidFill>
                  <a:srgbClr val="4D4D4F"/>
                </a:solidFill>
                <a:latin typeface="等线"/>
                <a:cs typeface="等线"/>
              </a:rPr>
              <a:t>2</a:t>
            </a:r>
            <a:r>
              <a:rPr dirty="0" sz="800" spc="-5" b="1">
                <a:solidFill>
                  <a:srgbClr val="4D4D4F"/>
                </a:solidFill>
                <a:latin typeface="微软雅黑"/>
                <a:cs typeface="微软雅黑"/>
              </a:rPr>
              <a:t>：</a:t>
            </a:r>
            <a:r>
              <a:rPr dirty="0" sz="800" spc="-5" b="1">
                <a:solidFill>
                  <a:srgbClr val="4D4D4F"/>
                </a:solidFill>
                <a:latin typeface="等线"/>
                <a:cs typeface="等线"/>
              </a:rPr>
              <a:t>IDF</a:t>
            </a:r>
            <a:r>
              <a:rPr dirty="0" sz="800" spc="-25" b="1">
                <a:solidFill>
                  <a:srgbClr val="4D4D4F"/>
                </a:solidFill>
                <a:latin typeface="等线"/>
                <a:cs typeface="等线"/>
              </a:rPr>
              <a:t> </a:t>
            </a:r>
            <a:r>
              <a:rPr dirty="0" sz="800" b="1">
                <a:solidFill>
                  <a:srgbClr val="4D4D4F"/>
                </a:solidFill>
                <a:latin typeface="微软雅黑"/>
                <a:cs typeface="微软雅黑"/>
              </a:rPr>
              <a:t>估计我国</a:t>
            </a:r>
            <a:r>
              <a:rPr dirty="0" sz="800" spc="-25" b="1">
                <a:solidFill>
                  <a:srgbClr val="4D4D4F"/>
                </a:solidFill>
                <a:latin typeface="微软雅黑"/>
                <a:cs typeface="微软雅黑"/>
              </a:rPr>
              <a:t> </a:t>
            </a:r>
            <a:r>
              <a:rPr dirty="0" sz="800" spc="-5" b="1">
                <a:solidFill>
                  <a:srgbClr val="4D4D4F"/>
                </a:solidFill>
                <a:latin typeface="等线"/>
                <a:cs typeface="等线"/>
              </a:rPr>
              <a:t>2045</a:t>
            </a:r>
            <a:r>
              <a:rPr dirty="0" sz="800" spc="-35" b="1">
                <a:solidFill>
                  <a:srgbClr val="4D4D4F"/>
                </a:solidFill>
                <a:latin typeface="等线"/>
                <a:cs typeface="等线"/>
              </a:rPr>
              <a:t> </a:t>
            </a:r>
            <a:r>
              <a:rPr dirty="0" sz="800" b="1">
                <a:solidFill>
                  <a:srgbClr val="4D4D4F"/>
                </a:solidFill>
                <a:latin typeface="微软雅黑"/>
                <a:cs typeface="微软雅黑"/>
              </a:rPr>
              <a:t>年</a:t>
            </a:r>
            <a:r>
              <a:rPr dirty="0" sz="800" spc="-25" b="1">
                <a:solidFill>
                  <a:srgbClr val="4D4D4F"/>
                </a:solidFill>
                <a:latin typeface="微软雅黑"/>
                <a:cs typeface="微软雅黑"/>
              </a:rPr>
              <a:t> </a:t>
            </a:r>
            <a:r>
              <a:rPr dirty="0" sz="800" spc="-5" b="1">
                <a:solidFill>
                  <a:srgbClr val="4D4D4F"/>
                </a:solidFill>
                <a:latin typeface="等线"/>
                <a:cs typeface="等线"/>
              </a:rPr>
              <a:t>20-79</a:t>
            </a:r>
            <a:r>
              <a:rPr dirty="0" sz="800" spc="-20" b="1">
                <a:solidFill>
                  <a:srgbClr val="4D4D4F"/>
                </a:solidFill>
                <a:latin typeface="等线"/>
                <a:cs typeface="等线"/>
              </a:rPr>
              <a:t> </a:t>
            </a:r>
            <a:r>
              <a:rPr dirty="0" sz="800" b="1">
                <a:solidFill>
                  <a:srgbClr val="4D4D4F"/>
                </a:solidFill>
                <a:latin typeface="微软雅黑"/>
                <a:cs typeface="微软雅黑"/>
              </a:rPr>
              <a:t>岁糖尿病患者</a:t>
            </a:r>
            <a:r>
              <a:rPr dirty="0" sz="800" spc="-35" b="1">
                <a:solidFill>
                  <a:srgbClr val="4D4D4F"/>
                </a:solidFill>
                <a:latin typeface="微软雅黑"/>
                <a:cs typeface="微软雅黑"/>
              </a:rPr>
              <a:t> </a:t>
            </a:r>
            <a:r>
              <a:rPr dirty="0" sz="800" spc="-5" b="1">
                <a:solidFill>
                  <a:srgbClr val="4D4D4F"/>
                </a:solidFill>
                <a:latin typeface="等线"/>
                <a:cs typeface="等线"/>
              </a:rPr>
              <a:t>1.34</a:t>
            </a:r>
            <a:r>
              <a:rPr dirty="0" sz="800" spc="-30" b="1">
                <a:solidFill>
                  <a:srgbClr val="4D4D4F"/>
                </a:solidFill>
                <a:latin typeface="等线"/>
                <a:cs typeface="等线"/>
              </a:rPr>
              <a:t> </a:t>
            </a:r>
            <a:r>
              <a:rPr dirty="0" sz="800" b="1">
                <a:solidFill>
                  <a:srgbClr val="4D4D4F"/>
                </a:solidFill>
                <a:latin typeface="微软雅黑"/>
                <a:cs typeface="微软雅黑"/>
              </a:rPr>
              <a:t>亿</a:t>
            </a:r>
            <a:endParaRPr sz="8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p:nvPr/>
        </p:nvSpPr>
        <p:spPr>
          <a:xfrm>
            <a:off x="544068" y="3221989"/>
            <a:ext cx="3097530" cy="6350"/>
          </a:xfrm>
          <a:custGeom>
            <a:avLst/>
            <a:gdLst/>
            <a:ahLst/>
            <a:cxnLst/>
            <a:rect l="l" t="t" r="r" b="b"/>
            <a:pathLst>
              <a:path w="3097529" h="6350">
                <a:moveTo>
                  <a:pt x="3097403" y="0"/>
                </a:moveTo>
                <a:lnTo>
                  <a:pt x="0" y="0"/>
                </a:lnTo>
                <a:lnTo>
                  <a:pt x="0" y="6096"/>
                </a:lnTo>
                <a:lnTo>
                  <a:pt x="3097403" y="6096"/>
                </a:lnTo>
                <a:lnTo>
                  <a:pt x="3097403" y="0"/>
                </a:lnTo>
                <a:close/>
              </a:path>
            </a:pathLst>
          </a:custGeom>
          <a:solidFill>
            <a:srgbClr val="F5821F"/>
          </a:solidFill>
        </p:spPr>
        <p:txBody>
          <a:bodyPr wrap="square" lIns="0" tIns="0" rIns="0" bIns="0" rtlCol="0"/>
          <a:lstStyle/>
          <a:p/>
        </p:txBody>
      </p:sp>
      <p:sp>
        <p:nvSpPr>
          <p:cNvPr id="5" name="object 5"/>
          <p:cNvSpPr/>
          <p:nvPr/>
        </p:nvSpPr>
        <p:spPr>
          <a:xfrm>
            <a:off x="3790822" y="3221989"/>
            <a:ext cx="3097530" cy="6350"/>
          </a:xfrm>
          <a:custGeom>
            <a:avLst/>
            <a:gdLst/>
            <a:ahLst/>
            <a:cxnLst/>
            <a:rect l="l" t="t" r="r" b="b"/>
            <a:pathLst>
              <a:path w="3097529" h="6350">
                <a:moveTo>
                  <a:pt x="3097403" y="0"/>
                </a:moveTo>
                <a:lnTo>
                  <a:pt x="0" y="0"/>
                </a:lnTo>
                <a:lnTo>
                  <a:pt x="0" y="6096"/>
                </a:lnTo>
                <a:lnTo>
                  <a:pt x="3097403" y="6096"/>
                </a:lnTo>
                <a:lnTo>
                  <a:pt x="3097403" y="0"/>
                </a:lnTo>
                <a:close/>
              </a:path>
            </a:pathLst>
          </a:custGeom>
          <a:solidFill>
            <a:srgbClr val="F5821F"/>
          </a:solidFill>
        </p:spPr>
        <p:txBody>
          <a:bodyPr wrap="square" lIns="0" tIns="0" rIns="0" bIns="0" rtlCol="0"/>
          <a:lstStyle/>
          <a:p/>
        </p:txBody>
      </p:sp>
      <p:sp>
        <p:nvSpPr>
          <p:cNvPr id="6" name="object 6"/>
          <p:cNvSpPr txBox="1"/>
          <p:nvPr/>
        </p:nvSpPr>
        <p:spPr>
          <a:xfrm>
            <a:off x="599948" y="5440807"/>
            <a:ext cx="130619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IDF</a:t>
            </a:r>
            <a:r>
              <a:rPr dirty="0" sz="700" spc="-5">
                <a:solidFill>
                  <a:srgbClr val="4D4D4F"/>
                </a:solidFill>
                <a:latin typeface="宋体"/>
                <a:cs typeface="宋体"/>
              </a:rPr>
              <a:t>，天风</a:t>
            </a:r>
            <a:r>
              <a:rPr dirty="0" sz="700" spc="5">
                <a:solidFill>
                  <a:srgbClr val="4D4D4F"/>
                </a:solidFill>
                <a:latin typeface="宋体"/>
                <a:cs typeface="宋体"/>
              </a:rPr>
              <a:t>证</a:t>
            </a:r>
            <a:r>
              <a:rPr dirty="0" sz="700" spc="-5">
                <a:solidFill>
                  <a:srgbClr val="4D4D4F"/>
                </a:solidFill>
                <a:latin typeface="宋体"/>
                <a:cs typeface="宋体"/>
              </a:rPr>
              <a:t>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p:txBody>
      </p:sp>
      <p:sp>
        <p:nvSpPr>
          <p:cNvPr id="7" name="object 7"/>
          <p:cNvSpPr txBox="1"/>
          <p:nvPr/>
        </p:nvSpPr>
        <p:spPr>
          <a:xfrm>
            <a:off x="3846703" y="5440807"/>
            <a:ext cx="130619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IDF</a:t>
            </a:r>
            <a:r>
              <a:rPr dirty="0" sz="700" spc="-5">
                <a:solidFill>
                  <a:srgbClr val="4D4D4F"/>
                </a:solidFill>
                <a:latin typeface="宋体"/>
                <a:cs typeface="宋体"/>
              </a:rPr>
              <a:t>，天风</a:t>
            </a:r>
            <a:r>
              <a:rPr dirty="0" sz="700" spc="5">
                <a:solidFill>
                  <a:srgbClr val="4D4D4F"/>
                </a:solidFill>
                <a:latin typeface="宋体"/>
                <a:cs typeface="宋体"/>
              </a:rPr>
              <a:t>证</a:t>
            </a:r>
            <a:r>
              <a:rPr dirty="0" sz="700" spc="-5">
                <a:solidFill>
                  <a:srgbClr val="4D4D4F"/>
                </a:solidFill>
                <a:latin typeface="宋体"/>
                <a:cs typeface="宋体"/>
              </a:rPr>
              <a:t>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p:txBody>
      </p:sp>
      <p:sp>
        <p:nvSpPr>
          <p:cNvPr id="8" name="object 8"/>
          <p:cNvSpPr/>
          <p:nvPr/>
        </p:nvSpPr>
        <p:spPr>
          <a:xfrm>
            <a:off x="544068" y="5407786"/>
            <a:ext cx="3097530" cy="6350"/>
          </a:xfrm>
          <a:custGeom>
            <a:avLst/>
            <a:gdLst/>
            <a:ahLst/>
            <a:cxnLst/>
            <a:rect l="l" t="t" r="r" b="b"/>
            <a:pathLst>
              <a:path w="3097529" h="6350">
                <a:moveTo>
                  <a:pt x="3097403" y="0"/>
                </a:moveTo>
                <a:lnTo>
                  <a:pt x="0" y="0"/>
                </a:lnTo>
                <a:lnTo>
                  <a:pt x="0" y="6095"/>
                </a:lnTo>
                <a:lnTo>
                  <a:pt x="3097403" y="6095"/>
                </a:lnTo>
                <a:lnTo>
                  <a:pt x="3097403" y="0"/>
                </a:lnTo>
                <a:close/>
              </a:path>
            </a:pathLst>
          </a:custGeom>
          <a:solidFill>
            <a:srgbClr val="F5821F"/>
          </a:solidFill>
        </p:spPr>
        <p:txBody>
          <a:bodyPr wrap="square" lIns="0" tIns="0" rIns="0" bIns="0" rtlCol="0"/>
          <a:lstStyle/>
          <a:p/>
        </p:txBody>
      </p:sp>
      <p:sp>
        <p:nvSpPr>
          <p:cNvPr id="9" name="object 9"/>
          <p:cNvSpPr/>
          <p:nvPr/>
        </p:nvSpPr>
        <p:spPr>
          <a:xfrm>
            <a:off x="3790822" y="5407786"/>
            <a:ext cx="3097530" cy="6350"/>
          </a:xfrm>
          <a:custGeom>
            <a:avLst/>
            <a:gdLst/>
            <a:ahLst/>
            <a:cxnLst/>
            <a:rect l="l" t="t" r="r" b="b"/>
            <a:pathLst>
              <a:path w="3097529" h="6350">
                <a:moveTo>
                  <a:pt x="3097403" y="0"/>
                </a:moveTo>
                <a:lnTo>
                  <a:pt x="0" y="0"/>
                </a:lnTo>
                <a:lnTo>
                  <a:pt x="0" y="6095"/>
                </a:lnTo>
                <a:lnTo>
                  <a:pt x="3097403" y="6095"/>
                </a:lnTo>
                <a:lnTo>
                  <a:pt x="3097403" y="0"/>
                </a:lnTo>
                <a:close/>
              </a:path>
            </a:pathLst>
          </a:custGeom>
          <a:solidFill>
            <a:srgbClr val="F5821F"/>
          </a:solidFill>
        </p:spPr>
        <p:txBody>
          <a:bodyPr wrap="square" lIns="0" tIns="0" rIns="0" bIns="0" rtlCol="0"/>
          <a:lstStyle/>
          <a:p/>
        </p:txBody>
      </p:sp>
      <p:sp>
        <p:nvSpPr>
          <p:cNvPr id="10" name="object 10"/>
          <p:cNvSpPr txBox="1"/>
          <p:nvPr/>
        </p:nvSpPr>
        <p:spPr>
          <a:xfrm>
            <a:off x="1988566" y="5688355"/>
            <a:ext cx="4973320" cy="1177925"/>
          </a:xfrm>
          <a:prstGeom prst="rect">
            <a:avLst/>
          </a:prstGeom>
        </p:spPr>
        <p:txBody>
          <a:bodyPr wrap="square" lIns="0" tIns="13335" rIns="0" bIns="0" rtlCol="0" vert="horz">
            <a:spAutoFit/>
          </a:bodyPr>
          <a:lstStyle/>
          <a:p>
            <a:pPr algn="just" marL="12700" marR="5080">
              <a:lnSpc>
                <a:spcPct val="116799"/>
              </a:lnSpc>
              <a:spcBef>
                <a:spcPts val="105"/>
              </a:spcBef>
            </a:pPr>
            <a:r>
              <a:rPr dirty="0" sz="1000" spc="-5">
                <a:solidFill>
                  <a:srgbClr val="4D4D4F"/>
                </a:solidFill>
                <a:latin typeface="宋体"/>
                <a:cs typeface="宋体"/>
              </a:rPr>
              <a:t>据</a:t>
            </a:r>
            <a:r>
              <a:rPr dirty="0" sz="1000" spc="-260">
                <a:solidFill>
                  <a:srgbClr val="4D4D4F"/>
                </a:solidFill>
                <a:latin typeface="宋体"/>
                <a:cs typeface="宋体"/>
              </a:rPr>
              <a:t> </a:t>
            </a:r>
            <a:r>
              <a:rPr dirty="0" sz="1000" spc="-5">
                <a:solidFill>
                  <a:srgbClr val="4D4D4F"/>
                </a:solidFill>
                <a:latin typeface="等线"/>
                <a:cs typeface="等线"/>
              </a:rPr>
              <a:t>IDF</a:t>
            </a:r>
            <a:r>
              <a:rPr dirty="0" sz="1000" spc="-25">
                <a:solidFill>
                  <a:srgbClr val="4D4D4F"/>
                </a:solidFill>
                <a:latin typeface="等线"/>
                <a:cs typeface="等线"/>
              </a:rPr>
              <a:t> </a:t>
            </a:r>
            <a:r>
              <a:rPr dirty="0" sz="1000" spc="-5">
                <a:solidFill>
                  <a:srgbClr val="4D4D4F"/>
                </a:solidFill>
                <a:latin typeface="宋体"/>
                <a:cs typeface="宋体"/>
              </a:rPr>
              <a:t>估计</a:t>
            </a:r>
            <a:r>
              <a:rPr dirty="0" sz="1000" spc="-190">
                <a:solidFill>
                  <a:srgbClr val="4D4D4F"/>
                </a:solidFill>
                <a:latin typeface="宋体"/>
                <a:cs typeface="宋体"/>
              </a:rPr>
              <a:t>，</a:t>
            </a:r>
            <a:r>
              <a:rPr dirty="0" sz="1000" spc="-5">
                <a:solidFill>
                  <a:srgbClr val="4D4D4F"/>
                </a:solidFill>
                <a:latin typeface="宋体"/>
                <a:cs typeface="宋体"/>
              </a:rPr>
              <a:t>全</a:t>
            </a:r>
            <a:r>
              <a:rPr dirty="0" sz="1000" spc="5">
                <a:solidFill>
                  <a:srgbClr val="4D4D4F"/>
                </a:solidFill>
                <a:latin typeface="宋体"/>
                <a:cs typeface="宋体"/>
              </a:rPr>
              <a:t>球</a:t>
            </a:r>
            <a:r>
              <a:rPr dirty="0" sz="1000" spc="-5">
                <a:solidFill>
                  <a:srgbClr val="4D4D4F"/>
                </a:solidFill>
                <a:latin typeface="宋体"/>
                <a:cs typeface="宋体"/>
              </a:rPr>
              <a:t>范围内有</a:t>
            </a:r>
            <a:r>
              <a:rPr dirty="0" sz="1000" spc="-240">
                <a:solidFill>
                  <a:srgbClr val="4D4D4F"/>
                </a:solidFill>
                <a:latin typeface="宋体"/>
                <a:cs typeface="宋体"/>
              </a:rPr>
              <a:t> </a:t>
            </a:r>
            <a:r>
              <a:rPr dirty="0" sz="1000" spc="-5">
                <a:solidFill>
                  <a:srgbClr val="4D4D4F"/>
                </a:solidFill>
                <a:latin typeface="等线"/>
                <a:cs typeface="等线"/>
              </a:rPr>
              <a:t>2.12</a:t>
            </a:r>
            <a:r>
              <a:rPr dirty="0" sz="1000" spc="-25">
                <a:solidFill>
                  <a:srgbClr val="4D4D4F"/>
                </a:solidFill>
                <a:latin typeface="等线"/>
                <a:cs typeface="等线"/>
              </a:rPr>
              <a:t> </a:t>
            </a:r>
            <a:r>
              <a:rPr dirty="0" sz="1000" spc="-5">
                <a:solidFill>
                  <a:srgbClr val="4D4D4F"/>
                </a:solidFill>
                <a:latin typeface="宋体"/>
                <a:cs typeface="宋体"/>
              </a:rPr>
              <a:t>亿</a:t>
            </a:r>
            <a:r>
              <a:rPr dirty="0" sz="1000" spc="-254">
                <a:solidFill>
                  <a:srgbClr val="4D4D4F"/>
                </a:solidFill>
                <a:latin typeface="宋体"/>
                <a:cs typeface="宋体"/>
              </a:rPr>
              <a:t> </a:t>
            </a:r>
            <a:r>
              <a:rPr dirty="0" sz="1000" spc="-5">
                <a:solidFill>
                  <a:srgbClr val="4D4D4F"/>
                </a:solidFill>
                <a:latin typeface="等线"/>
                <a:cs typeface="等线"/>
              </a:rPr>
              <a:t>20-79</a:t>
            </a:r>
            <a:r>
              <a:rPr dirty="0" sz="1000" spc="-25">
                <a:solidFill>
                  <a:srgbClr val="4D4D4F"/>
                </a:solidFill>
                <a:latin typeface="等线"/>
                <a:cs typeface="等线"/>
              </a:rPr>
              <a:t> </a:t>
            </a:r>
            <a:r>
              <a:rPr dirty="0" sz="1000" spc="-5">
                <a:solidFill>
                  <a:srgbClr val="4D4D4F"/>
                </a:solidFill>
                <a:latin typeface="宋体"/>
                <a:cs typeface="宋体"/>
              </a:rPr>
              <a:t>岁的糖尿病</a:t>
            </a:r>
            <a:r>
              <a:rPr dirty="0" sz="1000" spc="5">
                <a:solidFill>
                  <a:srgbClr val="4D4D4F"/>
                </a:solidFill>
                <a:latin typeface="宋体"/>
                <a:cs typeface="宋体"/>
              </a:rPr>
              <a:t>患</a:t>
            </a:r>
            <a:r>
              <a:rPr dirty="0" sz="1000" spc="-5">
                <a:solidFill>
                  <a:srgbClr val="4D4D4F"/>
                </a:solidFill>
                <a:latin typeface="宋体"/>
                <a:cs typeface="宋体"/>
              </a:rPr>
              <a:t>者不知</a:t>
            </a:r>
            <a:r>
              <a:rPr dirty="0" sz="1000" spc="5">
                <a:solidFill>
                  <a:srgbClr val="4D4D4F"/>
                </a:solidFill>
                <a:latin typeface="宋体"/>
                <a:cs typeface="宋体"/>
              </a:rPr>
              <a:t>道</a:t>
            </a:r>
            <a:r>
              <a:rPr dirty="0" sz="1000" spc="-5">
                <a:solidFill>
                  <a:srgbClr val="4D4D4F"/>
                </a:solidFill>
                <a:latin typeface="宋体"/>
                <a:cs typeface="宋体"/>
              </a:rPr>
              <a:t>自己</a:t>
            </a:r>
            <a:r>
              <a:rPr dirty="0" sz="1000" spc="5">
                <a:solidFill>
                  <a:srgbClr val="4D4D4F"/>
                </a:solidFill>
                <a:latin typeface="宋体"/>
                <a:cs typeface="宋体"/>
              </a:rPr>
              <a:t>患</a:t>
            </a:r>
            <a:r>
              <a:rPr dirty="0" sz="1000" spc="-5">
                <a:solidFill>
                  <a:srgbClr val="4D4D4F"/>
                </a:solidFill>
                <a:latin typeface="宋体"/>
                <a:cs typeface="宋体"/>
              </a:rPr>
              <a:t>有糖</a:t>
            </a:r>
            <a:r>
              <a:rPr dirty="0" sz="1000" spc="5">
                <a:solidFill>
                  <a:srgbClr val="4D4D4F"/>
                </a:solidFill>
                <a:latin typeface="宋体"/>
                <a:cs typeface="宋体"/>
              </a:rPr>
              <a:t>尿</a:t>
            </a:r>
            <a:r>
              <a:rPr dirty="0" sz="1000" spc="-5">
                <a:solidFill>
                  <a:srgbClr val="4D4D4F"/>
                </a:solidFill>
                <a:latin typeface="宋体"/>
                <a:cs typeface="宋体"/>
              </a:rPr>
              <a:t>病</a:t>
            </a:r>
            <a:r>
              <a:rPr dirty="0" sz="1000" spc="-175">
                <a:solidFill>
                  <a:srgbClr val="4D4D4F"/>
                </a:solidFill>
                <a:latin typeface="宋体"/>
                <a:cs typeface="宋体"/>
              </a:rPr>
              <a:t>，</a:t>
            </a:r>
            <a:r>
              <a:rPr dirty="0" sz="1000" spc="-5">
                <a:solidFill>
                  <a:srgbClr val="4D4D4F"/>
                </a:solidFill>
                <a:latin typeface="宋体"/>
                <a:cs typeface="宋体"/>
              </a:rPr>
              <a:t>是所有 患者比</a:t>
            </a:r>
            <a:r>
              <a:rPr dirty="0" sz="1000" spc="5">
                <a:solidFill>
                  <a:srgbClr val="4D4D4F"/>
                </a:solidFill>
                <a:latin typeface="宋体"/>
                <a:cs typeface="宋体"/>
              </a:rPr>
              <a:t>例</a:t>
            </a:r>
            <a:r>
              <a:rPr dirty="0" sz="1000" spc="-5">
                <a:solidFill>
                  <a:srgbClr val="4D4D4F"/>
                </a:solidFill>
                <a:latin typeface="宋体"/>
                <a:cs typeface="宋体"/>
              </a:rPr>
              <a:t>的</a:t>
            </a:r>
            <a:r>
              <a:rPr dirty="0" sz="1000" spc="-254">
                <a:solidFill>
                  <a:srgbClr val="4D4D4F"/>
                </a:solidFill>
                <a:latin typeface="宋体"/>
                <a:cs typeface="宋体"/>
              </a:rPr>
              <a:t> </a:t>
            </a:r>
            <a:r>
              <a:rPr dirty="0" sz="1000" spc="-5">
                <a:solidFill>
                  <a:srgbClr val="4D4D4F"/>
                </a:solidFill>
                <a:latin typeface="等线"/>
                <a:cs typeface="等线"/>
              </a:rPr>
              <a:t>50%</a:t>
            </a:r>
            <a:r>
              <a:rPr dirty="0" sz="1000" spc="-30">
                <a:solidFill>
                  <a:srgbClr val="4D4D4F"/>
                </a:solidFill>
                <a:latin typeface="宋体"/>
                <a:cs typeface="宋体"/>
              </a:rPr>
              <a:t>。</a:t>
            </a:r>
            <a:r>
              <a:rPr dirty="0" sz="1000" spc="-5">
                <a:solidFill>
                  <a:srgbClr val="4D4D4F"/>
                </a:solidFill>
                <a:latin typeface="等线"/>
                <a:cs typeface="等线"/>
              </a:rPr>
              <a:t>IDF</a:t>
            </a:r>
            <a:r>
              <a:rPr dirty="0" sz="1000" spc="-25">
                <a:solidFill>
                  <a:srgbClr val="4D4D4F"/>
                </a:solidFill>
                <a:latin typeface="等线"/>
                <a:cs typeface="等线"/>
              </a:rPr>
              <a:t> </a:t>
            </a:r>
            <a:r>
              <a:rPr dirty="0" sz="1000" spc="-5">
                <a:solidFill>
                  <a:srgbClr val="4D4D4F"/>
                </a:solidFill>
                <a:latin typeface="宋体"/>
                <a:cs typeface="宋体"/>
              </a:rPr>
              <a:t>数据显示高</a:t>
            </a:r>
            <a:r>
              <a:rPr dirty="0" sz="1000" spc="5">
                <a:solidFill>
                  <a:srgbClr val="4D4D4F"/>
                </a:solidFill>
                <a:latin typeface="宋体"/>
                <a:cs typeface="宋体"/>
              </a:rPr>
              <a:t>收</a:t>
            </a:r>
            <a:r>
              <a:rPr dirty="0" sz="1000" spc="-5">
                <a:solidFill>
                  <a:srgbClr val="4D4D4F"/>
                </a:solidFill>
                <a:latin typeface="宋体"/>
                <a:cs typeface="宋体"/>
              </a:rPr>
              <a:t>入国</a:t>
            </a:r>
            <a:r>
              <a:rPr dirty="0" sz="1000" spc="5">
                <a:solidFill>
                  <a:srgbClr val="4D4D4F"/>
                </a:solidFill>
                <a:latin typeface="宋体"/>
                <a:cs typeface="宋体"/>
              </a:rPr>
              <a:t>家</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未</a:t>
            </a:r>
            <a:r>
              <a:rPr dirty="0" sz="1000" spc="5">
                <a:solidFill>
                  <a:srgbClr val="4D4D4F"/>
                </a:solidFill>
                <a:latin typeface="宋体"/>
                <a:cs typeface="宋体"/>
              </a:rPr>
              <a:t>诊</a:t>
            </a:r>
            <a:r>
              <a:rPr dirty="0" sz="1000" spc="-5">
                <a:solidFill>
                  <a:srgbClr val="4D4D4F"/>
                </a:solidFill>
                <a:latin typeface="宋体"/>
                <a:cs typeface="宋体"/>
              </a:rPr>
              <a:t>断人群</a:t>
            </a:r>
            <a:r>
              <a:rPr dirty="0" sz="1000" spc="5">
                <a:solidFill>
                  <a:srgbClr val="4D4D4F"/>
                </a:solidFill>
                <a:latin typeface="宋体"/>
                <a:cs typeface="宋体"/>
              </a:rPr>
              <a:t>比</a:t>
            </a:r>
            <a:r>
              <a:rPr dirty="0" sz="1000" spc="-5">
                <a:solidFill>
                  <a:srgbClr val="4D4D4F"/>
                </a:solidFill>
                <a:latin typeface="宋体"/>
                <a:cs typeface="宋体"/>
              </a:rPr>
              <a:t>例为</a:t>
            </a:r>
            <a:r>
              <a:rPr dirty="0" sz="1000" spc="-254">
                <a:solidFill>
                  <a:srgbClr val="4D4D4F"/>
                </a:solidFill>
                <a:latin typeface="宋体"/>
                <a:cs typeface="宋体"/>
              </a:rPr>
              <a:t> </a:t>
            </a:r>
            <a:r>
              <a:rPr dirty="0" sz="1000" spc="-10">
                <a:solidFill>
                  <a:srgbClr val="4D4D4F"/>
                </a:solidFill>
                <a:latin typeface="等线"/>
                <a:cs typeface="等线"/>
              </a:rPr>
              <a:t>37.3%</a:t>
            </a:r>
            <a:r>
              <a:rPr dirty="0" sz="1000" spc="-10">
                <a:solidFill>
                  <a:srgbClr val="4D4D4F"/>
                </a:solidFill>
                <a:latin typeface="宋体"/>
                <a:cs typeface="宋体"/>
              </a:rPr>
              <a:t>，</a:t>
            </a:r>
            <a:r>
              <a:rPr dirty="0" sz="1000" spc="-5">
                <a:solidFill>
                  <a:srgbClr val="4D4D4F"/>
                </a:solidFill>
                <a:latin typeface="宋体"/>
                <a:cs typeface="宋体"/>
              </a:rPr>
              <a:t>中</a:t>
            </a:r>
            <a:r>
              <a:rPr dirty="0" sz="1000" spc="5">
                <a:solidFill>
                  <a:srgbClr val="4D4D4F"/>
                </a:solidFill>
                <a:latin typeface="宋体"/>
                <a:cs typeface="宋体"/>
              </a:rPr>
              <a:t>等</a:t>
            </a:r>
            <a:r>
              <a:rPr dirty="0" sz="1000" spc="-5">
                <a:solidFill>
                  <a:srgbClr val="4D4D4F"/>
                </a:solidFill>
                <a:latin typeface="宋体"/>
                <a:cs typeface="宋体"/>
              </a:rPr>
              <a:t>收入国家 这一比</a:t>
            </a:r>
            <a:r>
              <a:rPr dirty="0" sz="1000" spc="5">
                <a:solidFill>
                  <a:srgbClr val="4D4D4F"/>
                </a:solidFill>
                <a:latin typeface="宋体"/>
                <a:cs typeface="宋体"/>
              </a:rPr>
              <a:t>例</a:t>
            </a:r>
            <a:r>
              <a:rPr dirty="0" sz="1000" spc="-5">
                <a:solidFill>
                  <a:srgbClr val="4D4D4F"/>
                </a:solidFill>
                <a:latin typeface="宋体"/>
                <a:cs typeface="宋体"/>
              </a:rPr>
              <a:t>为</a:t>
            </a:r>
            <a:r>
              <a:rPr dirty="0" sz="1000" spc="-260">
                <a:solidFill>
                  <a:srgbClr val="4D4D4F"/>
                </a:solidFill>
                <a:latin typeface="宋体"/>
                <a:cs typeface="宋体"/>
              </a:rPr>
              <a:t> </a:t>
            </a:r>
            <a:r>
              <a:rPr dirty="0" sz="1000" spc="-15">
                <a:solidFill>
                  <a:srgbClr val="4D4D4F"/>
                </a:solidFill>
                <a:latin typeface="等线"/>
                <a:cs typeface="等线"/>
              </a:rPr>
              <a:t>52.5%</a:t>
            </a:r>
            <a:r>
              <a:rPr dirty="0" sz="1000" spc="-15">
                <a:solidFill>
                  <a:srgbClr val="4D4D4F"/>
                </a:solidFill>
                <a:latin typeface="宋体"/>
                <a:cs typeface="宋体"/>
              </a:rPr>
              <a:t>，</a:t>
            </a:r>
            <a:r>
              <a:rPr dirty="0" sz="1000" spc="-5">
                <a:solidFill>
                  <a:srgbClr val="4D4D4F"/>
                </a:solidFill>
                <a:latin typeface="宋体"/>
                <a:cs typeface="宋体"/>
              </a:rPr>
              <a:t>而</a:t>
            </a:r>
            <a:r>
              <a:rPr dirty="0" sz="1000" spc="5">
                <a:solidFill>
                  <a:srgbClr val="4D4D4F"/>
                </a:solidFill>
                <a:latin typeface="宋体"/>
                <a:cs typeface="宋体"/>
              </a:rPr>
              <a:t>低收</a:t>
            </a:r>
            <a:r>
              <a:rPr dirty="0" sz="1000" spc="-5">
                <a:solidFill>
                  <a:srgbClr val="4D4D4F"/>
                </a:solidFill>
                <a:latin typeface="宋体"/>
                <a:cs typeface="宋体"/>
              </a:rPr>
              <a:t>入国家</a:t>
            </a:r>
            <a:r>
              <a:rPr dirty="0" sz="1000" spc="5">
                <a:solidFill>
                  <a:srgbClr val="4D4D4F"/>
                </a:solidFill>
                <a:latin typeface="宋体"/>
                <a:cs typeface="宋体"/>
              </a:rPr>
              <a:t>未</a:t>
            </a:r>
            <a:r>
              <a:rPr dirty="0" sz="1000" spc="-5">
                <a:solidFill>
                  <a:srgbClr val="4D4D4F"/>
                </a:solidFill>
                <a:latin typeface="宋体"/>
                <a:cs typeface="宋体"/>
              </a:rPr>
              <a:t>诊断</a:t>
            </a:r>
            <a:r>
              <a:rPr dirty="0" sz="1000" spc="5">
                <a:solidFill>
                  <a:srgbClr val="4D4D4F"/>
                </a:solidFill>
                <a:latin typeface="宋体"/>
                <a:cs typeface="宋体"/>
              </a:rPr>
              <a:t>的</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患</a:t>
            </a:r>
            <a:r>
              <a:rPr dirty="0" sz="1000" spc="5">
                <a:solidFill>
                  <a:srgbClr val="4D4D4F"/>
                </a:solidFill>
                <a:latin typeface="宋体"/>
                <a:cs typeface="宋体"/>
              </a:rPr>
              <a:t>者</a:t>
            </a:r>
            <a:r>
              <a:rPr dirty="0" sz="1000" spc="-5">
                <a:solidFill>
                  <a:srgbClr val="4D4D4F"/>
                </a:solidFill>
                <a:latin typeface="宋体"/>
                <a:cs typeface="宋体"/>
              </a:rPr>
              <a:t>比例高达</a:t>
            </a:r>
            <a:r>
              <a:rPr dirty="0" sz="1000" spc="-260">
                <a:solidFill>
                  <a:srgbClr val="4D4D4F"/>
                </a:solidFill>
                <a:latin typeface="宋体"/>
                <a:cs typeface="宋体"/>
              </a:rPr>
              <a:t> </a:t>
            </a:r>
            <a:r>
              <a:rPr dirty="0" sz="1000" spc="-5">
                <a:solidFill>
                  <a:srgbClr val="4D4D4F"/>
                </a:solidFill>
                <a:latin typeface="等线"/>
                <a:cs typeface="等线"/>
              </a:rPr>
              <a:t>76.5%</a:t>
            </a:r>
            <a:r>
              <a:rPr dirty="0" sz="1000" spc="-45">
                <a:solidFill>
                  <a:srgbClr val="4D4D4F"/>
                </a:solidFill>
                <a:latin typeface="宋体"/>
                <a:cs typeface="宋体"/>
              </a:rPr>
              <a:t>。</a:t>
            </a:r>
            <a:r>
              <a:rPr dirty="0" sz="1000" spc="-5">
                <a:solidFill>
                  <a:srgbClr val="4D4D4F"/>
                </a:solidFill>
                <a:latin typeface="宋体"/>
                <a:cs typeface="宋体"/>
              </a:rPr>
              <a:t>从具</a:t>
            </a:r>
            <a:r>
              <a:rPr dirty="0" sz="1000" spc="5">
                <a:solidFill>
                  <a:srgbClr val="4D4D4F"/>
                </a:solidFill>
                <a:latin typeface="宋体"/>
                <a:cs typeface="宋体"/>
              </a:rPr>
              <a:t>体国</a:t>
            </a:r>
            <a:r>
              <a:rPr dirty="0" sz="1000" spc="-5">
                <a:solidFill>
                  <a:srgbClr val="4D4D4F"/>
                </a:solidFill>
                <a:latin typeface="宋体"/>
                <a:cs typeface="宋体"/>
              </a:rPr>
              <a:t>家看</a:t>
            </a:r>
            <a:r>
              <a:rPr dirty="0" sz="1000" spc="-55">
                <a:solidFill>
                  <a:srgbClr val="4D4D4F"/>
                </a:solidFill>
                <a:latin typeface="宋体"/>
                <a:cs typeface="宋体"/>
              </a:rPr>
              <a:t>，</a:t>
            </a:r>
            <a:r>
              <a:rPr dirty="0" sz="1000" spc="-5">
                <a:solidFill>
                  <a:srgbClr val="4D4D4F"/>
                </a:solidFill>
                <a:latin typeface="宋体"/>
                <a:cs typeface="宋体"/>
              </a:rPr>
              <a:t>我 国依然</a:t>
            </a:r>
            <a:r>
              <a:rPr dirty="0" sz="1000" spc="5">
                <a:solidFill>
                  <a:srgbClr val="4D4D4F"/>
                </a:solidFill>
                <a:latin typeface="宋体"/>
                <a:cs typeface="宋体"/>
              </a:rPr>
              <a:t>高</a:t>
            </a:r>
            <a:r>
              <a:rPr dirty="0" sz="1000" spc="-5">
                <a:solidFill>
                  <a:srgbClr val="4D4D4F"/>
                </a:solidFill>
                <a:latin typeface="宋体"/>
                <a:cs typeface="宋体"/>
              </a:rPr>
              <a:t>居首</a:t>
            </a:r>
            <a:r>
              <a:rPr dirty="0" sz="1000" spc="5">
                <a:solidFill>
                  <a:srgbClr val="4D4D4F"/>
                </a:solidFill>
                <a:latin typeface="宋体"/>
                <a:cs typeface="宋体"/>
              </a:rPr>
              <a:t>位</a:t>
            </a:r>
            <a:r>
              <a:rPr dirty="0" sz="1000" spc="-5">
                <a:solidFill>
                  <a:srgbClr val="4D4D4F"/>
                </a:solidFill>
                <a:latin typeface="宋体"/>
                <a:cs typeface="宋体"/>
              </a:rPr>
              <a:t>，未</a:t>
            </a:r>
            <a:r>
              <a:rPr dirty="0" sz="1000" spc="5">
                <a:solidFill>
                  <a:srgbClr val="4D4D4F"/>
                </a:solidFill>
                <a:latin typeface="宋体"/>
                <a:cs typeface="宋体"/>
              </a:rPr>
              <a:t>诊</a:t>
            </a:r>
            <a:r>
              <a:rPr dirty="0" sz="1000" spc="-5">
                <a:solidFill>
                  <a:srgbClr val="4D4D4F"/>
                </a:solidFill>
                <a:latin typeface="宋体"/>
                <a:cs typeface="宋体"/>
              </a:rPr>
              <a:t>断</a:t>
            </a:r>
            <a:r>
              <a:rPr dirty="0" sz="1000" spc="5">
                <a:solidFill>
                  <a:srgbClr val="4D4D4F"/>
                </a:solidFill>
                <a:latin typeface="宋体"/>
                <a:cs typeface="宋体"/>
              </a:rPr>
              <a:t>糖</a:t>
            </a:r>
            <a:r>
              <a:rPr dirty="0" sz="1000" spc="-5">
                <a:solidFill>
                  <a:srgbClr val="4D4D4F"/>
                </a:solidFill>
                <a:latin typeface="宋体"/>
                <a:cs typeface="宋体"/>
              </a:rPr>
              <a:t>尿病患</a:t>
            </a:r>
            <a:r>
              <a:rPr dirty="0" sz="1000" spc="5">
                <a:solidFill>
                  <a:srgbClr val="4D4D4F"/>
                </a:solidFill>
                <a:latin typeface="宋体"/>
                <a:cs typeface="宋体"/>
              </a:rPr>
              <a:t>者</a:t>
            </a:r>
            <a:r>
              <a:rPr dirty="0" sz="1000" spc="-5">
                <a:solidFill>
                  <a:srgbClr val="4D4D4F"/>
                </a:solidFill>
                <a:latin typeface="宋体"/>
                <a:cs typeface="宋体"/>
              </a:rPr>
              <a:t>数达到</a:t>
            </a:r>
            <a:r>
              <a:rPr dirty="0" sz="1000" spc="-220">
                <a:solidFill>
                  <a:srgbClr val="4D4D4F"/>
                </a:solidFill>
                <a:latin typeface="宋体"/>
                <a:cs typeface="宋体"/>
              </a:rPr>
              <a:t> </a:t>
            </a:r>
            <a:r>
              <a:rPr dirty="0" sz="1000" spc="-5">
                <a:solidFill>
                  <a:srgbClr val="4D4D4F"/>
                </a:solidFill>
                <a:latin typeface="等线"/>
                <a:cs typeface="等线"/>
              </a:rPr>
              <a:t>0.61</a:t>
            </a:r>
            <a:r>
              <a:rPr dirty="0" sz="1000" spc="5">
                <a:solidFill>
                  <a:srgbClr val="4D4D4F"/>
                </a:solidFill>
                <a:latin typeface="等线"/>
                <a:cs typeface="等线"/>
              </a:rPr>
              <a:t> </a:t>
            </a:r>
            <a:r>
              <a:rPr dirty="0" sz="1000" spc="5">
                <a:solidFill>
                  <a:srgbClr val="4D4D4F"/>
                </a:solidFill>
                <a:latin typeface="宋体"/>
                <a:cs typeface="宋体"/>
              </a:rPr>
              <a:t>亿人</a:t>
            </a:r>
            <a:r>
              <a:rPr dirty="0" sz="1000" spc="-5">
                <a:solidFill>
                  <a:srgbClr val="4D4D4F"/>
                </a:solidFill>
                <a:latin typeface="宋体"/>
                <a:cs typeface="宋体"/>
              </a:rPr>
              <a:t>，比例高达</a:t>
            </a:r>
            <a:r>
              <a:rPr dirty="0" sz="1000" spc="-220">
                <a:solidFill>
                  <a:srgbClr val="4D4D4F"/>
                </a:solidFill>
                <a:latin typeface="宋体"/>
                <a:cs typeface="宋体"/>
              </a:rPr>
              <a:t> </a:t>
            </a:r>
            <a:r>
              <a:rPr dirty="0" sz="1000" spc="-5">
                <a:solidFill>
                  <a:srgbClr val="4D4D4F"/>
                </a:solidFill>
                <a:latin typeface="等线"/>
                <a:cs typeface="等线"/>
              </a:rPr>
              <a:t>53.6%</a:t>
            </a:r>
            <a:r>
              <a:rPr dirty="0" sz="1000" spc="-5">
                <a:solidFill>
                  <a:srgbClr val="4D4D4F"/>
                </a:solidFill>
                <a:latin typeface="宋体"/>
                <a:cs typeface="宋体"/>
              </a:rPr>
              <a:t>，美国</a:t>
            </a:r>
            <a:r>
              <a:rPr dirty="0" sz="1000" spc="5">
                <a:solidFill>
                  <a:srgbClr val="4D4D4F"/>
                </a:solidFill>
                <a:latin typeface="宋体"/>
                <a:cs typeface="宋体"/>
              </a:rPr>
              <a:t>在</a:t>
            </a:r>
            <a:r>
              <a:rPr dirty="0" sz="1000" spc="-5">
                <a:solidFill>
                  <a:srgbClr val="4D4D4F"/>
                </a:solidFill>
                <a:latin typeface="宋体"/>
                <a:cs typeface="宋体"/>
              </a:rPr>
              <a:t>在前十大 未诊断</a:t>
            </a:r>
            <a:r>
              <a:rPr dirty="0" sz="1000" spc="5">
                <a:solidFill>
                  <a:srgbClr val="4D4D4F"/>
                </a:solidFill>
                <a:latin typeface="宋体"/>
                <a:cs typeface="宋体"/>
              </a:rPr>
              <a:t>糖</a:t>
            </a:r>
            <a:r>
              <a:rPr dirty="0" sz="1000" spc="-5">
                <a:solidFill>
                  <a:srgbClr val="4D4D4F"/>
                </a:solidFill>
                <a:latin typeface="宋体"/>
                <a:cs typeface="宋体"/>
              </a:rPr>
              <a:t>尿病</a:t>
            </a:r>
            <a:r>
              <a:rPr dirty="0" sz="1000" spc="5">
                <a:solidFill>
                  <a:srgbClr val="4D4D4F"/>
                </a:solidFill>
                <a:latin typeface="宋体"/>
                <a:cs typeface="宋体"/>
              </a:rPr>
              <a:t>患</a:t>
            </a:r>
            <a:r>
              <a:rPr dirty="0" sz="1000" spc="-5">
                <a:solidFill>
                  <a:srgbClr val="4D4D4F"/>
                </a:solidFill>
                <a:latin typeface="宋体"/>
                <a:cs typeface="宋体"/>
              </a:rPr>
              <a:t>者的</a:t>
            </a:r>
            <a:r>
              <a:rPr dirty="0" sz="1000" spc="5">
                <a:solidFill>
                  <a:srgbClr val="4D4D4F"/>
                </a:solidFill>
                <a:latin typeface="宋体"/>
                <a:cs typeface="宋体"/>
              </a:rPr>
              <a:t>国</a:t>
            </a:r>
            <a:r>
              <a:rPr dirty="0" sz="1000" spc="-5">
                <a:solidFill>
                  <a:srgbClr val="4D4D4F"/>
                </a:solidFill>
                <a:latin typeface="宋体"/>
                <a:cs typeface="宋体"/>
              </a:rPr>
              <a:t>家</a:t>
            </a:r>
            <a:r>
              <a:rPr dirty="0" sz="1000" spc="5">
                <a:solidFill>
                  <a:srgbClr val="4D4D4F"/>
                </a:solidFill>
                <a:latin typeface="宋体"/>
                <a:cs typeface="宋体"/>
              </a:rPr>
              <a:t>中</a:t>
            </a:r>
            <a:r>
              <a:rPr dirty="0" sz="1000" spc="-5">
                <a:solidFill>
                  <a:srgbClr val="4D4D4F"/>
                </a:solidFill>
                <a:latin typeface="宋体"/>
                <a:cs typeface="宋体"/>
              </a:rPr>
              <a:t>未诊断</a:t>
            </a:r>
            <a:r>
              <a:rPr dirty="0" sz="1000" spc="5">
                <a:solidFill>
                  <a:srgbClr val="4D4D4F"/>
                </a:solidFill>
                <a:latin typeface="宋体"/>
                <a:cs typeface="宋体"/>
              </a:rPr>
              <a:t>率</a:t>
            </a:r>
            <a:r>
              <a:rPr dirty="0" sz="1000" spc="-5">
                <a:solidFill>
                  <a:srgbClr val="4D4D4F"/>
                </a:solidFill>
                <a:latin typeface="宋体"/>
                <a:cs typeface="宋体"/>
              </a:rPr>
              <a:t>最</a:t>
            </a:r>
            <a:r>
              <a:rPr dirty="0" sz="1000" spc="5">
                <a:solidFill>
                  <a:srgbClr val="4D4D4F"/>
                </a:solidFill>
                <a:latin typeface="宋体"/>
                <a:cs typeface="宋体"/>
              </a:rPr>
              <a:t>低</a:t>
            </a:r>
            <a:r>
              <a:rPr dirty="0" sz="1000" spc="-509">
                <a:solidFill>
                  <a:srgbClr val="4D4D4F"/>
                </a:solidFill>
                <a:latin typeface="宋体"/>
                <a:cs typeface="宋体"/>
              </a:rPr>
              <a:t>，</a:t>
            </a:r>
            <a:r>
              <a:rPr dirty="0" sz="1000" spc="-5">
                <a:solidFill>
                  <a:srgbClr val="4D4D4F"/>
                </a:solidFill>
                <a:latin typeface="宋体"/>
                <a:cs typeface="宋体"/>
              </a:rPr>
              <a:t>比</a:t>
            </a:r>
            <a:r>
              <a:rPr dirty="0" sz="1000" spc="5">
                <a:solidFill>
                  <a:srgbClr val="4D4D4F"/>
                </a:solidFill>
                <a:latin typeface="宋体"/>
                <a:cs typeface="宋体"/>
              </a:rPr>
              <a:t>例</a:t>
            </a:r>
            <a:r>
              <a:rPr dirty="0" sz="1000" spc="-5">
                <a:solidFill>
                  <a:srgbClr val="4D4D4F"/>
                </a:solidFill>
                <a:latin typeface="宋体"/>
                <a:cs typeface="宋体"/>
              </a:rPr>
              <a:t>为</a:t>
            </a:r>
            <a:r>
              <a:rPr dirty="0" sz="1000" spc="-325">
                <a:solidFill>
                  <a:srgbClr val="4D4D4F"/>
                </a:solidFill>
                <a:latin typeface="宋体"/>
                <a:cs typeface="宋体"/>
              </a:rPr>
              <a:t> </a:t>
            </a:r>
            <a:r>
              <a:rPr dirty="0" sz="1000" spc="-90">
                <a:solidFill>
                  <a:srgbClr val="4D4D4F"/>
                </a:solidFill>
                <a:latin typeface="等线"/>
                <a:cs typeface="等线"/>
              </a:rPr>
              <a:t>38.2%</a:t>
            </a:r>
            <a:r>
              <a:rPr dirty="0" sz="1000" spc="-90">
                <a:solidFill>
                  <a:srgbClr val="4D4D4F"/>
                </a:solidFill>
                <a:latin typeface="宋体"/>
                <a:cs typeface="宋体"/>
              </a:rPr>
              <a:t>，</a:t>
            </a:r>
            <a:r>
              <a:rPr dirty="0" sz="1000" spc="-5">
                <a:solidFill>
                  <a:srgbClr val="4D4D4F"/>
                </a:solidFill>
                <a:latin typeface="宋体"/>
                <a:cs typeface="宋体"/>
              </a:rPr>
              <a:t>最</a:t>
            </a:r>
            <a:r>
              <a:rPr dirty="0" sz="1000" spc="5">
                <a:solidFill>
                  <a:srgbClr val="4D4D4F"/>
                </a:solidFill>
                <a:latin typeface="宋体"/>
                <a:cs typeface="宋体"/>
              </a:rPr>
              <a:t>高</a:t>
            </a:r>
            <a:r>
              <a:rPr dirty="0" sz="1000" spc="-5">
                <a:solidFill>
                  <a:srgbClr val="4D4D4F"/>
                </a:solidFill>
                <a:latin typeface="宋体"/>
                <a:cs typeface="宋体"/>
              </a:rPr>
              <a:t>的印</a:t>
            </a:r>
            <a:r>
              <a:rPr dirty="0" sz="1000" spc="5">
                <a:solidFill>
                  <a:srgbClr val="4D4D4F"/>
                </a:solidFill>
                <a:latin typeface="宋体"/>
                <a:cs typeface="宋体"/>
              </a:rPr>
              <a:t>尼</a:t>
            </a:r>
            <a:r>
              <a:rPr dirty="0" sz="1000" spc="-5">
                <a:solidFill>
                  <a:srgbClr val="4D4D4F"/>
                </a:solidFill>
                <a:latin typeface="宋体"/>
                <a:cs typeface="宋体"/>
              </a:rPr>
              <a:t>这一</a:t>
            </a:r>
            <a:r>
              <a:rPr dirty="0" sz="1000" spc="5">
                <a:solidFill>
                  <a:srgbClr val="4D4D4F"/>
                </a:solidFill>
                <a:latin typeface="宋体"/>
                <a:cs typeface="宋体"/>
              </a:rPr>
              <a:t>比</a:t>
            </a:r>
            <a:r>
              <a:rPr dirty="0" sz="1000" spc="-5">
                <a:solidFill>
                  <a:srgbClr val="4D4D4F"/>
                </a:solidFill>
                <a:latin typeface="宋体"/>
                <a:cs typeface="宋体"/>
              </a:rPr>
              <a:t>例高达</a:t>
            </a:r>
            <a:r>
              <a:rPr dirty="0" sz="1000" spc="-325">
                <a:solidFill>
                  <a:srgbClr val="4D4D4F"/>
                </a:solidFill>
                <a:latin typeface="宋体"/>
                <a:cs typeface="宋体"/>
              </a:rPr>
              <a:t> </a:t>
            </a:r>
            <a:r>
              <a:rPr dirty="0" sz="1000" spc="-5">
                <a:solidFill>
                  <a:srgbClr val="4D4D4F"/>
                </a:solidFill>
                <a:latin typeface="等线"/>
                <a:cs typeface="等线"/>
              </a:rPr>
              <a:t>71.7%</a:t>
            </a:r>
            <a:r>
              <a:rPr dirty="0" sz="1000" spc="-5">
                <a:solidFill>
                  <a:srgbClr val="4D4D4F"/>
                </a:solidFill>
                <a:latin typeface="宋体"/>
                <a:cs typeface="宋体"/>
              </a:rPr>
              <a:t>。</a:t>
            </a:r>
            <a:endParaRPr sz="1000">
              <a:latin typeface="宋体"/>
              <a:cs typeface="宋体"/>
            </a:endParaRPr>
          </a:p>
          <a:p>
            <a:pPr>
              <a:lnSpc>
                <a:spcPct val="100000"/>
              </a:lnSpc>
              <a:spcBef>
                <a:spcPts val="10"/>
              </a:spcBef>
            </a:pPr>
            <a:endParaRPr sz="850">
              <a:latin typeface="宋体"/>
              <a:cs typeface="宋体"/>
            </a:endParaRPr>
          </a:p>
          <a:p>
            <a:pPr marL="177165">
              <a:lnSpc>
                <a:spcPct val="100000"/>
              </a:lnSpc>
            </a:pPr>
            <a:r>
              <a:rPr dirty="0" sz="800" b="1">
                <a:solidFill>
                  <a:srgbClr val="4D4D4F"/>
                </a:solidFill>
                <a:latin typeface="微软雅黑"/>
                <a:cs typeface="微软雅黑"/>
              </a:rPr>
              <a:t>图</a:t>
            </a:r>
            <a:r>
              <a:rPr dirty="0" sz="800" spc="-25" b="1">
                <a:solidFill>
                  <a:srgbClr val="4D4D4F"/>
                </a:solidFill>
                <a:latin typeface="微软雅黑"/>
                <a:cs typeface="微软雅黑"/>
              </a:rPr>
              <a:t> </a:t>
            </a:r>
            <a:r>
              <a:rPr dirty="0" sz="800" spc="-5" b="1">
                <a:solidFill>
                  <a:srgbClr val="4D4D4F"/>
                </a:solidFill>
                <a:latin typeface="等线"/>
                <a:cs typeface="等线"/>
              </a:rPr>
              <a:t>3</a:t>
            </a:r>
            <a:r>
              <a:rPr dirty="0" sz="800" spc="-5" b="1">
                <a:solidFill>
                  <a:srgbClr val="4D4D4F"/>
                </a:solidFill>
                <a:latin typeface="微软雅黑"/>
                <a:cs typeface="微软雅黑"/>
              </a:rPr>
              <a:t>：</a:t>
            </a:r>
            <a:r>
              <a:rPr dirty="0" sz="800" b="1">
                <a:solidFill>
                  <a:srgbClr val="4D4D4F"/>
                </a:solidFill>
                <a:latin typeface="微软雅黑"/>
                <a:cs typeface="微软雅黑"/>
              </a:rPr>
              <a:t>糖尿病未诊断人数排名前</a:t>
            </a:r>
            <a:r>
              <a:rPr dirty="0" sz="800" spc="-15" b="1">
                <a:solidFill>
                  <a:srgbClr val="4D4D4F"/>
                </a:solidFill>
                <a:latin typeface="微软雅黑"/>
                <a:cs typeface="微软雅黑"/>
              </a:rPr>
              <a:t>十</a:t>
            </a:r>
            <a:r>
              <a:rPr dirty="0" sz="800" b="1">
                <a:solidFill>
                  <a:srgbClr val="4D4D4F"/>
                </a:solidFill>
                <a:latin typeface="微软雅黑"/>
                <a:cs typeface="微软雅黑"/>
              </a:rPr>
              <a:t>的国家（</a:t>
            </a:r>
            <a:r>
              <a:rPr dirty="0" sz="800" b="1">
                <a:solidFill>
                  <a:srgbClr val="4D4D4F"/>
                </a:solidFill>
                <a:latin typeface="等线"/>
                <a:cs typeface="等线"/>
              </a:rPr>
              <a:t>20-79</a:t>
            </a:r>
            <a:r>
              <a:rPr dirty="0" sz="800" spc="-35" b="1">
                <a:solidFill>
                  <a:srgbClr val="4D4D4F"/>
                </a:solidFill>
                <a:latin typeface="等线"/>
                <a:cs typeface="等线"/>
              </a:rPr>
              <a:t> </a:t>
            </a:r>
            <a:r>
              <a:rPr dirty="0" sz="800" b="1">
                <a:solidFill>
                  <a:srgbClr val="4D4D4F"/>
                </a:solidFill>
                <a:latin typeface="微软雅黑"/>
                <a:cs typeface="微软雅黑"/>
              </a:rPr>
              <a:t>岁</a:t>
            </a:r>
            <a:r>
              <a:rPr dirty="0" sz="800" spc="-200" b="1">
                <a:solidFill>
                  <a:srgbClr val="4D4D4F"/>
                </a:solidFill>
                <a:latin typeface="微软雅黑"/>
                <a:cs typeface="微软雅黑"/>
              </a:rPr>
              <a:t>）（</a:t>
            </a:r>
            <a:r>
              <a:rPr dirty="0" sz="800" b="1">
                <a:solidFill>
                  <a:srgbClr val="4D4D4F"/>
                </a:solidFill>
                <a:latin typeface="微软雅黑"/>
                <a:cs typeface="微软雅黑"/>
              </a:rPr>
              <a:t>千万人）</a:t>
            </a:r>
            <a:endParaRPr sz="800">
              <a:latin typeface="微软雅黑"/>
              <a:cs typeface="微软雅黑"/>
            </a:endParaRPr>
          </a:p>
        </p:txBody>
      </p:sp>
      <p:sp>
        <p:nvSpPr>
          <p:cNvPr id="11" name="object 11"/>
          <p:cNvSpPr/>
          <p:nvPr/>
        </p:nvSpPr>
        <p:spPr>
          <a:xfrm>
            <a:off x="2095754" y="6898513"/>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sp>
        <p:nvSpPr>
          <p:cNvPr id="12" name="object 12"/>
          <p:cNvSpPr txBox="1"/>
          <p:nvPr/>
        </p:nvSpPr>
        <p:spPr>
          <a:xfrm>
            <a:off x="2151633" y="9711638"/>
            <a:ext cx="130619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IDF</a:t>
            </a:r>
            <a:r>
              <a:rPr dirty="0" sz="700" spc="-5">
                <a:solidFill>
                  <a:srgbClr val="4D4D4F"/>
                </a:solidFill>
                <a:latin typeface="宋体"/>
                <a:cs typeface="宋体"/>
              </a:rPr>
              <a:t>，天风</a:t>
            </a:r>
            <a:r>
              <a:rPr dirty="0" sz="700" spc="5">
                <a:solidFill>
                  <a:srgbClr val="4D4D4F"/>
                </a:solidFill>
                <a:latin typeface="宋体"/>
                <a:cs typeface="宋体"/>
              </a:rPr>
              <a:t>证</a:t>
            </a:r>
            <a:r>
              <a:rPr dirty="0" sz="700" spc="-5">
                <a:solidFill>
                  <a:srgbClr val="4D4D4F"/>
                </a:solidFill>
                <a:latin typeface="宋体"/>
                <a:cs typeface="宋体"/>
              </a:rPr>
              <a:t>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p:txBody>
      </p:sp>
      <p:sp>
        <p:nvSpPr>
          <p:cNvPr id="13" name="object 13"/>
          <p:cNvSpPr/>
          <p:nvPr/>
        </p:nvSpPr>
        <p:spPr>
          <a:xfrm>
            <a:off x="2095754" y="9678619"/>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grpSp>
        <p:nvGrpSpPr>
          <p:cNvPr id="14" name="object 14"/>
          <p:cNvGrpSpPr/>
          <p:nvPr/>
        </p:nvGrpSpPr>
        <p:grpSpPr>
          <a:xfrm>
            <a:off x="873760" y="3439921"/>
            <a:ext cx="2712720" cy="1401445"/>
            <a:chOff x="873760" y="3439921"/>
            <a:chExt cx="2712720" cy="1401445"/>
          </a:xfrm>
        </p:grpSpPr>
        <p:sp>
          <p:nvSpPr>
            <p:cNvPr id="15" name="object 15"/>
            <p:cNvSpPr/>
            <p:nvPr/>
          </p:nvSpPr>
          <p:spPr>
            <a:xfrm>
              <a:off x="963168" y="3691127"/>
              <a:ext cx="2569845" cy="1111250"/>
            </a:xfrm>
            <a:custGeom>
              <a:avLst/>
              <a:gdLst/>
              <a:ahLst/>
              <a:cxnLst/>
              <a:rect l="l" t="t" r="r" b="b"/>
              <a:pathLst>
                <a:path w="2569845" h="1111250">
                  <a:moveTo>
                    <a:pt x="166116" y="0"/>
                  </a:moveTo>
                  <a:lnTo>
                    <a:pt x="0" y="0"/>
                  </a:lnTo>
                  <a:lnTo>
                    <a:pt x="0" y="1110869"/>
                  </a:lnTo>
                  <a:lnTo>
                    <a:pt x="166116" y="1110869"/>
                  </a:lnTo>
                  <a:lnTo>
                    <a:pt x="166116" y="0"/>
                  </a:lnTo>
                  <a:close/>
                </a:path>
                <a:path w="2569845" h="1111250">
                  <a:moveTo>
                    <a:pt x="434340" y="403860"/>
                  </a:moveTo>
                  <a:lnTo>
                    <a:pt x="266700" y="403860"/>
                  </a:lnTo>
                  <a:lnTo>
                    <a:pt x="266700" y="1110869"/>
                  </a:lnTo>
                  <a:lnTo>
                    <a:pt x="434340" y="1110869"/>
                  </a:lnTo>
                  <a:lnTo>
                    <a:pt x="434340" y="403860"/>
                  </a:lnTo>
                  <a:close/>
                </a:path>
                <a:path w="2569845" h="1111250">
                  <a:moveTo>
                    <a:pt x="701027" y="818388"/>
                  </a:moveTo>
                  <a:lnTo>
                    <a:pt x="533400" y="818388"/>
                  </a:lnTo>
                  <a:lnTo>
                    <a:pt x="533400" y="1110869"/>
                  </a:lnTo>
                  <a:lnTo>
                    <a:pt x="701027" y="1110869"/>
                  </a:lnTo>
                  <a:lnTo>
                    <a:pt x="701027" y="818388"/>
                  </a:lnTo>
                  <a:close/>
                </a:path>
                <a:path w="2569845" h="1111250">
                  <a:moveTo>
                    <a:pt x="967740" y="989076"/>
                  </a:moveTo>
                  <a:lnTo>
                    <a:pt x="800100" y="989076"/>
                  </a:lnTo>
                  <a:lnTo>
                    <a:pt x="800100" y="1110869"/>
                  </a:lnTo>
                  <a:lnTo>
                    <a:pt x="967740" y="1110869"/>
                  </a:lnTo>
                  <a:lnTo>
                    <a:pt x="967740" y="989076"/>
                  </a:lnTo>
                  <a:close/>
                </a:path>
                <a:path w="2569845" h="1111250">
                  <a:moveTo>
                    <a:pt x="1234440" y="993648"/>
                  </a:moveTo>
                  <a:lnTo>
                    <a:pt x="1068324" y="993648"/>
                  </a:lnTo>
                  <a:lnTo>
                    <a:pt x="1068324" y="1110869"/>
                  </a:lnTo>
                  <a:lnTo>
                    <a:pt x="1234440" y="1110869"/>
                  </a:lnTo>
                  <a:lnTo>
                    <a:pt x="1234440" y="993648"/>
                  </a:lnTo>
                  <a:close/>
                </a:path>
                <a:path w="2569845" h="1111250">
                  <a:moveTo>
                    <a:pt x="1501140" y="1010412"/>
                  </a:moveTo>
                  <a:lnTo>
                    <a:pt x="1335024" y="1010412"/>
                  </a:lnTo>
                  <a:lnTo>
                    <a:pt x="1335024" y="1110869"/>
                  </a:lnTo>
                  <a:lnTo>
                    <a:pt x="1501140" y="1110869"/>
                  </a:lnTo>
                  <a:lnTo>
                    <a:pt x="1501140" y="1010412"/>
                  </a:lnTo>
                  <a:close/>
                </a:path>
                <a:path w="2569845" h="1111250">
                  <a:moveTo>
                    <a:pt x="1769364" y="1028700"/>
                  </a:moveTo>
                  <a:lnTo>
                    <a:pt x="1601724" y="1028700"/>
                  </a:lnTo>
                  <a:lnTo>
                    <a:pt x="1601724" y="1110869"/>
                  </a:lnTo>
                  <a:lnTo>
                    <a:pt x="1769364" y="1110869"/>
                  </a:lnTo>
                  <a:lnTo>
                    <a:pt x="1769364" y="1028700"/>
                  </a:lnTo>
                  <a:close/>
                </a:path>
                <a:path w="2569845" h="1111250">
                  <a:moveTo>
                    <a:pt x="2036064" y="1031748"/>
                  </a:moveTo>
                  <a:lnTo>
                    <a:pt x="1868424" y="1031748"/>
                  </a:lnTo>
                  <a:lnTo>
                    <a:pt x="1868424" y="1110869"/>
                  </a:lnTo>
                  <a:lnTo>
                    <a:pt x="2036064" y="1110869"/>
                  </a:lnTo>
                  <a:lnTo>
                    <a:pt x="2036064" y="1031748"/>
                  </a:lnTo>
                  <a:close/>
                </a:path>
                <a:path w="2569845" h="1111250">
                  <a:moveTo>
                    <a:pt x="2302764" y="1037844"/>
                  </a:moveTo>
                  <a:lnTo>
                    <a:pt x="2135124" y="1037844"/>
                  </a:lnTo>
                  <a:lnTo>
                    <a:pt x="2135124" y="1110869"/>
                  </a:lnTo>
                  <a:lnTo>
                    <a:pt x="2302764" y="1110869"/>
                  </a:lnTo>
                  <a:lnTo>
                    <a:pt x="2302764" y="1037844"/>
                  </a:lnTo>
                  <a:close/>
                </a:path>
                <a:path w="2569845" h="1111250">
                  <a:moveTo>
                    <a:pt x="2569464" y="1037844"/>
                  </a:moveTo>
                  <a:lnTo>
                    <a:pt x="2403348" y="1037844"/>
                  </a:lnTo>
                  <a:lnTo>
                    <a:pt x="2403348" y="1110869"/>
                  </a:lnTo>
                  <a:lnTo>
                    <a:pt x="2569464" y="1110869"/>
                  </a:lnTo>
                  <a:lnTo>
                    <a:pt x="2569464" y="1037844"/>
                  </a:lnTo>
                  <a:close/>
                </a:path>
              </a:pathLst>
            </a:custGeom>
            <a:solidFill>
              <a:srgbClr val="F5821F"/>
            </a:solidFill>
          </p:spPr>
          <p:txBody>
            <a:bodyPr wrap="square" lIns="0" tIns="0" rIns="0" bIns="0" rtlCol="0"/>
            <a:lstStyle/>
            <a:p/>
          </p:txBody>
        </p:sp>
        <p:sp>
          <p:nvSpPr>
            <p:cNvPr id="16" name="object 16"/>
            <p:cNvSpPr/>
            <p:nvPr/>
          </p:nvSpPr>
          <p:spPr>
            <a:xfrm>
              <a:off x="876935" y="3443096"/>
              <a:ext cx="2706370" cy="1395095"/>
            </a:xfrm>
            <a:custGeom>
              <a:avLst/>
              <a:gdLst/>
              <a:ahLst/>
              <a:cxnLst/>
              <a:rect l="l" t="t" r="r" b="b"/>
              <a:pathLst>
                <a:path w="2706370" h="1395095">
                  <a:moveTo>
                    <a:pt x="35839" y="1358899"/>
                  </a:moveTo>
                  <a:lnTo>
                    <a:pt x="35839" y="0"/>
                  </a:lnTo>
                </a:path>
                <a:path w="2706370" h="1395095">
                  <a:moveTo>
                    <a:pt x="0" y="1358899"/>
                  </a:moveTo>
                  <a:lnTo>
                    <a:pt x="35839" y="1358899"/>
                  </a:lnTo>
                </a:path>
                <a:path w="2706370" h="1395095">
                  <a:moveTo>
                    <a:pt x="0" y="1165478"/>
                  </a:moveTo>
                  <a:lnTo>
                    <a:pt x="35839" y="1165478"/>
                  </a:lnTo>
                </a:path>
                <a:path w="2706370" h="1395095">
                  <a:moveTo>
                    <a:pt x="0" y="970406"/>
                  </a:moveTo>
                  <a:lnTo>
                    <a:pt x="35839" y="970406"/>
                  </a:lnTo>
                </a:path>
                <a:path w="2706370" h="1395095">
                  <a:moveTo>
                    <a:pt x="0" y="776858"/>
                  </a:moveTo>
                  <a:lnTo>
                    <a:pt x="35839" y="776858"/>
                  </a:lnTo>
                </a:path>
                <a:path w="2706370" h="1395095">
                  <a:moveTo>
                    <a:pt x="0" y="581786"/>
                  </a:moveTo>
                  <a:lnTo>
                    <a:pt x="35839" y="581786"/>
                  </a:lnTo>
                </a:path>
                <a:path w="2706370" h="1395095">
                  <a:moveTo>
                    <a:pt x="0" y="388238"/>
                  </a:moveTo>
                  <a:lnTo>
                    <a:pt x="35839" y="388238"/>
                  </a:lnTo>
                </a:path>
                <a:path w="2706370" h="1395095">
                  <a:moveTo>
                    <a:pt x="0" y="194690"/>
                  </a:moveTo>
                  <a:lnTo>
                    <a:pt x="35839" y="194690"/>
                  </a:lnTo>
                </a:path>
                <a:path w="2706370" h="1395095">
                  <a:moveTo>
                    <a:pt x="0" y="0"/>
                  </a:moveTo>
                  <a:lnTo>
                    <a:pt x="35839" y="0"/>
                  </a:lnTo>
                </a:path>
                <a:path w="2706370" h="1395095">
                  <a:moveTo>
                    <a:pt x="35839" y="1358899"/>
                  </a:moveTo>
                  <a:lnTo>
                    <a:pt x="2706116" y="1358899"/>
                  </a:lnTo>
                </a:path>
                <a:path w="2706370" h="1395095">
                  <a:moveTo>
                    <a:pt x="35839" y="1358899"/>
                  </a:moveTo>
                  <a:lnTo>
                    <a:pt x="35839" y="1394713"/>
                  </a:lnTo>
                </a:path>
                <a:path w="2706370" h="1395095">
                  <a:moveTo>
                    <a:pt x="302641" y="1358899"/>
                  </a:moveTo>
                  <a:lnTo>
                    <a:pt x="302641" y="1394713"/>
                  </a:lnTo>
                </a:path>
                <a:path w="2706370" h="1395095">
                  <a:moveTo>
                    <a:pt x="569341" y="1358899"/>
                  </a:moveTo>
                  <a:lnTo>
                    <a:pt x="569341" y="1394713"/>
                  </a:lnTo>
                </a:path>
                <a:path w="2706370" h="1395095">
                  <a:moveTo>
                    <a:pt x="837565" y="1358899"/>
                  </a:moveTo>
                  <a:lnTo>
                    <a:pt x="837565" y="1394713"/>
                  </a:lnTo>
                </a:path>
                <a:path w="2706370" h="1395095">
                  <a:moveTo>
                    <a:pt x="1104265" y="1358899"/>
                  </a:moveTo>
                  <a:lnTo>
                    <a:pt x="1104265" y="1394713"/>
                  </a:lnTo>
                </a:path>
                <a:path w="2706370" h="1395095">
                  <a:moveTo>
                    <a:pt x="1370965" y="1358899"/>
                  </a:moveTo>
                  <a:lnTo>
                    <a:pt x="1370965" y="1394713"/>
                  </a:lnTo>
                </a:path>
                <a:path w="2706370" h="1395095">
                  <a:moveTo>
                    <a:pt x="1637664" y="1358899"/>
                  </a:moveTo>
                  <a:lnTo>
                    <a:pt x="1637664" y="1394713"/>
                  </a:lnTo>
                </a:path>
                <a:path w="2706370" h="1395095">
                  <a:moveTo>
                    <a:pt x="1904364" y="1358899"/>
                  </a:moveTo>
                  <a:lnTo>
                    <a:pt x="1904364" y="1394713"/>
                  </a:lnTo>
                </a:path>
                <a:path w="2706370" h="1395095">
                  <a:moveTo>
                    <a:pt x="2172589" y="1358899"/>
                  </a:moveTo>
                  <a:lnTo>
                    <a:pt x="2172589" y="1394713"/>
                  </a:lnTo>
                </a:path>
                <a:path w="2706370" h="1395095">
                  <a:moveTo>
                    <a:pt x="2439289" y="1358899"/>
                  </a:moveTo>
                  <a:lnTo>
                    <a:pt x="2439289" y="1394713"/>
                  </a:lnTo>
                </a:path>
                <a:path w="2706370" h="1395095">
                  <a:moveTo>
                    <a:pt x="2706116" y="1358899"/>
                  </a:moveTo>
                  <a:lnTo>
                    <a:pt x="2706116" y="1394713"/>
                  </a:lnTo>
                </a:path>
              </a:pathLst>
            </a:custGeom>
            <a:ln w="6350">
              <a:solidFill>
                <a:srgbClr val="888888"/>
              </a:solidFill>
            </a:ln>
          </p:spPr>
          <p:txBody>
            <a:bodyPr wrap="square" lIns="0" tIns="0" rIns="0" bIns="0" rtlCol="0"/>
            <a:lstStyle/>
            <a:p/>
          </p:txBody>
        </p:sp>
      </p:grpSp>
      <p:sp>
        <p:nvSpPr>
          <p:cNvPr id="17" name="object 17"/>
          <p:cNvSpPr txBox="1"/>
          <p:nvPr/>
        </p:nvSpPr>
        <p:spPr>
          <a:xfrm>
            <a:off x="902614" y="3473576"/>
            <a:ext cx="288290"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114</a:t>
            </a:r>
            <a:r>
              <a:rPr dirty="0" sz="800">
                <a:latin typeface="微软雅黑"/>
                <a:cs typeface="微软雅黑"/>
              </a:rPr>
              <a:t>.4</a:t>
            </a:r>
            <a:endParaRPr sz="800">
              <a:latin typeface="微软雅黑"/>
              <a:cs typeface="微软雅黑"/>
            </a:endParaRPr>
          </a:p>
        </p:txBody>
      </p:sp>
      <p:sp>
        <p:nvSpPr>
          <p:cNvPr id="18" name="object 18"/>
          <p:cNvSpPr txBox="1"/>
          <p:nvPr/>
        </p:nvSpPr>
        <p:spPr>
          <a:xfrm>
            <a:off x="1198575" y="3876547"/>
            <a:ext cx="229235"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72</a:t>
            </a:r>
            <a:r>
              <a:rPr dirty="0" sz="800">
                <a:latin typeface="微软雅黑"/>
                <a:cs typeface="微软雅黑"/>
              </a:rPr>
              <a:t>.9</a:t>
            </a:r>
            <a:endParaRPr sz="800">
              <a:latin typeface="微软雅黑"/>
              <a:cs typeface="微软雅黑"/>
            </a:endParaRPr>
          </a:p>
        </p:txBody>
      </p:sp>
      <p:sp>
        <p:nvSpPr>
          <p:cNvPr id="19" name="object 19"/>
          <p:cNvSpPr txBox="1"/>
          <p:nvPr/>
        </p:nvSpPr>
        <p:spPr>
          <a:xfrm>
            <a:off x="1465580" y="4291075"/>
            <a:ext cx="229235" cy="147955"/>
          </a:xfrm>
          <a:prstGeom prst="rect">
            <a:avLst/>
          </a:prstGeom>
        </p:spPr>
        <p:txBody>
          <a:bodyPr wrap="square" lIns="0" tIns="13335" rIns="0" bIns="0" rtlCol="0" vert="horz">
            <a:spAutoFit/>
          </a:bodyPr>
          <a:lstStyle/>
          <a:p>
            <a:pPr marL="12700">
              <a:lnSpc>
                <a:spcPct val="100000"/>
              </a:lnSpc>
              <a:spcBef>
                <a:spcPts val="105"/>
              </a:spcBef>
            </a:pPr>
            <a:r>
              <a:rPr dirty="0" sz="800" spc="-5">
                <a:latin typeface="微软雅黑"/>
                <a:cs typeface="微软雅黑"/>
              </a:rPr>
              <a:t>30</a:t>
            </a:r>
            <a:r>
              <a:rPr dirty="0" sz="800">
                <a:latin typeface="微软雅黑"/>
                <a:cs typeface="微软雅黑"/>
              </a:rPr>
              <a:t>.2</a:t>
            </a:r>
            <a:endParaRPr sz="800">
              <a:latin typeface="微软雅黑"/>
              <a:cs typeface="微软雅黑"/>
            </a:endParaRPr>
          </a:p>
        </p:txBody>
      </p:sp>
      <p:sp>
        <p:nvSpPr>
          <p:cNvPr id="20" name="object 20"/>
          <p:cNvSpPr txBox="1"/>
          <p:nvPr/>
        </p:nvSpPr>
        <p:spPr>
          <a:xfrm>
            <a:off x="1732533" y="4467859"/>
            <a:ext cx="454659" cy="147955"/>
          </a:xfrm>
          <a:prstGeom prst="rect">
            <a:avLst/>
          </a:prstGeom>
        </p:spPr>
        <p:txBody>
          <a:bodyPr wrap="square" lIns="0" tIns="13335" rIns="0" bIns="0" rtlCol="0" vert="horz">
            <a:spAutoFit/>
          </a:bodyPr>
          <a:lstStyle/>
          <a:p>
            <a:pPr marL="12700">
              <a:lnSpc>
                <a:spcPct val="100000"/>
              </a:lnSpc>
              <a:spcBef>
                <a:spcPts val="105"/>
              </a:spcBef>
            </a:pPr>
            <a:r>
              <a:rPr dirty="0" baseline="3472" sz="1200" spc="-7">
                <a:latin typeface="微软雅黑"/>
                <a:cs typeface="微软雅黑"/>
              </a:rPr>
              <a:t>12.5</a:t>
            </a:r>
            <a:r>
              <a:rPr dirty="0" baseline="3472" sz="1200" spc="97">
                <a:latin typeface="微软雅黑"/>
                <a:cs typeface="微软雅黑"/>
              </a:rPr>
              <a:t> </a:t>
            </a:r>
            <a:r>
              <a:rPr dirty="0" sz="800" spc="-5">
                <a:latin typeface="微软雅黑"/>
                <a:cs typeface="微软雅黑"/>
              </a:rPr>
              <a:t>12</a:t>
            </a:r>
            <a:endParaRPr sz="800">
              <a:latin typeface="微软雅黑"/>
              <a:cs typeface="微软雅黑"/>
            </a:endParaRPr>
          </a:p>
        </p:txBody>
      </p:sp>
      <p:sp>
        <p:nvSpPr>
          <p:cNvPr id="21" name="object 21"/>
          <p:cNvSpPr txBox="1"/>
          <p:nvPr/>
        </p:nvSpPr>
        <p:spPr>
          <a:xfrm>
            <a:off x="2266950" y="4484369"/>
            <a:ext cx="229235" cy="147955"/>
          </a:xfrm>
          <a:prstGeom prst="rect">
            <a:avLst/>
          </a:prstGeom>
        </p:spPr>
        <p:txBody>
          <a:bodyPr wrap="square" lIns="0" tIns="13335" rIns="0" bIns="0" rtlCol="0" vert="horz">
            <a:spAutoFit/>
          </a:bodyPr>
          <a:lstStyle/>
          <a:p>
            <a:pPr marL="12700">
              <a:lnSpc>
                <a:spcPct val="100000"/>
              </a:lnSpc>
              <a:spcBef>
                <a:spcPts val="105"/>
              </a:spcBef>
            </a:pPr>
            <a:r>
              <a:rPr dirty="0" sz="800" spc="-5">
                <a:latin typeface="微软雅黑"/>
                <a:cs typeface="微软雅黑"/>
              </a:rPr>
              <a:t>10</a:t>
            </a:r>
            <a:r>
              <a:rPr dirty="0" sz="800">
                <a:latin typeface="微软雅黑"/>
                <a:cs typeface="微软雅黑"/>
              </a:rPr>
              <a:t>.3</a:t>
            </a:r>
            <a:endParaRPr sz="800">
              <a:latin typeface="微软雅黑"/>
              <a:cs typeface="微软雅黑"/>
            </a:endParaRPr>
          </a:p>
        </p:txBody>
      </p:sp>
      <p:sp>
        <p:nvSpPr>
          <p:cNvPr id="22" name="object 22"/>
          <p:cNvSpPr txBox="1"/>
          <p:nvPr/>
        </p:nvSpPr>
        <p:spPr>
          <a:xfrm>
            <a:off x="2564383" y="4504689"/>
            <a:ext cx="436880" cy="147955"/>
          </a:xfrm>
          <a:prstGeom prst="rect">
            <a:avLst/>
          </a:prstGeom>
        </p:spPr>
        <p:txBody>
          <a:bodyPr wrap="square" lIns="0" tIns="13335" rIns="0" bIns="0" rtlCol="0" vert="horz">
            <a:spAutoFit/>
          </a:bodyPr>
          <a:lstStyle/>
          <a:p>
            <a:pPr marL="12700">
              <a:lnSpc>
                <a:spcPct val="100000"/>
              </a:lnSpc>
              <a:spcBef>
                <a:spcPts val="105"/>
              </a:spcBef>
            </a:pPr>
            <a:r>
              <a:rPr dirty="0" sz="800">
                <a:latin typeface="微软雅黑"/>
                <a:cs typeface="微软雅黑"/>
              </a:rPr>
              <a:t>8.5</a:t>
            </a:r>
            <a:r>
              <a:rPr dirty="0" sz="800" spc="165">
                <a:latin typeface="微软雅黑"/>
                <a:cs typeface="微软雅黑"/>
              </a:rPr>
              <a:t> </a:t>
            </a:r>
            <a:r>
              <a:rPr dirty="0" sz="800">
                <a:latin typeface="微软雅黑"/>
                <a:cs typeface="微软雅黑"/>
              </a:rPr>
              <a:t>8.2</a:t>
            </a:r>
            <a:endParaRPr sz="800">
              <a:latin typeface="微软雅黑"/>
              <a:cs typeface="微软雅黑"/>
            </a:endParaRPr>
          </a:p>
        </p:txBody>
      </p:sp>
      <p:sp>
        <p:nvSpPr>
          <p:cNvPr id="23" name="object 23"/>
          <p:cNvSpPr txBox="1"/>
          <p:nvPr/>
        </p:nvSpPr>
        <p:spPr>
          <a:xfrm>
            <a:off x="3098673" y="4511420"/>
            <a:ext cx="436880" cy="147955"/>
          </a:xfrm>
          <a:prstGeom prst="rect">
            <a:avLst/>
          </a:prstGeom>
        </p:spPr>
        <p:txBody>
          <a:bodyPr wrap="square" lIns="0" tIns="13335" rIns="0" bIns="0" rtlCol="0" vert="horz">
            <a:spAutoFit/>
          </a:bodyPr>
          <a:lstStyle/>
          <a:p>
            <a:pPr marL="12700">
              <a:lnSpc>
                <a:spcPct val="100000"/>
              </a:lnSpc>
              <a:spcBef>
                <a:spcPts val="105"/>
              </a:spcBef>
            </a:pPr>
            <a:r>
              <a:rPr dirty="0" sz="800">
                <a:latin typeface="微软雅黑"/>
                <a:cs typeface="微软雅黑"/>
              </a:rPr>
              <a:t>7.5</a:t>
            </a:r>
            <a:r>
              <a:rPr dirty="0" sz="800" spc="165">
                <a:latin typeface="微软雅黑"/>
                <a:cs typeface="微软雅黑"/>
              </a:rPr>
              <a:t> </a:t>
            </a:r>
            <a:r>
              <a:rPr dirty="0" sz="800">
                <a:latin typeface="微软雅黑"/>
                <a:cs typeface="微软雅黑"/>
              </a:rPr>
              <a:t>7.5</a:t>
            </a:r>
            <a:endParaRPr sz="800">
              <a:latin typeface="微软雅黑"/>
              <a:cs typeface="微软雅黑"/>
            </a:endParaRPr>
          </a:p>
        </p:txBody>
      </p:sp>
      <p:sp>
        <p:nvSpPr>
          <p:cNvPr id="24" name="object 24"/>
          <p:cNvSpPr txBox="1"/>
          <p:nvPr/>
        </p:nvSpPr>
        <p:spPr>
          <a:xfrm>
            <a:off x="618540" y="3290036"/>
            <a:ext cx="204470" cy="1579245"/>
          </a:xfrm>
          <a:prstGeom prst="rect">
            <a:avLst/>
          </a:prstGeom>
        </p:spPr>
        <p:txBody>
          <a:bodyPr wrap="square" lIns="0" tIns="84455" rIns="0" bIns="0" rtlCol="0" vert="horz">
            <a:spAutoFit/>
          </a:bodyPr>
          <a:lstStyle/>
          <a:p>
            <a:pPr algn="r" marR="5715">
              <a:lnSpc>
                <a:spcPct val="100000"/>
              </a:lnSpc>
              <a:spcBef>
                <a:spcPts val="665"/>
              </a:spcBef>
            </a:pPr>
            <a:r>
              <a:rPr dirty="0" sz="800" spc="-5">
                <a:latin typeface="微软雅黑"/>
                <a:cs typeface="微软雅黑"/>
              </a:rPr>
              <a:t>140</a:t>
            </a:r>
            <a:endParaRPr sz="800">
              <a:latin typeface="微软雅黑"/>
              <a:cs typeface="微软雅黑"/>
            </a:endParaRPr>
          </a:p>
          <a:p>
            <a:pPr algn="r" marR="5715">
              <a:lnSpc>
                <a:spcPct val="100000"/>
              </a:lnSpc>
              <a:spcBef>
                <a:spcPts val="570"/>
              </a:spcBef>
            </a:pPr>
            <a:r>
              <a:rPr dirty="0" sz="800" spc="-5">
                <a:latin typeface="微软雅黑"/>
                <a:cs typeface="微软雅黑"/>
              </a:rPr>
              <a:t>120</a:t>
            </a:r>
            <a:endParaRPr sz="800">
              <a:latin typeface="微软雅黑"/>
              <a:cs typeface="微软雅黑"/>
            </a:endParaRPr>
          </a:p>
          <a:p>
            <a:pPr algn="r" marR="5715">
              <a:lnSpc>
                <a:spcPct val="100000"/>
              </a:lnSpc>
              <a:spcBef>
                <a:spcPts val="570"/>
              </a:spcBef>
            </a:pPr>
            <a:r>
              <a:rPr dirty="0" sz="800" spc="-5">
                <a:latin typeface="微软雅黑"/>
                <a:cs typeface="微软雅黑"/>
              </a:rPr>
              <a:t>100</a:t>
            </a:r>
            <a:endParaRPr sz="800">
              <a:latin typeface="微软雅黑"/>
              <a:cs typeface="微软雅黑"/>
            </a:endParaRPr>
          </a:p>
          <a:p>
            <a:pPr algn="r" marR="5080">
              <a:lnSpc>
                <a:spcPct val="100000"/>
              </a:lnSpc>
              <a:spcBef>
                <a:spcPts val="570"/>
              </a:spcBef>
            </a:pPr>
            <a:r>
              <a:rPr dirty="0" sz="800" spc="-5">
                <a:latin typeface="微软雅黑"/>
                <a:cs typeface="微软雅黑"/>
              </a:rPr>
              <a:t>80</a:t>
            </a:r>
            <a:endParaRPr sz="800">
              <a:latin typeface="微软雅黑"/>
              <a:cs typeface="微软雅黑"/>
            </a:endParaRPr>
          </a:p>
          <a:p>
            <a:pPr algn="r" marR="5080">
              <a:lnSpc>
                <a:spcPct val="100000"/>
              </a:lnSpc>
              <a:spcBef>
                <a:spcPts val="570"/>
              </a:spcBef>
            </a:pPr>
            <a:r>
              <a:rPr dirty="0" sz="800" spc="-5">
                <a:latin typeface="微软雅黑"/>
                <a:cs typeface="微软雅黑"/>
              </a:rPr>
              <a:t>60</a:t>
            </a:r>
            <a:endParaRPr sz="800">
              <a:latin typeface="微软雅黑"/>
              <a:cs typeface="微软雅黑"/>
            </a:endParaRPr>
          </a:p>
          <a:p>
            <a:pPr algn="r" marR="5080">
              <a:lnSpc>
                <a:spcPct val="100000"/>
              </a:lnSpc>
              <a:spcBef>
                <a:spcPts val="565"/>
              </a:spcBef>
            </a:pPr>
            <a:r>
              <a:rPr dirty="0" sz="800" spc="-5">
                <a:latin typeface="微软雅黑"/>
                <a:cs typeface="微软雅黑"/>
              </a:rPr>
              <a:t>40</a:t>
            </a:r>
            <a:endParaRPr sz="800">
              <a:latin typeface="微软雅黑"/>
              <a:cs typeface="微软雅黑"/>
            </a:endParaRPr>
          </a:p>
          <a:p>
            <a:pPr algn="r" marR="5080">
              <a:lnSpc>
                <a:spcPct val="100000"/>
              </a:lnSpc>
              <a:spcBef>
                <a:spcPts val="570"/>
              </a:spcBef>
            </a:pPr>
            <a:r>
              <a:rPr dirty="0" sz="800" spc="-5">
                <a:latin typeface="微软雅黑"/>
                <a:cs typeface="微软雅黑"/>
              </a:rPr>
              <a:t>20</a:t>
            </a:r>
            <a:endParaRPr sz="800">
              <a:latin typeface="微软雅黑"/>
              <a:cs typeface="微软雅黑"/>
            </a:endParaRPr>
          </a:p>
          <a:p>
            <a:pPr algn="r" marR="5715">
              <a:lnSpc>
                <a:spcPct val="100000"/>
              </a:lnSpc>
              <a:spcBef>
                <a:spcPts val="570"/>
              </a:spcBef>
            </a:pPr>
            <a:r>
              <a:rPr dirty="0" sz="800">
                <a:latin typeface="微软雅黑"/>
                <a:cs typeface="微软雅黑"/>
              </a:rPr>
              <a:t>0</a:t>
            </a:r>
            <a:endParaRPr sz="800">
              <a:latin typeface="微软雅黑"/>
              <a:cs typeface="微软雅黑"/>
            </a:endParaRPr>
          </a:p>
        </p:txBody>
      </p:sp>
      <p:pic>
        <p:nvPicPr>
          <p:cNvPr id="25" name="object 25"/>
          <p:cNvPicPr/>
          <p:nvPr/>
        </p:nvPicPr>
        <p:blipFill>
          <a:blip r:embed="rId2" cstate="print"/>
          <a:stretch>
            <a:fillRect/>
          </a:stretch>
        </p:blipFill>
        <p:spPr>
          <a:xfrm>
            <a:off x="892225" y="4912613"/>
            <a:ext cx="187477" cy="177037"/>
          </a:xfrm>
          <a:prstGeom prst="rect">
            <a:avLst/>
          </a:prstGeom>
        </p:spPr>
      </p:pic>
      <p:pic>
        <p:nvPicPr>
          <p:cNvPr id="26" name="object 26"/>
          <p:cNvPicPr/>
          <p:nvPr/>
        </p:nvPicPr>
        <p:blipFill>
          <a:blip r:embed="rId3" cstate="print"/>
          <a:stretch>
            <a:fillRect/>
          </a:stretch>
        </p:blipFill>
        <p:spPr>
          <a:xfrm>
            <a:off x="1149807" y="4913629"/>
            <a:ext cx="197408" cy="190626"/>
          </a:xfrm>
          <a:prstGeom prst="rect">
            <a:avLst/>
          </a:prstGeom>
        </p:spPr>
      </p:pic>
      <p:grpSp>
        <p:nvGrpSpPr>
          <p:cNvPr id="27" name="object 27"/>
          <p:cNvGrpSpPr/>
          <p:nvPr/>
        </p:nvGrpSpPr>
        <p:grpSpPr>
          <a:xfrm>
            <a:off x="1685289" y="4909946"/>
            <a:ext cx="452120" cy="276860"/>
            <a:chOff x="1685289" y="4909946"/>
            <a:chExt cx="452120" cy="276860"/>
          </a:xfrm>
        </p:grpSpPr>
        <p:pic>
          <p:nvPicPr>
            <p:cNvPr id="28" name="object 28"/>
            <p:cNvPicPr/>
            <p:nvPr/>
          </p:nvPicPr>
          <p:blipFill>
            <a:blip r:embed="rId4" cstate="print"/>
            <a:stretch>
              <a:fillRect/>
            </a:stretch>
          </p:blipFill>
          <p:spPr>
            <a:xfrm>
              <a:off x="1685289" y="4910073"/>
              <a:ext cx="196342" cy="194183"/>
            </a:xfrm>
            <a:prstGeom prst="rect">
              <a:avLst/>
            </a:prstGeom>
          </p:spPr>
        </p:pic>
        <p:sp>
          <p:nvSpPr>
            <p:cNvPr id="29" name="object 29"/>
            <p:cNvSpPr/>
            <p:nvPr/>
          </p:nvSpPr>
          <p:spPr>
            <a:xfrm>
              <a:off x="1876551" y="4909946"/>
              <a:ext cx="260985" cy="276860"/>
            </a:xfrm>
            <a:custGeom>
              <a:avLst/>
              <a:gdLst/>
              <a:ahLst/>
              <a:cxnLst/>
              <a:rect l="l" t="t" r="r" b="b"/>
              <a:pathLst>
                <a:path w="260985" h="276860">
                  <a:moveTo>
                    <a:pt x="90570" y="234187"/>
                  </a:moveTo>
                  <a:lnTo>
                    <a:pt x="80772" y="234187"/>
                  </a:lnTo>
                  <a:lnTo>
                    <a:pt x="86487" y="240029"/>
                  </a:lnTo>
                  <a:lnTo>
                    <a:pt x="54102" y="272414"/>
                  </a:lnTo>
                  <a:lnTo>
                    <a:pt x="58293" y="276606"/>
                  </a:lnTo>
                  <a:lnTo>
                    <a:pt x="99822" y="235076"/>
                  </a:lnTo>
                  <a:lnTo>
                    <a:pt x="91440" y="235076"/>
                  </a:lnTo>
                  <a:lnTo>
                    <a:pt x="90570" y="234187"/>
                  </a:lnTo>
                  <a:close/>
                </a:path>
                <a:path w="260985" h="276860">
                  <a:moveTo>
                    <a:pt x="74041" y="217677"/>
                  </a:moveTo>
                  <a:lnTo>
                    <a:pt x="69087" y="222503"/>
                  </a:lnTo>
                  <a:lnTo>
                    <a:pt x="76454" y="229997"/>
                  </a:lnTo>
                  <a:lnTo>
                    <a:pt x="49530" y="256921"/>
                  </a:lnTo>
                  <a:lnTo>
                    <a:pt x="53848" y="261112"/>
                  </a:lnTo>
                  <a:lnTo>
                    <a:pt x="80772" y="234187"/>
                  </a:lnTo>
                  <a:lnTo>
                    <a:pt x="90570" y="234187"/>
                  </a:lnTo>
                  <a:lnTo>
                    <a:pt x="85725" y="229235"/>
                  </a:lnTo>
                  <a:lnTo>
                    <a:pt x="89915" y="225044"/>
                  </a:lnTo>
                  <a:lnTo>
                    <a:pt x="81406" y="225044"/>
                  </a:lnTo>
                  <a:lnTo>
                    <a:pt x="74041" y="217677"/>
                  </a:lnTo>
                  <a:close/>
                </a:path>
                <a:path w="260985" h="276860">
                  <a:moveTo>
                    <a:pt x="46481" y="239395"/>
                  </a:moveTo>
                  <a:lnTo>
                    <a:pt x="39750" y="240919"/>
                  </a:lnTo>
                  <a:lnTo>
                    <a:pt x="40893" y="247014"/>
                  </a:lnTo>
                  <a:lnTo>
                    <a:pt x="41656" y="252222"/>
                  </a:lnTo>
                  <a:lnTo>
                    <a:pt x="42037" y="256794"/>
                  </a:lnTo>
                  <a:lnTo>
                    <a:pt x="49022" y="255904"/>
                  </a:lnTo>
                  <a:lnTo>
                    <a:pt x="48387" y="250444"/>
                  </a:lnTo>
                  <a:lnTo>
                    <a:pt x="47450" y="244601"/>
                  </a:lnTo>
                  <a:lnTo>
                    <a:pt x="46481" y="239395"/>
                  </a:lnTo>
                  <a:close/>
                </a:path>
                <a:path w="260985" h="276860">
                  <a:moveTo>
                    <a:pt x="64135" y="207772"/>
                  </a:moveTo>
                  <a:lnTo>
                    <a:pt x="54356" y="207772"/>
                  </a:lnTo>
                  <a:lnTo>
                    <a:pt x="59436" y="212851"/>
                  </a:lnTo>
                  <a:lnTo>
                    <a:pt x="27812" y="244601"/>
                  </a:lnTo>
                  <a:lnTo>
                    <a:pt x="31877" y="248665"/>
                  </a:lnTo>
                  <a:lnTo>
                    <a:pt x="72517" y="208025"/>
                  </a:lnTo>
                  <a:lnTo>
                    <a:pt x="64389" y="208025"/>
                  </a:lnTo>
                  <a:lnTo>
                    <a:pt x="64135" y="207772"/>
                  </a:lnTo>
                  <a:close/>
                </a:path>
                <a:path w="260985" h="276860">
                  <a:moveTo>
                    <a:pt x="56261" y="224916"/>
                  </a:moveTo>
                  <a:lnTo>
                    <a:pt x="53721" y="231012"/>
                  </a:lnTo>
                  <a:lnTo>
                    <a:pt x="58547" y="232537"/>
                  </a:lnTo>
                  <a:lnTo>
                    <a:pt x="62992" y="234187"/>
                  </a:lnTo>
                  <a:lnTo>
                    <a:pt x="66802" y="235712"/>
                  </a:lnTo>
                  <a:lnTo>
                    <a:pt x="69468" y="228726"/>
                  </a:lnTo>
                  <a:lnTo>
                    <a:pt x="65531" y="227457"/>
                  </a:lnTo>
                  <a:lnTo>
                    <a:pt x="61087" y="226187"/>
                  </a:lnTo>
                  <a:lnTo>
                    <a:pt x="56261" y="224916"/>
                  </a:lnTo>
                  <a:close/>
                </a:path>
                <a:path w="260985" h="276860">
                  <a:moveTo>
                    <a:pt x="123952" y="202564"/>
                  </a:moveTo>
                  <a:lnTo>
                    <a:pt x="91440" y="235076"/>
                  </a:lnTo>
                  <a:lnTo>
                    <a:pt x="99822" y="235076"/>
                  </a:lnTo>
                  <a:lnTo>
                    <a:pt x="128143" y="206756"/>
                  </a:lnTo>
                  <a:lnTo>
                    <a:pt x="123952" y="202564"/>
                  </a:lnTo>
                  <a:close/>
                </a:path>
                <a:path w="260985" h="276860">
                  <a:moveTo>
                    <a:pt x="54864" y="198374"/>
                  </a:moveTo>
                  <a:lnTo>
                    <a:pt x="44958" y="198374"/>
                  </a:lnTo>
                  <a:lnTo>
                    <a:pt x="50292" y="203708"/>
                  </a:lnTo>
                  <a:lnTo>
                    <a:pt x="23241" y="230759"/>
                  </a:lnTo>
                  <a:lnTo>
                    <a:pt x="27305" y="234823"/>
                  </a:lnTo>
                  <a:lnTo>
                    <a:pt x="54356" y="207772"/>
                  </a:lnTo>
                  <a:lnTo>
                    <a:pt x="64135" y="207772"/>
                  </a:lnTo>
                  <a:lnTo>
                    <a:pt x="59309" y="202946"/>
                  </a:lnTo>
                  <a:lnTo>
                    <a:pt x="63500" y="198754"/>
                  </a:lnTo>
                  <a:lnTo>
                    <a:pt x="55245" y="198754"/>
                  </a:lnTo>
                  <a:lnTo>
                    <a:pt x="54864" y="198374"/>
                  </a:lnTo>
                  <a:close/>
                </a:path>
                <a:path w="260985" h="276860">
                  <a:moveTo>
                    <a:pt x="58293" y="148336"/>
                  </a:moveTo>
                  <a:lnTo>
                    <a:pt x="0" y="206628"/>
                  </a:lnTo>
                  <a:lnTo>
                    <a:pt x="20574" y="227202"/>
                  </a:lnTo>
                  <a:lnTo>
                    <a:pt x="25273" y="222376"/>
                  </a:lnTo>
                  <a:lnTo>
                    <a:pt x="23114" y="220217"/>
                  </a:lnTo>
                  <a:lnTo>
                    <a:pt x="26923" y="216408"/>
                  </a:lnTo>
                  <a:lnTo>
                    <a:pt x="19304" y="216408"/>
                  </a:lnTo>
                  <a:lnTo>
                    <a:pt x="8636" y="205612"/>
                  </a:lnTo>
                  <a:lnTo>
                    <a:pt x="30353" y="183896"/>
                  </a:lnTo>
                  <a:lnTo>
                    <a:pt x="40317" y="183896"/>
                  </a:lnTo>
                  <a:lnTo>
                    <a:pt x="35306" y="178942"/>
                  </a:lnTo>
                  <a:lnTo>
                    <a:pt x="48768" y="165481"/>
                  </a:lnTo>
                  <a:lnTo>
                    <a:pt x="56070" y="165481"/>
                  </a:lnTo>
                  <a:lnTo>
                    <a:pt x="56108" y="164719"/>
                  </a:lnTo>
                  <a:lnTo>
                    <a:pt x="49530" y="164719"/>
                  </a:lnTo>
                  <a:lnTo>
                    <a:pt x="57277" y="156972"/>
                  </a:lnTo>
                  <a:lnTo>
                    <a:pt x="66875" y="156972"/>
                  </a:lnTo>
                  <a:lnTo>
                    <a:pt x="58293" y="148336"/>
                  </a:lnTo>
                  <a:close/>
                </a:path>
                <a:path w="260985" h="276860">
                  <a:moveTo>
                    <a:pt x="108331" y="198120"/>
                  </a:moveTo>
                  <a:lnTo>
                    <a:pt x="81406" y="225044"/>
                  </a:lnTo>
                  <a:lnTo>
                    <a:pt x="89915" y="225044"/>
                  </a:lnTo>
                  <a:lnTo>
                    <a:pt x="112522" y="202437"/>
                  </a:lnTo>
                  <a:lnTo>
                    <a:pt x="108331" y="198120"/>
                  </a:lnTo>
                  <a:close/>
                </a:path>
                <a:path w="260985" h="276860">
                  <a:moveTo>
                    <a:pt x="40317" y="183896"/>
                  </a:moveTo>
                  <a:lnTo>
                    <a:pt x="30353" y="183896"/>
                  </a:lnTo>
                  <a:lnTo>
                    <a:pt x="41148" y="194563"/>
                  </a:lnTo>
                  <a:lnTo>
                    <a:pt x="19304" y="216408"/>
                  </a:lnTo>
                  <a:lnTo>
                    <a:pt x="26923" y="216408"/>
                  </a:lnTo>
                  <a:lnTo>
                    <a:pt x="44958" y="198374"/>
                  </a:lnTo>
                  <a:lnTo>
                    <a:pt x="54864" y="198374"/>
                  </a:lnTo>
                  <a:lnTo>
                    <a:pt x="49911" y="193421"/>
                  </a:lnTo>
                  <a:lnTo>
                    <a:pt x="53721" y="189611"/>
                  </a:lnTo>
                  <a:lnTo>
                    <a:pt x="46100" y="189611"/>
                  </a:lnTo>
                  <a:lnTo>
                    <a:pt x="40317" y="183896"/>
                  </a:lnTo>
                  <a:close/>
                </a:path>
                <a:path w="260985" h="276860">
                  <a:moveTo>
                    <a:pt x="75056" y="206121"/>
                  </a:moveTo>
                  <a:lnTo>
                    <a:pt x="73025" y="212471"/>
                  </a:lnTo>
                  <a:lnTo>
                    <a:pt x="77850" y="213487"/>
                  </a:lnTo>
                  <a:lnTo>
                    <a:pt x="82296" y="214502"/>
                  </a:lnTo>
                  <a:lnTo>
                    <a:pt x="86487" y="215773"/>
                  </a:lnTo>
                  <a:lnTo>
                    <a:pt x="88773" y="208787"/>
                  </a:lnTo>
                  <a:lnTo>
                    <a:pt x="84328" y="207772"/>
                  </a:lnTo>
                  <a:lnTo>
                    <a:pt x="79756" y="206883"/>
                  </a:lnTo>
                  <a:lnTo>
                    <a:pt x="75056" y="206121"/>
                  </a:lnTo>
                  <a:close/>
                </a:path>
                <a:path w="260985" h="276860">
                  <a:moveTo>
                    <a:pt x="96139" y="176149"/>
                  </a:moveTo>
                  <a:lnTo>
                    <a:pt x="64389" y="208025"/>
                  </a:lnTo>
                  <a:lnTo>
                    <a:pt x="72517" y="208025"/>
                  </a:lnTo>
                  <a:lnTo>
                    <a:pt x="100330" y="180212"/>
                  </a:lnTo>
                  <a:lnTo>
                    <a:pt x="96139" y="176149"/>
                  </a:lnTo>
                  <a:close/>
                </a:path>
                <a:path w="260985" h="276860">
                  <a:moveTo>
                    <a:pt x="31623" y="196723"/>
                  </a:moveTo>
                  <a:lnTo>
                    <a:pt x="26670" y="196976"/>
                  </a:lnTo>
                  <a:lnTo>
                    <a:pt x="21590" y="197358"/>
                  </a:lnTo>
                  <a:lnTo>
                    <a:pt x="16510" y="197865"/>
                  </a:lnTo>
                  <a:lnTo>
                    <a:pt x="16129" y="204342"/>
                  </a:lnTo>
                  <a:lnTo>
                    <a:pt x="20955" y="204088"/>
                  </a:lnTo>
                  <a:lnTo>
                    <a:pt x="25908" y="203962"/>
                  </a:lnTo>
                  <a:lnTo>
                    <a:pt x="31115" y="203962"/>
                  </a:lnTo>
                  <a:lnTo>
                    <a:pt x="31623" y="196723"/>
                  </a:lnTo>
                  <a:close/>
                </a:path>
                <a:path w="260985" h="276860">
                  <a:moveTo>
                    <a:pt x="108648" y="122554"/>
                  </a:moveTo>
                  <a:lnTo>
                    <a:pt x="97536" y="122554"/>
                  </a:lnTo>
                  <a:lnTo>
                    <a:pt x="101218" y="126237"/>
                  </a:lnTo>
                  <a:lnTo>
                    <a:pt x="105010" y="130301"/>
                  </a:lnTo>
                  <a:lnTo>
                    <a:pt x="107823" y="133223"/>
                  </a:lnTo>
                  <a:lnTo>
                    <a:pt x="88518" y="152526"/>
                  </a:lnTo>
                  <a:lnTo>
                    <a:pt x="138049" y="201929"/>
                  </a:lnTo>
                  <a:lnTo>
                    <a:pt x="143764" y="196341"/>
                  </a:lnTo>
                  <a:lnTo>
                    <a:pt x="139319" y="192024"/>
                  </a:lnTo>
                  <a:lnTo>
                    <a:pt x="144386" y="186944"/>
                  </a:lnTo>
                  <a:lnTo>
                    <a:pt x="134239" y="186944"/>
                  </a:lnTo>
                  <a:lnTo>
                    <a:pt x="99314" y="151891"/>
                  </a:lnTo>
                  <a:lnTo>
                    <a:pt x="112649" y="138557"/>
                  </a:lnTo>
                  <a:lnTo>
                    <a:pt x="122624" y="138557"/>
                  </a:lnTo>
                  <a:lnTo>
                    <a:pt x="118364" y="132841"/>
                  </a:lnTo>
                  <a:lnTo>
                    <a:pt x="123570" y="127635"/>
                  </a:lnTo>
                  <a:lnTo>
                    <a:pt x="113411" y="127635"/>
                  </a:lnTo>
                  <a:lnTo>
                    <a:pt x="110362" y="124333"/>
                  </a:lnTo>
                  <a:lnTo>
                    <a:pt x="108648" y="122554"/>
                  </a:lnTo>
                  <a:close/>
                </a:path>
                <a:path w="260985" h="276860">
                  <a:moveTo>
                    <a:pt x="82042" y="171958"/>
                  </a:moveTo>
                  <a:lnTo>
                    <a:pt x="55245" y="198754"/>
                  </a:lnTo>
                  <a:lnTo>
                    <a:pt x="63500" y="198754"/>
                  </a:lnTo>
                  <a:lnTo>
                    <a:pt x="86106" y="176149"/>
                  </a:lnTo>
                  <a:lnTo>
                    <a:pt x="82042" y="171958"/>
                  </a:lnTo>
                  <a:close/>
                </a:path>
                <a:path w="260985" h="276860">
                  <a:moveTo>
                    <a:pt x="91186" y="189737"/>
                  </a:moveTo>
                  <a:lnTo>
                    <a:pt x="89789" y="196596"/>
                  </a:lnTo>
                  <a:lnTo>
                    <a:pt x="95631" y="197103"/>
                  </a:lnTo>
                  <a:lnTo>
                    <a:pt x="100965" y="197865"/>
                  </a:lnTo>
                  <a:lnTo>
                    <a:pt x="105791" y="198627"/>
                  </a:lnTo>
                  <a:lnTo>
                    <a:pt x="107315" y="191135"/>
                  </a:lnTo>
                  <a:lnTo>
                    <a:pt x="102108" y="190500"/>
                  </a:lnTo>
                  <a:lnTo>
                    <a:pt x="91186" y="189737"/>
                  </a:lnTo>
                  <a:close/>
                </a:path>
                <a:path w="260985" h="276860">
                  <a:moveTo>
                    <a:pt x="56070" y="165481"/>
                  </a:moveTo>
                  <a:lnTo>
                    <a:pt x="48768" y="165481"/>
                  </a:lnTo>
                  <a:lnTo>
                    <a:pt x="48672" y="169290"/>
                  </a:lnTo>
                  <a:lnTo>
                    <a:pt x="48554" y="172338"/>
                  </a:lnTo>
                  <a:lnTo>
                    <a:pt x="48430" y="174878"/>
                  </a:lnTo>
                  <a:lnTo>
                    <a:pt x="48344" y="176149"/>
                  </a:lnTo>
                  <a:lnTo>
                    <a:pt x="47752" y="181483"/>
                  </a:lnTo>
                  <a:lnTo>
                    <a:pt x="54102" y="181483"/>
                  </a:lnTo>
                  <a:lnTo>
                    <a:pt x="46100" y="189611"/>
                  </a:lnTo>
                  <a:lnTo>
                    <a:pt x="53721" y="189611"/>
                  </a:lnTo>
                  <a:lnTo>
                    <a:pt x="62356" y="180975"/>
                  </a:lnTo>
                  <a:lnTo>
                    <a:pt x="54610" y="180975"/>
                  </a:lnTo>
                  <a:lnTo>
                    <a:pt x="55372" y="174878"/>
                  </a:lnTo>
                  <a:lnTo>
                    <a:pt x="55880" y="169290"/>
                  </a:lnTo>
                  <a:lnTo>
                    <a:pt x="56070" y="165481"/>
                  </a:lnTo>
                  <a:close/>
                </a:path>
                <a:path w="260985" h="276860">
                  <a:moveTo>
                    <a:pt x="183556" y="124460"/>
                  </a:moveTo>
                  <a:lnTo>
                    <a:pt x="172212" y="124460"/>
                  </a:lnTo>
                  <a:lnTo>
                    <a:pt x="184404" y="136651"/>
                  </a:lnTo>
                  <a:lnTo>
                    <a:pt x="134239" y="186944"/>
                  </a:lnTo>
                  <a:lnTo>
                    <a:pt x="144386" y="186944"/>
                  </a:lnTo>
                  <a:lnTo>
                    <a:pt x="189484" y="141732"/>
                  </a:lnTo>
                  <a:lnTo>
                    <a:pt x="198275" y="141732"/>
                  </a:lnTo>
                  <a:lnTo>
                    <a:pt x="199517" y="140462"/>
                  </a:lnTo>
                  <a:lnTo>
                    <a:pt x="183556" y="124460"/>
                  </a:lnTo>
                  <a:close/>
                </a:path>
                <a:path w="260985" h="276860">
                  <a:moveTo>
                    <a:pt x="66875" y="156972"/>
                  </a:moveTo>
                  <a:lnTo>
                    <a:pt x="57277" y="156972"/>
                  </a:lnTo>
                  <a:lnTo>
                    <a:pt x="67945" y="167766"/>
                  </a:lnTo>
                  <a:lnTo>
                    <a:pt x="54610" y="180975"/>
                  </a:lnTo>
                  <a:lnTo>
                    <a:pt x="62356" y="180975"/>
                  </a:lnTo>
                  <a:lnTo>
                    <a:pt x="71755" y="171576"/>
                  </a:lnTo>
                  <a:lnTo>
                    <a:pt x="76073" y="171576"/>
                  </a:lnTo>
                  <a:lnTo>
                    <a:pt x="78740" y="168910"/>
                  </a:lnTo>
                  <a:lnTo>
                    <a:pt x="66875" y="156972"/>
                  </a:lnTo>
                  <a:close/>
                </a:path>
                <a:path w="260985" h="276860">
                  <a:moveTo>
                    <a:pt x="76073" y="171576"/>
                  </a:moveTo>
                  <a:lnTo>
                    <a:pt x="71755" y="171576"/>
                  </a:lnTo>
                  <a:lnTo>
                    <a:pt x="73914" y="173736"/>
                  </a:lnTo>
                  <a:lnTo>
                    <a:pt x="76073" y="171576"/>
                  </a:lnTo>
                  <a:close/>
                </a:path>
                <a:path w="260985" h="276860">
                  <a:moveTo>
                    <a:pt x="130701" y="172212"/>
                  </a:moveTo>
                  <a:lnTo>
                    <a:pt x="125222" y="172212"/>
                  </a:lnTo>
                  <a:lnTo>
                    <a:pt x="128143" y="172338"/>
                  </a:lnTo>
                  <a:lnTo>
                    <a:pt x="130683" y="172592"/>
                  </a:lnTo>
                  <a:lnTo>
                    <a:pt x="130701" y="172212"/>
                  </a:lnTo>
                  <a:close/>
                </a:path>
                <a:path w="260985" h="276860">
                  <a:moveTo>
                    <a:pt x="122624" y="138557"/>
                  </a:moveTo>
                  <a:lnTo>
                    <a:pt x="112649" y="138557"/>
                  </a:lnTo>
                  <a:lnTo>
                    <a:pt x="118174" y="146176"/>
                  </a:lnTo>
                  <a:lnTo>
                    <a:pt x="121634" y="154447"/>
                  </a:lnTo>
                  <a:lnTo>
                    <a:pt x="122687" y="161684"/>
                  </a:lnTo>
                  <a:lnTo>
                    <a:pt x="122801" y="164211"/>
                  </a:lnTo>
                  <a:lnTo>
                    <a:pt x="122047" y="172338"/>
                  </a:lnTo>
                  <a:lnTo>
                    <a:pt x="125222" y="172212"/>
                  </a:lnTo>
                  <a:lnTo>
                    <a:pt x="130701" y="172212"/>
                  </a:lnTo>
                  <a:lnTo>
                    <a:pt x="131204" y="161684"/>
                  </a:lnTo>
                  <a:lnTo>
                    <a:pt x="129333" y="151431"/>
                  </a:lnTo>
                  <a:lnTo>
                    <a:pt x="125057" y="141821"/>
                  </a:lnTo>
                  <a:lnTo>
                    <a:pt x="122624" y="138557"/>
                  </a:lnTo>
                  <a:close/>
                </a:path>
                <a:path w="260985" h="276860">
                  <a:moveTo>
                    <a:pt x="56134" y="164211"/>
                  </a:moveTo>
                  <a:lnTo>
                    <a:pt x="49530" y="164719"/>
                  </a:lnTo>
                  <a:lnTo>
                    <a:pt x="56108" y="164719"/>
                  </a:lnTo>
                  <a:lnTo>
                    <a:pt x="56134" y="164211"/>
                  </a:lnTo>
                  <a:close/>
                </a:path>
                <a:path w="260985" h="276860">
                  <a:moveTo>
                    <a:pt x="137414" y="72644"/>
                  </a:moveTo>
                  <a:lnTo>
                    <a:pt x="68834" y="141224"/>
                  </a:lnTo>
                  <a:lnTo>
                    <a:pt x="73914" y="146303"/>
                  </a:lnTo>
                  <a:lnTo>
                    <a:pt x="97536" y="122554"/>
                  </a:lnTo>
                  <a:lnTo>
                    <a:pt x="108648" y="122554"/>
                  </a:lnTo>
                  <a:lnTo>
                    <a:pt x="106934" y="120776"/>
                  </a:lnTo>
                  <a:lnTo>
                    <a:pt x="103124" y="116966"/>
                  </a:lnTo>
                  <a:lnTo>
                    <a:pt x="114046" y="106045"/>
                  </a:lnTo>
                  <a:lnTo>
                    <a:pt x="125154" y="106045"/>
                  </a:lnTo>
                  <a:lnTo>
                    <a:pt x="119634" y="100457"/>
                  </a:lnTo>
                  <a:lnTo>
                    <a:pt x="142494" y="77724"/>
                  </a:lnTo>
                  <a:lnTo>
                    <a:pt x="137414" y="72644"/>
                  </a:lnTo>
                  <a:close/>
                </a:path>
                <a:path w="260985" h="276860">
                  <a:moveTo>
                    <a:pt x="198275" y="141732"/>
                  </a:moveTo>
                  <a:lnTo>
                    <a:pt x="189484" y="141732"/>
                  </a:lnTo>
                  <a:lnTo>
                    <a:pt x="193929" y="146176"/>
                  </a:lnTo>
                  <a:lnTo>
                    <a:pt x="198275" y="141732"/>
                  </a:lnTo>
                  <a:close/>
                </a:path>
                <a:path w="260985" h="276860">
                  <a:moveTo>
                    <a:pt x="140589" y="121538"/>
                  </a:moveTo>
                  <a:lnTo>
                    <a:pt x="129667" y="121538"/>
                  </a:lnTo>
                  <a:lnTo>
                    <a:pt x="144652" y="136651"/>
                  </a:lnTo>
                  <a:lnTo>
                    <a:pt x="149733" y="141732"/>
                  </a:lnTo>
                  <a:lnTo>
                    <a:pt x="154559" y="141986"/>
                  </a:lnTo>
                  <a:lnTo>
                    <a:pt x="164132" y="132461"/>
                  </a:lnTo>
                  <a:lnTo>
                    <a:pt x="151637" y="132461"/>
                  </a:lnTo>
                  <a:lnTo>
                    <a:pt x="149225" y="130175"/>
                  </a:lnTo>
                  <a:lnTo>
                    <a:pt x="140589" y="121538"/>
                  </a:lnTo>
                  <a:close/>
                </a:path>
                <a:path w="260985" h="276860">
                  <a:moveTo>
                    <a:pt x="160881" y="101726"/>
                  </a:moveTo>
                  <a:lnTo>
                    <a:pt x="149479" y="101726"/>
                  </a:lnTo>
                  <a:lnTo>
                    <a:pt x="167131" y="119379"/>
                  </a:lnTo>
                  <a:lnTo>
                    <a:pt x="156210" y="130301"/>
                  </a:lnTo>
                  <a:lnTo>
                    <a:pt x="153924" y="132461"/>
                  </a:lnTo>
                  <a:lnTo>
                    <a:pt x="164132" y="132461"/>
                  </a:lnTo>
                  <a:lnTo>
                    <a:pt x="172212" y="124460"/>
                  </a:lnTo>
                  <a:lnTo>
                    <a:pt x="183556" y="124460"/>
                  </a:lnTo>
                  <a:lnTo>
                    <a:pt x="160881" y="101726"/>
                  </a:lnTo>
                  <a:close/>
                </a:path>
                <a:path w="260985" h="276860">
                  <a:moveTo>
                    <a:pt x="125154" y="106045"/>
                  </a:moveTo>
                  <a:lnTo>
                    <a:pt x="114046" y="106045"/>
                  </a:lnTo>
                  <a:lnTo>
                    <a:pt x="124587" y="116459"/>
                  </a:lnTo>
                  <a:lnTo>
                    <a:pt x="113411" y="127635"/>
                  </a:lnTo>
                  <a:lnTo>
                    <a:pt x="123570" y="127635"/>
                  </a:lnTo>
                  <a:lnTo>
                    <a:pt x="129667" y="121538"/>
                  </a:lnTo>
                  <a:lnTo>
                    <a:pt x="140589" y="121538"/>
                  </a:lnTo>
                  <a:lnTo>
                    <a:pt x="135128" y="116077"/>
                  </a:lnTo>
                  <a:lnTo>
                    <a:pt x="140207" y="110998"/>
                  </a:lnTo>
                  <a:lnTo>
                    <a:pt x="130048" y="110998"/>
                  </a:lnTo>
                  <a:lnTo>
                    <a:pt x="125154" y="106045"/>
                  </a:lnTo>
                  <a:close/>
                </a:path>
                <a:path w="260985" h="276860">
                  <a:moveTo>
                    <a:pt x="221106" y="67183"/>
                  </a:moveTo>
                  <a:lnTo>
                    <a:pt x="187960" y="100329"/>
                  </a:lnTo>
                  <a:lnTo>
                    <a:pt x="206756" y="119252"/>
                  </a:lnTo>
                  <a:lnTo>
                    <a:pt x="211962" y="114173"/>
                  </a:lnTo>
                  <a:lnTo>
                    <a:pt x="208915" y="110998"/>
                  </a:lnTo>
                  <a:lnTo>
                    <a:pt x="213233" y="106679"/>
                  </a:lnTo>
                  <a:lnTo>
                    <a:pt x="204470" y="106679"/>
                  </a:lnTo>
                  <a:lnTo>
                    <a:pt x="197485" y="99567"/>
                  </a:lnTo>
                  <a:lnTo>
                    <a:pt x="220345" y="76708"/>
                  </a:lnTo>
                  <a:lnTo>
                    <a:pt x="230708" y="76708"/>
                  </a:lnTo>
                  <a:lnTo>
                    <a:pt x="221106" y="67183"/>
                  </a:lnTo>
                  <a:close/>
                </a:path>
                <a:path w="260985" h="276860">
                  <a:moveTo>
                    <a:pt x="150114" y="90932"/>
                  </a:moveTo>
                  <a:lnTo>
                    <a:pt x="130048" y="110998"/>
                  </a:lnTo>
                  <a:lnTo>
                    <a:pt x="140207" y="110998"/>
                  </a:lnTo>
                  <a:lnTo>
                    <a:pt x="149479" y="101726"/>
                  </a:lnTo>
                  <a:lnTo>
                    <a:pt x="160881" y="101726"/>
                  </a:lnTo>
                  <a:lnTo>
                    <a:pt x="150114" y="90932"/>
                  </a:lnTo>
                  <a:close/>
                </a:path>
                <a:path w="260985" h="276860">
                  <a:moveTo>
                    <a:pt x="230708" y="76708"/>
                  </a:moveTo>
                  <a:lnTo>
                    <a:pt x="220345" y="76708"/>
                  </a:lnTo>
                  <a:lnTo>
                    <a:pt x="227456" y="83692"/>
                  </a:lnTo>
                  <a:lnTo>
                    <a:pt x="204470" y="106679"/>
                  </a:lnTo>
                  <a:lnTo>
                    <a:pt x="213233" y="106679"/>
                  </a:lnTo>
                  <a:lnTo>
                    <a:pt x="236981" y="82931"/>
                  </a:lnTo>
                  <a:lnTo>
                    <a:pt x="230708" y="76708"/>
                  </a:lnTo>
                  <a:close/>
                </a:path>
                <a:path w="260985" h="276860">
                  <a:moveTo>
                    <a:pt x="239141" y="29210"/>
                  </a:moveTo>
                  <a:lnTo>
                    <a:pt x="169672" y="98678"/>
                  </a:lnTo>
                  <a:lnTo>
                    <a:pt x="174371" y="103377"/>
                  </a:lnTo>
                  <a:lnTo>
                    <a:pt x="228346" y="49402"/>
                  </a:lnTo>
                  <a:lnTo>
                    <a:pt x="239268" y="49402"/>
                  </a:lnTo>
                  <a:lnTo>
                    <a:pt x="233806" y="43941"/>
                  </a:lnTo>
                  <a:lnTo>
                    <a:pt x="243840" y="33909"/>
                  </a:lnTo>
                  <a:lnTo>
                    <a:pt x="239141" y="29210"/>
                  </a:lnTo>
                  <a:close/>
                </a:path>
                <a:path w="260985" h="276860">
                  <a:moveTo>
                    <a:pt x="239268" y="49402"/>
                  </a:moveTo>
                  <a:lnTo>
                    <a:pt x="228346" y="49402"/>
                  </a:lnTo>
                  <a:lnTo>
                    <a:pt x="251079" y="72136"/>
                  </a:lnTo>
                  <a:lnTo>
                    <a:pt x="251206" y="75184"/>
                  </a:lnTo>
                  <a:lnTo>
                    <a:pt x="248158" y="78104"/>
                  </a:lnTo>
                  <a:lnTo>
                    <a:pt x="245745" y="80517"/>
                  </a:lnTo>
                  <a:lnTo>
                    <a:pt x="242062" y="83820"/>
                  </a:lnTo>
                  <a:lnTo>
                    <a:pt x="237109" y="88137"/>
                  </a:lnTo>
                  <a:lnTo>
                    <a:pt x="239649" y="89788"/>
                  </a:lnTo>
                  <a:lnTo>
                    <a:pt x="244221" y="93090"/>
                  </a:lnTo>
                  <a:lnTo>
                    <a:pt x="260858" y="76453"/>
                  </a:lnTo>
                  <a:lnTo>
                    <a:pt x="260731" y="70865"/>
                  </a:lnTo>
                  <a:lnTo>
                    <a:pt x="239268" y="49402"/>
                  </a:lnTo>
                  <a:close/>
                </a:path>
                <a:path w="260985" h="276860">
                  <a:moveTo>
                    <a:pt x="190500" y="36957"/>
                  </a:moveTo>
                  <a:lnTo>
                    <a:pt x="157987" y="69469"/>
                  </a:lnTo>
                  <a:lnTo>
                    <a:pt x="174625" y="86106"/>
                  </a:lnTo>
                  <a:lnTo>
                    <a:pt x="179831" y="81025"/>
                  </a:lnTo>
                  <a:lnTo>
                    <a:pt x="178054" y="79248"/>
                  </a:lnTo>
                  <a:lnTo>
                    <a:pt x="182372" y="74929"/>
                  </a:lnTo>
                  <a:lnTo>
                    <a:pt x="173736" y="74929"/>
                  </a:lnTo>
                  <a:lnTo>
                    <a:pt x="167512" y="68579"/>
                  </a:lnTo>
                  <a:lnTo>
                    <a:pt x="189737" y="46482"/>
                  </a:lnTo>
                  <a:lnTo>
                    <a:pt x="200025" y="46482"/>
                  </a:lnTo>
                  <a:lnTo>
                    <a:pt x="190500" y="36957"/>
                  </a:lnTo>
                  <a:close/>
                </a:path>
                <a:path w="260985" h="276860">
                  <a:moveTo>
                    <a:pt x="200025" y="46482"/>
                  </a:moveTo>
                  <a:lnTo>
                    <a:pt x="189737" y="46482"/>
                  </a:lnTo>
                  <a:lnTo>
                    <a:pt x="195961" y="52704"/>
                  </a:lnTo>
                  <a:lnTo>
                    <a:pt x="173736" y="74929"/>
                  </a:lnTo>
                  <a:lnTo>
                    <a:pt x="182372" y="74929"/>
                  </a:lnTo>
                  <a:lnTo>
                    <a:pt x="200279" y="57023"/>
                  </a:lnTo>
                  <a:lnTo>
                    <a:pt x="203791" y="57023"/>
                  </a:lnTo>
                  <a:lnTo>
                    <a:pt x="207137" y="53594"/>
                  </a:lnTo>
                  <a:lnTo>
                    <a:pt x="200025" y="46482"/>
                  </a:lnTo>
                  <a:close/>
                </a:path>
                <a:path w="260985" h="276860">
                  <a:moveTo>
                    <a:pt x="208280" y="0"/>
                  </a:moveTo>
                  <a:lnTo>
                    <a:pt x="140843" y="67310"/>
                  </a:lnTo>
                  <a:lnTo>
                    <a:pt x="145415" y="72009"/>
                  </a:lnTo>
                  <a:lnTo>
                    <a:pt x="197866" y="19558"/>
                  </a:lnTo>
                  <a:lnTo>
                    <a:pt x="208915" y="19558"/>
                  </a:lnTo>
                  <a:lnTo>
                    <a:pt x="203454" y="14097"/>
                  </a:lnTo>
                  <a:lnTo>
                    <a:pt x="212852" y="4572"/>
                  </a:lnTo>
                  <a:lnTo>
                    <a:pt x="208280" y="0"/>
                  </a:lnTo>
                  <a:close/>
                </a:path>
                <a:path w="260985" h="276860">
                  <a:moveTo>
                    <a:pt x="203791" y="57023"/>
                  </a:moveTo>
                  <a:lnTo>
                    <a:pt x="200279" y="57023"/>
                  </a:lnTo>
                  <a:lnTo>
                    <a:pt x="202056" y="58800"/>
                  </a:lnTo>
                  <a:lnTo>
                    <a:pt x="203791" y="57023"/>
                  </a:lnTo>
                  <a:close/>
                </a:path>
                <a:path w="260985" h="276860">
                  <a:moveTo>
                    <a:pt x="208915" y="19558"/>
                  </a:moveTo>
                  <a:lnTo>
                    <a:pt x="197866" y="19558"/>
                  </a:lnTo>
                  <a:lnTo>
                    <a:pt x="220725" y="42290"/>
                  </a:lnTo>
                  <a:lnTo>
                    <a:pt x="226187" y="36829"/>
                  </a:lnTo>
                  <a:lnTo>
                    <a:pt x="208915" y="19558"/>
                  </a:lnTo>
                  <a:close/>
                </a:path>
              </a:pathLst>
            </a:custGeom>
            <a:solidFill>
              <a:srgbClr val="000000"/>
            </a:solidFill>
          </p:spPr>
          <p:txBody>
            <a:bodyPr wrap="square" lIns="0" tIns="0" rIns="0" bIns="0" rtlCol="0"/>
            <a:lstStyle/>
            <a:p/>
          </p:txBody>
        </p:sp>
      </p:grpSp>
      <p:pic>
        <p:nvPicPr>
          <p:cNvPr id="30" name="object 30"/>
          <p:cNvPicPr/>
          <p:nvPr/>
        </p:nvPicPr>
        <p:blipFill>
          <a:blip r:embed="rId5" cstate="print"/>
          <a:stretch>
            <a:fillRect/>
          </a:stretch>
        </p:blipFill>
        <p:spPr>
          <a:xfrm>
            <a:off x="1418589" y="4912613"/>
            <a:ext cx="195198" cy="200914"/>
          </a:xfrm>
          <a:prstGeom prst="rect">
            <a:avLst/>
          </a:prstGeom>
        </p:spPr>
      </p:pic>
      <p:pic>
        <p:nvPicPr>
          <p:cNvPr id="31" name="object 31"/>
          <p:cNvPicPr/>
          <p:nvPr/>
        </p:nvPicPr>
        <p:blipFill>
          <a:blip r:embed="rId6" cstate="print"/>
          <a:stretch>
            <a:fillRect/>
          </a:stretch>
        </p:blipFill>
        <p:spPr>
          <a:xfrm>
            <a:off x="2217927" y="4912232"/>
            <a:ext cx="459105" cy="269239"/>
          </a:xfrm>
          <a:prstGeom prst="rect">
            <a:avLst/>
          </a:prstGeom>
        </p:spPr>
      </p:pic>
      <p:pic>
        <p:nvPicPr>
          <p:cNvPr id="32" name="object 32"/>
          <p:cNvPicPr/>
          <p:nvPr/>
        </p:nvPicPr>
        <p:blipFill>
          <a:blip r:embed="rId7" cstate="print"/>
          <a:stretch>
            <a:fillRect/>
          </a:stretch>
        </p:blipFill>
        <p:spPr>
          <a:xfrm>
            <a:off x="2751708" y="4924678"/>
            <a:ext cx="196977" cy="180847"/>
          </a:xfrm>
          <a:prstGeom prst="rect">
            <a:avLst/>
          </a:prstGeom>
        </p:spPr>
      </p:pic>
      <p:pic>
        <p:nvPicPr>
          <p:cNvPr id="33" name="object 33"/>
          <p:cNvPicPr/>
          <p:nvPr/>
        </p:nvPicPr>
        <p:blipFill>
          <a:blip r:embed="rId8" cstate="print"/>
          <a:stretch>
            <a:fillRect/>
          </a:stretch>
        </p:blipFill>
        <p:spPr>
          <a:xfrm>
            <a:off x="3024377" y="4912613"/>
            <a:ext cx="458977" cy="335661"/>
          </a:xfrm>
          <a:prstGeom prst="rect">
            <a:avLst/>
          </a:prstGeom>
        </p:spPr>
      </p:pic>
      <p:sp>
        <p:nvSpPr>
          <p:cNvPr id="34" name="object 34"/>
          <p:cNvSpPr/>
          <p:nvPr/>
        </p:nvSpPr>
        <p:spPr>
          <a:xfrm>
            <a:off x="1471422" y="3556053"/>
            <a:ext cx="53340" cy="53340"/>
          </a:xfrm>
          <a:custGeom>
            <a:avLst/>
            <a:gdLst/>
            <a:ahLst/>
            <a:cxnLst/>
            <a:rect l="l" t="t" r="r" b="b"/>
            <a:pathLst>
              <a:path w="53340" h="53339">
                <a:moveTo>
                  <a:pt x="52777" y="0"/>
                </a:moveTo>
                <a:lnTo>
                  <a:pt x="0" y="0"/>
                </a:lnTo>
                <a:lnTo>
                  <a:pt x="0" y="52778"/>
                </a:lnTo>
                <a:lnTo>
                  <a:pt x="52777" y="52778"/>
                </a:lnTo>
                <a:lnTo>
                  <a:pt x="52777" y="0"/>
                </a:lnTo>
                <a:close/>
              </a:path>
            </a:pathLst>
          </a:custGeom>
          <a:solidFill>
            <a:srgbClr val="F5821F"/>
          </a:solidFill>
        </p:spPr>
        <p:txBody>
          <a:bodyPr wrap="square" lIns="0" tIns="0" rIns="0" bIns="0" rtlCol="0"/>
          <a:lstStyle/>
          <a:p/>
        </p:txBody>
      </p:sp>
      <p:sp>
        <p:nvSpPr>
          <p:cNvPr id="35" name="object 35"/>
          <p:cNvSpPr txBox="1"/>
          <p:nvPr/>
        </p:nvSpPr>
        <p:spPr>
          <a:xfrm>
            <a:off x="1533525" y="3509517"/>
            <a:ext cx="1628775" cy="132080"/>
          </a:xfrm>
          <a:prstGeom prst="rect">
            <a:avLst/>
          </a:prstGeom>
        </p:spPr>
        <p:txBody>
          <a:bodyPr wrap="square" lIns="0" tIns="12065" rIns="0" bIns="0" rtlCol="0" vert="horz">
            <a:spAutoFit/>
          </a:bodyPr>
          <a:lstStyle/>
          <a:p>
            <a:pPr marL="12700">
              <a:lnSpc>
                <a:spcPct val="100000"/>
              </a:lnSpc>
              <a:spcBef>
                <a:spcPts val="95"/>
              </a:spcBef>
            </a:pPr>
            <a:r>
              <a:rPr dirty="0" sz="700" spc="-10">
                <a:latin typeface="微软雅黑"/>
                <a:cs typeface="微软雅黑"/>
              </a:rPr>
              <a:t>2017</a:t>
            </a:r>
            <a:r>
              <a:rPr dirty="0" sz="700" spc="-5">
                <a:latin typeface="微软雅黑"/>
                <a:cs typeface="微软雅黑"/>
              </a:rPr>
              <a:t>糖尿病人数</a:t>
            </a:r>
            <a:r>
              <a:rPr dirty="0" sz="700" spc="-10">
                <a:latin typeface="微软雅黑"/>
                <a:cs typeface="微软雅黑"/>
              </a:rPr>
              <a:t>（20-79</a:t>
            </a:r>
            <a:r>
              <a:rPr dirty="0" sz="700" spc="-5">
                <a:latin typeface="微软雅黑"/>
                <a:cs typeface="微软雅黑"/>
              </a:rPr>
              <a:t>岁）单</a:t>
            </a:r>
            <a:r>
              <a:rPr dirty="0" sz="700" spc="5">
                <a:latin typeface="微软雅黑"/>
                <a:cs typeface="微软雅黑"/>
              </a:rPr>
              <a:t>位</a:t>
            </a:r>
            <a:r>
              <a:rPr dirty="0" sz="700" spc="-5">
                <a:latin typeface="微软雅黑"/>
                <a:cs typeface="微软雅黑"/>
              </a:rPr>
              <a:t>：百万</a:t>
            </a:r>
            <a:endParaRPr sz="700">
              <a:latin typeface="微软雅黑"/>
              <a:cs typeface="微软雅黑"/>
            </a:endParaRPr>
          </a:p>
        </p:txBody>
      </p:sp>
      <p:grpSp>
        <p:nvGrpSpPr>
          <p:cNvPr id="36" name="object 36"/>
          <p:cNvGrpSpPr/>
          <p:nvPr/>
        </p:nvGrpSpPr>
        <p:grpSpPr>
          <a:xfrm>
            <a:off x="4119879" y="3444747"/>
            <a:ext cx="2682875" cy="1449070"/>
            <a:chOff x="4119879" y="3444747"/>
            <a:chExt cx="2682875" cy="1449070"/>
          </a:xfrm>
        </p:grpSpPr>
        <p:sp>
          <p:nvSpPr>
            <p:cNvPr id="37" name="object 37"/>
            <p:cNvSpPr/>
            <p:nvPr/>
          </p:nvSpPr>
          <p:spPr>
            <a:xfrm>
              <a:off x="4207764" y="3674363"/>
              <a:ext cx="2542540" cy="1180465"/>
            </a:xfrm>
            <a:custGeom>
              <a:avLst/>
              <a:gdLst/>
              <a:ahLst/>
              <a:cxnLst/>
              <a:rect l="l" t="t" r="r" b="b"/>
              <a:pathLst>
                <a:path w="2542540" h="1180464">
                  <a:moveTo>
                    <a:pt x="166116" y="0"/>
                  </a:moveTo>
                  <a:lnTo>
                    <a:pt x="0" y="0"/>
                  </a:lnTo>
                  <a:lnTo>
                    <a:pt x="0" y="1180465"/>
                  </a:lnTo>
                  <a:lnTo>
                    <a:pt x="166116" y="1180465"/>
                  </a:lnTo>
                  <a:lnTo>
                    <a:pt x="166116" y="0"/>
                  </a:lnTo>
                  <a:close/>
                </a:path>
                <a:path w="2542540" h="1180464">
                  <a:moveTo>
                    <a:pt x="429768" y="126492"/>
                  </a:moveTo>
                  <a:lnTo>
                    <a:pt x="265176" y="126492"/>
                  </a:lnTo>
                  <a:lnTo>
                    <a:pt x="265176" y="1180465"/>
                  </a:lnTo>
                  <a:lnTo>
                    <a:pt x="429768" y="1180465"/>
                  </a:lnTo>
                  <a:lnTo>
                    <a:pt x="429768" y="126492"/>
                  </a:lnTo>
                  <a:close/>
                </a:path>
                <a:path w="2542540" h="1180464">
                  <a:moveTo>
                    <a:pt x="693420" y="867156"/>
                  </a:moveTo>
                  <a:lnTo>
                    <a:pt x="528828" y="867156"/>
                  </a:lnTo>
                  <a:lnTo>
                    <a:pt x="528828" y="1180465"/>
                  </a:lnTo>
                  <a:lnTo>
                    <a:pt x="693420" y="1180465"/>
                  </a:lnTo>
                  <a:lnTo>
                    <a:pt x="693420" y="867156"/>
                  </a:lnTo>
                  <a:close/>
                </a:path>
                <a:path w="2542540" h="1180464">
                  <a:moveTo>
                    <a:pt x="957072" y="989076"/>
                  </a:moveTo>
                  <a:lnTo>
                    <a:pt x="792480" y="989076"/>
                  </a:lnTo>
                  <a:lnTo>
                    <a:pt x="792480" y="1180465"/>
                  </a:lnTo>
                  <a:lnTo>
                    <a:pt x="957072" y="1180465"/>
                  </a:lnTo>
                  <a:lnTo>
                    <a:pt x="957072" y="989076"/>
                  </a:lnTo>
                  <a:close/>
                </a:path>
                <a:path w="2542540" h="1180464">
                  <a:moveTo>
                    <a:pt x="1222248" y="1001268"/>
                  </a:moveTo>
                  <a:lnTo>
                    <a:pt x="1056132" y="1001268"/>
                  </a:lnTo>
                  <a:lnTo>
                    <a:pt x="1056132" y="1180465"/>
                  </a:lnTo>
                  <a:lnTo>
                    <a:pt x="1222248" y="1180465"/>
                  </a:lnTo>
                  <a:lnTo>
                    <a:pt x="1222248" y="1001268"/>
                  </a:lnTo>
                  <a:close/>
                </a:path>
                <a:path w="2542540" h="1180464">
                  <a:moveTo>
                    <a:pt x="1485900" y="1033272"/>
                  </a:moveTo>
                  <a:lnTo>
                    <a:pt x="1321308" y="1033272"/>
                  </a:lnTo>
                  <a:lnTo>
                    <a:pt x="1321308" y="1180465"/>
                  </a:lnTo>
                  <a:lnTo>
                    <a:pt x="1485900" y="1180465"/>
                  </a:lnTo>
                  <a:lnTo>
                    <a:pt x="1485900" y="1033272"/>
                  </a:lnTo>
                  <a:close/>
                </a:path>
                <a:path w="2542540" h="1180464">
                  <a:moveTo>
                    <a:pt x="1749552" y="1033272"/>
                  </a:moveTo>
                  <a:lnTo>
                    <a:pt x="1584960" y="1033272"/>
                  </a:lnTo>
                  <a:lnTo>
                    <a:pt x="1584960" y="1180465"/>
                  </a:lnTo>
                  <a:lnTo>
                    <a:pt x="1749552" y="1180465"/>
                  </a:lnTo>
                  <a:lnTo>
                    <a:pt x="1749552" y="1033272"/>
                  </a:lnTo>
                  <a:close/>
                </a:path>
                <a:path w="2542540" h="1180464">
                  <a:moveTo>
                    <a:pt x="2013204" y="1039368"/>
                  </a:moveTo>
                  <a:lnTo>
                    <a:pt x="1848612" y="1039368"/>
                  </a:lnTo>
                  <a:lnTo>
                    <a:pt x="1848612" y="1180465"/>
                  </a:lnTo>
                  <a:lnTo>
                    <a:pt x="2013204" y="1180465"/>
                  </a:lnTo>
                  <a:lnTo>
                    <a:pt x="2013204" y="1039368"/>
                  </a:lnTo>
                  <a:close/>
                </a:path>
                <a:path w="2542540" h="1180464">
                  <a:moveTo>
                    <a:pt x="2278380" y="1060704"/>
                  </a:moveTo>
                  <a:lnTo>
                    <a:pt x="2112264" y="1060704"/>
                  </a:lnTo>
                  <a:lnTo>
                    <a:pt x="2112264" y="1180465"/>
                  </a:lnTo>
                  <a:lnTo>
                    <a:pt x="2278380" y="1180465"/>
                  </a:lnTo>
                  <a:lnTo>
                    <a:pt x="2278380" y="1060704"/>
                  </a:lnTo>
                  <a:close/>
                </a:path>
                <a:path w="2542540" h="1180464">
                  <a:moveTo>
                    <a:pt x="2542032" y="1082040"/>
                  </a:moveTo>
                  <a:lnTo>
                    <a:pt x="2377440" y="1082040"/>
                  </a:lnTo>
                  <a:lnTo>
                    <a:pt x="2377440" y="1180465"/>
                  </a:lnTo>
                  <a:lnTo>
                    <a:pt x="2542032" y="1180465"/>
                  </a:lnTo>
                  <a:lnTo>
                    <a:pt x="2542032" y="1082040"/>
                  </a:lnTo>
                  <a:close/>
                </a:path>
              </a:pathLst>
            </a:custGeom>
            <a:solidFill>
              <a:srgbClr val="F5821F"/>
            </a:solidFill>
          </p:spPr>
          <p:txBody>
            <a:bodyPr wrap="square" lIns="0" tIns="0" rIns="0" bIns="0" rtlCol="0"/>
            <a:lstStyle/>
            <a:p/>
          </p:txBody>
        </p:sp>
        <p:sp>
          <p:nvSpPr>
            <p:cNvPr id="38" name="object 38"/>
            <p:cNvSpPr/>
            <p:nvPr/>
          </p:nvSpPr>
          <p:spPr>
            <a:xfrm>
              <a:off x="4123054" y="3447922"/>
              <a:ext cx="2676525" cy="1442720"/>
            </a:xfrm>
            <a:custGeom>
              <a:avLst/>
              <a:gdLst/>
              <a:ahLst/>
              <a:cxnLst/>
              <a:rect l="l" t="t" r="r" b="b"/>
              <a:pathLst>
                <a:path w="2676525" h="1442720">
                  <a:moveTo>
                    <a:pt x="35814" y="1406905"/>
                  </a:moveTo>
                  <a:lnTo>
                    <a:pt x="35814" y="0"/>
                  </a:lnTo>
                </a:path>
                <a:path w="2676525" h="1442720">
                  <a:moveTo>
                    <a:pt x="0" y="1406905"/>
                  </a:moveTo>
                  <a:lnTo>
                    <a:pt x="35814" y="1406905"/>
                  </a:lnTo>
                </a:path>
                <a:path w="2676525" h="1442720">
                  <a:moveTo>
                    <a:pt x="0" y="1230756"/>
                  </a:moveTo>
                  <a:lnTo>
                    <a:pt x="35814" y="1230756"/>
                  </a:lnTo>
                </a:path>
                <a:path w="2676525" h="1442720">
                  <a:moveTo>
                    <a:pt x="0" y="1055496"/>
                  </a:moveTo>
                  <a:lnTo>
                    <a:pt x="35814" y="1055496"/>
                  </a:lnTo>
                </a:path>
                <a:path w="2676525" h="1442720">
                  <a:moveTo>
                    <a:pt x="0" y="878712"/>
                  </a:moveTo>
                  <a:lnTo>
                    <a:pt x="35814" y="878712"/>
                  </a:lnTo>
                </a:path>
                <a:path w="2676525" h="1442720">
                  <a:moveTo>
                    <a:pt x="0" y="703452"/>
                  </a:moveTo>
                  <a:lnTo>
                    <a:pt x="35814" y="703452"/>
                  </a:lnTo>
                </a:path>
                <a:path w="2676525" h="1442720">
                  <a:moveTo>
                    <a:pt x="0" y="528192"/>
                  </a:moveTo>
                  <a:lnTo>
                    <a:pt x="35814" y="528192"/>
                  </a:lnTo>
                </a:path>
                <a:path w="2676525" h="1442720">
                  <a:moveTo>
                    <a:pt x="0" y="351408"/>
                  </a:moveTo>
                  <a:lnTo>
                    <a:pt x="35814" y="351408"/>
                  </a:lnTo>
                </a:path>
                <a:path w="2676525" h="1442720">
                  <a:moveTo>
                    <a:pt x="0" y="176149"/>
                  </a:moveTo>
                  <a:lnTo>
                    <a:pt x="35814" y="176149"/>
                  </a:lnTo>
                </a:path>
                <a:path w="2676525" h="1442720">
                  <a:moveTo>
                    <a:pt x="0" y="0"/>
                  </a:moveTo>
                  <a:lnTo>
                    <a:pt x="35814" y="0"/>
                  </a:lnTo>
                </a:path>
                <a:path w="2676525" h="1442720">
                  <a:moveTo>
                    <a:pt x="35814" y="1406905"/>
                  </a:moveTo>
                  <a:lnTo>
                    <a:pt x="2676144" y="1406905"/>
                  </a:lnTo>
                </a:path>
                <a:path w="2676525" h="1442720">
                  <a:moveTo>
                    <a:pt x="35814" y="1406905"/>
                  </a:moveTo>
                  <a:lnTo>
                    <a:pt x="35814" y="1442719"/>
                  </a:lnTo>
                </a:path>
                <a:path w="2676525" h="1442720">
                  <a:moveTo>
                    <a:pt x="299593" y="1406905"/>
                  </a:moveTo>
                  <a:lnTo>
                    <a:pt x="299593" y="1442719"/>
                  </a:lnTo>
                </a:path>
                <a:path w="2676525" h="1442720">
                  <a:moveTo>
                    <a:pt x="563245" y="1406905"/>
                  </a:moveTo>
                  <a:lnTo>
                    <a:pt x="563245" y="1442719"/>
                  </a:lnTo>
                </a:path>
                <a:path w="2676525" h="1442720">
                  <a:moveTo>
                    <a:pt x="828421" y="1406905"/>
                  </a:moveTo>
                  <a:lnTo>
                    <a:pt x="828421" y="1442719"/>
                  </a:lnTo>
                </a:path>
                <a:path w="2676525" h="1442720">
                  <a:moveTo>
                    <a:pt x="1092073" y="1406905"/>
                  </a:moveTo>
                  <a:lnTo>
                    <a:pt x="1092073" y="1442719"/>
                  </a:lnTo>
                </a:path>
                <a:path w="2676525" h="1442720">
                  <a:moveTo>
                    <a:pt x="1355725" y="1406905"/>
                  </a:moveTo>
                  <a:lnTo>
                    <a:pt x="1355725" y="1442719"/>
                  </a:lnTo>
                </a:path>
                <a:path w="2676525" h="1442720">
                  <a:moveTo>
                    <a:pt x="1619377" y="1406905"/>
                  </a:moveTo>
                  <a:lnTo>
                    <a:pt x="1619377" y="1442719"/>
                  </a:lnTo>
                </a:path>
                <a:path w="2676525" h="1442720">
                  <a:moveTo>
                    <a:pt x="1884553" y="1406905"/>
                  </a:moveTo>
                  <a:lnTo>
                    <a:pt x="1884553" y="1442719"/>
                  </a:lnTo>
                </a:path>
                <a:path w="2676525" h="1442720">
                  <a:moveTo>
                    <a:pt x="2148205" y="1406905"/>
                  </a:moveTo>
                  <a:lnTo>
                    <a:pt x="2148205" y="1442719"/>
                  </a:lnTo>
                </a:path>
                <a:path w="2676525" h="1442720">
                  <a:moveTo>
                    <a:pt x="2411856" y="1406905"/>
                  </a:moveTo>
                  <a:lnTo>
                    <a:pt x="2411856" y="1442719"/>
                  </a:lnTo>
                </a:path>
                <a:path w="2676525" h="1442720">
                  <a:moveTo>
                    <a:pt x="2676144" y="1406905"/>
                  </a:moveTo>
                  <a:lnTo>
                    <a:pt x="2676144" y="1442719"/>
                  </a:lnTo>
                </a:path>
              </a:pathLst>
            </a:custGeom>
            <a:ln w="6350">
              <a:solidFill>
                <a:srgbClr val="888888"/>
              </a:solidFill>
            </a:ln>
          </p:spPr>
          <p:txBody>
            <a:bodyPr wrap="square" lIns="0" tIns="0" rIns="0" bIns="0" rtlCol="0"/>
            <a:lstStyle/>
            <a:p/>
          </p:txBody>
        </p:sp>
      </p:grpSp>
      <p:sp>
        <p:nvSpPr>
          <p:cNvPr id="39" name="object 39"/>
          <p:cNvSpPr txBox="1"/>
          <p:nvPr/>
        </p:nvSpPr>
        <p:spPr>
          <a:xfrm>
            <a:off x="4147565" y="3455923"/>
            <a:ext cx="552450" cy="27622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134.3</a:t>
            </a:r>
            <a:endParaRPr sz="800">
              <a:latin typeface="微软雅黑"/>
              <a:cs typeface="微软雅黑"/>
            </a:endParaRPr>
          </a:p>
          <a:p>
            <a:pPr marL="276860">
              <a:lnSpc>
                <a:spcPct val="100000"/>
              </a:lnSpc>
              <a:spcBef>
                <a:spcPts val="50"/>
              </a:spcBef>
            </a:pPr>
            <a:r>
              <a:rPr dirty="0" sz="800" spc="-5">
                <a:latin typeface="微软雅黑"/>
                <a:cs typeface="微软雅黑"/>
              </a:rPr>
              <a:t>119</a:t>
            </a:r>
            <a:r>
              <a:rPr dirty="0" sz="800">
                <a:latin typeface="微软雅黑"/>
                <a:cs typeface="微软雅黑"/>
              </a:rPr>
              <a:t>.8</a:t>
            </a:r>
            <a:endParaRPr sz="800">
              <a:latin typeface="微软雅黑"/>
              <a:cs typeface="微软雅黑"/>
            </a:endParaRPr>
          </a:p>
        </p:txBody>
      </p:sp>
      <p:sp>
        <p:nvSpPr>
          <p:cNvPr id="40" name="object 40"/>
          <p:cNvSpPr txBox="1"/>
          <p:nvPr/>
        </p:nvSpPr>
        <p:spPr>
          <a:xfrm>
            <a:off x="4706239" y="4323968"/>
            <a:ext cx="229235" cy="147955"/>
          </a:xfrm>
          <a:prstGeom prst="rect">
            <a:avLst/>
          </a:prstGeom>
        </p:spPr>
        <p:txBody>
          <a:bodyPr wrap="square" lIns="0" tIns="13335" rIns="0" bIns="0" rtlCol="0" vert="horz">
            <a:spAutoFit/>
          </a:bodyPr>
          <a:lstStyle/>
          <a:p>
            <a:pPr marL="12700">
              <a:lnSpc>
                <a:spcPct val="100000"/>
              </a:lnSpc>
              <a:spcBef>
                <a:spcPts val="105"/>
              </a:spcBef>
            </a:pPr>
            <a:r>
              <a:rPr dirty="0" sz="800" spc="-5">
                <a:latin typeface="微软雅黑"/>
                <a:cs typeface="微软雅黑"/>
              </a:rPr>
              <a:t>35</a:t>
            </a:r>
            <a:r>
              <a:rPr dirty="0" sz="800">
                <a:latin typeface="微软雅黑"/>
                <a:cs typeface="微软雅黑"/>
              </a:rPr>
              <a:t>.6</a:t>
            </a:r>
            <a:endParaRPr sz="800">
              <a:latin typeface="微软雅黑"/>
              <a:cs typeface="微软雅黑"/>
            </a:endParaRPr>
          </a:p>
        </p:txBody>
      </p:sp>
      <p:sp>
        <p:nvSpPr>
          <p:cNvPr id="41" name="object 41"/>
          <p:cNvSpPr txBox="1"/>
          <p:nvPr/>
        </p:nvSpPr>
        <p:spPr>
          <a:xfrm>
            <a:off x="4944745" y="4495545"/>
            <a:ext cx="1864360" cy="147955"/>
          </a:xfrm>
          <a:prstGeom prst="rect">
            <a:avLst/>
          </a:prstGeom>
        </p:spPr>
        <p:txBody>
          <a:bodyPr wrap="square" lIns="0" tIns="13335" rIns="0" bIns="0" rtlCol="0" vert="horz">
            <a:spAutoFit/>
          </a:bodyPr>
          <a:lstStyle/>
          <a:p>
            <a:pPr marL="38100">
              <a:lnSpc>
                <a:spcPct val="100000"/>
              </a:lnSpc>
              <a:spcBef>
                <a:spcPts val="105"/>
              </a:spcBef>
            </a:pPr>
            <a:r>
              <a:rPr dirty="0" baseline="27777" sz="1200" spc="-7">
                <a:latin typeface="微软雅黑"/>
                <a:cs typeface="微软雅黑"/>
              </a:rPr>
              <a:t>21.8 </a:t>
            </a:r>
            <a:r>
              <a:rPr dirty="0" baseline="20833" sz="1200" spc="-7">
                <a:latin typeface="微软雅黑"/>
                <a:cs typeface="微软雅黑"/>
              </a:rPr>
              <a:t>20.3 </a:t>
            </a:r>
            <a:r>
              <a:rPr dirty="0" baseline="3472" sz="1200" spc="-7">
                <a:latin typeface="微软雅黑"/>
                <a:cs typeface="微软雅黑"/>
              </a:rPr>
              <a:t>16.7 16.7 </a:t>
            </a:r>
            <a:r>
              <a:rPr dirty="0" sz="800" spc="-5">
                <a:latin typeface="微软雅黑"/>
                <a:cs typeface="微软雅黑"/>
              </a:rPr>
              <a:t>16.1 </a:t>
            </a:r>
            <a:r>
              <a:rPr dirty="0" baseline="-10416" sz="1200" spc="-7">
                <a:latin typeface="微软雅黑"/>
                <a:cs typeface="微软雅黑"/>
              </a:rPr>
              <a:t>13.7</a:t>
            </a:r>
            <a:r>
              <a:rPr dirty="0" baseline="-10416" sz="1200" spc="135">
                <a:latin typeface="微软雅黑"/>
                <a:cs typeface="微软雅黑"/>
              </a:rPr>
              <a:t> </a:t>
            </a:r>
            <a:r>
              <a:rPr dirty="0" baseline="-24305" sz="1200" spc="-7">
                <a:latin typeface="微软雅黑"/>
                <a:cs typeface="微软雅黑"/>
              </a:rPr>
              <a:t>11.2</a:t>
            </a:r>
            <a:endParaRPr baseline="-24305" sz="1200">
              <a:latin typeface="微软雅黑"/>
              <a:cs typeface="微软雅黑"/>
            </a:endParaRPr>
          </a:p>
        </p:txBody>
      </p:sp>
      <p:sp>
        <p:nvSpPr>
          <p:cNvPr id="42" name="object 42"/>
          <p:cNvSpPr txBox="1"/>
          <p:nvPr/>
        </p:nvSpPr>
        <p:spPr>
          <a:xfrm>
            <a:off x="3925061" y="4368646"/>
            <a:ext cx="144780" cy="553085"/>
          </a:xfrm>
          <a:prstGeom prst="rect">
            <a:avLst/>
          </a:prstGeom>
        </p:spPr>
        <p:txBody>
          <a:bodyPr wrap="square" lIns="0" tIns="66040" rIns="0" bIns="0" rtlCol="0" vert="horz">
            <a:spAutoFit/>
          </a:bodyPr>
          <a:lstStyle/>
          <a:p>
            <a:pPr marL="12700">
              <a:lnSpc>
                <a:spcPct val="100000"/>
              </a:lnSpc>
              <a:spcBef>
                <a:spcPts val="520"/>
              </a:spcBef>
            </a:pPr>
            <a:r>
              <a:rPr dirty="0" sz="800" spc="-5">
                <a:latin typeface="微软雅黑"/>
                <a:cs typeface="微软雅黑"/>
              </a:rPr>
              <a:t>40</a:t>
            </a:r>
            <a:endParaRPr sz="800">
              <a:latin typeface="微软雅黑"/>
              <a:cs typeface="微软雅黑"/>
            </a:endParaRPr>
          </a:p>
          <a:p>
            <a:pPr marL="12700">
              <a:lnSpc>
                <a:spcPct val="100000"/>
              </a:lnSpc>
              <a:spcBef>
                <a:spcPts val="425"/>
              </a:spcBef>
            </a:pPr>
            <a:r>
              <a:rPr dirty="0" sz="800" spc="-5">
                <a:latin typeface="微软雅黑"/>
                <a:cs typeface="微软雅黑"/>
              </a:rPr>
              <a:t>20</a:t>
            </a:r>
            <a:endParaRPr sz="800">
              <a:latin typeface="微软雅黑"/>
              <a:cs typeface="微软雅黑"/>
            </a:endParaRPr>
          </a:p>
          <a:p>
            <a:pPr marL="71755">
              <a:lnSpc>
                <a:spcPct val="100000"/>
              </a:lnSpc>
              <a:spcBef>
                <a:spcPts val="425"/>
              </a:spcBef>
            </a:pPr>
            <a:r>
              <a:rPr dirty="0" sz="800">
                <a:latin typeface="微软雅黑"/>
                <a:cs typeface="微软雅黑"/>
              </a:rPr>
              <a:t>0</a:t>
            </a:r>
            <a:endParaRPr sz="800">
              <a:latin typeface="微软雅黑"/>
              <a:cs typeface="微软雅黑"/>
            </a:endParaRPr>
          </a:p>
        </p:txBody>
      </p:sp>
      <p:sp>
        <p:nvSpPr>
          <p:cNvPr id="43" name="object 43"/>
          <p:cNvSpPr txBox="1"/>
          <p:nvPr/>
        </p:nvSpPr>
        <p:spPr>
          <a:xfrm>
            <a:off x="3865245" y="3313277"/>
            <a:ext cx="204470" cy="1080770"/>
          </a:xfrm>
          <a:prstGeom prst="rect">
            <a:avLst/>
          </a:prstGeom>
        </p:spPr>
        <p:txBody>
          <a:bodyPr wrap="square" lIns="0" tIns="66675" rIns="0" bIns="0" rtlCol="0" vert="horz">
            <a:spAutoFit/>
          </a:bodyPr>
          <a:lstStyle/>
          <a:p>
            <a:pPr marL="12700">
              <a:lnSpc>
                <a:spcPct val="100000"/>
              </a:lnSpc>
              <a:spcBef>
                <a:spcPts val="525"/>
              </a:spcBef>
            </a:pPr>
            <a:r>
              <a:rPr dirty="0" sz="800" spc="-5">
                <a:latin typeface="微软雅黑"/>
                <a:cs typeface="微软雅黑"/>
              </a:rPr>
              <a:t>160</a:t>
            </a:r>
            <a:endParaRPr sz="800">
              <a:latin typeface="微软雅黑"/>
              <a:cs typeface="微软雅黑"/>
            </a:endParaRPr>
          </a:p>
          <a:p>
            <a:pPr marL="12700">
              <a:lnSpc>
                <a:spcPct val="100000"/>
              </a:lnSpc>
              <a:spcBef>
                <a:spcPts val="425"/>
              </a:spcBef>
            </a:pPr>
            <a:r>
              <a:rPr dirty="0" sz="800" spc="-5">
                <a:latin typeface="微软雅黑"/>
                <a:cs typeface="微软雅黑"/>
              </a:rPr>
              <a:t>140</a:t>
            </a:r>
            <a:endParaRPr sz="800">
              <a:latin typeface="微软雅黑"/>
              <a:cs typeface="微软雅黑"/>
            </a:endParaRPr>
          </a:p>
          <a:p>
            <a:pPr marL="12700">
              <a:lnSpc>
                <a:spcPct val="100000"/>
              </a:lnSpc>
              <a:spcBef>
                <a:spcPts val="420"/>
              </a:spcBef>
            </a:pPr>
            <a:r>
              <a:rPr dirty="0" sz="800" spc="-5">
                <a:latin typeface="微软雅黑"/>
                <a:cs typeface="微软雅黑"/>
              </a:rPr>
              <a:t>120</a:t>
            </a:r>
            <a:endParaRPr sz="800">
              <a:latin typeface="微软雅黑"/>
              <a:cs typeface="微软雅黑"/>
            </a:endParaRPr>
          </a:p>
          <a:p>
            <a:pPr marL="12700">
              <a:lnSpc>
                <a:spcPct val="100000"/>
              </a:lnSpc>
              <a:spcBef>
                <a:spcPts val="425"/>
              </a:spcBef>
            </a:pPr>
            <a:r>
              <a:rPr dirty="0" sz="800" spc="-5">
                <a:latin typeface="微软雅黑"/>
                <a:cs typeface="微软雅黑"/>
              </a:rPr>
              <a:t>100</a:t>
            </a:r>
            <a:endParaRPr sz="800">
              <a:latin typeface="微软雅黑"/>
              <a:cs typeface="微软雅黑"/>
            </a:endParaRPr>
          </a:p>
          <a:p>
            <a:pPr marL="72390">
              <a:lnSpc>
                <a:spcPct val="100000"/>
              </a:lnSpc>
              <a:spcBef>
                <a:spcPts val="425"/>
              </a:spcBef>
            </a:pPr>
            <a:r>
              <a:rPr dirty="0" sz="800" spc="-5">
                <a:latin typeface="微软雅黑"/>
                <a:cs typeface="微软雅黑"/>
              </a:rPr>
              <a:t>80</a:t>
            </a:r>
            <a:endParaRPr sz="800">
              <a:latin typeface="微软雅黑"/>
              <a:cs typeface="微软雅黑"/>
            </a:endParaRPr>
          </a:p>
          <a:p>
            <a:pPr marL="72390">
              <a:lnSpc>
                <a:spcPct val="100000"/>
              </a:lnSpc>
              <a:spcBef>
                <a:spcPts val="425"/>
              </a:spcBef>
            </a:pPr>
            <a:r>
              <a:rPr dirty="0" sz="800" spc="-5">
                <a:latin typeface="微软雅黑"/>
                <a:cs typeface="微软雅黑"/>
              </a:rPr>
              <a:t>60</a:t>
            </a:r>
            <a:endParaRPr sz="800">
              <a:latin typeface="微软雅黑"/>
              <a:cs typeface="微软雅黑"/>
            </a:endParaRPr>
          </a:p>
        </p:txBody>
      </p:sp>
      <p:pic>
        <p:nvPicPr>
          <p:cNvPr id="44" name="object 44"/>
          <p:cNvPicPr/>
          <p:nvPr/>
        </p:nvPicPr>
        <p:blipFill>
          <a:blip r:embed="rId9" cstate="print"/>
          <a:stretch>
            <a:fillRect/>
          </a:stretch>
        </p:blipFill>
        <p:spPr>
          <a:xfrm>
            <a:off x="4391278" y="4966588"/>
            <a:ext cx="197485" cy="190627"/>
          </a:xfrm>
          <a:prstGeom prst="rect">
            <a:avLst/>
          </a:prstGeom>
        </p:spPr>
      </p:pic>
      <p:pic>
        <p:nvPicPr>
          <p:cNvPr id="45" name="object 45"/>
          <p:cNvPicPr/>
          <p:nvPr/>
        </p:nvPicPr>
        <p:blipFill>
          <a:blip r:embed="rId10" cstate="print"/>
          <a:stretch>
            <a:fillRect/>
          </a:stretch>
        </p:blipFill>
        <p:spPr>
          <a:xfrm>
            <a:off x="4136771" y="4965699"/>
            <a:ext cx="187451" cy="176911"/>
          </a:xfrm>
          <a:prstGeom prst="rect">
            <a:avLst/>
          </a:prstGeom>
        </p:spPr>
      </p:pic>
      <p:grpSp>
        <p:nvGrpSpPr>
          <p:cNvPr id="46" name="object 46"/>
          <p:cNvGrpSpPr/>
          <p:nvPr/>
        </p:nvGrpSpPr>
        <p:grpSpPr>
          <a:xfrm>
            <a:off x="4657090" y="4962905"/>
            <a:ext cx="448945" cy="276860"/>
            <a:chOff x="4657090" y="4962905"/>
            <a:chExt cx="448945" cy="276860"/>
          </a:xfrm>
        </p:grpSpPr>
        <p:pic>
          <p:nvPicPr>
            <p:cNvPr id="47" name="object 47"/>
            <p:cNvPicPr/>
            <p:nvPr/>
          </p:nvPicPr>
          <p:blipFill>
            <a:blip r:embed="rId11" cstate="print"/>
            <a:stretch>
              <a:fillRect/>
            </a:stretch>
          </p:blipFill>
          <p:spPr>
            <a:xfrm>
              <a:off x="4657090" y="4965699"/>
              <a:ext cx="195199" cy="200787"/>
            </a:xfrm>
            <a:prstGeom prst="rect">
              <a:avLst/>
            </a:prstGeom>
          </p:spPr>
        </p:pic>
        <p:sp>
          <p:nvSpPr>
            <p:cNvPr id="48" name="object 48"/>
            <p:cNvSpPr/>
            <p:nvPr/>
          </p:nvSpPr>
          <p:spPr>
            <a:xfrm>
              <a:off x="4845050" y="4962905"/>
              <a:ext cx="260985" cy="276860"/>
            </a:xfrm>
            <a:custGeom>
              <a:avLst/>
              <a:gdLst/>
              <a:ahLst/>
              <a:cxnLst/>
              <a:rect l="l" t="t" r="r" b="b"/>
              <a:pathLst>
                <a:path w="260985" h="276860">
                  <a:moveTo>
                    <a:pt x="90550" y="234187"/>
                  </a:moveTo>
                  <a:lnTo>
                    <a:pt x="80645" y="234187"/>
                  </a:lnTo>
                  <a:lnTo>
                    <a:pt x="86487" y="240029"/>
                  </a:lnTo>
                  <a:lnTo>
                    <a:pt x="54101" y="272414"/>
                  </a:lnTo>
                  <a:lnTo>
                    <a:pt x="58292" y="276732"/>
                  </a:lnTo>
                  <a:lnTo>
                    <a:pt x="99873" y="235076"/>
                  </a:lnTo>
                  <a:lnTo>
                    <a:pt x="91439" y="235076"/>
                  </a:lnTo>
                  <a:lnTo>
                    <a:pt x="90550" y="234187"/>
                  </a:lnTo>
                  <a:close/>
                </a:path>
                <a:path w="260985" h="276860">
                  <a:moveTo>
                    <a:pt x="74040" y="217677"/>
                  </a:moveTo>
                  <a:lnTo>
                    <a:pt x="69087" y="222630"/>
                  </a:lnTo>
                  <a:lnTo>
                    <a:pt x="76453" y="229997"/>
                  </a:lnTo>
                  <a:lnTo>
                    <a:pt x="49529" y="256920"/>
                  </a:lnTo>
                  <a:lnTo>
                    <a:pt x="53721" y="261112"/>
                  </a:lnTo>
                  <a:lnTo>
                    <a:pt x="80645" y="234187"/>
                  </a:lnTo>
                  <a:lnTo>
                    <a:pt x="90550" y="234187"/>
                  </a:lnTo>
                  <a:lnTo>
                    <a:pt x="85598" y="229235"/>
                  </a:lnTo>
                  <a:lnTo>
                    <a:pt x="89808" y="225043"/>
                  </a:lnTo>
                  <a:lnTo>
                    <a:pt x="81407" y="225043"/>
                  </a:lnTo>
                  <a:lnTo>
                    <a:pt x="74040" y="217677"/>
                  </a:lnTo>
                  <a:close/>
                </a:path>
                <a:path w="260985" h="276860">
                  <a:moveTo>
                    <a:pt x="46482" y="239394"/>
                  </a:moveTo>
                  <a:lnTo>
                    <a:pt x="39624" y="241045"/>
                  </a:lnTo>
                  <a:lnTo>
                    <a:pt x="40894" y="247014"/>
                  </a:lnTo>
                  <a:lnTo>
                    <a:pt x="41655" y="252349"/>
                  </a:lnTo>
                  <a:lnTo>
                    <a:pt x="42037" y="256793"/>
                  </a:lnTo>
                  <a:lnTo>
                    <a:pt x="49022" y="255904"/>
                  </a:lnTo>
                  <a:lnTo>
                    <a:pt x="48387" y="250443"/>
                  </a:lnTo>
                  <a:lnTo>
                    <a:pt x="47428" y="244601"/>
                  </a:lnTo>
                  <a:lnTo>
                    <a:pt x="46482" y="239394"/>
                  </a:lnTo>
                  <a:close/>
                </a:path>
                <a:path w="260985" h="276860">
                  <a:moveTo>
                    <a:pt x="64262" y="207899"/>
                  </a:moveTo>
                  <a:lnTo>
                    <a:pt x="54355" y="207899"/>
                  </a:lnTo>
                  <a:lnTo>
                    <a:pt x="59436" y="212978"/>
                  </a:lnTo>
                  <a:lnTo>
                    <a:pt x="27686" y="244601"/>
                  </a:lnTo>
                  <a:lnTo>
                    <a:pt x="31876" y="248665"/>
                  </a:lnTo>
                  <a:lnTo>
                    <a:pt x="72516" y="208025"/>
                  </a:lnTo>
                  <a:lnTo>
                    <a:pt x="64388" y="208025"/>
                  </a:lnTo>
                  <a:close/>
                </a:path>
                <a:path w="260985" h="276860">
                  <a:moveTo>
                    <a:pt x="56134" y="224916"/>
                  </a:moveTo>
                  <a:lnTo>
                    <a:pt x="53721" y="231012"/>
                  </a:lnTo>
                  <a:lnTo>
                    <a:pt x="58547" y="232663"/>
                  </a:lnTo>
                  <a:lnTo>
                    <a:pt x="62864" y="234187"/>
                  </a:lnTo>
                  <a:lnTo>
                    <a:pt x="66801" y="235712"/>
                  </a:lnTo>
                  <a:lnTo>
                    <a:pt x="69469" y="228853"/>
                  </a:lnTo>
                  <a:lnTo>
                    <a:pt x="65532" y="227456"/>
                  </a:lnTo>
                  <a:lnTo>
                    <a:pt x="61087" y="226187"/>
                  </a:lnTo>
                  <a:lnTo>
                    <a:pt x="56134" y="224916"/>
                  </a:lnTo>
                  <a:close/>
                </a:path>
                <a:path w="260985" h="276860">
                  <a:moveTo>
                    <a:pt x="123951" y="202564"/>
                  </a:moveTo>
                  <a:lnTo>
                    <a:pt x="91439" y="235076"/>
                  </a:lnTo>
                  <a:lnTo>
                    <a:pt x="99873" y="235076"/>
                  </a:lnTo>
                  <a:lnTo>
                    <a:pt x="128016" y="206882"/>
                  </a:lnTo>
                  <a:lnTo>
                    <a:pt x="128015" y="206628"/>
                  </a:lnTo>
                  <a:lnTo>
                    <a:pt x="123951" y="202564"/>
                  </a:lnTo>
                  <a:close/>
                </a:path>
                <a:path w="260985" h="276860">
                  <a:moveTo>
                    <a:pt x="54621" y="198374"/>
                  </a:moveTo>
                  <a:lnTo>
                    <a:pt x="44830" y="198374"/>
                  </a:lnTo>
                  <a:lnTo>
                    <a:pt x="50291" y="203707"/>
                  </a:lnTo>
                  <a:lnTo>
                    <a:pt x="23240" y="230758"/>
                  </a:lnTo>
                  <a:lnTo>
                    <a:pt x="27304" y="234823"/>
                  </a:lnTo>
                  <a:lnTo>
                    <a:pt x="54355" y="207899"/>
                  </a:lnTo>
                  <a:lnTo>
                    <a:pt x="64262" y="207899"/>
                  </a:lnTo>
                  <a:lnTo>
                    <a:pt x="59309" y="202945"/>
                  </a:lnTo>
                  <a:lnTo>
                    <a:pt x="63373" y="198881"/>
                  </a:lnTo>
                  <a:lnTo>
                    <a:pt x="55117" y="198881"/>
                  </a:lnTo>
                  <a:lnTo>
                    <a:pt x="54621" y="198374"/>
                  </a:lnTo>
                  <a:close/>
                </a:path>
                <a:path w="260985" h="276860">
                  <a:moveTo>
                    <a:pt x="58165" y="148462"/>
                  </a:moveTo>
                  <a:lnTo>
                    <a:pt x="0" y="206628"/>
                  </a:lnTo>
                  <a:lnTo>
                    <a:pt x="20447" y="227202"/>
                  </a:lnTo>
                  <a:lnTo>
                    <a:pt x="25273" y="222376"/>
                  </a:lnTo>
                  <a:lnTo>
                    <a:pt x="23113" y="220217"/>
                  </a:lnTo>
                  <a:lnTo>
                    <a:pt x="26901" y="216407"/>
                  </a:lnTo>
                  <a:lnTo>
                    <a:pt x="19303" y="216407"/>
                  </a:lnTo>
                  <a:lnTo>
                    <a:pt x="8509" y="205612"/>
                  </a:lnTo>
                  <a:lnTo>
                    <a:pt x="30352" y="183895"/>
                  </a:lnTo>
                  <a:lnTo>
                    <a:pt x="40258" y="183895"/>
                  </a:lnTo>
                  <a:lnTo>
                    <a:pt x="35305" y="178942"/>
                  </a:lnTo>
                  <a:lnTo>
                    <a:pt x="48640" y="165607"/>
                  </a:lnTo>
                  <a:lnTo>
                    <a:pt x="56029" y="165607"/>
                  </a:lnTo>
                  <a:lnTo>
                    <a:pt x="56095" y="164718"/>
                  </a:lnTo>
                  <a:lnTo>
                    <a:pt x="49402" y="164718"/>
                  </a:lnTo>
                  <a:lnTo>
                    <a:pt x="57276" y="156972"/>
                  </a:lnTo>
                  <a:lnTo>
                    <a:pt x="66727" y="156972"/>
                  </a:lnTo>
                  <a:lnTo>
                    <a:pt x="58165" y="148462"/>
                  </a:lnTo>
                  <a:close/>
                </a:path>
                <a:path w="260985" h="276860">
                  <a:moveTo>
                    <a:pt x="108330" y="198247"/>
                  </a:moveTo>
                  <a:lnTo>
                    <a:pt x="81407" y="225043"/>
                  </a:lnTo>
                  <a:lnTo>
                    <a:pt x="89808" y="225043"/>
                  </a:lnTo>
                  <a:lnTo>
                    <a:pt x="112522" y="202437"/>
                  </a:lnTo>
                  <a:lnTo>
                    <a:pt x="108330" y="198247"/>
                  </a:lnTo>
                  <a:close/>
                </a:path>
                <a:path w="260985" h="276860">
                  <a:moveTo>
                    <a:pt x="40258" y="183895"/>
                  </a:moveTo>
                  <a:lnTo>
                    <a:pt x="30352" y="183895"/>
                  </a:lnTo>
                  <a:lnTo>
                    <a:pt x="41021" y="194563"/>
                  </a:lnTo>
                  <a:lnTo>
                    <a:pt x="19303" y="216407"/>
                  </a:lnTo>
                  <a:lnTo>
                    <a:pt x="26901" y="216407"/>
                  </a:lnTo>
                  <a:lnTo>
                    <a:pt x="44830" y="198374"/>
                  </a:lnTo>
                  <a:lnTo>
                    <a:pt x="54621" y="198374"/>
                  </a:lnTo>
                  <a:lnTo>
                    <a:pt x="49784" y="193420"/>
                  </a:lnTo>
                  <a:lnTo>
                    <a:pt x="53616" y="189611"/>
                  </a:lnTo>
                  <a:lnTo>
                    <a:pt x="45974" y="189611"/>
                  </a:lnTo>
                  <a:lnTo>
                    <a:pt x="40258" y="183895"/>
                  </a:lnTo>
                  <a:close/>
                </a:path>
                <a:path w="260985" h="276860">
                  <a:moveTo>
                    <a:pt x="74929" y="206120"/>
                  </a:moveTo>
                  <a:lnTo>
                    <a:pt x="73025" y="212470"/>
                  </a:lnTo>
                  <a:lnTo>
                    <a:pt x="77850" y="213487"/>
                  </a:lnTo>
                  <a:lnTo>
                    <a:pt x="82296" y="214629"/>
                  </a:lnTo>
                  <a:lnTo>
                    <a:pt x="86487" y="215773"/>
                  </a:lnTo>
                  <a:lnTo>
                    <a:pt x="88646" y="208787"/>
                  </a:lnTo>
                  <a:lnTo>
                    <a:pt x="84327" y="207772"/>
                  </a:lnTo>
                  <a:lnTo>
                    <a:pt x="79755" y="206882"/>
                  </a:lnTo>
                  <a:lnTo>
                    <a:pt x="74929" y="206120"/>
                  </a:lnTo>
                  <a:close/>
                </a:path>
                <a:path w="260985" h="276860">
                  <a:moveTo>
                    <a:pt x="96138" y="176149"/>
                  </a:moveTo>
                  <a:lnTo>
                    <a:pt x="64388" y="208025"/>
                  </a:lnTo>
                  <a:lnTo>
                    <a:pt x="72516" y="208025"/>
                  </a:lnTo>
                  <a:lnTo>
                    <a:pt x="100202" y="180339"/>
                  </a:lnTo>
                  <a:lnTo>
                    <a:pt x="96138" y="176149"/>
                  </a:lnTo>
                  <a:close/>
                </a:path>
                <a:path w="260985" h="276860">
                  <a:moveTo>
                    <a:pt x="31623" y="196723"/>
                  </a:moveTo>
                  <a:lnTo>
                    <a:pt x="26542" y="196976"/>
                  </a:lnTo>
                  <a:lnTo>
                    <a:pt x="21589" y="197357"/>
                  </a:lnTo>
                  <a:lnTo>
                    <a:pt x="16510" y="197865"/>
                  </a:lnTo>
                  <a:lnTo>
                    <a:pt x="16001" y="204342"/>
                  </a:lnTo>
                  <a:lnTo>
                    <a:pt x="20827" y="204088"/>
                  </a:lnTo>
                  <a:lnTo>
                    <a:pt x="25908" y="203962"/>
                  </a:lnTo>
                  <a:lnTo>
                    <a:pt x="31123" y="203962"/>
                  </a:lnTo>
                  <a:lnTo>
                    <a:pt x="31623" y="196723"/>
                  </a:lnTo>
                  <a:close/>
                </a:path>
                <a:path w="260985" h="276860">
                  <a:moveTo>
                    <a:pt x="31123" y="203962"/>
                  </a:moveTo>
                  <a:lnTo>
                    <a:pt x="25908" y="203962"/>
                  </a:lnTo>
                  <a:lnTo>
                    <a:pt x="31114" y="204088"/>
                  </a:lnTo>
                  <a:close/>
                </a:path>
                <a:path w="260985" h="276860">
                  <a:moveTo>
                    <a:pt x="108458" y="122554"/>
                  </a:moveTo>
                  <a:lnTo>
                    <a:pt x="97536" y="122554"/>
                  </a:lnTo>
                  <a:lnTo>
                    <a:pt x="107823" y="133223"/>
                  </a:lnTo>
                  <a:lnTo>
                    <a:pt x="88519" y="152526"/>
                  </a:lnTo>
                  <a:lnTo>
                    <a:pt x="138049" y="202056"/>
                  </a:lnTo>
                  <a:lnTo>
                    <a:pt x="143637" y="196341"/>
                  </a:lnTo>
                  <a:lnTo>
                    <a:pt x="139319" y="192024"/>
                  </a:lnTo>
                  <a:lnTo>
                    <a:pt x="144386" y="186943"/>
                  </a:lnTo>
                  <a:lnTo>
                    <a:pt x="134238" y="186943"/>
                  </a:lnTo>
                  <a:lnTo>
                    <a:pt x="99187" y="151891"/>
                  </a:lnTo>
                  <a:lnTo>
                    <a:pt x="112649" y="138556"/>
                  </a:lnTo>
                  <a:lnTo>
                    <a:pt x="122508" y="138556"/>
                  </a:lnTo>
                  <a:lnTo>
                    <a:pt x="118237" y="132841"/>
                  </a:lnTo>
                  <a:lnTo>
                    <a:pt x="123503" y="127635"/>
                  </a:lnTo>
                  <a:lnTo>
                    <a:pt x="113411" y="127635"/>
                  </a:lnTo>
                  <a:lnTo>
                    <a:pt x="110236" y="124332"/>
                  </a:lnTo>
                  <a:lnTo>
                    <a:pt x="108458" y="122554"/>
                  </a:lnTo>
                  <a:close/>
                </a:path>
                <a:path w="260985" h="276860">
                  <a:moveTo>
                    <a:pt x="81914" y="172085"/>
                  </a:moveTo>
                  <a:lnTo>
                    <a:pt x="55117" y="198881"/>
                  </a:lnTo>
                  <a:lnTo>
                    <a:pt x="63373" y="198881"/>
                  </a:lnTo>
                  <a:lnTo>
                    <a:pt x="86105" y="176149"/>
                  </a:lnTo>
                  <a:lnTo>
                    <a:pt x="81914" y="172085"/>
                  </a:lnTo>
                  <a:close/>
                </a:path>
                <a:path w="260985" h="276860">
                  <a:moveTo>
                    <a:pt x="91186" y="189864"/>
                  </a:moveTo>
                  <a:lnTo>
                    <a:pt x="89662" y="196595"/>
                  </a:lnTo>
                  <a:lnTo>
                    <a:pt x="95503" y="197103"/>
                  </a:lnTo>
                  <a:lnTo>
                    <a:pt x="100964" y="197865"/>
                  </a:lnTo>
                  <a:lnTo>
                    <a:pt x="105790" y="198627"/>
                  </a:lnTo>
                  <a:lnTo>
                    <a:pt x="107314" y="191135"/>
                  </a:lnTo>
                  <a:lnTo>
                    <a:pt x="96647" y="190118"/>
                  </a:lnTo>
                  <a:lnTo>
                    <a:pt x="91186" y="189864"/>
                  </a:lnTo>
                  <a:close/>
                </a:path>
                <a:path w="260985" h="276860">
                  <a:moveTo>
                    <a:pt x="56029" y="165607"/>
                  </a:moveTo>
                  <a:lnTo>
                    <a:pt x="48640" y="165607"/>
                  </a:lnTo>
                  <a:lnTo>
                    <a:pt x="48532" y="172085"/>
                  </a:lnTo>
                  <a:lnTo>
                    <a:pt x="48236" y="176149"/>
                  </a:lnTo>
                  <a:lnTo>
                    <a:pt x="47751" y="181482"/>
                  </a:lnTo>
                  <a:lnTo>
                    <a:pt x="54101" y="181610"/>
                  </a:lnTo>
                  <a:lnTo>
                    <a:pt x="45974" y="189611"/>
                  </a:lnTo>
                  <a:lnTo>
                    <a:pt x="53616" y="189611"/>
                  </a:lnTo>
                  <a:lnTo>
                    <a:pt x="62174" y="181101"/>
                  </a:lnTo>
                  <a:lnTo>
                    <a:pt x="54610" y="181101"/>
                  </a:lnTo>
                  <a:lnTo>
                    <a:pt x="55372" y="175005"/>
                  </a:lnTo>
                  <a:lnTo>
                    <a:pt x="56029" y="165607"/>
                  </a:lnTo>
                  <a:close/>
                </a:path>
                <a:path w="260985" h="276860">
                  <a:moveTo>
                    <a:pt x="183473" y="124460"/>
                  </a:moveTo>
                  <a:lnTo>
                    <a:pt x="172212" y="124460"/>
                  </a:lnTo>
                  <a:lnTo>
                    <a:pt x="184403" y="136651"/>
                  </a:lnTo>
                  <a:lnTo>
                    <a:pt x="134238" y="186943"/>
                  </a:lnTo>
                  <a:lnTo>
                    <a:pt x="144386" y="186943"/>
                  </a:lnTo>
                  <a:lnTo>
                    <a:pt x="189484" y="141731"/>
                  </a:lnTo>
                  <a:lnTo>
                    <a:pt x="198275" y="141731"/>
                  </a:lnTo>
                  <a:lnTo>
                    <a:pt x="199516" y="140462"/>
                  </a:lnTo>
                  <a:lnTo>
                    <a:pt x="183473" y="124460"/>
                  </a:lnTo>
                  <a:close/>
                </a:path>
                <a:path w="260985" h="276860">
                  <a:moveTo>
                    <a:pt x="66727" y="156972"/>
                  </a:moveTo>
                  <a:lnTo>
                    <a:pt x="57276" y="156972"/>
                  </a:lnTo>
                  <a:lnTo>
                    <a:pt x="67945" y="167766"/>
                  </a:lnTo>
                  <a:lnTo>
                    <a:pt x="54610" y="181101"/>
                  </a:lnTo>
                  <a:lnTo>
                    <a:pt x="62174" y="181101"/>
                  </a:lnTo>
                  <a:lnTo>
                    <a:pt x="71754" y="171576"/>
                  </a:lnTo>
                  <a:lnTo>
                    <a:pt x="76073" y="171576"/>
                  </a:lnTo>
                  <a:lnTo>
                    <a:pt x="78739" y="168910"/>
                  </a:lnTo>
                  <a:lnTo>
                    <a:pt x="66727" y="156972"/>
                  </a:lnTo>
                  <a:close/>
                </a:path>
                <a:path w="260985" h="276860">
                  <a:moveTo>
                    <a:pt x="76073" y="171576"/>
                  </a:moveTo>
                  <a:lnTo>
                    <a:pt x="71754" y="171576"/>
                  </a:lnTo>
                  <a:lnTo>
                    <a:pt x="73913" y="173736"/>
                  </a:lnTo>
                  <a:lnTo>
                    <a:pt x="76073" y="171576"/>
                  </a:lnTo>
                  <a:close/>
                </a:path>
                <a:path w="260985" h="276860">
                  <a:moveTo>
                    <a:pt x="122508" y="138556"/>
                  </a:moveTo>
                  <a:lnTo>
                    <a:pt x="112649" y="138556"/>
                  </a:lnTo>
                  <a:lnTo>
                    <a:pt x="118172" y="146176"/>
                  </a:lnTo>
                  <a:lnTo>
                    <a:pt x="121618" y="154447"/>
                  </a:lnTo>
                  <a:lnTo>
                    <a:pt x="122647" y="161738"/>
                  </a:lnTo>
                  <a:lnTo>
                    <a:pt x="122739" y="164211"/>
                  </a:lnTo>
                  <a:lnTo>
                    <a:pt x="121920" y="172338"/>
                  </a:lnTo>
                  <a:lnTo>
                    <a:pt x="128015" y="172338"/>
                  </a:lnTo>
                  <a:lnTo>
                    <a:pt x="130683" y="172719"/>
                  </a:lnTo>
                  <a:lnTo>
                    <a:pt x="131185" y="161738"/>
                  </a:lnTo>
                  <a:lnTo>
                    <a:pt x="129270" y="151447"/>
                  </a:lnTo>
                  <a:lnTo>
                    <a:pt x="124950" y="141823"/>
                  </a:lnTo>
                  <a:lnTo>
                    <a:pt x="122508" y="138556"/>
                  </a:lnTo>
                  <a:close/>
                </a:path>
                <a:path w="260985" h="276860">
                  <a:moveTo>
                    <a:pt x="56134" y="164211"/>
                  </a:moveTo>
                  <a:lnTo>
                    <a:pt x="49402" y="164718"/>
                  </a:lnTo>
                  <a:lnTo>
                    <a:pt x="56095" y="164718"/>
                  </a:lnTo>
                  <a:lnTo>
                    <a:pt x="56134" y="164211"/>
                  </a:lnTo>
                  <a:close/>
                </a:path>
                <a:path w="260985" h="276860">
                  <a:moveTo>
                    <a:pt x="137287" y="72643"/>
                  </a:moveTo>
                  <a:lnTo>
                    <a:pt x="68834" y="141224"/>
                  </a:lnTo>
                  <a:lnTo>
                    <a:pt x="73913" y="146303"/>
                  </a:lnTo>
                  <a:lnTo>
                    <a:pt x="97536" y="122554"/>
                  </a:lnTo>
                  <a:lnTo>
                    <a:pt x="108458" y="122554"/>
                  </a:lnTo>
                  <a:lnTo>
                    <a:pt x="106807" y="120903"/>
                  </a:lnTo>
                  <a:lnTo>
                    <a:pt x="103124" y="117093"/>
                  </a:lnTo>
                  <a:lnTo>
                    <a:pt x="114046" y="106044"/>
                  </a:lnTo>
                  <a:lnTo>
                    <a:pt x="125094" y="106044"/>
                  </a:lnTo>
                  <a:lnTo>
                    <a:pt x="119634" y="100583"/>
                  </a:lnTo>
                  <a:lnTo>
                    <a:pt x="142366" y="77724"/>
                  </a:lnTo>
                  <a:lnTo>
                    <a:pt x="137287" y="72643"/>
                  </a:lnTo>
                  <a:close/>
                </a:path>
                <a:path w="260985" h="276860">
                  <a:moveTo>
                    <a:pt x="198275" y="141731"/>
                  </a:moveTo>
                  <a:lnTo>
                    <a:pt x="189484" y="141731"/>
                  </a:lnTo>
                  <a:lnTo>
                    <a:pt x="193928" y="146176"/>
                  </a:lnTo>
                  <a:lnTo>
                    <a:pt x="198275" y="141731"/>
                  </a:lnTo>
                  <a:close/>
                </a:path>
                <a:path w="260985" h="276860">
                  <a:moveTo>
                    <a:pt x="140715" y="121665"/>
                  </a:moveTo>
                  <a:lnTo>
                    <a:pt x="129539" y="121665"/>
                  </a:lnTo>
                  <a:lnTo>
                    <a:pt x="144652" y="136651"/>
                  </a:lnTo>
                  <a:lnTo>
                    <a:pt x="149733" y="141731"/>
                  </a:lnTo>
                  <a:lnTo>
                    <a:pt x="154559" y="141986"/>
                  </a:lnTo>
                  <a:lnTo>
                    <a:pt x="159130" y="137540"/>
                  </a:lnTo>
                  <a:lnTo>
                    <a:pt x="164083" y="132587"/>
                  </a:lnTo>
                  <a:lnTo>
                    <a:pt x="153924" y="132587"/>
                  </a:lnTo>
                  <a:lnTo>
                    <a:pt x="151637" y="132461"/>
                  </a:lnTo>
                  <a:lnTo>
                    <a:pt x="149225" y="130175"/>
                  </a:lnTo>
                  <a:lnTo>
                    <a:pt x="140715" y="121665"/>
                  </a:lnTo>
                  <a:close/>
                </a:path>
                <a:path w="260985" h="276860">
                  <a:moveTo>
                    <a:pt x="160682" y="101726"/>
                  </a:moveTo>
                  <a:lnTo>
                    <a:pt x="149478" y="101726"/>
                  </a:lnTo>
                  <a:lnTo>
                    <a:pt x="167132" y="119379"/>
                  </a:lnTo>
                  <a:lnTo>
                    <a:pt x="156083" y="130301"/>
                  </a:lnTo>
                  <a:lnTo>
                    <a:pt x="153924" y="132587"/>
                  </a:lnTo>
                  <a:lnTo>
                    <a:pt x="164083" y="132587"/>
                  </a:lnTo>
                  <a:lnTo>
                    <a:pt x="172212" y="124460"/>
                  </a:lnTo>
                  <a:lnTo>
                    <a:pt x="183473" y="124460"/>
                  </a:lnTo>
                  <a:lnTo>
                    <a:pt x="160682" y="101726"/>
                  </a:lnTo>
                  <a:close/>
                </a:path>
                <a:path w="260985" h="276860">
                  <a:moveTo>
                    <a:pt x="125094" y="106044"/>
                  </a:moveTo>
                  <a:lnTo>
                    <a:pt x="114046" y="106044"/>
                  </a:lnTo>
                  <a:lnTo>
                    <a:pt x="124460" y="116586"/>
                  </a:lnTo>
                  <a:lnTo>
                    <a:pt x="113411" y="127635"/>
                  </a:lnTo>
                  <a:lnTo>
                    <a:pt x="123503" y="127635"/>
                  </a:lnTo>
                  <a:lnTo>
                    <a:pt x="129539" y="121665"/>
                  </a:lnTo>
                  <a:lnTo>
                    <a:pt x="140715" y="121665"/>
                  </a:lnTo>
                  <a:lnTo>
                    <a:pt x="135127" y="116077"/>
                  </a:lnTo>
                  <a:lnTo>
                    <a:pt x="140207" y="110998"/>
                  </a:lnTo>
                  <a:lnTo>
                    <a:pt x="130048" y="110998"/>
                  </a:lnTo>
                  <a:lnTo>
                    <a:pt x="125094" y="106044"/>
                  </a:lnTo>
                  <a:close/>
                </a:path>
                <a:path w="260985" h="276860">
                  <a:moveTo>
                    <a:pt x="221107" y="67182"/>
                  </a:moveTo>
                  <a:lnTo>
                    <a:pt x="187833" y="100456"/>
                  </a:lnTo>
                  <a:lnTo>
                    <a:pt x="206755" y="119252"/>
                  </a:lnTo>
                  <a:lnTo>
                    <a:pt x="211962" y="114173"/>
                  </a:lnTo>
                  <a:lnTo>
                    <a:pt x="208787" y="110998"/>
                  </a:lnTo>
                  <a:lnTo>
                    <a:pt x="213106" y="106679"/>
                  </a:lnTo>
                  <a:lnTo>
                    <a:pt x="204470" y="106679"/>
                  </a:lnTo>
                  <a:lnTo>
                    <a:pt x="197358" y="99567"/>
                  </a:lnTo>
                  <a:lnTo>
                    <a:pt x="220345" y="76707"/>
                  </a:lnTo>
                  <a:lnTo>
                    <a:pt x="230631" y="76707"/>
                  </a:lnTo>
                  <a:lnTo>
                    <a:pt x="221107" y="67182"/>
                  </a:lnTo>
                  <a:close/>
                </a:path>
                <a:path w="260985" h="276860">
                  <a:moveTo>
                    <a:pt x="149987" y="91058"/>
                  </a:moveTo>
                  <a:lnTo>
                    <a:pt x="130048" y="110998"/>
                  </a:lnTo>
                  <a:lnTo>
                    <a:pt x="140207" y="110998"/>
                  </a:lnTo>
                  <a:lnTo>
                    <a:pt x="149478" y="101726"/>
                  </a:lnTo>
                  <a:lnTo>
                    <a:pt x="160682" y="101726"/>
                  </a:lnTo>
                  <a:lnTo>
                    <a:pt x="149987" y="91058"/>
                  </a:lnTo>
                  <a:close/>
                </a:path>
                <a:path w="260985" h="276860">
                  <a:moveTo>
                    <a:pt x="230631" y="76707"/>
                  </a:moveTo>
                  <a:lnTo>
                    <a:pt x="220345" y="76707"/>
                  </a:lnTo>
                  <a:lnTo>
                    <a:pt x="227329" y="83819"/>
                  </a:lnTo>
                  <a:lnTo>
                    <a:pt x="204470" y="106679"/>
                  </a:lnTo>
                  <a:lnTo>
                    <a:pt x="213106" y="106679"/>
                  </a:lnTo>
                  <a:lnTo>
                    <a:pt x="236854" y="82930"/>
                  </a:lnTo>
                  <a:lnTo>
                    <a:pt x="230631" y="76707"/>
                  </a:lnTo>
                  <a:close/>
                </a:path>
                <a:path w="260985" h="276860">
                  <a:moveTo>
                    <a:pt x="239140" y="29210"/>
                  </a:moveTo>
                  <a:lnTo>
                    <a:pt x="169672" y="98678"/>
                  </a:lnTo>
                  <a:lnTo>
                    <a:pt x="174371" y="103377"/>
                  </a:lnTo>
                  <a:lnTo>
                    <a:pt x="228219" y="49402"/>
                  </a:lnTo>
                  <a:lnTo>
                    <a:pt x="239268" y="49402"/>
                  </a:lnTo>
                  <a:lnTo>
                    <a:pt x="233807" y="43941"/>
                  </a:lnTo>
                  <a:lnTo>
                    <a:pt x="243839" y="33908"/>
                  </a:lnTo>
                  <a:lnTo>
                    <a:pt x="239140" y="29210"/>
                  </a:lnTo>
                  <a:close/>
                </a:path>
                <a:path w="260985" h="276860">
                  <a:moveTo>
                    <a:pt x="239268" y="49402"/>
                  </a:moveTo>
                  <a:lnTo>
                    <a:pt x="228219" y="49402"/>
                  </a:lnTo>
                  <a:lnTo>
                    <a:pt x="250951" y="72136"/>
                  </a:lnTo>
                  <a:lnTo>
                    <a:pt x="251078" y="75183"/>
                  </a:lnTo>
                  <a:lnTo>
                    <a:pt x="248158" y="78231"/>
                  </a:lnTo>
                  <a:lnTo>
                    <a:pt x="245745" y="80644"/>
                  </a:lnTo>
                  <a:lnTo>
                    <a:pt x="242062" y="83947"/>
                  </a:lnTo>
                  <a:lnTo>
                    <a:pt x="237109" y="88137"/>
                  </a:lnTo>
                  <a:lnTo>
                    <a:pt x="241935" y="91439"/>
                  </a:lnTo>
                  <a:lnTo>
                    <a:pt x="244094" y="93090"/>
                  </a:lnTo>
                  <a:lnTo>
                    <a:pt x="248412" y="88900"/>
                  </a:lnTo>
                  <a:lnTo>
                    <a:pt x="255270" y="82041"/>
                  </a:lnTo>
                  <a:lnTo>
                    <a:pt x="260730" y="76453"/>
                  </a:lnTo>
                  <a:lnTo>
                    <a:pt x="260730" y="70865"/>
                  </a:lnTo>
                  <a:lnTo>
                    <a:pt x="239268" y="49402"/>
                  </a:lnTo>
                  <a:close/>
                </a:path>
                <a:path w="260985" h="276860">
                  <a:moveTo>
                    <a:pt x="190373" y="36956"/>
                  </a:moveTo>
                  <a:lnTo>
                    <a:pt x="157861" y="69468"/>
                  </a:lnTo>
                  <a:lnTo>
                    <a:pt x="174625" y="86105"/>
                  </a:lnTo>
                  <a:lnTo>
                    <a:pt x="179704" y="81025"/>
                  </a:lnTo>
                  <a:lnTo>
                    <a:pt x="178053" y="79375"/>
                  </a:lnTo>
                  <a:lnTo>
                    <a:pt x="182499" y="74929"/>
                  </a:lnTo>
                  <a:lnTo>
                    <a:pt x="173736" y="74929"/>
                  </a:lnTo>
                  <a:lnTo>
                    <a:pt x="167386" y="68706"/>
                  </a:lnTo>
                  <a:lnTo>
                    <a:pt x="189611" y="46481"/>
                  </a:lnTo>
                  <a:lnTo>
                    <a:pt x="199970" y="46481"/>
                  </a:lnTo>
                  <a:lnTo>
                    <a:pt x="190373" y="36956"/>
                  </a:lnTo>
                  <a:close/>
                </a:path>
                <a:path w="260985" h="276860">
                  <a:moveTo>
                    <a:pt x="199970" y="46481"/>
                  </a:moveTo>
                  <a:lnTo>
                    <a:pt x="189611" y="46481"/>
                  </a:lnTo>
                  <a:lnTo>
                    <a:pt x="195961" y="52704"/>
                  </a:lnTo>
                  <a:lnTo>
                    <a:pt x="173736" y="74929"/>
                  </a:lnTo>
                  <a:lnTo>
                    <a:pt x="182499" y="74929"/>
                  </a:lnTo>
                  <a:lnTo>
                    <a:pt x="200278" y="57150"/>
                  </a:lnTo>
                  <a:lnTo>
                    <a:pt x="203580" y="57150"/>
                  </a:lnTo>
                  <a:lnTo>
                    <a:pt x="207137" y="53593"/>
                  </a:lnTo>
                  <a:lnTo>
                    <a:pt x="199970" y="46481"/>
                  </a:lnTo>
                  <a:close/>
                </a:path>
                <a:path w="260985" h="276860">
                  <a:moveTo>
                    <a:pt x="208152" y="0"/>
                  </a:moveTo>
                  <a:lnTo>
                    <a:pt x="140715" y="67437"/>
                  </a:lnTo>
                  <a:lnTo>
                    <a:pt x="145414" y="72008"/>
                  </a:lnTo>
                  <a:lnTo>
                    <a:pt x="197865" y="19557"/>
                  </a:lnTo>
                  <a:lnTo>
                    <a:pt x="208818" y="19557"/>
                  </a:lnTo>
                  <a:lnTo>
                    <a:pt x="203326" y="14097"/>
                  </a:lnTo>
                  <a:lnTo>
                    <a:pt x="212851" y="4699"/>
                  </a:lnTo>
                  <a:lnTo>
                    <a:pt x="208152" y="0"/>
                  </a:lnTo>
                  <a:close/>
                </a:path>
                <a:path w="260985" h="276860">
                  <a:moveTo>
                    <a:pt x="203580" y="57150"/>
                  </a:moveTo>
                  <a:lnTo>
                    <a:pt x="200278" y="57150"/>
                  </a:lnTo>
                  <a:lnTo>
                    <a:pt x="201929" y="58800"/>
                  </a:lnTo>
                  <a:lnTo>
                    <a:pt x="203580" y="57150"/>
                  </a:lnTo>
                  <a:close/>
                </a:path>
                <a:path w="260985" h="276860">
                  <a:moveTo>
                    <a:pt x="208818" y="19557"/>
                  </a:moveTo>
                  <a:lnTo>
                    <a:pt x="197865" y="19557"/>
                  </a:lnTo>
                  <a:lnTo>
                    <a:pt x="220599" y="42417"/>
                  </a:lnTo>
                  <a:lnTo>
                    <a:pt x="226187" y="36829"/>
                  </a:lnTo>
                  <a:lnTo>
                    <a:pt x="208818" y="19557"/>
                  </a:lnTo>
                  <a:close/>
                </a:path>
              </a:pathLst>
            </a:custGeom>
            <a:solidFill>
              <a:srgbClr val="000000"/>
            </a:solidFill>
          </p:spPr>
          <p:txBody>
            <a:bodyPr wrap="square" lIns="0" tIns="0" rIns="0" bIns="0" rtlCol="0"/>
            <a:lstStyle/>
            <a:p/>
          </p:txBody>
        </p:sp>
      </p:grpSp>
      <p:pic>
        <p:nvPicPr>
          <p:cNvPr id="49" name="object 49"/>
          <p:cNvPicPr/>
          <p:nvPr/>
        </p:nvPicPr>
        <p:blipFill>
          <a:blip r:embed="rId12" cstate="print"/>
          <a:stretch>
            <a:fillRect/>
          </a:stretch>
        </p:blipFill>
        <p:spPr>
          <a:xfrm>
            <a:off x="5184775" y="4963032"/>
            <a:ext cx="196341" cy="194183"/>
          </a:xfrm>
          <a:prstGeom prst="rect">
            <a:avLst/>
          </a:prstGeom>
        </p:spPr>
      </p:pic>
      <p:pic>
        <p:nvPicPr>
          <p:cNvPr id="50" name="object 50"/>
          <p:cNvPicPr/>
          <p:nvPr/>
        </p:nvPicPr>
        <p:blipFill>
          <a:blip r:embed="rId13" cstate="print"/>
          <a:stretch>
            <a:fillRect/>
          </a:stretch>
        </p:blipFill>
        <p:spPr>
          <a:xfrm>
            <a:off x="5447284" y="4977637"/>
            <a:ext cx="196850" cy="180848"/>
          </a:xfrm>
          <a:prstGeom prst="rect">
            <a:avLst/>
          </a:prstGeom>
        </p:spPr>
      </p:pic>
      <p:pic>
        <p:nvPicPr>
          <p:cNvPr id="51" name="object 51"/>
          <p:cNvPicPr/>
          <p:nvPr/>
        </p:nvPicPr>
        <p:blipFill>
          <a:blip r:embed="rId14" cstate="print"/>
          <a:stretch>
            <a:fillRect/>
          </a:stretch>
        </p:blipFill>
        <p:spPr>
          <a:xfrm>
            <a:off x="5711444" y="4965318"/>
            <a:ext cx="989837" cy="343535"/>
          </a:xfrm>
          <a:prstGeom prst="rect">
            <a:avLst/>
          </a:prstGeom>
        </p:spPr>
      </p:pic>
      <p:sp>
        <p:nvSpPr>
          <p:cNvPr id="52" name="object 52"/>
          <p:cNvSpPr/>
          <p:nvPr/>
        </p:nvSpPr>
        <p:spPr>
          <a:xfrm>
            <a:off x="4894326" y="3566467"/>
            <a:ext cx="53340" cy="53340"/>
          </a:xfrm>
          <a:custGeom>
            <a:avLst/>
            <a:gdLst/>
            <a:ahLst/>
            <a:cxnLst/>
            <a:rect l="l" t="t" r="r" b="b"/>
            <a:pathLst>
              <a:path w="53339" h="53339">
                <a:moveTo>
                  <a:pt x="52778" y="0"/>
                </a:moveTo>
                <a:lnTo>
                  <a:pt x="0" y="0"/>
                </a:lnTo>
                <a:lnTo>
                  <a:pt x="0" y="52778"/>
                </a:lnTo>
                <a:lnTo>
                  <a:pt x="52778" y="52778"/>
                </a:lnTo>
                <a:lnTo>
                  <a:pt x="52778" y="0"/>
                </a:lnTo>
                <a:close/>
              </a:path>
            </a:pathLst>
          </a:custGeom>
          <a:solidFill>
            <a:srgbClr val="F5821F"/>
          </a:solidFill>
        </p:spPr>
        <p:txBody>
          <a:bodyPr wrap="square" lIns="0" tIns="0" rIns="0" bIns="0" rtlCol="0"/>
          <a:lstStyle/>
          <a:p/>
        </p:txBody>
      </p:sp>
      <p:sp>
        <p:nvSpPr>
          <p:cNvPr id="53" name="object 53"/>
          <p:cNvSpPr txBox="1"/>
          <p:nvPr/>
        </p:nvSpPr>
        <p:spPr>
          <a:xfrm>
            <a:off x="4957064" y="3520185"/>
            <a:ext cx="1628775" cy="132080"/>
          </a:xfrm>
          <a:prstGeom prst="rect">
            <a:avLst/>
          </a:prstGeom>
        </p:spPr>
        <p:txBody>
          <a:bodyPr wrap="square" lIns="0" tIns="12065" rIns="0" bIns="0" rtlCol="0" vert="horz">
            <a:spAutoFit/>
          </a:bodyPr>
          <a:lstStyle/>
          <a:p>
            <a:pPr marL="12700">
              <a:lnSpc>
                <a:spcPct val="100000"/>
              </a:lnSpc>
              <a:spcBef>
                <a:spcPts val="95"/>
              </a:spcBef>
            </a:pPr>
            <a:r>
              <a:rPr dirty="0" sz="700" spc="-10">
                <a:latin typeface="微软雅黑"/>
                <a:cs typeface="微软雅黑"/>
              </a:rPr>
              <a:t>2045</a:t>
            </a:r>
            <a:r>
              <a:rPr dirty="0" sz="700" spc="-5">
                <a:latin typeface="微软雅黑"/>
                <a:cs typeface="微软雅黑"/>
              </a:rPr>
              <a:t>糖尿病人数</a:t>
            </a:r>
            <a:r>
              <a:rPr dirty="0" sz="700" spc="-10">
                <a:latin typeface="微软雅黑"/>
                <a:cs typeface="微软雅黑"/>
              </a:rPr>
              <a:t>（20-79</a:t>
            </a:r>
            <a:r>
              <a:rPr dirty="0" sz="700" spc="-5">
                <a:latin typeface="微软雅黑"/>
                <a:cs typeface="微软雅黑"/>
              </a:rPr>
              <a:t>岁）单</a:t>
            </a:r>
            <a:r>
              <a:rPr dirty="0" sz="700" spc="5">
                <a:latin typeface="微软雅黑"/>
                <a:cs typeface="微软雅黑"/>
              </a:rPr>
              <a:t>位</a:t>
            </a:r>
            <a:r>
              <a:rPr dirty="0" sz="700" spc="-5">
                <a:latin typeface="微软雅黑"/>
                <a:cs typeface="微软雅黑"/>
              </a:rPr>
              <a:t>：百万</a:t>
            </a:r>
            <a:endParaRPr sz="700">
              <a:latin typeface="微软雅黑"/>
              <a:cs typeface="微软雅黑"/>
            </a:endParaRPr>
          </a:p>
        </p:txBody>
      </p:sp>
      <p:grpSp>
        <p:nvGrpSpPr>
          <p:cNvPr id="54" name="object 54"/>
          <p:cNvGrpSpPr/>
          <p:nvPr/>
        </p:nvGrpSpPr>
        <p:grpSpPr>
          <a:xfrm>
            <a:off x="2375789" y="7055484"/>
            <a:ext cx="4003675" cy="1761489"/>
            <a:chOff x="2375789" y="7055484"/>
            <a:chExt cx="4003675" cy="1761489"/>
          </a:xfrm>
        </p:grpSpPr>
        <p:sp>
          <p:nvSpPr>
            <p:cNvPr id="55" name="object 55"/>
            <p:cNvSpPr/>
            <p:nvPr/>
          </p:nvSpPr>
          <p:spPr>
            <a:xfrm>
              <a:off x="2546604" y="7284719"/>
              <a:ext cx="3662679" cy="1527810"/>
            </a:xfrm>
            <a:custGeom>
              <a:avLst/>
              <a:gdLst/>
              <a:ahLst/>
              <a:cxnLst/>
              <a:rect l="l" t="t" r="r" b="b"/>
              <a:pathLst>
                <a:path w="3662679" h="1527809">
                  <a:moveTo>
                    <a:pt x="123444" y="0"/>
                  </a:moveTo>
                  <a:lnTo>
                    <a:pt x="0" y="0"/>
                  </a:lnTo>
                  <a:lnTo>
                    <a:pt x="0" y="1527302"/>
                  </a:lnTo>
                  <a:lnTo>
                    <a:pt x="123444" y="1527302"/>
                  </a:lnTo>
                  <a:lnTo>
                    <a:pt x="123444" y="0"/>
                  </a:lnTo>
                  <a:close/>
                </a:path>
                <a:path w="3662679" h="1527809">
                  <a:moveTo>
                    <a:pt x="516636" y="475488"/>
                  </a:moveTo>
                  <a:lnTo>
                    <a:pt x="393192" y="475488"/>
                  </a:lnTo>
                  <a:lnTo>
                    <a:pt x="393192" y="1527302"/>
                  </a:lnTo>
                  <a:lnTo>
                    <a:pt x="516636" y="1527302"/>
                  </a:lnTo>
                  <a:lnTo>
                    <a:pt x="516636" y="475488"/>
                  </a:lnTo>
                  <a:close/>
                </a:path>
                <a:path w="3662679" h="1527809">
                  <a:moveTo>
                    <a:pt x="909828" y="1239012"/>
                  </a:moveTo>
                  <a:lnTo>
                    <a:pt x="786384" y="1239012"/>
                  </a:lnTo>
                  <a:lnTo>
                    <a:pt x="786384" y="1527302"/>
                  </a:lnTo>
                  <a:lnTo>
                    <a:pt x="909828" y="1527302"/>
                  </a:lnTo>
                  <a:lnTo>
                    <a:pt x="909828" y="1239012"/>
                  </a:lnTo>
                  <a:close/>
                </a:path>
                <a:path w="3662679" h="1527809">
                  <a:moveTo>
                    <a:pt x="1303020" y="1336548"/>
                  </a:moveTo>
                  <a:lnTo>
                    <a:pt x="1179576" y="1336548"/>
                  </a:lnTo>
                  <a:lnTo>
                    <a:pt x="1179576" y="1527302"/>
                  </a:lnTo>
                  <a:lnTo>
                    <a:pt x="1303020" y="1527302"/>
                  </a:lnTo>
                  <a:lnTo>
                    <a:pt x="1303020" y="1336548"/>
                  </a:lnTo>
                  <a:close/>
                </a:path>
                <a:path w="3662679" h="1527809">
                  <a:moveTo>
                    <a:pt x="1696212" y="1385316"/>
                  </a:moveTo>
                  <a:lnTo>
                    <a:pt x="1572768" y="1385316"/>
                  </a:lnTo>
                  <a:lnTo>
                    <a:pt x="1572768" y="1527302"/>
                  </a:lnTo>
                  <a:lnTo>
                    <a:pt x="1696212" y="1527302"/>
                  </a:lnTo>
                  <a:lnTo>
                    <a:pt x="1696212" y="1385316"/>
                  </a:lnTo>
                  <a:close/>
                </a:path>
                <a:path w="3662679" h="1527809">
                  <a:moveTo>
                    <a:pt x="2089404" y="1402080"/>
                  </a:moveTo>
                  <a:lnTo>
                    <a:pt x="1965960" y="1402080"/>
                  </a:lnTo>
                  <a:lnTo>
                    <a:pt x="1965960" y="1527302"/>
                  </a:lnTo>
                  <a:lnTo>
                    <a:pt x="2089404" y="1527302"/>
                  </a:lnTo>
                  <a:lnTo>
                    <a:pt x="2089404" y="1402080"/>
                  </a:lnTo>
                  <a:close/>
                </a:path>
                <a:path w="3662679" h="1527809">
                  <a:moveTo>
                    <a:pt x="2482596" y="1409700"/>
                  </a:moveTo>
                  <a:lnTo>
                    <a:pt x="2359152" y="1409700"/>
                  </a:lnTo>
                  <a:lnTo>
                    <a:pt x="2359152" y="1527302"/>
                  </a:lnTo>
                  <a:lnTo>
                    <a:pt x="2482596" y="1527302"/>
                  </a:lnTo>
                  <a:lnTo>
                    <a:pt x="2482596" y="1409700"/>
                  </a:lnTo>
                  <a:close/>
                </a:path>
                <a:path w="3662679" h="1527809">
                  <a:moveTo>
                    <a:pt x="2875788" y="1414272"/>
                  </a:moveTo>
                  <a:lnTo>
                    <a:pt x="2752344" y="1414272"/>
                  </a:lnTo>
                  <a:lnTo>
                    <a:pt x="2752344" y="1527302"/>
                  </a:lnTo>
                  <a:lnTo>
                    <a:pt x="2875788" y="1527302"/>
                  </a:lnTo>
                  <a:lnTo>
                    <a:pt x="2875788" y="1414272"/>
                  </a:lnTo>
                  <a:close/>
                </a:path>
                <a:path w="3662679" h="1527809">
                  <a:moveTo>
                    <a:pt x="3268980" y="1417320"/>
                  </a:moveTo>
                  <a:lnTo>
                    <a:pt x="3145536" y="1417320"/>
                  </a:lnTo>
                  <a:lnTo>
                    <a:pt x="3145536" y="1527302"/>
                  </a:lnTo>
                  <a:lnTo>
                    <a:pt x="3268980" y="1527302"/>
                  </a:lnTo>
                  <a:lnTo>
                    <a:pt x="3268980" y="1417320"/>
                  </a:lnTo>
                  <a:close/>
                </a:path>
                <a:path w="3662679" h="1527809">
                  <a:moveTo>
                    <a:pt x="3662172" y="1429512"/>
                  </a:moveTo>
                  <a:lnTo>
                    <a:pt x="3538728" y="1429512"/>
                  </a:lnTo>
                  <a:lnTo>
                    <a:pt x="3538728" y="1527302"/>
                  </a:lnTo>
                  <a:lnTo>
                    <a:pt x="3662172" y="1527302"/>
                  </a:lnTo>
                  <a:lnTo>
                    <a:pt x="3662172" y="1429512"/>
                  </a:lnTo>
                  <a:close/>
                </a:path>
              </a:pathLst>
            </a:custGeom>
            <a:solidFill>
              <a:srgbClr val="EC7C30"/>
            </a:solidFill>
          </p:spPr>
          <p:txBody>
            <a:bodyPr wrap="square" lIns="0" tIns="0" rIns="0" bIns="0" rtlCol="0"/>
            <a:lstStyle/>
            <a:p/>
          </p:txBody>
        </p:sp>
        <p:sp>
          <p:nvSpPr>
            <p:cNvPr id="56" name="object 56"/>
            <p:cNvSpPr/>
            <p:nvPr/>
          </p:nvSpPr>
          <p:spPr>
            <a:xfrm>
              <a:off x="2375789" y="7058659"/>
              <a:ext cx="4003675" cy="1753870"/>
            </a:xfrm>
            <a:custGeom>
              <a:avLst/>
              <a:gdLst/>
              <a:ahLst/>
              <a:cxnLst/>
              <a:rect l="l" t="t" r="r" b="b"/>
              <a:pathLst>
                <a:path w="4003675" h="1753870">
                  <a:moveTo>
                    <a:pt x="3967861" y="1753362"/>
                  </a:moveTo>
                  <a:lnTo>
                    <a:pt x="3967861" y="0"/>
                  </a:lnTo>
                </a:path>
                <a:path w="4003675" h="1753870">
                  <a:moveTo>
                    <a:pt x="3967861" y="1753362"/>
                  </a:moveTo>
                  <a:lnTo>
                    <a:pt x="4003675" y="1753362"/>
                  </a:lnTo>
                </a:path>
                <a:path w="4003675" h="1753870">
                  <a:moveTo>
                    <a:pt x="3967861" y="1533652"/>
                  </a:moveTo>
                  <a:lnTo>
                    <a:pt x="4003675" y="1533652"/>
                  </a:lnTo>
                </a:path>
                <a:path w="4003675" h="1753870">
                  <a:moveTo>
                    <a:pt x="3967861" y="1315720"/>
                  </a:moveTo>
                  <a:lnTo>
                    <a:pt x="4003675" y="1315720"/>
                  </a:lnTo>
                </a:path>
                <a:path w="4003675" h="1753870">
                  <a:moveTo>
                    <a:pt x="3967861" y="1096264"/>
                  </a:moveTo>
                  <a:lnTo>
                    <a:pt x="4003675" y="1096264"/>
                  </a:lnTo>
                </a:path>
                <a:path w="4003675" h="1753870">
                  <a:moveTo>
                    <a:pt x="3967861" y="876807"/>
                  </a:moveTo>
                  <a:lnTo>
                    <a:pt x="4003675" y="876807"/>
                  </a:lnTo>
                </a:path>
                <a:path w="4003675" h="1753870">
                  <a:moveTo>
                    <a:pt x="3967861" y="657351"/>
                  </a:moveTo>
                  <a:lnTo>
                    <a:pt x="4003675" y="657351"/>
                  </a:lnTo>
                </a:path>
                <a:path w="4003675" h="1753870">
                  <a:moveTo>
                    <a:pt x="3967861" y="437896"/>
                  </a:moveTo>
                  <a:lnTo>
                    <a:pt x="4003675" y="437896"/>
                  </a:lnTo>
                </a:path>
                <a:path w="4003675" h="1753870">
                  <a:moveTo>
                    <a:pt x="3967861" y="218439"/>
                  </a:moveTo>
                  <a:lnTo>
                    <a:pt x="4003675" y="218439"/>
                  </a:lnTo>
                </a:path>
                <a:path w="4003675" h="1753870">
                  <a:moveTo>
                    <a:pt x="3967861" y="0"/>
                  </a:moveTo>
                  <a:lnTo>
                    <a:pt x="4003675" y="0"/>
                  </a:lnTo>
                </a:path>
                <a:path w="4003675" h="1753870">
                  <a:moveTo>
                    <a:pt x="35813" y="1753362"/>
                  </a:moveTo>
                  <a:lnTo>
                    <a:pt x="35813" y="0"/>
                  </a:lnTo>
                </a:path>
                <a:path w="4003675" h="1753870">
                  <a:moveTo>
                    <a:pt x="0" y="1753362"/>
                  </a:moveTo>
                  <a:lnTo>
                    <a:pt x="35813" y="1753362"/>
                  </a:lnTo>
                </a:path>
                <a:path w="4003675" h="1753870">
                  <a:moveTo>
                    <a:pt x="0" y="1503172"/>
                  </a:moveTo>
                  <a:lnTo>
                    <a:pt x="35813" y="1503172"/>
                  </a:lnTo>
                </a:path>
                <a:path w="4003675" h="1753870">
                  <a:moveTo>
                    <a:pt x="0" y="1251712"/>
                  </a:moveTo>
                  <a:lnTo>
                    <a:pt x="35813" y="1251712"/>
                  </a:lnTo>
                </a:path>
                <a:path w="4003675" h="1753870">
                  <a:moveTo>
                    <a:pt x="0" y="1001776"/>
                  </a:moveTo>
                  <a:lnTo>
                    <a:pt x="35813" y="1001776"/>
                  </a:lnTo>
                </a:path>
                <a:path w="4003675" h="1753870">
                  <a:moveTo>
                    <a:pt x="0" y="751840"/>
                  </a:moveTo>
                  <a:lnTo>
                    <a:pt x="35813" y="751840"/>
                  </a:lnTo>
                </a:path>
                <a:path w="4003675" h="1753870">
                  <a:moveTo>
                    <a:pt x="0" y="500380"/>
                  </a:moveTo>
                  <a:lnTo>
                    <a:pt x="35813" y="500380"/>
                  </a:lnTo>
                </a:path>
                <a:path w="4003675" h="1753870">
                  <a:moveTo>
                    <a:pt x="0" y="250444"/>
                  </a:moveTo>
                  <a:lnTo>
                    <a:pt x="35813" y="250444"/>
                  </a:lnTo>
                </a:path>
                <a:path w="4003675" h="1753870">
                  <a:moveTo>
                    <a:pt x="0" y="0"/>
                  </a:moveTo>
                  <a:lnTo>
                    <a:pt x="35813" y="0"/>
                  </a:lnTo>
                </a:path>
              </a:pathLst>
            </a:custGeom>
            <a:ln w="6350">
              <a:solidFill>
                <a:srgbClr val="A4A4A4"/>
              </a:solidFill>
            </a:ln>
          </p:spPr>
          <p:txBody>
            <a:bodyPr wrap="square" lIns="0" tIns="0" rIns="0" bIns="0" rtlCol="0"/>
            <a:lstStyle/>
            <a:p/>
          </p:txBody>
        </p:sp>
        <p:sp>
          <p:nvSpPr>
            <p:cNvPr id="57" name="object 57"/>
            <p:cNvSpPr/>
            <p:nvPr/>
          </p:nvSpPr>
          <p:spPr>
            <a:xfrm>
              <a:off x="2411603" y="8812021"/>
              <a:ext cx="3932554" cy="0"/>
            </a:xfrm>
            <a:custGeom>
              <a:avLst/>
              <a:gdLst/>
              <a:ahLst/>
              <a:cxnLst/>
              <a:rect l="l" t="t" r="r" b="b"/>
              <a:pathLst>
                <a:path w="3932554" h="0">
                  <a:moveTo>
                    <a:pt x="0" y="0"/>
                  </a:moveTo>
                  <a:lnTo>
                    <a:pt x="3932047" y="0"/>
                  </a:lnTo>
                </a:path>
              </a:pathLst>
            </a:custGeom>
            <a:ln w="9525">
              <a:solidFill>
                <a:srgbClr val="D9D9D9"/>
              </a:solidFill>
            </a:ln>
          </p:spPr>
          <p:txBody>
            <a:bodyPr wrap="square" lIns="0" tIns="0" rIns="0" bIns="0" rtlCol="0"/>
            <a:lstStyle/>
            <a:p/>
          </p:txBody>
        </p:sp>
        <p:sp>
          <p:nvSpPr>
            <p:cNvPr id="58" name="object 58"/>
            <p:cNvSpPr/>
            <p:nvPr/>
          </p:nvSpPr>
          <p:spPr>
            <a:xfrm>
              <a:off x="2608199" y="7196708"/>
              <a:ext cx="3538854" cy="795655"/>
            </a:xfrm>
            <a:custGeom>
              <a:avLst/>
              <a:gdLst/>
              <a:ahLst/>
              <a:cxnLst/>
              <a:rect l="l" t="t" r="r" b="b"/>
              <a:pathLst>
                <a:path w="3538854" h="795654">
                  <a:moveTo>
                    <a:pt x="0" y="440055"/>
                  </a:moveTo>
                  <a:lnTo>
                    <a:pt x="392556" y="345567"/>
                  </a:lnTo>
                  <a:lnTo>
                    <a:pt x="785749" y="778382"/>
                  </a:lnTo>
                  <a:lnTo>
                    <a:pt x="1178940" y="0"/>
                  </a:lnTo>
                  <a:lnTo>
                    <a:pt x="1572133" y="607694"/>
                  </a:lnTo>
                  <a:lnTo>
                    <a:pt x="1965325" y="438531"/>
                  </a:lnTo>
                  <a:lnTo>
                    <a:pt x="2358516" y="267843"/>
                  </a:lnTo>
                  <a:lnTo>
                    <a:pt x="2753233" y="795655"/>
                  </a:lnTo>
                  <a:lnTo>
                    <a:pt x="3146425" y="452247"/>
                  </a:lnTo>
                  <a:lnTo>
                    <a:pt x="3538854" y="388238"/>
                  </a:lnTo>
                </a:path>
              </a:pathLst>
            </a:custGeom>
            <a:ln w="19049">
              <a:solidFill>
                <a:srgbClr val="A4A4A4"/>
              </a:solidFill>
            </a:ln>
          </p:spPr>
          <p:txBody>
            <a:bodyPr wrap="square" lIns="0" tIns="0" rIns="0" bIns="0" rtlCol="0"/>
            <a:lstStyle/>
            <a:p/>
          </p:txBody>
        </p:sp>
      </p:grpSp>
      <p:sp>
        <p:nvSpPr>
          <p:cNvPr id="59" name="object 59"/>
          <p:cNvSpPr txBox="1"/>
          <p:nvPr/>
        </p:nvSpPr>
        <p:spPr>
          <a:xfrm>
            <a:off x="6435090" y="6977888"/>
            <a:ext cx="234950" cy="1901825"/>
          </a:xfrm>
          <a:prstGeom prst="rect">
            <a:avLst/>
          </a:prstGeom>
        </p:spPr>
        <p:txBody>
          <a:bodyPr wrap="square" lIns="0" tIns="13335" rIns="0" bIns="0" rtlCol="0" vert="horz">
            <a:spAutoFit/>
          </a:bodyPr>
          <a:lstStyle/>
          <a:p>
            <a:pPr marL="12700">
              <a:lnSpc>
                <a:spcPct val="100000"/>
              </a:lnSpc>
              <a:spcBef>
                <a:spcPts val="105"/>
              </a:spcBef>
            </a:pPr>
            <a:r>
              <a:rPr dirty="0" sz="800" spc="-5">
                <a:latin typeface="微软雅黑"/>
                <a:cs typeface="微软雅黑"/>
              </a:rPr>
              <a:t>80%</a:t>
            </a:r>
            <a:endParaRPr sz="800">
              <a:latin typeface="微软雅黑"/>
              <a:cs typeface="微软雅黑"/>
            </a:endParaRPr>
          </a:p>
          <a:p>
            <a:pPr marL="12700">
              <a:lnSpc>
                <a:spcPct val="100000"/>
              </a:lnSpc>
              <a:spcBef>
                <a:spcPts val="765"/>
              </a:spcBef>
            </a:pPr>
            <a:r>
              <a:rPr dirty="0" sz="800" spc="-5">
                <a:latin typeface="微软雅黑"/>
                <a:cs typeface="微软雅黑"/>
              </a:rPr>
              <a:t>70%</a:t>
            </a:r>
            <a:endParaRPr sz="800">
              <a:latin typeface="微软雅黑"/>
              <a:cs typeface="微软雅黑"/>
            </a:endParaRPr>
          </a:p>
          <a:p>
            <a:pPr marL="12700">
              <a:lnSpc>
                <a:spcPct val="100000"/>
              </a:lnSpc>
              <a:spcBef>
                <a:spcPts val="765"/>
              </a:spcBef>
            </a:pPr>
            <a:r>
              <a:rPr dirty="0" sz="800" spc="-5">
                <a:latin typeface="微软雅黑"/>
                <a:cs typeface="微软雅黑"/>
              </a:rPr>
              <a:t>60%</a:t>
            </a:r>
            <a:endParaRPr sz="800">
              <a:latin typeface="微软雅黑"/>
              <a:cs typeface="微软雅黑"/>
            </a:endParaRPr>
          </a:p>
          <a:p>
            <a:pPr marL="12700">
              <a:lnSpc>
                <a:spcPct val="100000"/>
              </a:lnSpc>
              <a:spcBef>
                <a:spcPts val="765"/>
              </a:spcBef>
            </a:pPr>
            <a:r>
              <a:rPr dirty="0" sz="800" spc="-5">
                <a:latin typeface="微软雅黑"/>
                <a:cs typeface="微软雅黑"/>
              </a:rPr>
              <a:t>50%</a:t>
            </a:r>
            <a:endParaRPr sz="800">
              <a:latin typeface="微软雅黑"/>
              <a:cs typeface="微软雅黑"/>
            </a:endParaRPr>
          </a:p>
          <a:p>
            <a:pPr marL="12700">
              <a:lnSpc>
                <a:spcPct val="100000"/>
              </a:lnSpc>
              <a:spcBef>
                <a:spcPts val="765"/>
              </a:spcBef>
            </a:pPr>
            <a:r>
              <a:rPr dirty="0" sz="800" spc="-5">
                <a:latin typeface="微软雅黑"/>
                <a:cs typeface="微软雅黑"/>
              </a:rPr>
              <a:t>40%</a:t>
            </a:r>
            <a:endParaRPr sz="800">
              <a:latin typeface="微软雅黑"/>
              <a:cs typeface="微软雅黑"/>
            </a:endParaRPr>
          </a:p>
          <a:p>
            <a:pPr marL="12700">
              <a:lnSpc>
                <a:spcPct val="100000"/>
              </a:lnSpc>
              <a:spcBef>
                <a:spcPts val="765"/>
              </a:spcBef>
            </a:pPr>
            <a:r>
              <a:rPr dirty="0" sz="800" spc="-5">
                <a:latin typeface="微软雅黑"/>
                <a:cs typeface="微软雅黑"/>
              </a:rPr>
              <a:t>30%</a:t>
            </a:r>
            <a:endParaRPr sz="800">
              <a:latin typeface="微软雅黑"/>
              <a:cs typeface="微软雅黑"/>
            </a:endParaRPr>
          </a:p>
          <a:p>
            <a:pPr marL="12700">
              <a:lnSpc>
                <a:spcPct val="100000"/>
              </a:lnSpc>
              <a:spcBef>
                <a:spcPts val="770"/>
              </a:spcBef>
            </a:pPr>
            <a:r>
              <a:rPr dirty="0" sz="800" spc="-5">
                <a:latin typeface="微软雅黑"/>
                <a:cs typeface="微软雅黑"/>
              </a:rPr>
              <a:t>20%</a:t>
            </a:r>
            <a:endParaRPr sz="800">
              <a:latin typeface="微软雅黑"/>
              <a:cs typeface="微软雅黑"/>
            </a:endParaRPr>
          </a:p>
          <a:p>
            <a:pPr marL="12700">
              <a:lnSpc>
                <a:spcPct val="100000"/>
              </a:lnSpc>
              <a:spcBef>
                <a:spcPts val="765"/>
              </a:spcBef>
            </a:pPr>
            <a:r>
              <a:rPr dirty="0" sz="800" spc="-5">
                <a:latin typeface="微软雅黑"/>
                <a:cs typeface="微软雅黑"/>
              </a:rPr>
              <a:t>10%</a:t>
            </a:r>
            <a:endParaRPr sz="800">
              <a:latin typeface="微软雅黑"/>
              <a:cs typeface="微软雅黑"/>
            </a:endParaRPr>
          </a:p>
          <a:p>
            <a:pPr marL="12700">
              <a:lnSpc>
                <a:spcPct val="100000"/>
              </a:lnSpc>
              <a:spcBef>
                <a:spcPts val="765"/>
              </a:spcBef>
            </a:pPr>
            <a:r>
              <a:rPr dirty="0" sz="800" spc="-5">
                <a:latin typeface="微软雅黑"/>
                <a:cs typeface="微软雅黑"/>
              </a:rPr>
              <a:t>0%</a:t>
            </a:r>
            <a:endParaRPr sz="800">
              <a:latin typeface="微软雅黑"/>
              <a:cs typeface="微软雅黑"/>
            </a:endParaRPr>
          </a:p>
        </p:txBody>
      </p:sp>
      <p:sp>
        <p:nvSpPr>
          <p:cNvPr id="60" name="object 60"/>
          <p:cNvSpPr txBox="1"/>
          <p:nvPr/>
        </p:nvSpPr>
        <p:spPr>
          <a:xfrm>
            <a:off x="2236977" y="8230361"/>
            <a:ext cx="85725" cy="648970"/>
          </a:xfrm>
          <a:prstGeom prst="rect">
            <a:avLst/>
          </a:prstGeom>
        </p:spPr>
        <p:txBody>
          <a:bodyPr wrap="square" lIns="0" tIns="12700" rIns="0" bIns="0" rtlCol="0" vert="horz">
            <a:spAutoFit/>
          </a:bodyPr>
          <a:lstStyle/>
          <a:p>
            <a:pPr marL="12700">
              <a:lnSpc>
                <a:spcPct val="100000"/>
              </a:lnSpc>
              <a:spcBef>
                <a:spcPts val="100"/>
              </a:spcBef>
            </a:pPr>
            <a:r>
              <a:rPr dirty="0" sz="800">
                <a:latin typeface="微软雅黑"/>
                <a:cs typeface="微软雅黑"/>
              </a:rPr>
              <a:t>2</a:t>
            </a:r>
            <a:endParaRPr sz="800">
              <a:latin typeface="微软雅黑"/>
              <a:cs typeface="微软雅黑"/>
            </a:endParaRPr>
          </a:p>
          <a:p>
            <a:pPr>
              <a:lnSpc>
                <a:spcPct val="100000"/>
              </a:lnSpc>
            </a:pPr>
            <a:endParaRPr sz="550">
              <a:latin typeface="微软雅黑"/>
              <a:cs typeface="微软雅黑"/>
            </a:endParaRPr>
          </a:p>
          <a:p>
            <a:pPr marL="12700">
              <a:lnSpc>
                <a:spcPct val="100000"/>
              </a:lnSpc>
            </a:pPr>
            <a:r>
              <a:rPr dirty="0" sz="800">
                <a:latin typeface="微软雅黑"/>
                <a:cs typeface="微软雅黑"/>
              </a:rPr>
              <a:t>1</a:t>
            </a:r>
            <a:endParaRPr sz="800">
              <a:latin typeface="微软雅黑"/>
              <a:cs typeface="微软雅黑"/>
            </a:endParaRPr>
          </a:p>
          <a:p>
            <a:pPr>
              <a:lnSpc>
                <a:spcPct val="100000"/>
              </a:lnSpc>
            </a:pPr>
            <a:endParaRPr sz="550">
              <a:latin typeface="微软雅黑"/>
              <a:cs typeface="微软雅黑"/>
            </a:endParaRPr>
          </a:p>
          <a:p>
            <a:pPr marL="12700">
              <a:lnSpc>
                <a:spcPct val="100000"/>
              </a:lnSpc>
            </a:pPr>
            <a:r>
              <a:rPr dirty="0" sz="800">
                <a:latin typeface="微软雅黑"/>
                <a:cs typeface="微软雅黑"/>
              </a:rPr>
              <a:t>0</a:t>
            </a:r>
            <a:endParaRPr sz="800">
              <a:latin typeface="微软雅黑"/>
              <a:cs typeface="微软雅黑"/>
            </a:endParaRPr>
          </a:p>
        </p:txBody>
      </p:sp>
      <p:sp>
        <p:nvSpPr>
          <p:cNvPr id="61" name="object 61"/>
          <p:cNvSpPr txBox="1"/>
          <p:nvPr/>
        </p:nvSpPr>
        <p:spPr>
          <a:xfrm>
            <a:off x="2236977" y="7228078"/>
            <a:ext cx="85725" cy="899794"/>
          </a:xfrm>
          <a:prstGeom prst="rect">
            <a:avLst/>
          </a:prstGeom>
        </p:spPr>
        <p:txBody>
          <a:bodyPr wrap="square" lIns="0" tIns="13335" rIns="0" bIns="0" rtlCol="0" vert="horz">
            <a:spAutoFit/>
          </a:bodyPr>
          <a:lstStyle/>
          <a:p>
            <a:pPr marL="12700">
              <a:lnSpc>
                <a:spcPct val="100000"/>
              </a:lnSpc>
              <a:spcBef>
                <a:spcPts val="105"/>
              </a:spcBef>
            </a:pPr>
            <a:r>
              <a:rPr dirty="0" sz="800">
                <a:latin typeface="微软雅黑"/>
                <a:cs typeface="微软雅黑"/>
              </a:rPr>
              <a:t>6</a:t>
            </a:r>
            <a:endParaRPr sz="800">
              <a:latin typeface="微软雅黑"/>
              <a:cs typeface="微软雅黑"/>
            </a:endParaRPr>
          </a:p>
          <a:p>
            <a:pPr>
              <a:lnSpc>
                <a:spcPct val="100000"/>
              </a:lnSpc>
              <a:spcBef>
                <a:spcPts val="90"/>
              </a:spcBef>
            </a:pPr>
            <a:endParaRPr sz="500">
              <a:latin typeface="微软雅黑"/>
              <a:cs typeface="微软雅黑"/>
            </a:endParaRPr>
          </a:p>
          <a:p>
            <a:pPr marL="12700">
              <a:lnSpc>
                <a:spcPct val="100000"/>
              </a:lnSpc>
            </a:pPr>
            <a:r>
              <a:rPr dirty="0" sz="800">
                <a:latin typeface="微软雅黑"/>
                <a:cs typeface="微软雅黑"/>
              </a:rPr>
              <a:t>5</a:t>
            </a:r>
            <a:endParaRPr sz="800">
              <a:latin typeface="微软雅黑"/>
              <a:cs typeface="微软雅黑"/>
            </a:endParaRPr>
          </a:p>
          <a:p>
            <a:pPr>
              <a:lnSpc>
                <a:spcPct val="100000"/>
              </a:lnSpc>
              <a:spcBef>
                <a:spcPts val="90"/>
              </a:spcBef>
            </a:pPr>
            <a:endParaRPr sz="500">
              <a:latin typeface="微软雅黑"/>
              <a:cs typeface="微软雅黑"/>
            </a:endParaRPr>
          </a:p>
          <a:p>
            <a:pPr marL="12700">
              <a:lnSpc>
                <a:spcPct val="100000"/>
              </a:lnSpc>
            </a:pPr>
            <a:r>
              <a:rPr dirty="0" sz="800">
                <a:latin typeface="微软雅黑"/>
                <a:cs typeface="微软雅黑"/>
              </a:rPr>
              <a:t>4</a:t>
            </a:r>
            <a:endParaRPr sz="800">
              <a:latin typeface="微软雅黑"/>
              <a:cs typeface="微软雅黑"/>
            </a:endParaRPr>
          </a:p>
          <a:p>
            <a:pPr>
              <a:lnSpc>
                <a:spcPct val="100000"/>
              </a:lnSpc>
            </a:pPr>
            <a:endParaRPr sz="550">
              <a:latin typeface="微软雅黑"/>
              <a:cs typeface="微软雅黑"/>
            </a:endParaRPr>
          </a:p>
          <a:p>
            <a:pPr marL="12700">
              <a:lnSpc>
                <a:spcPct val="100000"/>
              </a:lnSpc>
            </a:pPr>
            <a:r>
              <a:rPr dirty="0" sz="800">
                <a:latin typeface="微软雅黑"/>
                <a:cs typeface="微软雅黑"/>
              </a:rPr>
              <a:t>3</a:t>
            </a:r>
            <a:endParaRPr sz="800">
              <a:latin typeface="微软雅黑"/>
              <a:cs typeface="微软雅黑"/>
            </a:endParaRPr>
          </a:p>
        </p:txBody>
      </p:sp>
      <p:sp>
        <p:nvSpPr>
          <p:cNvPr id="62" name="object 62"/>
          <p:cNvSpPr txBox="1"/>
          <p:nvPr/>
        </p:nvSpPr>
        <p:spPr>
          <a:xfrm>
            <a:off x="2236977" y="6977888"/>
            <a:ext cx="85725" cy="147955"/>
          </a:xfrm>
          <a:prstGeom prst="rect">
            <a:avLst/>
          </a:prstGeom>
        </p:spPr>
        <p:txBody>
          <a:bodyPr wrap="square" lIns="0" tIns="13335" rIns="0" bIns="0" rtlCol="0" vert="horz">
            <a:spAutoFit/>
          </a:bodyPr>
          <a:lstStyle/>
          <a:p>
            <a:pPr marL="12700">
              <a:lnSpc>
                <a:spcPct val="100000"/>
              </a:lnSpc>
              <a:spcBef>
                <a:spcPts val="105"/>
              </a:spcBef>
            </a:pPr>
            <a:r>
              <a:rPr dirty="0" sz="800">
                <a:latin typeface="微软雅黑"/>
                <a:cs typeface="微软雅黑"/>
              </a:rPr>
              <a:t>7</a:t>
            </a:r>
            <a:endParaRPr sz="800">
              <a:latin typeface="微软雅黑"/>
              <a:cs typeface="微软雅黑"/>
            </a:endParaRPr>
          </a:p>
        </p:txBody>
      </p:sp>
      <p:pic>
        <p:nvPicPr>
          <p:cNvPr id="63" name="object 63"/>
          <p:cNvPicPr/>
          <p:nvPr/>
        </p:nvPicPr>
        <p:blipFill>
          <a:blip r:embed="rId15" cstate="print"/>
          <a:stretch>
            <a:fillRect/>
          </a:stretch>
        </p:blipFill>
        <p:spPr>
          <a:xfrm>
            <a:off x="2453767" y="8923146"/>
            <a:ext cx="187451" cy="177037"/>
          </a:xfrm>
          <a:prstGeom prst="rect">
            <a:avLst/>
          </a:prstGeom>
        </p:spPr>
      </p:pic>
      <p:pic>
        <p:nvPicPr>
          <p:cNvPr id="64" name="object 64"/>
          <p:cNvPicPr/>
          <p:nvPr/>
        </p:nvPicPr>
        <p:blipFill>
          <a:blip r:embed="rId16" cstate="print"/>
          <a:stretch>
            <a:fillRect/>
          </a:stretch>
        </p:blipFill>
        <p:spPr>
          <a:xfrm>
            <a:off x="2837433" y="8924163"/>
            <a:ext cx="197485" cy="190626"/>
          </a:xfrm>
          <a:prstGeom prst="rect">
            <a:avLst/>
          </a:prstGeom>
        </p:spPr>
      </p:pic>
      <p:pic>
        <p:nvPicPr>
          <p:cNvPr id="65" name="object 65"/>
          <p:cNvPicPr/>
          <p:nvPr/>
        </p:nvPicPr>
        <p:blipFill>
          <a:blip r:embed="rId17" cstate="print"/>
          <a:stretch>
            <a:fillRect/>
          </a:stretch>
        </p:blipFill>
        <p:spPr>
          <a:xfrm>
            <a:off x="3232404" y="8923146"/>
            <a:ext cx="195198" cy="200914"/>
          </a:xfrm>
          <a:prstGeom prst="rect">
            <a:avLst/>
          </a:prstGeom>
        </p:spPr>
      </p:pic>
      <p:pic>
        <p:nvPicPr>
          <p:cNvPr id="66" name="object 66"/>
          <p:cNvPicPr/>
          <p:nvPr/>
        </p:nvPicPr>
        <p:blipFill>
          <a:blip r:embed="rId18" cstate="print"/>
          <a:stretch>
            <a:fillRect/>
          </a:stretch>
        </p:blipFill>
        <p:spPr>
          <a:xfrm>
            <a:off x="3625341" y="8920606"/>
            <a:ext cx="196342" cy="194182"/>
          </a:xfrm>
          <a:prstGeom prst="rect">
            <a:avLst/>
          </a:prstGeom>
        </p:spPr>
      </p:pic>
      <p:sp>
        <p:nvSpPr>
          <p:cNvPr id="67" name="object 67"/>
          <p:cNvSpPr/>
          <p:nvPr/>
        </p:nvSpPr>
        <p:spPr>
          <a:xfrm>
            <a:off x="3943858" y="8919336"/>
            <a:ext cx="260985" cy="276860"/>
          </a:xfrm>
          <a:custGeom>
            <a:avLst/>
            <a:gdLst/>
            <a:ahLst/>
            <a:cxnLst/>
            <a:rect l="l" t="t" r="r" b="b"/>
            <a:pathLst>
              <a:path w="260985" h="276859">
                <a:moveTo>
                  <a:pt x="90677" y="234315"/>
                </a:moveTo>
                <a:lnTo>
                  <a:pt x="80771" y="234315"/>
                </a:lnTo>
                <a:lnTo>
                  <a:pt x="86487" y="240030"/>
                </a:lnTo>
                <a:lnTo>
                  <a:pt x="54101" y="272542"/>
                </a:lnTo>
                <a:lnTo>
                  <a:pt x="58292" y="276733"/>
                </a:lnTo>
                <a:lnTo>
                  <a:pt x="99948" y="235077"/>
                </a:lnTo>
                <a:lnTo>
                  <a:pt x="91439" y="235077"/>
                </a:lnTo>
                <a:lnTo>
                  <a:pt x="90677" y="234315"/>
                </a:lnTo>
                <a:close/>
              </a:path>
              <a:path w="260985" h="276859">
                <a:moveTo>
                  <a:pt x="74040" y="217678"/>
                </a:moveTo>
                <a:lnTo>
                  <a:pt x="69087" y="222631"/>
                </a:lnTo>
                <a:lnTo>
                  <a:pt x="76453" y="229997"/>
                </a:lnTo>
                <a:lnTo>
                  <a:pt x="49529" y="256921"/>
                </a:lnTo>
                <a:lnTo>
                  <a:pt x="53847" y="261239"/>
                </a:lnTo>
                <a:lnTo>
                  <a:pt x="80771" y="234315"/>
                </a:lnTo>
                <a:lnTo>
                  <a:pt x="90677" y="234315"/>
                </a:lnTo>
                <a:lnTo>
                  <a:pt x="85725" y="229362"/>
                </a:lnTo>
                <a:lnTo>
                  <a:pt x="90022" y="225044"/>
                </a:lnTo>
                <a:lnTo>
                  <a:pt x="81406" y="225044"/>
                </a:lnTo>
                <a:lnTo>
                  <a:pt x="74040" y="217678"/>
                </a:lnTo>
                <a:close/>
              </a:path>
              <a:path w="260985" h="276859">
                <a:moveTo>
                  <a:pt x="46481" y="239522"/>
                </a:moveTo>
                <a:lnTo>
                  <a:pt x="39750" y="241046"/>
                </a:lnTo>
                <a:lnTo>
                  <a:pt x="40893" y="247015"/>
                </a:lnTo>
                <a:lnTo>
                  <a:pt x="41655" y="252349"/>
                </a:lnTo>
                <a:lnTo>
                  <a:pt x="42037" y="256921"/>
                </a:lnTo>
                <a:lnTo>
                  <a:pt x="49021" y="256032"/>
                </a:lnTo>
                <a:lnTo>
                  <a:pt x="48387" y="250444"/>
                </a:lnTo>
                <a:lnTo>
                  <a:pt x="47427" y="244602"/>
                </a:lnTo>
                <a:lnTo>
                  <a:pt x="46481" y="239522"/>
                </a:lnTo>
                <a:close/>
              </a:path>
              <a:path w="260985" h="276859">
                <a:moveTo>
                  <a:pt x="64262" y="207899"/>
                </a:moveTo>
                <a:lnTo>
                  <a:pt x="54355" y="207899"/>
                </a:lnTo>
                <a:lnTo>
                  <a:pt x="59436" y="212979"/>
                </a:lnTo>
                <a:lnTo>
                  <a:pt x="27812" y="244602"/>
                </a:lnTo>
                <a:lnTo>
                  <a:pt x="31876" y="248666"/>
                </a:lnTo>
                <a:lnTo>
                  <a:pt x="72516" y="208026"/>
                </a:lnTo>
                <a:lnTo>
                  <a:pt x="64388" y="208026"/>
                </a:lnTo>
                <a:close/>
              </a:path>
              <a:path w="260985" h="276859">
                <a:moveTo>
                  <a:pt x="56133" y="224917"/>
                </a:moveTo>
                <a:lnTo>
                  <a:pt x="53720" y="231140"/>
                </a:lnTo>
                <a:lnTo>
                  <a:pt x="58546" y="232664"/>
                </a:lnTo>
                <a:lnTo>
                  <a:pt x="62991" y="234188"/>
                </a:lnTo>
                <a:lnTo>
                  <a:pt x="66801" y="235712"/>
                </a:lnTo>
                <a:lnTo>
                  <a:pt x="69468" y="228854"/>
                </a:lnTo>
                <a:lnTo>
                  <a:pt x="65531" y="227457"/>
                </a:lnTo>
                <a:lnTo>
                  <a:pt x="61087" y="226187"/>
                </a:lnTo>
                <a:lnTo>
                  <a:pt x="56133" y="224917"/>
                </a:lnTo>
                <a:close/>
              </a:path>
              <a:path w="260985" h="276859">
                <a:moveTo>
                  <a:pt x="123951" y="202565"/>
                </a:moveTo>
                <a:lnTo>
                  <a:pt x="91439" y="235077"/>
                </a:lnTo>
                <a:lnTo>
                  <a:pt x="99948" y="235077"/>
                </a:lnTo>
                <a:lnTo>
                  <a:pt x="128142" y="206883"/>
                </a:lnTo>
                <a:lnTo>
                  <a:pt x="123951" y="202565"/>
                </a:lnTo>
                <a:close/>
              </a:path>
              <a:path w="260985" h="276859">
                <a:moveTo>
                  <a:pt x="54854" y="198501"/>
                </a:moveTo>
                <a:lnTo>
                  <a:pt x="44957" y="198501"/>
                </a:lnTo>
                <a:lnTo>
                  <a:pt x="50291" y="203835"/>
                </a:lnTo>
                <a:lnTo>
                  <a:pt x="23240" y="230759"/>
                </a:lnTo>
                <a:lnTo>
                  <a:pt x="27304" y="234950"/>
                </a:lnTo>
                <a:lnTo>
                  <a:pt x="54355" y="207899"/>
                </a:lnTo>
                <a:lnTo>
                  <a:pt x="64262" y="207899"/>
                </a:lnTo>
                <a:lnTo>
                  <a:pt x="59308" y="202946"/>
                </a:lnTo>
                <a:lnTo>
                  <a:pt x="63372" y="198882"/>
                </a:lnTo>
                <a:lnTo>
                  <a:pt x="55244" y="198882"/>
                </a:lnTo>
                <a:lnTo>
                  <a:pt x="54854" y="198501"/>
                </a:lnTo>
                <a:close/>
              </a:path>
              <a:path w="260985" h="276859">
                <a:moveTo>
                  <a:pt x="58292" y="148463"/>
                </a:moveTo>
                <a:lnTo>
                  <a:pt x="0" y="206756"/>
                </a:lnTo>
                <a:lnTo>
                  <a:pt x="20574" y="227203"/>
                </a:lnTo>
                <a:lnTo>
                  <a:pt x="25272" y="222377"/>
                </a:lnTo>
                <a:lnTo>
                  <a:pt x="23113" y="220218"/>
                </a:lnTo>
                <a:lnTo>
                  <a:pt x="26946" y="216408"/>
                </a:lnTo>
                <a:lnTo>
                  <a:pt x="19303" y="216408"/>
                </a:lnTo>
                <a:lnTo>
                  <a:pt x="8636" y="205740"/>
                </a:lnTo>
                <a:lnTo>
                  <a:pt x="30352" y="183896"/>
                </a:lnTo>
                <a:lnTo>
                  <a:pt x="40258" y="183896"/>
                </a:lnTo>
                <a:lnTo>
                  <a:pt x="35305" y="178943"/>
                </a:lnTo>
                <a:lnTo>
                  <a:pt x="48767" y="165608"/>
                </a:lnTo>
                <a:lnTo>
                  <a:pt x="56065" y="165608"/>
                </a:lnTo>
                <a:lnTo>
                  <a:pt x="56103" y="164846"/>
                </a:lnTo>
                <a:lnTo>
                  <a:pt x="49529" y="164846"/>
                </a:lnTo>
                <a:lnTo>
                  <a:pt x="57276" y="157099"/>
                </a:lnTo>
                <a:lnTo>
                  <a:pt x="66928" y="157099"/>
                </a:lnTo>
                <a:lnTo>
                  <a:pt x="58292" y="148463"/>
                </a:lnTo>
                <a:close/>
              </a:path>
              <a:path w="260985" h="276859">
                <a:moveTo>
                  <a:pt x="108330" y="198247"/>
                </a:moveTo>
                <a:lnTo>
                  <a:pt x="81406" y="225044"/>
                </a:lnTo>
                <a:lnTo>
                  <a:pt x="90022" y="225044"/>
                </a:lnTo>
                <a:lnTo>
                  <a:pt x="112521" y="202438"/>
                </a:lnTo>
                <a:lnTo>
                  <a:pt x="108330" y="198247"/>
                </a:lnTo>
                <a:close/>
              </a:path>
              <a:path w="260985" h="276859">
                <a:moveTo>
                  <a:pt x="40258" y="183896"/>
                </a:moveTo>
                <a:lnTo>
                  <a:pt x="30352" y="183896"/>
                </a:lnTo>
                <a:lnTo>
                  <a:pt x="41147" y="194691"/>
                </a:lnTo>
                <a:lnTo>
                  <a:pt x="19303" y="216408"/>
                </a:lnTo>
                <a:lnTo>
                  <a:pt x="26946" y="216408"/>
                </a:lnTo>
                <a:lnTo>
                  <a:pt x="44957" y="198501"/>
                </a:lnTo>
                <a:lnTo>
                  <a:pt x="54854" y="198501"/>
                </a:lnTo>
                <a:lnTo>
                  <a:pt x="49783" y="193548"/>
                </a:lnTo>
                <a:lnTo>
                  <a:pt x="53593" y="189738"/>
                </a:lnTo>
                <a:lnTo>
                  <a:pt x="46100" y="189738"/>
                </a:lnTo>
                <a:lnTo>
                  <a:pt x="40258" y="183896"/>
                </a:lnTo>
                <a:close/>
              </a:path>
              <a:path w="260985" h="276859">
                <a:moveTo>
                  <a:pt x="75056" y="206121"/>
                </a:moveTo>
                <a:lnTo>
                  <a:pt x="73025" y="212471"/>
                </a:lnTo>
                <a:lnTo>
                  <a:pt x="77850" y="213487"/>
                </a:lnTo>
                <a:lnTo>
                  <a:pt x="82295" y="214630"/>
                </a:lnTo>
                <a:lnTo>
                  <a:pt x="86487" y="215773"/>
                </a:lnTo>
                <a:lnTo>
                  <a:pt x="88645" y="208788"/>
                </a:lnTo>
                <a:lnTo>
                  <a:pt x="84327" y="207772"/>
                </a:lnTo>
                <a:lnTo>
                  <a:pt x="79755" y="206883"/>
                </a:lnTo>
                <a:lnTo>
                  <a:pt x="75056" y="206121"/>
                </a:lnTo>
                <a:close/>
              </a:path>
              <a:path w="260985" h="276859">
                <a:moveTo>
                  <a:pt x="96138" y="176276"/>
                </a:moveTo>
                <a:lnTo>
                  <a:pt x="64388" y="208026"/>
                </a:lnTo>
                <a:lnTo>
                  <a:pt x="72516" y="208026"/>
                </a:lnTo>
                <a:lnTo>
                  <a:pt x="100202" y="180340"/>
                </a:lnTo>
                <a:lnTo>
                  <a:pt x="96138" y="176276"/>
                </a:lnTo>
                <a:close/>
              </a:path>
              <a:path w="260985" h="276859">
                <a:moveTo>
                  <a:pt x="31622" y="196723"/>
                </a:moveTo>
                <a:lnTo>
                  <a:pt x="26669" y="196977"/>
                </a:lnTo>
                <a:lnTo>
                  <a:pt x="21589" y="197358"/>
                </a:lnTo>
                <a:lnTo>
                  <a:pt x="16509" y="197993"/>
                </a:lnTo>
                <a:lnTo>
                  <a:pt x="16128" y="204470"/>
                </a:lnTo>
                <a:lnTo>
                  <a:pt x="20954" y="204089"/>
                </a:lnTo>
                <a:lnTo>
                  <a:pt x="25907" y="203962"/>
                </a:lnTo>
                <a:lnTo>
                  <a:pt x="31123" y="203962"/>
                </a:lnTo>
                <a:lnTo>
                  <a:pt x="31622" y="196723"/>
                </a:lnTo>
                <a:close/>
              </a:path>
              <a:path w="260985" h="276859">
                <a:moveTo>
                  <a:pt x="31123" y="203962"/>
                </a:moveTo>
                <a:lnTo>
                  <a:pt x="25907" y="203962"/>
                </a:lnTo>
                <a:lnTo>
                  <a:pt x="31114" y="204089"/>
                </a:lnTo>
                <a:close/>
              </a:path>
              <a:path w="260985" h="276859">
                <a:moveTo>
                  <a:pt x="108519" y="122682"/>
                </a:moveTo>
                <a:lnTo>
                  <a:pt x="97536" y="122682"/>
                </a:lnTo>
                <a:lnTo>
                  <a:pt x="107822" y="133350"/>
                </a:lnTo>
                <a:lnTo>
                  <a:pt x="88518" y="152527"/>
                </a:lnTo>
                <a:lnTo>
                  <a:pt x="138049" y="202057"/>
                </a:lnTo>
                <a:lnTo>
                  <a:pt x="143637" y="196342"/>
                </a:lnTo>
                <a:lnTo>
                  <a:pt x="139318" y="192024"/>
                </a:lnTo>
                <a:lnTo>
                  <a:pt x="144398" y="186944"/>
                </a:lnTo>
                <a:lnTo>
                  <a:pt x="134238" y="186944"/>
                </a:lnTo>
                <a:lnTo>
                  <a:pt x="99313" y="152019"/>
                </a:lnTo>
                <a:lnTo>
                  <a:pt x="112649" y="138557"/>
                </a:lnTo>
                <a:lnTo>
                  <a:pt x="122529" y="138557"/>
                </a:lnTo>
                <a:lnTo>
                  <a:pt x="118363" y="132969"/>
                </a:lnTo>
                <a:lnTo>
                  <a:pt x="123638" y="127635"/>
                </a:lnTo>
                <a:lnTo>
                  <a:pt x="113411" y="127635"/>
                </a:lnTo>
                <a:lnTo>
                  <a:pt x="110236" y="124460"/>
                </a:lnTo>
                <a:lnTo>
                  <a:pt x="108519" y="122682"/>
                </a:lnTo>
                <a:close/>
              </a:path>
              <a:path w="260985" h="276859">
                <a:moveTo>
                  <a:pt x="82041" y="172085"/>
                </a:moveTo>
                <a:lnTo>
                  <a:pt x="55244" y="198882"/>
                </a:lnTo>
                <a:lnTo>
                  <a:pt x="63372" y="198882"/>
                </a:lnTo>
                <a:lnTo>
                  <a:pt x="86105" y="176149"/>
                </a:lnTo>
                <a:lnTo>
                  <a:pt x="82041" y="172085"/>
                </a:lnTo>
                <a:close/>
              </a:path>
              <a:path w="260985" h="276859">
                <a:moveTo>
                  <a:pt x="91186" y="189865"/>
                </a:moveTo>
                <a:lnTo>
                  <a:pt x="89788" y="196596"/>
                </a:lnTo>
                <a:lnTo>
                  <a:pt x="95630" y="197231"/>
                </a:lnTo>
                <a:lnTo>
                  <a:pt x="100964" y="197866"/>
                </a:lnTo>
                <a:lnTo>
                  <a:pt x="105790" y="198755"/>
                </a:lnTo>
                <a:lnTo>
                  <a:pt x="107314" y="191135"/>
                </a:lnTo>
                <a:lnTo>
                  <a:pt x="96646" y="190119"/>
                </a:lnTo>
                <a:lnTo>
                  <a:pt x="91186" y="189865"/>
                </a:lnTo>
                <a:close/>
              </a:path>
              <a:path w="260985" h="276859">
                <a:moveTo>
                  <a:pt x="56065" y="165608"/>
                </a:moveTo>
                <a:lnTo>
                  <a:pt x="48767" y="165608"/>
                </a:lnTo>
                <a:lnTo>
                  <a:pt x="48683" y="168910"/>
                </a:lnTo>
                <a:lnTo>
                  <a:pt x="48556" y="172339"/>
                </a:lnTo>
                <a:lnTo>
                  <a:pt x="48429" y="175006"/>
                </a:lnTo>
                <a:lnTo>
                  <a:pt x="48343" y="176276"/>
                </a:lnTo>
                <a:lnTo>
                  <a:pt x="47751" y="181483"/>
                </a:lnTo>
                <a:lnTo>
                  <a:pt x="54101" y="181610"/>
                </a:lnTo>
                <a:lnTo>
                  <a:pt x="46100" y="189738"/>
                </a:lnTo>
                <a:lnTo>
                  <a:pt x="53593" y="189738"/>
                </a:lnTo>
                <a:lnTo>
                  <a:pt x="62229" y="181102"/>
                </a:lnTo>
                <a:lnTo>
                  <a:pt x="54609" y="181102"/>
                </a:lnTo>
                <a:lnTo>
                  <a:pt x="55371" y="175006"/>
                </a:lnTo>
                <a:lnTo>
                  <a:pt x="55879" y="169418"/>
                </a:lnTo>
                <a:lnTo>
                  <a:pt x="56065" y="165608"/>
                </a:lnTo>
                <a:close/>
              </a:path>
              <a:path w="260985" h="276859">
                <a:moveTo>
                  <a:pt x="183387" y="124460"/>
                </a:moveTo>
                <a:lnTo>
                  <a:pt x="172212" y="124460"/>
                </a:lnTo>
                <a:lnTo>
                  <a:pt x="184403" y="136779"/>
                </a:lnTo>
                <a:lnTo>
                  <a:pt x="134238" y="186944"/>
                </a:lnTo>
                <a:lnTo>
                  <a:pt x="144398" y="186944"/>
                </a:lnTo>
                <a:lnTo>
                  <a:pt x="189483" y="141859"/>
                </a:lnTo>
                <a:lnTo>
                  <a:pt x="198246" y="141859"/>
                </a:lnTo>
                <a:lnTo>
                  <a:pt x="199516" y="140589"/>
                </a:lnTo>
                <a:lnTo>
                  <a:pt x="183387" y="124460"/>
                </a:lnTo>
                <a:close/>
              </a:path>
              <a:path w="260985" h="276859">
                <a:moveTo>
                  <a:pt x="66928" y="157099"/>
                </a:moveTo>
                <a:lnTo>
                  <a:pt x="57276" y="157099"/>
                </a:lnTo>
                <a:lnTo>
                  <a:pt x="67944" y="167767"/>
                </a:lnTo>
                <a:lnTo>
                  <a:pt x="54609" y="181102"/>
                </a:lnTo>
                <a:lnTo>
                  <a:pt x="62229" y="181102"/>
                </a:lnTo>
                <a:lnTo>
                  <a:pt x="71754" y="171577"/>
                </a:lnTo>
                <a:lnTo>
                  <a:pt x="76072" y="171577"/>
                </a:lnTo>
                <a:lnTo>
                  <a:pt x="78739" y="168910"/>
                </a:lnTo>
                <a:lnTo>
                  <a:pt x="66928" y="157099"/>
                </a:lnTo>
                <a:close/>
              </a:path>
              <a:path w="260985" h="276859">
                <a:moveTo>
                  <a:pt x="76072" y="171577"/>
                </a:moveTo>
                <a:lnTo>
                  <a:pt x="71754" y="171577"/>
                </a:lnTo>
                <a:lnTo>
                  <a:pt x="73913" y="173736"/>
                </a:lnTo>
                <a:lnTo>
                  <a:pt x="76072" y="171577"/>
                </a:lnTo>
                <a:close/>
              </a:path>
              <a:path w="260985" h="276859">
                <a:moveTo>
                  <a:pt x="130700" y="172339"/>
                </a:moveTo>
                <a:lnTo>
                  <a:pt x="125221" y="172339"/>
                </a:lnTo>
                <a:lnTo>
                  <a:pt x="128142" y="172466"/>
                </a:lnTo>
                <a:lnTo>
                  <a:pt x="130682" y="172720"/>
                </a:lnTo>
                <a:lnTo>
                  <a:pt x="130700" y="172339"/>
                </a:lnTo>
                <a:close/>
              </a:path>
              <a:path w="260985" h="276859">
                <a:moveTo>
                  <a:pt x="122529" y="138557"/>
                </a:moveTo>
                <a:lnTo>
                  <a:pt x="112649" y="138557"/>
                </a:lnTo>
                <a:lnTo>
                  <a:pt x="118223" y="146319"/>
                </a:lnTo>
                <a:lnTo>
                  <a:pt x="121618" y="154559"/>
                </a:lnTo>
                <a:lnTo>
                  <a:pt x="122630" y="161740"/>
                </a:lnTo>
                <a:lnTo>
                  <a:pt x="122752" y="164211"/>
                </a:lnTo>
                <a:lnTo>
                  <a:pt x="121919" y="172466"/>
                </a:lnTo>
                <a:lnTo>
                  <a:pt x="125221" y="172339"/>
                </a:lnTo>
                <a:lnTo>
                  <a:pt x="130700" y="172339"/>
                </a:lnTo>
                <a:lnTo>
                  <a:pt x="131187" y="161740"/>
                </a:lnTo>
                <a:lnTo>
                  <a:pt x="129285" y="151463"/>
                </a:lnTo>
                <a:lnTo>
                  <a:pt x="124990" y="141859"/>
                </a:lnTo>
                <a:lnTo>
                  <a:pt x="122529" y="138557"/>
                </a:lnTo>
                <a:close/>
              </a:path>
              <a:path w="260985" h="276859">
                <a:moveTo>
                  <a:pt x="56133" y="164211"/>
                </a:moveTo>
                <a:lnTo>
                  <a:pt x="49529" y="164846"/>
                </a:lnTo>
                <a:lnTo>
                  <a:pt x="56103" y="164846"/>
                </a:lnTo>
                <a:lnTo>
                  <a:pt x="56133" y="164211"/>
                </a:lnTo>
                <a:close/>
              </a:path>
              <a:path w="260985" h="276859">
                <a:moveTo>
                  <a:pt x="137287" y="72771"/>
                </a:moveTo>
                <a:lnTo>
                  <a:pt x="68833" y="141224"/>
                </a:lnTo>
                <a:lnTo>
                  <a:pt x="73913" y="146304"/>
                </a:lnTo>
                <a:lnTo>
                  <a:pt x="97536" y="122682"/>
                </a:lnTo>
                <a:lnTo>
                  <a:pt x="108519" y="122682"/>
                </a:lnTo>
                <a:lnTo>
                  <a:pt x="103124" y="117094"/>
                </a:lnTo>
                <a:lnTo>
                  <a:pt x="114045" y="106172"/>
                </a:lnTo>
                <a:lnTo>
                  <a:pt x="125221" y="106172"/>
                </a:lnTo>
                <a:lnTo>
                  <a:pt x="119633" y="100584"/>
                </a:lnTo>
                <a:lnTo>
                  <a:pt x="142366" y="77851"/>
                </a:lnTo>
                <a:lnTo>
                  <a:pt x="137287" y="72771"/>
                </a:lnTo>
                <a:close/>
              </a:path>
              <a:path w="260985" h="276859">
                <a:moveTo>
                  <a:pt x="198246" y="141859"/>
                </a:moveTo>
                <a:lnTo>
                  <a:pt x="189483" y="141859"/>
                </a:lnTo>
                <a:lnTo>
                  <a:pt x="193928" y="146177"/>
                </a:lnTo>
                <a:lnTo>
                  <a:pt x="198246" y="141859"/>
                </a:lnTo>
                <a:close/>
              </a:path>
              <a:path w="260985" h="276859">
                <a:moveTo>
                  <a:pt x="140715" y="121666"/>
                </a:moveTo>
                <a:lnTo>
                  <a:pt x="129539" y="121666"/>
                </a:lnTo>
                <a:lnTo>
                  <a:pt x="144525" y="136652"/>
                </a:lnTo>
                <a:lnTo>
                  <a:pt x="149732" y="141732"/>
                </a:lnTo>
                <a:lnTo>
                  <a:pt x="154558" y="142113"/>
                </a:lnTo>
                <a:lnTo>
                  <a:pt x="164083" y="132588"/>
                </a:lnTo>
                <a:lnTo>
                  <a:pt x="151637" y="132588"/>
                </a:lnTo>
                <a:lnTo>
                  <a:pt x="140715" y="121666"/>
                </a:lnTo>
                <a:close/>
              </a:path>
              <a:path w="260985" h="276859">
                <a:moveTo>
                  <a:pt x="160654" y="101727"/>
                </a:moveTo>
                <a:lnTo>
                  <a:pt x="149478" y="101727"/>
                </a:lnTo>
                <a:lnTo>
                  <a:pt x="167131" y="119380"/>
                </a:lnTo>
                <a:lnTo>
                  <a:pt x="153924" y="132588"/>
                </a:lnTo>
                <a:lnTo>
                  <a:pt x="164083" y="132588"/>
                </a:lnTo>
                <a:lnTo>
                  <a:pt x="172212" y="124460"/>
                </a:lnTo>
                <a:lnTo>
                  <a:pt x="183387" y="124460"/>
                </a:lnTo>
                <a:lnTo>
                  <a:pt x="160654" y="101727"/>
                </a:lnTo>
                <a:close/>
              </a:path>
              <a:path w="260985" h="276859">
                <a:moveTo>
                  <a:pt x="125221" y="106172"/>
                </a:moveTo>
                <a:lnTo>
                  <a:pt x="114045" y="106172"/>
                </a:lnTo>
                <a:lnTo>
                  <a:pt x="124459" y="116586"/>
                </a:lnTo>
                <a:lnTo>
                  <a:pt x="113411" y="127635"/>
                </a:lnTo>
                <a:lnTo>
                  <a:pt x="123638" y="127635"/>
                </a:lnTo>
                <a:lnTo>
                  <a:pt x="129539" y="121666"/>
                </a:lnTo>
                <a:lnTo>
                  <a:pt x="140715" y="121666"/>
                </a:lnTo>
                <a:lnTo>
                  <a:pt x="135127" y="116078"/>
                </a:lnTo>
                <a:lnTo>
                  <a:pt x="140208" y="110998"/>
                </a:lnTo>
                <a:lnTo>
                  <a:pt x="130047" y="110998"/>
                </a:lnTo>
                <a:lnTo>
                  <a:pt x="125221" y="106172"/>
                </a:lnTo>
                <a:close/>
              </a:path>
              <a:path w="260985" h="276859">
                <a:moveTo>
                  <a:pt x="221106" y="67183"/>
                </a:moveTo>
                <a:lnTo>
                  <a:pt x="187959" y="100457"/>
                </a:lnTo>
                <a:lnTo>
                  <a:pt x="206755" y="119380"/>
                </a:lnTo>
                <a:lnTo>
                  <a:pt x="211962" y="114173"/>
                </a:lnTo>
                <a:lnTo>
                  <a:pt x="208787" y="111125"/>
                </a:lnTo>
                <a:lnTo>
                  <a:pt x="213233" y="106680"/>
                </a:lnTo>
                <a:lnTo>
                  <a:pt x="204469" y="106680"/>
                </a:lnTo>
                <a:lnTo>
                  <a:pt x="197357" y="99695"/>
                </a:lnTo>
                <a:lnTo>
                  <a:pt x="220344" y="76708"/>
                </a:lnTo>
                <a:lnTo>
                  <a:pt x="230555" y="76708"/>
                </a:lnTo>
                <a:lnTo>
                  <a:pt x="221106" y="67183"/>
                </a:lnTo>
                <a:close/>
              </a:path>
              <a:path w="260985" h="276859">
                <a:moveTo>
                  <a:pt x="149987" y="91059"/>
                </a:moveTo>
                <a:lnTo>
                  <a:pt x="130047" y="110998"/>
                </a:lnTo>
                <a:lnTo>
                  <a:pt x="140208" y="110998"/>
                </a:lnTo>
                <a:lnTo>
                  <a:pt x="149478" y="101727"/>
                </a:lnTo>
                <a:lnTo>
                  <a:pt x="160654" y="101727"/>
                </a:lnTo>
                <a:lnTo>
                  <a:pt x="149987" y="91059"/>
                </a:lnTo>
                <a:close/>
              </a:path>
              <a:path w="260985" h="276859">
                <a:moveTo>
                  <a:pt x="230555" y="76708"/>
                </a:moveTo>
                <a:lnTo>
                  <a:pt x="220344" y="76708"/>
                </a:lnTo>
                <a:lnTo>
                  <a:pt x="227329" y="83820"/>
                </a:lnTo>
                <a:lnTo>
                  <a:pt x="204469" y="106680"/>
                </a:lnTo>
                <a:lnTo>
                  <a:pt x="213233" y="106680"/>
                </a:lnTo>
                <a:lnTo>
                  <a:pt x="236854" y="83058"/>
                </a:lnTo>
                <a:lnTo>
                  <a:pt x="230555" y="76708"/>
                </a:lnTo>
                <a:close/>
              </a:path>
              <a:path w="260985" h="276859">
                <a:moveTo>
                  <a:pt x="239140" y="29337"/>
                </a:moveTo>
                <a:lnTo>
                  <a:pt x="169671" y="98806"/>
                </a:lnTo>
                <a:lnTo>
                  <a:pt x="174370" y="103378"/>
                </a:lnTo>
                <a:lnTo>
                  <a:pt x="228345" y="49403"/>
                </a:lnTo>
                <a:lnTo>
                  <a:pt x="239267" y="49403"/>
                </a:lnTo>
                <a:lnTo>
                  <a:pt x="233806" y="43942"/>
                </a:lnTo>
                <a:lnTo>
                  <a:pt x="243839" y="33909"/>
                </a:lnTo>
                <a:lnTo>
                  <a:pt x="239140" y="29337"/>
                </a:lnTo>
                <a:close/>
              </a:path>
              <a:path w="260985" h="276859">
                <a:moveTo>
                  <a:pt x="239267" y="49403"/>
                </a:moveTo>
                <a:lnTo>
                  <a:pt x="228345" y="49403"/>
                </a:lnTo>
                <a:lnTo>
                  <a:pt x="247776" y="68961"/>
                </a:lnTo>
                <a:lnTo>
                  <a:pt x="251078" y="72136"/>
                </a:lnTo>
                <a:lnTo>
                  <a:pt x="251205" y="75311"/>
                </a:lnTo>
                <a:lnTo>
                  <a:pt x="248157" y="78232"/>
                </a:lnTo>
                <a:lnTo>
                  <a:pt x="245744" y="80645"/>
                </a:lnTo>
                <a:lnTo>
                  <a:pt x="242062" y="83947"/>
                </a:lnTo>
                <a:lnTo>
                  <a:pt x="237108" y="88138"/>
                </a:lnTo>
                <a:lnTo>
                  <a:pt x="239649" y="89789"/>
                </a:lnTo>
                <a:lnTo>
                  <a:pt x="244220" y="93091"/>
                </a:lnTo>
                <a:lnTo>
                  <a:pt x="248412" y="89027"/>
                </a:lnTo>
                <a:lnTo>
                  <a:pt x="255269" y="82169"/>
                </a:lnTo>
                <a:lnTo>
                  <a:pt x="260857" y="76454"/>
                </a:lnTo>
                <a:lnTo>
                  <a:pt x="260730" y="70866"/>
                </a:lnTo>
                <a:lnTo>
                  <a:pt x="239267" y="49403"/>
                </a:lnTo>
                <a:close/>
              </a:path>
              <a:path w="260985" h="276859">
                <a:moveTo>
                  <a:pt x="190500" y="36957"/>
                </a:moveTo>
                <a:lnTo>
                  <a:pt x="157987" y="69469"/>
                </a:lnTo>
                <a:lnTo>
                  <a:pt x="174625" y="86233"/>
                </a:lnTo>
                <a:lnTo>
                  <a:pt x="179831" y="81026"/>
                </a:lnTo>
                <a:lnTo>
                  <a:pt x="178053" y="79375"/>
                </a:lnTo>
                <a:lnTo>
                  <a:pt x="182498" y="74930"/>
                </a:lnTo>
                <a:lnTo>
                  <a:pt x="173736" y="74930"/>
                </a:lnTo>
                <a:lnTo>
                  <a:pt x="167512" y="68707"/>
                </a:lnTo>
                <a:lnTo>
                  <a:pt x="189611" y="46482"/>
                </a:lnTo>
                <a:lnTo>
                  <a:pt x="199952" y="46482"/>
                </a:lnTo>
                <a:lnTo>
                  <a:pt x="190500" y="36957"/>
                </a:lnTo>
                <a:close/>
              </a:path>
              <a:path w="260985" h="276859">
                <a:moveTo>
                  <a:pt x="199952" y="46482"/>
                </a:moveTo>
                <a:lnTo>
                  <a:pt x="189611" y="46482"/>
                </a:lnTo>
                <a:lnTo>
                  <a:pt x="195961" y="52832"/>
                </a:lnTo>
                <a:lnTo>
                  <a:pt x="173736" y="74930"/>
                </a:lnTo>
                <a:lnTo>
                  <a:pt x="182498" y="74930"/>
                </a:lnTo>
                <a:lnTo>
                  <a:pt x="200278" y="57150"/>
                </a:lnTo>
                <a:lnTo>
                  <a:pt x="203708" y="57150"/>
                </a:lnTo>
                <a:lnTo>
                  <a:pt x="207137" y="53721"/>
                </a:lnTo>
                <a:lnTo>
                  <a:pt x="199952" y="46482"/>
                </a:lnTo>
                <a:close/>
              </a:path>
              <a:path w="260985" h="276859">
                <a:moveTo>
                  <a:pt x="208152" y="0"/>
                </a:moveTo>
                <a:lnTo>
                  <a:pt x="140842" y="67437"/>
                </a:lnTo>
                <a:lnTo>
                  <a:pt x="145414" y="72136"/>
                </a:lnTo>
                <a:lnTo>
                  <a:pt x="197865" y="19685"/>
                </a:lnTo>
                <a:lnTo>
                  <a:pt x="209010" y="19685"/>
                </a:lnTo>
                <a:lnTo>
                  <a:pt x="203453" y="14097"/>
                </a:lnTo>
                <a:lnTo>
                  <a:pt x="212851" y="4699"/>
                </a:lnTo>
                <a:lnTo>
                  <a:pt x="208152" y="0"/>
                </a:lnTo>
                <a:close/>
              </a:path>
              <a:path w="260985" h="276859">
                <a:moveTo>
                  <a:pt x="203708" y="57150"/>
                </a:moveTo>
                <a:lnTo>
                  <a:pt x="200278" y="57150"/>
                </a:lnTo>
                <a:lnTo>
                  <a:pt x="202056" y="58801"/>
                </a:lnTo>
                <a:lnTo>
                  <a:pt x="203708" y="57150"/>
                </a:lnTo>
                <a:close/>
              </a:path>
              <a:path w="260985" h="276859">
                <a:moveTo>
                  <a:pt x="209010" y="19685"/>
                </a:moveTo>
                <a:lnTo>
                  <a:pt x="197865" y="19685"/>
                </a:lnTo>
                <a:lnTo>
                  <a:pt x="220725" y="42418"/>
                </a:lnTo>
                <a:lnTo>
                  <a:pt x="226187" y="36957"/>
                </a:lnTo>
                <a:lnTo>
                  <a:pt x="209010" y="19685"/>
                </a:lnTo>
                <a:close/>
              </a:path>
            </a:pathLst>
          </a:custGeom>
          <a:solidFill>
            <a:srgbClr val="000000"/>
          </a:solidFill>
        </p:spPr>
        <p:txBody>
          <a:bodyPr wrap="square" lIns="0" tIns="0" rIns="0" bIns="0" rtlCol="0"/>
          <a:lstStyle/>
          <a:p/>
        </p:txBody>
      </p:sp>
      <p:pic>
        <p:nvPicPr>
          <p:cNvPr id="68" name="object 68"/>
          <p:cNvPicPr/>
          <p:nvPr/>
        </p:nvPicPr>
        <p:blipFill>
          <a:blip r:embed="rId19" cstate="print"/>
          <a:stretch>
            <a:fillRect/>
          </a:stretch>
        </p:blipFill>
        <p:spPr>
          <a:xfrm>
            <a:off x="4410328" y="8924543"/>
            <a:ext cx="194056" cy="190245"/>
          </a:xfrm>
          <a:prstGeom prst="rect">
            <a:avLst/>
          </a:prstGeom>
        </p:spPr>
      </p:pic>
      <p:sp>
        <p:nvSpPr>
          <p:cNvPr id="69" name="object 69"/>
          <p:cNvSpPr/>
          <p:nvPr/>
        </p:nvSpPr>
        <p:spPr>
          <a:xfrm>
            <a:off x="4734940" y="8921622"/>
            <a:ext cx="262255" cy="269240"/>
          </a:xfrm>
          <a:custGeom>
            <a:avLst/>
            <a:gdLst/>
            <a:ahLst/>
            <a:cxnLst/>
            <a:rect l="l" t="t" r="r" b="b"/>
            <a:pathLst>
              <a:path w="262254" h="269240">
                <a:moveTo>
                  <a:pt x="31946" y="228600"/>
                </a:moveTo>
                <a:lnTo>
                  <a:pt x="23241" y="228600"/>
                </a:lnTo>
                <a:lnTo>
                  <a:pt x="64135" y="269240"/>
                </a:lnTo>
                <a:lnTo>
                  <a:pt x="68961" y="265430"/>
                </a:lnTo>
                <a:lnTo>
                  <a:pt x="31946" y="228600"/>
                </a:lnTo>
                <a:close/>
              </a:path>
              <a:path w="262254" h="269240">
                <a:moveTo>
                  <a:pt x="70178" y="224790"/>
                </a:moveTo>
                <a:lnTo>
                  <a:pt x="59817" y="224790"/>
                </a:lnTo>
                <a:lnTo>
                  <a:pt x="75057" y="241300"/>
                </a:lnTo>
                <a:lnTo>
                  <a:pt x="75946" y="241300"/>
                </a:lnTo>
                <a:lnTo>
                  <a:pt x="75819" y="243840"/>
                </a:lnTo>
                <a:lnTo>
                  <a:pt x="74930" y="245110"/>
                </a:lnTo>
                <a:lnTo>
                  <a:pt x="73406" y="246380"/>
                </a:lnTo>
                <a:lnTo>
                  <a:pt x="71374" y="248920"/>
                </a:lnTo>
                <a:lnTo>
                  <a:pt x="68834" y="251460"/>
                </a:lnTo>
                <a:lnTo>
                  <a:pt x="65659" y="254000"/>
                </a:lnTo>
                <a:lnTo>
                  <a:pt x="67945" y="254000"/>
                </a:lnTo>
                <a:lnTo>
                  <a:pt x="70231" y="256540"/>
                </a:lnTo>
                <a:lnTo>
                  <a:pt x="72517" y="257810"/>
                </a:lnTo>
                <a:lnTo>
                  <a:pt x="75057" y="255270"/>
                </a:lnTo>
                <a:lnTo>
                  <a:pt x="79501" y="251460"/>
                </a:lnTo>
                <a:lnTo>
                  <a:pt x="82804" y="247650"/>
                </a:lnTo>
                <a:lnTo>
                  <a:pt x="84455" y="245110"/>
                </a:lnTo>
                <a:lnTo>
                  <a:pt x="84200" y="240030"/>
                </a:lnTo>
                <a:lnTo>
                  <a:pt x="82423" y="237490"/>
                </a:lnTo>
                <a:lnTo>
                  <a:pt x="78994" y="233680"/>
                </a:lnTo>
                <a:lnTo>
                  <a:pt x="70178" y="224790"/>
                </a:lnTo>
                <a:close/>
              </a:path>
              <a:path w="262254" h="269240">
                <a:moveTo>
                  <a:pt x="6350" y="190500"/>
                </a:moveTo>
                <a:lnTo>
                  <a:pt x="0" y="194310"/>
                </a:lnTo>
                <a:lnTo>
                  <a:pt x="6191" y="205740"/>
                </a:lnTo>
                <a:lnTo>
                  <a:pt x="11430" y="217170"/>
                </a:lnTo>
                <a:lnTo>
                  <a:pt x="15716" y="228600"/>
                </a:lnTo>
                <a:lnTo>
                  <a:pt x="19050" y="241300"/>
                </a:lnTo>
                <a:lnTo>
                  <a:pt x="21971" y="242570"/>
                </a:lnTo>
                <a:lnTo>
                  <a:pt x="24764" y="243840"/>
                </a:lnTo>
                <a:lnTo>
                  <a:pt x="27178" y="245110"/>
                </a:lnTo>
                <a:lnTo>
                  <a:pt x="26162" y="240030"/>
                </a:lnTo>
                <a:lnTo>
                  <a:pt x="24892" y="234950"/>
                </a:lnTo>
                <a:lnTo>
                  <a:pt x="23241" y="228600"/>
                </a:lnTo>
                <a:lnTo>
                  <a:pt x="31946" y="228600"/>
                </a:lnTo>
                <a:lnTo>
                  <a:pt x="17907" y="214630"/>
                </a:lnTo>
                <a:lnTo>
                  <a:pt x="15404" y="208280"/>
                </a:lnTo>
                <a:lnTo>
                  <a:pt x="12652" y="201930"/>
                </a:lnTo>
                <a:lnTo>
                  <a:pt x="9638" y="196850"/>
                </a:lnTo>
                <a:lnTo>
                  <a:pt x="6350" y="190500"/>
                </a:lnTo>
                <a:close/>
              </a:path>
              <a:path w="262254" h="269240">
                <a:moveTo>
                  <a:pt x="51928" y="207010"/>
                </a:moveTo>
                <a:lnTo>
                  <a:pt x="41401" y="207010"/>
                </a:lnTo>
                <a:lnTo>
                  <a:pt x="54356" y="219710"/>
                </a:lnTo>
                <a:lnTo>
                  <a:pt x="50800" y="224790"/>
                </a:lnTo>
                <a:lnTo>
                  <a:pt x="44450" y="234950"/>
                </a:lnTo>
                <a:lnTo>
                  <a:pt x="51688" y="238760"/>
                </a:lnTo>
                <a:lnTo>
                  <a:pt x="54101" y="234950"/>
                </a:lnTo>
                <a:lnTo>
                  <a:pt x="56769" y="231140"/>
                </a:lnTo>
                <a:lnTo>
                  <a:pt x="59817" y="224790"/>
                </a:lnTo>
                <a:lnTo>
                  <a:pt x="70178" y="224790"/>
                </a:lnTo>
                <a:lnTo>
                  <a:pt x="63881" y="218440"/>
                </a:lnTo>
                <a:lnTo>
                  <a:pt x="66294" y="214630"/>
                </a:lnTo>
                <a:lnTo>
                  <a:pt x="67183" y="213360"/>
                </a:lnTo>
                <a:lnTo>
                  <a:pt x="58420" y="213360"/>
                </a:lnTo>
                <a:lnTo>
                  <a:pt x="51928" y="207010"/>
                </a:lnTo>
                <a:close/>
              </a:path>
              <a:path w="262254" h="269240">
                <a:moveTo>
                  <a:pt x="71989" y="189230"/>
                </a:moveTo>
                <a:lnTo>
                  <a:pt x="59689" y="189230"/>
                </a:lnTo>
                <a:lnTo>
                  <a:pt x="66643" y="194310"/>
                </a:lnTo>
                <a:lnTo>
                  <a:pt x="73215" y="200660"/>
                </a:lnTo>
                <a:lnTo>
                  <a:pt x="79406" y="204470"/>
                </a:lnTo>
                <a:lnTo>
                  <a:pt x="85217" y="209550"/>
                </a:lnTo>
                <a:lnTo>
                  <a:pt x="84582" y="215900"/>
                </a:lnTo>
                <a:lnTo>
                  <a:pt x="83185" y="223520"/>
                </a:lnTo>
                <a:lnTo>
                  <a:pt x="80899" y="231140"/>
                </a:lnTo>
                <a:lnTo>
                  <a:pt x="88646" y="231140"/>
                </a:lnTo>
                <a:lnTo>
                  <a:pt x="90424" y="224790"/>
                </a:lnTo>
                <a:lnTo>
                  <a:pt x="91694" y="219710"/>
                </a:lnTo>
                <a:lnTo>
                  <a:pt x="92329" y="213360"/>
                </a:lnTo>
                <a:lnTo>
                  <a:pt x="119761" y="213360"/>
                </a:lnTo>
                <a:lnTo>
                  <a:pt x="121285" y="212090"/>
                </a:lnTo>
                <a:lnTo>
                  <a:pt x="121189" y="210820"/>
                </a:lnTo>
                <a:lnTo>
                  <a:pt x="105410" y="210820"/>
                </a:lnTo>
                <a:lnTo>
                  <a:pt x="99949" y="209550"/>
                </a:lnTo>
                <a:lnTo>
                  <a:pt x="92963" y="205740"/>
                </a:lnTo>
                <a:lnTo>
                  <a:pt x="92948" y="200660"/>
                </a:lnTo>
                <a:lnTo>
                  <a:pt x="85471" y="200660"/>
                </a:lnTo>
                <a:lnTo>
                  <a:pt x="80900" y="196850"/>
                </a:lnTo>
                <a:lnTo>
                  <a:pt x="75961" y="193040"/>
                </a:lnTo>
                <a:lnTo>
                  <a:pt x="71989" y="189230"/>
                </a:lnTo>
                <a:close/>
              </a:path>
              <a:path w="262254" h="269240">
                <a:moveTo>
                  <a:pt x="36858" y="191770"/>
                </a:moveTo>
                <a:lnTo>
                  <a:pt x="26416" y="191770"/>
                </a:lnTo>
                <a:lnTo>
                  <a:pt x="36322" y="201930"/>
                </a:lnTo>
                <a:lnTo>
                  <a:pt x="24257" y="213360"/>
                </a:lnTo>
                <a:lnTo>
                  <a:pt x="29337" y="218440"/>
                </a:lnTo>
                <a:lnTo>
                  <a:pt x="41401" y="207010"/>
                </a:lnTo>
                <a:lnTo>
                  <a:pt x="51928" y="207010"/>
                </a:lnTo>
                <a:lnTo>
                  <a:pt x="46736" y="201930"/>
                </a:lnTo>
                <a:lnTo>
                  <a:pt x="51917" y="196850"/>
                </a:lnTo>
                <a:lnTo>
                  <a:pt x="41656" y="196850"/>
                </a:lnTo>
                <a:lnTo>
                  <a:pt x="36858" y="191770"/>
                </a:lnTo>
                <a:close/>
              </a:path>
              <a:path w="262254" h="269240">
                <a:moveTo>
                  <a:pt x="119761" y="213360"/>
                </a:moveTo>
                <a:lnTo>
                  <a:pt x="92329" y="213360"/>
                </a:lnTo>
                <a:lnTo>
                  <a:pt x="96266" y="215900"/>
                </a:lnTo>
                <a:lnTo>
                  <a:pt x="99695" y="217170"/>
                </a:lnTo>
                <a:lnTo>
                  <a:pt x="102870" y="217170"/>
                </a:lnTo>
                <a:lnTo>
                  <a:pt x="109474" y="218440"/>
                </a:lnTo>
                <a:lnTo>
                  <a:pt x="114681" y="218440"/>
                </a:lnTo>
                <a:lnTo>
                  <a:pt x="118237" y="214630"/>
                </a:lnTo>
                <a:lnTo>
                  <a:pt x="119761" y="213360"/>
                </a:lnTo>
                <a:close/>
              </a:path>
              <a:path w="262254" h="269240">
                <a:moveTo>
                  <a:pt x="66167" y="200660"/>
                </a:moveTo>
                <a:lnTo>
                  <a:pt x="63500" y="205740"/>
                </a:lnTo>
                <a:lnTo>
                  <a:pt x="60833" y="209550"/>
                </a:lnTo>
                <a:lnTo>
                  <a:pt x="58420" y="213360"/>
                </a:lnTo>
                <a:lnTo>
                  <a:pt x="67183" y="213360"/>
                </a:lnTo>
                <a:lnTo>
                  <a:pt x="68961" y="210820"/>
                </a:lnTo>
                <a:lnTo>
                  <a:pt x="71882" y="205740"/>
                </a:lnTo>
                <a:lnTo>
                  <a:pt x="70104" y="204470"/>
                </a:lnTo>
                <a:lnTo>
                  <a:pt x="68199" y="203200"/>
                </a:lnTo>
                <a:lnTo>
                  <a:pt x="66167" y="200660"/>
                </a:lnTo>
                <a:close/>
              </a:path>
              <a:path w="262254" h="269240">
                <a:moveTo>
                  <a:pt x="108966" y="190500"/>
                </a:moveTo>
                <a:lnTo>
                  <a:pt x="107061" y="191770"/>
                </a:lnTo>
                <a:lnTo>
                  <a:pt x="104648" y="193040"/>
                </a:lnTo>
                <a:lnTo>
                  <a:pt x="101854" y="193040"/>
                </a:lnTo>
                <a:lnTo>
                  <a:pt x="105537" y="198120"/>
                </a:lnTo>
                <a:lnTo>
                  <a:pt x="108458" y="201930"/>
                </a:lnTo>
                <a:lnTo>
                  <a:pt x="110871" y="204470"/>
                </a:lnTo>
                <a:lnTo>
                  <a:pt x="112649" y="208280"/>
                </a:lnTo>
                <a:lnTo>
                  <a:pt x="112268" y="209550"/>
                </a:lnTo>
                <a:lnTo>
                  <a:pt x="109347" y="210820"/>
                </a:lnTo>
                <a:lnTo>
                  <a:pt x="121189" y="210820"/>
                </a:lnTo>
                <a:lnTo>
                  <a:pt x="120904" y="207010"/>
                </a:lnTo>
                <a:lnTo>
                  <a:pt x="117221" y="201930"/>
                </a:lnTo>
                <a:lnTo>
                  <a:pt x="115062" y="198120"/>
                </a:lnTo>
                <a:lnTo>
                  <a:pt x="112268" y="194310"/>
                </a:lnTo>
                <a:lnTo>
                  <a:pt x="108966" y="190500"/>
                </a:lnTo>
                <a:close/>
              </a:path>
              <a:path w="262254" h="269240">
                <a:moveTo>
                  <a:pt x="155114" y="163830"/>
                </a:moveTo>
                <a:lnTo>
                  <a:pt x="147574" y="163830"/>
                </a:lnTo>
                <a:lnTo>
                  <a:pt x="143809" y="171450"/>
                </a:lnTo>
                <a:lnTo>
                  <a:pt x="138795" y="180340"/>
                </a:lnTo>
                <a:lnTo>
                  <a:pt x="132518" y="190500"/>
                </a:lnTo>
                <a:lnTo>
                  <a:pt x="124968" y="200660"/>
                </a:lnTo>
                <a:lnTo>
                  <a:pt x="127888" y="200660"/>
                </a:lnTo>
                <a:lnTo>
                  <a:pt x="130683" y="201930"/>
                </a:lnTo>
                <a:lnTo>
                  <a:pt x="133223" y="203200"/>
                </a:lnTo>
                <a:lnTo>
                  <a:pt x="148605" y="179070"/>
                </a:lnTo>
                <a:lnTo>
                  <a:pt x="155114" y="163830"/>
                </a:lnTo>
                <a:close/>
              </a:path>
              <a:path w="262254" h="269240">
                <a:moveTo>
                  <a:pt x="32385" y="170180"/>
                </a:moveTo>
                <a:lnTo>
                  <a:pt x="22463" y="185420"/>
                </a:lnTo>
                <a:lnTo>
                  <a:pt x="12446" y="198120"/>
                </a:lnTo>
                <a:lnTo>
                  <a:pt x="14859" y="199390"/>
                </a:lnTo>
                <a:lnTo>
                  <a:pt x="17145" y="200660"/>
                </a:lnTo>
                <a:lnTo>
                  <a:pt x="19050" y="201930"/>
                </a:lnTo>
                <a:lnTo>
                  <a:pt x="26416" y="191770"/>
                </a:lnTo>
                <a:lnTo>
                  <a:pt x="36858" y="191770"/>
                </a:lnTo>
                <a:lnTo>
                  <a:pt x="30861" y="185420"/>
                </a:lnTo>
                <a:lnTo>
                  <a:pt x="33528" y="181610"/>
                </a:lnTo>
                <a:lnTo>
                  <a:pt x="36322" y="177800"/>
                </a:lnTo>
                <a:lnTo>
                  <a:pt x="38988" y="173990"/>
                </a:lnTo>
                <a:lnTo>
                  <a:pt x="32385" y="170180"/>
                </a:lnTo>
                <a:close/>
              </a:path>
              <a:path w="262254" h="269240">
                <a:moveTo>
                  <a:pt x="88900" y="173990"/>
                </a:moveTo>
                <a:lnTo>
                  <a:pt x="81407" y="175260"/>
                </a:lnTo>
                <a:lnTo>
                  <a:pt x="83947" y="184150"/>
                </a:lnTo>
                <a:lnTo>
                  <a:pt x="85217" y="191770"/>
                </a:lnTo>
                <a:lnTo>
                  <a:pt x="85471" y="200660"/>
                </a:lnTo>
                <a:lnTo>
                  <a:pt x="92948" y="200660"/>
                </a:lnTo>
                <a:lnTo>
                  <a:pt x="92936" y="196850"/>
                </a:lnTo>
                <a:lnTo>
                  <a:pt x="92265" y="189230"/>
                </a:lnTo>
                <a:lnTo>
                  <a:pt x="90928" y="181610"/>
                </a:lnTo>
                <a:lnTo>
                  <a:pt x="88900" y="173990"/>
                </a:lnTo>
                <a:close/>
              </a:path>
              <a:path w="262254" h="269240">
                <a:moveTo>
                  <a:pt x="37846" y="157480"/>
                </a:moveTo>
                <a:lnTo>
                  <a:pt x="32258" y="162560"/>
                </a:lnTo>
                <a:lnTo>
                  <a:pt x="38282" y="168910"/>
                </a:lnTo>
                <a:lnTo>
                  <a:pt x="43973" y="173990"/>
                </a:lnTo>
                <a:lnTo>
                  <a:pt x="49331" y="179070"/>
                </a:lnTo>
                <a:lnTo>
                  <a:pt x="54356" y="184150"/>
                </a:lnTo>
                <a:lnTo>
                  <a:pt x="41656" y="196850"/>
                </a:lnTo>
                <a:lnTo>
                  <a:pt x="51917" y="196850"/>
                </a:lnTo>
                <a:lnTo>
                  <a:pt x="59689" y="189230"/>
                </a:lnTo>
                <a:lnTo>
                  <a:pt x="71989" y="189230"/>
                </a:lnTo>
                <a:lnTo>
                  <a:pt x="70665" y="187960"/>
                </a:lnTo>
                <a:lnTo>
                  <a:pt x="65024" y="182880"/>
                </a:lnTo>
                <a:lnTo>
                  <a:pt x="70285" y="177800"/>
                </a:lnTo>
                <a:lnTo>
                  <a:pt x="59689" y="177800"/>
                </a:lnTo>
                <a:lnTo>
                  <a:pt x="54312" y="172720"/>
                </a:lnTo>
                <a:lnTo>
                  <a:pt x="48863" y="167640"/>
                </a:lnTo>
                <a:lnTo>
                  <a:pt x="37846" y="157480"/>
                </a:lnTo>
                <a:close/>
              </a:path>
              <a:path w="262254" h="269240">
                <a:moveTo>
                  <a:pt x="117475" y="135890"/>
                </a:moveTo>
                <a:lnTo>
                  <a:pt x="109728" y="139700"/>
                </a:lnTo>
                <a:lnTo>
                  <a:pt x="110986" y="149860"/>
                </a:lnTo>
                <a:lnTo>
                  <a:pt x="111013" y="162560"/>
                </a:lnTo>
                <a:lnTo>
                  <a:pt x="110120" y="172720"/>
                </a:lnTo>
                <a:lnTo>
                  <a:pt x="107950" y="184150"/>
                </a:lnTo>
                <a:lnTo>
                  <a:pt x="110362" y="184150"/>
                </a:lnTo>
                <a:lnTo>
                  <a:pt x="113157" y="185420"/>
                </a:lnTo>
                <a:lnTo>
                  <a:pt x="116205" y="185420"/>
                </a:lnTo>
                <a:lnTo>
                  <a:pt x="118745" y="154940"/>
                </a:lnTo>
                <a:lnTo>
                  <a:pt x="127898" y="146050"/>
                </a:lnTo>
                <a:lnTo>
                  <a:pt x="118491" y="146050"/>
                </a:lnTo>
                <a:lnTo>
                  <a:pt x="118237" y="142240"/>
                </a:lnTo>
                <a:lnTo>
                  <a:pt x="117475" y="135890"/>
                </a:lnTo>
                <a:close/>
              </a:path>
              <a:path w="262254" h="269240">
                <a:moveTo>
                  <a:pt x="78359" y="160020"/>
                </a:moveTo>
                <a:lnTo>
                  <a:pt x="59689" y="177800"/>
                </a:lnTo>
                <a:lnTo>
                  <a:pt x="70285" y="177800"/>
                </a:lnTo>
                <a:lnTo>
                  <a:pt x="83438" y="165100"/>
                </a:lnTo>
                <a:lnTo>
                  <a:pt x="78359" y="160020"/>
                </a:lnTo>
                <a:close/>
              </a:path>
              <a:path w="262254" h="269240">
                <a:moveTo>
                  <a:pt x="161497" y="120650"/>
                </a:moveTo>
                <a:lnTo>
                  <a:pt x="154050" y="120650"/>
                </a:lnTo>
                <a:lnTo>
                  <a:pt x="154642" y="129540"/>
                </a:lnTo>
                <a:lnTo>
                  <a:pt x="154305" y="138430"/>
                </a:lnTo>
                <a:lnTo>
                  <a:pt x="153015" y="147320"/>
                </a:lnTo>
                <a:lnTo>
                  <a:pt x="150749" y="154940"/>
                </a:lnTo>
                <a:lnTo>
                  <a:pt x="144414" y="156210"/>
                </a:lnTo>
                <a:lnTo>
                  <a:pt x="137604" y="157480"/>
                </a:lnTo>
                <a:lnTo>
                  <a:pt x="130317" y="157480"/>
                </a:lnTo>
                <a:lnTo>
                  <a:pt x="122555" y="158750"/>
                </a:lnTo>
                <a:lnTo>
                  <a:pt x="122300" y="166370"/>
                </a:lnTo>
                <a:lnTo>
                  <a:pt x="129321" y="166370"/>
                </a:lnTo>
                <a:lnTo>
                  <a:pt x="135889" y="165100"/>
                </a:lnTo>
                <a:lnTo>
                  <a:pt x="141982" y="163830"/>
                </a:lnTo>
                <a:lnTo>
                  <a:pt x="155114" y="163830"/>
                </a:lnTo>
                <a:lnTo>
                  <a:pt x="158368" y="156210"/>
                </a:lnTo>
                <a:lnTo>
                  <a:pt x="162512" y="134620"/>
                </a:lnTo>
                <a:lnTo>
                  <a:pt x="161497" y="120650"/>
                </a:lnTo>
                <a:close/>
              </a:path>
              <a:path w="262254" h="269240">
                <a:moveTo>
                  <a:pt x="67056" y="152400"/>
                </a:moveTo>
                <a:lnTo>
                  <a:pt x="60451" y="153670"/>
                </a:lnTo>
                <a:lnTo>
                  <a:pt x="48006" y="153670"/>
                </a:lnTo>
                <a:lnTo>
                  <a:pt x="48006" y="161290"/>
                </a:lnTo>
                <a:lnTo>
                  <a:pt x="54356" y="160020"/>
                </a:lnTo>
                <a:lnTo>
                  <a:pt x="67164" y="160020"/>
                </a:lnTo>
                <a:lnTo>
                  <a:pt x="67056" y="152400"/>
                </a:lnTo>
                <a:close/>
              </a:path>
              <a:path w="262254" h="269240">
                <a:moveTo>
                  <a:pt x="67164" y="160020"/>
                </a:moveTo>
                <a:lnTo>
                  <a:pt x="60833" y="160020"/>
                </a:lnTo>
                <a:lnTo>
                  <a:pt x="67183" y="161290"/>
                </a:lnTo>
                <a:lnTo>
                  <a:pt x="67164" y="160020"/>
                </a:lnTo>
                <a:close/>
              </a:path>
              <a:path w="262254" h="269240">
                <a:moveTo>
                  <a:pt x="128397" y="73660"/>
                </a:moveTo>
                <a:lnTo>
                  <a:pt x="66548" y="134620"/>
                </a:lnTo>
                <a:lnTo>
                  <a:pt x="92710" y="161290"/>
                </a:lnTo>
                <a:lnTo>
                  <a:pt x="98171" y="156210"/>
                </a:lnTo>
                <a:lnTo>
                  <a:pt x="95376" y="153670"/>
                </a:lnTo>
                <a:lnTo>
                  <a:pt x="100370" y="148590"/>
                </a:lnTo>
                <a:lnTo>
                  <a:pt x="90678" y="148590"/>
                </a:lnTo>
                <a:lnTo>
                  <a:pt x="76581" y="134620"/>
                </a:lnTo>
                <a:lnTo>
                  <a:pt x="90170" y="120650"/>
                </a:lnTo>
                <a:lnTo>
                  <a:pt x="100457" y="120650"/>
                </a:lnTo>
                <a:lnTo>
                  <a:pt x="95376" y="115570"/>
                </a:lnTo>
                <a:lnTo>
                  <a:pt x="108966" y="102870"/>
                </a:lnTo>
                <a:lnTo>
                  <a:pt x="119993" y="102870"/>
                </a:lnTo>
                <a:lnTo>
                  <a:pt x="114173" y="96520"/>
                </a:lnTo>
                <a:lnTo>
                  <a:pt x="127762" y="83820"/>
                </a:lnTo>
                <a:lnTo>
                  <a:pt x="138363" y="83820"/>
                </a:lnTo>
                <a:lnTo>
                  <a:pt x="128397" y="73660"/>
                </a:lnTo>
                <a:close/>
              </a:path>
              <a:path w="262254" h="269240">
                <a:moveTo>
                  <a:pt x="100457" y="120650"/>
                </a:moveTo>
                <a:lnTo>
                  <a:pt x="90170" y="120650"/>
                </a:lnTo>
                <a:lnTo>
                  <a:pt x="104139" y="134620"/>
                </a:lnTo>
                <a:lnTo>
                  <a:pt x="90678" y="148590"/>
                </a:lnTo>
                <a:lnTo>
                  <a:pt x="100370" y="148590"/>
                </a:lnTo>
                <a:lnTo>
                  <a:pt x="119095" y="129540"/>
                </a:lnTo>
                <a:lnTo>
                  <a:pt x="109347" y="129540"/>
                </a:lnTo>
                <a:lnTo>
                  <a:pt x="100457" y="120650"/>
                </a:lnTo>
                <a:close/>
              </a:path>
              <a:path w="262254" h="269240">
                <a:moveTo>
                  <a:pt x="155956" y="109220"/>
                </a:moveTo>
                <a:lnTo>
                  <a:pt x="118491" y="146050"/>
                </a:lnTo>
                <a:lnTo>
                  <a:pt x="127898" y="146050"/>
                </a:lnTo>
                <a:lnTo>
                  <a:pt x="154050" y="120650"/>
                </a:lnTo>
                <a:lnTo>
                  <a:pt x="161497" y="120650"/>
                </a:lnTo>
                <a:lnTo>
                  <a:pt x="161036" y="114300"/>
                </a:lnTo>
                <a:lnTo>
                  <a:pt x="155956" y="109220"/>
                </a:lnTo>
                <a:close/>
              </a:path>
              <a:path w="262254" h="269240">
                <a:moveTo>
                  <a:pt x="119993" y="102870"/>
                </a:moveTo>
                <a:lnTo>
                  <a:pt x="108966" y="102870"/>
                </a:lnTo>
                <a:lnTo>
                  <a:pt x="122936" y="116840"/>
                </a:lnTo>
                <a:lnTo>
                  <a:pt x="109347" y="129540"/>
                </a:lnTo>
                <a:lnTo>
                  <a:pt x="119095" y="129540"/>
                </a:lnTo>
                <a:lnTo>
                  <a:pt x="136571" y="111760"/>
                </a:lnTo>
                <a:lnTo>
                  <a:pt x="128143" y="111760"/>
                </a:lnTo>
                <a:lnTo>
                  <a:pt x="119993" y="102870"/>
                </a:lnTo>
                <a:close/>
              </a:path>
              <a:path w="262254" h="269240">
                <a:moveTo>
                  <a:pt x="202564" y="104140"/>
                </a:moveTo>
                <a:lnTo>
                  <a:pt x="194945" y="105410"/>
                </a:lnTo>
                <a:lnTo>
                  <a:pt x="196214" y="113030"/>
                </a:lnTo>
                <a:lnTo>
                  <a:pt x="196405" y="116840"/>
                </a:lnTo>
                <a:lnTo>
                  <a:pt x="196523" y="121920"/>
                </a:lnTo>
                <a:lnTo>
                  <a:pt x="196087" y="129540"/>
                </a:lnTo>
                <a:lnTo>
                  <a:pt x="203708" y="129540"/>
                </a:lnTo>
                <a:lnTo>
                  <a:pt x="203962" y="121920"/>
                </a:lnTo>
                <a:lnTo>
                  <a:pt x="203708" y="114300"/>
                </a:lnTo>
                <a:lnTo>
                  <a:pt x="202564" y="104140"/>
                </a:lnTo>
                <a:close/>
              </a:path>
              <a:path w="262254" h="269240">
                <a:moveTo>
                  <a:pt x="160128" y="71120"/>
                </a:moveTo>
                <a:lnTo>
                  <a:pt x="150495" y="71120"/>
                </a:lnTo>
                <a:lnTo>
                  <a:pt x="183007" y="104140"/>
                </a:lnTo>
                <a:lnTo>
                  <a:pt x="177546" y="109220"/>
                </a:lnTo>
                <a:lnTo>
                  <a:pt x="182372" y="114300"/>
                </a:lnTo>
                <a:lnTo>
                  <a:pt x="197720" y="99060"/>
                </a:lnTo>
                <a:lnTo>
                  <a:pt x="188213" y="99060"/>
                </a:lnTo>
                <a:lnTo>
                  <a:pt x="180339" y="91440"/>
                </a:lnTo>
                <a:lnTo>
                  <a:pt x="185208" y="86360"/>
                </a:lnTo>
                <a:lnTo>
                  <a:pt x="175768" y="86360"/>
                </a:lnTo>
                <a:lnTo>
                  <a:pt x="168021" y="78740"/>
                </a:lnTo>
                <a:lnTo>
                  <a:pt x="171672" y="74930"/>
                </a:lnTo>
                <a:lnTo>
                  <a:pt x="163449" y="74930"/>
                </a:lnTo>
                <a:lnTo>
                  <a:pt x="160128" y="71120"/>
                </a:lnTo>
                <a:close/>
              </a:path>
              <a:path w="262254" h="269240">
                <a:moveTo>
                  <a:pt x="138363" y="83820"/>
                </a:moveTo>
                <a:lnTo>
                  <a:pt x="127762" y="83820"/>
                </a:lnTo>
                <a:lnTo>
                  <a:pt x="141732" y="97790"/>
                </a:lnTo>
                <a:lnTo>
                  <a:pt x="128143" y="111760"/>
                </a:lnTo>
                <a:lnTo>
                  <a:pt x="136571" y="111760"/>
                </a:lnTo>
                <a:lnTo>
                  <a:pt x="146558" y="101600"/>
                </a:lnTo>
                <a:lnTo>
                  <a:pt x="153225" y="101600"/>
                </a:lnTo>
                <a:lnTo>
                  <a:pt x="154559" y="100330"/>
                </a:lnTo>
                <a:lnTo>
                  <a:pt x="138363" y="83820"/>
                </a:lnTo>
                <a:close/>
              </a:path>
              <a:path w="262254" h="269240">
                <a:moveTo>
                  <a:pt x="153225" y="101600"/>
                </a:moveTo>
                <a:lnTo>
                  <a:pt x="146558" y="101600"/>
                </a:lnTo>
                <a:lnTo>
                  <a:pt x="149225" y="105410"/>
                </a:lnTo>
                <a:lnTo>
                  <a:pt x="153225" y="101600"/>
                </a:lnTo>
                <a:close/>
              </a:path>
              <a:path w="262254" h="269240">
                <a:moveTo>
                  <a:pt x="205541" y="76200"/>
                </a:moveTo>
                <a:lnTo>
                  <a:pt x="194945" y="76200"/>
                </a:lnTo>
                <a:lnTo>
                  <a:pt x="202946" y="83820"/>
                </a:lnTo>
                <a:lnTo>
                  <a:pt x="188213" y="99060"/>
                </a:lnTo>
                <a:lnTo>
                  <a:pt x="197720" y="99060"/>
                </a:lnTo>
                <a:lnTo>
                  <a:pt x="218186" y="78740"/>
                </a:lnTo>
                <a:lnTo>
                  <a:pt x="208153" y="78740"/>
                </a:lnTo>
                <a:lnTo>
                  <a:pt x="205541" y="76200"/>
                </a:lnTo>
                <a:close/>
              </a:path>
              <a:path w="262254" h="269240">
                <a:moveTo>
                  <a:pt x="224409" y="91440"/>
                </a:moveTo>
                <a:lnTo>
                  <a:pt x="207645" y="91440"/>
                </a:lnTo>
                <a:lnTo>
                  <a:pt x="207263" y="99060"/>
                </a:lnTo>
                <a:lnTo>
                  <a:pt x="224028" y="99060"/>
                </a:lnTo>
                <a:lnTo>
                  <a:pt x="224409" y="91440"/>
                </a:lnTo>
                <a:close/>
              </a:path>
              <a:path w="262254" h="269240">
                <a:moveTo>
                  <a:pt x="199389" y="0"/>
                </a:moveTo>
                <a:lnTo>
                  <a:pt x="194867" y="6350"/>
                </a:lnTo>
                <a:lnTo>
                  <a:pt x="189690" y="13970"/>
                </a:lnTo>
                <a:lnTo>
                  <a:pt x="183870" y="21590"/>
                </a:lnTo>
                <a:lnTo>
                  <a:pt x="177419" y="30480"/>
                </a:lnTo>
                <a:lnTo>
                  <a:pt x="202437" y="54610"/>
                </a:lnTo>
                <a:lnTo>
                  <a:pt x="212125" y="66040"/>
                </a:lnTo>
                <a:lnTo>
                  <a:pt x="219646" y="76200"/>
                </a:lnTo>
                <a:lnTo>
                  <a:pt x="224976" y="86360"/>
                </a:lnTo>
                <a:lnTo>
                  <a:pt x="228092" y="96520"/>
                </a:lnTo>
                <a:lnTo>
                  <a:pt x="231139" y="95250"/>
                </a:lnTo>
                <a:lnTo>
                  <a:pt x="236474" y="95250"/>
                </a:lnTo>
                <a:lnTo>
                  <a:pt x="232711" y="85090"/>
                </a:lnTo>
                <a:lnTo>
                  <a:pt x="226568" y="73660"/>
                </a:lnTo>
                <a:lnTo>
                  <a:pt x="218043" y="60960"/>
                </a:lnTo>
                <a:lnTo>
                  <a:pt x="207137" y="49530"/>
                </a:lnTo>
                <a:lnTo>
                  <a:pt x="212104" y="44450"/>
                </a:lnTo>
                <a:lnTo>
                  <a:pt x="202184" y="44450"/>
                </a:lnTo>
                <a:lnTo>
                  <a:pt x="186944" y="29210"/>
                </a:lnTo>
                <a:lnTo>
                  <a:pt x="192254" y="22860"/>
                </a:lnTo>
                <a:lnTo>
                  <a:pt x="197326" y="16510"/>
                </a:lnTo>
                <a:lnTo>
                  <a:pt x="202160" y="8890"/>
                </a:lnTo>
                <a:lnTo>
                  <a:pt x="206756" y="2540"/>
                </a:lnTo>
                <a:lnTo>
                  <a:pt x="199389" y="0"/>
                </a:lnTo>
                <a:close/>
              </a:path>
              <a:path w="262254" h="269240">
                <a:moveTo>
                  <a:pt x="192486" y="63500"/>
                </a:moveTo>
                <a:lnTo>
                  <a:pt x="182625" y="63500"/>
                </a:lnTo>
                <a:lnTo>
                  <a:pt x="190500" y="72390"/>
                </a:lnTo>
                <a:lnTo>
                  <a:pt x="175768" y="86360"/>
                </a:lnTo>
                <a:lnTo>
                  <a:pt x="185208" y="86360"/>
                </a:lnTo>
                <a:lnTo>
                  <a:pt x="194945" y="76200"/>
                </a:lnTo>
                <a:lnTo>
                  <a:pt x="205541" y="76200"/>
                </a:lnTo>
                <a:lnTo>
                  <a:pt x="192486" y="63500"/>
                </a:lnTo>
                <a:close/>
              </a:path>
              <a:path w="262254" h="269240">
                <a:moveTo>
                  <a:pt x="213360" y="73660"/>
                </a:moveTo>
                <a:lnTo>
                  <a:pt x="208153" y="78740"/>
                </a:lnTo>
                <a:lnTo>
                  <a:pt x="218186" y="78740"/>
                </a:lnTo>
                <a:lnTo>
                  <a:pt x="213360" y="73660"/>
                </a:lnTo>
                <a:close/>
              </a:path>
              <a:path w="262254" h="269240">
                <a:moveTo>
                  <a:pt x="142494" y="53340"/>
                </a:moveTo>
                <a:lnTo>
                  <a:pt x="137287" y="58420"/>
                </a:lnTo>
                <a:lnTo>
                  <a:pt x="145669" y="67310"/>
                </a:lnTo>
                <a:lnTo>
                  <a:pt x="140716" y="71120"/>
                </a:lnTo>
                <a:lnTo>
                  <a:pt x="145542" y="76200"/>
                </a:lnTo>
                <a:lnTo>
                  <a:pt x="150495" y="71120"/>
                </a:lnTo>
                <a:lnTo>
                  <a:pt x="160128" y="71120"/>
                </a:lnTo>
                <a:lnTo>
                  <a:pt x="155701" y="66040"/>
                </a:lnTo>
                <a:lnTo>
                  <a:pt x="159685" y="62230"/>
                </a:lnTo>
                <a:lnTo>
                  <a:pt x="150875" y="62230"/>
                </a:lnTo>
                <a:lnTo>
                  <a:pt x="142494" y="53340"/>
                </a:lnTo>
                <a:close/>
              </a:path>
              <a:path w="262254" h="269240">
                <a:moveTo>
                  <a:pt x="228616" y="38100"/>
                </a:moveTo>
                <a:lnTo>
                  <a:pt x="218312" y="38100"/>
                </a:lnTo>
                <a:lnTo>
                  <a:pt x="256539" y="76200"/>
                </a:lnTo>
                <a:lnTo>
                  <a:pt x="261747" y="71120"/>
                </a:lnTo>
                <a:lnTo>
                  <a:pt x="228616" y="38100"/>
                </a:lnTo>
                <a:close/>
              </a:path>
              <a:path w="262254" h="269240">
                <a:moveTo>
                  <a:pt x="180736" y="52070"/>
                </a:moveTo>
                <a:lnTo>
                  <a:pt x="170307" y="52070"/>
                </a:lnTo>
                <a:lnTo>
                  <a:pt x="178181" y="59690"/>
                </a:lnTo>
                <a:lnTo>
                  <a:pt x="163449" y="74930"/>
                </a:lnTo>
                <a:lnTo>
                  <a:pt x="171672" y="74930"/>
                </a:lnTo>
                <a:lnTo>
                  <a:pt x="182625" y="63500"/>
                </a:lnTo>
                <a:lnTo>
                  <a:pt x="192486" y="63500"/>
                </a:lnTo>
                <a:lnTo>
                  <a:pt x="180736" y="52070"/>
                </a:lnTo>
                <a:close/>
              </a:path>
              <a:path w="262254" h="269240">
                <a:moveTo>
                  <a:pt x="162306" y="33020"/>
                </a:moveTo>
                <a:lnTo>
                  <a:pt x="157099" y="38100"/>
                </a:lnTo>
                <a:lnTo>
                  <a:pt x="165481" y="46990"/>
                </a:lnTo>
                <a:lnTo>
                  <a:pt x="150875" y="62230"/>
                </a:lnTo>
                <a:lnTo>
                  <a:pt x="159685" y="62230"/>
                </a:lnTo>
                <a:lnTo>
                  <a:pt x="170307" y="52070"/>
                </a:lnTo>
                <a:lnTo>
                  <a:pt x="180736" y="52070"/>
                </a:lnTo>
                <a:lnTo>
                  <a:pt x="175513" y="46990"/>
                </a:lnTo>
                <a:lnTo>
                  <a:pt x="180721" y="41910"/>
                </a:lnTo>
                <a:lnTo>
                  <a:pt x="170814" y="41910"/>
                </a:lnTo>
                <a:lnTo>
                  <a:pt x="162306" y="33020"/>
                </a:lnTo>
                <a:close/>
              </a:path>
              <a:path w="262254" h="269240">
                <a:moveTo>
                  <a:pt x="226568" y="20320"/>
                </a:moveTo>
                <a:lnTo>
                  <a:pt x="202184" y="44450"/>
                </a:lnTo>
                <a:lnTo>
                  <a:pt x="212104" y="44450"/>
                </a:lnTo>
                <a:lnTo>
                  <a:pt x="218312" y="38100"/>
                </a:lnTo>
                <a:lnTo>
                  <a:pt x="228616" y="38100"/>
                </a:lnTo>
                <a:lnTo>
                  <a:pt x="223520" y="33020"/>
                </a:lnTo>
                <a:lnTo>
                  <a:pt x="231521" y="25400"/>
                </a:lnTo>
                <a:lnTo>
                  <a:pt x="226568" y="20320"/>
                </a:lnTo>
                <a:close/>
              </a:path>
              <a:path w="262254" h="269240">
                <a:moveTo>
                  <a:pt x="176022" y="36830"/>
                </a:moveTo>
                <a:lnTo>
                  <a:pt x="170814" y="41910"/>
                </a:lnTo>
                <a:lnTo>
                  <a:pt x="180721" y="41910"/>
                </a:lnTo>
                <a:lnTo>
                  <a:pt x="176022" y="36830"/>
                </a:lnTo>
                <a:close/>
              </a:path>
            </a:pathLst>
          </a:custGeom>
          <a:solidFill>
            <a:srgbClr val="000000"/>
          </a:solidFill>
        </p:spPr>
        <p:txBody>
          <a:bodyPr wrap="square" lIns="0" tIns="0" rIns="0" bIns="0" rtlCol="0"/>
          <a:lstStyle/>
          <a:p/>
        </p:txBody>
      </p:sp>
      <p:pic>
        <p:nvPicPr>
          <p:cNvPr id="70" name="object 70"/>
          <p:cNvPicPr/>
          <p:nvPr/>
        </p:nvPicPr>
        <p:blipFill>
          <a:blip r:embed="rId20" cstate="print"/>
          <a:stretch>
            <a:fillRect/>
          </a:stretch>
        </p:blipFill>
        <p:spPr>
          <a:xfrm>
            <a:off x="5196459" y="8935211"/>
            <a:ext cx="196976" cy="180848"/>
          </a:xfrm>
          <a:prstGeom prst="rect">
            <a:avLst/>
          </a:prstGeom>
        </p:spPr>
      </p:pic>
      <p:pic>
        <p:nvPicPr>
          <p:cNvPr id="71" name="object 71"/>
          <p:cNvPicPr/>
          <p:nvPr/>
        </p:nvPicPr>
        <p:blipFill>
          <a:blip r:embed="rId21" cstate="print"/>
          <a:stretch>
            <a:fillRect/>
          </a:stretch>
        </p:blipFill>
        <p:spPr>
          <a:xfrm>
            <a:off x="5595365" y="8923146"/>
            <a:ext cx="191516" cy="194183"/>
          </a:xfrm>
          <a:prstGeom prst="rect">
            <a:avLst/>
          </a:prstGeom>
        </p:spPr>
      </p:pic>
      <p:sp>
        <p:nvSpPr>
          <p:cNvPr id="72" name="object 72"/>
          <p:cNvSpPr/>
          <p:nvPr/>
        </p:nvSpPr>
        <p:spPr>
          <a:xfrm>
            <a:off x="5840476" y="8926067"/>
            <a:ext cx="340360" cy="332740"/>
          </a:xfrm>
          <a:custGeom>
            <a:avLst/>
            <a:gdLst/>
            <a:ahLst/>
            <a:cxnLst/>
            <a:rect l="l" t="t" r="r" b="b"/>
            <a:pathLst>
              <a:path w="340360" h="332740">
                <a:moveTo>
                  <a:pt x="56896" y="218439"/>
                </a:moveTo>
                <a:lnTo>
                  <a:pt x="0" y="275589"/>
                </a:lnTo>
                <a:lnTo>
                  <a:pt x="58038" y="332739"/>
                </a:lnTo>
                <a:lnTo>
                  <a:pt x="63881" y="332739"/>
                </a:lnTo>
                <a:lnTo>
                  <a:pt x="72843" y="323849"/>
                </a:lnTo>
                <a:lnTo>
                  <a:pt x="62864" y="323849"/>
                </a:lnTo>
                <a:lnTo>
                  <a:pt x="59816" y="322579"/>
                </a:lnTo>
                <a:lnTo>
                  <a:pt x="56387" y="320039"/>
                </a:lnTo>
                <a:lnTo>
                  <a:pt x="35433" y="298449"/>
                </a:lnTo>
                <a:lnTo>
                  <a:pt x="40600" y="293369"/>
                </a:lnTo>
                <a:lnTo>
                  <a:pt x="29972" y="293369"/>
                </a:lnTo>
                <a:lnTo>
                  <a:pt x="11302" y="274319"/>
                </a:lnTo>
                <a:lnTo>
                  <a:pt x="30987" y="255269"/>
                </a:lnTo>
                <a:lnTo>
                  <a:pt x="42925" y="255269"/>
                </a:lnTo>
                <a:lnTo>
                  <a:pt x="36702" y="248919"/>
                </a:lnTo>
                <a:lnTo>
                  <a:pt x="56514" y="229869"/>
                </a:lnTo>
                <a:lnTo>
                  <a:pt x="68368" y="229869"/>
                </a:lnTo>
                <a:lnTo>
                  <a:pt x="56896" y="218439"/>
                </a:lnTo>
                <a:close/>
              </a:path>
              <a:path w="340360" h="332740">
                <a:moveTo>
                  <a:pt x="106172" y="255269"/>
                </a:moveTo>
                <a:lnTo>
                  <a:pt x="102743" y="256539"/>
                </a:lnTo>
                <a:lnTo>
                  <a:pt x="99949" y="257809"/>
                </a:lnTo>
                <a:lnTo>
                  <a:pt x="97789" y="259079"/>
                </a:lnTo>
                <a:lnTo>
                  <a:pt x="102870" y="265429"/>
                </a:lnTo>
                <a:lnTo>
                  <a:pt x="106172" y="269239"/>
                </a:lnTo>
                <a:lnTo>
                  <a:pt x="107696" y="271779"/>
                </a:lnTo>
                <a:lnTo>
                  <a:pt x="109093" y="274319"/>
                </a:lnTo>
                <a:lnTo>
                  <a:pt x="108076" y="278129"/>
                </a:lnTo>
                <a:lnTo>
                  <a:pt x="62864" y="323849"/>
                </a:lnTo>
                <a:lnTo>
                  <a:pt x="72843" y="323849"/>
                </a:lnTo>
                <a:lnTo>
                  <a:pt x="111251" y="285749"/>
                </a:lnTo>
                <a:lnTo>
                  <a:pt x="116966" y="280669"/>
                </a:lnTo>
                <a:lnTo>
                  <a:pt x="118363" y="274319"/>
                </a:lnTo>
                <a:lnTo>
                  <a:pt x="115570" y="269239"/>
                </a:lnTo>
                <a:lnTo>
                  <a:pt x="113919" y="266699"/>
                </a:lnTo>
                <a:lnTo>
                  <a:pt x="110744" y="261619"/>
                </a:lnTo>
                <a:lnTo>
                  <a:pt x="106172" y="255269"/>
                </a:lnTo>
                <a:close/>
              </a:path>
              <a:path w="340360" h="332740">
                <a:moveTo>
                  <a:pt x="42925" y="255269"/>
                </a:moveTo>
                <a:lnTo>
                  <a:pt x="30987" y="255269"/>
                </a:lnTo>
                <a:lnTo>
                  <a:pt x="49529" y="273049"/>
                </a:lnTo>
                <a:lnTo>
                  <a:pt x="29972" y="293369"/>
                </a:lnTo>
                <a:lnTo>
                  <a:pt x="40600" y="293369"/>
                </a:lnTo>
                <a:lnTo>
                  <a:pt x="66435" y="267969"/>
                </a:lnTo>
                <a:lnTo>
                  <a:pt x="55372" y="267969"/>
                </a:lnTo>
                <a:lnTo>
                  <a:pt x="42925" y="255269"/>
                </a:lnTo>
                <a:close/>
              </a:path>
              <a:path w="340360" h="332740">
                <a:moveTo>
                  <a:pt x="68368" y="229869"/>
                </a:moveTo>
                <a:lnTo>
                  <a:pt x="56514" y="229869"/>
                </a:lnTo>
                <a:lnTo>
                  <a:pt x="75057" y="247649"/>
                </a:lnTo>
                <a:lnTo>
                  <a:pt x="55372" y="267969"/>
                </a:lnTo>
                <a:lnTo>
                  <a:pt x="66435" y="267969"/>
                </a:lnTo>
                <a:lnTo>
                  <a:pt x="80645" y="253999"/>
                </a:lnTo>
                <a:lnTo>
                  <a:pt x="90144" y="253999"/>
                </a:lnTo>
                <a:lnTo>
                  <a:pt x="91312" y="252729"/>
                </a:lnTo>
                <a:lnTo>
                  <a:pt x="68368" y="229869"/>
                </a:lnTo>
                <a:close/>
              </a:path>
              <a:path w="340360" h="332740">
                <a:moveTo>
                  <a:pt x="157776" y="226059"/>
                </a:moveTo>
                <a:lnTo>
                  <a:pt x="146303" y="226059"/>
                </a:lnTo>
                <a:lnTo>
                  <a:pt x="153670" y="232409"/>
                </a:lnTo>
                <a:lnTo>
                  <a:pt x="126111" y="260349"/>
                </a:lnTo>
                <a:lnTo>
                  <a:pt x="130683" y="265429"/>
                </a:lnTo>
                <a:lnTo>
                  <a:pt x="168465" y="227329"/>
                </a:lnTo>
                <a:lnTo>
                  <a:pt x="159003" y="227329"/>
                </a:lnTo>
                <a:lnTo>
                  <a:pt x="157776" y="226059"/>
                </a:lnTo>
                <a:close/>
              </a:path>
              <a:path w="340360" h="332740">
                <a:moveTo>
                  <a:pt x="90144" y="253999"/>
                </a:moveTo>
                <a:lnTo>
                  <a:pt x="80645" y="253999"/>
                </a:lnTo>
                <a:lnTo>
                  <a:pt x="85471" y="259079"/>
                </a:lnTo>
                <a:lnTo>
                  <a:pt x="90144" y="253999"/>
                </a:lnTo>
                <a:close/>
              </a:path>
              <a:path w="340360" h="332740">
                <a:moveTo>
                  <a:pt x="125984" y="226059"/>
                </a:moveTo>
                <a:lnTo>
                  <a:pt x="119125" y="226059"/>
                </a:lnTo>
                <a:lnTo>
                  <a:pt x="118864" y="233679"/>
                </a:lnTo>
                <a:lnTo>
                  <a:pt x="117887" y="241299"/>
                </a:lnTo>
                <a:lnTo>
                  <a:pt x="116197" y="250189"/>
                </a:lnTo>
                <a:lnTo>
                  <a:pt x="113791" y="257809"/>
                </a:lnTo>
                <a:lnTo>
                  <a:pt x="119761" y="257809"/>
                </a:lnTo>
                <a:lnTo>
                  <a:pt x="121920" y="259079"/>
                </a:lnTo>
                <a:lnTo>
                  <a:pt x="123571" y="252729"/>
                </a:lnTo>
                <a:lnTo>
                  <a:pt x="124840" y="245109"/>
                </a:lnTo>
                <a:lnTo>
                  <a:pt x="125475" y="238759"/>
                </a:lnTo>
                <a:lnTo>
                  <a:pt x="133213" y="238759"/>
                </a:lnTo>
                <a:lnTo>
                  <a:pt x="134522" y="237489"/>
                </a:lnTo>
                <a:lnTo>
                  <a:pt x="125475" y="237489"/>
                </a:lnTo>
                <a:lnTo>
                  <a:pt x="125882" y="232409"/>
                </a:lnTo>
                <a:lnTo>
                  <a:pt x="125984" y="226059"/>
                </a:lnTo>
                <a:close/>
              </a:path>
              <a:path w="340360" h="332740">
                <a:moveTo>
                  <a:pt x="105378" y="201929"/>
                </a:moveTo>
                <a:lnTo>
                  <a:pt x="86995" y="201929"/>
                </a:lnTo>
                <a:lnTo>
                  <a:pt x="110616" y="224789"/>
                </a:lnTo>
                <a:lnTo>
                  <a:pt x="96520" y="238759"/>
                </a:lnTo>
                <a:lnTo>
                  <a:pt x="101091" y="243839"/>
                </a:lnTo>
                <a:lnTo>
                  <a:pt x="119125" y="226059"/>
                </a:lnTo>
                <a:lnTo>
                  <a:pt x="125984" y="226059"/>
                </a:lnTo>
                <a:lnTo>
                  <a:pt x="125984" y="224789"/>
                </a:lnTo>
                <a:lnTo>
                  <a:pt x="125602" y="219709"/>
                </a:lnTo>
                <a:lnTo>
                  <a:pt x="115824" y="219709"/>
                </a:lnTo>
                <a:lnTo>
                  <a:pt x="110871" y="214629"/>
                </a:lnTo>
                <a:lnTo>
                  <a:pt x="114649" y="210819"/>
                </a:lnTo>
                <a:lnTo>
                  <a:pt x="106552" y="210819"/>
                </a:lnTo>
                <a:lnTo>
                  <a:pt x="101600" y="205739"/>
                </a:lnTo>
                <a:lnTo>
                  <a:pt x="105378" y="201929"/>
                </a:lnTo>
                <a:close/>
              </a:path>
              <a:path w="340360" h="332740">
                <a:moveTo>
                  <a:pt x="133213" y="238759"/>
                </a:moveTo>
                <a:lnTo>
                  <a:pt x="125475" y="238759"/>
                </a:lnTo>
                <a:lnTo>
                  <a:pt x="129286" y="242569"/>
                </a:lnTo>
                <a:lnTo>
                  <a:pt x="133213" y="238759"/>
                </a:lnTo>
                <a:close/>
              </a:path>
              <a:path w="340360" h="332740">
                <a:moveTo>
                  <a:pt x="140335" y="208279"/>
                </a:moveTo>
                <a:lnTo>
                  <a:pt x="135000" y="214629"/>
                </a:lnTo>
                <a:lnTo>
                  <a:pt x="141859" y="220979"/>
                </a:lnTo>
                <a:lnTo>
                  <a:pt x="125475" y="237489"/>
                </a:lnTo>
                <a:lnTo>
                  <a:pt x="134522" y="237489"/>
                </a:lnTo>
                <a:lnTo>
                  <a:pt x="146303" y="226059"/>
                </a:lnTo>
                <a:lnTo>
                  <a:pt x="157776" y="226059"/>
                </a:lnTo>
                <a:lnTo>
                  <a:pt x="151637" y="219709"/>
                </a:lnTo>
                <a:lnTo>
                  <a:pt x="155535" y="215899"/>
                </a:lnTo>
                <a:lnTo>
                  <a:pt x="147193" y="215899"/>
                </a:lnTo>
                <a:lnTo>
                  <a:pt x="140335" y="208279"/>
                </a:lnTo>
                <a:close/>
              </a:path>
              <a:path w="340360" h="332740">
                <a:moveTo>
                  <a:pt x="186562" y="199389"/>
                </a:moveTo>
                <a:lnTo>
                  <a:pt x="159003" y="227329"/>
                </a:lnTo>
                <a:lnTo>
                  <a:pt x="168465" y="227329"/>
                </a:lnTo>
                <a:lnTo>
                  <a:pt x="191135" y="204469"/>
                </a:lnTo>
                <a:lnTo>
                  <a:pt x="186562" y="199389"/>
                </a:lnTo>
                <a:close/>
              </a:path>
              <a:path w="340360" h="332740">
                <a:moveTo>
                  <a:pt x="165226" y="170179"/>
                </a:moveTo>
                <a:lnTo>
                  <a:pt x="151384" y="184149"/>
                </a:lnTo>
                <a:lnTo>
                  <a:pt x="141097" y="184149"/>
                </a:lnTo>
                <a:lnTo>
                  <a:pt x="146176" y="189229"/>
                </a:lnTo>
                <a:lnTo>
                  <a:pt x="115824" y="219709"/>
                </a:lnTo>
                <a:lnTo>
                  <a:pt x="125602" y="219709"/>
                </a:lnTo>
                <a:lnTo>
                  <a:pt x="145034" y="199389"/>
                </a:lnTo>
                <a:lnTo>
                  <a:pt x="164591" y="199389"/>
                </a:lnTo>
                <a:lnTo>
                  <a:pt x="177419" y="196849"/>
                </a:lnTo>
                <a:lnTo>
                  <a:pt x="183896" y="194309"/>
                </a:lnTo>
                <a:lnTo>
                  <a:pt x="183642" y="193039"/>
                </a:lnTo>
                <a:lnTo>
                  <a:pt x="151257" y="193039"/>
                </a:lnTo>
                <a:lnTo>
                  <a:pt x="169799" y="175259"/>
                </a:lnTo>
                <a:lnTo>
                  <a:pt x="165226" y="170179"/>
                </a:lnTo>
                <a:close/>
              </a:path>
              <a:path w="340360" h="332740">
                <a:moveTo>
                  <a:pt x="164591" y="199389"/>
                </a:moveTo>
                <a:lnTo>
                  <a:pt x="163322" y="199389"/>
                </a:lnTo>
                <a:lnTo>
                  <a:pt x="147193" y="215899"/>
                </a:lnTo>
                <a:lnTo>
                  <a:pt x="155535" y="215899"/>
                </a:lnTo>
                <a:lnTo>
                  <a:pt x="168528" y="203199"/>
                </a:lnTo>
                <a:lnTo>
                  <a:pt x="164591" y="199389"/>
                </a:lnTo>
                <a:close/>
              </a:path>
              <a:path w="340360" h="332740">
                <a:moveTo>
                  <a:pt x="80010" y="184149"/>
                </a:moveTo>
                <a:lnTo>
                  <a:pt x="74802" y="189229"/>
                </a:lnTo>
                <a:lnTo>
                  <a:pt x="82423" y="196849"/>
                </a:lnTo>
                <a:lnTo>
                  <a:pt x="70485" y="208279"/>
                </a:lnTo>
                <a:lnTo>
                  <a:pt x="75057" y="213359"/>
                </a:lnTo>
                <a:lnTo>
                  <a:pt x="86995" y="201929"/>
                </a:lnTo>
                <a:lnTo>
                  <a:pt x="105378" y="201929"/>
                </a:lnTo>
                <a:lnTo>
                  <a:pt x="106637" y="200659"/>
                </a:lnTo>
                <a:lnTo>
                  <a:pt x="97154" y="200659"/>
                </a:lnTo>
                <a:lnTo>
                  <a:pt x="92201" y="195579"/>
                </a:lnTo>
                <a:lnTo>
                  <a:pt x="96161" y="191769"/>
                </a:lnTo>
                <a:lnTo>
                  <a:pt x="87629" y="191769"/>
                </a:lnTo>
                <a:lnTo>
                  <a:pt x="80010" y="184149"/>
                </a:lnTo>
                <a:close/>
              </a:path>
              <a:path w="340360" h="332740">
                <a:moveTo>
                  <a:pt x="142681" y="175259"/>
                </a:moveTo>
                <a:lnTo>
                  <a:pt x="131825" y="175259"/>
                </a:lnTo>
                <a:lnTo>
                  <a:pt x="136778" y="180339"/>
                </a:lnTo>
                <a:lnTo>
                  <a:pt x="106552" y="210819"/>
                </a:lnTo>
                <a:lnTo>
                  <a:pt x="114649" y="210819"/>
                </a:lnTo>
                <a:lnTo>
                  <a:pt x="141097" y="184149"/>
                </a:lnTo>
                <a:lnTo>
                  <a:pt x="151384" y="184149"/>
                </a:lnTo>
                <a:lnTo>
                  <a:pt x="142681" y="175259"/>
                </a:lnTo>
                <a:close/>
              </a:path>
              <a:path w="340360" h="332740">
                <a:moveTo>
                  <a:pt x="133978" y="166369"/>
                </a:moveTo>
                <a:lnTo>
                  <a:pt x="122554" y="166369"/>
                </a:lnTo>
                <a:lnTo>
                  <a:pt x="127381" y="170179"/>
                </a:lnTo>
                <a:lnTo>
                  <a:pt x="97154" y="200659"/>
                </a:lnTo>
                <a:lnTo>
                  <a:pt x="106637" y="200659"/>
                </a:lnTo>
                <a:lnTo>
                  <a:pt x="131825" y="175259"/>
                </a:lnTo>
                <a:lnTo>
                  <a:pt x="142681" y="175259"/>
                </a:lnTo>
                <a:lnTo>
                  <a:pt x="133978" y="166369"/>
                </a:lnTo>
                <a:close/>
              </a:path>
              <a:path w="340360" h="332740">
                <a:moveTo>
                  <a:pt x="163322" y="199389"/>
                </a:moveTo>
                <a:lnTo>
                  <a:pt x="145034" y="199389"/>
                </a:lnTo>
                <a:lnTo>
                  <a:pt x="151129" y="200659"/>
                </a:lnTo>
                <a:lnTo>
                  <a:pt x="157225" y="200659"/>
                </a:lnTo>
                <a:lnTo>
                  <a:pt x="163322" y="199389"/>
                </a:lnTo>
                <a:close/>
              </a:path>
              <a:path w="340360" h="332740">
                <a:moveTo>
                  <a:pt x="204088" y="172719"/>
                </a:moveTo>
                <a:lnTo>
                  <a:pt x="196469" y="172719"/>
                </a:lnTo>
                <a:lnTo>
                  <a:pt x="197738" y="181609"/>
                </a:lnTo>
                <a:lnTo>
                  <a:pt x="197929" y="185419"/>
                </a:lnTo>
                <a:lnTo>
                  <a:pt x="198035" y="190499"/>
                </a:lnTo>
                <a:lnTo>
                  <a:pt x="197612" y="196849"/>
                </a:lnTo>
                <a:lnTo>
                  <a:pt x="205232" y="196849"/>
                </a:lnTo>
                <a:lnTo>
                  <a:pt x="205435" y="191769"/>
                </a:lnTo>
                <a:lnTo>
                  <a:pt x="205340" y="185419"/>
                </a:lnTo>
                <a:lnTo>
                  <a:pt x="205232" y="181609"/>
                </a:lnTo>
                <a:lnTo>
                  <a:pt x="204088" y="172719"/>
                </a:lnTo>
                <a:close/>
              </a:path>
              <a:path w="340360" h="332740">
                <a:moveTo>
                  <a:pt x="182625" y="185419"/>
                </a:moveTo>
                <a:lnTo>
                  <a:pt x="174813" y="189229"/>
                </a:lnTo>
                <a:lnTo>
                  <a:pt x="166989" y="191769"/>
                </a:lnTo>
                <a:lnTo>
                  <a:pt x="159140" y="193039"/>
                </a:lnTo>
                <a:lnTo>
                  <a:pt x="183642" y="193039"/>
                </a:lnTo>
                <a:lnTo>
                  <a:pt x="183387" y="191769"/>
                </a:lnTo>
                <a:lnTo>
                  <a:pt x="183007" y="189229"/>
                </a:lnTo>
                <a:lnTo>
                  <a:pt x="182625" y="185419"/>
                </a:lnTo>
                <a:close/>
              </a:path>
              <a:path w="340360" h="332740">
                <a:moveTo>
                  <a:pt x="115570" y="148589"/>
                </a:moveTo>
                <a:lnTo>
                  <a:pt x="110362" y="153669"/>
                </a:lnTo>
                <a:lnTo>
                  <a:pt x="117856" y="161289"/>
                </a:lnTo>
                <a:lnTo>
                  <a:pt x="87629" y="191769"/>
                </a:lnTo>
                <a:lnTo>
                  <a:pt x="96161" y="191769"/>
                </a:lnTo>
                <a:lnTo>
                  <a:pt x="122554" y="166369"/>
                </a:lnTo>
                <a:lnTo>
                  <a:pt x="133978" y="166369"/>
                </a:lnTo>
                <a:lnTo>
                  <a:pt x="127762" y="160019"/>
                </a:lnTo>
                <a:lnTo>
                  <a:pt x="131699" y="156209"/>
                </a:lnTo>
                <a:lnTo>
                  <a:pt x="123189" y="156209"/>
                </a:lnTo>
                <a:lnTo>
                  <a:pt x="115570" y="148589"/>
                </a:lnTo>
                <a:close/>
              </a:path>
              <a:path w="340360" h="332740">
                <a:moveTo>
                  <a:pt x="162390" y="139699"/>
                </a:moveTo>
                <a:lnTo>
                  <a:pt x="152019" y="139699"/>
                </a:lnTo>
                <a:lnTo>
                  <a:pt x="184531" y="172719"/>
                </a:lnTo>
                <a:lnTo>
                  <a:pt x="179070" y="177799"/>
                </a:lnTo>
                <a:lnTo>
                  <a:pt x="183896" y="182879"/>
                </a:lnTo>
                <a:lnTo>
                  <a:pt x="198715" y="167639"/>
                </a:lnTo>
                <a:lnTo>
                  <a:pt x="189737" y="167639"/>
                </a:lnTo>
                <a:lnTo>
                  <a:pt x="181863" y="158749"/>
                </a:lnTo>
                <a:lnTo>
                  <a:pt x="185881" y="154939"/>
                </a:lnTo>
                <a:lnTo>
                  <a:pt x="177291" y="154939"/>
                </a:lnTo>
                <a:lnTo>
                  <a:pt x="169545" y="147319"/>
                </a:lnTo>
                <a:lnTo>
                  <a:pt x="174413" y="142239"/>
                </a:lnTo>
                <a:lnTo>
                  <a:pt x="164973" y="142239"/>
                </a:lnTo>
                <a:lnTo>
                  <a:pt x="162390" y="139699"/>
                </a:lnTo>
                <a:close/>
              </a:path>
              <a:path w="340360" h="332740">
                <a:moveTo>
                  <a:pt x="207166" y="144779"/>
                </a:moveTo>
                <a:lnTo>
                  <a:pt x="196596" y="144779"/>
                </a:lnTo>
                <a:lnTo>
                  <a:pt x="204470" y="152399"/>
                </a:lnTo>
                <a:lnTo>
                  <a:pt x="189737" y="167639"/>
                </a:lnTo>
                <a:lnTo>
                  <a:pt x="198715" y="167639"/>
                </a:lnTo>
                <a:lnTo>
                  <a:pt x="218475" y="147319"/>
                </a:lnTo>
                <a:lnTo>
                  <a:pt x="209676" y="147319"/>
                </a:lnTo>
                <a:lnTo>
                  <a:pt x="207166" y="144779"/>
                </a:lnTo>
                <a:close/>
              </a:path>
              <a:path w="340360" h="332740">
                <a:moveTo>
                  <a:pt x="225933" y="160019"/>
                </a:moveTo>
                <a:lnTo>
                  <a:pt x="209169" y="160019"/>
                </a:lnTo>
                <a:lnTo>
                  <a:pt x="208787" y="166369"/>
                </a:lnTo>
                <a:lnTo>
                  <a:pt x="220090" y="166369"/>
                </a:lnTo>
                <a:lnTo>
                  <a:pt x="225551" y="167639"/>
                </a:lnTo>
                <a:lnTo>
                  <a:pt x="225933" y="160019"/>
                </a:lnTo>
                <a:close/>
              </a:path>
              <a:path w="340360" h="332740">
                <a:moveTo>
                  <a:pt x="200913" y="67309"/>
                </a:moveTo>
                <a:lnTo>
                  <a:pt x="196391" y="74929"/>
                </a:lnTo>
                <a:lnTo>
                  <a:pt x="191214" y="82549"/>
                </a:lnTo>
                <a:lnTo>
                  <a:pt x="185394" y="90169"/>
                </a:lnTo>
                <a:lnTo>
                  <a:pt x="178943" y="97789"/>
                </a:lnTo>
                <a:lnTo>
                  <a:pt x="203962" y="123189"/>
                </a:lnTo>
                <a:lnTo>
                  <a:pt x="213649" y="133349"/>
                </a:lnTo>
                <a:lnTo>
                  <a:pt x="221170" y="144779"/>
                </a:lnTo>
                <a:lnTo>
                  <a:pt x="226500" y="154939"/>
                </a:lnTo>
                <a:lnTo>
                  <a:pt x="229615" y="163829"/>
                </a:lnTo>
                <a:lnTo>
                  <a:pt x="237998" y="163829"/>
                </a:lnTo>
                <a:lnTo>
                  <a:pt x="234235" y="152399"/>
                </a:lnTo>
                <a:lnTo>
                  <a:pt x="228091" y="140969"/>
                </a:lnTo>
                <a:lnTo>
                  <a:pt x="219567" y="129539"/>
                </a:lnTo>
                <a:lnTo>
                  <a:pt x="208661" y="116839"/>
                </a:lnTo>
                <a:lnTo>
                  <a:pt x="212851" y="113029"/>
                </a:lnTo>
                <a:lnTo>
                  <a:pt x="203708" y="113029"/>
                </a:lnTo>
                <a:lnTo>
                  <a:pt x="188468" y="97789"/>
                </a:lnTo>
                <a:lnTo>
                  <a:pt x="193778" y="90169"/>
                </a:lnTo>
                <a:lnTo>
                  <a:pt x="198850" y="83819"/>
                </a:lnTo>
                <a:lnTo>
                  <a:pt x="203684" y="77469"/>
                </a:lnTo>
                <a:lnTo>
                  <a:pt x="208279" y="71119"/>
                </a:lnTo>
                <a:lnTo>
                  <a:pt x="200913" y="67309"/>
                </a:lnTo>
                <a:close/>
              </a:path>
              <a:path w="340360" h="332740">
                <a:moveTo>
                  <a:pt x="135000" y="143509"/>
                </a:moveTo>
                <a:lnTo>
                  <a:pt x="123189" y="156209"/>
                </a:lnTo>
                <a:lnTo>
                  <a:pt x="131699" y="156209"/>
                </a:lnTo>
                <a:lnTo>
                  <a:pt x="139573" y="148589"/>
                </a:lnTo>
                <a:lnTo>
                  <a:pt x="135000" y="143509"/>
                </a:lnTo>
                <a:close/>
              </a:path>
              <a:path w="340360" h="332740">
                <a:moveTo>
                  <a:pt x="194612" y="132079"/>
                </a:moveTo>
                <a:lnTo>
                  <a:pt x="184150" y="132079"/>
                </a:lnTo>
                <a:lnTo>
                  <a:pt x="192024" y="139699"/>
                </a:lnTo>
                <a:lnTo>
                  <a:pt x="177291" y="154939"/>
                </a:lnTo>
                <a:lnTo>
                  <a:pt x="185881" y="154939"/>
                </a:lnTo>
                <a:lnTo>
                  <a:pt x="196596" y="144779"/>
                </a:lnTo>
                <a:lnTo>
                  <a:pt x="207166" y="144779"/>
                </a:lnTo>
                <a:lnTo>
                  <a:pt x="194612" y="132079"/>
                </a:lnTo>
                <a:close/>
              </a:path>
              <a:path w="340360" h="332740">
                <a:moveTo>
                  <a:pt x="214884" y="142239"/>
                </a:moveTo>
                <a:lnTo>
                  <a:pt x="209676" y="147319"/>
                </a:lnTo>
                <a:lnTo>
                  <a:pt x="218475" y="147319"/>
                </a:lnTo>
                <a:lnTo>
                  <a:pt x="219710" y="146049"/>
                </a:lnTo>
                <a:lnTo>
                  <a:pt x="214884" y="142239"/>
                </a:lnTo>
                <a:close/>
              </a:path>
              <a:path w="340360" h="332740">
                <a:moveTo>
                  <a:pt x="144018" y="121919"/>
                </a:moveTo>
                <a:lnTo>
                  <a:pt x="138811" y="126999"/>
                </a:lnTo>
                <a:lnTo>
                  <a:pt x="147193" y="134619"/>
                </a:lnTo>
                <a:lnTo>
                  <a:pt x="142239" y="139699"/>
                </a:lnTo>
                <a:lnTo>
                  <a:pt x="147065" y="144779"/>
                </a:lnTo>
                <a:lnTo>
                  <a:pt x="152019" y="139699"/>
                </a:lnTo>
                <a:lnTo>
                  <a:pt x="162390" y="139699"/>
                </a:lnTo>
                <a:lnTo>
                  <a:pt x="157225" y="134619"/>
                </a:lnTo>
                <a:lnTo>
                  <a:pt x="162094" y="129539"/>
                </a:lnTo>
                <a:lnTo>
                  <a:pt x="152400" y="129539"/>
                </a:lnTo>
                <a:lnTo>
                  <a:pt x="144018" y="121919"/>
                </a:lnTo>
                <a:close/>
              </a:path>
              <a:path w="340360" h="332740">
                <a:moveTo>
                  <a:pt x="230140" y="106679"/>
                </a:moveTo>
                <a:lnTo>
                  <a:pt x="219837" y="106679"/>
                </a:lnTo>
                <a:lnTo>
                  <a:pt x="258063" y="144779"/>
                </a:lnTo>
                <a:lnTo>
                  <a:pt x="263271" y="139699"/>
                </a:lnTo>
                <a:lnTo>
                  <a:pt x="230140" y="106679"/>
                </a:lnTo>
                <a:close/>
              </a:path>
              <a:path w="340360" h="332740">
                <a:moveTo>
                  <a:pt x="182059" y="119379"/>
                </a:moveTo>
                <a:lnTo>
                  <a:pt x="171831" y="119379"/>
                </a:lnTo>
                <a:lnTo>
                  <a:pt x="179704" y="128269"/>
                </a:lnTo>
                <a:lnTo>
                  <a:pt x="164973" y="142239"/>
                </a:lnTo>
                <a:lnTo>
                  <a:pt x="174413" y="142239"/>
                </a:lnTo>
                <a:lnTo>
                  <a:pt x="184150" y="132079"/>
                </a:lnTo>
                <a:lnTo>
                  <a:pt x="194612" y="132079"/>
                </a:lnTo>
                <a:lnTo>
                  <a:pt x="182059" y="119379"/>
                </a:lnTo>
                <a:close/>
              </a:path>
              <a:path w="340360" h="332740">
                <a:moveTo>
                  <a:pt x="163829" y="101599"/>
                </a:moveTo>
                <a:lnTo>
                  <a:pt x="158623" y="106679"/>
                </a:lnTo>
                <a:lnTo>
                  <a:pt x="167004" y="115569"/>
                </a:lnTo>
                <a:lnTo>
                  <a:pt x="152400" y="129539"/>
                </a:lnTo>
                <a:lnTo>
                  <a:pt x="162094" y="129539"/>
                </a:lnTo>
                <a:lnTo>
                  <a:pt x="171831" y="119379"/>
                </a:lnTo>
                <a:lnTo>
                  <a:pt x="182059" y="119379"/>
                </a:lnTo>
                <a:lnTo>
                  <a:pt x="177037" y="114299"/>
                </a:lnTo>
                <a:lnTo>
                  <a:pt x="180943" y="110489"/>
                </a:lnTo>
                <a:lnTo>
                  <a:pt x="172338" y="110489"/>
                </a:lnTo>
                <a:lnTo>
                  <a:pt x="163829" y="101599"/>
                </a:lnTo>
                <a:close/>
              </a:path>
              <a:path w="340360" h="332740">
                <a:moveTo>
                  <a:pt x="249199" y="74929"/>
                </a:moveTo>
                <a:lnTo>
                  <a:pt x="238760" y="74929"/>
                </a:lnTo>
                <a:lnTo>
                  <a:pt x="265557" y="101599"/>
                </a:lnTo>
                <a:lnTo>
                  <a:pt x="263271" y="105409"/>
                </a:lnTo>
                <a:lnTo>
                  <a:pt x="260858" y="109219"/>
                </a:lnTo>
                <a:lnTo>
                  <a:pt x="258190" y="113029"/>
                </a:lnTo>
                <a:lnTo>
                  <a:pt x="265429" y="116839"/>
                </a:lnTo>
                <a:lnTo>
                  <a:pt x="269742" y="110489"/>
                </a:lnTo>
                <a:lnTo>
                  <a:pt x="274113" y="102869"/>
                </a:lnTo>
                <a:lnTo>
                  <a:pt x="278556" y="95249"/>
                </a:lnTo>
                <a:lnTo>
                  <a:pt x="269621" y="95249"/>
                </a:lnTo>
                <a:lnTo>
                  <a:pt x="249199" y="74929"/>
                </a:lnTo>
                <a:close/>
              </a:path>
              <a:path w="340360" h="332740">
                <a:moveTo>
                  <a:pt x="228091" y="87629"/>
                </a:moveTo>
                <a:lnTo>
                  <a:pt x="203708" y="113029"/>
                </a:lnTo>
                <a:lnTo>
                  <a:pt x="212851" y="113029"/>
                </a:lnTo>
                <a:lnTo>
                  <a:pt x="219837" y="106679"/>
                </a:lnTo>
                <a:lnTo>
                  <a:pt x="230140" y="106679"/>
                </a:lnTo>
                <a:lnTo>
                  <a:pt x="225044" y="101599"/>
                </a:lnTo>
                <a:lnTo>
                  <a:pt x="233045" y="92709"/>
                </a:lnTo>
                <a:lnTo>
                  <a:pt x="228091" y="87629"/>
                </a:lnTo>
                <a:close/>
              </a:path>
              <a:path w="340360" h="332740">
                <a:moveTo>
                  <a:pt x="177546" y="104139"/>
                </a:moveTo>
                <a:lnTo>
                  <a:pt x="172338" y="110489"/>
                </a:lnTo>
                <a:lnTo>
                  <a:pt x="180943" y="110489"/>
                </a:lnTo>
                <a:lnTo>
                  <a:pt x="182245" y="109219"/>
                </a:lnTo>
                <a:lnTo>
                  <a:pt x="177546" y="104139"/>
                </a:lnTo>
                <a:close/>
              </a:path>
              <a:path w="340360" h="332740">
                <a:moveTo>
                  <a:pt x="335025" y="50799"/>
                </a:moveTo>
                <a:lnTo>
                  <a:pt x="287020" y="97789"/>
                </a:lnTo>
                <a:lnTo>
                  <a:pt x="291973" y="102869"/>
                </a:lnTo>
                <a:lnTo>
                  <a:pt x="339978" y="54609"/>
                </a:lnTo>
                <a:lnTo>
                  <a:pt x="335025" y="50799"/>
                </a:lnTo>
                <a:close/>
              </a:path>
              <a:path w="340360" h="332740">
                <a:moveTo>
                  <a:pt x="277240" y="81279"/>
                </a:moveTo>
                <a:lnTo>
                  <a:pt x="272288" y="90169"/>
                </a:lnTo>
                <a:lnTo>
                  <a:pt x="269621" y="95249"/>
                </a:lnTo>
                <a:lnTo>
                  <a:pt x="278556" y="95249"/>
                </a:lnTo>
                <a:lnTo>
                  <a:pt x="283083" y="87629"/>
                </a:lnTo>
                <a:lnTo>
                  <a:pt x="279273" y="83819"/>
                </a:lnTo>
                <a:lnTo>
                  <a:pt x="277240" y="81279"/>
                </a:lnTo>
                <a:close/>
              </a:path>
              <a:path w="340360" h="332740">
                <a:moveTo>
                  <a:pt x="219837" y="45719"/>
                </a:moveTo>
                <a:lnTo>
                  <a:pt x="214502" y="50799"/>
                </a:lnTo>
                <a:lnTo>
                  <a:pt x="233679" y="69849"/>
                </a:lnTo>
                <a:lnTo>
                  <a:pt x="225044" y="78739"/>
                </a:lnTo>
                <a:lnTo>
                  <a:pt x="229997" y="83819"/>
                </a:lnTo>
                <a:lnTo>
                  <a:pt x="238760" y="74929"/>
                </a:lnTo>
                <a:lnTo>
                  <a:pt x="249199" y="74929"/>
                </a:lnTo>
                <a:lnTo>
                  <a:pt x="244094" y="69849"/>
                </a:lnTo>
                <a:lnTo>
                  <a:pt x="249101" y="64769"/>
                </a:lnTo>
                <a:lnTo>
                  <a:pt x="239013" y="64769"/>
                </a:lnTo>
                <a:lnTo>
                  <a:pt x="219837" y="45719"/>
                </a:lnTo>
                <a:close/>
              </a:path>
              <a:path w="340360" h="332740">
                <a:moveTo>
                  <a:pt x="273431" y="0"/>
                </a:moveTo>
                <a:lnTo>
                  <a:pt x="237616" y="35559"/>
                </a:lnTo>
                <a:lnTo>
                  <a:pt x="284734" y="82549"/>
                </a:lnTo>
                <a:lnTo>
                  <a:pt x="290068" y="77469"/>
                </a:lnTo>
                <a:lnTo>
                  <a:pt x="286765" y="73659"/>
                </a:lnTo>
                <a:lnTo>
                  <a:pt x="291769" y="68579"/>
                </a:lnTo>
                <a:lnTo>
                  <a:pt x="281813" y="68579"/>
                </a:lnTo>
                <a:lnTo>
                  <a:pt x="267081" y="54609"/>
                </a:lnTo>
                <a:lnTo>
                  <a:pt x="272084" y="49529"/>
                </a:lnTo>
                <a:lnTo>
                  <a:pt x="262127" y="49529"/>
                </a:lnTo>
                <a:lnTo>
                  <a:pt x="247903" y="35559"/>
                </a:lnTo>
                <a:lnTo>
                  <a:pt x="273050" y="10159"/>
                </a:lnTo>
                <a:lnTo>
                  <a:pt x="283618" y="10159"/>
                </a:lnTo>
                <a:lnTo>
                  <a:pt x="273431" y="0"/>
                </a:lnTo>
                <a:close/>
              </a:path>
              <a:path w="340360" h="332740">
                <a:moveTo>
                  <a:pt x="302719" y="29209"/>
                </a:moveTo>
                <a:lnTo>
                  <a:pt x="292100" y="29209"/>
                </a:lnTo>
                <a:lnTo>
                  <a:pt x="306832" y="44449"/>
                </a:lnTo>
                <a:lnTo>
                  <a:pt x="281813" y="68579"/>
                </a:lnTo>
                <a:lnTo>
                  <a:pt x="291769" y="68579"/>
                </a:lnTo>
                <a:lnTo>
                  <a:pt x="311785" y="48259"/>
                </a:lnTo>
                <a:lnTo>
                  <a:pt x="319214" y="48259"/>
                </a:lnTo>
                <a:lnTo>
                  <a:pt x="320548" y="46989"/>
                </a:lnTo>
                <a:lnTo>
                  <a:pt x="302719" y="29209"/>
                </a:lnTo>
                <a:close/>
              </a:path>
              <a:path w="340360" h="332740">
                <a:moveTo>
                  <a:pt x="247903" y="55879"/>
                </a:moveTo>
                <a:lnTo>
                  <a:pt x="239013" y="64769"/>
                </a:lnTo>
                <a:lnTo>
                  <a:pt x="249101" y="64769"/>
                </a:lnTo>
                <a:lnTo>
                  <a:pt x="252857" y="60959"/>
                </a:lnTo>
                <a:lnTo>
                  <a:pt x="247903" y="55879"/>
                </a:lnTo>
                <a:close/>
              </a:path>
              <a:path w="340360" h="332740">
                <a:moveTo>
                  <a:pt x="319214" y="48259"/>
                </a:moveTo>
                <a:lnTo>
                  <a:pt x="311785" y="48259"/>
                </a:lnTo>
                <a:lnTo>
                  <a:pt x="315213" y="52069"/>
                </a:lnTo>
                <a:lnTo>
                  <a:pt x="319214" y="48259"/>
                </a:lnTo>
                <a:close/>
              </a:path>
              <a:path w="340360" h="332740">
                <a:moveTo>
                  <a:pt x="283618" y="10159"/>
                </a:moveTo>
                <a:lnTo>
                  <a:pt x="273050" y="10159"/>
                </a:lnTo>
                <a:lnTo>
                  <a:pt x="287147" y="24129"/>
                </a:lnTo>
                <a:lnTo>
                  <a:pt x="262127" y="49529"/>
                </a:lnTo>
                <a:lnTo>
                  <a:pt x="272084" y="49529"/>
                </a:lnTo>
                <a:lnTo>
                  <a:pt x="292100" y="29209"/>
                </a:lnTo>
                <a:lnTo>
                  <a:pt x="302719" y="29209"/>
                </a:lnTo>
                <a:lnTo>
                  <a:pt x="283618" y="10159"/>
                </a:lnTo>
                <a:close/>
              </a:path>
            </a:pathLst>
          </a:custGeom>
          <a:solidFill>
            <a:srgbClr val="000000"/>
          </a:solidFill>
        </p:spPr>
        <p:txBody>
          <a:bodyPr wrap="square" lIns="0" tIns="0" rIns="0" bIns="0" rtlCol="0"/>
          <a:lstStyle/>
          <a:p/>
        </p:txBody>
      </p:sp>
      <p:sp>
        <p:nvSpPr>
          <p:cNvPr id="73" name="object 73"/>
          <p:cNvSpPr/>
          <p:nvPr/>
        </p:nvSpPr>
        <p:spPr>
          <a:xfrm>
            <a:off x="3246373" y="9451263"/>
            <a:ext cx="243840" cy="60960"/>
          </a:xfrm>
          <a:custGeom>
            <a:avLst/>
            <a:gdLst/>
            <a:ahLst/>
            <a:cxnLst/>
            <a:rect l="l" t="t" r="r" b="b"/>
            <a:pathLst>
              <a:path w="243839" h="60959">
                <a:moveTo>
                  <a:pt x="243839" y="0"/>
                </a:moveTo>
                <a:lnTo>
                  <a:pt x="0" y="0"/>
                </a:lnTo>
                <a:lnTo>
                  <a:pt x="0" y="60350"/>
                </a:lnTo>
                <a:lnTo>
                  <a:pt x="243839" y="60350"/>
                </a:lnTo>
                <a:lnTo>
                  <a:pt x="243839" y="0"/>
                </a:lnTo>
                <a:close/>
              </a:path>
            </a:pathLst>
          </a:custGeom>
          <a:solidFill>
            <a:srgbClr val="EC7C30"/>
          </a:solidFill>
        </p:spPr>
        <p:txBody>
          <a:bodyPr wrap="square" lIns="0" tIns="0" rIns="0" bIns="0" rtlCol="0"/>
          <a:lstStyle/>
          <a:p/>
        </p:txBody>
      </p:sp>
      <p:sp>
        <p:nvSpPr>
          <p:cNvPr id="74" name="object 74"/>
          <p:cNvSpPr txBox="1"/>
          <p:nvPr/>
        </p:nvSpPr>
        <p:spPr>
          <a:xfrm>
            <a:off x="3503803" y="9400437"/>
            <a:ext cx="1249680" cy="147955"/>
          </a:xfrm>
          <a:prstGeom prst="rect">
            <a:avLst/>
          </a:prstGeom>
        </p:spPr>
        <p:txBody>
          <a:bodyPr wrap="square" lIns="0" tIns="12700" rIns="0" bIns="0" rtlCol="0" vert="horz">
            <a:spAutoFit/>
          </a:bodyPr>
          <a:lstStyle/>
          <a:p>
            <a:pPr marL="12700">
              <a:lnSpc>
                <a:spcPct val="100000"/>
              </a:lnSpc>
              <a:spcBef>
                <a:spcPts val="100"/>
              </a:spcBef>
            </a:pPr>
            <a:r>
              <a:rPr dirty="0" sz="800">
                <a:latin typeface="微软雅黑"/>
                <a:cs typeface="微软雅黑"/>
              </a:rPr>
              <a:t>未诊断糖尿病人数（百</a:t>
            </a:r>
            <a:r>
              <a:rPr dirty="0" sz="800" spc="-15">
                <a:latin typeface="微软雅黑"/>
                <a:cs typeface="微软雅黑"/>
              </a:rPr>
              <a:t>万</a:t>
            </a:r>
            <a:r>
              <a:rPr dirty="0" sz="800">
                <a:latin typeface="微软雅黑"/>
                <a:cs typeface="微软雅黑"/>
              </a:rPr>
              <a:t>）</a:t>
            </a:r>
            <a:endParaRPr sz="800">
              <a:latin typeface="微软雅黑"/>
              <a:cs typeface="微软雅黑"/>
            </a:endParaRPr>
          </a:p>
        </p:txBody>
      </p:sp>
      <p:sp>
        <p:nvSpPr>
          <p:cNvPr id="75" name="object 75"/>
          <p:cNvSpPr/>
          <p:nvPr/>
        </p:nvSpPr>
        <p:spPr>
          <a:xfrm>
            <a:off x="4926076" y="9481439"/>
            <a:ext cx="243840" cy="0"/>
          </a:xfrm>
          <a:custGeom>
            <a:avLst/>
            <a:gdLst/>
            <a:ahLst/>
            <a:cxnLst/>
            <a:rect l="l" t="t" r="r" b="b"/>
            <a:pathLst>
              <a:path w="243839" h="0">
                <a:moveTo>
                  <a:pt x="0" y="0"/>
                </a:moveTo>
                <a:lnTo>
                  <a:pt x="243839" y="0"/>
                </a:lnTo>
              </a:path>
            </a:pathLst>
          </a:custGeom>
          <a:ln w="19050">
            <a:solidFill>
              <a:srgbClr val="A4A4A4"/>
            </a:solidFill>
          </a:ln>
        </p:spPr>
        <p:txBody>
          <a:bodyPr wrap="square" lIns="0" tIns="0" rIns="0" bIns="0" rtlCol="0"/>
          <a:lstStyle/>
          <a:p/>
        </p:txBody>
      </p:sp>
      <p:sp>
        <p:nvSpPr>
          <p:cNvPr id="76" name="object 76"/>
          <p:cNvSpPr txBox="1"/>
          <p:nvPr/>
        </p:nvSpPr>
        <p:spPr>
          <a:xfrm>
            <a:off x="5183885" y="9400437"/>
            <a:ext cx="535940" cy="147955"/>
          </a:xfrm>
          <a:prstGeom prst="rect">
            <a:avLst/>
          </a:prstGeom>
        </p:spPr>
        <p:txBody>
          <a:bodyPr wrap="square" lIns="0" tIns="12700" rIns="0" bIns="0" rtlCol="0" vert="horz">
            <a:spAutoFit/>
          </a:bodyPr>
          <a:lstStyle/>
          <a:p>
            <a:pPr marL="12700">
              <a:lnSpc>
                <a:spcPct val="100000"/>
              </a:lnSpc>
              <a:spcBef>
                <a:spcPts val="100"/>
              </a:spcBef>
            </a:pPr>
            <a:r>
              <a:rPr dirty="0" sz="800">
                <a:latin typeface="微软雅黑"/>
                <a:cs typeface="微软雅黑"/>
              </a:rPr>
              <a:t>未诊断比例</a:t>
            </a:r>
            <a:endParaRPr sz="800">
              <a:latin typeface="微软雅黑"/>
              <a:cs typeface="微软雅黑"/>
            </a:endParaRPr>
          </a:p>
        </p:txBody>
      </p:sp>
      <p:sp>
        <p:nvSpPr>
          <p:cNvPr id="77" name="object 77"/>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78" name="object 78"/>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360795" cy="108140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0"/>
              </a:spcBef>
            </a:pPr>
            <a:endParaRPr sz="500">
              <a:latin typeface="微软雅黑"/>
              <a:cs typeface="微软雅黑"/>
            </a:endParaRPr>
          </a:p>
          <a:p>
            <a:pPr algn="just" marL="1400810" marR="5080">
              <a:lnSpc>
                <a:spcPct val="117100"/>
              </a:lnSpc>
            </a:pPr>
            <a:r>
              <a:rPr dirty="0" sz="1000" spc="-5">
                <a:solidFill>
                  <a:srgbClr val="4D4D4F"/>
                </a:solidFill>
                <a:latin typeface="等线"/>
                <a:cs typeface="等线"/>
              </a:rPr>
              <a:t>IDF</a:t>
            </a:r>
            <a:r>
              <a:rPr dirty="0" sz="1000" spc="5">
                <a:solidFill>
                  <a:srgbClr val="4D4D4F"/>
                </a:solidFill>
                <a:latin typeface="等线"/>
                <a:cs typeface="等线"/>
              </a:rPr>
              <a:t> </a:t>
            </a:r>
            <a:r>
              <a:rPr dirty="0" sz="1000" spc="-5">
                <a:solidFill>
                  <a:srgbClr val="4D4D4F"/>
                </a:solidFill>
                <a:latin typeface="宋体"/>
                <a:cs typeface="宋体"/>
              </a:rPr>
              <a:t>数据显示，</a:t>
            </a:r>
            <a:r>
              <a:rPr dirty="0" sz="1000" spc="5">
                <a:solidFill>
                  <a:srgbClr val="4D4D4F"/>
                </a:solidFill>
                <a:latin typeface="宋体"/>
                <a:cs typeface="宋体"/>
              </a:rPr>
              <a:t>我</a:t>
            </a:r>
            <a:r>
              <a:rPr dirty="0" sz="1000" spc="-5">
                <a:solidFill>
                  <a:srgbClr val="4D4D4F"/>
                </a:solidFill>
                <a:latin typeface="宋体"/>
                <a:cs typeface="宋体"/>
              </a:rPr>
              <a:t>国成</a:t>
            </a:r>
            <a:r>
              <a:rPr dirty="0" sz="1000" spc="5">
                <a:solidFill>
                  <a:srgbClr val="4D4D4F"/>
                </a:solidFill>
                <a:latin typeface="宋体"/>
                <a:cs typeface="宋体"/>
              </a:rPr>
              <a:t>年糖</a:t>
            </a:r>
            <a:r>
              <a:rPr dirty="0" sz="1000" spc="-5">
                <a:solidFill>
                  <a:srgbClr val="4D4D4F"/>
                </a:solidFill>
                <a:latin typeface="宋体"/>
                <a:cs typeface="宋体"/>
              </a:rPr>
              <a:t>尿病（</a:t>
            </a:r>
            <a:r>
              <a:rPr dirty="0" sz="1000" spc="-5">
                <a:solidFill>
                  <a:srgbClr val="4D4D4F"/>
                </a:solidFill>
                <a:latin typeface="等线"/>
                <a:cs typeface="等线"/>
              </a:rPr>
              <a:t>20-79</a:t>
            </a:r>
            <a:r>
              <a:rPr dirty="0" sz="1000" spc="5">
                <a:solidFill>
                  <a:srgbClr val="4D4D4F"/>
                </a:solidFill>
                <a:latin typeface="等线"/>
                <a:cs typeface="等线"/>
              </a:rPr>
              <a:t> </a:t>
            </a:r>
            <a:r>
              <a:rPr dirty="0" sz="1000" spc="-5">
                <a:solidFill>
                  <a:srgbClr val="4D4D4F"/>
                </a:solidFill>
                <a:latin typeface="宋体"/>
                <a:cs typeface="宋体"/>
              </a:rPr>
              <a:t>岁）患</a:t>
            </a:r>
            <a:r>
              <a:rPr dirty="0" sz="1000" spc="5">
                <a:solidFill>
                  <a:srgbClr val="4D4D4F"/>
                </a:solidFill>
                <a:latin typeface="宋体"/>
                <a:cs typeface="宋体"/>
              </a:rPr>
              <a:t>病</a:t>
            </a:r>
            <a:r>
              <a:rPr dirty="0" sz="1000" spc="-5">
                <a:solidFill>
                  <a:srgbClr val="4D4D4F"/>
                </a:solidFill>
                <a:latin typeface="宋体"/>
                <a:cs typeface="宋体"/>
              </a:rPr>
              <a:t>人</a:t>
            </a:r>
            <a:r>
              <a:rPr dirty="0" sz="1000" spc="5">
                <a:solidFill>
                  <a:srgbClr val="4D4D4F"/>
                </a:solidFill>
                <a:latin typeface="宋体"/>
                <a:cs typeface="宋体"/>
              </a:rPr>
              <a:t>数</a:t>
            </a:r>
            <a:r>
              <a:rPr dirty="0" sz="1000" spc="-5">
                <a:solidFill>
                  <a:srgbClr val="4D4D4F"/>
                </a:solidFill>
                <a:latin typeface="宋体"/>
                <a:cs typeface="宋体"/>
              </a:rPr>
              <a:t>达到</a:t>
            </a:r>
            <a:r>
              <a:rPr dirty="0" sz="1000" spc="-220">
                <a:solidFill>
                  <a:srgbClr val="4D4D4F"/>
                </a:solidFill>
                <a:latin typeface="宋体"/>
                <a:cs typeface="宋体"/>
              </a:rPr>
              <a:t> </a:t>
            </a:r>
            <a:r>
              <a:rPr dirty="0" sz="1000" spc="-5">
                <a:solidFill>
                  <a:srgbClr val="4D4D4F"/>
                </a:solidFill>
                <a:latin typeface="等线"/>
                <a:cs typeface="等线"/>
              </a:rPr>
              <a:t>1.14</a:t>
            </a:r>
            <a:r>
              <a:rPr dirty="0" sz="1000" spc="10">
                <a:solidFill>
                  <a:srgbClr val="4D4D4F"/>
                </a:solidFill>
                <a:latin typeface="等线"/>
                <a:cs typeface="等线"/>
              </a:rPr>
              <a:t> </a:t>
            </a:r>
            <a:r>
              <a:rPr dirty="0" sz="1000" spc="-5">
                <a:solidFill>
                  <a:srgbClr val="4D4D4F"/>
                </a:solidFill>
                <a:latin typeface="宋体"/>
                <a:cs typeface="宋体"/>
              </a:rPr>
              <a:t>亿，是</a:t>
            </a:r>
            <a:r>
              <a:rPr dirty="0" sz="1000" spc="5">
                <a:solidFill>
                  <a:srgbClr val="4D4D4F"/>
                </a:solidFill>
                <a:latin typeface="宋体"/>
                <a:cs typeface="宋体"/>
              </a:rPr>
              <a:t>全</a:t>
            </a:r>
            <a:r>
              <a:rPr dirty="0" sz="1000" spc="-5">
                <a:solidFill>
                  <a:srgbClr val="4D4D4F"/>
                </a:solidFill>
                <a:latin typeface="宋体"/>
                <a:cs typeface="宋体"/>
              </a:rPr>
              <a:t>球糖</a:t>
            </a:r>
            <a:r>
              <a:rPr dirty="0" sz="1000" spc="5">
                <a:solidFill>
                  <a:srgbClr val="4D4D4F"/>
                </a:solidFill>
                <a:latin typeface="宋体"/>
                <a:cs typeface="宋体"/>
              </a:rPr>
              <a:t>尿</a:t>
            </a:r>
            <a:r>
              <a:rPr dirty="0" sz="1000" spc="-5">
                <a:solidFill>
                  <a:srgbClr val="4D4D4F"/>
                </a:solidFill>
                <a:latin typeface="宋体"/>
                <a:cs typeface="宋体"/>
              </a:rPr>
              <a:t>病患病人 数最多</a:t>
            </a:r>
            <a:r>
              <a:rPr dirty="0" sz="1000" spc="5">
                <a:solidFill>
                  <a:srgbClr val="4D4D4F"/>
                </a:solidFill>
                <a:latin typeface="宋体"/>
                <a:cs typeface="宋体"/>
              </a:rPr>
              <a:t>的</a:t>
            </a:r>
            <a:r>
              <a:rPr dirty="0" sz="1000" spc="-5">
                <a:solidFill>
                  <a:srgbClr val="4D4D4F"/>
                </a:solidFill>
                <a:latin typeface="宋体"/>
                <a:cs typeface="宋体"/>
              </a:rPr>
              <a:t>国家</a:t>
            </a:r>
            <a:r>
              <a:rPr dirty="0" sz="1000" spc="-160">
                <a:solidFill>
                  <a:srgbClr val="4D4D4F"/>
                </a:solidFill>
                <a:latin typeface="宋体"/>
                <a:cs typeface="宋体"/>
              </a:rPr>
              <a:t>，</a:t>
            </a:r>
            <a:r>
              <a:rPr dirty="0" sz="1000" spc="-5">
                <a:solidFill>
                  <a:srgbClr val="4D4D4F"/>
                </a:solidFill>
                <a:latin typeface="宋体"/>
                <a:cs typeface="宋体"/>
              </a:rPr>
              <a:t>患</a:t>
            </a:r>
            <a:r>
              <a:rPr dirty="0" sz="1000" spc="5">
                <a:solidFill>
                  <a:srgbClr val="4D4D4F"/>
                </a:solidFill>
                <a:latin typeface="宋体"/>
                <a:cs typeface="宋体"/>
              </a:rPr>
              <a:t>病</a:t>
            </a:r>
            <a:r>
              <a:rPr dirty="0" sz="1000" spc="-5">
                <a:solidFill>
                  <a:srgbClr val="4D4D4F"/>
                </a:solidFill>
                <a:latin typeface="宋体"/>
                <a:cs typeface="宋体"/>
              </a:rPr>
              <a:t>人数</a:t>
            </a:r>
            <a:r>
              <a:rPr dirty="0" sz="1000" spc="5">
                <a:solidFill>
                  <a:srgbClr val="4D4D4F"/>
                </a:solidFill>
                <a:latin typeface="宋体"/>
                <a:cs typeface="宋体"/>
              </a:rPr>
              <a:t>是</a:t>
            </a:r>
            <a:r>
              <a:rPr dirty="0" sz="1000" spc="-5">
                <a:solidFill>
                  <a:srgbClr val="4D4D4F"/>
                </a:solidFill>
                <a:latin typeface="宋体"/>
                <a:cs typeface="宋体"/>
              </a:rPr>
              <a:t>美国的</a:t>
            </a:r>
            <a:r>
              <a:rPr dirty="0" sz="1000" spc="-270">
                <a:solidFill>
                  <a:srgbClr val="4D4D4F"/>
                </a:solidFill>
                <a:latin typeface="宋体"/>
                <a:cs typeface="宋体"/>
              </a:rPr>
              <a:t> </a:t>
            </a:r>
            <a:r>
              <a:rPr dirty="0" sz="1000" spc="-5">
                <a:solidFill>
                  <a:srgbClr val="4D4D4F"/>
                </a:solidFill>
                <a:latin typeface="等线"/>
                <a:cs typeface="等线"/>
              </a:rPr>
              <a:t>3.8</a:t>
            </a:r>
            <a:r>
              <a:rPr dirty="0" sz="1000" spc="-35">
                <a:solidFill>
                  <a:srgbClr val="4D4D4F"/>
                </a:solidFill>
                <a:latin typeface="等线"/>
                <a:cs typeface="等线"/>
              </a:rPr>
              <a:t> </a:t>
            </a:r>
            <a:r>
              <a:rPr dirty="0" sz="1000" spc="5">
                <a:solidFill>
                  <a:srgbClr val="4D4D4F"/>
                </a:solidFill>
                <a:latin typeface="宋体"/>
                <a:cs typeface="宋体"/>
              </a:rPr>
              <a:t>倍</a:t>
            </a:r>
            <a:r>
              <a:rPr dirty="0" sz="1000" spc="-175">
                <a:solidFill>
                  <a:srgbClr val="4D4D4F"/>
                </a:solidFill>
                <a:latin typeface="宋体"/>
                <a:cs typeface="宋体"/>
              </a:rPr>
              <a:t>，</a:t>
            </a:r>
            <a:r>
              <a:rPr dirty="0" sz="1000" spc="-5">
                <a:solidFill>
                  <a:srgbClr val="4D4D4F"/>
                </a:solidFill>
                <a:latin typeface="宋体"/>
                <a:cs typeface="宋体"/>
              </a:rPr>
              <a:t>但</a:t>
            </a:r>
            <a:r>
              <a:rPr dirty="0" sz="1000" spc="10">
                <a:solidFill>
                  <a:srgbClr val="4D4D4F"/>
                </a:solidFill>
                <a:latin typeface="宋体"/>
                <a:cs typeface="宋体"/>
              </a:rPr>
              <a:t>是</a:t>
            </a:r>
            <a:r>
              <a:rPr dirty="0" sz="1000" spc="-5">
                <a:solidFill>
                  <a:srgbClr val="4D4D4F"/>
                </a:solidFill>
                <a:latin typeface="宋体"/>
                <a:cs typeface="宋体"/>
              </a:rPr>
              <a:t>相应</a:t>
            </a:r>
            <a:r>
              <a:rPr dirty="0" sz="1000" spc="5">
                <a:solidFill>
                  <a:srgbClr val="4D4D4F"/>
                </a:solidFill>
                <a:latin typeface="宋体"/>
                <a:cs typeface="宋体"/>
              </a:rPr>
              <a:t>的</a:t>
            </a:r>
            <a:r>
              <a:rPr dirty="0" sz="1000" spc="-5">
                <a:solidFill>
                  <a:srgbClr val="4D4D4F"/>
                </a:solidFill>
                <a:latin typeface="宋体"/>
                <a:cs typeface="宋体"/>
              </a:rPr>
              <a:t>医疗支</a:t>
            </a:r>
            <a:r>
              <a:rPr dirty="0" sz="1000" spc="5">
                <a:solidFill>
                  <a:srgbClr val="4D4D4F"/>
                </a:solidFill>
                <a:latin typeface="宋体"/>
                <a:cs typeface="宋体"/>
              </a:rPr>
              <a:t>出</a:t>
            </a:r>
            <a:r>
              <a:rPr dirty="0" sz="1000" spc="-5">
                <a:solidFill>
                  <a:srgbClr val="4D4D4F"/>
                </a:solidFill>
                <a:latin typeface="宋体"/>
                <a:cs typeface="宋体"/>
              </a:rPr>
              <a:t>只有</a:t>
            </a:r>
            <a:r>
              <a:rPr dirty="0" sz="1000" spc="5">
                <a:solidFill>
                  <a:srgbClr val="4D4D4F"/>
                </a:solidFill>
                <a:latin typeface="宋体"/>
                <a:cs typeface="宋体"/>
              </a:rPr>
              <a:t>不</a:t>
            </a:r>
            <a:r>
              <a:rPr dirty="0" sz="1000" spc="-5">
                <a:solidFill>
                  <a:srgbClr val="4D4D4F"/>
                </a:solidFill>
                <a:latin typeface="宋体"/>
                <a:cs typeface="宋体"/>
              </a:rPr>
              <a:t>到美</a:t>
            </a:r>
            <a:r>
              <a:rPr dirty="0" sz="1000" spc="5">
                <a:solidFill>
                  <a:srgbClr val="4D4D4F"/>
                </a:solidFill>
                <a:latin typeface="宋体"/>
                <a:cs typeface="宋体"/>
              </a:rPr>
              <a:t>国</a:t>
            </a:r>
            <a:r>
              <a:rPr dirty="0" sz="1000" spc="-5">
                <a:solidFill>
                  <a:srgbClr val="4D4D4F"/>
                </a:solidFill>
                <a:latin typeface="宋体"/>
                <a:cs typeface="宋体"/>
              </a:rPr>
              <a:t>的</a:t>
            </a:r>
            <a:r>
              <a:rPr dirty="0" sz="1000" spc="-265">
                <a:solidFill>
                  <a:srgbClr val="4D4D4F"/>
                </a:solidFill>
                <a:latin typeface="宋体"/>
                <a:cs typeface="宋体"/>
              </a:rPr>
              <a:t> </a:t>
            </a:r>
            <a:r>
              <a:rPr dirty="0" sz="1000" spc="-45">
                <a:solidFill>
                  <a:srgbClr val="4D4D4F"/>
                </a:solidFill>
                <a:latin typeface="等线"/>
                <a:cs typeface="等线"/>
              </a:rPr>
              <a:t>1/3</a:t>
            </a:r>
            <a:r>
              <a:rPr dirty="0" sz="1000" spc="-45">
                <a:solidFill>
                  <a:srgbClr val="4D4D4F"/>
                </a:solidFill>
                <a:latin typeface="宋体"/>
                <a:cs typeface="宋体"/>
              </a:rPr>
              <a:t>，</a:t>
            </a:r>
            <a:r>
              <a:rPr dirty="0" sz="1000" spc="-5">
                <a:solidFill>
                  <a:srgbClr val="4D4D4F"/>
                </a:solidFill>
                <a:latin typeface="宋体"/>
                <a:cs typeface="宋体"/>
              </a:rPr>
              <a:t>即我 国糖尿</a:t>
            </a:r>
            <a:r>
              <a:rPr dirty="0" sz="1000" spc="5">
                <a:solidFill>
                  <a:srgbClr val="4D4D4F"/>
                </a:solidFill>
                <a:latin typeface="宋体"/>
                <a:cs typeface="宋体"/>
              </a:rPr>
              <a:t>病</a:t>
            </a:r>
            <a:r>
              <a:rPr dirty="0" sz="1000" spc="-5">
                <a:solidFill>
                  <a:srgbClr val="4D4D4F"/>
                </a:solidFill>
                <a:latin typeface="宋体"/>
                <a:cs typeface="宋体"/>
              </a:rPr>
              <a:t>人均</a:t>
            </a:r>
            <a:r>
              <a:rPr dirty="0" sz="1000" spc="5">
                <a:solidFill>
                  <a:srgbClr val="4D4D4F"/>
                </a:solidFill>
                <a:latin typeface="宋体"/>
                <a:cs typeface="宋体"/>
              </a:rPr>
              <a:t>医</a:t>
            </a:r>
            <a:r>
              <a:rPr dirty="0" sz="1000" spc="-5">
                <a:solidFill>
                  <a:srgbClr val="4D4D4F"/>
                </a:solidFill>
                <a:latin typeface="宋体"/>
                <a:cs typeface="宋体"/>
              </a:rPr>
              <a:t>疗支</a:t>
            </a:r>
            <a:r>
              <a:rPr dirty="0" sz="1000" spc="5">
                <a:solidFill>
                  <a:srgbClr val="4D4D4F"/>
                </a:solidFill>
                <a:latin typeface="宋体"/>
                <a:cs typeface="宋体"/>
              </a:rPr>
              <a:t>出</a:t>
            </a:r>
            <a:r>
              <a:rPr dirty="0" sz="1000" spc="-5">
                <a:solidFill>
                  <a:srgbClr val="4D4D4F"/>
                </a:solidFill>
                <a:latin typeface="宋体"/>
                <a:cs typeface="宋体"/>
              </a:rPr>
              <a:t>只</a:t>
            </a:r>
            <a:r>
              <a:rPr dirty="0" sz="1000" spc="5">
                <a:solidFill>
                  <a:srgbClr val="4D4D4F"/>
                </a:solidFill>
                <a:latin typeface="宋体"/>
                <a:cs typeface="宋体"/>
              </a:rPr>
              <a:t>有</a:t>
            </a:r>
            <a:r>
              <a:rPr dirty="0" sz="1000" spc="-5">
                <a:solidFill>
                  <a:srgbClr val="4D4D4F"/>
                </a:solidFill>
                <a:latin typeface="宋体"/>
                <a:cs typeface="宋体"/>
              </a:rPr>
              <a:t>美国的</a:t>
            </a:r>
            <a:r>
              <a:rPr dirty="0" sz="1000" spc="-250">
                <a:solidFill>
                  <a:srgbClr val="4D4D4F"/>
                </a:solidFill>
                <a:latin typeface="宋体"/>
                <a:cs typeface="宋体"/>
              </a:rPr>
              <a:t> </a:t>
            </a:r>
            <a:r>
              <a:rPr dirty="0" sz="1000" spc="-5">
                <a:solidFill>
                  <a:srgbClr val="4D4D4F"/>
                </a:solidFill>
                <a:latin typeface="等线"/>
                <a:cs typeface="等线"/>
              </a:rPr>
              <a:t>8.3%</a:t>
            </a:r>
            <a:r>
              <a:rPr dirty="0" sz="1000" spc="-5">
                <a:solidFill>
                  <a:srgbClr val="4D4D4F"/>
                </a:solidFill>
                <a:latin typeface="宋体"/>
                <a:cs typeface="宋体"/>
              </a:rPr>
              <a:t>，</a:t>
            </a:r>
            <a:r>
              <a:rPr dirty="0" sz="1000" spc="5">
                <a:solidFill>
                  <a:srgbClr val="4D4D4F"/>
                </a:solidFill>
                <a:latin typeface="宋体"/>
                <a:cs typeface="宋体"/>
              </a:rPr>
              <a:t>未</a:t>
            </a:r>
            <a:r>
              <a:rPr dirty="0" sz="1000" spc="-5">
                <a:solidFill>
                  <a:srgbClr val="4D4D4F"/>
                </a:solidFill>
                <a:latin typeface="宋体"/>
                <a:cs typeface="宋体"/>
              </a:rPr>
              <a:t>来仍</a:t>
            </a:r>
            <a:r>
              <a:rPr dirty="0" sz="1000" spc="5">
                <a:solidFill>
                  <a:srgbClr val="4D4D4F"/>
                </a:solidFill>
                <a:latin typeface="宋体"/>
                <a:cs typeface="宋体"/>
              </a:rPr>
              <a:t>有</a:t>
            </a:r>
            <a:r>
              <a:rPr dirty="0" sz="1000" spc="-5">
                <a:solidFill>
                  <a:srgbClr val="4D4D4F"/>
                </a:solidFill>
                <a:latin typeface="宋体"/>
                <a:cs typeface="宋体"/>
              </a:rPr>
              <a:t>巨</a:t>
            </a:r>
            <a:r>
              <a:rPr dirty="0" sz="1000" spc="5">
                <a:solidFill>
                  <a:srgbClr val="4D4D4F"/>
                </a:solidFill>
                <a:latin typeface="宋体"/>
                <a:cs typeface="宋体"/>
              </a:rPr>
              <a:t>大</a:t>
            </a:r>
            <a:r>
              <a:rPr dirty="0" sz="1000" spc="-5">
                <a:solidFill>
                  <a:srgbClr val="4D4D4F"/>
                </a:solidFill>
                <a:latin typeface="宋体"/>
                <a:cs typeface="宋体"/>
              </a:rPr>
              <a:t>的增长</a:t>
            </a:r>
            <a:r>
              <a:rPr dirty="0" sz="1000" spc="5">
                <a:solidFill>
                  <a:srgbClr val="4D4D4F"/>
                </a:solidFill>
                <a:latin typeface="宋体"/>
                <a:cs typeface="宋体"/>
              </a:rPr>
              <a:t>空</a:t>
            </a:r>
            <a:r>
              <a:rPr dirty="0" sz="1000" spc="-5">
                <a:solidFill>
                  <a:srgbClr val="4D4D4F"/>
                </a:solidFill>
                <a:latin typeface="宋体"/>
                <a:cs typeface="宋体"/>
              </a:rPr>
              <a:t>间。</a:t>
            </a:r>
            <a:endParaRPr sz="1000">
              <a:latin typeface="宋体"/>
              <a:cs typeface="宋体"/>
            </a:endParaRPr>
          </a:p>
          <a:p>
            <a:pPr>
              <a:lnSpc>
                <a:spcPct val="100000"/>
              </a:lnSpc>
              <a:spcBef>
                <a:spcPts val="10"/>
              </a:spcBef>
            </a:pPr>
            <a:endParaRPr sz="850">
              <a:latin typeface="宋体"/>
              <a:cs typeface="宋体"/>
            </a:endParaRPr>
          </a:p>
          <a:p>
            <a:pPr marL="1565275">
              <a:lnSpc>
                <a:spcPct val="100000"/>
              </a:lnSpc>
              <a:spcBef>
                <a:spcPts val="5"/>
              </a:spcBef>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5" b="1">
                <a:solidFill>
                  <a:srgbClr val="4D4D4F"/>
                </a:solidFill>
                <a:latin typeface="等线"/>
                <a:cs typeface="等线"/>
              </a:rPr>
              <a:t>4</a:t>
            </a:r>
            <a:r>
              <a:rPr dirty="0" sz="800" spc="-5" b="1">
                <a:solidFill>
                  <a:srgbClr val="4D4D4F"/>
                </a:solidFill>
                <a:latin typeface="微软雅黑"/>
                <a:cs typeface="微软雅黑"/>
              </a:rPr>
              <a:t>：</a:t>
            </a:r>
            <a:r>
              <a:rPr dirty="0" sz="800" b="1">
                <a:solidFill>
                  <a:srgbClr val="4D4D4F"/>
                </a:solidFill>
                <a:latin typeface="微软雅黑"/>
                <a:cs typeface="微软雅黑"/>
              </a:rPr>
              <a:t>成年糖尿病患病人数前十</a:t>
            </a:r>
            <a:r>
              <a:rPr dirty="0" sz="800" spc="-15" b="1">
                <a:solidFill>
                  <a:srgbClr val="4D4D4F"/>
                </a:solidFill>
                <a:latin typeface="微软雅黑"/>
                <a:cs typeface="微软雅黑"/>
              </a:rPr>
              <a:t>国</a:t>
            </a:r>
            <a:r>
              <a:rPr dirty="0" sz="800" b="1">
                <a:solidFill>
                  <a:srgbClr val="4D4D4F"/>
                </a:solidFill>
                <a:latin typeface="微软雅黑"/>
                <a:cs typeface="微软雅黑"/>
              </a:rPr>
              <a:t>家及相应医疗支出</a:t>
            </a:r>
            <a:endParaRPr sz="8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p:nvPr/>
        </p:nvSpPr>
        <p:spPr>
          <a:xfrm>
            <a:off x="2095754" y="1550161"/>
            <a:ext cx="4716145" cy="6350"/>
          </a:xfrm>
          <a:custGeom>
            <a:avLst/>
            <a:gdLst/>
            <a:ahLst/>
            <a:cxnLst/>
            <a:rect l="l" t="t" r="r" b="b"/>
            <a:pathLst>
              <a:path w="4716145" h="6350">
                <a:moveTo>
                  <a:pt x="4716145" y="0"/>
                </a:moveTo>
                <a:lnTo>
                  <a:pt x="0" y="0"/>
                </a:lnTo>
                <a:lnTo>
                  <a:pt x="0" y="6096"/>
                </a:lnTo>
                <a:lnTo>
                  <a:pt x="4716145" y="6096"/>
                </a:lnTo>
                <a:lnTo>
                  <a:pt x="4716145" y="0"/>
                </a:lnTo>
                <a:close/>
              </a:path>
            </a:pathLst>
          </a:custGeom>
          <a:solidFill>
            <a:srgbClr val="F5821F"/>
          </a:solidFill>
        </p:spPr>
        <p:txBody>
          <a:bodyPr wrap="square" lIns="0" tIns="0" rIns="0" bIns="0" rtlCol="0"/>
          <a:lstStyle/>
          <a:p/>
        </p:txBody>
      </p:sp>
      <p:sp>
        <p:nvSpPr>
          <p:cNvPr id="5" name="object 5"/>
          <p:cNvSpPr txBox="1"/>
          <p:nvPr/>
        </p:nvSpPr>
        <p:spPr>
          <a:xfrm>
            <a:off x="2151633" y="4364863"/>
            <a:ext cx="130619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IDF</a:t>
            </a:r>
            <a:r>
              <a:rPr dirty="0" sz="700" spc="-5">
                <a:solidFill>
                  <a:srgbClr val="4D4D4F"/>
                </a:solidFill>
                <a:latin typeface="宋体"/>
                <a:cs typeface="宋体"/>
              </a:rPr>
              <a:t>，天风</a:t>
            </a:r>
            <a:r>
              <a:rPr dirty="0" sz="700" spc="5">
                <a:solidFill>
                  <a:srgbClr val="4D4D4F"/>
                </a:solidFill>
                <a:latin typeface="宋体"/>
                <a:cs typeface="宋体"/>
              </a:rPr>
              <a:t>证</a:t>
            </a:r>
            <a:r>
              <a:rPr dirty="0" sz="700" spc="-5">
                <a:solidFill>
                  <a:srgbClr val="4D4D4F"/>
                </a:solidFill>
                <a:latin typeface="宋体"/>
                <a:cs typeface="宋体"/>
              </a:rPr>
              <a:t>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p:txBody>
      </p:sp>
      <p:sp>
        <p:nvSpPr>
          <p:cNvPr id="6" name="object 6"/>
          <p:cNvSpPr/>
          <p:nvPr/>
        </p:nvSpPr>
        <p:spPr>
          <a:xfrm>
            <a:off x="2095754" y="4331842"/>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sp>
        <p:nvSpPr>
          <p:cNvPr id="7" name="object 7"/>
          <p:cNvSpPr txBox="1"/>
          <p:nvPr/>
        </p:nvSpPr>
        <p:spPr>
          <a:xfrm>
            <a:off x="1971801" y="4908930"/>
            <a:ext cx="4988560" cy="842010"/>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5821F"/>
                </a:solidFill>
                <a:latin typeface="等线"/>
                <a:cs typeface="等线"/>
              </a:rPr>
              <a:t>1.2.</a:t>
            </a:r>
            <a:r>
              <a:rPr dirty="0" sz="1200" spc="-15" b="1">
                <a:solidFill>
                  <a:srgbClr val="F5821F"/>
                </a:solidFill>
                <a:latin typeface="等线"/>
                <a:cs typeface="等线"/>
              </a:rPr>
              <a:t> </a:t>
            </a:r>
            <a:r>
              <a:rPr dirty="0" sz="1200" spc="10" b="1">
                <a:solidFill>
                  <a:srgbClr val="F5821F"/>
                </a:solidFill>
                <a:latin typeface="微软雅黑"/>
                <a:cs typeface="微软雅黑"/>
              </a:rPr>
              <a:t>糖</a:t>
            </a:r>
            <a:r>
              <a:rPr dirty="0" sz="1200" b="1">
                <a:solidFill>
                  <a:srgbClr val="F5821F"/>
                </a:solidFill>
                <a:latin typeface="微软雅黑"/>
                <a:cs typeface="微软雅黑"/>
              </a:rPr>
              <a:t>尿</a:t>
            </a:r>
            <a:r>
              <a:rPr dirty="0" sz="1200" spc="10" b="1">
                <a:solidFill>
                  <a:srgbClr val="F5821F"/>
                </a:solidFill>
                <a:latin typeface="微软雅黑"/>
                <a:cs typeface="微软雅黑"/>
              </a:rPr>
              <a:t>病</a:t>
            </a:r>
            <a:r>
              <a:rPr dirty="0" sz="1200" b="1">
                <a:solidFill>
                  <a:srgbClr val="F5821F"/>
                </a:solidFill>
                <a:latin typeface="微软雅黑"/>
                <a:cs typeface="微软雅黑"/>
              </a:rPr>
              <a:t>为进</a:t>
            </a:r>
            <a:r>
              <a:rPr dirty="0" sz="1200" spc="10" b="1">
                <a:solidFill>
                  <a:srgbClr val="F5821F"/>
                </a:solidFill>
                <a:latin typeface="微软雅黑"/>
                <a:cs typeface="微软雅黑"/>
              </a:rPr>
              <a:t>展</a:t>
            </a:r>
            <a:r>
              <a:rPr dirty="0" sz="1200" b="1">
                <a:solidFill>
                  <a:srgbClr val="F5821F"/>
                </a:solidFill>
                <a:latin typeface="微软雅黑"/>
                <a:cs typeface="微软雅黑"/>
              </a:rPr>
              <a:t>性</a:t>
            </a:r>
            <a:r>
              <a:rPr dirty="0" sz="1200" spc="10" b="1">
                <a:solidFill>
                  <a:srgbClr val="F5821F"/>
                </a:solidFill>
                <a:latin typeface="微软雅黑"/>
                <a:cs typeface="微软雅黑"/>
              </a:rPr>
              <a:t>疾</a:t>
            </a:r>
            <a:r>
              <a:rPr dirty="0" sz="1200" spc="5" b="1">
                <a:solidFill>
                  <a:srgbClr val="F5821F"/>
                </a:solidFill>
                <a:latin typeface="微软雅黑"/>
                <a:cs typeface="微软雅黑"/>
              </a:rPr>
              <a:t>病</a:t>
            </a:r>
            <a:r>
              <a:rPr dirty="0" sz="1200" b="1">
                <a:solidFill>
                  <a:srgbClr val="F5821F"/>
                </a:solidFill>
                <a:latin typeface="微软雅黑"/>
                <a:cs typeface="微软雅黑"/>
              </a:rPr>
              <a:t>，</a:t>
            </a:r>
            <a:r>
              <a:rPr dirty="0" sz="1200" spc="10" b="1">
                <a:solidFill>
                  <a:srgbClr val="F5821F"/>
                </a:solidFill>
                <a:latin typeface="微软雅黑"/>
                <a:cs typeface="微软雅黑"/>
              </a:rPr>
              <a:t>刚</a:t>
            </a:r>
            <a:r>
              <a:rPr dirty="0" sz="1200" b="1">
                <a:solidFill>
                  <a:srgbClr val="F5821F"/>
                </a:solidFill>
                <a:latin typeface="微软雅黑"/>
                <a:cs typeface="微软雅黑"/>
              </a:rPr>
              <a:t>需</a:t>
            </a:r>
            <a:r>
              <a:rPr dirty="0" sz="1200" spc="10" b="1">
                <a:solidFill>
                  <a:srgbClr val="F5821F"/>
                </a:solidFill>
                <a:latin typeface="微软雅黑"/>
                <a:cs typeface="微软雅黑"/>
              </a:rPr>
              <a:t>用</a:t>
            </a:r>
            <a:r>
              <a:rPr dirty="0" sz="1200" b="1">
                <a:solidFill>
                  <a:srgbClr val="F5821F"/>
                </a:solidFill>
                <a:latin typeface="微软雅黑"/>
                <a:cs typeface="微软雅黑"/>
              </a:rPr>
              <a:t>药从</a:t>
            </a:r>
            <a:r>
              <a:rPr dirty="0" sz="1200" spc="10" b="1">
                <a:solidFill>
                  <a:srgbClr val="F5821F"/>
                </a:solidFill>
                <a:latin typeface="微软雅黑"/>
                <a:cs typeface="微软雅黑"/>
              </a:rPr>
              <a:t>前</a:t>
            </a:r>
            <a:r>
              <a:rPr dirty="0" sz="1200" b="1">
                <a:solidFill>
                  <a:srgbClr val="F5821F"/>
                </a:solidFill>
                <a:latin typeface="微软雅黑"/>
                <a:cs typeface="微软雅黑"/>
              </a:rPr>
              <a:t>端</a:t>
            </a:r>
            <a:r>
              <a:rPr dirty="0" sz="1200" spc="10" b="1">
                <a:solidFill>
                  <a:srgbClr val="F5821F"/>
                </a:solidFill>
                <a:latin typeface="微软雅黑"/>
                <a:cs typeface="微软雅黑"/>
              </a:rPr>
              <a:t>口</a:t>
            </a:r>
            <a:r>
              <a:rPr dirty="0" sz="1200" b="1">
                <a:solidFill>
                  <a:srgbClr val="F5821F"/>
                </a:solidFill>
                <a:latin typeface="微软雅黑"/>
                <a:cs typeface="微软雅黑"/>
              </a:rPr>
              <a:t>服降</a:t>
            </a:r>
            <a:r>
              <a:rPr dirty="0" sz="1200" spc="10" b="1">
                <a:solidFill>
                  <a:srgbClr val="F5821F"/>
                </a:solidFill>
                <a:latin typeface="微软雅黑"/>
                <a:cs typeface="微软雅黑"/>
              </a:rPr>
              <a:t>糖</a:t>
            </a:r>
            <a:r>
              <a:rPr dirty="0" sz="1200" b="1">
                <a:solidFill>
                  <a:srgbClr val="F5821F"/>
                </a:solidFill>
                <a:latin typeface="微软雅黑"/>
                <a:cs typeface="微软雅黑"/>
              </a:rPr>
              <a:t>药</a:t>
            </a:r>
            <a:r>
              <a:rPr dirty="0" sz="1200" spc="15" b="1">
                <a:solidFill>
                  <a:srgbClr val="F5821F"/>
                </a:solidFill>
                <a:latin typeface="微软雅黑"/>
                <a:cs typeface="微软雅黑"/>
              </a:rPr>
              <a:t>至</a:t>
            </a:r>
            <a:r>
              <a:rPr dirty="0" sz="1200" b="1">
                <a:solidFill>
                  <a:srgbClr val="F5821F"/>
                </a:solidFill>
                <a:latin typeface="微软雅黑"/>
                <a:cs typeface="微软雅黑"/>
              </a:rPr>
              <a:t>后端</a:t>
            </a:r>
            <a:r>
              <a:rPr dirty="0" sz="1200" spc="10" b="1">
                <a:solidFill>
                  <a:srgbClr val="F5821F"/>
                </a:solidFill>
                <a:latin typeface="微软雅黑"/>
                <a:cs typeface="微软雅黑"/>
              </a:rPr>
              <a:t>胰</a:t>
            </a:r>
            <a:r>
              <a:rPr dirty="0" sz="1200" b="1">
                <a:solidFill>
                  <a:srgbClr val="F5821F"/>
                </a:solidFill>
                <a:latin typeface="微软雅黑"/>
                <a:cs typeface="微软雅黑"/>
              </a:rPr>
              <a:t>岛素</a:t>
            </a:r>
            <a:endParaRPr sz="1200">
              <a:latin typeface="微软雅黑"/>
              <a:cs typeface="微软雅黑"/>
            </a:endParaRPr>
          </a:p>
          <a:p>
            <a:pPr algn="just" marL="29209" marR="5080">
              <a:lnSpc>
                <a:spcPct val="117000"/>
              </a:lnSpc>
              <a:spcBef>
                <a:spcPts val="775"/>
              </a:spcBef>
            </a:pPr>
            <a:r>
              <a:rPr dirty="0" sz="1000" spc="5">
                <a:solidFill>
                  <a:srgbClr val="4D4D4F"/>
                </a:solidFill>
                <a:latin typeface="宋体"/>
                <a:cs typeface="宋体"/>
              </a:rPr>
              <a:t>糖尿病治</a:t>
            </a:r>
            <a:r>
              <a:rPr dirty="0" sz="1000" spc="15">
                <a:solidFill>
                  <a:srgbClr val="4D4D4F"/>
                </a:solidFill>
                <a:latin typeface="宋体"/>
                <a:cs typeface="宋体"/>
              </a:rPr>
              <a:t>疗</a:t>
            </a:r>
            <a:r>
              <a:rPr dirty="0" sz="1000" spc="5">
                <a:solidFill>
                  <a:srgbClr val="4D4D4F"/>
                </a:solidFill>
                <a:latin typeface="宋体"/>
                <a:cs typeface="宋体"/>
              </a:rPr>
              <a:t>药物</a:t>
            </a:r>
            <a:r>
              <a:rPr dirty="0" sz="1000" spc="15">
                <a:solidFill>
                  <a:srgbClr val="4D4D4F"/>
                </a:solidFill>
                <a:latin typeface="宋体"/>
                <a:cs typeface="宋体"/>
              </a:rPr>
              <a:t>市</a:t>
            </a:r>
            <a:r>
              <a:rPr dirty="0" sz="1000" spc="5">
                <a:solidFill>
                  <a:srgbClr val="4D4D4F"/>
                </a:solidFill>
                <a:latin typeface="宋体"/>
                <a:cs typeface="宋体"/>
              </a:rPr>
              <a:t>场主要</a:t>
            </a:r>
            <a:r>
              <a:rPr dirty="0" sz="1000" spc="15">
                <a:solidFill>
                  <a:srgbClr val="4D4D4F"/>
                </a:solidFill>
                <a:latin typeface="宋体"/>
                <a:cs typeface="宋体"/>
              </a:rPr>
              <a:t>可</a:t>
            </a:r>
            <a:r>
              <a:rPr dirty="0" sz="1000" spc="5">
                <a:solidFill>
                  <a:srgbClr val="4D4D4F"/>
                </a:solidFill>
                <a:latin typeface="宋体"/>
                <a:cs typeface="宋体"/>
              </a:rPr>
              <a:t>以分为口</a:t>
            </a:r>
            <a:r>
              <a:rPr dirty="0" sz="1000" spc="15">
                <a:solidFill>
                  <a:srgbClr val="4D4D4F"/>
                </a:solidFill>
                <a:latin typeface="宋体"/>
                <a:cs typeface="宋体"/>
              </a:rPr>
              <a:t>服</a:t>
            </a:r>
            <a:r>
              <a:rPr dirty="0" sz="1000" spc="5">
                <a:solidFill>
                  <a:srgbClr val="4D4D4F"/>
                </a:solidFill>
                <a:latin typeface="宋体"/>
                <a:cs typeface="宋体"/>
              </a:rPr>
              <a:t>降糖</a:t>
            </a:r>
            <a:r>
              <a:rPr dirty="0" sz="1000" spc="15">
                <a:solidFill>
                  <a:srgbClr val="4D4D4F"/>
                </a:solidFill>
                <a:latin typeface="宋体"/>
                <a:cs typeface="宋体"/>
              </a:rPr>
              <a:t>药</a:t>
            </a:r>
            <a:r>
              <a:rPr dirty="0" sz="1000" spc="5">
                <a:solidFill>
                  <a:srgbClr val="4D4D4F"/>
                </a:solidFill>
                <a:latin typeface="宋体"/>
                <a:cs typeface="宋体"/>
              </a:rPr>
              <a:t>市场、</a:t>
            </a:r>
            <a:r>
              <a:rPr dirty="0" sz="1000" spc="15">
                <a:solidFill>
                  <a:srgbClr val="4D4D4F"/>
                </a:solidFill>
                <a:latin typeface="宋体"/>
                <a:cs typeface="宋体"/>
              </a:rPr>
              <a:t>胰</a:t>
            </a:r>
            <a:r>
              <a:rPr dirty="0" sz="1000" spc="5">
                <a:solidFill>
                  <a:srgbClr val="4D4D4F"/>
                </a:solidFill>
                <a:latin typeface="宋体"/>
                <a:cs typeface="宋体"/>
              </a:rPr>
              <a:t>岛素市场</a:t>
            </a:r>
            <a:r>
              <a:rPr dirty="0" sz="1000" spc="15">
                <a:solidFill>
                  <a:srgbClr val="4D4D4F"/>
                </a:solidFill>
                <a:latin typeface="宋体"/>
                <a:cs typeface="宋体"/>
              </a:rPr>
              <a:t>及</a:t>
            </a:r>
            <a:r>
              <a:rPr dirty="0" sz="1000" spc="5">
                <a:solidFill>
                  <a:srgbClr val="4D4D4F"/>
                </a:solidFill>
                <a:latin typeface="宋体"/>
                <a:cs typeface="宋体"/>
              </a:rPr>
              <a:t>其他</a:t>
            </a:r>
            <a:r>
              <a:rPr dirty="0" sz="1000" spc="15">
                <a:solidFill>
                  <a:srgbClr val="4D4D4F"/>
                </a:solidFill>
                <a:latin typeface="宋体"/>
                <a:cs typeface="宋体"/>
              </a:rPr>
              <a:t>新</a:t>
            </a:r>
            <a:r>
              <a:rPr dirty="0" sz="1000" spc="5">
                <a:solidFill>
                  <a:srgbClr val="4D4D4F"/>
                </a:solidFill>
                <a:latin typeface="宋体"/>
                <a:cs typeface="宋体"/>
              </a:rPr>
              <a:t>型药物</a:t>
            </a:r>
            <a:r>
              <a:rPr dirty="0" sz="1000" spc="15">
                <a:solidFill>
                  <a:srgbClr val="4D4D4F"/>
                </a:solidFill>
                <a:latin typeface="宋体"/>
                <a:cs typeface="宋体"/>
              </a:rPr>
              <a:t>市</a:t>
            </a:r>
            <a:r>
              <a:rPr dirty="0" sz="1000" spc="5">
                <a:solidFill>
                  <a:srgbClr val="4D4D4F"/>
                </a:solidFill>
                <a:latin typeface="宋体"/>
                <a:cs typeface="宋体"/>
              </a:rPr>
              <a:t>场</a:t>
            </a:r>
            <a:r>
              <a:rPr dirty="0" sz="1000" spc="50">
                <a:solidFill>
                  <a:srgbClr val="4D4D4F"/>
                </a:solidFill>
                <a:latin typeface="宋体"/>
                <a:cs typeface="宋体"/>
              </a:rPr>
              <a:t>。</a:t>
            </a:r>
            <a:r>
              <a:rPr dirty="0" sz="1000" spc="-5">
                <a:solidFill>
                  <a:srgbClr val="4D4D4F"/>
                </a:solidFill>
                <a:latin typeface="等线"/>
                <a:cs typeface="等线"/>
              </a:rPr>
              <a:t>2 </a:t>
            </a:r>
            <a:r>
              <a:rPr dirty="0" sz="1000" spc="-5">
                <a:solidFill>
                  <a:srgbClr val="4D4D4F"/>
                </a:solidFill>
                <a:latin typeface="宋体"/>
                <a:cs typeface="宋体"/>
              </a:rPr>
              <a:t>型糖尿</a:t>
            </a:r>
            <a:r>
              <a:rPr dirty="0" sz="1000" spc="5">
                <a:solidFill>
                  <a:srgbClr val="4D4D4F"/>
                </a:solidFill>
                <a:latin typeface="宋体"/>
                <a:cs typeface="宋体"/>
              </a:rPr>
              <a:t>病</a:t>
            </a:r>
            <a:r>
              <a:rPr dirty="0" sz="1000" spc="-5">
                <a:solidFill>
                  <a:srgbClr val="4D4D4F"/>
                </a:solidFill>
                <a:latin typeface="宋体"/>
                <a:cs typeface="宋体"/>
              </a:rPr>
              <a:t>是一</a:t>
            </a:r>
            <a:r>
              <a:rPr dirty="0" sz="1000" spc="5">
                <a:solidFill>
                  <a:srgbClr val="4D4D4F"/>
                </a:solidFill>
                <a:latin typeface="宋体"/>
                <a:cs typeface="宋体"/>
              </a:rPr>
              <a:t>种</a:t>
            </a:r>
            <a:r>
              <a:rPr dirty="0" sz="1000" spc="-5">
                <a:solidFill>
                  <a:srgbClr val="4D4D4F"/>
                </a:solidFill>
                <a:latin typeface="宋体"/>
                <a:cs typeface="宋体"/>
              </a:rPr>
              <a:t>进展</a:t>
            </a:r>
            <a:r>
              <a:rPr dirty="0" sz="1000" spc="5">
                <a:solidFill>
                  <a:srgbClr val="4D4D4F"/>
                </a:solidFill>
                <a:latin typeface="宋体"/>
                <a:cs typeface="宋体"/>
              </a:rPr>
              <a:t>性</a:t>
            </a:r>
            <a:r>
              <a:rPr dirty="0" sz="1000" spc="-5">
                <a:solidFill>
                  <a:srgbClr val="4D4D4F"/>
                </a:solidFill>
                <a:latin typeface="宋体"/>
                <a:cs typeface="宋体"/>
              </a:rPr>
              <a:t>的</a:t>
            </a:r>
            <a:r>
              <a:rPr dirty="0" sz="1000" spc="5">
                <a:solidFill>
                  <a:srgbClr val="4D4D4F"/>
                </a:solidFill>
                <a:latin typeface="宋体"/>
                <a:cs typeface="宋体"/>
              </a:rPr>
              <a:t>疾</a:t>
            </a:r>
            <a:r>
              <a:rPr dirty="0" sz="1000" spc="-5">
                <a:solidFill>
                  <a:srgbClr val="4D4D4F"/>
                </a:solidFill>
                <a:latin typeface="宋体"/>
                <a:cs typeface="宋体"/>
              </a:rPr>
              <a:t>病</a:t>
            </a:r>
            <a:r>
              <a:rPr dirty="0" sz="1000" spc="-20">
                <a:solidFill>
                  <a:srgbClr val="4D4D4F"/>
                </a:solidFill>
                <a:latin typeface="宋体"/>
                <a:cs typeface="宋体"/>
              </a:rPr>
              <a:t>，</a:t>
            </a:r>
            <a:r>
              <a:rPr dirty="0" sz="1000" spc="-5">
                <a:solidFill>
                  <a:srgbClr val="4D4D4F"/>
                </a:solidFill>
                <a:latin typeface="宋体"/>
                <a:cs typeface="宋体"/>
              </a:rPr>
              <a:t>随着</a:t>
            </a:r>
            <a:r>
              <a:rPr dirty="0" sz="1000" spc="5">
                <a:solidFill>
                  <a:srgbClr val="4D4D4F"/>
                </a:solidFill>
                <a:latin typeface="宋体"/>
                <a:cs typeface="宋体"/>
              </a:rPr>
              <a:t>病</a:t>
            </a:r>
            <a:r>
              <a:rPr dirty="0" sz="1000" spc="-5">
                <a:solidFill>
                  <a:srgbClr val="4D4D4F"/>
                </a:solidFill>
                <a:latin typeface="宋体"/>
                <a:cs typeface="宋体"/>
              </a:rPr>
              <a:t>程的</a:t>
            </a:r>
            <a:r>
              <a:rPr dirty="0" sz="1000" spc="5">
                <a:solidFill>
                  <a:srgbClr val="4D4D4F"/>
                </a:solidFill>
                <a:latin typeface="宋体"/>
                <a:cs typeface="宋体"/>
              </a:rPr>
              <a:t>进</a:t>
            </a:r>
            <a:r>
              <a:rPr dirty="0" sz="1000" spc="-5">
                <a:solidFill>
                  <a:srgbClr val="4D4D4F"/>
                </a:solidFill>
                <a:latin typeface="宋体"/>
                <a:cs typeface="宋体"/>
              </a:rPr>
              <a:t>展</a:t>
            </a:r>
            <a:r>
              <a:rPr dirty="0" sz="1000" spc="-20">
                <a:solidFill>
                  <a:srgbClr val="4D4D4F"/>
                </a:solidFill>
                <a:latin typeface="宋体"/>
                <a:cs typeface="宋体"/>
              </a:rPr>
              <a:t>，</a:t>
            </a:r>
            <a:r>
              <a:rPr dirty="0" sz="1000" spc="5">
                <a:solidFill>
                  <a:srgbClr val="4D4D4F"/>
                </a:solidFill>
                <a:latin typeface="宋体"/>
                <a:cs typeface="宋体"/>
              </a:rPr>
              <a:t>血糖</a:t>
            </a:r>
            <a:r>
              <a:rPr dirty="0" sz="1000" spc="-5">
                <a:solidFill>
                  <a:srgbClr val="4D4D4F"/>
                </a:solidFill>
                <a:latin typeface="宋体"/>
                <a:cs typeface="宋体"/>
              </a:rPr>
              <a:t>有逐渐</a:t>
            </a:r>
            <a:r>
              <a:rPr dirty="0" sz="1000" spc="5">
                <a:solidFill>
                  <a:srgbClr val="4D4D4F"/>
                </a:solidFill>
                <a:latin typeface="宋体"/>
                <a:cs typeface="宋体"/>
              </a:rPr>
              <a:t>升</a:t>
            </a:r>
            <a:r>
              <a:rPr dirty="0" sz="1000" spc="-5">
                <a:solidFill>
                  <a:srgbClr val="4D4D4F"/>
                </a:solidFill>
                <a:latin typeface="宋体"/>
                <a:cs typeface="宋体"/>
              </a:rPr>
              <a:t>高的</a:t>
            </a:r>
            <a:r>
              <a:rPr dirty="0" sz="1000" spc="5">
                <a:solidFill>
                  <a:srgbClr val="4D4D4F"/>
                </a:solidFill>
                <a:latin typeface="宋体"/>
                <a:cs typeface="宋体"/>
              </a:rPr>
              <a:t>趋</a:t>
            </a:r>
            <a:r>
              <a:rPr dirty="0" sz="1000" spc="-5">
                <a:solidFill>
                  <a:srgbClr val="4D4D4F"/>
                </a:solidFill>
                <a:latin typeface="宋体"/>
                <a:cs typeface="宋体"/>
              </a:rPr>
              <a:t>势</a:t>
            </a:r>
            <a:r>
              <a:rPr dirty="0" sz="1000" spc="-20">
                <a:solidFill>
                  <a:srgbClr val="4D4D4F"/>
                </a:solidFill>
                <a:latin typeface="宋体"/>
                <a:cs typeface="宋体"/>
              </a:rPr>
              <a:t>，</a:t>
            </a:r>
            <a:r>
              <a:rPr dirty="0" sz="1000" spc="-5">
                <a:solidFill>
                  <a:srgbClr val="4D4D4F"/>
                </a:solidFill>
                <a:latin typeface="宋体"/>
                <a:cs typeface="宋体"/>
              </a:rPr>
              <a:t>控</a:t>
            </a:r>
            <a:r>
              <a:rPr dirty="0" sz="1000" spc="5">
                <a:solidFill>
                  <a:srgbClr val="4D4D4F"/>
                </a:solidFill>
                <a:latin typeface="宋体"/>
                <a:cs typeface="宋体"/>
              </a:rPr>
              <a:t>制高</a:t>
            </a:r>
            <a:r>
              <a:rPr dirty="0" sz="1000" spc="-5">
                <a:solidFill>
                  <a:srgbClr val="4D4D4F"/>
                </a:solidFill>
                <a:latin typeface="宋体"/>
                <a:cs typeface="宋体"/>
              </a:rPr>
              <a:t>血糖的 </a:t>
            </a:r>
            <a:r>
              <a:rPr dirty="0" sz="1000" spc="-5">
                <a:solidFill>
                  <a:srgbClr val="4D4D4F"/>
                </a:solidFill>
                <a:latin typeface="宋体"/>
                <a:cs typeface="宋体"/>
              </a:rPr>
              <a:t>治疗强</a:t>
            </a:r>
            <a:r>
              <a:rPr dirty="0" sz="1000" spc="5">
                <a:solidFill>
                  <a:srgbClr val="4D4D4F"/>
                </a:solidFill>
                <a:latin typeface="宋体"/>
                <a:cs typeface="宋体"/>
              </a:rPr>
              <a:t>度</a:t>
            </a:r>
            <a:r>
              <a:rPr dirty="0" sz="1000" spc="-5">
                <a:solidFill>
                  <a:srgbClr val="4D4D4F"/>
                </a:solidFill>
                <a:latin typeface="宋体"/>
                <a:cs typeface="宋体"/>
              </a:rPr>
              <a:t>也应</a:t>
            </a:r>
            <a:r>
              <a:rPr dirty="0" sz="1000" spc="5">
                <a:solidFill>
                  <a:srgbClr val="4D4D4F"/>
                </a:solidFill>
                <a:latin typeface="宋体"/>
                <a:cs typeface="宋体"/>
              </a:rPr>
              <a:t>随</a:t>
            </a:r>
            <a:r>
              <a:rPr dirty="0" sz="1000" spc="-5">
                <a:solidFill>
                  <a:srgbClr val="4D4D4F"/>
                </a:solidFill>
                <a:latin typeface="宋体"/>
                <a:cs typeface="宋体"/>
              </a:rPr>
              <a:t>之加</a:t>
            </a:r>
            <a:r>
              <a:rPr dirty="0" sz="1000" spc="5">
                <a:solidFill>
                  <a:srgbClr val="4D4D4F"/>
                </a:solidFill>
                <a:latin typeface="宋体"/>
                <a:cs typeface="宋体"/>
              </a:rPr>
              <a:t>强</a:t>
            </a:r>
            <a:r>
              <a:rPr dirty="0" sz="1000" spc="-5">
                <a:solidFill>
                  <a:srgbClr val="4D4D4F"/>
                </a:solidFill>
                <a:latin typeface="宋体"/>
                <a:cs typeface="宋体"/>
              </a:rPr>
              <a:t>，</a:t>
            </a:r>
            <a:r>
              <a:rPr dirty="0" sz="1000" spc="5">
                <a:solidFill>
                  <a:srgbClr val="4D4D4F"/>
                </a:solidFill>
                <a:latin typeface="宋体"/>
                <a:cs typeface="宋体"/>
              </a:rPr>
              <a:t>前</a:t>
            </a:r>
            <a:r>
              <a:rPr dirty="0" sz="1000" spc="-5">
                <a:solidFill>
                  <a:srgbClr val="4D4D4F"/>
                </a:solidFill>
                <a:latin typeface="宋体"/>
                <a:cs typeface="宋体"/>
              </a:rPr>
              <a:t>期患者</a:t>
            </a:r>
            <a:r>
              <a:rPr dirty="0" sz="1000" spc="5">
                <a:solidFill>
                  <a:srgbClr val="4D4D4F"/>
                </a:solidFill>
                <a:latin typeface="宋体"/>
                <a:cs typeface="宋体"/>
              </a:rPr>
              <a:t>主</a:t>
            </a:r>
            <a:r>
              <a:rPr dirty="0" sz="1000" spc="-5">
                <a:solidFill>
                  <a:srgbClr val="4D4D4F"/>
                </a:solidFill>
                <a:latin typeface="宋体"/>
                <a:cs typeface="宋体"/>
              </a:rPr>
              <a:t>要采</a:t>
            </a:r>
            <a:r>
              <a:rPr dirty="0" sz="1000" spc="5">
                <a:solidFill>
                  <a:srgbClr val="4D4D4F"/>
                </a:solidFill>
                <a:latin typeface="宋体"/>
                <a:cs typeface="宋体"/>
              </a:rPr>
              <a:t>用</a:t>
            </a:r>
            <a:r>
              <a:rPr dirty="0" sz="1000" spc="-5">
                <a:solidFill>
                  <a:srgbClr val="4D4D4F"/>
                </a:solidFill>
                <a:latin typeface="宋体"/>
                <a:cs typeface="宋体"/>
              </a:rPr>
              <a:t>口服</a:t>
            </a:r>
            <a:r>
              <a:rPr dirty="0" sz="1000" spc="5">
                <a:solidFill>
                  <a:srgbClr val="4D4D4F"/>
                </a:solidFill>
                <a:latin typeface="宋体"/>
                <a:cs typeface="宋体"/>
              </a:rPr>
              <a:t>降</a:t>
            </a:r>
            <a:r>
              <a:rPr dirty="0" sz="1000" spc="-5">
                <a:solidFill>
                  <a:srgbClr val="4D4D4F"/>
                </a:solidFill>
                <a:latin typeface="宋体"/>
                <a:cs typeface="宋体"/>
              </a:rPr>
              <a:t>糖</a:t>
            </a:r>
            <a:r>
              <a:rPr dirty="0" sz="1000" spc="5">
                <a:solidFill>
                  <a:srgbClr val="4D4D4F"/>
                </a:solidFill>
                <a:latin typeface="宋体"/>
                <a:cs typeface="宋体"/>
              </a:rPr>
              <a:t>药</a:t>
            </a:r>
            <a:r>
              <a:rPr dirty="0" sz="1000" spc="-5">
                <a:solidFill>
                  <a:srgbClr val="4D4D4F"/>
                </a:solidFill>
                <a:latin typeface="宋体"/>
                <a:cs typeface="宋体"/>
              </a:rPr>
              <a:t>，而后</a:t>
            </a:r>
            <a:r>
              <a:rPr dirty="0" sz="1000" spc="5">
                <a:solidFill>
                  <a:srgbClr val="4D4D4F"/>
                </a:solidFill>
                <a:latin typeface="宋体"/>
                <a:cs typeface="宋体"/>
              </a:rPr>
              <a:t>期</a:t>
            </a:r>
            <a:r>
              <a:rPr dirty="0" sz="1000" spc="-5">
                <a:solidFill>
                  <a:srgbClr val="4D4D4F"/>
                </a:solidFill>
                <a:latin typeface="宋体"/>
                <a:cs typeface="宋体"/>
              </a:rPr>
              <a:t>则愈</a:t>
            </a:r>
            <a:r>
              <a:rPr dirty="0" sz="1000" spc="5">
                <a:solidFill>
                  <a:srgbClr val="4D4D4F"/>
                </a:solidFill>
                <a:latin typeface="宋体"/>
                <a:cs typeface="宋体"/>
              </a:rPr>
              <a:t>发</a:t>
            </a:r>
            <a:r>
              <a:rPr dirty="0" sz="1000" spc="-5">
                <a:solidFill>
                  <a:srgbClr val="4D4D4F"/>
                </a:solidFill>
                <a:latin typeface="宋体"/>
                <a:cs typeface="宋体"/>
              </a:rPr>
              <a:t>依赖</a:t>
            </a:r>
            <a:r>
              <a:rPr dirty="0" sz="1000" spc="5">
                <a:solidFill>
                  <a:srgbClr val="4D4D4F"/>
                </a:solidFill>
                <a:latin typeface="宋体"/>
                <a:cs typeface="宋体"/>
              </a:rPr>
              <a:t>胰</a:t>
            </a:r>
            <a:r>
              <a:rPr dirty="0" sz="1000" spc="-5">
                <a:solidFill>
                  <a:srgbClr val="4D4D4F"/>
                </a:solidFill>
                <a:latin typeface="宋体"/>
                <a:cs typeface="宋体"/>
              </a:rPr>
              <a:t>岛</a:t>
            </a:r>
            <a:r>
              <a:rPr dirty="0" sz="1000" spc="5">
                <a:solidFill>
                  <a:srgbClr val="4D4D4F"/>
                </a:solidFill>
                <a:latin typeface="宋体"/>
                <a:cs typeface="宋体"/>
              </a:rPr>
              <a:t>素</a:t>
            </a:r>
            <a:r>
              <a:rPr dirty="0" sz="1000" spc="-5">
                <a:solidFill>
                  <a:srgbClr val="4D4D4F"/>
                </a:solidFill>
                <a:latin typeface="宋体"/>
                <a:cs typeface="宋体"/>
              </a:rPr>
              <a:t>。</a:t>
            </a:r>
            <a:endParaRPr sz="1000">
              <a:latin typeface="宋体"/>
              <a:cs typeface="宋体"/>
            </a:endParaRPr>
          </a:p>
        </p:txBody>
      </p:sp>
      <p:graphicFrame>
        <p:nvGraphicFramePr>
          <p:cNvPr id="8" name="object 8"/>
          <p:cNvGraphicFramePr>
            <a:graphicFrameLocks noGrp="1"/>
          </p:cNvGraphicFramePr>
          <p:nvPr/>
        </p:nvGraphicFramePr>
        <p:xfrm>
          <a:off x="2164333" y="5887947"/>
          <a:ext cx="4716145" cy="2895600"/>
        </p:xfrm>
        <a:graphic>
          <a:graphicData uri="http://schemas.openxmlformats.org/drawingml/2006/table">
            <a:tbl>
              <a:tblPr firstRow="1" bandRow="1">
                <a:tableStyleId>{2D5ABB26-0587-4C30-8999-92F81FD0307C}</a:tableStyleId>
              </a:tblPr>
              <a:tblGrid>
                <a:gridCol w="4716145"/>
              </a:tblGrid>
              <a:tr h="160172">
                <a:tc>
                  <a:txBody>
                    <a:bodyPr/>
                    <a:lstStyle/>
                    <a:p>
                      <a:pPr marL="69850">
                        <a:lnSpc>
                          <a:spcPts val="880"/>
                        </a:lnSpc>
                      </a:pPr>
                      <a:r>
                        <a:rPr dirty="0" sz="800" b="1">
                          <a:solidFill>
                            <a:srgbClr val="4D4D4F"/>
                          </a:solidFill>
                          <a:latin typeface="微软雅黑"/>
                          <a:cs typeface="微软雅黑"/>
                        </a:rPr>
                        <a:t>图</a:t>
                      </a:r>
                      <a:r>
                        <a:rPr dirty="0" sz="800" spc="-40" b="1">
                          <a:solidFill>
                            <a:srgbClr val="4D4D4F"/>
                          </a:solidFill>
                          <a:latin typeface="微软雅黑"/>
                          <a:cs typeface="微软雅黑"/>
                        </a:rPr>
                        <a:t> </a:t>
                      </a:r>
                      <a:r>
                        <a:rPr dirty="0" sz="800" spc="-5" b="1">
                          <a:solidFill>
                            <a:srgbClr val="4D4D4F"/>
                          </a:solidFill>
                          <a:latin typeface="Calibri"/>
                          <a:cs typeface="Calibri"/>
                        </a:rPr>
                        <a:t>5</a:t>
                      </a:r>
                      <a:r>
                        <a:rPr dirty="0" sz="800" spc="-5" b="1">
                          <a:solidFill>
                            <a:srgbClr val="4D4D4F"/>
                          </a:solidFill>
                          <a:latin typeface="微软雅黑"/>
                          <a:cs typeface="微软雅黑"/>
                        </a:rPr>
                        <a:t>：</a:t>
                      </a:r>
                      <a:r>
                        <a:rPr dirty="0" sz="800" b="1">
                          <a:solidFill>
                            <a:srgbClr val="4D4D4F"/>
                          </a:solidFill>
                          <a:latin typeface="微软雅黑"/>
                          <a:cs typeface="微软雅黑"/>
                        </a:rPr>
                        <a:t>糖尿病进展阶段不同用药结构改变</a:t>
                      </a:r>
                      <a:endParaRPr sz="800">
                        <a:latin typeface="微软雅黑"/>
                        <a:cs typeface="微软雅黑"/>
                      </a:endParaRPr>
                    </a:p>
                  </a:txBody>
                  <a:tcPr marL="0" marR="0" marB="0" marT="0">
                    <a:lnB w="6350">
                      <a:solidFill>
                        <a:srgbClr val="F5821F"/>
                      </a:solidFill>
                      <a:prstDash val="solid"/>
                    </a:lnB>
                  </a:tcPr>
                </a:tc>
              </a:tr>
              <a:tr h="2582037">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lnB w="6350">
                      <a:solidFill>
                        <a:srgbClr val="F5821F"/>
                      </a:solidFill>
                      <a:prstDash val="solid"/>
                    </a:lnB>
                  </a:tcPr>
                </a:tc>
              </a:tr>
              <a:tr h="153161">
                <a:tc>
                  <a:txBody>
                    <a:bodyPr/>
                    <a:lstStyle/>
                    <a:p>
                      <a:pPr marL="68580">
                        <a:lnSpc>
                          <a:spcPts val="775"/>
                        </a:lnSpc>
                        <a:spcBef>
                          <a:spcPts val="33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：诺</a:t>
                      </a:r>
                      <a:r>
                        <a:rPr dirty="0" sz="700" spc="5">
                          <a:solidFill>
                            <a:srgbClr val="4D4D4F"/>
                          </a:solidFill>
                          <a:latin typeface="宋体"/>
                          <a:cs typeface="宋体"/>
                        </a:rPr>
                        <a:t>和</a:t>
                      </a:r>
                      <a:r>
                        <a:rPr dirty="0" sz="700" spc="-5">
                          <a:solidFill>
                            <a:srgbClr val="4D4D4F"/>
                          </a:solidFill>
                          <a:latin typeface="宋体"/>
                          <a:cs typeface="宋体"/>
                        </a:rPr>
                        <a:t>诺德</a:t>
                      </a:r>
                      <a:r>
                        <a:rPr dirty="0" sz="700" spc="5">
                          <a:solidFill>
                            <a:srgbClr val="4D4D4F"/>
                          </a:solidFill>
                          <a:latin typeface="宋体"/>
                          <a:cs typeface="宋体"/>
                        </a:rPr>
                        <a:t>，</a:t>
                      </a:r>
                      <a:r>
                        <a:rPr dirty="0" sz="700" spc="-5">
                          <a:solidFill>
                            <a:srgbClr val="4D4D4F"/>
                          </a:solidFill>
                          <a:latin typeface="宋体"/>
                          <a:cs typeface="宋体"/>
                        </a:rPr>
                        <a:t>天风</a:t>
                      </a:r>
                      <a:r>
                        <a:rPr dirty="0" sz="700" spc="5">
                          <a:solidFill>
                            <a:srgbClr val="4D4D4F"/>
                          </a:solidFill>
                          <a:latin typeface="宋体"/>
                          <a:cs typeface="宋体"/>
                        </a:rPr>
                        <a:t>证</a:t>
                      </a:r>
                      <a:r>
                        <a:rPr dirty="0" sz="700" spc="-5">
                          <a:solidFill>
                            <a:srgbClr val="4D4D4F"/>
                          </a:solidFill>
                          <a:latin typeface="宋体"/>
                          <a:cs typeface="宋体"/>
                        </a:rPr>
                        <a:t>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a:txBody>
                  <a:tcPr marL="0" marR="0" marB="0" marT="41910">
                    <a:lnT w="6350">
                      <a:solidFill>
                        <a:srgbClr val="F5821F"/>
                      </a:solidFill>
                      <a:prstDash val="solid"/>
                    </a:lnT>
                  </a:tcPr>
                </a:tc>
              </a:tr>
            </a:tbl>
          </a:graphicData>
        </a:graphic>
      </p:graphicFrame>
      <p:sp>
        <p:nvSpPr>
          <p:cNvPr id="9" name="object 9"/>
          <p:cNvSpPr txBox="1"/>
          <p:nvPr/>
        </p:nvSpPr>
        <p:spPr>
          <a:xfrm>
            <a:off x="1988566" y="8909456"/>
            <a:ext cx="4974590" cy="1174750"/>
          </a:xfrm>
          <a:prstGeom prst="rect">
            <a:avLst/>
          </a:prstGeom>
        </p:spPr>
        <p:txBody>
          <a:bodyPr wrap="square" lIns="0" tIns="11430" rIns="0" bIns="0" rtlCol="0" vert="horz">
            <a:spAutoFit/>
          </a:bodyPr>
          <a:lstStyle/>
          <a:p>
            <a:pPr algn="just" marL="12700" marR="5080">
              <a:lnSpc>
                <a:spcPct val="116700"/>
              </a:lnSpc>
              <a:spcBef>
                <a:spcPts val="90"/>
              </a:spcBef>
            </a:pPr>
            <a:r>
              <a:rPr dirty="0" sz="1000" spc="-5">
                <a:solidFill>
                  <a:srgbClr val="4D4D4F"/>
                </a:solidFill>
                <a:latin typeface="宋体"/>
                <a:cs typeface="宋体"/>
              </a:rPr>
              <a:t>根据</a:t>
            </a:r>
            <a:r>
              <a:rPr dirty="0" sz="1000" spc="-40">
                <a:solidFill>
                  <a:srgbClr val="4D4D4F"/>
                </a:solidFill>
                <a:latin typeface="宋体"/>
                <a:cs typeface="宋体"/>
              </a:rPr>
              <a:t> </a:t>
            </a:r>
            <a:r>
              <a:rPr dirty="0" sz="1000" spc="-5">
                <a:solidFill>
                  <a:srgbClr val="4D4D4F"/>
                </a:solidFill>
                <a:latin typeface="等线"/>
                <a:cs typeface="等线"/>
              </a:rPr>
              <a:t>2017</a:t>
            </a:r>
            <a:r>
              <a:rPr dirty="0" sz="1000" spc="185">
                <a:solidFill>
                  <a:srgbClr val="4D4D4F"/>
                </a:solidFill>
                <a:latin typeface="等线"/>
                <a:cs typeface="等线"/>
              </a:rPr>
              <a:t> </a:t>
            </a:r>
            <a:r>
              <a:rPr dirty="0" sz="1000" spc="5">
                <a:solidFill>
                  <a:srgbClr val="4D4D4F"/>
                </a:solidFill>
                <a:latin typeface="宋体"/>
                <a:cs typeface="宋体"/>
              </a:rPr>
              <a:t>版</a:t>
            </a:r>
            <a:r>
              <a:rPr dirty="0" sz="1000" spc="-5">
                <a:solidFill>
                  <a:srgbClr val="4D4D4F"/>
                </a:solidFill>
                <a:latin typeface="宋体"/>
                <a:cs typeface="宋体"/>
              </a:rPr>
              <a:t>糖尿</a:t>
            </a:r>
            <a:r>
              <a:rPr dirty="0" sz="1000" spc="5">
                <a:solidFill>
                  <a:srgbClr val="4D4D4F"/>
                </a:solidFill>
                <a:latin typeface="宋体"/>
                <a:cs typeface="宋体"/>
              </a:rPr>
              <a:t>病</a:t>
            </a:r>
            <a:r>
              <a:rPr dirty="0" sz="1000" spc="-5">
                <a:solidFill>
                  <a:srgbClr val="4D4D4F"/>
                </a:solidFill>
                <a:latin typeface="宋体"/>
                <a:cs typeface="宋体"/>
              </a:rPr>
              <a:t>防治</a:t>
            </a:r>
            <a:r>
              <a:rPr dirty="0" sz="1000" spc="5">
                <a:solidFill>
                  <a:srgbClr val="4D4D4F"/>
                </a:solidFill>
                <a:latin typeface="宋体"/>
                <a:cs typeface="宋体"/>
              </a:rPr>
              <a:t>指</a:t>
            </a:r>
            <a:r>
              <a:rPr dirty="0" sz="1000" spc="-5">
                <a:solidFill>
                  <a:srgbClr val="4D4D4F"/>
                </a:solidFill>
                <a:latin typeface="宋体"/>
                <a:cs typeface="宋体"/>
              </a:rPr>
              <a:t>南按联</a:t>
            </a:r>
            <a:r>
              <a:rPr dirty="0" sz="1000" spc="5">
                <a:solidFill>
                  <a:srgbClr val="4D4D4F"/>
                </a:solidFill>
                <a:latin typeface="宋体"/>
                <a:cs typeface="宋体"/>
              </a:rPr>
              <a:t>合</a:t>
            </a:r>
            <a:r>
              <a:rPr dirty="0" sz="1000" spc="-5">
                <a:solidFill>
                  <a:srgbClr val="4D4D4F"/>
                </a:solidFill>
                <a:latin typeface="宋体"/>
                <a:cs typeface="宋体"/>
              </a:rPr>
              <a:t>用药</a:t>
            </a:r>
            <a:r>
              <a:rPr dirty="0" sz="1000" spc="5">
                <a:solidFill>
                  <a:srgbClr val="4D4D4F"/>
                </a:solidFill>
                <a:latin typeface="宋体"/>
                <a:cs typeface="宋体"/>
              </a:rPr>
              <a:t>分</a:t>
            </a:r>
            <a:r>
              <a:rPr dirty="0" sz="1000" spc="-5">
                <a:solidFill>
                  <a:srgbClr val="4D4D4F"/>
                </a:solidFill>
                <a:latin typeface="宋体"/>
                <a:cs typeface="宋体"/>
              </a:rPr>
              <a:t>类：</a:t>
            </a:r>
            <a:r>
              <a:rPr dirty="0" sz="1000" spc="5">
                <a:solidFill>
                  <a:srgbClr val="4D4D4F"/>
                </a:solidFill>
                <a:latin typeface="宋体"/>
                <a:cs typeface="宋体"/>
              </a:rPr>
              <a:t>单</a:t>
            </a:r>
            <a:r>
              <a:rPr dirty="0" sz="1000" spc="-5">
                <a:solidFill>
                  <a:srgbClr val="4D4D4F"/>
                </a:solidFill>
                <a:latin typeface="宋体"/>
                <a:cs typeface="宋体"/>
              </a:rPr>
              <a:t>药</a:t>
            </a:r>
            <a:r>
              <a:rPr dirty="0" sz="1000" spc="5">
                <a:solidFill>
                  <a:srgbClr val="4D4D4F"/>
                </a:solidFill>
                <a:latin typeface="宋体"/>
                <a:cs typeface="宋体"/>
              </a:rPr>
              <a:t>治</a:t>
            </a:r>
            <a:r>
              <a:rPr dirty="0" sz="1000" spc="-5">
                <a:solidFill>
                  <a:srgbClr val="4D4D4F"/>
                </a:solidFill>
                <a:latin typeface="宋体"/>
                <a:cs typeface="宋体"/>
              </a:rPr>
              <a:t>疗（二</a:t>
            </a:r>
            <a:r>
              <a:rPr dirty="0" sz="1000" spc="5">
                <a:solidFill>
                  <a:srgbClr val="4D4D4F"/>
                </a:solidFill>
                <a:latin typeface="宋体"/>
                <a:cs typeface="宋体"/>
              </a:rPr>
              <a:t>甲</a:t>
            </a:r>
            <a:r>
              <a:rPr dirty="0" sz="1000" spc="-5">
                <a:solidFill>
                  <a:srgbClr val="4D4D4F"/>
                </a:solidFill>
                <a:latin typeface="宋体"/>
                <a:cs typeface="宋体"/>
              </a:rPr>
              <a:t>双胍</a:t>
            </a:r>
            <a:r>
              <a:rPr dirty="0" sz="1000" spc="5">
                <a:solidFill>
                  <a:srgbClr val="4D4D4F"/>
                </a:solidFill>
                <a:latin typeface="宋体"/>
                <a:cs typeface="宋体"/>
              </a:rPr>
              <a:t>、</a:t>
            </a:r>
            <a:r>
              <a:rPr dirty="0" sz="1000">
                <a:solidFill>
                  <a:srgbClr val="4D4D4F"/>
                </a:solidFill>
                <a:latin typeface="宋体"/>
                <a:cs typeface="宋体"/>
              </a:rPr>
              <a:t>α</a:t>
            </a:r>
            <a:r>
              <a:rPr dirty="0" sz="1000">
                <a:solidFill>
                  <a:srgbClr val="4D4D4F"/>
                </a:solidFill>
                <a:latin typeface="等线"/>
                <a:cs typeface="等线"/>
              </a:rPr>
              <a:t>-</a:t>
            </a:r>
            <a:r>
              <a:rPr dirty="0" sz="1000" spc="-5">
                <a:solidFill>
                  <a:srgbClr val="4D4D4F"/>
                </a:solidFill>
                <a:latin typeface="宋体"/>
                <a:cs typeface="宋体"/>
              </a:rPr>
              <a:t>糖苷</a:t>
            </a:r>
            <a:r>
              <a:rPr dirty="0" sz="1000" spc="5">
                <a:solidFill>
                  <a:srgbClr val="4D4D4F"/>
                </a:solidFill>
                <a:latin typeface="宋体"/>
                <a:cs typeface="宋体"/>
              </a:rPr>
              <a:t>酶</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
                <a:solidFill>
                  <a:srgbClr val="4D4D4F"/>
                </a:solidFill>
                <a:latin typeface="等线"/>
                <a:cs typeface="等线"/>
              </a:rPr>
              <a:t>/  </a:t>
            </a:r>
            <a:r>
              <a:rPr dirty="0" sz="1000" spc="15">
                <a:solidFill>
                  <a:srgbClr val="4D4D4F"/>
                </a:solidFill>
                <a:latin typeface="宋体"/>
                <a:cs typeface="宋体"/>
              </a:rPr>
              <a:t>胰岛素促泌剂</a:t>
            </a:r>
            <a:r>
              <a:rPr dirty="0" sz="1000" spc="-490">
                <a:solidFill>
                  <a:srgbClr val="4D4D4F"/>
                </a:solidFill>
                <a:latin typeface="宋体"/>
                <a:cs typeface="宋体"/>
              </a:rPr>
              <a:t>）</a:t>
            </a:r>
            <a:r>
              <a:rPr dirty="0" sz="1000" spc="15">
                <a:solidFill>
                  <a:srgbClr val="4D4D4F"/>
                </a:solidFill>
                <a:latin typeface="宋体"/>
                <a:cs typeface="宋体"/>
              </a:rPr>
              <a:t>、二联治疗（二甲双</a:t>
            </a:r>
            <a:r>
              <a:rPr dirty="0" sz="1000" spc="35">
                <a:solidFill>
                  <a:srgbClr val="4D4D4F"/>
                </a:solidFill>
                <a:latin typeface="宋体"/>
                <a:cs typeface="宋体"/>
              </a:rPr>
              <a:t>胍</a:t>
            </a:r>
            <a:r>
              <a:rPr dirty="0" sz="1000" spc="15">
                <a:solidFill>
                  <a:srgbClr val="4D4D4F"/>
                </a:solidFill>
                <a:latin typeface="等线"/>
                <a:cs typeface="等线"/>
              </a:rPr>
              <a:t>+</a:t>
            </a:r>
            <a:r>
              <a:rPr dirty="0" sz="1000" spc="15">
                <a:solidFill>
                  <a:srgbClr val="4D4D4F"/>
                </a:solidFill>
                <a:latin typeface="宋体"/>
                <a:cs typeface="宋体"/>
              </a:rPr>
              <a:t>口服类：胰岛素促泌剂</a:t>
            </a:r>
            <a:r>
              <a:rPr dirty="0" sz="1000" spc="15">
                <a:solidFill>
                  <a:srgbClr val="4D4D4F"/>
                </a:solidFill>
                <a:latin typeface="等线"/>
                <a:cs typeface="等线"/>
              </a:rPr>
              <a:t>/</a:t>
            </a:r>
            <a:r>
              <a:rPr dirty="0" sz="1000" spc="15">
                <a:solidFill>
                  <a:srgbClr val="4D4D4F"/>
                </a:solidFill>
                <a:latin typeface="宋体"/>
                <a:cs typeface="宋体"/>
              </a:rPr>
              <a:t>α</a:t>
            </a:r>
            <a:r>
              <a:rPr dirty="0" sz="1000" spc="15">
                <a:solidFill>
                  <a:srgbClr val="4D4D4F"/>
                </a:solidFill>
                <a:latin typeface="等线"/>
                <a:cs typeface="等线"/>
              </a:rPr>
              <a:t>-</a:t>
            </a:r>
            <a:r>
              <a:rPr dirty="0" sz="1000" spc="15">
                <a:solidFill>
                  <a:srgbClr val="4D4D4F"/>
                </a:solidFill>
                <a:latin typeface="宋体"/>
                <a:cs typeface="宋体"/>
              </a:rPr>
              <a:t>糖苷酶抑制</a:t>
            </a:r>
            <a:r>
              <a:rPr dirty="0" sz="1000" spc="10">
                <a:solidFill>
                  <a:srgbClr val="4D4D4F"/>
                </a:solidFill>
                <a:latin typeface="宋体"/>
                <a:cs typeface="宋体"/>
              </a:rPr>
              <a:t>剂</a:t>
            </a:r>
            <a:r>
              <a:rPr dirty="0" sz="1000" spc="-5">
                <a:solidFill>
                  <a:srgbClr val="4D4D4F"/>
                </a:solidFill>
                <a:latin typeface="等线"/>
                <a:cs typeface="等线"/>
              </a:rPr>
              <a:t>/DPP-4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10">
                <a:solidFill>
                  <a:srgbClr val="4D4D4F"/>
                </a:solidFill>
                <a:latin typeface="等线"/>
                <a:cs typeface="等线"/>
              </a:rPr>
              <a:t>/</a:t>
            </a:r>
            <a:r>
              <a:rPr dirty="0" sz="1000" spc="-5">
                <a:solidFill>
                  <a:srgbClr val="4D4D4F"/>
                </a:solidFill>
                <a:latin typeface="宋体"/>
                <a:cs typeface="宋体"/>
              </a:rPr>
              <a:t>噻</a:t>
            </a:r>
            <a:r>
              <a:rPr dirty="0" sz="1000" spc="5">
                <a:solidFill>
                  <a:srgbClr val="4D4D4F"/>
                </a:solidFill>
                <a:latin typeface="宋体"/>
                <a:cs typeface="宋体"/>
              </a:rPr>
              <a:t>唑</a:t>
            </a:r>
            <a:r>
              <a:rPr dirty="0" sz="1000" spc="-5">
                <a:solidFill>
                  <a:srgbClr val="4D4D4F"/>
                </a:solidFill>
                <a:latin typeface="宋体"/>
                <a:cs typeface="宋体"/>
              </a:rPr>
              <a:t>烷二</a:t>
            </a:r>
            <a:r>
              <a:rPr dirty="0" sz="1000" spc="5">
                <a:solidFill>
                  <a:srgbClr val="4D4D4F"/>
                </a:solidFill>
                <a:latin typeface="宋体"/>
                <a:cs typeface="宋体"/>
              </a:rPr>
              <a:t>酮</a:t>
            </a:r>
            <a:r>
              <a:rPr dirty="0" sz="1000">
                <a:solidFill>
                  <a:srgbClr val="4D4D4F"/>
                </a:solidFill>
                <a:latin typeface="宋体"/>
                <a:cs typeface="宋体"/>
              </a:rPr>
              <a:t>类</a:t>
            </a:r>
            <a:r>
              <a:rPr dirty="0" sz="1000" spc="-5">
                <a:solidFill>
                  <a:srgbClr val="4D4D4F"/>
                </a:solidFill>
                <a:latin typeface="等线"/>
                <a:cs typeface="等线"/>
              </a:rPr>
              <a:t>/SGLT2</a:t>
            </a:r>
            <a:r>
              <a:rPr dirty="0" sz="1000" spc="-25">
                <a:solidFill>
                  <a:srgbClr val="4D4D4F"/>
                </a:solidFill>
                <a:latin typeface="等线"/>
                <a:cs typeface="等线"/>
              </a:rPr>
              <a:t> </a:t>
            </a:r>
            <a:r>
              <a:rPr dirty="0" sz="1000" spc="-5">
                <a:solidFill>
                  <a:srgbClr val="4D4D4F"/>
                </a:solidFill>
                <a:latin typeface="宋体"/>
                <a:cs typeface="宋体"/>
              </a:rPr>
              <a:t>抑制剂</a:t>
            </a:r>
            <a:r>
              <a:rPr dirty="0" sz="1000" spc="-175">
                <a:solidFill>
                  <a:srgbClr val="4D4D4F"/>
                </a:solidFill>
                <a:latin typeface="宋体"/>
                <a:cs typeface="宋体"/>
              </a:rPr>
              <a:t>；</a:t>
            </a:r>
            <a:r>
              <a:rPr dirty="0" sz="1000" spc="-5">
                <a:solidFill>
                  <a:srgbClr val="4D4D4F"/>
                </a:solidFill>
                <a:latin typeface="宋体"/>
                <a:cs typeface="宋体"/>
              </a:rPr>
              <a:t>或</a:t>
            </a:r>
            <a:r>
              <a:rPr dirty="0" sz="1000" spc="5">
                <a:solidFill>
                  <a:srgbClr val="4D4D4F"/>
                </a:solidFill>
                <a:latin typeface="宋体"/>
                <a:cs typeface="宋体"/>
              </a:rPr>
              <a:t>者</a:t>
            </a:r>
            <a:r>
              <a:rPr dirty="0" sz="1000" spc="-5">
                <a:solidFill>
                  <a:srgbClr val="4D4D4F"/>
                </a:solidFill>
                <a:latin typeface="宋体"/>
                <a:cs typeface="宋体"/>
              </a:rPr>
              <a:t>二甲</a:t>
            </a:r>
            <a:r>
              <a:rPr dirty="0" sz="1000" spc="5">
                <a:solidFill>
                  <a:srgbClr val="4D4D4F"/>
                </a:solidFill>
                <a:latin typeface="宋体"/>
                <a:cs typeface="宋体"/>
              </a:rPr>
              <a:t>双</a:t>
            </a:r>
            <a:r>
              <a:rPr dirty="0" sz="1000" spc="-5">
                <a:solidFill>
                  <a:srgbClr val="4D4D4F"/>
                </a:solidFill>
                <a:latin typeface="宋体"/>
                <a:cs typeface="宋体"/>
              </a:rPr>
              <a:t>胍</a:t>
            </a:r>
            <a:r>
              <a:rPr dirty="0" sz="1000">
                <a:solidFill>
                  <a:srgbClr val="4D4D4F"/>
                </a:solidFill>
                <a:latin typeface="等线"/>
                <a:cs typeface="等线"/>
              </a:rPr>
              <a:t>+</a:t>
            </a:r>
            <a:r>
              <a:rPr dirty="0" sz="1000" spc="5">
                <a:solidFill>
                  <a:srgbClr val="4D4D4F"/>
                </a:solidFill>
                <a:latin typeface="宋体"/>
                <a:cs typeface="宋体"/>
              </a:rPr>
              <a:t>注</a:t>
            </a:r>
            <a:r>
              <a:rPr dirty="0" sz="1000" spc="-5">
                <a:solidFill>
                  <a:srgbClr val="4D4D4F"/>
                </a:solidFill>
                <a:latin typeface="宋体"/>
                <a:cs typeface="宋体"/>
              </a:rPr>
              <a:t>射类</a:t>
            </a:r>
            <a:r>
              <a:rPr dirty="0" sz="1000" spc="-175">
                <a:solidFill>
                  <a:srgbClr val="4D4D4F"/>
                </a:solidFill>
                <a:latin typeface="宋体"/>
                <a:cs typeface="宋体"/>
              </a:rPr>
              <a:t>：</a:t>
            </a:r>
            <a:r>
              <a:rPr dirty="0" sz="1000" spc="-5">
                <a:solidFill>
                  <a:srgbClr val="4D4D4F"/>
                </a:solidFill>
                <a:latin typeface="宋体"/>
                <a:cs typeface="宋体"/>
              </a:rPr>
              <a:t>胰</a:t>
            </a:r>
            <a:r>
              <a:rPr dirty="0" sz="1000" spc="5">
                <a:solidFill>
                  <a:srgbClr val="4D4D4F"/>
                </a:solidFill>
                <a:latin typeface="宋体"/>
                <a:cs typeface="宋体"/>
              </a:rPr>
              <a:t>岛</a:t>
            </a:r>
            <a:r>
              <a:rPr dirty="0" sz="1000" spc="-175">
                <a:solidFill>
                  <a:srgbClr val="4D4D4F"/>
                </a:solidFill>
                <a:latin typeface="宋体"/>
                <a:cs typeface="宋体"/>
              </a:rPr>
              <a:t>素</a:t>
            </a:r>
            <a:r>
              <a:rPr dirty="0" sz="1000" spc="-5">
                <a:solidFill>
                  <a:srgbClr val="4D4D4F"/>
                </a:solidFill>
                <a:latin typeface="宋体"/>
                <a:cs typeface="宋体"/>
              </a:rPr>
              <a:t>（</a:t>
            </a:r>
            <a:r>
              <a:rPr dirty="0" sz="1000" spc="-5">
                <a:solidFill>
                  <a:srgbClr val="4D4D4F"/>
                </a:solidFill>
                <a:latin typeface="等线"/>
                <a:cs typeface="等线"/>
              </a:rPr>
              <a:t>1~2</a:t>
            </a:r>
            <a:r>
              <a:rPr dirty="0" sz="1000" spc="-20">
                <a:solidFill>
                  <a:srgbClr val="4D4D4F"/>
                </a:solidFill>
                <a:latin typeface="等线"/>
                <a:cs typeface="等线"/>
              </a:rPr>
              <a:t> </a:t>
            </a:r>
            <a:r>
              <a:rPr dirty="0" sz="1000" spc="5">
                <a:solidFill>
                  <a:srgbClr val="4D4D4F"/>
                </a:solidFill>
                <a:latin typeface="宋体"/>
                <a:cs typeface="宋体"/>
              </a:rPr>
              <a:t>次</a:t>
            </a:r>
            <a:r>
              <a:rPr dirty="0" sz="1000" spc="-50">
                <a:solidFill>
                  <a:srgbClr val="4D4D4F"/>
                </a:solidFill>
                <a:latin typeface="等线"/>
                <a:cs typeface="等线"/>
              </a:rPr>
              <a:t>/d</a:t>
            </a:r>
            <a:r>
              <a:rPr dirty="0" sz="1000" spc="-50">
                <a:solidFill>
                  <a:srgbClr val="4D4D4F"/>
                </a:solidFill>
                <a:latin typeface="宋体"/>
                <a:cs typeface="宋体"/>
              </a:rPr>
              <a:t>）</a:t>
            </a:r>
            <a:r>
              <a:rPr dirty="0" sz="1000" spc="-50">
                <a:solidFill>
                  <a:srgbClr val="4D4D4F"/>
                </a:solidFill>
                <a:latin typeface="等线"/>
                <a:cs typeface="等线"/>
              </a:rPr>
              <a:t>/</a:t>
            </a:r>
            <a:r>
              <a:rPr dirty="0" sz="1000" spc="-15">
                <a:solidFill>
                  <a:srgbClr val="4D4D4F"/>
                </a:solidFill>
                <a:latin typeface="等线"/>
                <a:cs typeface="等线"/>
              </a:rPr>
              <a:t> </a:t>
            </a:r>
            <a:r>
              <a:rPr dirty="0" sz="1000" spc="-5">
                <a:solidFill>
                  <a:srgbClr val="4D4D4F"/>
                </a:solidFill>
                <a:latin typeface="等线"/>
                <a:cs typeface="等线"/>
              </a:rPr>
              <a:t>GLP-1  </a:t>
            </a:r>
            <a:r>
              <a:rPr dirty="0" sz="1000" spc="-5">
                <a:solidFill>
                  <a:srgbClr val="4D4D4F"/>
                </a:solidFill>
                <a:latin typeface="宋体"/>
                <a:cs typeface="宋体"/>
              </a:rPr>
              <a:t>受体激</a:t>
            </a:r>
            <a:r>
              <a:rPr dirty="0" sz="1000" spc="5">
                <a:solidFill>
                  <a:srgbClr val="4D4D4F"/>
                </a:solidFill>
                <a:latin typeface="宋体"/>
                <a:cs typeface="宋体"/>
              </a:rPr>
              <a:t>动</a:t>
            </a:r>
            <a:r>
              <a:rPr dirty="0" sz="1000" spc="-5">
                <a:solidFill>
                  <a:srgbClr val="4D4D4F"/>
                </a:solidFill>
                <a:latin typeface="宋体"/>
                <a:cs typeface="宋体"/>
              </a:rPr>
              <a:t>剂</a:t>
            </a:r>
            <a:r>
              <a:rPr dirty="0" sz="1000" spc="-500">
                <a:solidFill>
                  <a:srgbClr val="4D4D4F"/>
                </a:solidFill>
                <a:latin typeface="宋体"/>
                <a:cs typeface="宋体"/>
              </a:rPr>
              <a:t>）</a:t>
            </a:r>
            <a:r>
              <a:rPr dirty="0" sz="1000" spc="-190">
                <a:solidFill>
                  <a:srgbClr val="4D4D4F"/>
                </a:solidFill>
                <a:latin typeface="宋体"/>
                <a:cs typeface="宋体"/>
              </a:rPr>
              <a:t>、</a:t>
            </a:r>
            <a:r>
              <a:rPr dirty="0" sz="1000" spc="5">
                <a:solidFill>
                  <a:srgbClr val="4D4D4F"/>
                </a:solidFill>
                <a:latin typeface="宋体"/>
                <a:cs typeface="宋体"/>
              </a:rPr>
              <a:t>三</a:t>
            </a:r>
            <a:r>
              <a:rPr dirty="0" sz="1000" spc="-5">
                <a:solidFill>
                  <a:srgbClr val="4D4D4F"/>
                </a:solidFill>
                <a:latin typeface="宋体"/>
                <a:cs typeface="宋体"/>
              </a:rPr>
              <a:t>联治</a:t>
            </a:r>
            <a:r>
              <a:rPr dirty="0" sz="1000" spc="-175">
                <a:solidFill>
                  <a:srgbClr val="4D4D4F"/>
                </a:solidFill>
                <a:latin typeface="宋体"/>
                <a:cs typeface="宋体"/>
              </a:rPr>
              <a:t>疗</a:t>
            </a:r>
            <a:r>
              <a:rPr dirty="0" sz="1000" spc="-5">
                <a:solidFill>
                  <a:srgbClr val="4D4D4F"/>
                </a:solidFill>
                <a:latin typeface="宋体"/>
                <a:cs typeface="宋体"/>
              </a:rPr>
              <a:t>（</a:t>
            </a:r>
            <a:r>
              <a:rPr dirty="0" sz="1000" spc="5">
                <a:solidFill>
                  <a:srgbClr val="4D4D4F"/>
                </a:solidFill>
                <a:latin typeface="宋体"/>
                <a:cs typeface="宋体"/>
              </a:rPr>
              <a:t>二</a:t>
            </a:r>
            <a:r>
              <a:rPr dirty="0" sz="1000" spc="-5">
                <a:solidFill>
                  <a:srgbClr val="4D4D4F"/>
                </a:solidFill>
                <a:latin typeface="宋体"/>
                <a:cs typeface="宋体"/>
              </a:rPr>
              <a:t>甲双</a:t>
            </a:r>
            <a:r>
              <a:rPr dirty="0" sz="1000" spc="10">
                <a:solidFill>
                  <a:srgbClr val="4D4D4F"/>
                </a:solidFill>
                <a:latin typeface="宋体"/>
                <a:cs typeface="宋体"/>
              </a:rPr>
              <a:t>胍</a:t>
            </a:r>
            <a:r>
              <a:rPr dirty="0" sz="1000" spc="-10">
                <a:solidFill>
                  <a:srgbClr val="4D4D4F"/>
                </a:solidFill>
                <a:latin typeface="等线"/>
                <a:cs typeface="等线"/>
              </a:rPr>
              <a:t>+</a:t>
            </a:r>
            <a:r>
              <a:rPr dirty="0" sz="1000" spc="-5">
                <a:solidFill>
                  <a:srgbClr val="4D4D4F"/>
                </a:solidFill>
                <a:latin typeface="宋体"/>
                <a:cs typeface="宋体"/>
              </a:rPr>
              <a:t>上</a:t>
            </a:r>
            <a:r>
              <a:rPr dirty="0" sz="1000" spc="5">
                <a:solidFill>
                  <a:srgbClr val="4D4D4F"/>
                </a:solidFill>
                <a:latin typeface="宋体"/>
                <a:cs typeface="宋体"/>
              </a:rPr>
              <a:t>述</a:t>
            </a:r>
            <a:r>
              <a:rPr dirty="0" sz="1000" spc="-5">
                <a:solidFill>
                  <a:srgbClr val="4D4D4F"/>
                </a:solidFill>
                <a:latin typeface="宋体"/>
                <a:cs typeface="宋体"/>
              </a:rPr>
              <a:t>不同</a:t>
            </a:r>
            <a:r>
              <a:rPr dirty="0" sz="1000" spc="5">
                <a:solidFill>
                  <a:srgbClr val="4D4D4F"/>
                </a:solidFill>
                <a:latin typeface="宋体"/>
                <a:cs typeface="宋体"/>
              </a:rPr>
              <a:t>作</a:t>
            </a:r>
            <a:r>
              <a:rPr dirty="0" sz="1000" spc="-5">
                <a:solidFill>
                  <a:srgbClr val="4D4D4F"/>
                </a:solidFill>
                <a:latin typeface="宋体"/>
                <a:cs typeface="宋体"/>
              </a:rPr>
              <a:t>用机</a:t>
            </a:r>
            <a:r>
              <a:rPr dirty="0" sz="1000" spc="5">
                <a:solidFill>
                  <a:srgbClr val="4D4D4F"/>
                </a:solidFill>
                <a:latin typeface="宋体"/>
                <a:cs typeface="宋体"/>
              </a:rPr>
              <a:t>制</a:t>
            </a:r>
            <a:r>
              <a:rPr dirty="0" sz="1000" spc="-5">
                <a:solidFill>
                  <a:srgbClr val="4D4D4F"/>
                </a:solidFill>
                <a:latin typeface="宋体"/>
                <a:cs typeface="宋体"/>
              </a:rPr>
              <a:t>的两种</a:t>
            </a:r>
            <a:r>
              <a:rPr dirty="0" sz="1000" spc="5">
                <a:solidFill>
                  <a:srgbClr val="4D4D4F"/>
                </a:solidFill>
                <a:latin typeface="宋体"/>
                <a:cs typeface="宋体"/>
              </a:rPr>
              <a:t>药</a:t>
            </a:r>
            <a:r>
              <a:rPr dirty="0" sz="1000" spc="-5">
                <a:solidFill>
                  <a:srgbClr val="4D4D4F"/>
                </a:solidFill>
                <a:latin typeface="宋体"/>
                <a:cs typeface="宋体"/>
              </a:rPr>
              <a:t>物</a:t>
            </a:r>
            <a:r>
              <a:rPr dirty="0" sz="1000" spc="-500">
                <a:solidFill>
                  <a:srgbClr val="4D4D4F"/>
                </a:solidFill>
                <a:latin typeface="宋体"/>
                <a:cs typeface="宋体"/>
              </a:rPr>
              <a:t>）</a:t>
            </a:r>
            <a:r>
              <a:rPr dirty="0" sz="1000" spc="-190">
                <a:solidFill>
                  <a:srgbClr val="4D4D4F"/>
                </a:solidFill>
                <a:latin typeface="宋体"/>
                <a:cs typeface="宋体"/>
              </a:rPr>
              <a:t>、</a:t>
            </a:r>
            <a:r>
              <a:rPr dirty="0" sz="1000" spc="5">
                <a:solidFill>
                  <a:srgbClr val="4D4D4F"/>
                </a:solidFill>
                <a:latin typeface="宋体"/>
                <a:cs typeface="宋体"/>
              </a:rPr>
              <a:t>胰</a:t>
            </a:r>
            <a:r>
              <a:rPr dirty="0" sz="1000" spc="-5">
                <a:solidFill>
                  <a:srgbClr val="4D4D4F"/>
                </a:solidFill>
                <a:latin typeface="宋体"/>
                <a:cs typeface="宋体"/>
              </a:rPr>
              <a:t>岛素</a:t>
            </a:r>
            <a:r>
              <a:rPr dirty="0" sz="1000" spc="5">
                <a:solidFill>
                  <a:srgbClr val="4D4D4F"/>
                </a:solidFill>
                <a:latin typeface="宋体"/>
                <a:cs typeface="宋体"/>
              </a:rPr>
              <a:t>多次</a:t>
            </a:r>
            <a:r>
              <a:rPr dirty="0" sz="1000" spc="-5">
                <a:solidFill>
                  <a:srgbClr val="4D4D4F"/>
                </a:solidFill>
                <a:latin typeface="宋体"/>
                <a:cs typeface="宋体"/>
              </a:rPr>
              <a:t>注</a:t>
            </a:r>
            <a:r>
              <a:rPr dirty="0" sz="1000" spc="-190">
                <a:solidFill>
                  <a:srgbClr val="4D4D4F"/>
                </a:solidFill>
                <a:latin typeface="宋体"/>
                <a:cs typeface="宋体"/>
              </a:rPr>
              <a:t>射</a:t>
            </a:r>
            <a:r>
              <a:rPr dirty="0" sz="1000" spc="5">
                <a:solidFill>
                  <a:srgbClr val="4D4D4F"/>
                </a:solidFill>
                <a:latin typeface="宋体"/>
                <a:cs typeface="宋体"/>
              </a:rPr>
              <a:t>（</a:t>
            </a:r>
            <a:r>
              <a:rPr dirty="0" sz="1000" spc="-5">
                <a:solidFill>
                  <a:srgbClr val="4D4D4F"/>
                </a:solidFill>
                <a:latin typeface="宋体"/>
                <a:cs typeface="宋体"/>
              </a:rPr>
              <a:t>二 </a:t>
            </a:r>
            <a:r>
              <a:rPr dirty="0" sz="1000" spc="-5">
                <a:solidFill>
                  <a:srgbClr val="4D4D4F"/>
                </a:solidFill>
                <a:latin typeface="宋体"/>
                <a:cs typeface="宋体"/>
              </a:rPr>
              <a:t>甲双</a:t>
            </a:r>
            <a:r>
              <a:rPr dirty="0" sz="1000" spc="5">
                <a:solidFill>
                  <a:srgbClr val="4D4D4F"/>
                </a:solidFill>
                <a:latin typeface="宋体"/>
                <a:cs typeface="宋体"/>
              </a:rPr>
              <a:t>胍</a:t>
            </a:r>
            <a:r>
              <a:rPr dirty="0" sz="1000" spc="-10">
                <a:solidFill>
                  <a:srgbClr val="4D4D4F"/>
                </a:solidFill>
                <a:latin typeface="等线"/>
                <a:cs typeface="等线"/>
              </a:rPr>
              <a:t>+</a:t>
            </a:r>
            <a:r>
              <a:rPr dirty="0" sz="1000" spc="-5">
                <a:solidFill>
                  <a:srgbClr val="4D4D4F"/>
                </a:solidFill>
                <a:latin typeface="宋体"/>
                <a:cs typeface="宋体"/>
              </a:rPr>
              <a:t>基</a:t>
            </a:r>
            <a:r>
              <a:rPr dirty="0" sz="1000" spc="5">
                <a:solidFill>
                  <a:srgbClr val="4D4D4F"/>
                </a:solidFill>
                <a:latin typeface="宋体"/>
                <a:cs typeface="宋体"/>
              </a:rPr>
              <a:t>础</a:t>
            </a:r>
            <a:r>
              <a:rPr dirty="0" sz="1000" spc="-5">
                <a:solidFill>
                  <a:srgbClr val="4D4D4F"/>
                </a:solidFill>
                <a:latin typeface="宋体"/>
                <a:cs typeface="宋体"/>
              </a:rPr>
              <a:t>胰岛</a:t>
            </a:r>
            <a:r>
              <a:rPr dirty="0" sz="1000" spc="10">
                <a:solidFill>
                  <a:srgbClr val="4D4D4F"/>
                </a:solidFill>
                <a:latin typeface="宋体"/>
                <a:cs typeface="宋体"/>
              </a:rPr>
              <a:t>素</a:t>
            </a:r>
            <a:r>
              <a:rPr dirty="0" sz="1000" spc="-10">
                <a:solidFill>
                  <a:srgbClr val="4D4D4F"/>
                </a:solidFill>
                <a:latin typeface="等线"/>
                <a:cs typeface="等线"/>
              </a:rPr>
              <a:t>+</a:t>
            </a:r>
            <a:r>
              <a:rPr dirty="0" sz="1000" spc="5">
                <a:solidFill>
                  <a:srgbClr val="4D4D4F"/>
                </a:solidFill>
                <a:latin typeface="宋体"/>
                <a:cs typeface="宋体"/>
              </a:rPr>
              <a:t>餐时</a:t>
            </a:r>
            <a:r>
              <a:rPr dirty="0" sz="1000" spc="-5">
                <a:solidFill>
                  <a:srgbClr val="4D4D4F"/>
                </a:solidFill>
                <a:latin typeface="宋体"/>
                <a:cs typeface="宋体"/>
              </a:rPr>
              <a:t>胰岛素</a:t>
            </a:r>
            <a:r>
              <a:rPr dirty="0" sz="1000" spc="5">
                <a:solidFill>
                  <a:srgbClr val="4D4D4F"/>
                </a:solidFill>
                <a:latin typeface="宋体"/>
                <a:cs typeface="宋体"/>
              </a:rPr>
              <a:t>或</a:t>
            </a:r>
            <a:r>
              <a:rPr dirty="0" sz="1000" spc="-5">
                <a:solidFill>
                  <a:srgbClr val="4D4D4F"/>
                </a:solidFill>
                <a:latin typeface="宋体"/>
                <a:cs typeface="宋体"/>
              </a:rPr>
              <a:t>二甲</a:t>
            </a:r>
            <a:r>
              <a:rPr dirty="0" sz="1000" spc="5">
                <a:solidFill>
                  <a:srgbClr val="4D4D4F"/>
                </a:solidFill>
                <a:latin typeface="宋体"/>
                <a:cs typeface="宋体"/>
              </a:rPr>
              <a:t>双</a:t>
            </a:r>
            <a:r>
              <a:rPr dirty="0" sz="1000">
                <a:solidFill>
                  <a:srgbClr val="4D4D4F"/>
                </a:solidFill>
                <a:latin typeface="宋体"/>
                <a:cs typeface="宋体"/>
              </a:rPr>
              <a:t>胍</a:t>
            </a:r>
            <a:r>
              <a:rPr dirty="0" sz="1000">
                <a:solidFill>
                  <a:srgbClr val="4D4D4F"/>
                </a:solidFill>
                <a:latin typeface="等线"/>
                <a:cs typeface="等线"/>
              </a:rPr>
              <a:t>+</a:t>
            </a:r>
            <a:r>
              <a:rPr dirty="0" sz="1000" spc="-5">
                <a:solidFill>
                  <a:srgbClr val="4D4D4F"/>
                </a:solidFill>
                <a:latin typeface="宋体"/>
                <a:cs typeface="宋体"/>
              </a:rPr>
              <a:t>每日</a:t>
            </a:r>
            <a:r>
              <a:rPr dirty="0" sz="1000" spc="5">
                <a:solidFill>
                  <a:srgbClr val="4D4D4F"/>
                </a:solidFill>
                <a:latin typeface="宋体"/>
                <a:cs typeface="宋体"/>
              </a:rPr>
              <a:t>多</a:t>
            </a:r>
            <a:r>
              <a:rPr dirty="0" sz="1000" spc="-5">
                <a:solidFill>
                  <a:srgbClr val="4D4D4F"/>
                </a:solidFill>
                <a:latin typeface="宋体"/>
                <a:cs typeface="宋体"/>
              </a:rPr>
              <a:t>次预混</a:t>
            </a:r>
            <a:r>
              <a:rPr dirty="0" sz="1000" spc="5">
                <a:solidFill>
                  <a:srgbClr val="4D4D4F"/>
                </a:solidFill>
                <a:latin typeface="宋体"/>
                <a:cs typeface="宋体"/>
              </a:rPr>
              <a:t>胰</a:t>
            </a:r>
            <a:r>
              <a:rPr dirty="0" sz="1000" spc="-5">
                <a:solidFill>
                  <a:srgbClr val="4D4D4F"/>
                </a:solidFill>
                <a:latin typeface="宋体"/>
                <a:cs typeface="宋体"/>
              </a:rPr>
              <a:t>岛</a:t>
            </a:r>
            <a:r>
              <a:rPr dirty="0" sz="1000" spc="5">
                <a:solidFill>
                  <a:srgbClr val="4D4D4F"/>
                </a:solidFill>
                <a:latin typeface="宋体"/>
                <a:cs typeface="宋体"/>
              </a:rPr>
              <a:t>素</a:t>
            </a:r>
            <a:r>
              <a:rPr dirty="0" sz="1000" spc="-509">
                <a:solidFill>
                  <a:srgbClr val="4D4D4F"/>
                </a:solidFill>
                <a:latin typeface="宋体"/>
                <a:cs typeface="宋体"/>
              </a:rPr>
              <a:t>）</a:t>
            </a:r>
            <a:r>
              <a:rPr dirty="0" sz="1000" spc="-5">
                <a:solidFill>
                  <a:srgbClr val="4D4D4F"/>
                </a:solidFill>
                <a:latin typeface="宋体"/>
                <a:cs typeface="宋体"/>
              </a:rPr>
              <a:t>。</a:t>
            </a:r>
            <a:endParaRPr sz="1000">
              <a:latin typeface="宋体"/>
              <a:cs typeface="宋体"/>
            </a:endParaRPr>
          </a:p>
          <a:p>
            <a:pPr>
              <a:lnSpc>
                <a:spcPct val="100000"/>
              </a:lnSpc>
            </a:pPr>
            <a:endParaRPr sz="850">
              <a:latin typeface="宋体"/>
              <a:cs typeface="宋体"/>
            </a:endParaRPr>
          </a:p>
          <a:p>
            <a:pPr marL="245745">
              <a:lnSpc>
                <a:spcPct val="100000"/>
              </a:lnSpc>
            </a:pPr>
            <a:r>
              <a:rPr dirty="0" sz="800" b="1">
                <a:solidFill>
                  <a:srgbClr val="4D4D4F"/>
                </a:solidFill>
                <a:latin typeface="微软雅黑"/>
                <a:cs typeface="微软雅黑"/>
              </a:rPr>
              <a:t>图</a:t>
            </a:r>
            <a:r>
              <a:rPr dirty="0" sz="800" spc="-40" b="1">
                <a:solidFill>
                  <a:srgbClr val="4D4D4F"/>
                </a:solidFill>
                <a:latin typeface="微软雅黑"/>
                <a:cs typeface="微软雅黑"/>
              </a:rPr>
              <a:t> </a:t>
            </a:r>
            <a:r>
              <a:rPr dirty="0" sz="800" spc="-5" b="1">
                <a:solidFill>
                  <a:srgbClr val="4D4D4F"/>
                </a:solidFill>
                <a:latin typeface="Calibri"/>
                <a:cs typeface="Calibri"/>
              </a:rPr>
              <a:t>6</a:t>
            </a:r>
            <a:r>
              <a:rPr dirty="0" sz="800" spc="-5" b="1">
                <a:solidFill>
                  <a:srgbClr val="4D4D4F"/>
                </a:solidFill>
                <a:latin typeface="微软雅黑"/>
                <a:cs typeface="微软雅黑"/>
              </a:rPr>
              <a:t>：</a:t>
            </a:r>
            <a:r>
              <a:rPr dirty="0" sz="800" spc="-5" b="1">
                <a:solidFill>
                  <a:srgbClr val="4D4D4F"/>
                </a:solidFill>
                <a:latin typeface="Calibri"/>
                <a:cs typeface="Calibri"/>
              </a:rPr>
              <a:t>2017</a:t>
            </a:r>
            <a:r>
              <a:rPr dirty="0" sz="800" spc="15" b="1">
                <a:solidFill>
                  <a:srgbClr val="4D4D4F"/>
                </a:solidFill>
                <a:latin typeface="Calibri"/>
                <a:cs typeface="Calibri"/>
              </a:rPr>
              <a:t> </a:t>
            </a:r>
            <a:r>
              <a:rPr dirty="0" sz="800" b="1">
                <a:solidFill>
                  <a:srgbClr val="4D4D4F"/>
                </a:solidFill>
                <a:latin typeface="微软雅黑"/>
                <a:cs typeface="微软雅黑"/>
              </a:rPr>
              <a:t>年版</a:t>
            </a:r>
            <a:r>
              <a:rPr dirty="0" sz="800" spc="-35" b="1">
                <a:solidFill>
                  <a:srgbClr val="4D4D4F"/>
                </a:solidFill>
                <a:latin typeface="微软雅黑"/>
                <a:cs typeface="微软雅黑"/>
              </a:rPr>
              <a:t> </a:t>
            </a:r>
            <a:r>
              <a:rPr dirty="0" sz="800" b="1">
                <a:solidFill>
                  <a:srgbClr val="4D4D4F"/>
                </a:solidFill>
                <a:latin typeface="Calibri"/>
                <a:cs typeface="Calibri"/>
              </a:rPr>
              <a:t>2</a:t>
            </a:r>
            <a:r>
              <a:rPr dirty="0" sz="800" spc="10" b="1">
                <a:solidFill>
                  <a:srgbClr val="4D4D4F"/>
                </a:solidFill>
                <a:latin typeface="Calibri"/>
                <a:cs typeface="Calibri"/>
              </a:rPr>
              <a:t> </a:t>
            </a:r>
            <a:r>
              <a:rPr dirty="0" sz="800" b="1">
                <a:solidFill>
                  <a:srgbClr val="4D4D4F"/>
                </a:solidFill>
                <a:latin typeface="微软雅黑"/>
                <a:cs typeface="微软雅黑"/>
              </a:rPr>
              <a:t>型糖尿病防治指南</a:t>
            </a:r>
            <a:endParaRPr sz="800">
              <a:latin typeface="微软雅黑"/>
              <a:cs typeface="微软雅黑"/>
            </a:endParaRPr>
          </a:p>
        </p:txBody>
      </p:sp>
      <p:grpSp>
        <p:nvGrpSpPr>
          <p:cNvPr id="10" name="object 10"/>
          <p:cNvGrpSpPr/>
          <p:nvPr/>
        </p:nvGrpSpPr>
        <p:grpSpPr>
          <a:xfrm>
            <a:off x="2494914" y="1708784"/>
            <a:ext cx="3796665" cy="1761489"/>
            <a:chOff x="2494914" y="1708784"/>
            <a:chExt cx="3796665" cy="1761489"/>
          </a:xfrm>
        </p:grpSpPr>
        <p:sp>
          <p:nvSpPr>
            <p:cNvPr id="11" name="object 11"/>
            <p:cNvSpPr/>
            <p:nvPr/>
          </p:nvSpPr>
          <p:spPr>
            <a:xfrm>
              <a:off x="2657856" y="1799843"/>
              <a:ext cx="3470275" cy="1665605"/>
            </a:xfrm>
            <a:custGeom>
              <a:avLst/>
              <a:gdLst/>
              <a:ahLst/>
              <a:cxnLst/>
              <a:rect l="l" t="t" r="r" b="b"/>
              <a:pathLst>
                <a:path w="3470275" h="1665604">
                  <a:moveTo>
                    <a:pt x="117348" y="0"/>
                  </a:moveTo>
                  <a:lnTo>
                    <a:pt x="0" y="0"/>
                  </a:lnTo>
                  <a:lnTo>
                    <a:pt x="0" y="1665605"/>
                  </a:lnTo>
                  <a:lnTo>
                    <a:pt x="117348" y="1665605"/>
                  </a:lnTo>
                  <a:lnTo>
                    <a:pt x="117348" y="0"/>
                  </a:lnTo>
                  <a:close/>
                </a:path>
                <a:path w="3470275" h="1665604">
                  <a:moveTo>
                    <a:pt x="489204" y="598932"/>
                  </a:moveTo>
                  <a:lnTo>
                    <a:pt x="373380" y="598932"/>
                  </a:lnTo>
                  <a:lnTo>
                    <a:pt x="373380" y="1665605"/>
                  </a:lnTo>
                  <a:lnTo>
                    <a:pt x="489204" y="1665605"/>
                  </a:lnTo>
                  <a:lnTo>
                    <a:pt x="489204" y="598932"/>
                  </a:lnTo>
                  <a:close/>
                </a:path>
                <a:path w="3470275" h="1665604">
                  <a:moveTo>
                    <a:pt x="862584" y="1226820"/>
                  </a:moveTo>
                  <a:lnTo>
                    <a:pt x="745236" y="1226820"/>
                  </a:lnTo>
                  <a:lnTo>
                    <a:pt x="745236" y="1665605"/>
                  </a:lnTo>
                  <a:lnTo>
                    <a:pt x="862584" y="1665605"/>
                  </a:lnTo>
                  <a:lnTo>
                    <a:pt x="862584" y="1226820"/>
                  </a:lnTo>
                  <a:close/>
                </a:path>
                <a:path w="3470275" h="1665604">
                  <a:moveTo>
                    <a:pt x="1234440" y="1475232"/>
                  </a:moveTo>
                  <a:lnTo>
                    <a:pt x="1118616" y="1475232"/>
                  </a:lnTo>
                  <a:lnTo>
                    <a:pt x="1118616" y="1665605"/>
                  </a:lnTo>
                  <a:lnTo>
                    <a:pt x="1234440" y="1665605"/>
                  </a:lnTo>
                  <a:lnTo>
                    <a:pt x="1234440" y="1475232"/>
                  </a:lnTo>
                  <a:close/>
                </a:path>
                <a:path w="3470275" h="1665604">
                  <a:moveTo>
                    <a:pt x="1607820" y="1490472"/>
                  </a:moveTo>
                  <a:lnTo>
                    <a:pt x="1490472" y="1490472"/>
                  </a:lnTo>
                  <a:lnTo>
                    <a:pt x="1490472" y="1665605"/>
                  </a:lnTo>
                  <a:lnTo>
                    <a:pt x="1607820" y="1665605"/>
                  </a:lnTo>
                  <a:lnTo>
                    <a:pt x="1607820" y="1490472"/>
                  </a:lnTo>
                  <a:close/>
                </a:path>
                <a:path w="3470275" h="1665604">
                  <a:moveTo>
                    <a:pt x="1979676" y="1519428"/>
                  </a:moveTo>
                  <a:lnTo>
                    <a:pt x="1862328" y="1519428"/>
                  </a:lnTo>
                  <a:lnTo>
                    <a:pt x="1862328" y="1665605"/>
                  </a:lnTo>
                  <a:lnTo>
                    <a:pt x="1979676" y="1665605"/>
                  </a:lnTo>
                  <a:lnTo>
                    <a:pt x="1979676" y="1519428"/>
                  </a:lnTo>
                  <a:close/>
                </a:path>
                <a:path w="3470275" h="1665604">
                  <a:moveTo>
                    <a:pt x="2351532" y="1534668"/>
                  </a:moveTo>
                  <a:lnTo>
                    <a:pt x="2235708" y="1534668"/>
                  </a:lnTo>
                  <a:lnTo>
                    <a:pt x="2235708" y="1665605"/>
                  </a:lnTo>
                  <a:lnTo>
                    <a:pt x="2351532" y="1665605"/>
                  </a:lnTo>
                  <a:lnTo>
                    <a:pt x="2351532" y="1534668"/>
                  </a:lnTo>
                  <a:close/>
                </a:path>
                <a:path w="3470275" h="1665604">
                  <a:moveTo>
                    <a:pt x="2724912" y="1548384"/>
                  </a:moveTo>
                  <a:lnTo>
                    <a:pt x="2607564" y="1548384"/>
                  </a:lnTo>
                  <a:lnTo>
                    <a:pt x="2607564" y="1665605"/>
                  </a:lnTo>
                  <a:lnTo>
                    <a:pt x="2724912" y="1665605"/>
                  </a:lnTo>
                  <a:lnTo>
                    <a:pt x="2724912" y="1548384"/>
                  </a:lnTo>
                  <a:close/>
                </a:path>
                <a:path w="3470275" h="1665604">
                  <a:moveTo>
                    <a:pt x="3096768" y="1548384"/>
                  </a:moveTo>
                  <a:lnTo>
                    <a:pt x="2980944" y="1548384"/>
                  </a:lnTo>
                  <a:lnTo>
                    <a:pt x="2980944" y="1665605"/>
                  </a:lnTo>
                  <a:lnTo>
                    <a:pt x="3096768" y="1665605"/>
                  </a:lnTo>
                  <a:lnTo>
                    <a:pt x="3096768" y="1548384"/>
                  </a:lnTo>
                  <a:close/>
                </a:path>
                <a:path w="3470275" h="1665604">
                  <a:moveTo>
                    <a:pt x="3470148" y="1548384"/>
                  </a:moveTo>
                  <a:lnTo>
                    <a:pt x="3352800" y="1548384"/>
                  </a:lnTo>
                  <a:lnTo>
                    <a:pt x="3352800" y="1665605"/>
                  </a:lnTo>
                  <a:lnTo>
                    <a:pt x="3470148" y="1665605"/>
                  </a:lnTo>
                  <a:lnTo>
                    <a:pt x="3470148" y="1548384"/>
                  </a:lnTo>
                  <a:close/>
                </a:path>
              </a:pathLst>
            </a:custGeom>
            <a:solidFill>
              <a:srgbClr val="EC7C30"/>
            </a:solidFill>
          </p:spPr>
          <p:txBody>
            <a:bodyPr wrap="square" lIns="0" tIns="0" rIns="0" bIns="0" rtlCol="0"/>
            <a:lstStyle/>
            <a:p/>
          </p:txBody>
        </p:sp>
        <p:sp>
          <p:nvSpPr>
            <p:cNvPr id="12" name="object 12"/>
            <p:cNvSpPr/>
            <p:nvPr/>
          </p:nvSpPr>
          <p:spPr>
            <a:xfrm>
              <a:off x="2494914" y="1711959"/>
              <a:ext cx="3796665" cy="1753870"/>
            </a:xfrm>
            <a:custGeom>
              <a:avLst/>
              <a:gdLst/>
              <a:ahLst/>
              <a:cxnLst/>
              <a:rect l="l" t="t" r="r" b="b"/>
              <a:pathLst>
                <a:path w="3796665" h="1753870">
                  <a:moveTo>
                    <a:pt x="3760470" y="1753489"/>
                  </a:moveTo>
                  <a:lnTo>
                    <a:pt x="3760470" y="0"/>
                  </a:lnTo>
                </a:path>
                <a:path w="3796665" h="1753870">
                  <a:moveTo>
                    <a:pt x="3760470" y="1753489"/>
                  </a:moveTo>
                  <a:lnTo>
                    <a:pt x="3796284" y="1753489"/>
                  </a:lnTo>
                </a:path>
                <a:path w="3796665" h="1753870">
                  <a:moveTo>
                    <a:pt x="3760470" y="1503679"/>
                  </a:moveTo>
                  <a:lnTo>
                    <a:pt x="3796284" y="1503679"/>
                  </a:lnTo>
                </a:path>
                <a:path w="3796665" h="1753870">
                  <a:moveTo>
                    <a:pt x="3760470" y="1252220"/>
                  </a:moveTo>
                  <a:lnTo>
                    <a:pt x="3796284" y="1252220"/>
                  </a:lnTo>
                </a:path>
                <a:path w="3796665" h="1753870">
                  <a:moveTo>
                    <a:pt x="3760470" y="1002283"/>
                  </a:moveTo>
                  <a:lnTo>
                    <a:pt x="3796284" y="1002283"/>
                  </a:lnTo>
                </a:path>
                <a:path w="3796665" h="1753870">
                  <a:moveTo>
                    <a:pt x="3760470" y="750824"/>
                  </a:moveTo>
                  <a:lnTo>
                    <a:pt x="3796284" y="750824"/>
                  </a:lnTo>
                </a:path>
                <a:path w="3796665" h="1753870">
                  <a:moveTo>
                    <a:pt x="3760470" y="500888"/>
                  </a:moveTo>
                  <a:lnTo>
                    <a:pt x="3796284" y="500888"/>
                  </a:lnTo>
                </a:path>
                <a:path w="3796665" h="1753870">
                  <a:moveTo>
                    <a:pt x="3760470" y="250951"/>
                  </a:moveTo>
                  <a:lnTo>
                    <a:pt x="3796284" y="250951"/>
                  </a:lnTo>
                </a:path>
                <a:path w="3796665" h="1753870">
                  <a:moveTo>
                    <a:pt x="3760470" y="0"/>
                  </a:moveTo>
                  <a:lnTo>
                    <a:pt x="3796284" y="0"/>
                  </a:lnTo>
                </a:path>
                <a:path w="3796665" h="1753870">
                  <a:moveTo>
                    <a:pt x="35814" y="1753489"/>
                  </a:moveTo>
                  <a:lnTo>
                    <a:pt x="35814" y="0"/>
                  </a:lnTo>
                </a:path>
                <a:path w="3796665" h="1753870">
                  <a:moveTo>
                    <a:pt x="0" y="1753489"/>
                  </a:moveTo>
                  <a:lnTo>
                    <a:pt x="35814" y="1753489"/>
                  </a:lnTo>
                </a:path>
                <a:path w="3796665" h="1753870">
                  <a:moveTo>
                    <a:pt x="0" y="1461007"/>
                  </a:moveTo>
                  <a:lnTo>
                    <a:pt x="35814" y="1461007"/>
                  </a:lnTo>
                </a:path>
                <a:path w="3796665" h="1753870">
                  <a:moveTo>
                    <a:pt x="0" y="1168400"/>
                  </a:moveTo>
                  <a:lnTo>
                    <a:pt x="35814" y="1168400"/>
                  </a:lnTo>
                </a:path>
                <a:path w="3796665" h="1753870">
                  <a:moveTo>
                    <a:pt x="0" y="877316"/>
                  </a:moveTo>
                  <a:lnTo>
                    <a:pt x="35814" y="877316"/>
                  </a:lnTo>
                </a:path>
                <a:path w="3796665" h="1753870">
                  <a:moveTo>
                    <a:pt x="0" y="584707"/>
                  </a:moveTo>
                  <a:lnTo>
                    <a:pt x="35814" y="584707"/>
                  </a:lnTo>
                </a:path>
                <a:path w="3796665" h="1753870">
                  <a:moveTo>
                    <a:pt x="0" y="292100"/>
                  </a:moveTo>
                  <a:lnTo>
                    <a:pt x="35814" y="292100"/>
                  </a:lnTo>
                </a:path>
                <a:path w="3796665" h="1753870">
                  <a:moveTo>
                    <a:pt x="0" y="0"/>
                  </a:moveTo>
                  <a:lnTo>
                    <a:pt x="35814" y="0"/>
                  </a:lnTo>
                </a:path>
              </a:pathLst>
            </a:custGeom>
            <a:ln w="6350">
              <a:solidFill>
                <a:srgbClr val="A4A4A4"/>
              </a:solidFill>
            </a:ln>
          </p:spPr>
          <p:txBody>
            <a:bodyPr wrap="square" lIns="0" tIns="0" rIns="0" bIns="0" rtlCol="0"/>
            <a:lstStyle/>
            <a:p/>
          </p:txBody>
        </p:sp>
        <p:sp>
          <p:nvSpPr>
            <p:cNvPr id="13" name="object 13"/>
            <p:cNvSpPr/>
            <p:nvPr/>
          </p:nvSpPr>
          <p:spPr>
            <a:xfrm>
              <a:off x="2530728" y="3465448"/>
              <a:ext cx="3724910" cy="0"/>
            </a:xfrm>
            <a:custGeom>
              <a:avLst/>
              <a:gdLst/>
              <a:ahLst/>
              <a:cxnLst/>
              <a:rect l="l" t="t" r="r" b="b"/>
              <a:pathLst>
                <a:path w="3724910" h="0">
                  <a:moveTo>
                    <a:pt x="0" y="0"/>
                  </a:moveTo>
                  <a:lnTo>
                    <a:pt x="3724655" y="0"/>
                  </a:lnTo>
                </a:path>
              </a:pathLst>
            </a:custGeom>
            <a:ln w="9525">
              <a:solidFill>
                <a:srgbClr val="D9D9D9"/>
              </a:solidFill>
            </a:ln>
          </p:spPr>
          <p:txBody>
            <a:bodyPr wrap="square" lIns="0" tIns="0" rIns="0" bIns="0" rtlCol="0"/>
            <a:lstStyle/>
            <a:p/>
          </p:txBody>
        </p:sp>
        <p:sp>
          <p:nvSpPr>
            <p:cNvPr id="14" name="object 14"/>
            <p:cNvSpPr/>
            <p:nvPr/>
          </p:nvSpPr>
          <p:spPr>
            <a:xfrm>
              <a:off x="2717037" y="2012568"/>
              <a:ext cx="3352165" cy="1421765"/>
            </a:xfrm>
            <a:custGeom>
              <a:avLst/>
              <a:gdLst/>
              <a:ahLst/>
              <a:cxnLst/>
              <a:rect l="l" t="t" r="r" b="b"/>
              <a:pathLst>
                <a:path w="3352165" h="1421764">
                  <a:moveTo>
                    <a:pt x="0" y="1332611"/>
                  </a:moveTo>
                  <a:lnTo>
                    <a:pt x="372110" y="1398143"/>
                  </a:lnTo>
                  <a:lnTo>
                    <a:pt x="745489" y="0"/>
                  </a:lnTo>
                  <a:lnTo>
                    <a:pt x="1117346" y="1221359"/>
                  </a:lnTo>
                  <a:lnTo>
                    <a:pt x="1489202" y="1254887"/>
                  </a:lnTo>
                  <a:lnTo>
                    <a:pt x="1862582" y="1390523"/>
                  </a:lnTo>
                  <a:lnTo>
                    <a:pt x="2234438" y="1174115"/>
                  </a:lnTo>
                  <a:lnTo>
                    <a:pt x="2607817" y="1343279"/>
                  </a:lnTo>
                  <a:lnTo>
                    <a:pt x="2979674" y="794639"/>
                  </a:lnTo>
                  <a:lnTo>
                    <a:pt x="3352038" y="1421511"/>
                  </a:lnTo>
                </a:path>
              </a:pathLst>
            </a:custGeom>
            <a:ln w="19050">
              <a:solidFill>
                <a:srgbClr val="A4A4A4"/>
              </a:solidFill>
            </a:ln>
          </p:spPr>
          <p:txBody>
            <a:bodyPr wrap="square" lIns="0" tIns="0" rIns="0" bIns="0" rtlCol="0"/>
            <a:lstStyle/>
            <a:p/>
          </p:txBody>
        </p:sp>
      </p:grpSp>
      <p:sp>
        <p:nvSpPr>
          <p:cNvPr id="15" name="object 15"/>
          <p:cNvSpPr txBox="1"/>
          <p:nvPr/>
        </p:nvSpPr>
        <p:spPr>
          <a:xfrm>
            <a:off x="6346697" y="2882899"/>
            <a:ext cx="263525" cy="64960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4000</a:t>
            </a:r>
            <a:endParaRPr sz="800">
              <a:latin typeface="微软雅黑"/>
              <a:cs typeface="微软雅黑"/>
            </a:endParaRPr>
          </a:p>
          <a:p>
            <a:pPr>
              <a:lnSpc>
                <a:spcPct val="100000"/>
              </a:lnSpc>
            </a:pPr>
            <a:endParaRPr sz="550">
              <a:latin typeface="微软雅黑"/>
              <a:cs typeface="微软雅黑"/>
            </a:endParaRPr>
          </a:p>
          <a:p>
            <a:pPr marL="12700">
              <a:lnSpc>
                <a:spcPct val="100000"/>
              </a:lnSpc>
            </a:pPr>
            <a:r>
              <a:rPr dirty="0" sz="800" spc="-5">
                <a:latin typeface="微软雅黑"/>
                <a:cs typeface="微软雅黑"/>
              </a:rPr>
              <a:t>2000</a:t>
            </a:r>
            <a:endParaRPr sz="800">
              <a:latin typeface="微软雅黑"/>
              <a:cs typeface="微软雅黑"/>
            </a:endParaRPr>
          </a:p>
          <a:p>
            <a:pPr>
              <a:lnSpc>
                <a:spcPct val="100000"/>
              </a:lnSpc>
            </a:pPr>
            <a:endParaRPr sz="550">
              <a:latin typeface="微软雅黑"/>
              <a:cs typeface="微软雅黑"/>
            </a:endParaRPr>
          </a:p>
          <a:p>
            <a:pPr marL="12700">
              <a:lnSpc>
                <a:spcPct val="100000"/>
              </a:lnSpc>
            </a:pPr>
            <a:r>
              <a:rPr dirty="0" sz="800">
                <a:latin typeface="微软雅黑"/>
                <a:cs typeface="微软雅黑"/>
              </a:rPr>
              <a:t>0</a:t>
            </a:r>
            <a:endParaRPr sz="800">
              <a:latin typeface="微软雅黑"/>
              <a:cs typeface="微软雅黑"/>
            </a:endParaRPr>
          </a:p>
        </p:txBody>
      </p:sp>
      <p:sp>
        <p:nvSpPr>
          <p:cNvPr id="16" name="object 16"/>
          <p:cNvSpPr txBox="1"/>
          <p:nvPr/>
        </p:nvSpPr>
        <p:spPr>
          <a:xfrm>
            <a:off x="6346697" y="2632329"/>
            <a:ext cx="263525"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6000</a:t>
            </a:r>
            <a:endParaRPr sz="800">
              <a:latin typeface="微软雅黑"/>
              <a:cs typeface="微软雅黑"/>
            </a:endParaRPr>
          </a:p>
        </p:txBody>
      </p:sp>
      <p:sp>
        <p:nvSpPr>
          <p:cNvPr id="17" name="object 17"/>
          <p:cNvSpPr txBox="1"/>
          <p:nvPr/>
        </p:nvSpPr>
        <p:spPr>
          <a:xfrm>
            <a:off x="6346697" y="1880996"/>
            <a:ext cx="322580" cy="648970"/>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12000</a:t>
            </a:r>
            <a:endParaRPr sz="800">
              <a:latin typeface="微软雅黑"/>
              <a:cs typeface="微软雅黑"/>
            </a:endParaRPr>
          </a:p>
          <a:p>
            <a:pPr>
              <a:lnSpc>
                <a:spcPct val="100000"/>
              </a:lnSpc>
            </a:pPr>
            <a:endParaRPr sz="550">
              <a:latin typeface="微软雅黑"/>
              <a:cs typeface="微软雅黑"/>
            </a:endParaRPr>
          </a:p>
          <a:p>
            <a:pPr marL="12700">
              <a:lnSpc>
                <a:spcPct val="100000"/>
              </a:lnSpc>
            </a:pPr>
            <a:r>
              <a:rPr dirty="0" sz="800" spc="-5">
                <a:latin typeface="微软雅黑"/>
                <a:cs typeface="微软雅黑"/>
              </a:rPr>
              <a:t>10000</a:t>
            </a:r>
            <a:endParaRPr sz="800">
              <a:latin typeface="微软雅黑"/>
              <a:cs typeface="微软雅黑"/>
            </a:endParaRPr>
          </a:p>
          <a:p>
            <a:pPr>
              <a:lnSpc>
                <a:spcPct val="100000"/>
              </a:lnSpc>
              <a:spcBef>
                <a:spcPts val="90"/>
              </a:spcBef>
            </a:pPr>
            <a:endParaRPr sz="500">
              <a:latin typeface="微软雅黑"/>
              <a:cs typeface="微软雅黑"/>
            </a:endParaRPr>
          </a:p>
          <a:p>
            <a:pPr marL="12700">
              <a:lnSpc>
                <a:spcPct val="100000"/>
              </a:lnSpc>
            </a:pPr>
            <a:r>
              <a:rPr dirty="0" sz="800" spc="-5">
                <a:latin typeface="微软雅黑"/>
                <a:cs typeface="微软雅黑"/>
              </a:rPr>
              <a:t>8000</a:t>
            </a:r>
            <a:endParaRPr sz="800">
              <a:latin typeface="微软雅黑"/>
              <a:cs typeface="微软雅黑"/>
            </a:endParaRPr>
          </a:p>
        </p:txBody>
      </p:sp>
      <p:sp>
        <p:nvSpPr>
          <p:cNvPr id="18" name="object 18"/>
          <p:cNvSpPr txBox="1"/>
          <p:nvPr/>
        </p:nvSpPr>
        <p:spPr>
          <a:xfrm>
            <a:off x="6346697" y="1630425"/>
            <a:ext cx="322580"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14000</a:t>
            </a:r>
            <a:endParaRPr sz="800">
              <a:latin typeface="微软雅黑"/>
              <a:cs typeface="微软雅黑"/>
            </a:endParaRPr>
          </a:p>
        </p:txBody>
      </p:sp>
      <p:sp>
        <p:nvSpPr>
          <p:cNvPr id="19" name="object 19"/>
          <p:cNvSpPr txBox="1"/>
          <p:nvPr/>
        </p:nvSpPr>
        <p:spPr>
          <a:xfrm>
            <a:off x="2355850" y="3384041"/>
            <a:ext cx="85725" cy="147955"/>
          </a:xfrm>
          <a:prstGeom prst="rect">
            <a:avLst/>
          </a:prstGeom>
        </p:spPr>
        <p:txBody>
          <a:bodyPr wrap="square" lIns="0" tIns="12700" rIns="0" bIns="0" rtlCol="0" vert="horz">
            <a:spAutoFit/>
          </a:bodyPr>
          <a:lstStyle/>
          <a:p>
            <a:pPr marL="12700">
              <a:lnSpc>
                <a:spcPct val="100000"/>
              </a:lnSpc>
              <a:spcBef>
                <a:spcPts val="100"/>
              </a:spcBef>
            </a:pPr>
            <a:r>
              <a:rPr dirty="0" sz="800">
                <a:latin typeface="微软雅黑"/>
                <a:cs typeface="微软雅黑"/>
              </a:rPr>
              <a:t>0</a:t>
            </a:r>
            <a:endParaRPr sz="800">
              <a:latin typeface="微软雅黑"/>
              <a:cs typeface="微软雅黑"/>
            </a:endParaRPr>
          </a:p>
        </p:txBody>
      </p:sp>
      <p:sp>
        <p:nvSpPr>
          <p:cNvPr id="20" name="object 20"/>
          <p:cNvSpPr txBox="1"/>
          <p:nvPr/>
        </p:nvSpPr>
        <p:spPr>
          <a:xfrm>
            <a:off x="2296414" y="3091687"/>
            <a:ext cx="144780"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20</a:t>
            </a:r>
            <a:endParaRPr sz="800">
              <a:latin typeface="微软雅黑"/>
              <a:cs typeface="微软雅黑"/>
            </a:endParaRPr>
          </a:p>
        </p:txBody>
      </p:sp>
      <p:sp>
        <p:nvSpPr>
          <p:cNvPr id="21" name="object 21"/>
          <p:cNvSpPr txBox="1"/>
          <p:nvPr/>
        </p:nvSpPr>
        <p:spPr>
          <a:xfrm>
            <a:off x="2296414" y="2799333"/>
            <a:ext cx="144780"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40</a:t>
            </a:r>
            <a:endParaRPr sz="800">
              <a:latin typeface="微软雅黑"/>
              <a:cs typeface="微软雅黑"/>
            </a:endParaRPr>
          </a:p>
        </p:txBody>
      </p:sp>
      <p:sp>
        <p:nvSpPr>
          <p:cNvPr id="22" name="object 22"/>
          <p:cNvSpPr txBox="1"/>
          <p:nvPr/>
        </p:nvSpPr>
        <p:spPr>
          <a:xfrm>
            <a:off x="2296414" y="2507107"/>
            <a:ext cx="144780"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60</a:t>
            </a:r>
            <a:endParaRPr sz="800">
              <a:latin typeface="微软雅黑"/>
              <a:cs typeface="微软雅黑"/>
            </a:endParaRPr>
          </a:p>
        </p:txBody>
      </p:sp>
      <p:sp>
        <p:nvSpPr>
          <p:cNvPr id="23" name="object 23"/>
          <p:cNvSpPr txBox="1"/>
          <p:nvPr/>
        </p:nvSpPr>
        <p:spPr>
          <a:xfrm>
            <a:off x="2296414" y="2215133"/>
            <a:ext cx="144780"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80</a:t>
            </a:r>
            <a:endParaRPr sz="800">
              <a:latin typeface="微软雅黑"/>
              <a:cs typeface="微软雅黑"/>
            </a:endParaRPr>
          </a:p>
        </p:txBody>
      </p:sp>
      <p:sp>
        <p:nvSpPr>
          <p:cNvPr id="24" name="object 24"/>
          <p:cNvSpPr txBox="1"/>
          <p:nvPr/>
        </p:nvSpPr>
        <p:spPr>
          <a:xfrm>
            <a:off x="2236977" y="1922780"/>
            <a:ext cx="203835"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100</a:t>
            </a:r>
            <a:endParaRPr sz="800">
              <a:latin typeface="微软雅黑"/>
              <a:cs typeface="微软雅黑"/>
            </a:endParaRPr>
          </a:p>
        </p:txBody>
      </p:sp>
      <p:sp>
        <p:nvSpPr>
          <p:cNvPr id="25" name="object 25"/>
          <p:cNvSpPr txBox="1"/>
          <p:nvPr/>
        </p:nvSpPr>
        <p:spPr>
          <a:xfrm>
            <a:off x="2236977" y="1630425"/>
            <a:ext cx="203835" cy="147955"/>
          </a:xfrm>
          <a:prstGeom prst="rect">
            <a:avLst/>
          </a:prstGeom>
        </p:spPr>
        <p:txBody>
          <a:bodyPr wrap="square" lIns="0" tIns="12700" rIns="0" bIns="0" rtlCol="0" vert="horz">
            <a:spAutoFit/>
          </a:bodyPr>
          <a:lstStyle/>
          <a:p>
            <a:pPr marL="12700">
              <a:lnSpc>
                <a:spcPct val="100000"/>
              </a:lnSpc>
              <a:spcBef>
                <a:spcPts val="100"/>
              </a:spcBef>
            </a:pPr>
            <a:r>
              <a:rPr dirty="0" sz="800" spc="-5">
                <a:latin typeface="微软雅黑"/>
                <a:cs typeface="微软雅黑"/>
              </a:rPr>
              <a:t>120</a:t>
            </a:r>
            <a:endParaRPr sz="800">
              <a:latin typeface="微软雅黑"/>
              <a:cs typeface="微软雅黑"/>
            </a:endParaRPr>
          </a:p>
        </p:txBody>
      </p:sp>
      <p:pic>
        <p:nvPicPr>
          <p:cNvPr id="26" name="object 26"/>
          <p:cNvPicPr/>
          <p:nvPr/>
        </p:nvPicPr>
        <p:blipFill>
          <a:blip r:embed="rId2" cstate="print"/>
          <a:stretch>
            <a:fillRect/>
          </a:stretch>
        </p:blipFill>
        <p:spPr>
          <a:xfrm>
            <a:off x="2562479" y="3576573"/>
            <a:ext cx="187451" cy="176910"/>
          </a:xfrm>
          <a:prstGeom prst="rect">
            <a:avLst/>
          </a:prstGeom>
        </p:spPr>
      </p:pic>
      <p:pic>
        <p:nvPicPr>
          <p:cNvPr id="27" name="object 27"/>
          <p:cNvPicPr/>
          <p:nvPr/>
        </p:nvPicPr>
        <p:blipFill>
          <a:blip r:embed="rId3" cstate="print"/>
          <a:stretch>
            <a:fillRect/>
          </a:stretch>
        </p:blipFill>
        <p:spPr>
          <a:xfrm>
            <a:off x="3299714" y="3576573"/>
            <a:ext cx="195199" cy="200786"/>
          </a:xfrm>
          <a:prstGeom prst="rect">
            <a:avLst/>
          </a:prstGeom>
        </p:spPr>
      </p:pic>
      <p:pic>
        <p:nvPicPr>
          <p:cNvPr id="28" name="object 28"/>
          <p:cNvPicPr/>
          <p:nvPr/>
        </p:nvPicPr>
        <p:blipFill>
          <a:blip r:embed="rId4" cstate="print"/>
          <a:stretch>
            <a:fillRect/>
          </a:stretch>
        </p:blipFill>
        <p:spPr>
          <a:xfrm>
            <a:off x="2925445" y="3577462"/>
            <a:ext cx="197485" cy="190626"/>
          </a:xfrm>
          <a:prstGeom prst="rect">
            <a:avLst/>
          </a:prstGeom>
        </p:spPr>
      </p:pic>
      <p:pic>
        <p:nvPicPr>
          <p:cNvPr id="29" name="object 29"/>
          <p:cNvPicPr/>
          <p:nvPr/>
        </p:nvPicPr>
        <p:blipFill>
          <a:blip r:embed="rId5" cstate="print"/>
          <a:stretch>
            <a:fillRect/>
          </a:stretch>
        </p:blipFill>
        <p:spPr>
          <a:xfrm>
            <a:off x="3671823" y="3573906"/>
            <a:ext cx="196341" cy="194182"/>
          </a:xfrm>
          <a:prstGeom prst="rect">
            <a:avLst/>
          </a:prstGeom>
        </p:spPr>
      </p:pic>
      <p:sp>
        <p:nvSpPr>
          <p:cNvPr id="30" name="object 30"/>
          <p:cNvSpPr/>
          <p:nvPr/>
        </p:nvSpPr>
        <p:spPr>
          <a:xfrm>
            <a:off x="3969639" y="3572636"/>
            <a:ext cx="260985" cy="276860"/>
          </a:xfrm>
          <a:custGeom>
            <a:avLst/>
            <a:gdLst/>
            <a:ahLst/>
            <a:cxnLst/>
            <a:rect l="l" t="t" r="r" b="b"/>
            <a:pathLst>
              <a:path w="260985" h="276860">
                <a:moveTo>
                  <a:pt x="90661" y="234315"/>
                </a:moveTo>
                <a:lnTo>
                  <a:pt x="80772" y="234315"/>
                </a:lnTo>
                <a:lnTo>
                  <a:pt x="86487" y="240029"/>
                </a:lnTo>
                <a:lnTo>
                  <a:pt x="54101" y="272542"/>
                </a:lnTo>
                <a:lnTo>
                  <a:pt x="58293" y="276732"/>
                </a:lnTo>
                <a:lnTo>
                  <a:pt x="99949" y="235076"/>
                </a:lnTo>
                <a:lnTo>
                  <a:pt x="91439" y="235076"/>
                </a:lnTo>
                <a:lnTo>
                  <a:pt x="90661" y="234315"/>
                </a:lnTo>
                <a:close/>
              </a:path>
              <a:path w="260985" h="276860">
                <a:moveTo>
                  <a:pt x="74040" y="217677"/>
                </a:moveTo>
                <a:lnTo>
                  <a:pt x="69087" y="222630"/>
                </a:lnTo>
                <a:lnTo>
                  <a:pt x="76453" y="229997"/>
                </a:lnTo>
                <a:lnTo>
                  <a:pt x="49530" y="257048"/>
                </a:lnTo>
                <a:lnTo>
                  <a:pt x="53721" y="261239"/>
                </a:lnTo>
                <a:lnTo>
                  <a:pt x="80772" y="234315"/>
                </a:lnTo>
                <a:lnTo>
                  <a:pt x="90661" y="234315"/>
                </a:lnTo>
                <a:lnTo>
                  <a:pt x="85598" y="229362"/>
                </a:lnTo>
                <a:lnTo>
                  <a:pt x="89789" y="225171"/>
                </a:lnTo>
                <a:lnTo>
                  <a:pt x="81407" y="225171"/>
                </a:lnTo>
                <a:lnTo>
                  <a:pt x="74040" y="217677"/>
                </a:lnTo>
                <a:close/>
              </a:path>
              <a:path w="260985" h="276860">
                <a:moveTo>
                  <a:pt x="46482" y="239522"/>
                </a:moveTo>
                <a:lnTo>
                  <a:pt x="39624" y="241046"/>
                </a:lnTo>
                <a:lnTo>
                  <a:pt x="40894" y="247015"/>
                </a:lnTo>
                <a:lnTo>
                  <a:pt x="41656" y="252349"/>
                </a:lnTo>
                <a:lnTo>
                  <a:pt x="42037" y="256921"/>
                </a:lnTo>
                <a:lnTo>
                  <a:pt x="49022" y="256031"/>
                </a:lnTo>
                <a:lnTo>
                  <a:pt x="48387" y="250444"/>
                </a:lnTo>
                <a:lnTo>
                  <a:pt x="47427" y="244601"/>
                </a:lnTo>
                <a:lnTo>
                  <a:pt x="46482" y="239522"/>
                </a:lnTo>
                <a:close/>
              </a:path>
              <a:path w="260985" h="276860">
                <a:moveTo>
                  <a:pt x="64262" y="207899"/>
                </a:moveTo>
                <a:lnTo>
                  <a:pt x="54356" y="207899"/>
                </a:lnTo>
                <a:lnTo>
                  <a:pt x="59436" y="212978"/>
                </a:lnTo>
                <a:lnTo>
                  <a:pt x="27812" y="244601"/>
                </a:lnTo>
                <a:lnTo>
                  <a:pt x="31876" y="248793"/>
                </a:lnTo>
                <a:lnTo>
                  <a:pt x="72568" y="208025"/>
                </a:lnTo>
                <a:lnTo>
                  <a:pt x="64388" y="208025"/>
                </a:lnTo>
                <a:close/>
              </a:path>
              <a:path w="260985" h="276860">
                <a:moveTo>
                  <a:pt x="56134" y="224917"/>
                </a:moveTo>
                <a:lnTo>
                  <a:pt x="53721" y="231140"/>
                </a:lnTo>
                <a:lnTo>
                  <a:pt x="58547" y="232664"/>
                </a:lnTo>
                <a:lnTo>
                  <a:pt x="62864" y="234188"/>
                </a:lnTo>
                <a:lnTo>
                  <a:pt x="66801" y="235712"/>
                </a:lnTo>
                <a:lnTo>
                  <a:pt x="69469" y="228853"/>
                </a:lnTo>
                <a:lnTo>
                  <a:pt x="61087" y="226187"/>
                </a:lnTo>
                <a:lnTo>
                  <a:pt x="56134" y="224917"/>
                </a:lnTo>
                <a:close/>
              </a:path>
              <a:path w="260985" h="276860">
                <a:moveTo>
                  <a:pt x="123951" y="202565"/>
                </a:moveTo>
                <a:lnTo>
                  <a:pt x="91439" y="235076"/>
                </a:lnTo>
                <a:lnTo>
                  <a:pt x="99949" y="235076"/>
                </a:lnTo>
                <a:lnTo>
                  <a:pt x="128143" y="206882"/>
                </a:lnTo>
                <a:lnTo>
                  <a:pt x="123951" y="202565"/>
                </a:lnTo>
                <a:close/>
              </a:path>
              <a:path w="260985" h="276860">
                <a:moveTo>
                  <a:pt x="54854" y="198500"/>
                </a:moveTo>
                <a:lnTo>
                  <a:pt x="44958" y="198500"/>
                </a:lnTo>
                <a:lnTo>
                  <a:pt x="50291" y="203835"/>
                </a:lnTo>
                <a:lnTo>
                  <a:pt x="23240" y="230886"/>
                </a:lnTo>
                <a:lnTo>
                  <a:pt x="27305" y="234950"/>
                </a:lnTo>
                <a:lnTo>
                  <a:pt x="54356" y="207899"/>
                </a:lnTo>
                <a:lnTo>
                  <a:pt x="64262" y="207899"/>
                </a:lnTo>
                <a:lnTo>
                  <a:pt x="59309" y="202946"/>
                </a:lnTo>
                <a:lnTo>
                  <a:pt x="63373" y="198881"/>
                </a:lnTo>
                <a:lnTo>
                  <a:pt x="55245" y="198881"/>
                </a:lnTo>
                <a:lnTo>
                  <a:pt x="54854" y="198500"/>
                </a:lnTo>
                <a:close/>
              </a:path>
              <a:path w="260985" h="276860">
                <a:moveTo>
                  <a:pt x="58165" y="148463"/>
                </a:moveTo>
                <a:lnTo>
                  <a:pt x="0" y="206755"/>
                </a:lnTo>
                <a:lnTo>
                  <a:pt x="20447" y="227202"/>
                </a:lnTo>
                <a:lnTo>
                  <a:pt x="25273" y="222503"/>
                </a:lnTo>
                <a:lnTo>
                  <a:pt x="23113" y="220218"/>
                </a:lnTo>
                <a:lnTo>
                  <a:pt x="26946" y="216407"/>
                </a:lnTo>
                <a:lnTo>
                  <a:pt x="19303" y="216407"/>
                </a:lnTo>
                <a:lnTo>
                  <a:pt x="8636" y="205740"/>
                </a:lnTo>
                <a:lnTo>
                  <a:pt x="30352" y="183896"/>
                </a:lnTo>
                <a:lnTo>
                  <a:pt x="40132" y="183896"/>
                </a:lnTo>
                <a:lnTo>
                  <a:pt x="35306" y="179070"/>
                </a:lnTo>
                <a:lnTo>
                  <a:pt x="48768" y="165607"/>
                </a:lnTo>
                <a:lnTo>
                  <a:pt x="56065" y="165607"/>
                </a:lnTo>
                <a:lnTo>
                  <a:pt x="56103" y="164846"/>
                </a:lnTo>
                <a:lnTo>
                  <a:pt x="49530" y="164846"/>
                </a:lnTo>
                <a:lnTo>
                  <a:pt x="57276" y="157099"/>
                </a:lnTo>
                <a:lnTo>
                  <a:pt x="66801" y="157099"/>
                </a:lnTo>
                <a:lnTo>
                  <a:pt x="58165" y="148463"/>
                </a:lnTo>
                <a:close/>
              </a:path>
              <a:path w="260985" h="276860">
                <a:moveTo>
                  <a:pt x="108331" y="198247"/>
                </a:moveTo>
                <a:lnTo>
                  <a:pt x="81407" y="225171"/>
                </a:lnTo>
                <a:lnTo>
                  <a:pt x="89789" y="225171"/>
                </a:lnTo>
                <a:lnTo>
                  <a:pt x="112522" y="202438"/>
                </a:lnTo>
                <a:lnTo>
                  <a:pt x="108331" y="198247"/>
                </a:lnTo>
                <a:close/>
              </a:path>
              <a:path w="260985" h="276860">
                <a:moveTo>
                  <a:pt x="40132" y="183896"/>
                </a:moveTo>
                <a:lnTo>
                  <a:pt x="30352" y="183896"/>
                </a:lnTo>
                <a:lnTo>
                  <a:pt x="41148" y="194691"/>
                </a:lnTo>
                <a:lnTo>
                  <a:pt x="19303" y="216407"/>
                </a:lnTo>
                <a:lnTo>
                  <a:pt x="26946" y="216407"/>
                </a:lnTo>
                <a:lnTo>
                  <a:pt x="44958" y="198500"/>
                </a:lnTo>
                <a:lnTo>
                  <a:pt x="54854" y="198500"/>
                </a:lnTo>
                <a:lnTo>
                  <a:pt x="49784" y="193548"/>
                </a:lnTo>
                <a:lnTo>
                  <a:pt x="53593" y="189738"/>
                </a:lnTo>
                <a:lnTo>
                  <a:pt x="45974" y="189738"/>
                </a:lnTo>
                <a:lnTo>
                  <a:pt x="40132" y="183896"/>
                </a:lnTo>
                <a:close/>
              </a:path>
              <a:path w="260985" h="276860">
                <a:moveTo>
                  <a:pt x="75057" y="206121"/>
                </a:moveTo>
                <a:lnTo>
                  <a:pt x="73025" y="212471"/>
                </a:lnTo>
                <a:lnTo>
                  <a:pt x="77850" y="213487"/>
                </a:lnTo>
                <a:lnTo>
                  <a:pt x="82296" y="214629"/>
                </a:lnTo>
                <a:lnTo>
                  <a:pt x="86487" y="215773"/>
                </a:lnTo>
                <a:lnTo>
                  <a:pt x="88646" y="208788"/>
                </a:lnTo>
                <a:lnTo>
                  <a:pt x="84327" y="207899"/>
                </a:lnTo>
                <a:lnTo>
                  <a:pt x="75057" y="206121"/>
                </a:lnTo>
                <a:close/>
              </a:path>
              <a:path w="260985" h="276860">
                <a:moveTo>
                  <a:pt x="96138" y="176275"/>
                </a:moveTo>
                <a:lnTo>
                  <a:pt x="64388" y="208025"/>
                </a:lnTo>
                <a:lnTo>
                  <a:pt x="72568" y="208025"/>
                </a:lnTo>
                <a:lnTo>
                  <a:pt x="100202" y="180340"/>
                </a:lnTo>
                <a:lnTo>
                  <a:pt x="96138" y="176275"/>
                </a:lnTo>
                <a:close/>
              </a:path>
              <a:path w="260985" h="276860">
                <a:moveTo>
                  <a:pt x="31623" y="196723"/>
                </a:moveTo>
                <a:lnTo>
                  <a:pt x="26670" y="196976"/>
                </a:lnTo>
                <a:lnTo>
                  <a:pt x="21589" y="197357"/>
                </a:lnTo>
                <a:lnTo>
                  <a:pt x="16510" y="197993"/>
                </a:lnTo>
                <a:lnTo>
                  <a:pt x="16001" y="204470"/>
                </a:lnTo>
                <a:lnTo>
                  <a:pt x="20955" y="204089"/>
                </a:lnTo>
                <a:lnTo>
                  <a:pt x="25908" y="203962"/>
                </a:lnTo>
                <a:lnTo>
                  <a:pt x="31123" y="203962"/>
                </a:lnTo>
                <a:lnTo>
                  <a:pt x="31623" y="196723"/>
                </a:lnTo>
                <a:close/>
              </a:path>
              <a:path w="260985" h="276860">
                <a:moveTo>
                  <a:pt x="31123" y="203962"/>
                </a:moveTo>
                <a:lnTo>
                  <a:pt x="25908" y="203962"/>
                </a:lnTo>
                <a:lnTo>
                  <a:pt x="31114" y="204089"/>
                </a:lnTo>
                <a:close/>
              </a:path>
              <a:path w="260985" h="276860">
                <a:moveTo>
                  <a:pt x="108519" y="122681"/>
                </a:moveTo>
                <a:lnTo>
                  <a:pt x="97536" y="122681"/>
                </a:lnTo>
                <a:lnTo>
                  <a:pt x="107823" y="133350"/>
                </a:lnTo>
                <a:lnTo>
                  <a:pt x="88519" y="152526"/>
                </a:lnTo>
                <a:lnTo>
                  <a:pt x="138049" y="202056"/>
                </a:lnTo>
                <a:lnTo>
                  <a:pt x="143637" y="196469"/>
                </a:lnTo>
                <a:lnTo>
                  <a:pt x="139319" y="192024"/>
                </a:lnTo>
                <a:lnTo>
                  <a:pt x="144399" y="186944"/>
                </a:lnTo>
                <a:lnTo>
                  <a:pt x="134238" y="186944"/>
                </a:lnTo>
                <a:lnTo>
                  <a:pt x="99313" y="152019"/>
                </a:lnTo>
                <a:lnTo>
                  <a:pt x="112649" y="138556"/>
                </a:lnTo>
                <a:lnTo>
                  <a:pt x="122439" y="138556"/>
                </a:lnTo>
                <a:lnTo>
                  <a:pt x="118237" y="132969"/>
                </a:lnTo>
                <a:lnTo>
                  <a:pt x="123570" y="127635"/>
                </a:lnTo>
                <a:lnTo>
                  <a:pt x="113411" y="127635"/>
                </a:lnTo>
                <a:lnTo>
                  <a:pt x="110236" y="124460"/>
                </a:lnTo>
                <a:lnTo>
                  <a:pt x="108519" y="122681"/>
                </a:lnTo>
                <a:close/>
              </a:path>
              <a:path w="260985" h="276860">
                <a:moveTo>
                  <a:pt x="82041" y="172085"/>
                </a:moveTo>
                <a:lnTo>
                  <a:pt x="55245" y="198881"/>
                </a:lnTo>
                <a:lnTo>
                  <a:pt x="63373" y="198881"/>
                </a:lnTo>
                <a:lnTo>
                  <a:pt x="86106" y="176149"/>
                </a:lnTo>
                <a:lnTo>
                  <a:pt x="82041" y="172085"/>
                </a:lnTo>
                <a:close/>
              </a:path>
              <a:path w="260985" h="276860">
                <a:moveTo>
                  <a:pt x="91186" y="189865"/>
                </a:moveTo>
                <a:lnTo>
                  <a:pt x="89788" y="196596"/>
                </a:lnTo>
                <a:lnTo>
                  <a:pt x="95631" y="197230"/>
                </a:lnTo>
                <a:lnTo>
                  <a:pt x="100964" y="197866"/>
                </a:lnTo>
                <a:lnTo>
                  <a:pt x="105790" y="198754"/>
                </a:lnTo>
                <a:lnTo>
                  <a:pt x="107314" y="191262"/>
                </a:lnTo>
                <a:lnTo>
                  <a:pt x="101981" y="190626"/>
                </a:lnTo>
                <a:lnTo>
                  <a:pt x="91186" y="189865"/>
                </a:lnTo>
                <a:close/>
              </a:path>
              <a:path w="260985" h="276860">
                <a:moveTo>
                  <a:pt x="56065" y="165607"/>
                </a:moveTo>
                <a:lnTo>
                  <a:pt x="48768" y="165607"/>
                </a:lnTo>
                <a:lnTo>
                  <a:pt x="48680" y="169037"/>
                </a:lnTo>
                <a:lnTo>
                  <a:pt x="48556" y="172339"/>
                </a:lnTo>
                <a:lnTo>
                  <a:pt x="48429" y="175005"/>
                </a:lnTo>
                <a:lnTo>
                  <a:pt x="48343" y="176275"/>
                </a:lnTo>
                <a:lnTo>
                  <a:pt x="47751" y="181482"/>
                </a:lnTo>
                <a:lnTo>
                  <a:pt x="54101" y="181610"/>
                </a:lnTo>
                <a:lnTo>
                  <a:pt x="45974" y="189738"/>
                </a:lnTo>
                <a:lnTo>
                  <a:pt x="53593" y="189738"/>
                </a:lnTo>
                <a:lnTo>
                  <a:pt x="62230" y="181101"/>
                </a:lnTo>
                <a:lnTo>
                  <a:pt x="54610" y="181101"/>
                </a:lnTo>
                <a:lnTo>
                  <a:pt x="55372" y="175005"/>
                </a:lnTo>
                <a:lnTo>
                  <a:pt x="55898" y="169037"/>
                </a:lnTo>
                <a:lnTo>
                  <a:pt x="56065" y="165607"/>
                </a:lnTo>
                <a:close/>
              </a:path>
              <a:path w="260985" h="276860">
                <a:moveTo>
                  <a:pt x="183388" y="124460"/>
                </a:moveTo>
                <a:lnTo>
                  <a:pt x="172212" y="124460"/>
                </a:lnTo>
                <a:lnTo>
                  <a:pt x="184403" y="136778"/>
                </a:lnTo>
                <a:lnTo>
                  <a:pt x="134238" y="186944"/>
                </a:lnTo>
                <a:lnTo>
                  <a:pt x="144399" y="186944"/>
                </a:lnTo>
                <a:lnTo>
                  <a:pt x="189484" y="141858"/>
                </a:lnTo>
                <a:lnTo>
                  <a:pt x="198247" y="141858"/>
                </a:lnTo>
                <a:lnTo>
                  <a:pt x="199516" y="140589"/>
                </a:lnTo>
                <a:lnTo>
                  <a:pt x="183388" y="124460"/>
                </a:lnTo>
                <a:close/>
              </a:path>
              <a:path w="260985" h="276860">
                <a:moveTo>
                  <a:pt x="66801" y="157099"/>
                </a:moveTo>
                <a:lnTo>
                  <a:pt x="57276" y="157099"/>
                </a:lnTo>
                <a:lnTo>
                  <a:pt x="67945" y="167767"/>
                </a:lnTo>
                <a:lnTo>
                  <a:pt x="54610" y="181101"/>
                </a:lnTo>
                <a:lnTo>
                  <a:pt x="62230" y="181101"/>
                </a:lnTo>
                <a:lnTo>
                  <a:pt x="71755" y="171576"/>
                </a:lnTo>
                <a:lnTo>
                  <a:pt x="76131" y="171576"/>
                </a:lnTo>
                <a:lnTo>
                  <a:pt x="78739" y="169037"/>
                </a:lnTo>
                <a:lnTo>
                  <a:pt x="66801" y="157099"/>
                </a:lnTo>
                <a:close/>
              </a:path>
              <a:path w="260985" h="276860">
                <a:moveTo>
                  <a:pt x="76131" y="171576"/>
                </a:moveTo>
                <a:lnTo>
                  <a:pt x="71755" y="171576"/>
                </a:lnTo>
                <a:lnTo>
                  <a:pt x="73913" y="173736"/>
                </a:lnTo>
                <a:lnTo>
                  <a:pt x="76131" y="171576"/>
                </a:lnTo>
                <a:close/>
              </a:path>
              <a:path w="260985" h="276860">
                <a:moveTo>
                  <a:pt x="130700" y="172339"/>
                </a:moveTo>
                <a:lnTo>
                  <a:pt x="125222" y="172339"/>
                </a:lnTo>
                <a:lnTo>
                  <a:pt x="128015" y="172466"/>
                </a:lnTo>
                <a:lnTo>
                  <a:pt x="130683" y="172720"/>
                </a:lnTo>
                <a:lnTo>
                  <a:pt x="130700" y="172339"/>
                </a:lnTo>
                <a:close/>
              </a:path>
              <a:path w="260985" h="276860">
                <a:moveTo>
                  <a:pt x="122439" y="138556"/>
                </a:moveTo>
                <a:lnTo>
                  <a:pt x="112649" y="138556"/>
                </a:lnTo>
                <a:lnTo>
                  <a:pt x="118223" y="146319"/>
                </a:lnTo>
                <a:lnTo>
                  <a:pt x="121618" y="154559"/>
                </a:lnTo>
                <a:lnTo>
                  <a:pt x="122638" y="161794"/>
                </a:lnTo>
                <a:lnTo>
                  <a:pt x="122752" y="164211"/>
                </a:lnTo>
                <a:lnTo>
                  <a:pt x="121920" y="172466"/>
                </a:lnTo>
                <a:lnTo>
                  <a:pt x="125222" y="172339"/>
                </a:lnTo>
                <a:lnTo>
                  <a:pt x="130700" y="172339"/>
                </a:lnTo>
                <a:lnTo>
                  <a:pt x="131185" y="161794"/>
                </a:lnTo>
                <a:lnTo>
                  <a:pt x="129270" y="151510"/>
                </a:lnTo>
                <a:lnTo>
                  <a:pt x="124923" y="141858"/>
                </a:lnTo>
                <a:lnTo>
                  <a:pt x="122439" y="138556"/>
                </a:lnTo>
                <a:close/>
              </a:path>
              <a:path w="260985" h="276860">
                <a:moveTo>
                  <a:pt x="56134" y="164211"/>
                </a:moveTo>
                <a:lnTo>
                  <a:pt x="49530" y="164846"/>
                </a:lnTo>
                <a:lnTo>
                  <a:pt x="56103" y="164846"/>
                </a:lnTo>
                <a:lnTo>
                  <a:pt x="56134" y="164211"/>
                </a:lnTo>
                <a:close/>
              </a:path>
              <a:path w="260985" h="276860">
                <a:moveTo>
                  <a:pt x="137287" y="72771"/>
                </a:moveTo>
                <a:lnTo>
                  <a:pt x="68834" y="141224"/>
                </a:lnTo>
                <a:lnTo>
                  <a:pt x="73913" y="146303"/>
                </a:lnTo>
                <a:lnTo>
                  <a:pt x="97536" y="122681"/>
                </a:lnTo>
                <a:lnTo>
                  <a:pt x="108519" y="122681"/>
                </a:lnTo>
                <a:lnTo>
                  <a:pt x="103124" y="117094"/>
                </a:lnTo>
                <a:lnTo>
                  <a:pt x="114046" y="106172"/>
                </a:lnTo>
                <a:lnTo>
                  <a:pt x="125222" y="106172"/>
                </a:lnTo>
                <a:lnTo>
                  <a:pt x="119634" y="100583"/>
                </a:lnTo>
                <a:lnTo>
                  <a:pt x="142366" y="77850"/>
                </a:lnTo>
                <a:lnTo>
                  <a:pt x="137287" y="72771"/>
                </a:lnTo>
                <a:close/>
              </a:path>
              <a:path w="260985" h="276860">
                <a:moveTo>
                  <a:pt x="198247" y="141858"/>
                </a:moveTo>
                <a:lnTo>
                  <a:pt x="189484" y="141858"/>
                </a:lnTo>
                <a:lnTo>
                  <a:pt x="193928" y="146176"/>
                </a:lnTo>
                <a:lnTo>
                  <a:pt x="198247" y="141858"/>
                </a:lnTo>
                <a:close/>
              </a:path>
              <a:path w="260985" h="276860">
                <a:moveTo>
                  <a:pt x="140716" y="121666"/>
                </a:moveTo>
                <a:lnTo>
                  <a:pt x="129539" y="121666"/>
                </a:lnTo>
                <a:lnTo>
                  <a:pt x="149733" y="141858"/>
                </a:lnTo>
                <a:lnTo>
                  <a:pt x="154559" y="142113"/>
                </a:lnTo>
                <a:lnTo>
                  <a:pt x="164084" y="132588"/>
                </a:lnTo>
                <a:lnTo>
                  <a:pt x="151637" y="132588"/>
                </a:lnTo>
                <a:lnTo>
                  <a:pt x="140716" y="121666"/>
                </a:lnTo>
                <a:close/>
              </a:path>
              <a:path w="260985" h="276860">
                <a:moveTo>
                  <a:pt x="160782" y="101853"/>
                </a:moveTo>
                <a:lnTo>
                  <a:pt x="149478" y="101853"/>
                </a:lnTo>
                <a:lnTo>
                  <a:pt x="167132" y="119379"/>
                </a:lnTo>
                <a:lnTo>
                  <a:pt x="153924" y="132588"/>
                </a:lnTo>
                <a:lnTo>
                  <a:pt x="164084" y="132588"/>
                </a:lnTo>
                <a:lnTo>
                  <a:pt x="172212" y="124460"/>
                </a:lnTo>
                <a:lnTo>
                  <a:pt x="183388" y="124460"/>
                </a:lnTo>
                <a:lnTo>
                  <a:pt x="160782" y="101853"/>
                </a:lnTo>
                <a:close/>
              </a:path>
              <a:path w="260985" h="276860">
                <a:moveTo>
                  <a:pt x="125222" y="106172"/>
                </a:moveTo>
                <a:lnTo>
                  <a:pt x="114046" y="106172"/>
                </a:lnTo>
                <a:lnTo>
                  <a:pt x="124460" y="116586"/>
                </a:lnTo>
                <a:lnTo>
                  <a:pt x="113411" y="127635"/>
                </a:lnTo>
                <a:lnTo>
                  <a:pt x="123570" y="127635"/>
                </a:lnTo>
                <a:lnTo>
                  <a:pt x="129539" y="121666"/>
                </a:lnTo>
                <a:lnTo>
                  <a:pt x="140716" y="121666"/>
                </a:lnTo>
                <a:lnTo>
                  <a:pt x="135127" y="116077"/>
                </a:lnTo>
                <a:lnTo>
                  <a:pt x="140253" y="110998"/>
                </a:lnTo>
                <a:lnTo>
                  <a:pt x="130048" y="110998"/>
                </a:lnTo>
                <a:lnTo>
                  <a:pt x="125222" y="106172"/>
                </a:lnTo>
                <a:close/>
              </a:path>
              <a:path w="260985" h="276860">
                <a:moveTo>
                  <a:pt x="221107" y="67310"/>
                </a:moveTo>
                <a:lnTo>
                  <a:pt x="187833" y="100456"/>
                </a:lnTo>
                <a:lnTo>
                  <a:pt x="206756" y="119379"/>
                </a:lnTo>
                <a:lnTo>
                  <a:pt x="211962" y="114173"/>
                </a:lnTo>
                <a:lnTo>
                  <a:pt x="208787" y="111125"/>
                </a:lnTo>
                <a:lnTo>
                  <a:pt x="213233" y="106679"/>
                </a:lnTo>
                <a:lnTo>
                  <a:pt x="204470" y="106679"/>
                </a:lnTo>
                <a:lnTo>
                  <a:pt x="197358" y="99695"/>
                </a:lnTo>
                <a:lnTo>
                  <a:pt x="220345" y="76707"/>
                </a:lnTo>
                <a:lnTo>
                  <a:pt x="230504" y="76707"/>
                </a:lnTo>
                <a:lnTo>
                  <a:pt x="221107" y="67310"/>
                </a:lnTo>
                <a:close/>
              </a:path>
              <a:path w="260985" h="276860">
                <a:moveTo>
                  <a:pt x="149987" y="91058"/>
                </a:moveTo>
                <a:lnTo>
                  <a:pt x="130048" y="110998"/>
                </a:lnTo>
                <a:lnTo>
                  <a:pt x="140253" y="110998"/>
                </a:lnTo>
                <a:lnTo>
                  <a:pt x="149478" y="101853"/>
                </a:lnTo>
                <a:lnTo>
                  <a:pt x="160782" y="101853"/>
                </a:lnTo>
                <a:lnTo>
                  <a:pt x="149987" y="91058"/>
                </a:lnTo>
                <a:close/>
              </a:path>
              <a:path w="260985" h="276860">
                <a:moveTo>
                  <a:pt x="230504" y="76707"/>
                </a:moveTo>
                <a:lnTo>
                  <a:pt x="220345" y="76707"/>
                </a:lnTo>
                <a:lnTo>
                  <a:pt x="227330" y="83820"/>
                </a:lnTo>
                <a:lnTo>
                  <a:pt x="204470" y="106679"/>
                </a:lnTo>
                <a:lnTo>
                  <a:pt x="213233" y="106679"/>
                </a:lnTo>
                <a:lnTo>
                  <a:pt x="236855" y="83057"/>
                </a:lnTo>
                <a:lnTo>
                  <a:pt x="230504" y="76707"/>
                </a:lnTo>
                <a:close/>
              </a:path>
              <a:path w="260985" h="276860">
                <a:moveTo>
                  <a:pt x="239140" y="29337"/>
                </a:moveTo>
                <a:lnTo>
                  <a:pt x="169672" y="98805"/>
                </a:lnTo>
                <a:lnTo>
                  <a:pt x="174371" y="103377"/>
                </a:lnTo>
                <a:lnTo>
                  <a:pt x="228346" y="49529"/>
                </a:lnTo>
                <a:lnTo>
                  <a:pt x="239394" y="49529"/>
                </a:lnTo>
                <a:lnTo>
                  <a:pt x="233807" y="43942"/>
                </a:lnTo>
                <a:lnTo>
                  <a:pt x="243839" y="33908"/>
                </a:lnTo>
                <a:lnTo>
                  <a:pt x="239140" y="29337"/>
                </a:lnTo>
                <a:close/>
              </a:path>
              <a:path w="260985" h="276860">
                <a:moveTo>
                  <a:pt x="239394" y="49529"/>
                </a:moveTo>
                <a:lnTo>
                  <a:pt x="228346" y="49529"/>
                </a:lnTo>
                <a:lnTo>
                  <a:pt x="250951" y="72136"/>
                </a:lnTo>
                <a:lnTo>
                  <a:pt x="251078" y="75311"/>
                </a:lnTo>
                <a:lnTo>
                  <a:pt x="245745" y="80645"/>
                </a:lnTo>
                <a:lnTo>
                  <a:pt x="242062" y="83947"/>
                </a:lnTo>
                <a:lnTo>
                  <a:pt x="237109" y="88138"/>
                </a:lnTo>
                <a:lnTo>
                  <a:pt x="239649" y="89789"/>
                </a:lnTo>
                <a:lnTo>
                  <a:pt x="244221" y="93091"/>
                </a:lnTo>
                <a:lnTo>
                  <a:pt x="248412" y="89026"/>
                </a:lnTo>
                <a:lnTo>
                  <a:pt x="260731" y="76707"/>
                </a:lnTo>
                <a:lnTo>
                  <a:pt x="260731" y="70866"/>
                </a:lnTo>
                <a:lnTo>
                  <a:pt x="239394" y="49529"/>
                </a:lnTo>
                <a:close/>
              </a:path>
              <a:path w="260985" h="276860">
                <a:moveTo>
                  <a:pt x="190373" y="36956"/>
                </a:moveTo>
                <a:lnTo>
                  <a:pt x="157987" y="69469"/>
                </a:lnTo>
                <a:lnTo>
                  <a:pt x="174625" y="86232"/>
                </a:lnTo>
                <a:lnTo>
                  <a:pt x="179832" y="81025"/>
                </a:lnTo>
                <a:lnTo>
                  <a:pt x="178053" y="79375"/>
                </a:lnTo>
                <a:lnTo>
                  <a:pt x="182372" y="75056"/>
                </a:lnTo>
                <a:lnTo>
                  <a:pt x="173736" y="75056"/>
                </a:lnTo>
                <a:lnTo>
                  <a:pt x="167386" y="68706"/>
                </a:lnTo>
                <a:lnTo>
                  <a:pt x="189611" y="46481"/>
                </a:lnTo>
                <a:lnTo>
                  <a:pt x="199897" y="46481"/>
                </a:lnTo>
                <a:lnTo>
                  <a:pt x="190373" y="36956"/>
                </a:lnTo>
                <a:close/>
              </a:path>
              <a:path w="260985" h="276860">
                <a:moveTo>
                  <a:pt x="199897" y="46481"/>
                </a:moveTo>
                <a:lnTo>
                  <a:pt x="189611" y="46481"/>
                </a:lnTo>
                <a:lnTo>
                  <a:pt x="195961" y="52831"/>
                </a:lnTo>
                <a:lnTo>
                  <a:pt x="173736" y="75056"/>
                </a:lnTo>
                <a:lnTo>
                  <a:pt x="182372" y="75056"/>
                </a:lnTo>
                <a:lnTo>
                  <a:pt x="200278" y="57150"/>
                </a:lnTo>
                <a:lnTo>
                  <a:pt x="203708" y="57150"/>
                </a:lnTo>
                <a:lnTo>
                  <a:pt x="207137" y="53721"/>
                </a:lnTo>
                <a:lnTo>
                  <a:pt x="199897" y="46481"/>
                </a:lnTo>
                <a:close/>
              </a:path>
              <a:path w="260985" h="276860">
                <a:moveTo>
                  <a:pt x="208152" y="0"/>
                </a:moveTo>
                <a:lnTo>
                  <a:pt x="140843" y="67437"/>
                </a:lnTo>
                <a:lnTo>
                  <a:pt x="145414" y="72136"/>
                </a:lnTo>
                <a:lnTo>
                  <a:pt x="197865" y="19685"/>
                </a:lnTo>
                <a:lnTo>
                  <a:pt x="209010" y="19685"/>
                </a:lnTo>
                <a:lnTo>
                  <a:pt x="203453" y="14097"/>
                </a:lnTo>
                <a:lnTo>
                  <a:pt x="212851" y="4699"/>
                </a:lnTo>
                <a:lnTo>
                  <a:pt x="208152" y="0"/>
                </a:lnTo>
                <a:close/>
              </a:path>
              <a:path w="260985" h="276860">
                <a:moveTo>
                  <a:pt x="203708" y="57150"/>
                </a:moveTo>
                <a:lnTo>
                  <a:pt x="200278" y="57150"/>
                </a:lnTo>
                <a:lnTo>
                  <a:pt x="202057" y="58800"/>
                </a:lnTo>
                <a:lnTo>
                  <a:pt x="203708" y="57150"/>
                </a:lnTo>
                <a:close/>
              </a:path>
              <a:path w="260985" h="276860">
                <a:moveTo>
                  <a:pt x="209010" y="19685"/>
                </a:moveTo>
                <a:lnTo>
                  <a:pt x="197865" y="19685"/>
                </a:lnTo>
                <a:lnTo>
                  <a:pt x="220725" y="42418"/>
                </a:lnTo>
                <a:lnTo>
                  <a:pt x="226187" y="36956"/>
                </a:lnTo>
                <a:lnTo>
                  <a:pt x="209010" y="19685"/>
                </a:lnTo>
                <a:close/>
              </a:path>
            </a:pathLst>
          </a:custGeom>
          <a:solidFill>
            <a:srgbClr val="000000"/>
          </a:solidFill>
        </p:spPr>
        <p:txBody>
          <a:bodyPr wrap="square" lIns="0" tIns="0" rIns="0" bIns="0" rtlCol="0"/>
          <a:lstStyle/>
          <a:p/>
        </p:txBody>
      </p:sp>
      <p:pic>
        <p:nvPicPr>
          <p:cNvPr id="31" name="object 31"/>
          <p:cNvPicPr/>
          <p:nvPr/>
        </p:nvPicPr>
        <p:blipFill>
          <a:blip r:embed="rId6" cstate="print"/>
          <a:stretch>
            <a:fillRect/>
          </a:stretch>
        </p:blipFill>
        <p:spPr>
          <a:xfrm>
            <a:off x="4415282" y="3577843"/>
            <a:ext cx="193972" cy="190246"/>
          </a:xfrm>
          <a:prstGeom prst="rect">
            <a:avLst/>
          </a:prstGeom>
        </p:spPr>
      </p:pic>
      <p:sp>
        <p:nvSpPr>
          <p:cNvPr id="32" name="object 32"/>
          <p:cNvSpPr/>
          <p:nvPr/>
        </p:nvSpPr>
        <p:spPr>
          <a:xfrm>
            <a:off x="4719320" y="3574922"/>
            <a:ext cx="261620" cy="269240"/>
          </a:xfrm>
          <a:custGeom>
            <a:avLst/>
            <a:gdLst/>
            <a:ahLst/>
            <a:cxnLst/>
            <a:rect l="l" t="t" r="r" b="b"/>
            <a:pathLst>
              <a:path w="261620" h="269239">
                <a:moveTo>
                  <a:pt x="31946" y="228600"/>
                </a:moveTo>
                <a:lnTo>
                  <a:pt x="23240" y="228600"/>
                </a:lnTo>
                <a:lnTo>
                  <a:pt x="64007" y="269240"/>
                </a:lnTo>
                <a:lnTo>
                  <a:pt x="68960" y="265430"/>
                </a:lnTo>
                <a:lnTo>
                  <a:pt x="31946" y="228600"/>
                </a:lnTo>
                <a:close/>
              </a:path>
              <a:path w="261620" h="269239">
                <a:moveTo>
                  <a:pt x="69976" y="224790"/>
                </a:moveTo>
                <a:lnTo>
                  <a:pt x="59689" y="224790"/>
                </a:lnTo>
                <a:lnTo>
                  <a:pt x="74929" y="241300"/>
                </a:lnTo>
                <a:lnTo>
                  <a:pt x="75818" y="242570"/>
                </a:lnTo>
                <a:lnTo>
                  <a:pt x="75691" y="243840"/>
                </a:lnTo>
                <a:lnTo>
                  <a:pt x="74929" y="245110"/>
                </a:lnTo>
                <a:lnTo>
                  <a:pt x="73278" y="246380"/>
                </a:lnTo>
                <a:lnTo>
                  <a:pt x="71246" y="248920"/>
                </a:lnTo>
                <a:lnTo>
                  <a:pt x="68706" y="251460"/>
                </a:lnTo>
                <a:lnTo>
                  <a:pt x="65531" y="254000"/>
                </a:lnTo>
                <a:lnTo>
                  <a:pt x="67817" y="255270"/>
                </a:lnTo>
                <a:lnTo>
                  <a:pt x="70230" y="256540"/>
                </a:lnTo>
                <a:lnTo>
                  <a:pt x="72389" y="257810"/>
                </a:lnTo>
                <a:lnTo>
                  <a:pt x="74929" y="255270"/>
                </a:lnTo>
                <a:lnTo>
                  <a:pt x="77342" y="254000"/>
                </a:lnTo>
                <a:lnTo>
                  <a:pt x="79375" y="251460"/>
                </a:lnTo>
                <a:lnTo>
                  <a:pt x="82676" y="247650"/>
                </a:lnTo>
                <a:lnTo>
                  <a:pt x="84327" y="245110"/>
                </a:lnTo>
                <a:lnTo>
                  <a:pt x="84200" y="240030"/>
                </a:lnTo>
                <a:lnTo>
                  <a:pt x="82422" y="237490"/>
                </a:lnTo>
                <a:lnTo>
                  <a:pt x="69976" y="224790"/>
                </a:lnTo>
                <a:close/>
              </a:path>
              <a:path w="261620" h="269239">
                <a:moveTo>
                  <a:pt x="6350" y="190500"/>
                </a:moveTo>
                <a:lnTo>
                  <a:pt x="0" y="194310"/>
                </a:lnTo>
                <a:lnTo>
                  <a:pt x="6119" y="205740"/>
                </a:lnTo>
                <a:lnTo>
                  <a:pt x="11334" y="217170"/>
                </a:lnTo>
                <a:lnTo>
                  <a:pt x="15644" y="228600"/>
                </a:lnTo>
                <a:lnTo>
                  <a:pt x="19050" y="241300"/>
                </a:lnTo>
                <a:lnTo>
                  <a:pt x="24637" y="243840"/>
                </a:lnTo>
                <a:lnTo>
                  <a:pt x="27050" y="245110"/>
                </a:lnTo>
                <a:lnTo>
                  <a:pt x="26034" y="240030"/>
                </a:lnTo>
                <a:lnTo>
                  <a:pt x="24764" y="234950"/>
                </a:lnTo>
                <a:lnTo>
                  <a:pt x="23240" y="228600"/>
                </a:lnTo>
                <a:lnTo>
                  <a:pt x="31946" y="228600"/>
                </a:lnTo>
                <a:lnTo>
                  <a:pt x="17906" y="214630"/>
                </a:lnTo>
                <a:lnTo>
                  <a:pt x="15333" y="208280"/>
                </a:lnTo>
                <a:lnTo>
                  <a:pt x="12557" y="201930"/>
                </a:lnTo>
                <a:lnTo>
                  <a:pt x="9566" y="196850"/>
                </a:lnTo>
                <a:lnTo>
                  <a:pt x="6350" y="190500"/>
                </a:lnTo>
                <a:close/>
              </a:path>
              <a:path w="261620" h="269239">
                <a:moveTo>
                  <a:pt x="51801" y="207010"/>
                </a:moveTo>
                <a:lnTo>
                  <a:pt x="41275" y="207010"/>
                </a:lnTo>
                <a:lnTo>
                  <a:pt x="54228" y="219710"/>
                </a:lnTo>
                <a:lnTo>
                  <a:pt x="47370" y="229870"/>
                </a:lnTo>
                <a:lnTo>
                  <a:pt x="44322" y="234950"/>
                </a:lnTo>
                <a:lnTo>
                  <a:pt x="51688" y="238760"/>
                </a:lnTo>
                <a:lnTo>
                  <a:pt x="53975" y="234950"/>
                </a:lnTo>
                <a:lnTo>
                  <a:pt x="56641" y="231140"/>
                </a:lnTo>
                <a:lnTo>
                  <a:pt x="59689" y="224790"/>
                </a:lnTo>
                <a:lnTo>
                  <a:pt x="69976" y="224790"/>
                </a:lnTo>
                <a:lnTo>
                  <a:pt x="63753" y="218440"/>
                </a:lnTo>
                <a:lnTo>
                  <a:pt x="67140" y="213360"/>
                </a:lnTo>
                <a:lnTo>
                  <a:pt x="58292" y="213360"/>
                </a:lnTo>
                <a:lnTo>
                  <a:pt x="51801" y="207010"/>
                </a:lnTo>
                <a:close/>
              </a:path>
              <a:path w="261620" h="269239">
                <a:moveTo>
                  <a:pt x="71862" y="189230"/>
                </a:moveTo>
                <a:lnTo>
                  <a:pt x="59562" y="189230"/>
                </a:lnTo>
                <a:lnTo>
                  <a:pt x="66516" y="194310"/>
                </a:lnTo>
                <a:lnTo>
                  <a:pt x="73088" y="200660"/>
                </a:lnTo>
                <a:lnTo>
                  <a:pt x="79279" y="204470"/>
                </a:lnTo>
                <a:lnTo>
                  <a:pt x="85089" y="209550"/>
                </a:lnTo>
                <a:lnTo>
                  <a:pt x="84454" y="215900"/>
                </a:lnTo>
                <a:lnTo>
                  <a:pt x="83057" y="223520"/>
                </a:lnTo>
                <a:lnTo>
                  <a:pt x="80771" y="231140"/>
                </a:lnTo>
                <a:lnTo>
                  <a:pt x="88518" y="231140"/>
                </a:lnTo>
                <a:lnTo>
                  <a:pt x="90424" y="224790"/>
                </a:lnTo>
                <a:lnTo>
                  <a:pt x="91566" y="219710"/>
                </a:lnTo>
                <a:lnTo>
                  <a:pt x="92328" y="213360"/>
                </a:lnTo>
                <a:lnTo>
                  <a:pt x="119837" y="213360"/>
                </a:lnTo>
                <a:lnTo>
                  <a:pt x="121157" y="212090"/>
                </a:lnTo>
                <a:lnTo>
                  <a:pt x="121062" y="210820"/>
                </a:lnTo>
                <a:lnTo>
                  <a:pt x="105409" y="210820"/>
                </a:lnTo>
                <a:lnTo>
                  <a:pt x="99821" y="209550"/>
                </a:lnTo>
                <a:lnTo>
                  <a:pt x="92837" y="205740"/>
                </a:lnTo>
                <a:lnTo>
                  <a:pt x="92822" y="200660"/>
                </a:lnTo>
                <a:lnTo>
                  <a:pt x="85343" y="200660"/>
                </a:lnTo>
                <a:lnTo>
                  <a:pt x="80773" y="196850"/>
                </a:lnTo>
                <a:lnTo>
                  <a:pt x="75834" y="193040"/>
                </a:lnTo>
                <a:lnTo>
                  <a:pt x="71862" y="189230"/>
                </a:lnTo>
                <a:close/>
              </a:path>
              <a:path w="261620" h="269239">
                <a:moveTo>
                  <a:pt x="36731" y="191770"/>
                </a:moveTo>
                <a:lnTo>
                  <a:pt x="26288" y="191770"/>
                </a:lnTo>
                <a:lnTo>
                  <a:pt x="36194" y="201930"/>
                </a:lnTo>
                <a:lnTo>
                  <a:pt x="24129" y="214630"/>
                </a:lnTo>
                <a:lnTo>
                  <a:pt x="29209" y="218440"/>
                </a:lnTo>
                <a:lnTo>
                  <a:pt x="41275" y="207010"/>
                </a:lnTo>
                <a:lnTo>
                  <a:pt x="51801" y="207010"/>
                </a:lnTo>
                <a:lnTo>
                  <a:pt x="46608" y="201930"/>
                </a:lnTo>
                <a:lnTo>
                  <a:pt x="51790" y="196850"/>
                </a:lnTo>
                <a:lnTo>
                  <a:pt x="41528" y="196850"/>
                </a:lnTo>
                <a:lnTo>
                  <a:pt x="36731" y="191770"/>
                </a:lnTo>
                <a:close/>
              </a:path>
              <a:path w="261620" h="269239">
                <a:moveTo>
                  <a:pt x="119837" y="213360"/>
                </a:moveTo>
                <a:lnTo>
                  <a:pt x="92328" y="213360"/>
                </a:lnTo>
                <a:lnTo>
                  <a:pt x="96138" y="215900"/>
                </a:lnTo>
                <a:lnTo>
                  <a:pt x="99567" y="217170"/>
                </a:lnTo>
                <a:lnTo>
                  <a:pt x="109474" y="218440"/>
                </a:lnTo>
                <a:lnTo>
                  <a:pt x="114553" y="218440"/>
                </a:lnTo>
                <a:lnTo>
                  <a:pt x="119837" y="213360"/>
                </a:lnTo>
                <a:close/>
              </a:path>
              <a:path w="261620" h="269239">
                <a:moveTo>
                  <a:pt x="66039" y="200660"/>
                </a:moveTo>
                <a:lnTo>
                  <a:pt x="60832" y="209550"/>
                </a:lnTo>
                <a:lnTo>
                  <a:pt x="58292" y="213360"/>
                </a:lnTo>
                <a:lnTo>
                  <a:pt x="67140" y="213360"/>
                </a:lnTo>
                <a:lnTo>
                  <a:pt x="68833" y="210820"/>
                </a:lnTo>
                <a:lnTo>
                  <a:pt x="71754" y="205740"/>
                </a:lnTo>
                <a:lnTo>
                  <a:pt x="68071" y="203200"/>
                </a:lnTo>
                <a:lnTo>
                  <a:pt x="66039" y="200660"/>
                </a:lnTo>
                <a:close/>
              </a:path>
              <a:path w="261620" h="269239">
                <a:moveTo>
                  <a:pt x="108838" y="190500"/>
                </a:moveTo>
                <a:lnTo>
                  <a:pt x="106933" y="191770"/>
                </a:lnTo>
                <a:lnTo>
                  <a:pt x="104520" y="191770"/>
                </a:lnTo>
                <a:lnTo>
                  <a:pt x="101726" y="193040"/>
                </a:lnTo>
                <a:lnTo>
                  <a:pt x="105409" y="198120"/>
                </a:lnTo>
                <a:lnTo>
                  <a:pt x="108457" y="201930"/>
                </a:lnTo>
                <a:lnTo>
                  <a:pt x="110743" y="204470"/>
                </a:lnTo>
                <a:lnTo>
                  <a:pt x="112649" y="208280"/>
                </a:lnTo>
                <a:lnTo>
                  <a:pt x="112140" y="209550"/>
                </a:lnTo>
                <a:lnTo>
                  <a:pt x="109346" y="210820"/>
                </a:lnTo>
                <a:lnTo>
                  <a:pt x="121062" y="210820"/>
                </a:lnTo>
                <a:lnTo>
                  <a:pt x="120776" y="207010"/>
                </a:lnTo>
                <a:lnTo>
                  <a:pt x="117093" y="201930"/>
                </a:lnTo>
                <a:lnTo>
                  <a:pt x="114934" y="198120"/>
                </a:lnTo>
                <a:lnTo>
                  <a:pt x="112267" y="194310"/>
                </a:lnTo>
                <a:lnTo>
                  <a:pt x="108838" y="190500"/>
                </a:lnTo>
                <a:close/>
              </a:path>
              <a:path w="261620" h="269239">
                <a:moveTo>
                  <a:pt x="155074" y="163830"/>
                </a:moveTo>
                <a:lnTo>
                  <a:pt x="147446" y="163830"/>
                </a:lnTo>
                <a:lnTo>
                  <a:pt x="143736" y="171450"/>
                </a:lnTo>
                <a:lnTo>
                  <a:pt x="138715" y="180340"/>
                </a:lnTo>
                <a:lnTo>
                  <a:pt x="132409" y="190500"/>
                </a:lnTo>
                <a:lnTo>
                  <a:pt x="124840" y="200660"/>
                </a:lnTo>
                <a:lnTo>
                  <a:pt x="127888" y="200660"/>
                </a:lnTo>
                <a:lnTo>
                  <a:pt x="130555" y="201930"/>
                </a:lnTo>
                <a:lnTo>
                  <a:pt x="133095" y="203200"/>
                </a:lnTo>
                <a:lnTo>
                  <a:pt x="148550" y="179070"/>
                </a:lnTo>
                <a:lnTo>
                  <a:pt x="155074" y="163830"/>
                </a:lnTo>
                <a:close/>
              </a:path>
              <a:path w="261620" h="269239">
                <a:moveTo>
                  <a:pt x="32257" y="170180"/>
                </a:moveTo>
                <a:lnTo>
                  <a:pt x="22336" y="185420"/>
                </a:lnTo>
                <a:lnTo>
                  <a:pt x="12318" y="198120"/>
                </a:lnTo>
                <a:lnTo>
                  <a:pt x="14858" y="199390"/>
                </a:lnTo>
                <a:lnTo>
                  <a:pt x="17017" y="200660"/>
                </a:lnTo>
                <a:lnTo>
                  <a:pt x="18922" y="201930"/>
                </a:lnTo>
                <a:lnTo>
                  <a:pt x="21335" y="198120"/>
                </a:lnTo>
                <a:lnTo>
                  <a:pt x="23875" y="195580"/>
                </a:lnTo>
                <a:lnTo>
                  <a:pt x="26288" y="191770"/>
                </a:lnTo>
                <a:lnTo>
                  <a:pt x="36731" y="191770"/>
                </a:lnTo>
                <a:lnTo>
                  <a:pt x="30733" y="185420"/>
                </a:lnTo>
                <a:lnTo>
                  <a:pt x="33527" y="181610"/>
                </a:lnTo>
                <a:lnTo>
                  <a:pt x="36194" y="177800"/>
                </a:lnTo>
                <a:lnTo>
                  <a:pt x="38988" y="173990"/>
                </a:lnTo>
                <a:lnTo>
                  <a:pt x="32257" y="170180"/>
                </a:lnTo>
                <a:close/>
              </a:path>
              <a:path w="261620" h="269239">
                <a:moveTo>
                  <a:pt x="88900" y="173990"/>
                </a:moveTo>
                <a:lnTo>
                  <a:pt x="81279" y="175260"/>
                </a:lnTo>
                <a:lnTo>
                  <a:pt x="83819" y="184150"/>
                </a:lnTo>
                <a:lnTo>
                  <a:pt x="85216" y="191770"/>
                </a:lnTo>
                <a:lnTo>
                  <a:pt x="85343" y="200660"/>
                </a:lnTo>
                <a:lnTo>
                  <a:pt x="92822" y="200660"/>
                </a:lnTo>
                <a:lnTo>
                  <a:pt x="92701" y="195580"/>
                </a:lnTo>
                <a:lnTo>
                  <a:pt x="92154" y="189230"/>
                </a:lnTo>
                <a:lnTo>
                  <a:pt x="90854" y="181610"/>
                </a:lnTo>
                <a:lnTo>
                  <a:pt x="88900" y="173990"/>
                </a:lnTo>
                <a:close/>
              </a:path>
              <a:path w="261620" h="269239">
                <a:moveTo>
                  <a:pt x="37718" y="157480"/>
                </a:moveTo>
                <a:lnTo>
                  <a:pt x="32130" y="162560"/>
                </a:lnTo>
                <a:lnTo>
                  <a:pt x="38173" y="168910"/>
                </a:lnTo>
                <a:lnTo>
                  <a:pt x="43894" y="173990"/>
                </a:lnTo>
                <a:lnTo>
                  <a:pt x="54228" y="184150"/>
                </a:lnTo>
                <a:lnTo>
                  <a:pt x="41528" y="196850"/>
                </a:lnTo>
                <a:lnTo>
                  <a:pt x="51790" y="196850"/>
                </a:lnTo>
                <a:lnTo>
                  <a:pt x="59562" y="189230"/>
                </a:lnTo>
                <a:lnTo>
                  <a:pt x="71862" y="189230"/>
                </a:lnTo>
                <a:lnTo>
                  <a:pt x="70538" y="187960"/>
                </a:lnTo>
                <a:lnTo>
                  <a:pt x="64896" y="182880"/>
                </a:lnTo>
                <a:lnTo>
                  <a:pt x="68843" y="179070"/>
                </a:lnTo>
                <a:lnTo>
                  <a:pt x="59689" y="179070"/>
                </a:lnTo>
                <a:lnTo>
                  <a:pt x="54256" y="172720"/>
                </a:lnTo>
                <a:lnTo>
                  <a:pt x="43295" y="162560"/>
                </a:lnTo>
                <a:lnTo>
                  <a:pt x="37718" y="157480"/>
                </a:lnTo>
                <a:close/>
              </a:path>
              <a:path w="261620" h="269239">
                <a:moveTo>
                  <a:pt x="117347" y="135890"/>
                </a:moveTo>
                <a:lnTo>
                  <a:pt x="109600" y="139700"/>
                </a:lnTo>
                <a:lnTo>
                  <a:pt x="110912" y="149860"/>
                </a:lnTo>
                <a:lnTo>
                  <a:pt x="110930" y="162560"/>
                </a:lnTo>
                <a:lnTo>
                  <a:pt x="110011" y="172720"/>
                </a:lnTo>
                <a:lnTo>
                  <a:pt x="107822" y="184150"/>
                </a:lnTo>
                <a:lnTo>
                  <a:pt x="110235" y="184150"/>
                </a:lnTo>
                <a:lnTo>
                  <a:pt x="113029" y="185420"/>
                </a:lnTo>
                <a:lnTo>
                  <a:pt x="116077" y="185420"/>
                </a:lnTo>
                <a:lnTo>
                  <a:pt x="117173" y="177800"/>
                </a:lnTo>
                <a:lnTo>
                  <a:pt x="117982" y="170180"/>
                </a:lnTo>
                <a:lnTo>
                  <a:pt x="118506" y="162560"/>
                </a:lnTo>
                <a:lnTo>
                  <a:pt x="118744" y="156210"/>
                </a:lnTo>
                <a:lnTo>
                  <a:pt x="128796" y="146050"/>
                </a:lnTo>
                <a:lnTo>
                  <a:pt x="118363" y="146050"/>
                </a:lnTo>
                <a:lnTo>
                  <a:pt x="118109" y="142240"/>
                </a:lnTo>
                <a:lnTo>
                  <a:pt x="117347" y="135890"/>
                </a:lnTo>
                <a:close/>
              </a:path>
              <a:path w="261620" h="269239">
                <a:moveTo>
                  <a:pt x="78231" y="160020"/>
                </a:moveTo>
                <a:lnTo>
                  <a:pt x="59689" y="179070"/>
                </a:lnTo>
                <a:lnTo>
                  <a:pt x="68843" y="179070"/>
                </a:lnTo>
                <a:lnTo>
                  <a:pt x="83312" y="165100"/>
                </a:lnTo>
                <a:lnTo>
                  <a:pt x="78231" y="160020"/>
                </a:lnTo>
                <a:close/>
              </a:path>
              <a:path w="261620" h="269239">
                <a:moveTo>
                  <a:pt x="161392" y="120650"/>
                </a:moveTo>
                <a:lnTo>
                  <a:pt x="153924" y="120650"/>
                </a:lnTo>
                <a:lnTo>
                  <a:pt x="154568" y="129540"/>
                </a:lnTo>
                <a:lnTo>
                  <a:pt x="154225" y="138430"/>
                </a:lnTo>
                <a:lnTo>
                  <a:pt x="152906" y="147320"/>
                </a:lnTo>
                <a:lnTo>
                  <a:pt x="150621" y="154940"/>
                </a:lnTo>
                <a:lnTo>
                  <a:pt x="144287" y="156210"/>
                </a:lnTo>
                <a:lnTo>
                  <a:pt x="137477" y="157480"/>
                </a:lnTo>
                <a:lnTo>
                  <a:pt x="130190" y="157480"/>
                </a:lnTo>
                <a:lnTo>
                  <a:pt x="122427" y="158750"/>
                </a:lnTo>
                <a:lnTo>
                  <a:pt x="122174" y="166370"/>
                </a:lnTo>
                <a:lnTo>
                  <a:pt x="129194" y="166370"/>
                </a:lnTo>
                <a:lnTo>
                  <a:pt x="135762" y="165100"/>
                </a:lnTo>
                <a:lnTo>
                  <a:pt x="141855" y="163830"/>
                </a:lnTo>
                <a:lnTo>
                  <a:pt x="155074" y="163830"/>
                </a:lnTo>
                <a:lnTo>
                  <a:pt x="158337" y="156210"/>
                </a:lnTo>
                <a:lnTo>
                  <a:pt x="162456" y="134620"/>
                </a:lnTo>
                <a:lnTo>
                  <a:pt x="161392" y="120650"/>
                </a:lnTo>
                <a:close/>
              </a:path>
              <a:path w="261620" h="269239">
                <a:moveTo>
                  <a:pt x="67055" y="152400"/>
                </a:moveTo>
                <a:lnTo>
                  <a:pt x="60325" y="153670"/>
                </a:lnTo>
                <a:lnTo>
                  <a:pt x="47878" y="153670"/>
                </a:lnTo>
                <a:lnTo>
                  <a:pt x="48005" y="161290"/>
                </a:lnTo>
                <a:lnTo>
                  <a:pt x="54355" y="160020"/>
                </a:lnTo>
                <a:lnTo>
                  <a:pt x="67055" y="160020"/>
                </a:lnTo>
                <a:lnTo>
                  <a:pt x="67055" y="152400"/>
                </a:lnTo>
                <a:close/>
              </a:path>
              <a:path w="261620" h="269239">
                <a:moveTo>
                  <a:pt x="128269" y="73660"/>
                </a:moveTo>
                <a:lnTo>
                  <a:pt x="66420" y="134620"/>
                </a:lnTo>
                <a:lnTo>
                  <a:pt x="92709" y="161290"/>
                </a:lnTo>
                <a:lnTo>
                  <a:pt x="98043" y="156210"/>
                </a:lnTo>
                <a:lnTo>
                  <a:pt x="95250" y="153670"/>
                </a:lnTo>
                <a:lnTo>
                  <a:pt x="100368" y="148590"/>
                </a:lnTo>
                <a:lnTo>
                  <a:pt x="90550" y="148590"/>
                </a:lnTo>
                <a:lnTo>
                  <a:pt x="76580" y="134620"/>
                </a:lnTo>
                <a:lnTo>
                  <a:pt x="90042" y="120650"/>
                </a:lnTo>
                <a:lnTo>
                  <a:pt x="100376" y="120650"/>
                </a:lnTo>
                <a:lnTo>
                  <a:pt x="95250" y="115570"/>
                </a:lnTo>
                <a:lnTo>
                  <a:pt x="108838" y="102870"/>
                </a:lnTo>
                <a:lnTo>
                  <a:pt x="120395" y="102870"/>
                </a:lnTo>
                <a:lnTo>
                  <a:pt x="114045" y="96520"/>
                </a:lnTo>
                <a:lnTo>
                  <a:pt x="127634" y="83820"/>
                </a:lnTo>
                <a:lnTo>
                  <a:pt x="138284" y="83820"/>
                </a:lnTo>
                <a:lnTo>
                  <a:pt x="128269" y="73660"/>
                </a:lnTo>
                <a:close/>
              </a:path>
              <a:path w="261620" h="269239">
                <a:moveTo>
                  <a:pt x="100376" y="120650"/>
                </a:moveTo>
                <a:lnTo>
                  <a:pt x="90042" y="120650"/>
                </a:lnTo>
                <a:lnTo>
                  <a:pt x="104139" y="134620"/>
                </a:lnTo>
                <a:lnTo>
                  <a:pt x="90550" y="148590"/>
                </a:lnTo>
                <a:lnTo>
                  <a:pt x="100368" y="148590"/>
                </a:lnTo>
                <a:lnTo>
                  <a:pt x="119560" y="129540"/>
                </a:lnTo>
                <a:lnTo>
                  <a:pt x="109346" y="129540"/>
                </a:lnTo>
                <a:lnTo>
                  <a:pt x="100376" y="120650"/>
                </a:lnTo>
                <a:close/>
              </a:path>
              <a:path w="261620" h="269239">
                <a:moveTo>
                  <a:pt x="155955" y="109220"/>
                </a:moveTo>
                <a:lnTo>
                  <a:pt x="118363" y="146050"/>
                </a:lnTo>
                <a:lnTo>
                  <a:pt x="128796" y="146050"/>
                </a:lnTo>
                <a:lnTo>
                  <a:pt x="153924" y="120650"/>
                </a:lnTo>
                <a:lnTo>
                  <a:pt x="161392" y="120650"/>
                </a:lnTo>
                <a:lnTo>
                  <a:pt x="160908" y="114300"/>
                </a:lnTo>
                <a:lnTo>
                  <a:pt x="155955" y="109220"/>
                </a:lnTo>
                <a:close/>
              </a:path>
              <a:path w="261620" h="269239">
                <a:moveTo>
                  <a:pt x="120395" y="102870"/>
                </a:moveTo>
                <a:lnTo>
                  <a:pt x="108838" y="102870"/>
                </a:lnTo>
                <a:lnTo>
                  <a:pt x="122808" y="116840"/>
                </a:lnTo>
                <a:lnTo>
                  <a:pt x="109346" y="129540"/>
                </a:lnTo>
                <a:lnTo>
                  <a:pt x="119560" y="129540"/>
                </a:lnTo>
                <a:lnTo>
                  <a:pt x="138753" y="110490"/>
                </a:lnTo>
                <a:lnTo>
                  <a:pt x="128015" y="110490"/>
                </a:lnTo>
                <a:lnTo>
                  <a:pt x="120395" y="102870"/>
                </a:lnTo>
                <a:close/>
              </a:path>
              <a:path w="261620" h="269239">
                <a:moveTo>
                  <a:pt x="202564" y="104140"/>
                </a:moveTo>
                <a:lnTo>
                  <a:pt x="194817" y="105410"/>
                </a:lnTo>
                <a:lnTo>
                  <a:pt x="196087" y="113030"/>
                </a:lnTo>
                <a:lnTo>
                  <a:pt x="196278" y="116840"/>
                </a:lnTo>
                <a:lnTo>
                  <a:pt x="196396" y="121920"/>
                </a:lnTo>
                <a:lnTo>
                  <a:pt x="195960" y="129540"/>
                </a:lnTo>
                <a:lnTo>
                  <a:pt x="203580" y="129540"/>
                </a:lnTo>
                <a:lnTo>
                  <a:pt x="203962" y="121920"/>
                </a:lnTo>
                <a:lnTo>
                  <a:pt x="203580" y="114300"/>
                </a:lnTo>
                <a:lnTo>
                  <a:pt x="202564" y="104140"/>
                </a:lnTo>
                <a:close/>
              </a:path>
              <a:path w="261620" h="269239">
                <a:moveTo>
                  <a:pt x="160074" y="71120"/>
                </a:moveTo>
                <a:lnTo>
                  <a:pt x="150367" y="71120"/>
                </a:lnTo>
                <a:lnTo>
                  <a:pt x="182879" y="104140"/>
                </a:lnTo>
                <a:lnTo>
                  <a:pt x="177545" y="109220"/>
                </a:lnTo>
                <a:lnTo>
                  <a:pt x="182244" y="114300"/>
                </a:lnTo>
                <a:lnTo>
                  <a:pt x="197593" y="99060"/>
                </a:lnTo>
                <a:lnTo>
                  <a:pt x="188087" y="99060"/>
                </a:lnTo>
                <a:lnTo>
                  <a:pt x="180212" y="91440"/>
                </a:lnTo>
                <a:lnTo>
                  <a:pt x="185123" y="86360"/>
                </a:lnTo>
                <a:lnTo>
                  <a:pt x="175767" y="86360"/>
                </a:lnTo>
                <a:lnTo>
                  <a:pt x="167893" y="78740"/>
                </a:lnTo>
                <a:lnTo>
                  <a:pt x="171911" y="74930"/>
                </a:lnTo>
                <a:lnTo>
                  <a:pt x="163449" y="74930"/>
                </a:lnTo>
                <a:lnTo>
                  <a:pt x="160074" y="71120"/>
                </a:lnTo>
                <a:close/>
              </a:path>
              <a:path w="261620" h="269239">
                <a:moveTo>
                  <a:pt x="138284" y="83820"/>
                </a:moveTo>
                <a:lnTo>
                  <a:pt x="127634" y="83820"/>
                </a:lnTo>
                <a:lnTo>
                  <a:pt x="141731" y="97790"/>
                </a:lnTo>
                <a:lnTo>
                  <a:pt x="128015" y="110490"/>
                </a:lnTo>
                <a:lnTo>
                  <a:pt x="138753" y="110490"/>
                </a:lnTo>
                <a:lnTo>
                  <a:pt x="146430" y="102870"/>
                </a:lnTo>
                <a:lnTo>
                  <a:pt x="151828" y="102870"/>
                </a:lnTo>
                <a:lnTo>
                  <a:pt x="154558" y="100330"/>
                </a:lnTo>
                <a:lnTo>
                  <a:pt x="138284" y="83820"/>
                </a:lnTo>
                <a:close/>
              </a:path>
              <a:path w="261620" h="269239">
                <a:moveTo>
                  <a:pt x="151828" y="102870"/>
                </a:moveTo>
                <a:lnTo>
                  <a:pt x="146430" y="102870"/>
                </a:lnTo>
                <a:lnTo>
                  <a:pt x="149097" y="105410"/>
                </a:lnTo>
                <a:lnTo>
                  <a:pt x="151828" y="102870"/>
                </a:lnTo>
                <a:close/>
              </a:path>
              <a:path w="261620" h="269239">
                <a:moveTo>
                  <a:pt x="205414" y="76200"/>
                </a:moveTo>
                <a:lnTo>
                  <a:pt x="194944" y="76200"/>
                </a:lnTo>
                <a:lnTo>
                  <a:pt x="202818" y="83820"/>
                </a:lnTo>
                <a:lnTo>
                  <a:pt x="188087" y="99060"/>
                </a:lnTo>
                <a:lnTo>
                  <a:pt x="197593" y="99060"/>
                </a:lnTo>
                <a:lnTo>
                  <a:pt x="218058" y="78740"/>
                </a:lnTo>
                <a:lnTo>
                  <a:pt x="208025" y="78740"/>
                </a:lnTo>
                <a:lnTo>
                  <a:pt x="205414" y="76200"/>
                </a:lnTo>
                <a:close/>
              </a:path>
              <a:path w="261620" h="269239">
                <a:moveTo>
                  <a:pt x="224281" y="91440"/>
                </a:moveTo>
                <a:lnTo>
                  <a:pt x="207517" y="91440"/>
                </a:lnTo>
                <a:lnTo>
                  <a:pt x="207137" y="99060"/>
                </a:lnTo>
                <a:lnTo>
                  <a:pt x="223900" y="99060"/>
                </a:lnTo>
                <a:lnTo>
                  <a:pt x="224281" y="91440"/>
                </a:lnTo>
                <a:close/>
              </a:path>
              <a:path w="261620" h="269239">
                <a:moveTo>
                  <a:pt x="199262" y="0"/>
                </a:moveTo>
                <a:lnTo>
                  <a:pt x="194740" y="6350"/>
                </a:lnTo>
                <a:lnTo>
                  <a:pt x="189563" y="13970"/>
                </a:lnTo>
                <a:lnTo>
                  <a:pt x="183743" y="21590"/>
                </a:lnTo>
                <a:lnTo>
                  <a:pt x="177291" y="30480"/>
                </a:lnTo>
                <a:lnTo>
                  <a:pt x="202310" y="54610"/>
                </a:lnTo>
                <a:lnTo>
                  <a:pt x="212052" y="66040"/>
                </a:lnTo>
                <a:lnTo>
                  <a:pt x="219567" y="76200"/>
                </a:lnTo>
                <a:lnTo>
                  <a:pt x="224867" y="86360"/>
                </a:lnTo>
                <a:lnTo>
                  <a:pt x="227964" y="96520"/>
                </a:lnTo>
                <a:lnTo>
                  <a:pt x="231012" y="96520"/>
                </a:lnTo>
                <a:lnTo>
                  <a:pt x="233806" y="95250"/>
                </a:lnTo>
                <a:lnTo>
                  <a:pt x="236346" y="95250"/>
                </a:lnTo>
                <a:lnTo>
                  <a:pt x="232584" y="85090"/>
                </a:lnTo>
                <a:lnTo>
                  <a:pt x="226440" y="73660"/>
                </a:lnTo>
                <a:lnTo>
                  <a:pt x="217916" y="60960"/>
                </a:lnTo>
                <a:lnTo>
                  <a:pt x="207009" y="49530"/>
                </a:lnTo>
                <a:lnTo>
                  <a:pt x="211977" y="44450"/>
                </a:lnTo>
                <a:lnTo>
                  <a:pt x="202056" y="44450"/>
                </a:lnTo>
                <a:lnTo>
                  <a:pt x="186816" y="29210"/>
                </a:lnTo>
                <a:lnTo>
                  <a:pt x="192127" y="22860"/>
                </a:lnTo>
                <a:lnTo>
                  <a:pt x="197199" y="16510"/>
                </a:lnTo>
                <a:lnTo>
                  <a:pt x="202033" y="8890"/>
                </a:lnTo>
                <a:lnTo>
                  <a:pt x="206628" y="2540"/>
                </a:lnTo>
                <a:lnTo>
                  <a:pt x="199262" y="0"/>
                </a:lnTo>
                <a:close/>
              </a:path>
              <a:path w="261620" h="269239">
                <a:moveTo>
                  <a:pt x="193664" y="64770"/>
                </a:moveTo>
                <a:lnTo>
                  <a:pt x="182625" y="64770"/>
                </a:lnTo>
                <a:lnTo>
                  <a:pt x="190372" y="72390"/>
                </a:lnTo>
                <a:lnTo>
                  <a:pt x="175767" y="86360"/>
                </a:lnTo>
                <a:lnTo>
                  <a:pt x="185123" y="86360"/>
                </a:lnTo>
                <a:lnTo>
                  <a:pt x="194944" y="76200"/>
                </a:lnTo>
                <a:lnTo>
                  <a:pt x="205414" y="76200"/>
                </a:lnTo>
                <a:lnTo>
                  <a:pt x="193664" y="64770"/>
                </a:lnTo>
                <a:close/>
              </a:path>
              <a:path w="261620" h="269239">
                <a:moveTo>
                  <a:pt x="213359" y="73660"/>
                </a:moveTo>
                <a:lnTo>
                  <a:pt x="208025" y="78740"/>
                </a:lnTo>
                <a:lnTo>
                  <a:pt x="218058" y="78740"/>
                </a:lnTo>
                <a:lnTo>
                  <a:pt x="213359" y="73660"/>
                </a:lnTo>
                <a:close/>
              </a:path>
              <a:path w="261620" h="269239">
                <a:moveTo>
                  <a:pt x="142366" y="53340"/>
                </a:moveTo>
                <a:lnTo>
                  <a:pt x="137159" y="58420"/>
                </a:lnTo>
                <a:lnTo>
                  <a:pt x="145541" y="67310"/>
                </a:lnTo>
                <a:lnTo>
                  <a:pt x="140588" y="71120"/>
                </a:lnTo>
                <a:lnTo>
                  <a:pt x="145414" y="76200"/>
                </a:lnTo>
                <a:lnTo>
                  <a:pt x="150367" y="71120"/>
                </a:lnTo>
                <a:lnTo>
                  <a:pt x="160074" y="71120"/>
                </a:lnTo>
                <a:lnTo>
                  <a:pt x="155575" y="66040"/>
                </a:lnTo>
                <a:lnTo>
                  <a:pt x="159558" y="62230"/>
                </a:lnTo>
                <a:lnTo>
                  <a:pt x="150749" y="62230"/>
                </a:lnTo>
                <a:lnTo>
                  <a:pt x="142366" y="53340"/>
                </a:lnTo>
                <a:close/>
              </a:path>
              <a:path w="261620" h="269239">
                <a:moveTo>
                  <a:pt x="228489" y="38100"/>
                </a:moveTo>
                <a:lnTo>
                  <a:pt x="218185" y="38100"/>
                </a:lnTo>
                <a:lnTo>
                  <a:pt x="256412" y="76200"/>
                </a:lnTo>
                <a:lnTo>
                  <a:pt x="261619" y="71120"/>
                </a:lnTo>
                <a:lnTo>
                  <a:pt x="228489" y="38100"/>
                </a:lnTo>
                <a:close/>
              </a:path>
              <a:path w="261620" h="269239">
                <a:moveTo>
                  <a:pt x="180609" y="52070"/>
                </a:moveTo>
                <a:lnTo>
                  <a:pt x="170179" y="52070"/>
                </a:lnTo>
                <a:lnTo>
                  <a:pt x="178053" y="59690"/>
                </a:lnTo>
                <a:lnTo>
                  <a:pt x="163449" y="74930"/>
                </a:lnTo>
                <a:lnTo>
                  <a:pt x="171911" y="74930"/>
                </a:lnTo>
                <a:lnTo>
                  <a:pt x="182625" y="64770"/>
                </a:lnTo>
                <a:lnTo>
                  <a:pt x="193664" y="64770"/>
                </a:lnTo>
                <a:lnTo>
                  <a:pt x="180609" y="52070"/>
                </a:lnTo>
                <a:close/>
              </a:path>
              <a:path w="261620" h="269239">
                <a:moveTo>
                  <a:pt x="162305" y="33020"/>
                </a:moveTo>
                <a:lnTo>
                  <a:pt x="157099" y="38100"/>
                </a:lnTo>
                <a:lnTo>
                  <a:pt x="165480" y="46990"/>
                </a:lnTo>
                <a:lnTo>
                  <a:pt x="150749" y="62230"/>
                </a:lnTo>
                <a:lnTo>
                  <a:pt x="159558" y="62230"/>
                </a:lnTo>
                <a:lnTo>
                  <a:pt x="170179" y="52070"/>
                </a:lnTo>
                <a:lnTo>
                  <a:pt x="180609" y="52070"/>
                </a:lnTo>
                <a:lnTo>
                  <a:pt x="175387" y="46990"/>
                </a:lnTo>
                <a:lnTo>
                  <a:pt x="180720" y="41910"/>
                </a:lnTo>
                <a:lnTo>
                  <a:pt x="170687" y="41910"/>
                </a:lnTo>
                <a:lnTo>
                  <a:pt x="162305" y="33020"/>
                </a:lnTo>
                <a:close/>
              </a:path>
              <a:path w="261620" h="269239">
                <a:moveTo>
                  <a:pt x="226440" y="20320"/>
                </a:moveTo>
                <a:lnTo>
                  <a:pt x="202056" y="44450"/>
                </a:lnTo>
                <a:lnTo>
                  <a:pt x="211977" y="44450"/>
                </a:lnTo>
                <a:lnTo>
                  <a:pt x="218185" y="38100"/>
                </a:lnTo>
                <a:lnTo>
                  <a:pt x="228489" y="38100"/>
                </a:lnTo>
                <a:lnTo>
                  <a:pt x="223392" y="33020"/>
                </a:lnTo>
                <a:lnTo>
                  <a:pt x="231393" y="25400"/>
                </a:lnTo>
                <a:lnTo>
                  <a:pt x="226440" y="20320"/>
                </a:lnTo>
                <a:close/>
              </a:path>
              <a:path w="261620" h="269239">
                <a:moveTo>
                  <a:pt x="175894" y="36830"/>
                </a:moveTo>
                <a:lnTo>
                  <a:pt x="170687" y="41910"/>
                </a:lnTo>
                <a:lnTo>
                  <a:pt x="180720" y="41910"/>
                </a:lnTo>
                <a:lnTo>
                  <a:pt x="175894" y="36830"/>
                </a:lnTo>
                <a:close/>
              </a:path>
            </a:pathLst>
          </a:custGeom>
          <a:solidFill>
            <a:srgbClr val="000000"/>
          </a:solidFill>
        </p:spPr>
        <p:txBody>
          <a:bodyPr wrap="square" lIns="0" tIns="0" rIns="0" bIns="0" rtlCol="0"/>
          <a:lstStyle/>
          <a:p/>
        </p:txBody>
      </p:sp>
      <p:pic>
        <p:nvPicPr>
          <p:cNvPr id="33" name="object 33"/>
          <p:cNvPicPr/>
          <p:nvPr/>
        </p:nvPicPr>
        <p:blipFill>
          <a:blip r:embed="rId7" cstate="print"/>
          <a:stretch>
            <a:fillRect/>
          </a:stretch>
        </p:blipFill>
        <p:spPr>
          <a:xfrm>
            <a:off x="5160136" y="3588511"/>
            <a:ext cx="196850" cy="180848"/>
          </a:xfrm>
          <a:prstGeom prst="rect">
            <a:avLst/>
          </a:prstGeom>
        </p:spPr>
      </p:pic>
      <p:grpSp>
        <p:nvGrpSpPr>
          <p:cNvPr id="34" name="object 34"/>
          <p:cNvGrpSpPr/>
          <p:nvPr/>
        </p:nvGrpSpPr>
        <p:grpSpPr>
          <a:xfrm>
            <a:off x="5538089" y="3576573"/>
            <a:ext cx="564515" cy="335915"/>
            <a:chOff x="5538089" y="3576573"/>
            <a:chExt cx="564515" cy="335915"/>
          </a:xfrm>
        </p:grpSpPr>
        <p:pic>
          <p:nvPicPr>
            <p:cNvPr id="35" name="object 35"/>
            <p:cNvPicPr/>
            <p:nvPr/>
          </p:nvPicPr>
          <p:blipFill>
            <a:blip r:embed="rId8" cstate="print"/>
            <a:stretch>
              <a:fillRect/>
            </a:stretch>
          </p:blipFill>
          <p:spPr>
            <a:xfrm>
              <a:off x="5538089" y="3576573"/>
              <a:ext cx="191515" cy="194182"/>
            </a:xfrm>
            <a:prstGeom prst="rect">
              <a:avLst/>
            </a:prstGeom>
          </p:spPr>
        </p:pic>
        <p:sp>
          <p:nvSpPr>
            <p:cNvPr id="36" name="object 36"/>
            <p:cNvSpPr/>
            <p:nvPr/>
          </p:nvSpPr>
          <p:spPr>
            <a:xfrm>
              <a:off x="5762498" y="3579367"/>
              <a:ext cx="340360" cy="332740"/>
            </a:xfrm>
            <a:custGeom>
              <a:avLst/>
              <a:gdLst/>
              <a:ahLst/>
              <a:cxnLst/>
              <a:rect l="l" t="t" r="r" b="b"/>
              <a:pathLst>
                <a:path w="340360" h="332739">
                  <a:moveTo>
                    <a:pt x="56896" y="218440"/>
                  </a:moveTo>
                  <a:lnTo>
                    <a:pt x="0" y="275590"/>
                  </a:lnTo>
                  <a:lnTo>
                    <a:pt x="52069" y="327660"/>
                  </a:lnTo>
                  <a:lnTo>
                    <a:pt x="58038" y="332740"/>
                  </a:lnTo>
                  <a:lnTo>
                    <a:pt x="63880" y="332740"/>
                  </a:lnTo>
                  <a:lnTo>
                    <a:pt x="72944" y="323850"/>
                  </a:lnTo>
                  <a:lnTo>
                    <a:pt x="59816" y="323850"/>
                  </a:lnTo>
                  <a:lnTo>
                    <a:pt x="35432" y="298450"/>
                  </a:lnTo>
                  <a:lnTo>
                    <a:pt x="40600" y="293370"/>
                  </a:lnTo>
                  <a:lnTo>
                    <a:pt x="29972" y="293370"/>
                  </a:lnTo>
                  <a:lnTo>
                    <a:pt x="11302" y="274320"/>
                  </a:lnTo>
                  <a:lnTo>
                    <a:pt x="30987" y="255270"/>
                  </a:lnTo>
                  <a:lnTo>
                    <a:pt x="43010" y="255270"/>
                  </a:lnTo>
                  <a:lnTo>
                    <a:pt x="36829" y="248920"/>
                  </a:lnTo>
                  <a:lnTo>
                    <a:pt x="56514" y="229870"/>
                  </a:lnTo>
                  <a:lnTo>
                    <a:pt x="68368" y="229870"/>
                  </a:lnTo>
                  <a:lnTo>
                    <a:pt x="56896" y="218440"/>
                  </a:lnTo>
                  <a:close/>
                </a:path>
                <a:path w="340360" h="332739">
                  <a:moveTo>
                    <a:pt x="106172" y="255270"/>
                  </a:moveTo>
                  <a:lnTo>
                    <a:pt x="102742" y="256540"/>
                  </a:lnTo>
                  <a:lnTo>
                    <a:pt x="99949" y="257810"/>
                  </a:lnTo>
                  <a:lnTo>
                    <a:pt x="97789" y="259080"/>
                  </a:lnTo>
                  <a:lnTo>
                    <a:pt x="102869" y="265430"/>
                  </a:lnTo>
                  <a:lnTo>
                    <a:pt x="106172" y="269240"/>
                  </a:lnTo>
                  <a:lnTo>
                    <a:pt x="109219" y="274320"/>
                  </a:lnTo>
                  <a:lnTo>
                    <a:pt x="108203" y="278130"/>
                  </a:lnTo>
                  <a:lnTo>
                    <a:pt x="104648" y="281940"/>
                  </a:lnTo>
                  <a:lnTo>
                    <a:pt x="65912" y="320040"/>
                  </a:lnTo>
                  <a:lnTo>
                    <a:pt x="62991" y="323850"/>
                  </a:lnTo>
                  <a:lnTo>
                    <a:pt x="72944" y="323850"/>
                  </a:lnTo>
                  <a:lnTo>
                    <a:pt x="116966" y="280670"/>
                  </a:lnTo>
                  <a:lnTo>
                    <a:pt x="118363" y="274320"/>
                  </a:lnTo>
                  <a:lnTo>
                    <a:pt x="115569" y="269240"/>
                  </a:lnTo>
                  <a:lnTo>
                    <a:pt x="113918" y="266700"/>
                  </a:lnTo>
                  <a:lnTo>
                    <a:pt x="110743" y="261620"/>
                  </a:lnTo>
                  <a:lnTo>
                    <a:pt x="106172" y="255270"/>
                  </a:lnTo>
                  <a:close/>
                </a:path>
                <a:path w="340360" h="332739">
                  <a:moveTo>
                    <a:pt x="43010" y="255270"/>
                  </a:moveTo>
                  <a:lnTo>
                    <a:pt x="30987" y="255270"/>
                  </a:lnTo>
                  <a:lnTo>
                    <a:pt x="49656" y="273050"/>
                  </a:lnTo>
                  <a:lnTo>
                    <a:pt x="29972" y="293370"/>
                  </a:lnTo>
                  <a:lnTo>
                    <a:pt x="40600" y="293370"/>
                  </a:lnTo>
                  <a:lnTo>
                    <a:pt x="66435" y="267970"/>
                  </a:lnTo>
                  <a:lnTo>
                    <a:pt x="55372" y="267970"/>
                  </a:lnTo>
                  <a:lnTo>
                    <a:pt x="43010" y="255270"/>
                  </a:lnTo>
                  <a:close/>
                </a:path>
                <a:path w="340360" h="332739">
                  <a:moveTo>
                    <a:pt x="68368" y="229870"/>
                  </a:moveTo>
                  <a:lnTo>
                    <a:pt x="56514" y="229870"/>
                  </a:lnTo>
                  <a:lnTo>
                    <a:pt x="75184" y="247650"/>
                  </a:lnTo>
                  <a:lnTo>
                    <a:pt x="55372" y="267970"/>
                  </a:lnTo>
                  <a:lnTo>
                    <a:pt x="66435" y="267970"/>
                  </a:lnTo>
                  <a:lnTo>
                    <a:pt x="80644" y="254000"/>
                  </a:lnTo>
                  <a:lnTo>
                    <a:pt x="90144" y="254000"/>
                  </a:lnTo>
                  <a:lnTo>
                    <a:pt x="91312" y="252730"/>
                  </a:lnTo>
                  <a:lnTo>
                    <a:pt x="68368" y="229870"/>
                  </a:lnTo>
                  <a:close/>
                </a:path>
                <a:path w="340360" h="332739">
                  <a:moveTo>
                    <a:pt x="157776" y="226060"/>
                  </a:moveTo>
                  <a:lnTo>
                    <a:pt x="146303" y="226060"/>
                  </a:lnTo>
                  <a:lnTo>
                    <a:pt x="153669" y="232410"/>
                  </a:lnTo>
                  <a:lnTo>
                    <a:pt x="126111" y="260350"/>
                  </a:lnTo>
                  <a:lnTo>
                    <a:pt x="130682" y="265430"/>
                  </a:lnTo>
                  <a:lnTo>
                    <a:pt x="168465" y="227330"/>
                  </a:lnTo>
                  <a:lnTo>
                    <a:pt x="159003" y="227330"/>
                  </a:lnTo>
                  <a:lnTo>
                    <a:pt x="157776" y="226060"/>
                  </a:lnTo>
                  <a:close/>
                </a:path>
                <a:path w="340360" h="332739">
                  <a:moveTo>
                    <a:pt x="90144" y="254000"/>
                  </a:moveTo>
                  <a:lnTo>
                    <a:pt x="80644" y="254000"/>
                  </a:lnTo>
                  <a:lnTo>
                    <a:pt x="85471" y="259080"/>
                  </a:lnTo>
                  <a:lnTo>
                    <a:pt x="90144" y="254000"/>
                  </a:lnTo>
                  <a:close/>
                </a:path>
                <a:path w="340360" h="332739">
                  <a:moveTo>
                    <a:pt x="125984" y="226060"/>
                  </a:moveTo>
                  <a:lnTo>
                    <a:pt x="119125" y="226060"/>
                  </a:lnTo>
                  <a:lnTo>
                    <a:pt x="118864" y="233680"/>
                  </a:lnTo>
                  <a:lnTo>
                    <a:pt x="117887" y="241300"/>
                  </a:lnTo>
                  <a:lnTo>
                    <a:pt x="116197" y="250190"/>
                  </a:lnTo>
                  <a:lnTo>
                    <a:pt x="113791" y="257810"/>
                  </a:lnTo>
                  <a:lnTo>
                    <a:pt x="119761" y="257810"/>
                  </a:lnTo>
                  <a:lnTo>
                    <a:pt x="121919" y="259080"/>
                  </a:lnTo>
                  <a:lnTo>
                    <a:pt x="123698" y="252730"/>
                  </a:lnTo>
                  <a:lnTo>
                    <a:pt x="124840" y="245110"/>
                  </a:lnTo>
                  <a:lnTo>
                    <a:pt x="125475" y="238760"/>
                  </a:lnTo>
                  <a:lnTo>
                    <a:pt x="133213" y="238760"/>
                  </a:lnTo>
                  <a:lnTo>
                    <a:pt x="134522" y="237490"/>
                  </a:lnTo>
                  <a:lnTo>
                    <a:pt x="125602" y="237490"/>
                  </a:lnTo>
                  <a:lnTo>
                    <a:pt x="125907" y="232410"/>
                  </a:lnTo>
                  <a:lnTo>
                    <a:pt x="125984" y="226060"/>
                  </a:lnTo>
                  <a:close/>
                </a:path>
                <a:path w="340360" h="332739">
                  <a:moveTo>
                    <a:pt x="105378" y="201930"/>
                  </a:moveTo>
                  <a:lnTo>
                    <a:pt x="86994" y="201930"/>
                  </a:lnTo>
                  <a:lnTo>
                    <a:pt x="110616" y="224790"/>
                  </a:lnTo>
                  <a:lnTo>
                    <a:pt x="96519" y="238760"/>
                  </a:lnTo>
                  <a:lnTo>
                    <a:pt x="101218" y="243840"/>
                  </a:lnTo>
                  <a:lnTo>
                    <a:pt x="119125" y="226060"/>
                  </a:lnTo>
                  <a:lnTo>
                    <a:pt x="125984" y="226060"/>
                  </a:lnTo>
                  <a:lnTo>
                    <a:pt x="125984" y="224790"/>
                  </a:lnTo>
                  <a:lnTo>
                    <a:pt x="125602" y="219710"/>
                  </a:lnTo>
                  <a:lnTo>
                    <a:pt x="115950" y="219710"/>
                  </a:lnTo>
                  <a:lnTo>
                    <a:pt x="110871" y="214630"/>
                  </a:lnTo>
                  <a:lnTo>
                    <a:pt x="114649" y="210820"/>
                  </a:lnTo>
                  <a:lnTo>
                    <a:pt x="106552" y="210820"/>
                  </a:lnTo>
                  <a:lnTo>
                    <a:pt x="101600" y="205740"/>
                  </a:lnTo>
                  <a:lnTo>
                    <a:pt x="105378" y="201930"/>
                  </a:lnTo>
                  <a:close/>
                </a:path>
                <a:path w="340360" h="332739">
                  <a:moveTo>
                    <a:pt x="133213" y="238760"/>
                  </a:moveTo>
                  <a:lnTo>
                    <a:pt x="125475" y="238760"/>
                  </a:lnTo>
                  <a:lnTo>
                    <a:pt x="129286" y="242570"/>
                  </a:lnTo>
                  <a:lnTo>
                    <a:pt x="133213" y="238760"/>
                  </a:lnTo>
                  <a:close/>
                </a:path>
                <a:path w="340360" h="332739">
                  <a:moveTo>
                    <a:pt x="140335" y="209550"/>
                  </a:moveTo>
                  <a:lnTo>
                    <a:pt x="135127" y="214630"/>
                  </a:lnTo>
                  <a:lnTo>
                    <a:pt x="141859" y="220980"/>
                  </a:lnTo>
                  <a:lnTo>
                    <a:pt x="125602" y="237490"/>
                  </a:lnTo>
                  <a:lnTo>
                    <a:pt x="134522" y="237490"/>
                  </a:lnTo>
                  <a:lnTo>
                    <a:pt x="146303" y="226060"/>
                  </a:lnTo>
                  <a:lnTo>
                    <a:pt x="157776" y="226060"/>
                  </a:lnTo>
                  <a:lnTo>
                    <a:pt x="151637" y="219710"/>
                  </a:lnTo>
                  <a:lnTo>
                    <a:pt x="155535" y="215900"/>
                  </a:lnTo>
                  <a:lnTo>
                    <a:pt x="147192" y="215900"/>
                  </a:lnTo>
                  <a:lnTo>
                    <a:pt x="140335" y="209550"/>
                  </a:lnTo>
                  <a:close/>
                </a:path>
                <a:path w="340360" h="332739">
                  <a:moveTo>
                    <a:pt x="186562" y="199390"/>
                  </a:moveTo>
                  <a:lnTo>
                    <a:pt x="159003" y="227330"/>
                  </a:lnTo>
                  <a:lnTo>
                    <a:pt x="168465" y="227330"/>
                  </a:lnTo>
                  <a:lnTo>
                    <a:pt x="191135" y="204470"/>
                  </a:lnTo>
                  <a:lnTo>
                    <a:pt x="186562" y="199390"/>
                  </a:lnTo>
                  <a:close/>
                </a:path>
                <a:path w="340360" h="332739">
                  <a:moveTo>
                    <a:pt x="165226" y="170180"/>
                  </a:moveTo>
                  <a:lnTo>
                    <a:pt x="151384" y="184150"/>
                  </a:lnTo>
                  <a:lnTo>
                    <a:pt x="141097" y="184150"/>
                  </a:lnTo>
                  <a:lnTo>
                    <a:pt x="146176" y="189230"/>
                  </a:lnTo>
                  <a:lnTo>
                    <a:pt x="115950" y="219710"/>
                  </a:lnTo>
                  <a:lnTo>
                    <a:pt x="125602" y="219710"/>
                  </a:lnTo>
                  <a:lnTo>
                    <a:pt x="145034" y="199390"/>
                  </a:lnTo>
                  <a:lnTo>
                    <a:pt x="164591" y="199390"/>
                  </a:lnTo>
                  <a:lnTo>
                    <a:pt x="183896" y="195580"/>
                  </a:lnTo>
                  <a:lnTo>
                    <a:pt x="183387" y="193040"/>
                  </a:lnTo>
                  <a:lnTo>
                    <a:pt x="151256" y="193040"/>
                  </a:lnTo>
                  <a:lnTo>
                    <a:pt x="169799" y="175260"/>
                  </a:lnTo>
                  <a:lnTo>
                    <a:pt x="165226" y="170180"/>
                  </a:lnTo>
                  <a:close/>
                </a:path>
                <a:path w="340360" h="332739">
                  <a:moveTo>
                    <a:pt x="164591" y="199390"/>
                  </a:moveTo>
                  <a:lnTo>
                    <a:pt x="163322" y="199390"/>
                  </a:lnTo>
                  <a:lnTo>
                    <a:pt x="147192" y="215900"/>
                  </a:lnTo>
                  <a:lnTo>
                    <a:pt x="155535" y="215900"/>
                  </a:lnTo>
                  <a:lnTo>
                    <a:pt x="168528" y="203200"/>
                  </a:lnTo>
                  <a:lnTo>
                    <a:pt x="164591" y="199390"/>
                  </a:lnTo>
                  <a:close/>
                </a:path>
                <a:path w="340360" h="332739">
                  <a:moveTo>
                    <a:pt x="80137" y="184150"/>
                  </a:moveTo>
                  <a:lnTo>
                    <a:pt x="74802" y="189230"/>
                  </a:lnTo>
                  <a:lnTo>
                    <a:pt x="82423" y="196850"/>
                  </a:lnTo>
                  <a:lnTo>
                    <a:pt x="70612" y="208280"/>
                  </a:lnTo>
                  <a:lnTo>
                    <a:pt x="75184" y="213360"/>
                  </a:lnTo>
                  <a:lnTo>
                    <a:pt x="86994" y="201930"/>
                  </a:lnTo>
                  <a:lnTo>
                    <a:pt x="105378" y="201930"/>
                  </a:lnTo>
                  <a:lnTo>
                    <a:pt x="106637" y="200660"/>
                  </a:lnTo>
                  <a:lnTo>
                    <a:pt x="97154" y="200660"/>
                  </a:lnTo>
                  <a:lnTo>
                    <a:pt x="92328" y="195580"/>
                  </a:lnTo>
                  <a:lnTo>
                    <a:pt x="96271" y="191770"/>
                  </a:lnTo>
                  <a:lnTo>
                    <a:pt x="87629" y="191770"/>
                  </a:lnTo>
                  <a:lnTo>
                    <a:pt x="80137" y="184150"/>
                  </a:lnTo>
                  <a:close/>
                </a:path>
                <a:path w="340360" h="332739">
                  <a:moveTo>
                    <a:pt x="142681" y="175260"/>
                  </a:moveTo>
                  <a:lnTo>
                    <a:pt x="131825" y="175260"/>
                  </a:lnTo>
                  <a:lnTo>
                    <a:pt x="136778" y="180340"/>
                  </a:lnTo>
                  <a:lnTo>
                    <a:pt x="106552" y="210820"/>
                  </a:lnTo>
                  <a:lnTo>
                    <a:pt x="114649" y="210820"/>
                  </a:lnTo>
                  <a:lnTo>
                    <a:pt x="141097" y="184150"/>
                  </a:lnTo>
                  <a:lnTo>
                    <a:pt x="151384" y="184150"/>
                  </a:lnTo>
                  <a:lnTo>
                    <a:pt x="142681" y="175260"/>
                  </a:lnTo>
                  <a:close/>
                </a:path>
                <a:path w="340360" h="332739">
                  <a:moveTo>
                    <a:pt x="133978" y="166370"/>
                  </a:moveTo>
                  <a:lnTo>
                    <a:pt x="122554" y="166370"/>
                  </a:lnTo>
                  <a:lnTo>
                    <a:pt x="127507" y="171450"/>
                  </a:lnTo>
                  <a:lnTo>
                    <a:pt x="97154" y="200660"/>
                  </a:lnTo>
                  <a:lnTo>
                    <a:pt x="106637" y="200660"/>
                  </a:lnTo>
                  <a:lnTo>
                    <a:pt x="131825" y="175260"/>
                  </a:lnTo>
                  <a:lnTo>
                    <a:pt x="142681" y="175260"/>
                  </a:lnTo>
                  <a:lnTo>
                    <a:pt x="133978" y="166370"/>
                  </a:lnTo>
                  <a:close/>
                </a:path>
                <a:path w="340360" h="332739">
                  <a:moveTo>
                    <a:pt x="163322" y="199390"/>
                  </a:moveTo>
                  <a:lnTo>
                    <a:pt x="145034" y="199390"/>
                  </a:lnTo>
                  <a:lnTo>
                    <a:pt x="151129" y="200660"/>
                  </a:lnTo>
                  <a:lnTo>
                    <a:pt x="157225" y="200660"/>
                  </a:lnTo>
                  <a:lnTo>
                    <a:pt x="163322" y="199390"/>
                  </a:lnTo>
                  <a:close/>
                </a:path>
                <a:path w="340360" h="332739">
                  <a:moveTo>
                    <a:pt x="204215" y="172720"/>
                  </a:moveTo>
                  <a:lnTo>
                    <a:pt x="196468" y="172720"/>
                  </a:lnTo>
                  <a:lnTo>
                    <a:pt x="197738" y="181610"/>
                  </a:lnTo>
                  <a:lnTo>
                    <a:pt x="197929" y="185420"/>
                  </a:lnTo>
                  <a:lnTo>
                    <a:pt x="198035" y="190500"/>
                  </a:lnTo>
                  <a:lnTo>
                    <a:pt x="197612" y="196850"/>
                  </a:lnTo>
                  <a:lnTo>
                    <a:pt x="205231" y="196850"/>
                  </a:lnTo>
                  <a:lnTo>
                    <a:pt x="205536" y="191770"/>
                  </a:lnTo>
                  <a:lnTo>
                    <a:pt x="205549" y="189230"/>
                  </a:lnTo>
                  <a:lnTo>
                    <a:pt x="205231" y="182880"/>
                  </a:lnTo>
                  <a:lnTo>
                    <a:pt x="204215" y="172720"/>
                  </a:lnTo>
                  <a:close/>
                </a:path>
                <a:path w="340360" h="332739">
                  <a:moveTo>
                    <a:pt x="182625" y="185420"/>
                  </a:moveTo>
                  <a:lnTo>
                    <a:pt x="174867" y="189230"/>
                  </a:lnTo>
                  <a:lnTo>
                    <a:pt x="167036" y="191770"/>
                  </a:lnTo>
                  <a:lnTo>
                    <a:pt x="159158" y="193040"/>
                  </a:lnTo>
                  <a:lnTo>
                    <a:pt x="183387" y="193040"/>
                  </a:lnTo>
                  <a:lnTo>
                    <a:pt x="182625" y="185420"/>
                  </a:lnTo>
                  <a:close/>
                </a:path>
                <a:path w="340360" h="332739">
                  <a:moveTo>
                    <a:pt x="115569" y="148590"/>
                  </a:moveTo>
                  <a:lnTo>
                    <a:pt x="110362" y="153670"/>
                  </a:lnTo>
                  <a:lnTo>
                    <a:pt x="117982" y="161290"/>
                  </a:lnTo>
                  <a:lnTo>
                    <a:pt x="87629" y="191770"/>
                  </a:lnTo>
                  <a:lnTo>
                    <a:pt x="96271" y="191770"/>
                  </a:lnTo>
                  <a:lnTo>
                    <a:pt x="122554" y="166370"/>
                  </a:lnTo>
                  <a:lnTo>
                    <a:pt x="133978" y="166370"/>
                  </a:lnTo>
                  <a:lnTo>
                    <a:pt x="127762" y="160020"/>
                  </a:lnTo>
                  <a:lnTo>
                    <a:pt x="131741" y="156210"/>
                  </a:lnTo>
                  <a:lnTo>
                    <a:pt x="123189" y="156210"/>
                  </a:lnTo>
                  <a:lnTo>
                    <a:pt x="115569" y="148590"/>
                  </a:lnTo>
                  <a:close/>
                </a:path>
                <a:path w="340360" h="332739">
                  <a:moveTo>
                    <a:pt x="162475" y="139700"/>
                  </a:moveTo>
                  <a:lnTo>
                    <a:pt x="152018" y="139700"/>
                  </a:lnTo>
                  <a:lnTo>
                    <a:pt x="184530" y="172720"/>
                  </a:lnTo>
                  <a:lnTo>
                    <a:pt x="179197" y="177800"/>
                  </a:lnTo>
                  <a:lnTo>
                    <a:pt x="183896" y="182880"/>
                  </a:lnTo>
                  <a:lnTo>
                    <a:pt x="199244" y="167640"/>
                  </a:lnTo>
                  <a:lnTo>
                    <a:pt x="189737" y="167640"/>
                  </a:lnTo>
                  <a:lnTo>
                    <a:pt x="181863" y="158750"/>
                  </a:lnTo>
                  <a:lnTo>
                    <a:pt x="185881" y="154940"/>
                  </a:lnTo>
                  <a:lnTo>
                    <a:pt x="177418" y="154940"/>
                  </a:lnTo>
                  <a:lnTo>
                    <a:pt x="169544" y="147320"/>
                  </a:lnTo>
                  <a:lnTo>
                    <a:pt x="174455" y="142240"/>
                  </a:lnTo>
                  <a:lnTo>
                    <a:pt x="165100" y="142240"/>
                  </a:lnTo>
                  <a:lnTo>
                    <a:pt x="162475" y="139700"/>
                  </a:lnTo>
                  <a:close/>
                </a:path>
                <a:path w="340360" h="332739">
                  <a:moveTo>
                    <a:pt x="207166" y="144780"/>
                  </a:moveTo>
                  <a:lnTo>
                    <a:pt x="196596" y="144780"/>
                  </a:lnTo>
                  <a:lnTo>
                    <a:pt x="204469" y="152400"/>
                  </a:lnTo>
                  <a:lnTo>
                    <a:pt x="189737" y="167640"/>
                  </a:lnTo>
                  <a:lnTo>
                    <a:pt x="199244" y="167640"/>
                  </a:lnTo>
                  <a:lnTo>
                    <a:pt x="219710" y="147320"/>
                  </a:lnTo>
                  <a:lnTo>
                    <a:pt x="209676" y="147320"/>
                  </a:lnTo>
                  <a:lnTo>
                    <a:pt x="207166" y="144780"/>
                  </a:lnTo>
                  <a:close/>
                </a:path>
                <a:path w="340360" h="332739">
                  <a:moveTo>
                    <a:pt x="225932" y="160020"/>
                  </a:moveTo>
                  <a:lnTo>
                    <a:pt x="209168" y="160020"/>
                  </a:lnTo>
                  <a:lnTo>
                    <a:pt x="208787" y="166370"/>
                  </a:lnTo>
                  <a:lnTo>
                    <a:pt x="220090" y="166370"/>
                  </a:lnTo>
                  <a:lnTo>
                    <a:pt x="225551" y="167640"/>
                  </a:lnTo>
                  <a:lnTo>
                    <a:pt x="225932" y="160020"/>
                  </a:lnTo>
                  <a:close/>
                </a:path>
                <a:path w="340360" h="332739">
                  <a:moveTo>
                    <a:pt x="200913" y="67310"/>
                  </a:moveTo>
                  <a:lnTo>
                    <a:pt x="196391" y="74930"/>
                  </a:lnTo>
                  <a:lnTo>
                    <a:pt x="191214" y="82550"/>
                  </a:lnTo>
                  <a:lnTo>
                    <a:pt x="185394" y="90170"/>
                  </a:lnTo>
                  <a:lnTo>
                    <a:pt x="178942" y="97790"/>
                  </a:lnTo>
                  <a:lnTo>
                    <a:pt x="203962" y="123190"/>
                  </a:lnTo>
                  <a:lnTo>
                    <a:pt x="213703" y="133350"/>
                  </a:lnTo>
                  <a:lnTo>
                    <a:pt x="221218" y="144780"/>
                  </a:lnTo>
                  <a:lnTo>
                    <a:pt x="226518" y="154940"/>
                  </a:lnTo>
                  <a:lnTo>
                    <a:pt x="229615" y="163830"/>
                  </a:lnTo>
                  <a:lnTo>
                    <a:pt x="237998" y="163830"/>
                  </a:lnTo>
                  <a:lnTo>
                    <a:pt x="234235" y="152400"/>
                  </a:lnTo>
                  <a:lnTo>
                    <a:pt x="228091" y="140970"/>
                  </a:lnTo>
                  <a:lnTo>
                    <a:pt x="219567" y="129540"/>
                  </a:lnTo>
                  <a:lnTo>
                    <a:pt x="208661" y="116840"/>
                  </a:lnTo>
                  <a:lnTo>
                    <a:pt x="212851" y="113030"/>
                  </a:lnTo>
                  <a:lnTo>
                    <a:pt x="203707" y="113030"/>
                  </a:lnTo>
                  <a:lnTo>
                    <a:pt x="188467" y="97790"/>
                  </a:lnTo>
                  <a:lnTo>
                    <a:pt x="193778" y="90170"/>
                  </a:lnTo>
                  <a:lnTo>
                    <a:pt x="198850" y="83820"/>
                  </a:lnTo>
                  <a:lnTo>
                    <a:pt x="203684" y="77470"/>
                  </a:lnTo>
                  <a:lnTo>
                    <a:pt x="208279" y="71120"/>
                  </a:lnTo>
                  <a:lnTo>
                    <a:pt x="200913" y="67310"/>
                  </a:lnTo>
                  <a:close/>
                </a:path>
                <a:path w="340360" h="332739">
                  <a:moveTo>
                    <a:pt x="135127" y="144780"/>
                  </a:moveTo>
                  <a:lnTo>
                    <a:pt x="123189" y="156210"/>
                  </a:lnTo>
                  <a:lnTo>
                    <a:pt x="131741" y="156210"/>
                  </a:lnTo>
                  <a:lnTo>
                    <a:pt x="139700" y="148590"/>
                  </a:lnTo>
                  <a:lnTo>
                    <a:pt x="135127" y="144780"/>
                  </a:lnTo>
                  <a:close/>
                </a:path>
                <a:path w="340360" h="332739">
                  <a:moveTo>
                    <a:pt x="194612" y="132080"/>
                  </a:moveTo>
                  <a:lnTo>
                    <a:pt x="184276" y="132080"/>
                  </a:lnTo>
                  <a:lnTo>
                    <a:pt x="192024" y="139700"/>
                  </a:lnTo>
                  <a:lnTo>
                    <a:pt x="177418" y="154940"/>
                  </a:lnTo>
                  <a:lnTo>
                    <a:pt x="185881" y="154940"/>
                  </a:lnTo>
                  <a:lnTo>
                    <a:pt x="196596" y="144780"/>
                  </a:lnTo>
                  <a:lnTo>
                    <a:pt x="207166" y="144780"/>
                  </a:lnTo>
                  <a:lnTo>
                    <a:pt x="194612" y="132080"/>
                  </a:lnTo>
                  <a:close/>
                </a:path>
                <a:path w="340360" h="332739">
                  <a:moveTo>
                    <a:pt x="215011" y="142240"/>
                  </a:moveTo>
                  <a:lnTo>
                    <a:pt x="209676" y="147320"/>
                  </a:lnTo>
                  <a:lnTo>
                    <a:pt x="219710" y="147320"/>
                  </a:lnTo>
                  <a:lnTo>
                    <a:pt x="215011" y="142240"/>
                  </a:lnTo>
                  <a:close/>
                </a:path>
                <a:path w="340360" h="332739">
                  <a:moveTo>
                    <a:pt x="144017" y="121920"/>
                  </a:moveTo>
                  <a:lnTo>
                    <a:pt x="138811" y="127000"/>
                  </a:lnTo>
                  <a:lnTo>
                    <a:pt x="147192" y="134620"/>
                  </a:lnTo>
                  <a:lnTo>
                    <a:pt x="142239" y="139700"/>
                  </a:lnTo>
                  <a:lnTo>
                    <a:pt x="147065" y="144780"/>
                  </a:lnTo>
                  <a:lnTo>
                    <a:pt x="152018" y="139700"/>
                  </a:lnTo>
                  <a:lnTo>
                    <a:pt x="162475" y="139700"/>
                  </a:lnTo>
                  <a:lnTo>
                    <a:pt x="157225" y="134620"/>
                  </a:lnTo>
                  <a:lnTo>
                    <a:pt x="162094" y="129540"/>
                  </a:lnTo>
                  <a:lnTo>
                    <a:pt x="152400" y="129540"/>
                  </a:lnTo>
                  <a:lnTo>
                    <a:pt x="144017" y="121920"/>
                  </a:lnTo>
                  <a:close/>
                </a:path>
                <a:path w="340360" h="332739">
                  <a:moveTo>
                    <a:pt x="230140" y="106680"/>
                  </a:moveTo>
                  <a:lnTo>
                    <a:pt x="219837" y="106680"/>
                  </a:lnTo>
                  <a:lnTo>
                    <a:pt x="258063" y="144780"/>
                  </a:lnTo>
                  <a:lnTo>
                    <a:pt x="263271" y="139700"/>
                  </a:lnTo>
                  <a:lnTo>
                    <a:pt x="230140" y="106680"/>
                  </a:lnTo>
                  <a:close/>
                </a:path>
                <a:path w="340360" h="332739">
                  <a:moveTo>
                    <a:pt x="182059" y="119380"/>
                  </a:moveTo>
                  <a:lnTo>
                    <a:pt x="171830" y="119380"/>
                  </a:lnTo>
                  <a:lnTo>
                    <a:pt x="179704" y="128270"/>
                  </a:lnTo>
                  <a:lnTo>
                    <a:pt x="165100" y="142240"/>
                  </a:lnTo>
                  <a:lnTo>
                    <a:pt x="174455" y="142240"/>
                  </a:lnTo>
                  <a:lnTo>
                    <a:pt x="184276" y="132080"/>
                  </a:lnTo>
                  <a:lnTo>
                    <a:pt x="194612" y="132080"/>
                  </a:lnTo>
                  <a:lnTo>
                    <a:pt x="182059" y="119380"/>
                  </a:lnTo>
                  <a:close/>
                </a:path>
                <a:path w="340360" h="332739">
                  <a:moveTo>
                    <a:pt x="163956" y="101600"/>
                  </a:moveTo>
                  <a:lnTo>
                    <a:pt x="158750" y="106680"/>
                  </a:lnTo>
                  <a:lnTo>
                    <a:pt x="167131" y="115570"/>
                  </a:lnTo>
                  <a:lnTo>
                    <a:pt x="152400" y="129540"/>
                  </a:lnTo>
                  <a:lnTo>
                    <a:pt x="162094" y="129540"/>
                  </a:lnTo>
                  <a:lnTo>
                    <a:pt x="171830" y="119380"/>
                  </a:lnTo>
                  <a:lnTo>
                    <a:pt x="182059" y="119380"/>
                  </a:lnTo>
                  <a:lnTo>
                    <a:pt x="177037" y="114300"/>
                  </a:lnTo>
                  <a:lnTo>
                    <a:pt x="182372" y="109220"/>
                  </a:lnTo>
                  <a:lnTo>
                    <a:pt x="172338" y="109220"/>
                  </a:lnTo>
                  <a:lnTo>
                    <a:pt x="163956" y="101600"/>
                  </a:lnTo>
                  <a:close/>
                </a:path>
                <a:path w="340360" h="332739">
                  <a:moveTo>
                    <a:pt x="249199" y="74930"/>
                  </a:moveTo>
                  <a:lnTo>
                    <a:pt x="238760" y="74930"/>
                  </a:lnTo>
                  <a:lnTo>
                    <a:pt x="265556" y="101600"/>
                  </a:lnTo>
                  <a:lnTo>
                    <a:pt x="263271" y="105410"/>
                  </a:lnTo>
                  <a:lnTo>
                    <a:pt x="260857" y="109220"/>
                  </a:lnTo>
                  <a:lnTo>
                    <a:pt x="258190" y="113030"/>
                  </a:lnTo>
                  <a:lnTo>
                    <a:pt x="265556" y="116840"/>
                  </a:lnTo>
                  <a:lnTo>
                    <a:pt x="269795" y="110490"/>
                  </a:lnTo>
                  <a:lnTo>
                    <a:pt x="274129" y="102870"/>
                  </a:lnTo>
                  <a:lnTo>
                    <a:pt x="278558" y="95250"/>
                  </a:lnTo>
                  <a:lnTo>
                    <a:pt x="269621" y="95250"/>
                  </a:lnTo>
                  <a:lnTo>
                    <a:pt x="249199" y="74930"/>
                  </a:lnTo>
                  <a:close/>
                </a:path>
                <a:path w="340360" h="332739">
                  <a:moveTo>
                    <a:pt x="228091" y="87630"/>
                  </a:moveTo>
                  <a:lnTo>
                    <a:pt x="203707" y="113030"/>
                  </a:lnTo>
                  <a:lnTo>
                    <a:pt x="212851" y="113030"/>
                  </a:lnTo>
                  <a:lnTo>
                    <a:pt x="219837" y="106680"/>
                  </a:lnTo>
                  <a:lnTo>
                    <a:pt x="230140" y="106680"/>
                  </a:lnTo>
                  <a:lnTo>
                    <a:pt x="225043" y="101600"/>
                  </a:lnTo>
                  <a:lnTo>
                    <a:pt x="233044" y="92710"/>
                  </a:lnTo>
                  <a:lnTo>
                    <a:pt x="228091" y="87630"/>
                  </a:lnTo>
                  <a:close/>
                </a:path>
                <a:path w="340360" h="332739">
                  <a:moveTo>
                    <a:pt x="177546" y="104140"/>
                  </a:moveTo>
                  <a:lnTo>
                    <a:pt x="172338" y="109220"/>
                  </a:lnTo>
                  <a:lnTo>
                    <a:pt x="182372" y="109220"/>
                  </a:lnTo>
                  <a:lnTo>
                    <a:pt x="177546" y="104140"/>
                  </a:lnTo>
                  <a:close/>
                </a:path>
                <a:path w="340360" h="332739">
                  <a:moveTo>
                    <a:pt x="335152" y="50800"/>
                  </a:moveTo>
                  <a:lnTo>
                    <a:pt x="287019" y="97790"/>
                  </a:lnTo>
                  <a:lnTo>
                    <a:pt x="291973" y="102870"/>
                  </a:lnTo>
                  <a:lnTo>
                    <a:pt x="339978" y="55880"/>
                  </a:lnTo>
                  <a:lnTo>
                    <a:pt x="335152" y="50800"/>
                  </a:lnTo>
                  <a:close/>
                </a:path>
                <a:path w="340360" h="332739">
                  <a:moveTo>
                    <a:pt x="277240" y="82550"/>
                  </a:moveTo>
                  <a:lnTo>
                    <a:pt x="272414" y="90170"/>
                  </a:lnTo>
                  <a:lnTo>
                    <a:pt x="269621" y="95250"/>
                  </a:lnTo>
                  <a:lnTo>
                    <a:pt x="278558" y="95250"/>
                  </a:lnTo>
                  <a:lnTo>
                    <a:pt x="283082" y="87630"/>
                  </a:lnTo>
                  <a:lnTo>
                    <a:pt x="279273" y="83820"/>
                  </a:lnTo>
                  <a:lnTo>
                    <a:pt x="277240" y="82550"/>
                  </a:lnTo>
                  <a:close/>
                </a:path>
                <a:path w="340360" h="332739">
                  <a:moveTo>
                    <a:pt x="219837" y="45720"/>
                  </a:moveTo>
                  <a:lnTo>
                    <a:pt x="214502" y="50800"/>
                  </a:lnTo>
                  <a:lnTo>
                    <a:pt x="233679" y="69850"/>
                  </a:lnTo>
                  <a:lnTo>
                    <a:pt x="225043" y="78740"/>
                  </a:lnTo>
                  <a:lnTo>
                    <a:pt x="229997" y="83820"/>
                  </a:lnTo>
                  <a:lnTo>
                    <a:pt x="238760" y="74930"/>
                  </a:lnTo>
                  <a:lnTo>
                    <a:pt x="249199" y="74930"/>
                  </a:lnTo>
                  <a:lnTo>
                    <a:pt x="244093" y="69850"/>
                  </a:lnTo>
                  <a:lnTo>
                    <a:pt x="249101" y="64770"/>
                  </a:lnTo>
                  <a:lnTo>
                    <a:pt x="239013" y="64770"/>
                  </a:lnTo>
                  <a:lnTo>
                    <a:pt x="219837" y="45720"/>
                  </a:lnTo>
                  <a:close/>
                </a:path>
                <a:path w="340360" h="332739">
                  <a:moveTo>
                    <a:pt x="273430" y="0"/>
                  </a:moveTo>
                  <a:lnTo>
                    <a:pt x="237616" y="35560"/>
                  </a:lnTo>
                  <a:lnTo>
                    <a:pt x="284734" y="82550"/>
                  </a:lnTo>
                  <a:lnTo>
                    <a:pt x="290067" y="77470"/>
                  </a:lnTo>
                  <a:lnTo>
                    <a:pt x="286765" y="73660"/>
                  </a:lnTo>
                  <a:lnTo>
                    <a:pt x="292033" y="68580"/>
                  </a:lnTo>
                  <a:lnTo>
                    <a:pt x="281813" y="68580"/>
                  </a:lnTo>
                  <a:lnTo>
                    <a:pt x="267080" y="54610"/>
                  </a:lnTo>
                  <a:lnTo>
                    <a:pt x="272110" y="49530"/>
                  </a:lnTo>
                  <a:lnTo>
                    <a:pt x="262127" y="49530"/>
                  </a:lnTo>
                  <a:lnTo>
                    <a:pt x="247903" y="35560"/>
                  </a:lnTo>
                  <a:lnTo>
                    <a:pt x="273050" y="10160"/>
                  </a:lnTo>
                  <a:lnTo>
                    <a:pt x="283618" y="10160"/>
                  </a:lnTo>
                  <a:lnTo>
                    <a:pt x="273430" y="0"/>
                  </a:lnTo>
                  <a:close/>
                </a:path>
                <a:path w="340360" h="332739">
                  <a:moveTo>
                    <a:pt x="302719" y="29210"/>
                  </a:moveTo>
                  <a:lnTo>
                    <a:pt x="292226" y="29210"/>
                  </a:lnTo>
                  <a:lnTo>
                    <a:pt x="306959" y="44450"/>
                  </a:lnTo>
                  <a:lnTo>
                    <a:pt x="281813" y="68580"/>
                  </a:lnTo>
                  <a:lnTo>
                    <a:pt x="292033" y="68580"/>
                  </a:lnTo>
                  <a:lnTo>
                    <a:pt x="311785" y="49530"/>
                  </a:lnTo>
                  <a:lnTo>
                    <a:pt x="317880" y="49530"/>
                  </a:lnTo>
                  <a:lnTo>
                    <a:pt x="320548" y="46990"/>
                  </a:lnTo>
                  <a:lnTo>
                    <a:pt x="302719" y="29210"/>
                  </a:lnTo>
                  <a:close/>
                </a:path>
                <a:path w="340360" h="332739">
                  <a:moveTo>
                    <a:pt x="247903" y="55880"/>
                  </a:moveTo>
                  <a:lnTo>
                    <a:pt x="239013" y="64770"/>
                  </a:lnTo>
                  <a:lnTo>
                    <a:pt x="249101" y="64770"/>
                  </a:lnTo>
                  <a:lnTo>
                    <a:pt x="252856" y="60960"/>
                  </a:lnTo>
                  <a:lnTo>
                    <a:pt x="247903" y="55880"/>
                  </a:lnTo>
                  <a:close/>
                </a:path>
                <a:path w="340360" h="332739">
                  <a:moveTo>
                    <a:pt x="317880" y="49530"/>
                  </a:moveTo>
                  <a:lnTo>
                    <a:pt x="311785" y="49530"/>
                  </a:lnTo>
                  <a:lnTo>
                    <a:pt x="315213" y="52070"/>
                  </a:lnTo>
                  <a:lnTo>
                    <a:pt x="317880" y="49530"/>
                  </a:lnTo>
                  <a:close/>
                </a:path>
                <a:path w="340360" h="332739">
                  <a:moveTo>
                    <a:pt x="283618" y="10160"/>
                  </a:moveTo>
                  <a:lnTo>
                    <a:pt x="273050" y="10160"/>
                  </a:lnTo>
                  <a:lnTo>
                    <a:pt x="287274" y="24130"/>
                  </a:lnTo>
                  <a:lnTo>
                    <a:pt x="262127" y="49530"/>
                  </a:lnTo>
                  <a:lnTo>
                    <a:pt x="272110" y="49530"/>
                  </a:lnTo>
                  <a:lnTo>
                    <a:pt x="292226" y="29210"/>
                  </a:lnTo>
                  <a:lnTo>
                    <a:pt x="302719" y="29210"/>
                  </a:lnTo>
                  <a:lnTo>
                    <a:pt x="283618" y="10160"/>
                  </a:lnTo>
                  <a:close/>
                </a:path>
              </a:pathLst>
            </a:custGeom>
            <a:solidFill>
              <a:srgbClr val="000000"/>
            </a:solidFill>
          </p:spPr>
          <p:txBody>
            <a:bodyPr wrap="square" lIns="0" tIns="0" rIns="0" bIns="0" rtlCol="0"/>
            <a:lstStyle/>
            <a:p/>
          </p:txBody>
        </p:sp>
      </p:grpSp>
      <p:sp>
        <p:nvSpPr>
          <p:cNvPr id="37" name="object 37"/>
          <p:cNvSpPr/>
          <p:nvPr/>
        </p:nvSpPr>
        <p:spPr>
          <a:xfrm>
            <a:off x="2867025" y="4104614"/>
            <a:ext cx="243840" cy="60960"/>
          </a:xfrm>
          <a:custGeom>
            <a:avLst/>
            <a:gdLst/>
            <a:ahLst/>
            <a:cxnLst/>
            <a:rect l="l" t="t" r="r" b="b"/>
            <a:pathLst>
              <a:path w="243839" h="60960">
                <a:moveTo>
                  <a:pt x="243839" y="0"/>
                </a:moveTo>
                <a:lnTo>
                  <a:pt x="0" y="0"/>
                </a:lnTo>
                <a:lnTo>
                  <a:pt x="0" y="60350"/>
                </a:lnTo>
                <a:lnTo>
                  <a:pt x="243839" y="60350"/>
                </a:lnTo>
                <a:lnTo>
                  <a:pt x="243839" y="0"/>
                </a:lnTo>
                <a:close/>
              </a:path>
            </a:pathLst>
          </a:custGeom>
          <a:solidFill>
            <a:srgbClr val="EC7C30"/>
          </a:solidFill>
        </p:spPr>
        <p:txBody>
          <a:bodyPr wrap="square" lIns="0" tIns="0" rIns="0" bIns="0" rtlCol="0"/>
          <a:lstStyle/>
          <a:p/>
        </p:txBody>
      </p:sp>
      <p:sp>
        <p:nvSpPr>
          <p:cNvPr id="38" name="object 38"/>
          <p:cNvSpPr txBox="1"/>
          <p:nvPr/>
        </p:nvSpPr>
        <p:spPr>
          <a:xfrm>
            <a:off x="3124580" y="4053332"/>
            <a:ext cx="1148715" cy="147955"/>
          </a:xfrm>
          <a:prstGeom prst="rect">
            <a:avLst/>
          </a:prstGeom>
        </p:spPr>
        <p:txBody>
          <a:bodyPr wrap="square" lIns="0" tIns="12700" rIns="0" bIns="0" rtlCol="0" vert="horz">
            <a:spAutoFit/>
          </a:bodyPr>
          <a:lstStyle/>
          <a:p>
            <a:pPr marL="12700">
              <a:lnSpc>
                <a:spcPct val="100000"/>
              </a:lnSpc>
              <a:spcBef>
                <a:spcPts val="100"/>
              </a:spcBef>
            </a:pPr>
            <a:r>
              <a:rPr dirty="0" sz="800">
                <a:latin typeface="微软雅黑"/>
                <a:cs typeface="微软雅黑"/>
              </a:rPr>
              <a:t>糖尿病患病人数（百万）</a:t>
            </a:r>
            <a:endParaRPr sz="800">
              <a:latin typeface="微软雅黑"/>
              <a:cs typeface="微软雅黑"/>
            </a:endParaRPr>
          </a:p>
        </p:txBody>
      </p:sp>
      <p:sp>
        <p:nvSpPr>
          <p:cNvPr id="39" name="object 39"/>
          <p:cNvSpPr/>
          <p:nvPr/>
        </p:nvSpPr>
        <p:spPr>
          <a:xfrm>
            <a:off x="4492625" y="4134738"/>
            <a:ext cx="243840" cy="0"/>
          </a:xfrm>
          <a:custGeom>
            <a:avLst/>
            <a:gdLst/>
            <a:ahLst/>
            <a:cxnLst/>
            <a:rect l="l" t="t" r="r" b="b"/>
            <a:pathLst>
              <a:path w="243839" h="0">
                <a:moveTo>
                  <a:pt x="0" y="0"/>
                </a:moveTo>
                <a:lnTo>
                  <a:pt x="243839" y="0"/>
                </a:lnTo>
              </a:path>
            </a:pathLst>
          </a:custGeom>
          <a:ln w="19050">
            <a:solidFill>
              <a:srgbClr val="A4A4A4"/>
            </a:solidFill>
          </a:ln>
        </p:spPr>
        <p:txBody>
          <a:bodyPr wrap="square" lIns="0" tIns="0" rIns="0" bIns="0" rtlCol="0"/>
          <a:lstStyle/>
          <a:p/>
        </p:txBody>
      </p:sp>
      <p:sp>
        <p:nvSpPr>
          <p:cNvPr id="40" name="object 40"/>
          <p:cNvSpPr txBox="1"/>
          <p:nvPr/>
        </p:nvSpPr>
        <p:spPr>
          <a:xfrm>
            <a:off x="4750434" y="4053332"/>
            <a:ext cx="1351280" cy="147955"/>
          </a:xfrm>
          <a:prstGeom prst="rect">
            <a:avLst/>
          </a:prstGeom>
        </p:spPr>
        <p:txBody>
          <a:bodyPr wrap="square" lIns="0" tIns="12700" rIns="0" bIns="0" rtlCol="0" vert="horz">
            <a:spAutoFit/>
          </a:bodyPr>
          <a:lstStyle/>
          <a:p>
            <a:pPr marL="12700">
              <a:lnSpc>
                <a:spcPct val="100000"/>
              </a:lnSpc>
              <a:spcBef>
                <a:spcPts val="100"/>
              </a:spcBef>
            </a:pPr>
            <a:r>
              <a:rPr dirty="0" sz="800">
                <a:latin typeface="微软雅黑"/>
                <a:cs typeface="微软雅黑"/>
              </a:rPr>
              <a:t>人均糖尿病医疗支出（</a:t>
            </a:r>
            <a:r>
              <a:rPr dirty="0" sz="800" spc="-15">
                <a:latin typeface="微软雅黑"/>
                <a:cs typeface="微软雅黑"/>
              </a:rPr>
              <a:t>美</a:t>
            </a:r>
            <a:r>
              <a:rPr dirty="0" sz="800">
                <a:latin typeface="微软雅黑"/>
                <a:cs typeface="微软雅黑"/>
              </a:rPr>
              <a:t>元）</a:t>
            </a:r>
            <a:endParaRPr sz="800">
              <a:latin typeface="微软雅黑"/>
              <a:cs typeface="微软雅黑"/>
            </a:endParaRPr>
          </a:p>
        </p:txBody>
      </p:sp>
      <p:pic>
        <p:nvPicPr>
          <p:cNvPr id="41" name="object 41"/>
          <p:cNvPicPr/>
          <p:nvPr/>
        </p:nvPicPr>
        <p:blipFill>
          <a:blip r:embed="rId9" cstate="print"/>
          <a:stretch>
            <a:fillRect/>
          </a:stretch>
        </p:blipFill>
        <p:spPr>
          <a:xfrm>
            <a:off x="3014295" y="6067678"/>
            <a:ext cx="3007734" cy="2540635"/>
          </a:xfrm>
          <a:prstGeom prst="rect">
            <a:avLst/>
          </a:prstGeom>
        </p:spPr>
      </p:pic>
      <p:sp>
        <p:nvSpPr>
          <p:cNvPr id="42" name="object 42"/>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43" name="object 43"/>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graphicFrame>
        <p:nvGraphicFramePr>
          <p:cNvPr id="5" name="object 5"/>
          <p:cNvGraphicFramePr>
            <a:graphicFrameLocks noGrp="1"/>
          </p:cNvGraphicFramePr>
          <p:nvPr/>
        </p:nvGraphicFramePr>
        <p:xfrm>
          <a:off x="594359" y="626363"/>
          <a:ext cx="6373495" cy="2827020"/>
        </p:xfrm>
        <a:graphic>
          <a:graphicData uri="http://schemas.openxmlformats.org/drawingml/2006/table">
            <a:tbl>
              <a:tblPr firstRow="1" bandRow="1">
                <a:tableStyleId>{2D5ABB26-0587-4C30-8999-92F81FD0307C}</a:tableStyleId>
              </a:tblPr>
              <a:tblGrid>
                <a:gridCol w="1569720"/>
                <a:gridCol w="4716145"/>
                <a:gridCol w="86995"/>
              </a:tblGrid>
              <a:tr h="2662681">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lnT w="19050">
                      <a:solidFill>
                        <a:srgbClr val="F5821F"/>
                      </a:solidFill>
                      <a:prstDash val="solid"/>
                    </a:lnT>
                  </a:tcPr>
                </a:tc>
              </a:tr>
              <a:tr h="154686">
                <a:tc>
                  <a:txBody>
                    <a:bodyPr/>
                    <a:lstStyle/>
                    <a:p>
                      <a:pPr>
                        <a:lnSpc>
                          <a:spcPct val="100000"/>
                        </a:lnSpc>
                      </a:pPr>
                      <a:endParaRPr sz="800">
                        <a:latin typeface="Times New Roman"/>
                        <a:cs typeface="Times New Roman"/>
                      </a:endParaRPr>
                    </a:p>
                  </a:txBody>
                  <a:tcPr marL="0" marR="0" marB="0" marT="0"/>
                </a:tc>
                <a:tc>
                  <a:txBody>
                    <a:bodyPr/>
                    <a:lstStyle/>
                    <a:p>
                      <a:pPr marL="68580">
                        <a:lnSpc>
                          <a:spcPts val="775"/>
                        </a:lnSpc>
                        <a:spcBef>
                          <a:spcPts val="34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350">
                          <a:solidFill>
                            <a:srgbClr val="4D4D4F"/>
                          </a:solidFill>
                          <a:latin typeface="宋体"/>
                          <a:cs typeface="宋体"/>
                        </a:rPr>
                        <a:t>：</a:t>
                      </a:r>
                      <a:r>
                        <a:rPr dirty="0" sz="700" spc="-5">
                          <a:solidFill>
                            <a:srgbClr val="4D4D4F"/>
                          </a:solidFill>
                          <a:latin typeface="宋体"/>
                          <a:cs typeface="宋体"/>
                        </a:rPr>
                        <a:t>《中国</a:t>
                      </a:r>
                      <a:r>
                        <a:rPr dirty="0" sz="700" spc="-175">
                          <a:solidFill>
                            <a:srgbClr val="4D4D4F"/>
                          </a:solidFill>
                          <a:latin typeface="宋体"/>
                          <a:cs typeface="宋体"/>
                        </a:rPr>
                        <a:t> </a:t>
                      </a:r>
                      <a:r>
                        <a:rPr dirty="0" sz="700" spc="-5">
                          <a:solidFill>
                            <a:srgbClr val="4D4D4F"/>
                          </a:solidFill>
                          <a:latin typeface="Calibri"/>
                          <a:cs typeface="Calibri"/>
                        </a:rPr>
                        <a:t>2</a:t>
                      </a:r>
                      <a:r>
                        <a:rPr dirty="0" sz="700" spc="25">
                          <a:solidFill>
                            <a:srgbClr val="4D4D4F"/>
                          </a:solidFill>
                          <a:latin typeface="Calibri"/>
                          <a:cs typeface="Calibri"/>
                        </a:rPr>
                        <a:t> </a:t>
                      </a:r>
                      <a:r>
                        <a:rPr dirty="0" sz="700" spc="-5">
                          <a:solidFill>
                            <a:srgbClr val="4D4D4F"/>
                          </a:solidFill>
                          <a:latin typeface="宋体"/>
                          <a:cs typeface="宋体"/>
                        </a:rPr>
                        <a:t>型糖</a:t>
                      </a:r>
                      <a:r>
                        <a:rPr dirty="0" sz="700" spc="5">
                          <a:solidFill>
                            <a:srgbClr val="4D4D4F"/>
                          </a:solidFill>
                          <a:latin typeface="宋体"/>
                          <a:cs typeface="宋体"/>
                        </a:rPr>
                        <a:t>尿</a:t>
                      </a:r>
                      <a:r>
                        <a:rPr dirty="0" sz="700" spc="-5">
                          <a:solidFill>
                            <a:srgbClr val="4D4D4F"/>
                          </a:solidFill>
                          <a:latin typeface="宋体"/>
                          <a:cs typeface="宋体"/>
                        </a:rPr>
                        <a:t>病防</a:t>
                      </a:r>
                      <a:r>
                        <a:rPr dirty="0" sz="700" spc="5">
                          <a:solidFill>
                            <a:srgbClr val="4D4D4F"/>
                          </a:solidFill>
                          <a:latin typeface="宋体"/>
                          <a:cs typeface="宋体"/>
                        </a:rPr>
                        <a:t>治</a:t>
                      </a:r>
                      <a:r>
                        <a:rPr dirty="0" sz="700" spc="-5">
                          <a:solidFill>
                            <a:srgbClr val="4D4D4F"/>
                          </a:solidFill>
                          <a:latin typeface="宋体"/>
                          <a:cs typeface="宋体"/>
                        </a:rPr>
                        <a:t>指南</a:t>
                      </a:r>
                      <a:r>
                        <a:rPr dirty="0" sz="700" spc="-170">
                          <a:solidFill>
                            <a:srgbClr val="4D4D4F"/>
                          </a:solidFill>
                          <a:latin typeface="宋体"/>
                          <a:cs typeface="宋体"/>
                        </a:rPr>
                        <a:t> </a:t>
                      </a:r>
                      <a:r>
                        <a:rPr dirty="0" sz="700" spc="-5">
                          <a:solidFill>
                            <a:srgbClr val="4D4D4F"/>
                          </a:solidFill>
                          <a:latin typeface="Calibri"/>
                          <a:cs typeface="Calibri"/>
                        </a:rPr>
                        <a:t>2017</a:t>
                      </a:r>
                      <a:r>
                        <a:rPr dirty="0" sz="700" spc="25">
                          <a:solidFill>
                            <a:srgbClr val="4D4D4F"/>
                          </a:solidFill>
                          <a:latin typeface="Calibri"/>
                          <a:cs typeface="Calibri"/>
                        </a:rPr>
                        <a:t> </a:t>
                      </a:r>
                      <a:r>
                        <a:rPr dirty="0" sz="700" spc="-5">
                          <a:solidFill>
                            <a:srgbClr val="4D4D4F"/>
                          </a:solidFill>
                          <a:latin typeface="宋体"/>
                          <a:cs typeface="宋体"/>
                        </a:rPr>
                        <a:t>版</a:t>
                      </a:r>
                      <a:r>
                        <a:rPr dirty="0" sz="700" spc="-355">
                          <a:solidFill>
                            <a:srgbClr val="4D4D4F"/>
                          </a:solidFill>
                          <a:latin typeface="宋体"/>
                          <a:cs typeface="宋体"/>
                        </a:rPr>
                        <a:t>》</a:t>
                      </a:r>
                      <a:r>
                        <a:rPr dirty="0" sz="700" spc="-5">
                          <a:solidFill>
                            <a:srgbClr val="4D4D4F"/>
                          </a:solidFill>
                          <a:latin typeface="宋体"/>
                          <a:cs typeface="宋体"/>
                        </a:rPr>
                        <a:t>，</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txBody>
                  <a:tcPr marL="0" marR="0" marB="0" marT="43180">
                    <a:lnT w="6350">
                      <a:solidFill>
                        <a:srgbClr val="F5821F"/>
                      </a:solidFill>
                      <a:prstDash val="solid"/>
                    </a:lnT>
                  </a:tcPr>
                </a:tc>
                <a:tc>
                  <a:txBody>
                    <a:bodyPr/>
                    <a:lstStyle/>
                    <a:p>
                      <a:pPr>
                        <a:lnSpc>
                          <a:spcPct val="100000"/>
                        </a:lnSpc>
                      </a:pPr>
                      <a:endParaRPr sz="800">
                        <a:latin typeface="Times New Roman"/>
                        <a:cs typeface="Times New Roman"/>
                      </a:endParaRPr>
                    </a:p>
                  </a:txBody>
                  <a:tcPr marL="0" marR="0" marB="0" marT="0"/>
                </a:tc>
              </a:tr>
            </a:tbl>
          </a:graphicData>
        </a:graphic>
      </p:graphicFrame>
      <p:sp>
        <p:nvSpPr>
          <p:cNvPr id="6" name="object 6"/>
          <p:cNvSpPr/>
          <p:nvPr/>
        </p:nvSpPr>
        <p:spPr>
          <a:xfrm>
            <a:off x="2164333" y="6886320"/>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sp>
        <p:nvSpPr>
          <p:cNvPr id="7" name="object 7"/>
          <p:cNvSpPr txBox="1"/>
          <p:nvPr/>
        </p:nvSpPr>
        <p:spPr>
          <a:xfrm>
            <a:off x="1988566" y="9502850"/>
            <a:ext cx="4974590" cy="628650"/>
          </a:xfrm>
          <a:prstGeom prst="rect">
            <a:avLst/>
          </a:prstGeom>
        </p:spPr>
        <p:txBody>
          <a:bodyPr wrap="square" lIns="0" tIns="12065" rIns="0" bIns="0" rtlCol="0" vert="horz">
            <a:spAutoFit/>
          </a:bodyPr>
          <a:lstStyle/>
          <a:p>
            <a:pPr marL="24384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：医</a:t>
            </a:r>
            <a:r>
              <a:rPr dirty="0" sz="700" spc="5">
                <a:solidFill>
                  <a:srgbClr val="4D4D4F"/>
                </a:solidFill>
                <a:latin typeface="宋体"/>
                <a:cs typeface="宋体"/>
              </a:rPr>
              <a:t>药</a:t>
            </a:r>
            <a:r>
              <a:rPr dirty="0" sz="700" spc="-5">
                <a:solidFill>
                  <a:srgbClr val="4D4D4F"/>
                </a:solidFill>
                <a:latin typeface="宋体"/>
                <a:cs typeface="宋体"/>
              </a:rPr>
              <a:t>魔方</a:t>
            </a:r>
            <a:r>
              <a:rPr dirty="0" sz="700" spc="5">
                <a:solidFill>
                  <a:srgbClr val="4D4D4F"/>
                </a:solidFill>
                <a:latin typeface="宋体"/>
                <a:cs typeface="宋体"/>
              </a:rPr>
              <a:t>，</a:t>
            </a:r>
            <a:r>
              <a:rPr dirty="0" sz="700" spc="-5">
                <a:solidFill>
                  <a:srgbClr val="4D4D4F"/>
                </a:solidFill>
                <a:latin typeface="宋体"/>
                <a:cs typeface="宋体"/>
              </a:rPr>
              <a:t>公司</a:t>
            </a:r>
            <a:r>
              <a:rPr dirty="0" sz="700" spc="5">
                <a:solidFill>
                  <a:srgbClr val="4D4D4F"/>
                </a:solidFill>
                <a:latin typeface="宋体"/>
                <a:cs typeface="宋体"/>
              </a:rPr>
              <a:t>年</a:t>
            </a:r>
            <a:r>
              <a:rPr dirty="0" sz="700" spc="-5">
                <a:solidFill>
                  <a:srgbClr val="4D4D4F"/>
                </a:solidFill>
                <a:latin typeface="宋体"/>
                <a:cs typeface="宋体"/>
              </a:rPr>
              <a:t>报，</a:t>
            </a:r>
            <a:r>
              <a:rPr dirty="0" sz="700" spc="5">
                <a:solidFill>
                  <a:srgbClr val="4D4D4F"/>
                </a:solidFill>
                <a:latin typeface="宋体"/>
                <a:cs typeface="宋体"/>
              </a:rPr>
              <a:t>天风</a:t>
            </a:r>
            <a:r>
              <a:rPr dirty="0" sz="700" spc="-5">
                <a:solidFill>
                  <a:srgbClr val="4D4D4F"/>
                </a:solidFill>
                <a:latin typeface="宋体"/>
                <a:cs typeface="宋体"/>
              </a:rPr>
              <a:t>证券研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a:p>
            <a:pPr>
              <a:lnSpc>
                <a:spcPct val="100000"/>
              </a:lnSpc>
              <a:spcBef>
                <a:spcPts val="25"/>
              </a:spcBef>
            </a:pPr>
            <a:endParaRPr sz="1000">
              <a:latin typeface="宋体"/>
              <a:cs typeface="宋体"/>
            </a:endParaRPr>
          </a:p>
          <a:p>
            <a:pPr marL="12700">
              <a:lnSpc>
                <a:spcPct val="100000"/>
              </a:lnSpc>
            </a:pPr>
            <a:r>
              <a:rPr dirty="0" sz="1000" spc="-5">
                <a:solidFill>
                  <a:srgbClr val="4D4D4F"/>
                </a:solidFill>
                <a:latin typeface="宋体"/>
                <a:cs typeface="宋体"/>
              </a:rPr>
              <a:t>国内目</a:t>
            </a:r>
            <a:r>
              <a:rPr dirty="0" sz="1000" spc="5">
                <a:solidFill>
                  <a:srgbClr val="4D4D4F"/>
                </a:solidFill>
                <a:latin typeface="宋体"/>
                <a:cs typeface="宋体"/>
              </a:rPr>
              <a:t>前</a:t>
            </a:r>
            <a:r>
              <a:rPr dirty="0" sz="1000" spc="-5">
                <a:solidFill>
                  <a:srgbClr val="4D4D4F"/>
                </a:solidFill>
                <a:latin typeface="宋体"/>
                <a:cs typeface="宋体"/>
              </a:rPr>
              <a:t>只有</a:t>
            </a:r>
            <a:r>
              <a:rPr dirty="0" sz="1000" spc="5">
                <a:solidFill>
                  <a:srgbClr val="4D4D4F"/>
                </a:solidFill>
                <a:latin typeface="宋体"/>
                <a:cs typeface="宋体"/>
              </a:rPr>
              <a:t>外</a:t>
            </a:r>
            <a:r>
              <a:rPr dirty="0" sz="1000">
                <a:solidFill>
                  <a:srgbClr val="4D4D4F"/>
                </a:solidFill>
                <a:latin typeface="宋体"/>
                <a:cs typeface="宋体"/>
              </a:rPr>
              <a:t>企</a:t>
            </a:r>
            <a:r>
              <a:rPr dirty="0" sz="1000" spc="175">
                <a:solidFill>
                  <a:srgbClr val="4D4D4F"/>
                </a:solidFill>
                <a:latin typeface="宋体"/>
                <a:cs typeface="宋体"/>
              </a:rPr>
              <a:t>的</a:t>
            </a:r>
            <a:r>
              <a:rPr dirty="0" sz="1000">
                <a:solidFill>
                  <a:srgbClr val="4D4D4F"/>
                </a:solidFill>
                <a:latin typeface="等线"/>
                <a:cs typeface="等线"/>
              </a:rPr>
              <a:t>SGLT-2</a:t>
            </a:r>
            <a:r>
              <a:rPr dirty="0" sz="1000" spc="-130">
                <a:solidFill>
                  <a:srgbClr val="4D4D4F"/>
                </a:solidFill>
                <a:latin typeface="等线"/>
                <a:cs typeface="等线"/>
              </a:rPr>
              <a:t>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
                <a:solidFill>
                  <a:srgbClr val="4D4D4F"/>
                </a:solidFill>
                <a:latin typeface="宋体"/>
                <a:cs typeface="宋体"/>
              </a:rPr>
              <a:t>的新</a:t>
            </a:r>
            <a:r>
              <a:rPr dirty="0" sz="1000" spc="10">
                <a:solidFill>
                  <a:srgbClr val="4D4D4F"/>
                </a:solidFill>
                <a:latin typeface="宋体"/>
                <a:cs typeface="宋体"/>
              </a:rPr>
              <a:t>药</a:t>
            </a:r>
            <a:r>
              <a:rPr dirty="0" sz="1000" spc="-5">
                <a:solidFill>
                  <a:srgbClr val="4D4D4F"/>
                </a:solidFill>
                <a:latin typeface="宋体"/>
                <a:cs typeface="宋体"/>
              </a:rPr>
              <a:t>获</a:t>
            </a:r>
            <a:r>
              <a:rPr dirty="0" sz="1000" spc="5">
                <a:solidFill>
                  <a:srgbClr val="4D4D4F"/>
                </a:solidFill>
                <a:latin typeface="宋体"/>
                <a:cs typeface="宋体"/>
              </a:rPr>
              <a:t>批</a:t>
            </a:r>
            <a:r>
              <a:rPr dirty="0" sz="1000" spc="-509">
                <a:solidFill>
                  <a:srgbClr val="4D4D4F"/>
                </a:solidFill>
                <a:latin typeface="宋体"/>
                <a:cs typeface="宋体"/>
              </a:rPr>
              <a:t>，</a:t>
            </a:r>
            <a:r>
              <a:rPr dirty="0" sz="1000" spc="-5">
                <a:solidFill>
                  <a:srgbClr val="4D4D4F"/>
                </a:solidFill>
                <a:latin typeface="宋体"/>
                <a:cs typeface="宋体"/>
              </a:rPr>
              <a:t>新</a:t>
            </a:r>
            <a:r>
              <a:rPr dirty="0" sz="1000" spc="5">
                <a:solidFill>
                  <a:srgbClr val="4D4D4F"/>
                </a:solidFill>
                <a:latin typeface="宋体"/>
                <a:cs typeface="宋体"/>
              </a:rPr>
              <a:t>药竞</a:t>
            </a:r>
            <a:r>
              <a:rPr dirty="0" sz="1000" spc="-5">
                <a:solidFill>
                  <a:srgbClr val="4D4D4F"/>
                </a:solidFill>
                <a:latin typeface="宋体"/>
                <a:cs typeface="宋体"/>
              </a:rPr>
              <a:t>争格局</a:t>
            </a:r>
            <a:r>
              <a:rPr dirty="0" sz="1000" spc="5">
                <a:solidFill>
                  <a:srgbClr val="4D4D4F"/>
                </a:solidFill>
                <a:latin typeface="宋体"/>
                <a:cs typeface="宋体"/>
              </a:rPr>
              <a:t>相</a:t>
            </a:r>
            <a:r>
              <a:rPr dirty="0" sz="1000" spc="-5">
                <a:solidFill>
                  <a:srgbClr val="4D4D4F"/>
                </a:solidFill>
                <a:latin typeface="宋体"/>
                <a:cs typeface="宋体"/>
              </a:rPr>
              <a:t>对更</a:t>
            </a:r>
            <a:r>
              <a:rPr dirty="0" sz="1000" spc="5">
                <a:solidFill>
                  <a:srgbClr val="4D4D4F"/>
                </a:solidFill>
                <a:latin typeface="宋体"/>
                <a:cs typeface="宋体"/>
              </a:rPr>
              <a:t>为</a:t>
            </a:r>
            <a:r>
              <a:rPr dirty="0" sz="1000" spc="-5">
                <a:solidFill>
                  <a:srgbClr val="4D4D4F"/>
                </a:solidFill>
                <a:latin typeface="宋体"/>
                <a:cs typeface="宋体"/>
              </a:rPr>
              <a:t>优</a:t>
            </a:r>
            <a:r>
              <a:rPr dirty="0" sz="1000" spc="5">
                <a:solidFill>
                  <a:srgbClr val="4D4D4F"/>
                </a:solidFill>
                <a:latin typeface="宋体"/>
                <a:cs typeface="宋体"/>
              </a:rPr>
              <a:t>良</a:t>
            </a:r>
            <a:r>
              <a:rPr dirty="0" sz="1000" spc="-505">
                <a:solidFill>
                  <a:srgbClr val="4D4D4F"/>
                </a:solidFill>
                <a:latin typeface="宋体"/>
                <a:cs typeface="宋体"/>
              </a:rPr>
              <a:t>。</a:t>
            </a:r>
            <a:r>
              <a:rPr dirty="0" sz="1000" spc="5">
                <a:solidFill>
                  <a:srgbClr val="4D4D4F"/>
                </a:solidFill>
                <a:latin typeface="宋体"/>
                <a:cs typeface="宋体"/>
              </a:rPr>
              <a:t>国</a:t>
            </a:r>
            <a:r>
              <a:rPr dirty="0" sz="1000" spc="-5">
                <a:solidFill>
                  <a:srgbClr val="4D4D4F"/>
                </a:solidFill>
                <a:latin typeface="宋体"/>
                <a:cs typeface="宋体"/>
              </a:rPr>
              <a:t>内</a:t>
            </a:r>
            <a:r>
              <a:rPr dirty="0" sz="1000" spc="-350">
                <a:solidFill>
                  <a:srgbClr val="4D4D4F"/>
                </a:solidFill>
                <a:latin typeface="宋体"/>
                <a:cs typeface="宋体"/>
              </a:rPr>
              <a:t> </a:t>
            </a:r>
            <a:r>
              <a:rPr dirty="0" sz="1000">
                <a:solidFill>
                  <a:srgbClr val="4D4D4F"/>
                </a:solidFill>
                <a:latin typeface="等线"/>
                <a:cs typeface="等线"/>
              </a:rPr>
              <a:t>SGLT-2</a:t>
            </a:r>
            <a:endParaRPr sz="1000">
              <a:latin typeface="等线"/>
              <a:cs typeface="等线"/>
            </a:endParaRPr>
          </a:p>
          <a:p>
            <a:pPr marL="12700">
              <a:lnSpc>
                <a:spcPct val="100000"/>
              </a:lnSpc>
              <a:spcBef>
                <a:spcPts val="204"/>
              </a:spcBef>
            </a:pPr>
            <a:r>
              <a:rPr dirty="0" sz="1000" spc="-5">
                <a:solidFill>
                  <a:srgbClr val="4D4D4F"/>
                </a:solidFill>
                <a:latin typeface="宋体"/>
                <a:cs typeface="宋体"/>
              </a:rPr>
              <a:t>抑制剂</a:t>
            </a:r>
            <a:r>
              <a:rPr dirty="0" sz="1000" spc="5">
                <a:solidFill>
                  <a:srgbClr val="4D4D4F"/>
                </a:solidFill>
                <a:latin typeface="宋体"/>
                <a:cs typeface="宋体"/>
              </a:rPr>
              <a:t>仿</a:t>
            </a:r>
            <a:r>
              <a:rPr dirty="0" sz="1000" spc="-5">
                <a:solidFill>
                  <a:srgbClr val="4D4D4F"/>
                </a:solidFill>
                <a:latin typeface="宋体"/>
                <a:cs typeface="宋体"/>
              </a:rPr>
              <a:t>制药</a:t>
            </a:r>
            <a:r>
              <a:rPr dirty="0" sz="1000" spc="5">
                <a:solidFill>
                  <a:srgbClr val="4D4D4F"/>
                </a:solidFill>
                <a:latin typeface="宋体"/>
                <a:cs typeface="宋体"/>
              </a:rPr>
              <a:t>获</a:t>
            </a:r>
            <a:r>
              <a:rPr dirty="0" sz="1000" spc="-5">
                <a:solidFill>
                  <a:srgbClr val="4D4D4F"/>
                </a:solidFill>
                <a:latin typeface="宋体"/>
                <a:cs typeface="宋体"/>
              </a:rPr>
              <a:t>批</a:t>
            </a:r>
            <a:r>
              <a:rPr dirty="0" sz="1000" spc="-260">
                <a:solidFill>
                  <a:srgbClr val="4D4D4F"/>
                </a:solidFill>
                <a:latin typeface="宋体"/>
                <a:cs typeface="宋体"/>
              </a:rPr>
              <a:t> </a:t>
            </a:r>
            <a:r>
              <a:rPr dirty="0" sz="1000" spc="-5">
                <a:solidFill>
                  <a:srgbClr val="4D4D4F"/>
                </a:solidFill>
                <a:latin typeface="等线"/>
                <a:cs typeface="等线"/>
              </a:rPr>
              <a:t>4</a:t>
            </a:r>
            <a:r>
              <a:rPr dirty="0" sz="1000" spc="-35">
                <a:solidFill>
                  <a:srgbClr val="4D4D4F"/>
                </a:solidFill>
                <a:latin typeface="等线"/>
                <a:cs typeface="等线"/>
              </a:rPr>
              <a:t> </a:t>
            </a:r>
            <a:r>
              <a:rPr dirty="0" sz="1000" spc="-5">
                <a:solidFill>
                  <a:srgbClr val="4D4D4F"/>
                </a:solidFill>
                <a:latin typeface="宋体"/>
                <a:cs typeface="宋体"/>
              </a:rPr>
              <a:t>款</a:t>
            </a:r>
            <a:r>
              <a:rPr dirty="0" sz="1000" spc="-55">
                <a:solidFill>
                  <a:srgbClr val="4D4D4F"/>
                </a:solidFill>
                <a:latin typeface="宋体"/>
                <a:cs typeface="宋体"/>
              </a:rPr>
              <a:t>，</a:t>
            </a:r>
            <a:r>
              <a:rPr dirty="0" sz="1000" spc="5">
                <a:solidFill>
                  <a:srgbClr val="4D4D4F"/>
                </a:solidFill>
                <a:latin typeface="宋体"/>
                <a:cs typeface="宋体"/>
              </a:rPr>
              <a:t>恩</a:t>
            </a:r>
            <a:r>
              <a:rPr dirty="0" sz="1000" spc="-5">
                <a:solidFill>
                  <a:srgbClr val="4D4D4F"/>
                </a:solidFill>
                <a:latin typeface="宋体"/>
                <a:cs typeface="宋体"/>
              </a:rPr>
              <a:t>格列净</a:t>
            </a:r>
            <a:r>
              <a:rPr dirty="0" sz="1000" spc="5">
                <a:solidFill>
                  <a:srgbClr val="4D4D4F"/>
                </a:solidFill>
                <a:latin typeface="宋体"/>
                <a:cs typeface="宋体"/>
              </a:rPr>
              <a:t>有</a:t>
            </a:r>
            <a:r>
              <a:rPr dirty="0" sz="1000" spc="-5">
                <a:solidFill>
                  <a:srgbClr val="4D4D4F"/>
                </a:solidFill>
                <a:latin typeface="宋体"/>
                <a:cs typeface="宋体"/>
              </a:rPr>
              <a:t>豪森</a:t>
            </a:r>
            <a:r>
              <a:rPr dirty="0" sz="1000" spc="5">
                <a:solidFill>
                  <a:srgbClr val="4D4D4F"/>
                </a:solidFill>
                <a:latin typeface="宋体"/>
                <a:cs typeface="宋体"/>
              </a:rPr>
              <a:t>药</a:t>
            </a:r>
            <a:r>
              <a:rPr dirty="0" sz="1000" spc="-5">
                <a:solidFill>
                  <a:srgbClr val="4D4D4F"/>
                </a:solidFill>
                <a:latin typeface="宋体"/>
                <a:cs typeface="宋体"/>
              </a:rPr>
              <a:t>业和</a:t>
            </a:r>
            <a:r>
              <a:rPr dirty="0" sz="1000" spc="5">
                <a:solidFill>
                  <a:srgbClr val="4D4D4F"/>
                </a:solidFill>
                <a:latin typeface="宋体"/>
                <a:cs typeface="宋体"/>
              </a:rPr>
              <a:t>科</a:t>
            </a:r>
            <a:r>
              <a:rPr dirty="0" sz="1000" spc="-5">
                <a:solidFill>
                  <a:srgbClr val="4D4D4F"/>
                </a:solidFill>
                <a:latin typeface="宋体"/>
                <a:cs typeface="宋体"/>
              </a:rPr>
              <a:t>伦</a:t>
            </a:r>
            <a:r>
              <a:rPr dirty="0" sz="1000" spc="5">
                <a:solidFill>
                  <a:srgbClr val="4D4D4F"/>
                </a:solidFill>
                <a:latin typeface="宋体"/>
                <a:cs typeface="宋体"/>
              </a:rPr>
              <a:t>药</a:t>
            </a:r>
            <a:r>
              <a:rPr dirty="0" sz="1000" spc="-5">
                <a:solidFill>
                  <a:srgbClr val="4D4D4F"/>
                </a:solidFill>
                <a:latin typeface="宋体"/>
                <a:cs typeface="宋体"/>
              </a:rPr>
              <a:t>业</a:t>
            </a:r>
            <a:r>
              <a:rPr dirty="0" sz="1000" spc="-260">
                <a:solidFill>
                  <a:srgbClr val="4D4D4F"/>
                </a:solidFill>
                <a:latin typeface="宋体"/>
                <a:cs typeface="宋体"/>
              </a:rPr>
              <a:t> </a:t>
            </a:r>
            <a:r>
              <a:rPr dirty="0" sz="1000" spc="-5">
                <a:solidFill>
                  <a:srgbClr val="4D4D4F"/>
                </a:solidFill>
                <a:latin typeface="等线"/>
                <a:cs typeface="等线"/>
              </a:rPr>
              <a:t>2</a:t>
            </a:r>
            <a:r>
              <a:rPr dirty="0" sz="1000" spc="-35">
                <a:solidFill>
                  <a:srgbClr val="4D4D4F"/>
                </a:solidFill>
                <a:latin typeface="等线"/>
                <a:cs typeface="等线"/>
              </a:rPr>
              <a:t> </a:t>
            </a:r>
            <a:r>
              <a:rPr dirty="0" sz="1000" spc="-5">
                <a:solidFill>
                  <a:srgbClr val="4D4D4F"/>
                </a:solidFill>
                <a:latin typeface="宋体"/>
                <a:cs typeface="宋体"/>
              </a:rPr>
              <a:t>家仿制</a:t>
            </a:r>
            <a:r>
              <a:rPr dirty="0" sz="1000" spc="5">
                <a:solidFill>
                  <a:srgbClr val="4D4D4F"/>
                </a:solidFill>
                <a:latin typeface="宋体"/>
                <a:cs typeface="宋体"/>
              </a:rPr>
              <a:t>药</a:t>
            </a:r>
            <a:r>
              <a:rPr dirty="0" sz="1000" spc="-5">
                <a:solidFill>
                  <a:srgbClr val="4D4D4F"/>
                </a:solidFill>
                <a:latin typeface="宋体"/>
                <a:cs typeface="宋体"/>
              </a:rPr>
              <a:t>获批</a:t>
            </a:r>
            <a:r>
              <a:rPr dirty="0" sz="1000" spc="-45">
                <a:solidFill>
                  <a:srgbClr val="4D4D4F"/>
                </a:solidFill>
                <a:latin typeface="宋体"/>
                <a:cs typeface="宋体"/>
              </a:rPr>
              <a:t>，</a:t>
            </a:r>
            <a:r>
              <a:rPr dirty="0" sz="1000" spc="-5">
                <a:solidFill>
                  <a:srgbClr val="4D4D4F"/>
                </a:solidFill>
                <a:latin typeface="宋体"/>
                <a:cs typeface="宋体"/>
              </a:rPr>
              <a:t>卡格</a:t>
            </a:r>
            <a:r>
              <a:rPr dirty="0" sz="1000" spc="5">
                <a:solidFill>
                  <a:srgbClr val="4D4D4F"/>
                </a:solidFill>
                <a:latin typeface="宋体"/>
                <a:cs typeface="宋体"/>
              </a:rPr>
              <a:t>列</a:t>
            </a:r>
            <a:r>
              <a:rPr dirty="0" sz="1000" spc="-5">
                <a:solidFill>
                  <a:srgbClr val="4D4D4F"/>
                </a:solidFill>
                <a:latin typeface="宋体"/>
                <a:cs typeface="宋体"/>
              </a:rPr>
              <a:t>净有豪</a:t>
            </a:r>
            <a:endParaRPr sz="1000">
              <a:latin typeface="宋体"/>
              <a:cs typeface="宋体"/>
            </a:endParaRPr>
          </a:p>
        </p:txBody>
      </p:sp>
      <p:sp>
        <p:nvSpPr>
          <p:cNvPr id="8" name="object 8"/>
          <p:cNvSpPr/>
          <p:nvPr/>
        </p:nvSpPr>
        <p:spPr>
          <a:xfrm>
            <a:off x="2164333" y="9468307"/>
            <a:ext cx="4716145" cy="6350"/>
          </a:xfrm>
          <a:custGeom>
            <a:avLst/>
            <a:gdLst/>
            <a:ahLst/>
            <a:cxnLst/>
            <a:rect l="l" t="t" r="r" b="b"/>
            <a:pathLst>
              <a:path w="4716145" h="6350">
                <a:moveTo>
                  <a:pt x="4716145" y="0"/>
                </a:moveTo>
                <a:lnTo>
                  <a:pt x="0" y="0"/>
                </a:lnTo>
                <a:lnTo>
                  <a:pt x="0" y="6095"/>
                </a:lnTo>
                <a:lnTo>
                  <a:pt x="4716145" y="6095"/>
                </a:lnTo>
                <a:lnTo>
                  <a:pt x="4716145" y="0"/>
                </a:lnTo>
                <a:close/>
              </a:path>
            </a:pathLst>
          </a:custGeom>
          <a:solidFill>
            <a:srgbClr val="F5821F"/>
          </a:solidFill>
        </p:spPr>
        <p:txBody>
          <a:bodyPr wrap="square" lIns="0" tIns="0" rIns="0" bIns="0" rtlCol="0"/>
          <a:lstStyle/>
          <a:p/>
        </p:txBody>
      </p:sp>
      <p:pic>
        <p:nvPicPr>
          <p:cNvPr id="9" name="object 9"/>
          <p:cNvPicPr/>
          <p:nvPr/>
        </p:nvPicPr>
        <p:blipFill>
          <a:blip r:embed="rId3" cstate="print"/>
          <a:stretch>
            <a:fillRect/>
          </a:stretch>
        </p:blipFill>
        <p:spPr>
          <a:xfrm>
            <a:off x="2268473" y="738123"/>
            <a:ext cx="4504689" cy="2493323"/>
          </a:xfrm>
          <a:prstGeom prst="rect">
            <a:avLst/>
          </a:prstGeom>
        </p:spPr>
      </p:pic>
      <p:grpSp>
        <p:nvGrpSpPr>
          <p:cNvPr id="10" name="object 10"/>
          <p:cNvGrpSpPr/>
          <p:nvPr/>
        </p:nvGrpSpPr>
        <p:grpSpPr>
          <a:xfrm>
            <a:off x="2545207" y="7089457"/>
            <a:ext cx="4081145" cy="1591310"/>
            <a:chOff x="2545207" y="7089457"/>
            <a:chExt cx="4081145" cy="1591310"/>
          </a:xfrm>
        </p:grpSpPr>
        <p:sp>
          <p:nvSpPr>
            <p:cNvPr id="11" name="object 11"/>
            <p:cNvSpPr/>
            <p:nvPr/>
          </p:nvSpPr>
          <p:spPr>
            <a:xfrm>
              <a:off x="2782824" y="8330183"/>
              <a:ext cx="944880" cy="345440"/>
            </a:xfrm>
            <a:custGeom>
              <a:avLst/>
              <a:gdLst/>
              <a:ahLst/>
              <a:cxnLst/>
              <a:rect l="l" t="t" r="r" b="b"/>
              <a:pathLst>
                <a:path w="944879" h="345440">
                  <a:moveTo>
                    <a:pt x="269748" y="190500"/>
                  </a:moveTo>
                  <a:lnTo>
                    <a:pt x="0" y="190500"/>
                  </a:lnTo>
                  <a:lnTo>
                    <a:pt x="0" y="345313"/>
                  </a:lnTo>
                  <a:lnTo>
                    <a:pt x="269748" y="345313"/>
                  </a:lnTo>
                  <a:lnTo>
                    <a:pt x="269748" y="190500"/>
                  </a:lnTo>
                  <a:close/>
                </a:path>
                <a:path w="944879" h="345440">
                  <a:moveTo>
                    <a:pt x="944880" y="0"/>
                  </a:moveTo>
                  <a:lnTo>
                    <a:pt x="675132" y="0"/>
                  </a:lnTo>
                  <a:lnTo>
                    <a:pt x="675132" y="345313"/>
                  </a:lnTo>
                  <a:lnTo>
                    <a:pt x="944880" y="345313"/>
                  </a:lnTo>
                  <a:lnTo>
                    <a:pt x="944880" y="0"/>
                  </a:lnTo>
                  <a:close/>
                </a:path>
              </a:pathLst>
            </a:custGeom>
            <a:solidFill>
              <a:srgbClr val="EC7C30"/>
            </a:solidFill>
          </p:spPr>
          <p:txBody>
            <a:bodyPr wrap="square" lIns="0" tIns="0" rIns="0" bIns="0" rtlCol="0"/>
            <a:lstStyle/>
            <a:p/>
          </p:txBody>
        </p:sp>
        <p:sp>
          <p:nvSpPr>
            <p:cNvPr id="12" name="object 12"/>
            <p:cNvSpPr/>
            <p:nvPr/>
          </p:nvSpPr>
          <p:spPr>
            <a:xfrm>
              <a:off x="3457956" y="8200643"/>
              <a:ext cx="269875" cy="129539"/>
            </a:xfrm>
            <a:custGeom>
              <a:avLst/>
              <a:gdLst/>
              <a:ahLst/>
              <a:cxnLst/>
              <a:rect l="l" t="t" r="r" b="b"/>
              <a:pathLst>
                <a:path w="269875" h="129540">
                  <a:moveTo>
                    <a:pt x="269748" y="0"/>
                  </a:moveTo>
                  <a:lnTo>
                    <a:pt x="0" y="0"/>
                  </a:lnTo>
                  <a:lnTo>
                    <a:pt x="0" y="129540"/>
                  </a:lnTo>
                  <a:lnTo>
                    <a:pt x="269748" y="129540"/>
                  </a:lnTo>
                  <a:lnTo>
                    <a:pt x="269748" y="0"/>
                  </a:lnTo>
                  <a:close/>
                </a:path>
              </a:pathLst>
            </a:custGeom>
            <a:solidFill>
              <a:srgbClr val="F8CAAC"/>
            </a:solidFill>
          </p:spPr>
          <p:txBody>
            <a:bodyPr wrap="square" lIns="0" tIns="0" rIns="0" bIns="0" rtlCol="0"/>
            <a:lstStyle/>
            <a:p/>
          </p:txBody>
        </p:sp>
        <p:sp>
          <p:nvSpPr>
            <p:cNvPr id="13" name="object 13"/>
            <p:cNvSpPr/>
            <p:nvPr/>
          </p:nvSpPr>
          <p:spPr>
            <a:xfrm>
              <a:off x="3457956" y="8185403"/>
              <a:ext cx="269875" cy="15240"/>
            </a:xfrm>
            <a:custGeom>
              <a:avLst/>
              <a:gdLst/>
              <a:ahLst/>
              <a:cxnLst/>
              <a:rect l="l" t="t" r="r" b="b"/>
              <a:pathLst>
                <a:path w="269875" h="15240">
                  <a:moveTo>
                    <a:pt x="269748" y="0"/>
                  </a:moveTo>
                  <a:lnTo>
                    <a:pt x="0" y="0"/>
                  </a:lnTo>
                  <a:lnTo>
                    <a:pt x="0" y="15239"/>
                  </a:lnTo>
                  <a:lnTo>
                    <a:pt x="269748" y="15239"/>
                  </a:lnTo>
                  <a:lnTo>
                    <a:pt x="269748" y="0"/>
                  </a:lnTo>
                  <a:close/>
                </a:path>
              </a:pathLst>
            </a:custGeom>
            <a:solidFill>
              <a:srgbClr val="FFC000"/>
            </a:solidFill>
          </p:spPr>
          <p:txBody>
            <a:bodyPr wrap="square" lIns="0" tIns="0" rIns="0" bIns="0" rtlCol="0"/>
            <a:lstStyle/>
            <a:p/>
          </p:txBody>
        </p:sp>
        <p:sp>
          <p:nvSpPr>
            <p:cNvPr id="14" name="object 14"/>
            <p:cNvSpPr/>
            <p:nvPr/>
          </p:nvSpPr>
          <p:spPr>
            <a:xfrm>
              <a:off x="3457956" y="8153399"/>
              <a:ext cx="269875" cy="32384"/>
            </a:xfrm>
            <a:custGeom>
              <a:avLst/>
              <a:gdLst/>
              <a:ahLst/>
              <a:cxnLst/>
              <a:rect l="l" t="t" r="r" b="b"/>
              <a:pathLst>
                <a:path w="269875" h="32384">
                  <a:moveTo>
                    <a:pt x="269748" y="0"/>
                  </a:moveTo>
                  <a:lnTo>
                    <a:pt x="0" y="0"/>
                  </a:lnTo>
                  <a:lnTo>
                    <a:pt x="0" y="32003"/>
                  </a:lnTo>
                  <a:lnTo>
                    <a:pt x="269748" y="32003"/>
                  </a:lnTo>
                  <a:lnTo>
                    <a:pt x="269748" y="0"/>
                  </a:lnTo>
                  <a:close/>
                </a:path>
              </a:pathLst>
            </a:custGeom>
            <a:solidFill>
              <a:srgbClr val="9E470D"/>
            </a:solidFill>
          </p:spPr>
          <p:txBody>
            <a:bodyPr wrap="square" lIns="0" tIns="0" rIns="0" bIns="0" rtlCol="0"/>
            <a:lstStyle/>
            <a:p/>
          </p:txBody>
        </p:sp>
        <p:sp>
          <p:nvSpPr>
            <p:cNvPr id="15" name="object 15"/>
            <p:cNvSpPr/>
            <p:nvPr/>
          </p:nvSpPr>
          <p:spPr>
            <a:xfrm>
              <a:off x="4131564" y="8304275"/>
              <a:ext cx="269875" cy="371475"/>
            </a:xfrm>
            <a:custGeom>
              <a:avLst/>
              <a:gdLst/>
              <a:ahLst/>
              <a:cxnLst/>
              <a:rect l="l" t="t" r="r" b="b"/>
              <a:pathLst>
                <a:path w="269875" h="371475">
                  <a:moveTo>
                    <a:pt x="269748" y="0"/>
                  </a:moveTo>
                  <a:lnTo>
                    <a:pt x="0" y="0"/>
                  </a:lnTo>
                  <a:lnTo>
                    <a:pt x="0" y="371220"/>
                  </a:lnTo>
                  <a:lnTo>
                    <a:pt x="269748" y="371220"/>
                  </a:lnTo>
                  <a:lnTo>
                    <a:pt x="269748" y="0"/>
                  </a:lnTo>
                  <a:close/>
                </a:path>
              </a:pathLst>
            </a:custGeom>
            <a:solidFill>
              <a:srgbClr val="EC7C30"/>
            </a:solidFill>
          </p:spPr>
          <p:txBody>
            <a:bodyPr wrap="square" lIns="0" tIns="0" rIns="0" bIns="0" rtlCol="0"/>
            <a:lstStyle/>
            <a:p/>
          </p:txBody>
        </p:sp>
        <p:sp>
          <p:nvSpPr>
            <p:cNvPr id="16" name="object 16"/>
            <p:cNvSpPr/>
            <p:nvPr/>
          </p:nvSpPr>
          <p:spPr>
            <a:xfrm>
              <a:off x="4131564" y="8084819"/>
              <a:ext cx="269875" cy="219710"/>
            </a:xfrm>
            <a:custGeom>
              <a:avLst/>
              <a:gdLst/>
              <a:ahLst/>
              <a:cxnLst/>
              <a:rect l="l" t="t" r="r" b="b"/>
              <a:pathLst>
                <a:path w="269875" h="219709">
                  <a:moveTo>
                    <a:pt x="269748" y="0"/>
                  </a:moveTo>
                  <a:lnTo>
                    <a:pt x="0" y="0"/>
                  </a:lnTo>
                  <a:lnTo>
                    <a:pt x="0" y="219455"/>
                  </a:lnTo>
                  <a:lnTo>
                    <a:pt x="269748" y="219455"/>
                  </a:lnTo>
                  <a:lnTo>
                    <a:pt x="269748" y="0"/>
                  </a:lnTo>
                  <a:close/>
                </a:path>
              </a:pathLst>
            </a:custGeom>
            <a:solidFill>
              <a:srgbClr val="F8CAAC"/>
            </a:solidFill>
          </p:spPr>
          <p:txBody>
            <a:bodyPr wrap="square" lIns="0" tIns="0" rIns="0" bIns="0" rtlCol="0"/>
            <a:lstStyle/>
            <a:p/>
          </p:txBody>
        </p:sp>
        <p:sp>
          <p:nvSpPr>
            <p:cNvPr id="17" name="object 17"/>
            <p:cNvSpPr/>
            <p:nvPr/>
          </p:nvSpPr>
          <p:spPr>
            <a:xfrm>
              <a:off x="4131564" y="8031479"/>
              <a:ext cx="269875" cy="53340"/>
            </a:xfrm>
            <a:custGeom>
              <a:avLst/>
              <a:gdLst/>
              <a:ahLst/>
              <a:cxnLst/>
              <a:rect l="l" t="t" r="r" b="b"/>
              <a:pathLst>
                <a:path w="269875" h="53340">
                  <a:moveTo>
                    <a:pt x="269748" y="0"/>
                  </a:moveTo>
                  <a:lnTo>
                    <a:pt x="0" y="0"/>
                  </a:lnTo>
                  <a:lnTo>
                    <a:pt x="0" y="53339"/>
                  </a:lnTo>
                  <a:lnTo>
                    <a:pt x="269748" y="53339"/>
                  </a:lnTo>
                  <a:lnTo>
                    <a:pt x="269748" y="0"/>
                  </a:lnTo>
                  <a:close/>
                </a:path>
              </a:pathLst>
            </a:custGeom>
            <a:solidFill>
              <a:srgbClr val="FFC000"/>
            </a:solidFill>
          </p:spPr>
          <p:txBody>
            <a:bodyPr wrap="square" lIns="0" tIns="0" rIns="0" bIns="0" rtlCol="0"/>
            <a:lstStyle/>
            <a:p/>
          </p:txBody>
        </p:sp>
        <p:sp>
          <p:nvSpPr>
            <p:cNvPr id="18" name="object 18"/>
            <p:cNvSpPr/>
            <p:nvPr/>
          </p:nvSpPr>
          <p:spPr>
            <a:xfrm>
              <a:off x="4131564" y="7917179"/>
              <a:ext cx="269875" cy="114300"/>
            </a:xfrm>
            <a:custGeom>
              <a:avLst/>
              <a:gdLst/>
              <a:ahLst/>
              <a:cxnLst/>
              <a:rect l="l" t="t" r="r" b="b"/>
              <a:pathLst>
                <a:path w="269875" h="114300">
                  <a:moveTo>
                    <a:pt x="269748" y="0"/>
                  </a:moveTo>
                  <a:lnTo>
                    <a:pt x="0" y="0"/>
                  </a:lnTo>
                  <a:lnTo>
                    <a:pt x="0" y="114299"/>
                  </a:lnTo>
                  <a:lnTo>
                    <a:pt x="269748" y="114299"/>
                  </a:lnTo>
                  <a:lnTo>
                    <a:pt x="269748" y="0"/>
                  </a:lnTo>
                  <a:close/>
                </a:path>
              </a:pathLst>
            </a:custGeom>
            <a:solidFill>
              <a:srgbClr val="9E470D"/>
            </a:solidFill>
          </p:spPr>
          <p:txBody>
            <a:bodyPr wrap="square" lIns="0" tIns="0" rIns="0" bIns="0" rtlCol="0"/>
            <a:lstStyle/>
            <a:p/>
          </p:txBody>
        </p:sp>
        <p:sp>
          <p:nvSpPr>
            <p:cNvPr id="19" name="object 19"/>
            <p:cNvSpPr/>
            <p:nvPr/>
          </p:nvSpPr>
          <p:spPr>
            <a:xfrm>
              <a:off x="4805172" y="8381999"/>
              <a:ext cx="269875" cy="294005"/>
            </a:xfrm>
            <a:custGeom>
              <a:avLst/>
              <a:gdLst/>
              <a:ahLst/>
              <a:cxnLst/>
              <a:rect l="l" t="t" r="r" b="b"/>
              <a:pathLst>
                <a:path w="269875" h="294004">
                  <a:moveTo>
                    <a:pt x="269748" y="0"/>
                  </a:moveTo>
                  <a:lnTo>
                    <a:pt x="0" y="0"/>
                  </a:lnTo>
                  <a:lnTo>
                    <a:pt x="0" y="293496"/>
                  </a:lnTo>
                  <a:lnTo>
                    <a:pt x="269748" y="293496"/>
                  </a:lnTo>
                  <a:lnTo>
                    <a:pt x="269748" y="0"/>
                  </a:lnTo>
                  <a:close/>
                </a:path>
              </a:pathLst>
            </a:custGeom>
            <a:solidFill>
              <a:srgbClr val="EC7C30"/>
            </a:solidFill>
          </p:spPr>
          <p:txBody>
            <a:bodyPr wrap="square" lIns="0" tIns="0" rIns="0" bIns="0" rtlCol="0"/>
            <a:lstStyle/>
            <a:p/>
          </p:txBody>
        </p:sp>
        <p:sp>
          <p:nvSpPr>
            <p:cNvPr id="20" name="object 20"/>
            <p:cNvSpPr/>
            <p:nvPr/>
          </p:nvSpPr>
          <p:spPr>
            <a:xfrm>
              <a:off x="4805172" y="8100059"/>
              <a:ext cx="269875" cy="281940"/>
            </a:xfrm>
            <a:custGeom>
              <a:avLst/>
              <a:gdLst/>
              <a:ahLst/>
              <a:cxnLst/>
              <a:rect l="l" t="t" r="r" b="b"/>
              <a:pathLst>
                <a:path w="269875" h="281940">
                  <a:moveTo>
                    <a:pt x="269748" y="0"/>
                  </a:moveTo>
                  <a:lnTo>
                    <a:pt x="0" y="0"/>
                  </a:lnTo>
                  <a:lnTo>
                    <a:pt x="0" y="281940"/>
                  </a:lnTo>
                  <a:lnTo>
                    <a:pt x="269748" y="281940"/>
                  </a:lnTo>
                  <a:lnTo>
                    <a:pt x="269748" y="0"/>
                  </a:lnTo>
                  <a:close/>
                </a:path>
              </a:pathLst>
            </a:custGeom>
            <a:solidFill>
              <a:srgbClr val="F8CAAC"/>
            </a:solidFill>
          </p:spPr>
          <p:txBody>
            <a:bodyPr wrap="square" lIns="0" tIns="0" rIns="0" bIns="0" rtlCol="0"/>
            <a:lstStyle/>
            <a:p/>
          </p:txBody>
        </p:sp>
        <p:sp>
          <p:nvSpPr>
            <p:cNvPr id="21" name="object 21"/>
            <p:cNvSpPr/>
            <p:nvPr/>
          </p:nvSpPr>
          <p:spPr>
            <a:xfrm>
              <a:off x="4805172" y="7981187"/>
              <a:ext cx="269875" cy="119380"/>
            </a:xfrm>
            <a:custGeom>
              <a:avLst/>
              <a:gdLst/>
              <a:ahLst/>
              <a:cxnLst/>
              <a:rect l="l" t="t" r="r" b="b"/>
              <a:pathLst>
                <a:path w="269875" h="119379">
                  <a:moveTo>
                    <a:pt x="269748" y="0"/>
                  </a:moveTo>
                  <a:lnTo>
                    <a:pt x="0" y="0"/>
                  </a:lnTo>
                  <a:lnTo>
                    <a:pt x="0" y="118872"/>
                  </a:lnTo>
                  <a:lnTo>
                    <a:pt x="269748" y="118872"/>
                  </a:lnTo>
                  <a:lnTo>
                    <a:pt x="269748" y="0"/>
                  </a:lnTo>
                  <a:close/>
                </a:path>
              </a:pathLst>
            </a:custGeom>
            <a:solidFill>
              <a:srgbClr val="FFC000"/>
            </a:solidFill>
          </p:spPr>
          <p:txBody>
            <a:bodyPr wrap="square" lIns="0" tIns="0" rIns="0" bIns="0" rtlCol="0"/>
            <a:lstStyle/>
            <a:p/>
          </p:txBody>
        </p:sp>
        <p:sp>
          <p:nvSpPr>
            <p:cNvPr id="22" name="object 22"/>
            <p:cNvSpPr/>
            <p:nvPr/>
          </p:nvSpPr>
          <p:spPr>
            <a:xfrm>
              <a:off x="4805172" y="7716011"/>
              <a:ext cx="269875" cy="265430"/>
            </a:xfrm>
            <a:custGeom>
              <a:avLst/>
              <a:gdLst/>
              <a:ahLst/>
              <a:cxnLst/>
              <a:rect l="l" t="t" r="r" b="b"/>
              <a:pathLst>
                <a:path w="269875" h="265429">
                  <a:moveTo>
                    <a:pt x="269748" y="0"/>
                  </a:moveTo>
                  <a:lnTo>
                    <a:pt x="0" y="0"/>
                  </a:lnTo>
                  <a:lnTo>
                    <a:pt x="0" y="265176"/>
                  </a:lnTo>
                  <a:lnTo>
                    <a:pt x="269748" y="265176"/>
                  </a:lnTo>
                  <a:lnTo>
                    <a:pt x="269748" y="0"/>
                  </a:lnTo>
                  <a:close/>
                </a:path>
              </a:pathLst>
            </a:custGeom>
            <a:solidFill>
              <a:srgbClr val="9E470D"/>
            </a:solidFill>
          </p:spPr>
          <p:txBody>
            <a:bodyPr wrap="square" lIns="0" tIns="0" rIns="0" bIns="0" rtlCol="0"/>
            <a:lstStyle/>
            <a:p/>
          </p:txBody>
        </p:sp>
        <p:sp>
          <p:nvSpPr>
            <p:cNvPr id="23" name="object 23"/>
            <p:cNvSpPr/>
            <p:nvPr/>
          </p:nvSpPr>
          <p:spPr>
            <a:xfrm>
              <a:off x="5480304" y="8442959"/>
              <a:ext cx="269875" cy="233045"/>
            </a:xfrm>
            <a:custGeom>
              <a:avLst/>
              <a:gdLst/>
              <a:ahLst/>
              <a:cxnLst/>
              <a:rect l="l" t="t" r="r" b="b"/>
              <a:pathLst>
                <a:path w="269875" h="233045">
                  <a:moveTo>
                    <a:pt x="269748" y="0"/>
                  </a:moveTo>
                  <a:lnTo>
                    <a:pt x="0" y="0"/>
                  </a:lnTo>
                  <a:lnTo>
                    <a:pt x="0" y="232537"/>
                  </a:lnTo>
                  <a:lnTo>
                    <a:pt x="269748" y="232537"/>
                  </a:lnTo>
                  <a:lnTo>
                    <a:pt x="269748" y="0"/>
                  </a:lnTo>
                  <a:close/>
                </a:path>
              </a:pathLst>
            </a:custGeom>
            <a:solidFill>
              <a:srgbClr val="EC7C30"/>
            </a:solidFill>
          </p:spPr>
          <p:txBody>
            <a:bodyPr wrap="square" lIns="0" tIns="0" rIns="0" bIns="0" rtlCol="0"/>
            <a:lstStyle/>
            <a:p/>
          </p:txBody>
        </p:sp>
        <p:sp>
          <p:nvSpPr>
            <p:cNvPr id="24" name="object 24"/>
            <p:cNvSpPr/>
            <p:nvPr/>
          </p:nvSpPr>
          <p:spPr>
            <a:xfrm>
              <a:off x="5480304" y="8077199"/>
              <a:ext cx="269875" cy="365760"/>
            </a:xfrm>
            <a:custGeom>
              <a:avLst/>
              <a:gdLst/>
              <a:ahLst/>
              <a:cxnLst/>
              <a:rect l="l" t="t" r="r" b="b"/>
              <a:pathLst>
                <a:path w="269875" h="365759">
                  <a:moveTo>
                    <a:pt x="269748" y="0"/>
                  </a:moveTo>
                  <a:lnTo>
                    <a:pt x="0" y="0"/>
                  </a:lnTo>
                  <a:lnTo>
                    <a:pt x="0" y="365759"/>
                  </a:lnTo>
                  <a:lnTo>
                    <a:pt x="269748" y="365759"/>
                  </a:lnTo>
                  <a:lnTo>
                    <a:pt x="269748" y="0"/>
                  </a:lnTo>
                  <a:close/>
                </a:path>
              </a:pathLst>
            </a:custGeom>
            <a:solidFill>
              <a:srgbClr val="F8CAAC"/>
            </a:solidFill>
          </p:spPr>
          <p:txBody>
            <a:bodyPr wrap="square" lIns="0" tIns="0" rIns="0" bIns="0" rtlCol="0"/>
            <a:lstStyle/>
            <a:p/>
          </p:txBody>
        </p:sp>
        <p:sp>
          <p:nvSpPr>
            <p:cNvPr id="25" name="object 25"/>
            <p:cNvSpPr/>
            <p:nvPr/>
          </p:nvSpPr>
          <p:spPr>
            <a:xfrm>
              <a:off x="5480304" y="7903463"/>
              <a:ext cx="269875" cy="173990"/>
            </a:xfrm>
            <a:custGeom>
              <a:avLst/>
              <a:gdLst/>
              <a:ahLst/>
              <a:cxnLst/>
              <a:rect l="l" t="t" r="r" b="b"/>
              <a:pathLst>
                <a:path w="269875" h="173990">
                  <a:moveTo>
                    <a:pt x="269748" y="0"/>
                  </a:moveTo>
                  <a:lnTo>
                    <a:pt x="0" y="0"/>
                  </a:lnTo>
                  <a:lnTo>
                    <a:pt x="0" y="173736"/>
                  </a:lnTo>
                  <a:lnTo>
                    <a:pt x="269748" y="173736"/>
                  </a:lnTo>
                  <a:lnTo>
                    <a:pt x="269748" y="0"/>
                  </a:lnTo>
                  <a:close/>
                </a:path>
              </a:pathLst>
            </a:custGeom>
            <a:solidFill>
              <a:srgbClr val="FFC000"/>
            </a:solidFill>
          </p:spPr>
          <p:txBody>
            <a:bodyPr wrap="square" lIns="0" tIns="0" rIns="0" bIns="0" rtlCol="0"/>
            <a:lstStyle/>
            <a:p/>
          </p:txBody>
        </p:sp>
        <p:sp>
          <p:nvSpPr>
            <p:cNvPr id="26" name="object 26"/>
            <p:cNvSpPr/>
            <p:nvPr/>
          </p:nvSpPr>
          <p:spPr>
            <a:xfrm>
              <a:off x="5480304" y="7517891"/>
              <a:ext cx="269875" cy="386080"/>
            </a:xfrm>
            <a:custGeom>
              <a:avLst/>
              <a:gdLst/>
              <a:ahLst/>
              <a:cxnLst/>
              <a:rect l="l" t="t" r="r" b="b"/>
              <a:pathLst>
                <a:path w="269875" h="386079">
                  <a:moveTo>
                    <a:pt x="269748" y="0"/>
                  </a:moveTo>
                  <a:lnTo>
                    <a:pt x="0" y="0"/>
                  </a:lnTo>
                  <a:lnTo>
                    <a:pt x="0" y="385572"/>
                  </a:lnTo>
                  <a:lnTo>
                    <a:pt x="269748" y="385572"/>
                  </a:lnTo>
                  <a:lnTo>
                    <a:pt x="269748" y="0"/>
                  </a:lnTo>
                  <a:close/>
                </a:path>
              </a:pathLst>
            </a:custGeom>
            <a:solidFill>
              <a:srgbClr val="9E470D"/>
            </a:solidFill>
          </p:spPr>
          <p:txBody>
            <a:bodyPr wrap="square" lIns="0" tIns="0" rIns="0" bIns="0" rtlCol="0"/>
            <a:lstStyle/>
            <a:p/>
          </p:txBody>
        </p:sp>
        <p:sp>
          <p:nvSpPr>
            <p:cNvPr id="27" name="object 27"/>
            <p:cNvSpPr/>
            <p:nvPr/>
          </p:nvSpPr>
          <p:spPr>
            <a:xfrm>
              <a:off x="6153911" y="8481059"/>
              <a:ext cx="269875" cy="194945"/>
            </a:xfrm>
            <a:custGeom>
              <a:avLst/>
              <a:gdLst/>
              <a:ahLst/>
              <a:cxnLst/>
              <a:rect l="l" t="t" r="r" b="b"/>
              <a:pathLst>
                <a:path w="269875" h="194945">
                  <a:moveTo>
                    <a:pt x="269748" y="0"/>
                  </a:moveTo>
                  <a:lnTo>
                    <a:pt x="0" y="0"/>
                  </a:lnTo>
                  <a:lnTo>
                    <a:pt x="0" y="194437"/>
                  </a:lnTo>
                  <a:lnTo>
                    <a:pt x="269748" y="194437"/>
                  </a:lnTo>
                  <a:lnTo>
                    <a:pt x="269748" y="0"/>
                  </a:lnTo>
                  <a:close/>
                </a:path>
              </a:pathLst>
            </a:custGeom>
            <a:solidFill>
              <a:srgbClr val="EC7C30"/>
            </a:solidFill>
          </p:spPr>
          <p:txBody>
            <a:bodyPr wrap="square" lIns="0" tIns="0" rIns="0" bIns="0" rtlCol="0"/>
            <a:lstStyle/>
            <a:p/>
          </p:txBody>
        </p:sp>
        <p:sp>
          <p:nvSpPr>
            <p:cNvPr id="28" name="object 28"/>
            <p:cNvSpPr/>
            <p:nvPr/>
          </p:nvSpPr>
          <p:spPr>
            <a:xfrm>
              <a:off x="6153911" y="8075675"/>
              <a:ext cx="269875" cy="405765"/>
            </a:xfrm>
            <a:custGeom>
              <a:avLst/>
              <a:gdLst/>
              <a:ahLst/>
              <a:cxnLst/>
              <a:rect l="l" t="t" r="r" b="b"/>
              <a:pathLst>
                <a:path w="269875" h="405765">
                  <a:moveTo>
                    <a:pt x="269748" y="0"/>
                  </a:moveTo>
                  <a:lnTo>
                    <a:pt x="0" y="0"/>
                  </a:lnTo>
                  <a:lnTo>
                    <a:pt x="0" y="405383"/>
                  </a:lnTo>
                  <a:lnTo>
                    <a:pt x="269748" y="405383"/>
                  </a:lnTo>
                  <a:lnTo>
                    <a:pt x="269748" y="0"/>
                  </a:lnTo>
                  <a:close/>
                </a:path>
              </a:pathLst>
            </a:custGeom>
            <a:solidFill>
              <a:srgbClr val="F8CAAC"/>
            </a:solidFill>
          </p:spPr>
          <p:txBody>
            <a:bodyPr wrap="square" lIns="0" tIns="0" rIns="0" bIns="0" rtlCol="0"/>
            <a:lstStyle/>
            <a:p/>
          </p:txBody>
        </p:sp>
        <p:sp>
          <p:nvSpPr>
            <p:cNvPr id="29" name="object 29"/>
            <p:cNvSpPr/>
            <p:nvPr/>
          </p:nvSpPr>
          <p:spPr>
            <a:xfrm>
              <a:off x="6153911" y="7825739"/>
              <a:ext cx="269875" cy="250190"/>
            </a:xfrm>
            <a:custGeom>
              <a:avLst/>
              <a:gdLst/>
              <a:ahLst/>
              <a:cxnLst/>
              <a:rect l="l" t="t" r="r" b="b"/>
              <a:pathLst>
                <a:path w="269875" h="250190">
                  <a:moveTo>
                    <a:pt x="269748" y="0"/>
                  </a:moveTo>
                  <a:lnTo>
                    <a:pt x="0" y="0"/>
                  </a:lnTo>
                  <a:lnTo>
                    <a:pt x="0" y="249936"/>
                  </a:lnTo>
                  <a:lnTo>
                    <a:pt x="269748" y="249936"/>
                  </a:lnTo>
                  <a:lnTo>
                    <a:pt x="269748" y="0"/>
                  </a:lnTo>
                  <a:close/>
                </a:path>
              </a:pathLst>
            </a:custGeom>
            <a:solidFill>
              <a:srgbClr val="FFC000"/>
            </a:solidFill>
          </p:spPr>
          <p:txBody>
            <a:bodyPr wrap="square" lIns="0" tIns="0" rIns="0" bIns="0" rtlCol="0"/>
            <a:lstStyle/>
            <a:p/>
          </p:txBody>
        </p:sp>
        <p:sp>
          <p:nvSpPr>
            <p:cNvPr id="30" name="object 30"/>
            <p:cNvSpPr/>
            <p:nvPr/>
          </p:nvSpPr>
          <p:spPr>
            <a:xfrm>
              <a:off x="6153911" y="7258811"/>
              <a:ext cx="269875" cy="567055"/>
            </a:xfrm>
            <a:custGeom>
              <a:avLst/>
              <a:gdLst/>
              <a:ahLst/>
              <a:cxnLst/>
              <a:rect l="l" t="t" r="r" b="b"/>
              <a:pathLst>
                <a:path w="269875" h="567054">
                  <a:moveTo>
                    <a:pt x="269748" y="0"/>
                  </a:moveTo>
                  <a:lnTo>
                    <a:pt x="0" y="0"/>
                  </a:lnTo>
                  <a:lnTo>
                    <a:pt x="0" y="566928"/>
                  </a:lnTo>
                  <a:lnTo>
                    <a:pt x="269748" y="566928"/>
                  </a:lnTo>
                  <a:lnTo>
                    <a:pt x="269748" y="0"/>
                  </a:lnTo>
                  <a:close/>
                </a:path>
              </a:pathLst>
            </a:custGeom>
            <a:solidFill>
              <a:srgbClr val="9E470D"/>
            </a:solidFill>
          </p:spPr>
          <p:txBody>
            <a:bodyPr wrap="square" lIns="0" tIns="0" rIns="0" bIns="0" rtlCol="0"/>
            <a:lstStyle/>
            <a:p/>
          </p:txBody>
        </p:sp>
        <p:sp>
          <p:nvSpPr>
            <p:cNvPr id="31" name="object 31"/>
            <p:cNvSpPr/>
            <p:nvPr/>
          </p:nvSpPr>
          <p:spPr>
            <a:xfrm>
              <a:off x="2545207" y="7094219"/>
              <a:ext cx="36195" cy="1581785"/>
            </a:xfrm>
            <a:custGeom>
              <a:avLst/>
              <a:gdLst/>
              <a:ahLst/>
              <a:cxnLst/>
              <a:rect l="l" t="t" r="r" b="b"/>
              <a:pathLst>
                <a:path w="36194" h="1581784">
                  <a:moveTo>
                    <a:pt x="35813" y="1581276"/>
                  </a:moveTo>
                  <a:lnTo>
                    <a:pt x="35813" y="0"/>
                  </a:lnTo>
                </a:path>
                <a:path w="36194" h="1581784">
                  <a:moveTo>
                    <a:pt x="0" y="1581276"/>
                  </a:moveTo>
                  <a:lnTo>
                    <a:pt x="35813" y="1581276"/>
                  </a:lnTo>
                </a:path>
                <a:path w="36194" h="1581784">
                  <a:moveTo>
                    <a:pt x="0" y="1318259"/>
                  </a:moveTo>
                  <a:lnTo>
                    <a:pt x="35813" y="1318259"/>
                  </a:lnTo>
                </a:path>
                <a:path w="36194" h="1581784">
                  <a:moveTo>
                    <a:pt x="0" y="1054607"/>
                  </a:moveTo>
                  <a:lnTo>
                    <a:pt x="35813" y="1054607"/>
                  </a:lnTo>
                </a:path>
                <a:path w="36194" h="1581784">
                  <a:moveTo>
                    <a:pt x="0" y="790955"/>
                  </a:moveTo>
                  <a:lnTo>
                    <a:pt x="35813" y="790955"/>
                  </a:lnTo>
                </a:path>
                <a:path w="36194" h="1581784">
                  <a:moveTo>
                    <a:pt x="0" y="527303"/>
                  </a:moveTo>
                  <a:lnTo>
                    <a:pt x="35813" y="527303"/>
                  </a:lnTo>
                </a:path>
                <a:path w="36194" h="1581784">
                  <a:moveTo>
                    <a:pt x="0" y="263651"/>
                  </a:moveTo>
                  <a:lnTo>
                    <a:pt x="35813" y="263651"/>
                  </a:lnTo>
                </a:path>
                <a:path w="36194" h="1581784">
                  <a:moveTo>
                    <a:pt x="0" y="0"/>
                  </a:moveTo>
                  <a:lnTo>
                    <a:pt x="35813" y="0"/>
                  </a:lnTo>
                </a:path>
              </a:pathLst>
            </a:custGeom>
            <a:ln w="9525">
              <a:solidFill>
                <a:srgbClr val="A4A4A4"/>
              </a:solidFill>
            </a:ln>
          </p:spPr>
          <p:txBody>
            <a:bodyPr wrap="square" lIns="0" tIns="0" rIns="0" bIns="0" rtlCol="0"/>
            <a:lstStyle/>
            <a:p/>
          </p:txBody>
        </p:sp>
        <p:sp>
          <p:nvSpPr>
            <p:cNvPr id="32" name="object 32"/>
            <p:cNvSpPr/>
            <p:nvPr/>
          </p:nvSpPr>
          <p:spPr>
            <a:xfrm>
              <a:off x="2581021" y="8675496"/>
              <a:ext cx="4045585" cy="0"/>
            </a:xfrm>
            <a:custGeom>
              <a:avLst/>
              <a:gdLst/>
              <a:ahLst/>
              <a:cxnLst/>
              <a:rect l="l" t="t" r="r" b="b"/>
              <a:pathLst>
                <a:path w="4045584" h="0">
                  <a:moveTo>
                    <a:pt x="0" y="0"/>
                  </a:moveTo>
                  <a:lnTo>
                    <a:pt x="4045204" y="0"/>
                  </a:lnTo>
                </a:path>
              </a:pathLst>
            </a:custGeom>
            <a:ln w="9525">
              <a:solidFill>
                <a:srgbClr val="D9D9D9"/>
              </a:solidFill>
            </a:ln>
          </p:spPr>
          <p:txBody>
            <a:bodyPr wrap="square" lIns="0" tIns="0" rIns="0" bIns="0" rtlCol="0"/>
            <a:lstStyle/>
            <a:p/>
          </p:txBody>
        </p:sp>
      </p:grpSp>
      <p:sp>
        <p:nvSpPr>
          <p:cNvPr id="33" name="object 33"/>
          <p:cNvSpPr txBox="1"/>
          <p:nvPr/>
        </p:nvSpPr>
        <p:spPr>
          <a:xfrm>
            <a:off x="1971801" y="3576344"/>
            <a:ext cx="5114925" cy="5166995"/>
          </a:xfrm>
          <a:prstGeom prst="rect">
            <a:avLst/>
          </a:prstGeom>
        </p:spPr>
        <p:txBody>
          <a:bodyPr wrap="square" lIns="0" tIns="13335" rIns="0" bIns="0" rtlCol="0" vert="horz">
            <a:spAutoFit/>
          </a:bodyPr>
          <a:lstStyle/>
          <a:p>
            <a:pPr marL="29209" marR="5080">
              <a:lnSpc>
                <a:spcPct val="116700"/>
              </a:lnSpc>
              <a:spcBef>
                <a:spcPts val="105"/>
              </a:spcBef>
            </a:pPr>
            <a:r>
              <a:rPr dirty="0" sz="1000" spc="-5">
                <a:solidFill>
                  <a:srgbClr val="4D4D4F"/>
                </a:solidFill>
                <a:latin typeface="宋体"/>
                <a:cs typeface="宋体"/>
              </a:rPr>
              <a:t>可以看</a:t>
            </a:r>
            <a:r>
              <a:rPr dirty="0" sz="1000" spc="5">
                <a:solidFill>
                  <a:srgbClr val="4D4D4F"/>
                </a:solidFill>
                <a:latin typeface="宋体"/>
                <a:cs typeface="宋体"/>
              </a:rPr>
              <a:t>到</a:t>
            </a:r>
            <a:r>
              <a:rPr dirty="0" sz="1000" spc="-5">
                <a:solidFill>
                  <a:srgbClr val="4D4D4F"/>
                </a:solidFill>
                <a:latin typeface="宋体"/>
                <a:cs typeface="宋体"/>
              </a:rPr>
              <a:t>，在</a:t>
            </a:r>
            <a:r>
              <a:rPr dirty="0" sz="1000" spc="5">
                <a:solidFill>
                  <a:srgbClr val="4D4D4F"/>
                </a:solidFill>
                <a:latin typeface="宋体"/>
                <a:cs typeface="宋体"/>
              </a:rPr>
              <a:t>口</a:t>
            </a:r>
            <a:r>
              <a:rPr dirty="0" sz="1000" spc="-5">
                <a:solidFill>
                  <a:srgbClr val="4D4D4F"/>
                </a:solidFill>
                <a:latin typeface="宋体"/>
                <a:cs typeface="宋体"/>
              </a:rPr>
              <a:t>服降</a:t>
            </a:r>
            <a:r>
              <a:rPr dirty="0" sz="1000" spc="5">
                <a:solidFill>
                  <a:srgbClr val="4D4D4F"/>
                </a:solidFill>
                <a:latin typeface="宋体"/>
                <a:cs typeface="宋体"/>
              </a:rPr>
              <a:t>糖</a:t>
            </a:r>
            <a:r>
              <a:rPr dirty="0" sz="1000" spc="-5">
                <a:solidFill>
                  <a:srgbClr val="4D4D4F"/>
                </a:solidFill>
                <a:latin typeface="宋体"/>
                <a:cs typeface="宋体"/>
              </a:rPr>
              <a:t>药</a:t>
            </a:r>
            <a:r>
              <a:rPr dirty="0" sz="1000" spc="5">
                <a:solidFill>
                  <a:srgbClr val="4D4D4F"/>
                </a:solidFill>
                <a:latin typeface="宋体"/>
                <a:cs typeface="宋体"/>
              </a:rPr>
              <a:t>中</a:t>
            </a:r>
            <a:r>
              <a:rPr dirty="0" sz="1000" spc="-5">
                <a:solidFill>
                  <a:srgbClr val="4D4D4F"/>
                </a:solidFill>
                <a:latin typeface="宋体"/>
                <a:cs typeface="宋体"/>
              </a:rPr>
              <a:t>，</a:t>
            </a:r>
            <a:r>
              <a:rPr dirty="0" sz="1000" spc="-5">
                <a:solidFill>
                  <a:srgbClr val="4D4D4F"/>
                </a:solidFill>
                <a:latin typeface="等线"/>
                <a:cs typeface="等线"/>
              </a:rPr>
              <a:t>DPP-4</a:t>
            </a:r>
            <a:r>
              <a:rPr dirty="0" sz="1000" spc="185">
                <a:solidFill>
                  <a:srgbClr val="4D4D4F"/>
                </a:solidFill>
                <a:latin typeface="等线"/>
                <a:cs typeface="等线"/>
              </a:rPr>
              <a:t>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
                <a:solidFill>
                  <a:srgbClr val="4D4D4F"/>
                </a:solidFill>
                <a:latin typeface="宋体"/>
                <a:cs typeface="宋体"/>
              </a:rPr>
              <a:t>、</a:t>
            </a:r>
            <a:r>
              <a:rPr dirty="0" sz="1000" spc="-5">
                <a:solidFill>
                  <a:srgbClr val="4D4D4F"/>
                </a:solidFill>
                <a:latin typeface="等线"/>
                <a:cs typeface="等线"/>
              </a:rPr>
              <a:t>SGLT-2</a:t>
            </a:r>
            <a:r>
              <a:rPr dirty="0" sz="1000" spc="190">
                <a:solidFill>
                  <a:srgbClr val="4D4D4F"/>
                </a:solidFill>
                <a:latin typeface="等线"/>
                <a:cs typeface="等线"/>
              </a:rPr>
              <a:t> </a:t>
            </a:r>
            <a:r>
              <a:rPr dirty="0" sz="1000" spc="-5">
                <a:solidFill>
                  <a:srgbClr val="4D4D4F"/>
                </a:solidFill>
                <a:latin typeface="宋体"/>
                <a:cs typeface="宋体"/>
              </a:rPr>
              <a:t>抑制剂</a:t>
            </a:r>
            <a:r>
              <a:rPr dirty="0" sz="1000" spc="5">
                <a:solidFill>
                  <a:srgbClr val="4D4D4F"/>
                </a:solidFill>
                <a:latin typeface="宋体"/>
                <a:cs typeface="宋体"/>
              </a:rPr>
              <a:t>等</a:t>
            </a:r>
            <a:r>
              <a:rPr dirty="0" sz="1000" spc="-5">
                <a:solidFill>
                  <a:srgbClr val="4D4D4F"/>
                </a:solidFill>
                <a:latin typeface="宋体"/>
                <a:cs typeface="宋体"/>
              </a:rPr>
              <a:t>新型</a:t>
            </a:r>
            <a:r>
              <a:rPr dirty="0" sz="1000" spc="5">
                <a:solidFill>
                  <a:srgbClr val="4D4D4F"/>
                </a:solidFill>
                <a:latin typeface="宋体"/>
                <a:cs typeface="宋体"/>
              </a:rPr>
              <a:t>降</a:t>
            </a:r>
            <a:r>
              <a:rPr dirty="0" sz="1000" spc="-5">
                <a:solidFill>
                  <a:srgbClr val="4D4D4F"/>
                </a:solidFill>
                <a:latin typeface="宋体"/>
                <a:cs typeface="宋体"/>
              </a:rPr>
              <a:t>糖药</a:t>
            </a:r>
            <a:r>
              <a:rPr dirty="0" sz="1000" spc="5">
                <a:solidFill>
                  <a:srgbClr val="4D4D4F"/>
                </a:solidFill>
                <a:latin typeface="宋体"/>
                <a:cs typeface="宋体"/>
              </a:rPr>
              <a:t>都</a:t>
            </a:r>
            <a:r>
              <a:rPr dirty="0" sz="1000" spc="-5">
                <a:solidFill>
                  <a:srgbClr val="4D4D4F"/>
                </a:solidFill>
                <a:latin typeface="宋体"/>
                <a:cs typeface="宋体"/>
              </a:rPr>
              <a:t>被</a:t>
            </a:r>
            <a:r>
              <a:rPr dirty="0" sz="1000" spc="5">
                <a:solidFill>
                  <a:srgbClr val="4D4D4F"/>
                </a:solidFill>
                <a:latin typeface="宋体"/>
                <a:cs typeface="宋体"/>
              </a:rPr>
              <a:t>指</a:t>
            </a:r>
            <a:r>
              <a:rPr dirty="0" sz="1000" spc="-5">
                <a:solidFill>
                  <a:srgbClr val="4D4D4F"/>
                </a:solidFill>
                <a:latin typeface="宋体"/>
                <a:cs typeface="宋体"/>
              </a:rPr>
              <a:t>南所推 荐</a:t>
            </a:r>
            <a:r>
              <a:rPr dirty="0" sz="1000" spc="-30">
                <a:solidFill>
                  <a:srgbClr val="4D4D4F"/>
                </a:solidFill>
                <a:latin typeface="宋体"/>
                <a:cs typeface="宋体"/>
              </a:rPr>
              <a:t>，</a:t>
            </a:r>
            <a:r>
              <a:rPr dirty="0" sz="1000" spc="-5">
                <a:solidFill>
                  <a:srgbClr val="4D4D4F"/>
                </a:solidFill>
                <a:latin typeface="宋体"/>
                <a:cs typeface="宋体"/>
              </a:rPr>
              <a:t>并</a:t>
            </a:r>
            <a:r>
              <a:rPr dirty="0" sz="1000" spc="5">
                <a:solidFill>
                  <a:srgbClr val="4D4D4F"/>
                </a:solidFill>
                <a:latin typeface="宋体"/>
                <a:cs typeface="宋体"/>
              </a:rPr>
              <a:t>可</a:t>
            </a:r>
            <a:r>
              <a:rPr dirty="0" sz="1000" spc="-5">
                <a:solidFill>
                  <a:srgbClr val="4D4D4F"/>
                </a:solidFill>
                <a:latin typeface="宋体"/>
                <a:cs typeface="宋体"/>
              </a:rPr>
              <a:t>作</a:t>
            </a:r>
            <a:r>
              <a:rPr dirty="0" sz="1000" spc="5">
                <a:solidFill>
                  <a:srgbClr val="4D4D4F"/>
                </a:solidFill>
                <a:latin typeface="宋体"/>
                <a:cs typeface="宋体"/>
              </a:rPr>
              <a:t>为</a:t>
            </a:r>
            <a:r>
              <a:rPr dirty="0" sz="1000" spc="-5">
                <a:solidFill>
                  <a:srgbClr val="4D4D4F"/>
                </a:solidFill>
                <a:latin typeface="宋体"/>
                <a:cs typeface="宋体"/>
              </a:rPr>
              <a:t>二联</a:t>
            </a:r>
            <a:r>
              <a:rPr dirty="0" sz="1000" spc="5">
                <a:solidFill>
                  <a:srgbClr val="4D4D4F"/>
                </a:solidFill>
                <a:latin typeface="宋体"/>
                <a:cs typeface="宋体"/>
              </a:rPr>
              <a:t>治</a:t>
            </a:r>
            <a:r>
              <a:rPr dirty="0" sz="1000" spc="-5">
                <a:solidFill>
                  <a:srgbClr val="4D4D4F"/>
                </a:solidFill>
                <a:latin typeface="宋体"/>
                <a:cs typeface="宋体"/>
              </a:rPr>
              <a:t>疗用</a:t>
            </a:r>
            <a:r>
              <a:rPr dirty="0" sz="1000" spc="5">
                <a:solidFill>
                  <a:srgbClr val="4D4D4F"/>
                </a:solidFill>
                <a:latin typeface="宋体"/>
                <a:cs typeface="宋体"/>
              </a:rPr>
              <a:t>在</a:t>
            </a:r>
            <a:r>
              <a:rPr dirty="0" sz="1000" spc="-5">
                <a:solidFill>
                  <a:srgbClr val="4D4D4F"/>
                </a:solidFill>
                <a:latin typeface="宋体"/>
                <a:cs typeface="宋体"/>
              </a:rPr>
              <a:t>疾病进</a:t>
            </a:r>
            <a:r>
              <a:rPr dirty="0" sz="1000" spc="5">
                <a:solidFill>
                  <a:srgbClr val="4D4D4F"/>
                </a:solidFill>
                <a:latin typeface="宋体"/>
                <a:cs typeface="宋体"/>
              </a:rPr>
              <a:t>程</a:t>
            </a:r>
            <a:r>
              <a:rPr dirty="0" sz="1000" spc="-5">
                <a:solidFill>
                  <a:srgbClr val="4D4D4F"/>
                </a:solidFill>
                <a:latin typeface="宋体"/>
                <a:cs typeface="宋体"/>
              </a:rPr>
              <a:t>偏前</a:t>
            </a:r>
            <a:r>
              <a:rPr dirty="0" sz="1000" spc="5">
                <a:solidFill>
                  <a:srgbClr val="4D4D4F"/>
                </a:solidFill>
                <a:latin typeface="宋体"/>
                <a:cs typeface="宋体"/>
              </a:rPr>
              <a:t>端</a:t>
            </a:r>
            <a:r>
              <a:rPr dirty="0" sz="1000" spc="-5">
                <a:solidFill>
                  <a:srgbClr val="4D4D4F"/>
                </a:solidFill>
                <a:latin typeface="宋体"/>
                <a:cs typeface="宋体"/>
              </a:rPr>
              <a:t>的位</a:t>
            </a:r>
            <a:r>
              <a:rPr dirty="0" sz="1000" spc="-10">
                <a:solidFill>
                  <a:srgbClr val="4D4D4F"/>
                </a:solidFill>
                <a:latin typeface="宋体"/>
                <a:cs typeface="宋体"/>
              </a:rPr>
              <a:t>置</a:t>
            </a:r>
            <a:r>
              <a:rPr dirty="0" sz="1000" spc="-5">
                <a:solidFill>
                  <a:srgbClr val="4D4D4F"/>
                </a:solidFill>
                <a:latin typeface="宋体"/>
                <a:cs typeface="宋体"/>
              </a:rPr>
              <a:t>（</a:t>
            </a:r>
            <a:r>
              <a:rPr dirty="0" sz="1000" spc="5">
                <a:solidFill>
                  <a:srgbClr val="4D4D4F"/>
                </a:solidFill>
                <a:latin typeface="宋体"/>
                <a:cs typeface="宋体"/>
              </a:rPr>
              <a:t>恒</a:t>
            </a:r>
            <a:r>
              <a:rPr dirty="0" sz="1000" spc="-5">
                <a:solidFill>
                  <a:srgbClr val="4D4D4F"/>
                </a:solidFill>
                <a:latin typeface="宋体"/>
                <a:cs typeface="宋体"/>
              </a:rPr>
              <a:t>瑞本次</a:t>
            </a:r>
            <a:r>
              <a:rPr dirty="0" sz="1000" spc="5">
                <a:solidFill>
                  <a:srgbClr val="4D4D4F"/>
                </a:solidFill>
                <a:latin typeface="宋体"/>
                <a:cs typeface="宋体"/>
              </a:rPr>
              <a:t>报</a:t>
            </a:r>
            <a:r>
              <a:rPr dirty="0" sz="1000" spc="-5">
                <a:solidFill>
                  <a:srgbClr val="4D4D4F"/>
                </a:solidFill>
                <a:latin typeface="宋体"/>
                <a:cs typeface="宋体"/>
              </a:rPr>
              <a:t>产的</a:t>
            </a:r>
            <a:r>
              <a:rPr dirty="0" sz="1000" spc="5">
                <a:solidFill>
                  <a:srgbClr val="4D4D4F"/>
                </a:solidFill>
                <a:latin typeface="宋体"/>
                <a:cs typeface="宋体"/>
              </a:rPr>
              <a:t>恒</a:t>
            </a:r>
            <a:r>
              <a:rPr dirty="0" sz="1000" spc="-5">
                <a:solidFill>
                  <a:srgbClr val="4D4D4F"/>
                </a:solidFill>
                <a:latin typeface="宋体"/>
                <a:cs typeface="宋体"/>
              </a:rPr>
              <a:t>格列</a:t>
            </a:r>
            <a:r>
              <a:rPr dirty="0" sz="1000" spc="5">
                <a:solidFill>
                  <a:srgbClr val="4D4D4F"/>
                </a:solidFill>
                <a:latin typeface="宋体"/>
                <a:cs typeface="宋体"/>
              </a:rPr>
              <a:t>净</a:t>
            </a:r>
            <a:r>
              <a:rPr dirty="0" sz="1000" spc="-5">
                <a:solidFill>
                  <a:srgbClr val="4D4D4F"/>
                </a:solidFill>
                <a:latin typeface="宋体"/>
                <a:cs typeface="宋体"/>
              </a:rPr>
              <a:t>即</a:t>
            </a:r>
            <a:r>
              <a:rPr dirty="0" sz="1000" spc="5">
                <a:solidFill>
                  <a:srgbClr val="4D4D4F"/>
                </a:solidFill>
                <a:latin typeface="宋体"/>
                <a:cs typeface="宋体"/>
              </a:rPr>
              <a:t>处</a:t>
            </a:r>
            <a:r>
              <a:rPr dirty="0" sz="1000" spc="-5">
                <a:solidFill>
                  <a:srgbClr val="4D4D4F"/>
                </a:solidFill>
                <a:latin typeface="宋体"/>
                <a:cs typeface="宋体"/>
              </a:rPr>
              <a:t>于该临 </a:t>
            </a:r>
            <a:r>
              <a:rPr dirty="0" sz="1000" spc="5">
                <a:solidFill>
                  <a:srgbClr val="4D4D4F"/>
                </a:solidFill>
                <a:latin typeface="宋体"/>
                <a:cs typeface="宋体"/>
              </a:rPr>
              <a:t>床定位</a:t>
            </a:r>
            <a:r>
              <a:rPr dirty="0" sz="1000" spc="-484">
                <a:solidFill>
                  <a:srgbClr val="4D4D4F"/>
                </a:solidFill>
                <a:latin typeface="宋体"/>
                <a:cs typeface="宋体"/>
              </a:rPr>
              <a:t>）</a:t>
            </a:r>
            <a:r>
              <a:rPr dirty="0" sz="1000" spc="5">
                <a:solidFill>
                  <a:srgbClr val="4D4D4F"/>
                </a:solidFill>
                <a:latin typeface="宋体"/>
                <a:cs typeface="宋体"/>
              </a:rPr>
              <a:t>。</a:t>
            </a:r>
            <a:r>
              <a:rPr dirty="0" sz="1000" spc="10">
                <a:solidFill>
                  <a:srgbClr val="4D4D4F"/>
                </a:solidFill>
                <a:latin typeface="宋体"/>
                <a:cs typeface="宋体"/>
              </a:rPr>
              <a:t>而</a:t>
            </a:r>
            <a:r>
              <a:rPr dirty="0" sz="1000" spc="15">
                <a:solidFill>
                  <a:srgbClr val="4D4D4F"/>
                </a:solidFill>
                <a:latin typeface="宋体"/>
                <a:cs typeface="宋体"/>
              </a:rPr>
              <a:t>胰</a:t>
            </a:r>
            <a:r>
              <a:rPr dirty="0" sz="1000" spc="5">
                <a:solidFill>
                  <a:srgbClr val="4D4D4F"/>
                </a:solidFill>
                <a:latin typeface="宋体"/>
                <a:cs typeface="宋体"/>
              </a:rPr>
              <a:t>岛素类</a:t>
            </a:r>
            <a:r>
              <a:rPr dirty="0" sz="1000" spc="15">
                <a:solidFill>
                  <a:srgbClr val="4D4D4F"/>
                </a:solidFill>
                <a:latin typeface="宋体"/>
                <a:cs typeface="宋体"/>
              </a:rPr>
              <a:t>药</a:t>
            </a:r>
            <a:r>
              <a:rPr dirty="0" sz="1000" spc="20">
                <a:solidFill>
                  <a:srgbClr val="4D4D4F"/>
                </a:solidFill>
                <a:latin typeface="宋体"/>
                <a:cs typeface="宋体"/>
              </a:rPr>
              <a:t>物</a:t>
            </a:r>
            <a:r>
              <a:rPr dirty="0" sz="1000" spc="5">
                <a:solidFill>
                  <a:srgbClr val="4D4D4F"/>
                </a:solidFill>
                <a:latin typeface="宋体"/>
                <a:cs typeface="宋体"/>
              </a:rPr>
              <a:t>毫无疑问</a:t>
            </a:r>
            <a:r>
              <a:rPr dirty="0" sz="1000" spc="15">
                <a:solidFill>
                  <a:srgbClr val="4D4D4F"/>
                </a:solidFill>
                <a:latin typeface="宋体"/>
                <a:cs typeface="宋体"/>
              </a:rPr>
              <a:t>是</a:t>
            </a:r>
            <a:r>
              <a:rPr dirty="0" sz="1000" spc="5">
                <a:solidFill>
                  <a:srgbClr val="4D4D4F"/>
                </a:solidFill>
                <a:latin typeface="宋体"/>
                <a:cs typeface="宋体"/>
              </a:rPr>
              <a:t>糖尿</a:t>
            </a:r>
            <a:r>
              <a:rPr dirty="0" sz="1000" spc="15">
                <a:solidFill>
                  <a:srgbClr val="4D4D4F"/>
                </a:solidFill>
                <a:latin typeface="宋体"/>
                <a:cs typeface="宋体"/>
              </a:rPr>
              <a:t>病</a:t>
            </a:r>
            <a:r>
              <a:rPr dirty="0" sz="1000" spc="5">
                <a:solidFill>
                  <a:srgbClr val="4D4D4F"/>
                </a:solidFill>
                <a:latin typeface="宋体"/>
                <a:cs typeface="宋体"/>
              </a:rPr>
              <a:t>治疗的</a:t>
            </a:r>
            <a:r>
              <a:rPr dirty="0" sz="1000" spc="15">
                <a:solidFill>
                  <a:srgbClr val="4D4D4F"/>
                </a:solidFill>
                <a:latin typeface="宋体"/>
                <a:cs typeface="宋体"/>
              </a:rPr>
              <a:t>最</a:t>
            </a:r>
            <a:r>
              <a:rPr dirty="0" sz="1000" spc="5">
                <a:solidFill>
                  <a:srgbClr val="4D4D4F"/>
                </a:solidFill>
                <a:latin typeface="宋体"/>
                <a:cs typeface="宋体"/>
              </a:rPr>
              <a:t>后一道防</a:t>
            </a:r>
            <a:r>
              <a:rPr dirty="0" sz="1000" spc="15">
                <a:solidFill>
                  <a:srgbClr val="4D4D4F"/>
                </a:solidFill>
                <a:latin typeface="宋体"/>
                <a:cs typeface="宋体"/>
              </a:rPr>
              <a:t>线</a:t>
            </a:r>
            <a:r>
              <a:rPr dirty="0" sz="1000" spc="5">
                <a:solidFill>
                  <a:srgbClr val="4D4D4F"/>
                </a:solidFill>
                <a:latin typeface="宋体"/>
                <a:cs typeface="宋体"/>
              </a:rPr>
              <a:t>。主</a:t>
            </a:r>
            <a:r>
              <a:rPr dirty="0" sz="1000" spc="15">
                <a:solidFill>
                  <a:srgbClr val="4D4D4F"/>
                </a:solidFill>
                <a:latin typeface="宋体"/>
                <a:cs typeface="宋体"/>
              </a:rPr>
              <a:t>要</a:t>
            </a:r>
            <a:r>
              <a:rPr dirty="0" sz="1000" spc="5">
                <a:solidFill>
                  <a:srgbClr val="4D4D4F"/>
                </a:solidFill>
                <a:latin typeface="宋体"/>
                <a:cs typeface="宋体"/>
              </a:rPr>
              <a:t>由于</a:t>
            </a:r>
            <a:r>
              <a:rPr dirty="0" sz="1000" spc="10">
                <a:solidFill>
                  <a:srgbClr val="4D4D4F"/>
                </a:solidFill>
                <a:latin typeface="宋体"/>
                <a:cs typeface="宋体"/>
              </a:rPr>
              <a:t>：</a:t>
            </a:r>
            <a:r>
              <a:rPr dirty="0" sz="1000" spc="10">
                <a:solidFill>
                  <a:srgbClr val="4D4D4F"/>
                </a:solidFill>
                <a:latin typeface="等线"/>
                <a:cs typeface="等线"/>
              </a:rPr>
              <a:t>1</a:t>
            </a:r>
            <a:r>
              <a:rPr dirty="0" sz="1000" spc="229">
                <a:solidFill>
                  <a:srgbClr val="4D4D4F"/>
                </a:solidFill>
                <a:latin typeface="等线"/>
                <a:cs typeface="等线"/>
              </a:rPr>
              <a:t> </a:t>
            </a:r>
            <a:r>
              <a:rPr dirty="0" sz="1000" spc="5">
                <a:solidFill>
                  <a:srgbClr val="4D4D4F"/>
                </a:solidFill>
                <a:latin typeface="宋体"/>
                <a:cs typeface="宋体"/>
              </a:rPr>
              <a:t>型糖尿 </a:t>
            </a:r>
            <a:r>
              <a:rPr dirty="0" sz="1000" spc="-5">
                <a:solidFill>
                  <a:srgbClr val="4D4D4F"/>
                </a:solidFill>
                <a:latin typeface="宋体"/>
                <a:cs typeface="宋体"/>
              </a:rPr>
              <a:t>病患者</a:t>
            </a:r>
            <a:r>
              <a:rPr dirty="0" sz="1000" spc="5">
                <a:solidFill>
                  <a:srgbClr val="4D4D4F"/>
                </a:solidFill>
                <a:latin typeface="宋体"/>
                <a:cs typeface="宋体"/>
              </a:rPr>
              <a:t>由</a:t>
            </a:r>
            <a:r>
              <a:rPr dirty="0" sz="1000" spc="-5">
                <a:solidFill>
                  <a:srgbClr val="4D4D4F"/>
                </a:solidFill>
                <a:latin typeface="宋体"/>
                <a:cs typeface="宋体"/>
              </a:rPr>
              <a:t>于胰</a:t>
            </a:r>
            <a:r>
              <a:rPr dirty="0" sz="1000" spc="5">
                <a:solidFill>
                  <a:srgbClr val="4D4D4F"/>
                </a:solidFill>
                <a:latin typeface="宋体"/>
                <a:cs typeface="宋体"/>
              </a:rPr>
              <a:t>岛</a:t>
            </a:r>
            <a:r>
              <a:rPr dirty="0" sz="1000">
                <a:solidFill>
                  <a:srgbClr val="4D4D4F"/>
                </a:solidFill>
                <a:latin typeface="宋体"/>
                <a:cs typeface="宋体"/>
              </a:rPr>
              <a:t>细</a:t>
            </a:r>
            <a:r>
              <a:rPr dirty="0" sz="1000" spc="-5">
                <a:solidFill>
                  <a:srgbClr val="4D4D4F"/>
                </a:solidFill>
                <a:latin typeface="宋体"/>
                <a:cs typeface="宋体"/>
              </a:rPr>
              <a:t>胞</a:t>
            </a:r>
            <a:r>
              <a:rPr dirty="0" sz="1000" spc="5">
                <a:solidFill>
                  <a:srgbClr val="4D4D4F"/>
                </a:solidFill>
                <a:latin typeface="宋体"/>
                <a:cs typeface="宋体"/>
              </a:rPr>
              <a:t>被</a:t>
            </a:r>
            <a:r>
              <a:rPr dirty="0" sz="1000" spc="-5">
                <a:solidFill>
                  <a:srgbClr val="4D4D4F"/>
                </a:solidFill>
                <a:latin typeface="宋体"/>
                <a:cs typeface="宋体"/>
              </a:rPr>
              <a:t>破</a:t>
            </a:r>
            <a:r>
              <a:rPr dirty="0" sz="1000" spc="5">
                <a:solidFill>
                  <a:srgbClr val="4D4D4F"/>
                </a:solidFill>
                <a:latin typeface="宋体"/>
                <a:cs typeface="宋体"/>
              </a:rPr>
              <a:t>坏</a:t>
            </a:r>
            <a:r>
              <a:rPr dirty="0" sz="1000" spc="-5">
                <a:solidFill>
                  <a:srgbClr val="4D4D4F"/>
                </a:solidFill>
                <a:latin typeface="宋体"/>
                <a:cs typeface="宋体"/>
              </a:rPr>
              <a:t>导致胰</a:t>
            </a:r>
            <a:r>
              <a:rPr dirty="0" sz="1000" spc="5">
                <a:solidFill>
                  <a:srgbClr val="4D4D4F"/>
                </a:solidFill>
                <a:latin typeface="宋体"/>
                <a:cs typeface="宋体"/>
              </a:rPr>
              <a:t>岛</a:t>
            </a:r>
            <a:r>
              <a:rPr dirty="0" sz="1000" spc="-5">
                <a:solidFill>
                  <a:srgbClr val="4D4D4F"/>
                </a:solidFill>
                <a:latin typeface="宋体"/>
                <a:cs typeface="宋体"/>
              </a:rPr>
              <a:t>素绝</a:t>
            </a:r>
            <a:r>
              <a:rPr dirty="0" sz="1000" spc="5">
                <a:solidFill>
                  <a:srgbClr val="4D4D4F"/>
                </a:solidFill>
                <a:latin typeface="宋体"/>
                <a:cs typeface="宋体"/>
              </a:rPr>
              <a:t>对</a:t>
            </a:r>
            <a:r>
              <a:rPr dirty="0" sz="1000" spc="-5">
                <a:solidFill>
                  <a:srgbClr val="4D4D4F"/>
                </a:solidFill>
                <a:latin typeface="宋体"/>
                <a:cs typeface="宋体"/>
              </a:rPr>
              <a:t>缺</a:t>
            </a:r>
            <a:r>
              <a:rPr dirty="0" sz="1000" spc="5">
                <a:solidFill>
                  <a:srgbClr val="4D4D4F"/>
                </a:solidFill>
                <a:latin typeface="宋体"/>
                <a:cs typeface="宋体"/>
              </a:rPr>
              <a:t>乏</a:t>
            </a:r>
            <a:r>
              <a:rPr dirty="0" sz="1000" spc="-55">
                <a:solidFill>
                  <a:srgbClr val="4D4D4F"/>
                </a:solidFill>
                <a:latin typeface="宋体"/>
                <a:cs typeface="宋体"/>
              </a:rPr>
              <a:t>，</a:t>
            </a:r>
            <a:r>
              <a:rPr dirty="0" sz="1000" spc="-5">
                <a:solidFill>
                  <a:srgbClr val="4D4D4F"/>
                </a:solidFill>
                <a:latin typeface="宋体"/>
                <a:cs typeface="宋体"/>
              </a:rPr>
              <a:t>注</a:t>
            </a:r>
            <a:r>
              <a:rPr dirty="0" sz="1000" spc="5">
                <a:solidFill>
                  <a:srgbClr val="4D4D4F"/>
                </a:solidFill>
                <a:latin typeface="宋体"/>
                <a:cs typeface="宋体"/>
              </a:rPr>
              <a:t>射</a:t>
            </a:r>
            <a:r>
              <a:rPr dirty="0" sz="1000" spc="-5">
                <a:solidFill>
                  <a:srgbClr val="4D4D4F"/>
                </a:solidFill>
                <a:latin typeface="宋体"/>
                <a:cs typeface="宋体"/>
              </a:rPr>
              <a:t>外源胰</a:t>
            </a:r>
            <a:r>
              <a:rPr dirty="0" sz="1000" spc="5">
                <a:solidFill>
                  <a:srgbClr val="4D4D4F"/>
                </a:solidFill>
                <a:latin typeface="宋体"/>
                <a:cs typeface="宋体"/>
              </a:rPr>
              <a:t>岛</a:t>
            </a:r>
            <a:r>
              <a:rPr dirty="0" sz="1000" spc="-5">
                <a:solidFill>
                  <a:srgbClr val="4D4D4F"/>
                </a:solidFill>
                <a:latin typeface="宋体"/>
                <a:cs typeface="宋体"/>
              </a:rPr>
              <a:t>素是</a:t>
            </a:r>
            <a:r>
              <a:rPr dirty="0" sz="1000" spc="5">
                <a:solidFill>
                  <a:srgbClr val="4D4D4F"/>
                </a:solidFill>
                <a:latin typeface="宋体"/>
                <a:cs typeface="宋体"/>
              </a:rPr>
              <a:t>唯</a:t>
            </a:r>
            <a:r>
              <a:rPr dirty="0" sz="1000" spc="-5">
                <a:solidFill>
                  <a:srgbClr val="4D4D4F"/>
                </a:solidFill>
                <a:latin typeface="宋体"/>
                <a:cs typeface="宋体"/>
              </a:rPr>
              <a:t>一有</a:t>
            </a:r>
            <a:r>
              <a:rPr dirty="0" sz="1000" spc="5">
                <a:solidFill>
                  <a:srgbClr val="4D4D4F"/>
                </a:solidFill>
                <a:latin typeface="宋体"/>
                <a:cs typeface="宋体"/>
              </a:rPr>
              <a:t>效</a:t>
            </a:r>
            <a:r>
              <a:rPr dirty="0" sz="1000" spc="-5">
                <a:solidFill>
                  <a:srgbClr val="4D4D4F"/>
                </a:solidFill>
                <a:latin typeface="宋体"/>
                <a:cs typeface="宋体"/>
              </a:rPr>
              <a:t>的</a:t>
            </a:r>
            <a:r>
              <a:rPr dirty="0" sz="1000" spc="5">
                <a:solidFill>
                  <a:srgbClr val="4D4D4F"/>
                </a:solidFill>
                <a:latin typeface="宋体"/>
                <a:cs typeface="宋体"/>
              </a:rPr>
              <a:t>治</a:t>
            </a:r>
            <a:r>
              <a:rPr dirty="0" sz="1000" spc="-5">
                <a:solidFill>
                  <a:srgbClr val="4D4D4F"/>
                </a:solidFill>
                <a:latin typeface="宋体"/>
                <a:cs typeface="宋体"/>
              </a:rPr>
              <a:t>疗手</a:t>
            </a:r>
            <a:r>
              <a:rPr dirty="0" sz="1000" spc="5">
                <a:solidFill>
                  <a:srgbClr val="4D4D4F"/>
                </a:solidFill>
                <a:latin typeface="宋体"/>
                <a:cs typeface="宋体"/>
              </a:rPr>
              <a:t>段</a:t>
            </a:r>
            <a:r>
              <a:rPr dirty="0" sz="1000" spc="-5">
                <a:solidFill>
                  <a:srgbClr val="4D4D4F"/>
                </a:solidFill>
                <a:latin typeface="宋体"/>
                <a:cs typeface="宋体"/>
              </a:rPr>
              <a:t>；</a:t>
            </a:r>
            <a:endParaRPr sz="1000">
              <a:latin typeface="宋体"/>
              <a:cs typeface="宋体"/>
            </a:endParaRPr>
          </a:p>
          <a:p>
            <a:pPr marL="29209" marR="132080">
              <a:lnSpc>
                <a:spcPct val="117000"/>
              </a:lnSpc>
            </a:pPr>
            <a:r>
              <a:rPr dirty="0" sz="1000" spc="-5">
                <a:solidFill>
                  <a:srgbClr val="4D4D4F"/>
                </a:solidFill>
                <a:latin typeface="等线"/>
                <a:cs typeface="等线"/>
              </a:rPr>
              <a:t>2</a:t>
            </a:r>
            <a:r>
              <a:rPr dirty="0" sz="1000" spc="170">
                <a:solidFill>
                  <a:srgbClr val="4D4D4F"/>
                </a:solidFill>
                <a:latin typeface="等线"/>
                <a:cs typeface="等线"/>
              </a:rPr>
              <a:t> </a:t>
            </a:r>
            <a:r>
              <a:rPr dirty="0" sz="1000" spc="-5">
                <a:solidFill>
                  <a:srgbClr val="4D4D4F"/>
                </a:solidFill>
                <a:latin typeface="宋体"/>
                <a:cs typeface="宋体"/>
              </a:rPr>
              <a:t>型糖尿病</a:t>
            </a:r>
            <a:r>
              <a:rPr dirty="0" sz="1000" spc="5">
                <a:solidFill>
                  <a:srgbClr val="4D4D4F"/>
                </a:solidFill>
                <a:latin typeface="宋体"/>
                <a:cs typeface="宋体"/>
              </a:rPr>
              <a:t>患</a:t>
            </a:r>
            <a:r>
              <a:rPr dirty="0" sz="1000" spc="-5">
                <a:solidFill>
                  <a:srgbClr val="4D4D4F"/>
                </a:solidFill>
                <a:latin typeface="宋体"/>
                <a:cs typeface="宋体"/>
              </a:rPr>
              <a:t>者在</a:t>
            </a:r>
            <a:r>
              <a:rPr dirty="0" sz="1000" spc="5">
                <a:solidFill>
                  <a:srgbClr val="4D4D4F"/>
                </a:solidFill>
                <a:latin typeface="宋体"/>
                <a:cs typeface="宋体"/>
              </a:rPr>
              <a:t>服</a:t>
            </a:r>
            <a:r>
              <a:rPr dirty="0" sz="1000" spc="-5">
                <a:solidFill>
                  <a:srgbClr val="4D4D4F"/>
                </a:solidFill>
                <a:latin typeface="宋体"/>
                <a:cs typeface="宋体"/>
              </a:rPr>
              <a:t>用口</a:t>
            </a:r>
            <a:r>
              <a:rPr dirty="0" sz="1000" spc="5">
                <a:solidFill>
                  <a:srgbClr val="4D4D4F"/>
                </a:solidFill>
                <a:latin typeface="宋体"/>
                <a:cs typeface="宋体"/>
              </a:rPr>
              <a:t>服</a:t>
            </a:r>
            <a:r>
              <a:rPr dirty="0" sz="1000" spc="-5">
                <a:solidFill>
                  <a:srgbClr val="4D4D4F"/>
                </a:solidFill>
                <a:latin typeface="宋体"/>
                <a:cs typeface="宋体"/>
              </a:rPr>
              <a:t>药</a:t>
            </a:r>
            <a:r>
              <a:rPr dirty="0" sz="1000">
                <a:solidFill>
                  <a:srgbClr val="4D4D4F"/>
                </a:solidFill>
                <a:latin typeface="宋体"/>
                <a:cs typeface="宋体"/>
              </a:rPr>
              <a:t>一</a:t>
            </a:r>
            <a:r>
              <a:rPr dirty="0" sz="1000" spc="-5">
                <a:solidFill>
                  <a:srgbClr val="4D4D4F"/>
                </a:solidFill>
                <a:latin typeface="宋体"/>
                <a:cs typeface="宋体"/>
              </a:rPr>
              <a:t>段</a:t>
            </a:r>
            <a:r>
              <a:rPr dirty="0" sz="1000" spc="5">
                <a:solidFill>
                  <a:srgbClr val="4D4D4F"/>
                </a:solidFill>
                <a:latin typeface="宋体"/>
                <a:cs typeface="宋体"/>
              </a:rPr>
              <a:t>时</a:t>
            </a:r>
            <a:r>
              <a:rPr dirty="0" sz="1000" spc="-5">
                <a:solidFill>
                  <a:srgbClr val="4D4D4F"/>
                </a:solidFill>
                <a:latin typeface="宋体"/>
                <a:cs typeface="宋体"/>
              </a:rPr>
              <a:t>间后</a:t>
            </a:r>
            <a:r>
              <a:rPr dirty="0" sz="1000" spc="5">
                <a:solidFill>
                  <a:srgbClr val="4D4D4F"/>
                </a:solidFill>
                <a:latin typeface="宋体"/>
                <a:cs typeface="宋体"/>
              </a:rPr>
              <a:t>往</a:t>
            </a:r>
            <a:r>
              <a:rPr dirty="0" sz="1000" spc="-5">
                <a:solidFill>
                  <a:srgbClr val="4D4D4F"/>
                </a:solidFill>
                <a:latin typeface="宋体"/>
                <a:cs typeface="宋体"/>
              </a:rPr>
              <a:t>往面</a:t>
            </a:r>
            <a:r>
              <a:rPr dirty="0" sz="1000" spc="5">
                <a:solidFill>
                  <a:srgbClr val="4D4D4F"/>
                </a:solidFill>
                <a:latin typeface="宋体"/>
                <a:cs typeface="宋体"/>
              </a:rPr>
              <a:t>临</a:t>
            </a:r>
            <a:r>
              <a:rPr dirty="0" sz="1000" spc="-5">
                <a:solidFill>
                  <a:srgbClr val="4D4D4F"/>
                </a:solidFill>
                <a:latin typeface="宋体"/>
                <a:cs typeface="宋体"/>
              </a:rPr>
              <a:t>口</a:t>
            </a:r>
            <a:r>
              <a:rPr dirty="0" sz="1000" spc="5">
                <a:solidFill>
                  <a:srgbClr val="4D4D4F"/>
                </a:solidFill>
                <a:latin typeface="宋体"/>
                <a:cs typeface="宋体"/>
              </a:rPr>
              <a:t>服</a:t>
            </a:r>
            <a:r>
              <a:rPr dirty="0" sz="1000" spc="-5">
                <a:solidFill>
                  <a:srgbClr val="4D4D4F"/>
                </a:solidFill>
                <a:latin typeface="宋体"/>
                <a:cs typeface="宋体"/>
              </a:rPr>
              <a:t>药失效</a:t>
            </a:r>
            <a:r>
              <a:rPr dirty="0" sz="1000" spc="5">
                <a:solidFill>
                  <a:srgbClr val="4D4D4F"/>
                </a:solidFill>
                <a:latin typeface="宋体"/>
                <a:cs typeface="宋体"/>
              </a:rPr>
              <a:t>的</a:t>
            </a:r>
            <a:r>
              <a:rPr dirty="0" sz="1000" spc="-5">
                <a:solidFill>
                  <a:srgbClr val="4D4D4F"/>
                </a:solidFill>
                <a:latin typeface="宋体"/>
                <a:cs typeface="宋体"/>
              </a:rPr>
              <a:t>问题</a:t>
            </a:r>
            <a:r>
              <a:rPr dirty="0" sz="1000" spc="-65">
                <a:solidFill>
                  <a:srgbClr val="4D4D4F"/>
                </a:solidFill>
                <a:latin typeface="宋体"/>
                <a:cs typeface="宋体"/>
              </a:rPr>
              <a:t>，</a:t>
            </a:r>
            <a:r>
              <a:rPr dirty="0" sz="1000" spc="-5">
                <a:solidFill>
                  <a:srgbClr val="4D4D4F"/>
                </a:solidFill>
                <a:latin typeface="宋体"/>
                <a:cs typeface="宋体"/>
              </a:rPr>
              <a:t>亦需</a:t>
            </a:r>
            <a:r>
              <a:rPr dirty="0" sz="1000" spc="5">
                <a:solidFill>
                  <a:srgbClr val="4D4D4F"/>
                </a:solidFill>
                <a:latin typeface="宋体"/>
                <a:cs typeface="宋体"/>
              </a:rPr>
              <a:t>使</a:t>
            </a:r>
            <a:r>
              <a:rPr dirty="0" sz="1000" spc="-5">
                <a:solidFill>
                  <a:srgbClr val="4D4D4F"/>
                </a:solidFill>
                <a:latin typeface="宋体"/>
                <a:cs typeface="宋体"/>
              </a:rPr>
              <a:t>用</a:t>
            </a:r>
            <a:r>
              <a:rPr dirty="0" sz="1000" spc="5">
                <a:solidFill>
                  <a:srgbClr val="4D4D4F"/>
                </a:solidFill>
                <a:latin typeface="宋体"/>
                <a:cs typeface="宋体"/>
              </a:rPr>
              <a:t>胰</a:t>
            </a:r>
            <a:r>
              <a:rPr dirty="0" sz="1000" spc="-5">
                <a:solidFill>
                  <a:srgbClr val="4D4D4F"/>
                </a:solidFill>
                <a:latin typeface="宋体"/>
                <a:cs typeface="宋体"/>
              </a:rPr>
              <a:t>岛素类 药物控</a:t>
            </a:r>
            <a:r>
              <a:rPr dirty="0" sz="1000" spc="5">
                <a:solidFill>
                  <a:srgbClr val="4D4D4F"/>
                </a:solidFill>
                <a:latin typeface="宋体"/>
                <a:cs typeface="宋体"/>
              </a:rPr>
              <a:t>制</a:t>
            </a:r>
            <a:r>
              <a:rPr dirty="0" sz="1000" spc="-5">
                <a:solidFill>
                  <a:srgbClr val="4D4D4F"/>
                </a:solidFill>
                <a:latin typeface="宋体"/>
                <a:cs typeface="宋体"/>
              </a:rPr>
              <a:t>血糖。</a:t>
            </a:r>
            <a:endParaRPr sz="1000">
              <a:latin typeface="宋体"/>
              <a:cs typeface="宋体"/>
            </a:endParaRPr>
          </a:p>
          <a:p>
            <a:pPr marL="12700">
              <a:lnSpc>
                <a:spcPct val="100000"/>
              </a:lnSpc>
              <a:spcBef>
                <a:spcPts val="940"/>
              </a:spcBef>
            </a:pPr>
            <a:r>
              <a:rPr dirty="0" sz="1200" spc="-5" b="1">
                <a:solidFill>
                  <a:srgbClr val="F5821F"/>
                </a:solidFill>
                <a:latin typeface="等线"/>
                <a:cs typeface="等线"/>
              </a:rPr>
              <a:t>1.3.</a:t>
            </a:r>
            <a:r>
              <a:rPr dirty="0" sz="1200" spc="-10" b="1">
                <a:solidFill>
                  <a:srgbClr val="F5821F"/>
                </a:solidFill>
                <a:latin typeface="等线"/>
                <a:cs typeface="等线"/>
              </a:rPr>
              <a:t> </a:t>
            </a:r>
            <a:r>
              <a:rPr dirty="0" sz="1200" spc="10" b="1">
                <a:solidFill>
                  <a:srgbClr val="F5821F"/>
                </a:solidFill>
                <a:latin typeface="微软雅黑"/>
                <a:cs typeface="微软雅黑"/>
              </a:rPr>
              <a:t>国</a:t>
            </a:r>
            <a:r>
              <a:rPr dirty="0" sz="1200" b="1">
                <a:solidFill>
                  <a:srgbClr val="F5821F"/>
                </a:solidFill>
                <a:latin typeface="微软雅黑"/>
                <a:cs typeface="微软雅黑"/>
              </a:rPr>
              <a:t>内</a:t>
            </a:r>
            <a:r>
              <a:rPr dirty="0" sz="1200" spc="-50" b="1">
                <a:solidFill>
                  <a:srgbClr val="F5821F"/>
                </a:solidFill>
                <a:latin typeface="微软雅黑"/>
                <a:cs typeface="微软雅黑"/>
              </a:rPr>
              <a:t> </a:t>
            </a:r>
            <a:r>
              <a:rPr dirty="0" sz="1200" spc="-5" b="1">
                <a:solidFill>
                  <a:srgbClr val="F5821F"/>
                </a:solidFill>
                <a:latin typeface="等线"/>
                <a:cs typeface="等线"/>
              </a:rPr>
              <a:t>SGLT-2</a:t>
            </a:r>
            <a:r>
              <a:rPr dirty="0" sz="1200" spc="-40" b="1">
                <a:solidFill>
                  <a:srgbClr val="F5821F"/>
                </a:solidFill>
                <a:latin typeface="等线"/>
                <a:cs typeface="等线"/>
              </a:rPr>
              <a:t> </a:t>
            </a:r>
            <a:r>
              <a:rPr dirty="0" sz="1200" b="1">
                <a:solidFill>
                  <a:srgbClr val="F5821F"/>
                </a:solidFill>
                <a:latin typeface="微软雅黑"/>
                <a:cs typeface="微软雅黑"/>
              </a:rPr>
              <a:t>占</a:t>
            </a:r>
            <a:r>
              <a:rPr dirty="0" sz="1200" spc="10" b="1">
                <a:solidFill>
                  <a:srgbClr val="F5821F"/>
                </a:solidFill>
                <a:latin typeface="微软雅黑"/>
                <a:cs typeface="微软雅黑"/>
              </a:rPr>
              <a:t>比</a:t>
            </a:r>
            <a:r>
              <a:rPr dirty="0" sz="1200" b="1">
                <a:solidFill>
                  <a:srgbClr val="F5821F"/>
                </a:solidFill>
                <a:latin typeface="微软雅黑"/>
                <a:cs typeface="微软雅黑"/>
              </a:rPr>
              <a:t>提升</a:t>
            </a:r>
            <a:r>
              <a:rPr dirty="0" sz="1200" spc="10" b="1">
                <a:solidFill>
                  <a:srgbClr val="F5821F"/>
                </a:solidFill>
                <a:latin typeface="微软雅黑"/>
                <a:cs typeface="微软雅黑"/>
              </a:rPr>
              <a:t>空</a:t>
            </a:r>
            <a:r>
              <a:rPr dirty="0" sz="1200" b="1">
                <a:solidFill>
                  <a:srgbClr val="F5821F"/>
                </a:solidFill>
                <a:latin typeface="微软雅黑"/>
                <a:cs typeface="微软雅黑"/>
              </a:rPr>
              <a:t>间</a:t>
            </a:r>
            <a:r>
              <a:rPr dirty="0" sz="1200" spc="10" b="1">
                <a:solidFill>
                  <a:srgbClr val="F5821F"/>
                </a:solidFill>
                <a:latin typeface="微软雅黑"/>
                <a:cs typeface="微软雅黑"/>
              </a:rPr>
              <a:t>大</a:t>
            </a:r>
            <a:r>
              <a:rPr dirty="0" sz="1200" b="1">
                <a:solidFill>
                  <a:srgbClr val="F5821F"/>
                </a:solidFill>
                <a:latin typeface="微软雅黑"/>
                <a:cs typeface="微软雅黑"/>
              </a:rPr>
              <a:t>，恒</a:t>
            </a:r>
            <a:r>
              <a:rPr dirty="0" sz="1200" spc="10" b="1">
                <a:solidFill>
                  <a:srgbClr val="F5821F"/>
                </a:solidFill>
                <a:latin typeface="微软雅黑"/>
                <a:cs typeface="微软雅黑"/>
              </a:rPr>
              <a:t>格</a:t>
            </a:r>
            <a:r>
              <a:rPr dirty="0" sz="1200" b="1">
                <a:solidFill>
                  <a:srgbClr val="F5821F"/>
                </a:solidFill>
                <a:latin typeface="微软雅黑"/>
                <a:cs typeface="微软雅黑"/>
              </a:rPr>
              <a:t>列</a:t>
            </a:r>
            <a:r>
              <a:rPr dirty="0" sz="1200" spc="10" b="1">
                <a:solidFill>
                  <a:srgbClr val="F5821F"/>
                </a:solidFill>
                <a:latin typeface="微软雅黑"/>
                <a:cs typeface="微软雅黑"/>
              </a:rPr>
              <a:t>净</a:t>
            </a:r>
            <a:r>
              <a:rPr dirty="0" sz="1200" b="1">
                <a:solidFill>
                  <a:srgbClr val="F5821F"/>
                </a:solidFill>
                <a:latin typeface="微软雅黑"/>
                <a:cs typeface="微软雅黑"/>
              </a:rPr>
              <a:t>有成</a:t>
            </a:r>
            <a:r>
              <a:rPr dirty="0" sz="1200" spc="10" b="1">
                <a:solidFill>
                  <a:srgbClr val="F5821F"/>
                </a:solidFill>
                <a:latin typeface="微软雅黑"/>
                <a:cs typeface="微软雅黑"/>
              </a:rPr>
              <a:t>为</a:t>
            </a:r>
            <a:r>
              <a:rPr dirty="0" sz="1200" b="1">
                <a:solidFill>
                  <a:srgbClr val="F5821F"/>
                </a:solidFill>
                <a:latin typeface="微软雅黑"/>
                <a:cs typeface="微软雅黑"/>
              </a:rPr>
              <a:t>大</a:t>
            </a:r>
            <a:r>
              <a:rPr dirty="0" sz="1200" spc="10" b="1">
                <a:solidFill>
                  <a:srgbClr val="F5821F"/>
                </a:solidFill>
                <a:latin typeface="微软雅黑"/>
                <a:cs typeface="微软雅黑"/>
              </a:rPr>
              <a:t>品</a:t>
            </a:r>
            <a:r>
              <a:rPr dirty="0" sz="1200" b="1">
                <a:solidFill>
                  <a:srgbClr val="F5821F"/>
                </a:solidFill>
                <a:latin typeface="微软雅黑"/>
                <a:cs typeface="微软雅黑"/>
              </a:rPr>
              <a:t>种潜质</a:t>
            </a:r>
            <a:endParaRPr sz="1200">
              <a:latin typeface="微软雅黑"/>
              <a:cs typeface="微软雅黑"/>
            </a:endParaRPr>
          </a:p>
          <a:p>
            <a:pPr algn="just" marL="29209" marR="131445">
              <a:lnSpc>
                <a:spcPct val="116700"/>
              </a:lnSpc>
              <a:spcBef>
                <a:spcPts val="780"/>
              </a:spcBef>
            </a:pPr>
            <a:r>
              <a:rPr dirty="0" sz="1000" spc="-5">
                <a:solidFill>
                  <a:srgbClr val="4D4D4F"/>
                </a:solidFill>
                <a:latin typeface="等线"/>
                <a:cs typeface="等线"/>
              </a:rPr>
              <a:t>SGLT-2</a:t>
            </a:r>
            <a:r>
              <a:rPr dirty="0" sz="1000" spc="-45">
                <a:solidFill>
                  <a:srgbClr val="4D4D4F"/>
                </a:solidFill>
                <a:latin typeface="等线"/>
                <a:cs typeface="等线"/>
              </a:rPr>
              <a:t> </a:t>
            </a:r>
            <a:r>
              <a:rPr dirty="0" sz="1000" spc="-5">
                <a:solidFill>
                  <a:srgbClr val="4D4D4F"/>
                </a:solidFill>
                <a:latin typeface="宋体"/>
                <a:cs typeface="宋体"/>
              </a:rPr>
              <a:t>中文名叫钠</a:t>
            </a:r>
            <a:r>
              <a:rPr dirty="0" sz="1000">
                <a:solidFill>
                  <a:srgbClr val="4D4D4F"/>
                </a:solidFill>
                <a:latin typeface="等线"/>
                <a:cs typeface="等线"/>
              </a:rPr>
              <a:t>-</a:t>
            </a:r>
            <a:r>
              <a:rPr dirty="0" sz="1000" spc="5">
                <a:solidFill>
                  <a:srgbClr val="4D4D4F"/>
                </a:solidFill>
                <a:latin typeface="宋体"/>
                <a:cs typeface="宋体"/>
              </a:rPr>
              <a:t>葡</a:t>
            </a:r>
            <a:r>
              <a:rPr dirty="0" sz="1000" spc="-5">
                <a:solidFill>
                  <a:srgbClr val="4D4D4F"/>
                </a:solidFill>
                <a:latin typeface="宋体"/>
                <a:cs typeface="宋体"/>
              </a:rPr>
              <a:t>萄</a:t>
            </a:r>
            <a:r>
              <a:rPr dirty="0" sz="1000" spc="5">
                <a:solidFill>
                  <a:srgbClr val="4D4D4F"/>
                </a:solidFill>
                <a:latin typeface="宋体"/>
                <a:cs typeface="宋体"/>
              </a:rPr>
              <a:t>糖</a:t>
            </a:r>
            <a:r>
              <a:rPr dirty="0" sz="1000" spc="-5">
                <a:solidFill>
                  <a:srgbClr val="4D4D4F"/>
                </a:solidFill>
                <a:latin typeface="宋体"/>
                <a:cs typeface="宋体"/>
              </a:rPr>
              <a:t>协同转</a:t>
            </a:r>
            <a:r>
              <a:rPr dirty="0" sz="1000" spc="5">
                <a:solidFill>
                  <a:srgbClr val="4D4D4F"/>
                </a:solidFill>
                <a:latin typeface="宋体"/>
                <a:cs typeface="宋体"/>
              </a:rPr>
              <a:t>运</a:t>
            </a:r>
            <a:r>
              <a:rPr dirty="0" sz="1000" spc="-5">
                <a:solidFill>
                  <a:srgbClr val="4D4D4F"/>
                </a:solidFill>
                <a:latin typeface="宋体"/>
                <a:cs typeface="宋体"/>
              </a:rPr>
              <a:t>蛋</a:t>
            </a:r>
            <a:r>
              <a:rPr dirty="0" sz="1000">
                <a:solidFill>
                  <a:srgbClr val="4D4D4F"/>
                </a:solidFill>
                <a:latin typeface="宋体"/>
                <a:cs typeface="宋体"/>
              </a:rPr>
              <a:t>白</a:t>
            </a:r>
            <a:r>
              <a:rPr dirty="0" sz="1000" spc="-10">
                <a:solidFill>
                  <a:srgbClr val="4D4D4F"/>
                </a:solidFill>
                <a:latin typeface="等线"/>
                <a:cs typeface="等线"/>
              </a:rPr>
              <a:t>-2</a:t>
            </a:r>
            <a:r>
              <a:rPr dirty="0" sz="1000" spc="-10">
                <a:solidFill>
                  <a:srgbClr val="4D4D4F"/>
                </a:solidFill>
                <a:latin typeface="宋体"/>
                <a:cs typeface="宋体"/>
              </a:rPr>
              <a:t>，</a:t>
            </a:r>
            <a:r>
              <a:rPr dirty="0" sz="1000" spc="5">
                <a:solidFill>
                  <a:srgbClr val="4D4D4F"/>
                </a:solidFill>
                <a:latin typeface="宋体"/>
                <a:cs typeface="宋体"/>
              </a:rPr>
              <a:t>主</a:t>
            </a:r>
            <a:r>
              <a:rPr dirty="0" sz="1000" spc="-5">
                <a:solidFill>
                  <a:srgbClr val="4D4D4F"/>
                </a:solidFill>
                <a:latin typeface="宋体"/>
                <a:cs typeface="宋体"/>
              </a:rPr>
              <a:t>要在</a:t>
            </a:r>
            <a:r>
              <a:rPr dirty="0" sz="1000" spc="5">
                <a:solidFill>
                  <a:srgbClr val="4D4D4F"/>
                </a:solidFill>
                <a:latin typeface="宋体"/>
                <a:cs typeface="宋体"/>
              </a:rPr>
              <a:t>肾</a:t>
            </a:r>
            <a:r>
              <a:rPr dirty="0" sz="1000" spc="-5">
                <a:solidFill>
                  <a:srgbClr val="4D4D4F"/>
                </a:solidFill>
                <a:latin typeface="宋体"/>
                <a:cs typeface="宋体"/>
              </a:rPr>
              <a:t>脏表达，主要</a:t>
            </a:r>
            <a:r>
              <a:rPr dirty="0" sz="1000" spc="5">
                <a:solidFill>
                  <a:srgbClr val="4D4D4F"/>
                </a:solidFill>
                <a:latin typeface="宋体"/>
                <a:cs typeface="宋体"/>
              </a:rPr>
              <a:t>作</a:t>
            </a:r>
            <a:r>
              <a:rPr dirty="0" sz="1000" spc="-5">
                <a:solidFill>
                  <a:srgbClr val="4D4D4F"/>
                </a:solidFill>
                <a:latin typeface="宋体"/>
                <a:cs typeface="宋体"/>
              </a:rPr>
              <a:t>用是</a:t>
            </a:r>
            <a:r>
              <a:rPr dirty="0" sz="1000" spc="5">
                <a:solidFill>
                  <a:srgbClr val="4D4D4F"/>
                </a:solidFill>
                <a:latin typeface="宋体"/>
                <a:cs typeface="宋体"/>
              </a:rPr>
              <a:t>帮</a:t>
            </a:r>
            <a:r>
              <a:rPr dirty="0" sz="1000" spc="-5">
                <a:solidFill>
                  <a:srgbClr val="4D4D4F"/>
                </a:solidFill>
                <a:latin typeface="宋体"/>
                <a:cs typeface="宋体"/>
              </a:rPr>
              <a:t>助</a:t>
            </a:r>
            <a:r>
              <a:rPr dirty="0" sz="1000" spc="5">
                <a:solidFill>
                  <a:srgbClr val="4D4D4F"/>
                </a:solidFill>
                <a:latin typeface="宋体"/>
                <a:cs typeface="宋体"/>
              </a:rPr>
              <a:t>肾</a:t>
            </a:r>
            <a:r>
              <a:rPr dirty="0" sz="1000" spc="-5">
                <a:solidFill>
                  <a:srgbClr val="4D4D4F"/>
                </a:solidFill>
                <a:latin typeface="宋体"/>
                <a:cs typeface="宋体"/>
              </a:rPr>
              <a:t>脏对葡 萄糖的</a:t>
            </a:r>
            <a:r>
              <a:rPr dirty="0" sz="1000" spc="5">
                <a:solidFill>
                  <a:srgbClr val="4D4D4F"/>
                </a:solidFill>
                <a:latin typeface="宋体"/>
                <a:cs typeface="宋体"/>
              </a:rPr>
              <a:t>重</a:t>
            </a:r>
            <a:r>
              <a:rPr dirty="0" sz="1000" spc="-5">
                <a:solidFill>
                  <a:srgbClr val="4D4D4F"/>
                </a:solidFill>
                <a:latin typeface="宋体"/>
                <a:cs typeface="宋体"/>
              </a:rPr>
              <a:t>吸收。</a:t>
            </a:r>
            <a:r>
              <a:rPr dirty="0" sz="1000" spc="-25">
                <a:solidFill>
                  <a:srgbClr val="4D4D4F"/>
                </a:solidFill>
                <a:latin typeface="宋体"/>
                <a:cs typeface="宋体"/>
              </a:rPr>
              <a:t> </a:t>
            </a:r>
            <a:r>
              <a:rPr dirty="0" sz="1000" spc="-5">
                <a:solidFill>
                  <a:srgbClr val="4D4D4F"/>
                </a:solidFill>
                <a:latin typeface="等线"/>
                <a:cs typeface="等线"/>
              </a:rPr>
              <a:t>SGLT-2</a:t>
            </a:r>
            <a:r>
              <a:rPr dirty="0" sz="1000" spc="-35">
                <a:solidFill>
                  <a:srgbClr val="4D4D4F"/>
                </a:solidFill>
                <a:latin typeface="等线"/>
                <a:cs typeface="等线"/>
              </a:rPr>
              <a:t> </a:t>
            </a:r>
            <a:r>
              <a:rPr dirty="0" sz="1000" spc="5">
                <a:solidFill>
                  <a:srgbClr val="4D4D4F"/>
                </a:solidFill>
                <a:latin typeface="宋体"/>
                <a:cs typeface="宋体"/>
              </a:rPr>
              <a:t>抑</a:t>
            </a:r>
            <a:r>
              <a:rPr dirty="0" sz="1000" spc="-5">
                <a:solidFill>
                  <a:srgbClr val="4D4D4F"/>
                </a:solidFill>
                <a:latin typeface="宋体"/>
                <a:cs typeface="宋体"/>
              </a:rPr>
              <a:t>制剂是</a:t>
            </a:r>
            <a:r>
              <a:rPr dirty="0" sz="1000" spc="5">
                <a:solidFill>
                  <a:srgbClr val="4D4D4F"/>
                </a:solidFill>
                <a:latin typeface="宋体"/>
                <a:cs typeface="宋体"/>
              </a:rPr>
              <a:t>近</a:t>
            </a:r>
            <a:r>
              <a:rPr dirty="0" sz="1000" spc="-5">
                <a:solidFill>
                  <a:srgbClr val="4D4D4F"/>
                </a:solidFill>
                <a:latin typeface="宋体"/>
                <a:cs typeface="宋体"/>
              </a:rPr>
              <a:t>年来</a:t>
            </a:r>
            <a:r>
              <a:rPr dirty="0" sz="1000" spc="5">
                <a:solidFill>
                  <a:srgbClr val="4D4D4F"/>
                </a:solidFill>
                <a:latin typeface="宋体"/>
                <a:cs typeface="宋体"/>
              </a:rPr>
              <a:t>上</a:t>
            </a:r>
            <a:r>
              <a:rPr dirty="0" sz="1000" spc="-5">
                <a:solidFill>
                  <a:srgbClr val="4D4D4F"/>
                </a:solidFill>
                <a:latin typeface="宋体"/>
                <a:cs typeface="宋体"/>
              </a:rPr>
              <a:t>市的</a:t>
            </a:r>
            <a:r>
              <a:rPr dirty="0" sz="1000" spc="5">
                <a:solidFill>
                  <a:srgbClr val="4D4D4F"/>
                </a:solidFill>
                <a:latin typeface="宋体"/>
                <a:cs typeface="宋体"/>
              </a:rPr>
              <a:t>新</a:t>
            </a:r>
            <a:r>
              <a:rPr dirty="0" sz="1000" spc="-5">
                <a:solidFill>
                  <a:srgbClr val="4D4D4F"/>
                </a:solidFill>
                <a:latin typeface="宋体"/>
                <a:cs typeface="宋体"/>
              </a:rPr>
              <a:t>型</a:t>
            </a:r>
            <a:r>
              <a:rPr dirty="0" sz="1000" spc="5">
                <a:solidFill>
                  <a:srgbClr val="4D4D4F"/>
                </a:solidFill>
                <a:latin typeface="宋体"/>
                <a:cs typeface="宋体"/>
              </a:rPr>
              <a:t>糖</a:t>
            </a:r>
            <a:r>
              <a:rPr dirty="0" sz="1000" spc="-5">
                <a:solidFill>
                  <a:srgbClr val="4D4D4F"/>
                </a:solidFill>
                <a:latin typeface="宋体"/>
                <a:cs typeface="宋体"/>
              </a:rPr>
              <a:t>尿病药</a:t>
            </a:r>
            <a:r>
              <a:rPr dirty="0" sz="1000" spc="5">
                <a:solidFill>
                  <a:srgbClr val="4D4D4F"/>
                </a:solidFill>
                <a:latin typeface="宋体"/>
                <a:cs typeface="宋体"/>
              </a:rPr>
              <a:t>物</a:t>
            </a:r>
            <a:r>
              <a:rPr dirty="0" sz="1000" spc="-5">
                <a:solidFill>
                  <a:srgbClr val="4D4D4F"/>
                </a:solidFill>
                <a:latin typeface="宋体"/>
                <a:cs typeface="宋体"/>
              </a:rPr>
              <a:t>，主</a:t>
            </a:r>
            <a:r>
              <a:rPr dirty="0" sz="1000" spc="5">
                <a:solidFill>
                  <a:srgbClr val="4D4D4F"/>
                </a:solidFill>
                <a:latin typeface="宋体"/>
                <a:cs typeface="宋体"/>
              </a:rPr>
              <a:t>要</a:t>
            </a:r>
            <a:r>
              <a:rPr dirty="0" sz="1000" spc="-5">
                <a:solidFill>
                  <a:srgbClr val="4D4D4F"/>
                </a:solidFill>
                <a:latin typeface="宋体"/>
                <a:cs typeface="宋体"/>
              </a:rPr>
              <a:t>通过</a:t>
            </a:r>
            <a:r>
              <a:rPr dirty="0" sz="1000" spc="5">
                <a:solidFill>
                  <a:srgbClr val="4D4D4F"/>
                </a:solidFill>
                <a:latin typeface="宋体"/>
                <a:cs typeface="宋体"/>
              </a:rPr>
              <a:t>减</a:t>
            </a:r>
            <a:r>
              <a:rPr dirty="0" sz="1000" spc="-5">
                <a:solidFill>
                  <a:srgbClr val="4D4D4F"/>
                </a:solidFill>
                <a:latin typeface="宋体"/>
                <a:cs typeface="宋体"/>
              </a:rPr>
              <a:t>少</a:t>
            </a:r>
            <a:r>
              <a:rPr dirty="0" sz="1000" spc="5">
                <a:solidFill>
                  <a:srgbClr val="4D4D4F"/>
                </a:solidFill>
                <a:latin typeface="宋体"/>
                <a:cs typeface="宋体"/>
              </a:rPr>
              <a:t>肾</a:t>
            </a:r>
            <a:r>
              <a:rPr dirty="0" sz="1000" spc="-5">
                <a:solidFill>
                  <a:srgbClr val="4D4D4F"/>
                </a:solidFill>
                <a:latin typeface="宋体"/>
                <a:cs typeface="宋体"/>
              </a:rPr>
              <a:t>脏对葡 </a:t>
            </a:r>
            <a:r>
              <a:rPr dirty="0" sz="1000" spc="-5">
                <a:solidFill>
                  <a:srgbClr val="4D4D4F"/>
                </a:solidFill>
                <a:latin typeface="宋体"/>
                <a:cs typeface="宋体"/>
              </a:rPr>
              <a:t>萄糖的</a:t>
            </a:r>
            <a:r>
              <a:rPr dirty="0" sz="1000" spc="5">
                <a:solidFill>
                  <a:srgbClr val="4D4D4F"/>
                </a:solidFill>
                <a:latin typeface="宋体"/>
                <a:cs typeface="宋体"/>
              </a:rPr>
              <a:t>重</a:t>
            </a:r>
            <a:r>
              <a:rPr dirty="0" sz="1000" spc="-5">
                <a:solidFill>
                  <a:srgbClr val="4D4D4F"/>
                </a:solidFill>
                <a:latin typeface="宋体"/>
                <a:cs typeface="宋体"/>
              </a:rPr>
              <a:t>吸</a:t>
            </a:r>
            <a:r>
              <a:rPr dirty="0" sz="1000" spc="5">
                <a:solidFill>
                  <a:srgbClr val="4D4D4F"/>
                </a:solidFill>
                <a:latin typeface="宋体"/>
                <a:cs typeface="宋体"/>
              </a:rPr>
              <a:t>收</a:t>
            </a:r>
            <a:r>
              <a:rPr dirty="0" sz="1000" spc="-30">
                <a:solidFill>
                  <a:srgbClr val="4D4D4F"/>
                </a:solidFill>
                <a:latin typeface="宋体"/>
                <a:cs typeface="宋体"/>
              </a:rPr>
              <a:t>，</a:t>
            </a:r>
            <a:r>
              <a:rPr dirty="0" sz="1000" spc="-5">
                <a:solidFill>
                  <a:srgbClr val="4D4D4F"/>
                </a:solidFill>
                <a:latin typeface="宋体"/>
                <a:cs typeface="宋体"/>
              </a:rPr>
              <a:t>促</a:t>
            </a:r>
            <a:r>
              <a:rPr dirty="0" sz="1000" spc="5">
                <a:solidFill>
                  <a:srgbClr val="4D4D4F"/>
                </a:solidFill>
                <a:latin typeface="宋体"/>
                <a:cs typeface="宋体"/>
              </a:rPr>
              <a:t>进</a:t>
            </a:r>
            <a:r>
              <a:rPr dirty="0" sz="1000" spc="-5">
                <a:solidFill>
                  <a:srgbClr val="4D4D4F"/>
                </a:solidFill>
                <a:latin typeface="宋体"/>
                <a:cs typeface="宋体"/>
              </a:rPr>
              <a:t>多余</a:t>
            </a:r>
            <a:r>
              <a:rPr dirty="0" sz="1000" spc="5">
                <a:solidFill>
                  <a:srgbClr val="4D4D4F"/>
                </a:solidFill>
                <a:latin typeface="宋体"/>
                <a:cs typeface="宋体"/>
              </a:rPr>
              <a:t>葡</a:t>
            </a:r>
            <a:r>
              <a:rPr dirty="0" sz="1000" spc="-5">
                <a:solidFill>
                  <a:srgbClr val="4D4D4F"/>
                </a:solidFill>
                <a:latin typeface="宋体"/>
                <a:cs typeface="宋体"/>
              </a:rPr>
              <a:t>萄糖通</a:t>
            </a:r>
            <a:r>
              <a:rPr dirty="0" sz="1000" spc="5">
                <a:solidFill>
                  <a:srgbClr val="4D4D4F"/>
                </a:solidFill>
                <a:latin typeface="宋体"/>
                <a:cs typeface="宋体"/>
              </a:rPr>
              <a:t>过</a:t>
            </a:r>
            <a:r>
              <a:rPr dirty="0" sz="1000" spc="-5">
                <a:solidFill>
                  <a:srgbClr val="4D4D4F"/>
                </a:solidFill>
                <a:latin typeface="宋体"/>
                <a:cs typeface="宋体"/>
              </a:rPr>
              <a:t>尿液</a:t>
            </a:r>
            <a:r>
              <a:rPr dirty="0" sz="1000" spc="5">
                <a:solidFill>
                  <a:srgbClr val="4D4D4F"/>
                </a:solidFill>
                <a:latin typeface="宋体"/>
                <a:cs typeface="宋体"/>
              </a:rPr>
              <a:t>排</a:t>
            </a:r>
            <a:r>
              <a:rPr dirty="0" sz="1000" spc="-5">
                <a:solidFill>
                  <a:srgbClr val="4D4D4F"/>
                </a:solidFill>
                <a:latin typeface="宋体"/>
                <a:cs typeface="宋体"/>
              </a:rPr>
              <a:t>出而</a:t>
            </a:r>
            <a:r>
              <a:rPr dirty="0" sz="1000" spc="5">
                <a:solidFill>
                  <a:srgbClr val="4D4D4F"/>
                </a:solidFill>
                <a:latin typeface="宋体"/>
                <a:cs typeface="宋体"/>
              </a:rPr>
              <a:t>发</a:t>
            </a:r>
            <a:r>
              <a:rPr dirty="0" sz="1000" spc="-5">
                <a:solidFill>
                  <a:srgbClr val="4D4D4F"/>
                </a:solidFill>
                <a:latin typeface="宋体"/>
                <a:cs typeface="宋体"/>
              </a:rPr>
              <a:t>挥</a:t>
            </a:r>
            <a:r>
              <a:rPr dirty="0" sz="1000" spc="5">
                <a:solidFill>
                  <a:srgbClr val="4D4D4F"/>
                </a:solidFill>
                <a:latin typeface="宋体"/>
                <a:cs typeface="宋体"/>
              </a:rPr>
              <a:t>降</a:t>
            </a:r>
            <a:r>
              <a:rPr dirty="0" sz="1000" spc="-5">
                <a:solidFill>
                  <a:srgbClr val="4D4D4F"/>
                </a:solidFill>
                <a:latin typeface="宋体"/>
                <a:cs typeface="宋体"/>
              </a:rPr>
              <a:t>糖作用</a:t>
            </a:r>
            <a:r>
              <a:rPr dirty="0" sz="1000" spc="-20">
                <a:solidFill>
                  <a:srgbClr val="4D4D4F"/>
                </a:solidFill>
                <a:latin typeface="宋体"/>
                <a:cs typeface="宋体"/>
              </a:rPr>
              <a:t>，</a:t>
            </a:r>
            <a:r>
              <a:rPr dirty="0" sz="1000" spc="-5">
                <a:solidFill>
                  <a:srgbClr val="4D4D4F"/>
                </a:solidFill>
                <a:latin typeface="宋体"/>
                <a:cs typeface="宋体"/>
              </a:rPr>
              <a:t>被</a:t>
            </a:r>
            <a:r>
              <a:rPr dirty="0" sz="1000" spc="5">
                <a:solidFill>
                  <a:srgbClr val="4D4D4F"/>
                </a:solidFill>
                <a:latin typeface="宋体"/>
                <a:cs typeface="宋体"/>
              </a:rPr>
              <a:t>视</a:t>
            </a:r>
            <a:r>
              <a:rPr dirty="0" sz="1000" spc="-5">
                <a:solidFill>
                  <a:srgbClr val="4D4D4F"/>
                </a:solidFill>
                <a:latin typeface="宋体"/>
                <a:cs typeface="宋体"/>
              </a:rPr>
              <a:t>为区</a:t>
            </a:r>
            <a:r>
              <a:rPr dirty="0" sz="1000" spc="5">
                <a:solidFill>
                  <a:srgbClr val="4D4D4F"/>
                </a:solidFill>
                <a:latin typeface="宋体"/>
                <a:cs typeface="宋体"/>
              </a:rPr>
              <a:t>别</a:t>
            </a:r>
            <a:r>
              <a:rPr dirty="0" sz="1000" spc="-5">
                <a:solidFill>
                  <a:srgbClr val="4D4D4F"/>
                </a:solidFill>
                <a:latin typeface="宋体"/>
                <a:cs typeface="宋体"/>
              </a:rPr>
              <a:t>于传</a:t>
            </a:r>
            <a:r>
              <a:rPr dirty="0" sz="1000" spc="5">
                <a:solidFill>
                  <a:srgbClr val="4D4D4F"/>
                </a:solidFill>
                <a:latin typeface="宋体"/>
                <a:cs typeface="宋体"/>
              </a:rPr>
              <a:t>统</a:t>
            </a:r>
            <a:r>
              <a:rPr dirty="0" sz="1000" spc="-5">
                <a:solidFill>
                  <a:srgbClr val="4D4D4F"/>
                </a:solidFill>
                <a:latin typeface="宋体"/>
                <a:cs typeface="宋体"/>
              </a:rPr>
              <a:t>降糖药 </a:t>
            </a:r>
            <a:r>
              <a:rPr dirty="0" sz="1000" spc="-5">
                <a:solidFill>
                  <a:srgbClr val="4D4D4F"/>
                </a:solidFill>
                <a:latin typeface="宋体"/>
                <a:cs typeface="宋体"/>
              </a:rPr>
              <a:t>的糖尿</a:t>
            </a:r>
            <a:r>
              <a:rPr dirty="0" sz="1000" spc="5">
                <a:solidFill>
                  <a:srgbClr val="4D4D4F"/>
                </a:solidFill>
                <a:latin typeface="宋体"/>
                <a:cs typeface="宋体"/>
              </a:rPr>
              <a:t>病</a:t>
            </a:r>
            <a:r>
              <a:rPr dirty="0" sz="1000" spc="-5">
                <a:solidFill>
                  <a:srgbClr val="4D4D4F"/>
                </a:solidFill>
                <a:latin typeface="宋体"/>
                <a:cs typeface="宋体"/>
              </a:rPr>
              <a:t>治疗</a:t>
            </a:r>
            <a:r>
              <a:rPr dirty="0" sz="1000" spc="5">
                <a:solidFill>
                  <a:srgbClr val="4D4D4F"/>
                </a:solidFill>
                <a:latin typeface="宋体"/>
                <a:cs typeface="宋体"/>
              </a:rPr>
              <a:t>新</a:t>
            </a:r>
            <a:r>
              <a:rPr dirty="0" sz="1000" spc="-5">
                <a:solidFill>
                  <a:srgbClr val="4D4D4F"/>
                </a:solidFill>
                <a:latin typeface="宋体"/>
                <a:cs typeface="宋体"/>
              </a:rPr>
              <a:t>途径</a:t>
            </a:r>
            <a:r>
              <a:rPr dirty="0" sz="1000" spc="5">
                <a:solidFill>
                  <a:srgbClr val="4D4D4F"/>
                </a:solidFill>
                <a:latin typeface="宋体"/>
                <a:cs typeface="宋体"/>
              </a:rPr>
              <a:t>，</a:t>
            </a:r>
            <a:r>
              <a:rPr dirty="0" sz="1000" spc="-5">
                <a:solidFill>
                  <a:srgbClr val="4D4D4F"/>
                </a:solidFill>
                <a:latin typeface="宋体"/>
                <a:cs typeface="宋体"/>
              </a:rPr>
              <a:t>也</a:t>
            </a:r>
            <a:r>
              <a:rPr dirty="0" sz="1000" spc="5">
                <a:solidFill>
                  <a:srgbClr val="4D4D4F"/>
                </a:solidFill>
                <a:latin typeface="宋体"/>
                <a:cs typeface="宋体"/>
              </a:rPr>
              <a:t>是</a:t>
            </a:r>
            <a:r>
              <a:rPr dirty="0" sz="1000" spc="-5">
                <a:solidFill>
                  <a:srgbClr val="4D4D4F"/>
                </a:solidFill>
                <a:latin typeface="宋体"/>
                <a:cs typeface="宋体"/>
              </a:rPr>
              <a:t>近几年</a:t>
            </a:r>
            <a:r>
              <a:rPr dirty="0" sz="1000" spc="5">
                <a:solidFill>
                  <a:srgbClr val="4D4D4F"/>
                </a:solidFill>
                <a:latin typeface="宋体"/>
                <a:cs typeface="宋体"/>
              </a:rPr>
              <a:t>糖</a:t>
            </a:r>
            <a:r>
              <a:rPr dirty="0" sz="1000" spc="-5">
                <a:solidFill>
                  <a:srgbClr val="4D4D4F"/>
                </a:solidFill>
                <a:latin typeface="宋体"/>
                <a:cs typeface="宋体"/>
              </a:rPr>
              <a:t>尿病</a:t>
            </a:r>
            <a:r>
              <a:rPr dirty="0" sz="1000" spc="5">
                <a:solidFill>
                  <a:srgbClr val="4D4D4F"/>
                </a:solidFill>
                <a:latin typeface="宋体"/>
                <a:cs typeface="宋体"/>
              </a:rPr>
              <a:t>药</a:t>
            </a:r>
            <a:r>
              <a:rPr dirty="0" sz="1000" spc="-5">
                <a:solidFill>
                  <a:srgbClr val="4D4D4F"/>
                </a:solidFill>
                <a:latin typeface="宋体"/>
                <a:cs typeface="宋体"/>
              </a:rPr>
              <a:t>物开</a:t>
            </a:r>
            <a:r>
              <a:rPr dirty="0" sz="1000" spc="5">
                <a:solidFill>
                  <a:srgbClr val="4D4D4F"/>
                </a:solidFill>
                <a:latin typeface="宋体"/>
                <a:cs typeface="宋体"/>
              </a:rPr>
              <a:t>发</a:t>
            </a:r>
            <a:r>
              <a:rPr dirty="0" sz="1000" spc="-5">
                <a:solidFill>
                  <a:srgbClr val="4D4D4F"/>
                </a:solidFill>
                <a:latin typeface="宋体"/>
                <a:cs typeface="宋体"/>
              </a:rPr>
              <a:t>的</a:t>
            </a:r>
            <a:r>
              <a:rPr dirty="0" sz="1000" spc="5">
                <a:solidFill>
                  <a:srgbClr val="4D4D4F"/>
                </a:solidFill>
                <a:latin typeface="宋体"/>
                <a:cs typeface="宋体"/>
              </a:rPr>
              <a:t>热</a:t>
            </a:r>
            <a:r>
              <a:rPr dirty="0" sz="1000" spc="-5">
                <a:solidFill>
                  <a:srgbClr val="4D4D4F"/>
                </a:solidFill>
                <a:latin typeface="宋体"/>
                <a:cs typeface="宋体"/>
              </a:rPr>
              <a:t>门靶</a:t>
            </a:r>
            <a:r>
              <a:rPr dirty="0" sz="1000" spc="5">
                <a:solidFill>
                  <a:srgbClr val="4D4D4F"/>
                </a:solidFill>
                <a:latin typeface="宋体"/>
                <a:cs typeface="宋体"/>
              </a:rPr>
              <a:t>点</a:t>
            </a:r>
            <a:r>
              <a:rPr dirty="0" sz="1000" spc="-5">
                <a:solidFill>
                  <a:srgbClr val="4D4D4F"/>
                </a:solidFill>
                <a:latin typeface="宋体"/>
                <a:cs typeface="宋体"/>
              </a:rPr>
              <a:t>。</a:t>
            </a:r>
            <a:endParaRPr sz="1000">
              <a:latin typeface="宋体"/>
              <a:cs typeface="宋体"/>
            </a:endParaRPr>
          </a:p>
          <a:p>
            <a:pPr algn="just" marL="29209" marR="128905">
              <a:lnSpc>
                <a:spcPct val="117000"/>
              </a:lnSpc>
              <a:spcBef>
                <a:spcPts val="770"/>
              </a:spcBef>
            </a:pPr>
            <a:r>
              <a:rPr dirty="0" sz="1000" spc="-5">
                <a:solidFill>
                  <a:srgbClr val="4D4D4F"/>
                </a:solidFill>
                <a:latin typeface="宋体"/>
                <a:cs typeface="宋体"/>
              </a:rPr>
              <a:t>全球目</a:t>
            </a:r>
            <a:r>
              <a:rPr dirty="0" sz="1000" spc="5">
                <a:solidFill>
                  <a:srgbClr val="4D4D4F"/>
                </a:solidFill>
                <a:latin typeface="宋体"/>
                <a:cs typeface="宋体"/>
              </a:rPr>
              <a:t>前</a:t>
            </a:r>
            <a:r>
              <a:rPr dirty="0" sz="1000" spc="-5">
                <a:solidFill>
                  <a:srgbClr val="4D4D4F"/>
                </a:solidFill>
                <a:latin typeface="宋体"/>
                <a:cs typeface="宋体"/>
              </a:rPr>
              <a:t>共有</a:t>
            </a:r>
            <a:r>
              <a:rPr dirty="0" sz="1000" spc="-254">
                <a:solidFill>
                  <a:srgbClr val="4D4D4F"/>
                </a:solidFill>
                <a:latin typeface="宋体"/>
                <a:cs typeface="宋体"/>
              </a:rPr>
              <a:t> </a:t>
            </a:r>
            <a:r>
              <a:rPr dirty="0" sz="1000" spc="-5">
                <a:solidFill>
                  <a:srgbClr val="4D4D4F"/>
                </a:solidFill>
                <a:latin typeface="等线"/>
                <a:cs typeface="等线"/>
              </a:rPr>
              <a:t>8</a:t>
            </a:r>
            <a:r>
              <a:rPr dirty="0" sz="1000" spc="-30">
                <a:solidFill>
                  <a:srgbClr val="4D4D4F"/>
                </a:solidFill>
                <a:latin typeface="等线"/>
                <a:cs typeface="等线"/>
              </a:rPr>
              <a:t> </a:t>
            </a:r>
            <a:r>
              <a:rPr dirty="0" sz="1000" spc="-5">
                <a:solidFill>
                  <a:srgbClr val="4D4D4F"/>
                </a:solidFill>
                <a:latin typeface="宋体"/>
                <a:cs typeface="宋体"/>
              </a:rPr>
              <a:t>款</a:t>
            </a:r>
            <a:r>
              <a:rPr dirty="0" sz="1000" spc="-260">
                <a:solidFill>
                  <a:srgbClr val="4D4D4F"/>
                </a:solidFill>
                <a:latin typeface="宋体"/>
                <a:cs typeface="宋体"/>
              </a:rPr>
              <a:t> </a:t>
            </a:r>
            <a:r>
              <a:rPr dirty="0" sz="1000" spc="-5">
                <a:solidFill>
                  <a:srgbClr val="4D4D4F"/>
                </a:solidFill>
                <a:latin typeface="等线"/>
                <a:cs typeface="等线"/>
              </a:rPr>
              <a:t>SGLT-2</a:t>
            </a:r>
            <a:r>
              <a:rPr dirty="0" sz="1000" spc="-30">
                <a:solidFill>
                  <a:srgbClr val="4D4D4F"/>
                </a:solidFill>
                <a:latin typeface="等线"/>
                <a:cs typeface="等线"/>
              </a:rPr>
              <a:t> </a:t>
            </a:r>
            <a:r>
              <a:rPr dirty="0" sz="1000" spc="-5">
                <a:solidFill>
                  <a:srgbClr val="4D4D4F"/>
                </a:solidFill>
                <a:latin typeface="宋体"/>
                <a:cs typeface="宋体"/>
              </a:rPr>
              <a:t>抑制剂</a:t>
            </a:r>
            <a:r>
              <a:rPr dirty="0" sz="1000" spc="5">
                <a:solidFill>
                  <a:srgbClr val="4D4D4F"/>
                </a:solidFill>
                <a:latin typeface="宋体"/>
                <a:cs typeface="宋体"/>
              </a:rPr>
              <a:t>获</a:t>
            </a:r>
            <a:r>
              <a:rPr dirty="0" sz="1000" spc="-5">
                <a:solidFill>
                  <a:srgbClr val="4D4D4F"/>
                </a:solidFill>
                <a:latin typeface="宋体"/>
                <a:cs typeface="宋体"/>
              </a:rPr>
              <a:t>批上</a:t>
            </a:r>
            <a:r>
              <a:rPr dirty="0" sz="1000" spc="5">
                <a:solidFill>
                  <a:srgbClr val="4D4D4F"/>
                </a:solidFill>
                <a:latin typeface="宋体"/>
                <a:cs typeface="宋体"/>
              </a:rPr>
              <a:t>市</a:t>
            </a:r>
            <a:r>
              <a:rPr dirty="0" sz="1000" spc="-55">
                <a:solidFill>
                  <a:srgbClr val="4D4D4F"/>
                </a:solidFill>
                <a:latin typeface="宋体"/>
                <a:cs typeface="宋体"/>
              </a:rPr>
              <a:t>，</a:t>
            </a:r>
            <a:r>
              <a:rPr dirty="0" sz="1000" spc="-5">
                <a:solidFill>
                  <a:srgbClr val="4D4D4F"/>
                </a:solidFill>
                <a:latin typeface="宋体"/>
                <a:cs typeface="宋体"/>
              </a:rPr>
              <a:t>其</a:t>
            </a:r>
            <a:r>
              <a:rPr dirty="0" sz="1000" spc="5">
                <a:solidFill>
                  <a:srgbClr val="4D4D4F"/>
                </a:solidFill>
                <a:latin typeface="宋体"/>
                <a:cs typeface="宋体"/>
              </a:rPr>
              <a:t>中</a:t>
            </a:r>
            <a:r>
              <a:rPr dirty="0" sz="1000" spc="-65">
                <a:solidFill>
                  <a:srgbClr val="4D4D4F"/>
                </a:solidFill>
                <a:latin typeface="宋体"/>
                <a:cs typeface="宋体"/>
              </a:rPr>
              <a:t>，</a:t>
            </a:r>
            <a:r>
              <a:rPr dirty="0" sz="1000" spc="5">
                <a:solidFill>
                  <a:srgbClr val="4D4D4F"/>
                </a:solidFill>
                <a:latin typeface="宋体"/>
                <a:cs typeface="宋体"/>
              </a:rPr>
              <a:t>卡</a:t>
            </a:r>
            <a:r>
              <a:rPr dirty="0" sz="1000" spc="-5">
                <a:solidFill>
                  <a:srgbClr val="4D4D4F"/>
                </a:solidFill>
                <a:latin typeface="宋体"/>
                <a:cs typeface="宋体"/>
              </a:rPr>
              <a:t>格列</a:t>
            </a:r>
            <a:r>
              <a:rPr dirty="0" sz="1000" spc="-55">
                <a:solidFill>
                  <a:srgbClr val="4D4D4F"/>
                </a:solidFill>
                <a:latin typeface="宋体"/>
                <a:cs typeface="宋体"/>
              </a:rPr>
              <a:t>净</a:t>
            </a:r>
            <a:r>
              <a:rPr dirty="0" sz="1000" spc="-5">
                <a:solidFill>
                  <a:srgbClr val="4D4D4F"/>
                </a:solidFill>
                <a:latin typeface="宋体"/>
                <a:cs typeface="宋体"/>
              </a:rPr>
              <a:t>（</a:t>
            </a:r>
            <a:r>
              <a:rPr dirty="0" sz="1000" spc="5">
                <a:solidFill>
                  <a:srgbClr val="4D4D4F"/>
                </a:solidFill>
                <a:latin typeface="宋体"/>
                <a:cs typeface="宋体"/>
              </a:rPr>
              <a:t>强</a:t>
            </a:r>
            <a:r>
              <a:rPr dirty="0" sz="1000" spc="-5">
                <a:solidFill>
                  <a:srgbClr val="4D4D4F"/>
                </a:solidFill>
                <a:latin typeface="宋体"/>
                <a:cs typeface="宋体"/>
              </a:rPr>
              <a:t>生</a:t>
            </a:r>
            <a:r>
              <a:rPr dirty="0" sz="1000" spc="-500">
                <a:solidFill>
                  <a:srgbClr val="4D4D4F"/>
                </a:solidFill>
                <a:latin typeface="宋体"/>
                <a:cs typeface="宋体"/>
              </a:rPr>
              <a:t>）</a:t>
            </a:r>
            <a:r>
              <a:rPr dirty="0" sz="1000" spc="-65">
                <a:solidFill>
                  <a:srgbClr val="4D4D4F"/>
                </a:solidFill>
                <a:latin typeface="宋体"/>
                <a:cs typeface="宋体"/>
              </a:rPr>
              <a:t>、</a:t>
            </a:r>
            <a:r>
              <a:rPr dirty="0" sz="1000" spc="5">
                <a:solidFill>
                  <a:srgbClr val="4D4D4F"/>
                </a:solidFill>
                <a:latin typeface="宋体"/>
                <a:cs typeface="宋体"/>
              </a:rPr>
              <a:t>达</a:t>
            </a:r>
            <a:r>
              <a:rPr dirty="0" sz="1000" spc="-5">
                <a:solidFill>
                  <a:srgbClr val="4D4D4F"/>
                </a:solidFill>
                <a:latin typeface="宋体"/>
                <a:cs typeface="宋体"/>
              </a:rPr>
              <a:t>格列</a:t>
            </a:r>
            <a:r>
              <a:rPr dirty="0" sz="1000" spc="-55">
                <a:solidFill>
                  <a:srgbClr val="4D4D4F"/>
                </a:solidFill>
                <a:latin typeface="宋体"/>
                <a:cs typeface="宋体"/>
              </a:rPr>
              <a:t>净</a:t>
            </a:r>
            <a:r>
              <a:rPr dirty="0" sz="1000" spc="-5">
                <a:solidFill>
                  <a:srgbClr val="4D4D4F"/>
                </a:solidFill>
                <a:latin typeface="宋体"/>
                <a:cs typeface="宋体"/>
              </a:rPr>
              <a:t>（阿</a:t>
            </a:r>
            <a:r>
              <a:rPr dirty="0" sz="1000" spc="5">
                <a:solidFill>
                  <a:srgbClr val="4D4D4F"/>
                </a:solidFill>
                <a:latin typeface="宋体"/>
                <a:cs typeface="宋体"/>
              </a:rPr>
              <a:t>斯</a:t>
            </a:r>
            <a:r>
              <a:rPr dirty="0" sz="1000" spc="-5">
                <a:solidFill>
                  <a:srgbClr val="4D4D4F"/>
                </a:solidFill>
                <a:latin typeface="宋体"/>
                <a:cs typeface="宋体"/>
              </a:rPr>
              <a:t>利 </a:t>
            </a:r>
            <a:r>
              <a:rPr dirty="0" sz="1000" spc="-5">
                <a:solidFill>
                  <a:srgbClr val="4D4D4F"/>
                </a:solidFill>
                <a:latin typeface="宋体"/>
                <a:cs typeface="宋体"/>
              </a:rPr>
              <a:t>康</a:t>
            </a:r>
            <a:r>
              <a:rPr dirty="0" sz="1000" spc="-500">
                <a:solidFill>
                  <a:srgbClr val="4D4D4F"/>
                </a:solidFill>
                <a:latin typeface="宋体"/>
                <a:cs typeface="宋体"/>
              </a:rPr>
              <a:t>）</a:t>
            </a:r>
            <a:r>
              <a:rPr dirty="0" sz="1000" spc="-5">
                <a:solidFill>
                  <a:srgbClr val="4D4D4F"/>
                </a:solidFill>
                <a:latin typeface="宋体"/>
                <a:cs typeface="宋体"/>
              </a:rPr>
              <a:t>、</a:t>
            </a:r>
            <a:r>
              <a:rPr dirty="0" sz="1000" spc="5">
                <a:solidFill>
                  <a:srgbClr val="4D4D4F"/>
                </a:solidFill>
                <a:latin typeface="宋体"/>
                <a:cs typeface="宋体"/>
              </a:rPr>
              <a:t>恩</a:t>
            </a:r>
            <a:r>
              <a:rPr dirty="0" sz="1000" spc="-5">
                <a:solidFill>
                  <a:srgbClr val="4D4D4F"/>
                </a:solidFill>
                <a:latin typeface="宋体"/>
                <a:cs typeface="宋体"/>
              </a:rPr>
              <a:t>格</a:t>
            </a:r>
            <a:r>
              <a:rPr dirty="0" sz="1000" spc="5">
                <a:solidFill>
                  <a:srgbClr val="4D4D4F"/>
                </a:solidFill>
                <a:latin typeface="宋体"/>
                <a:cs typeface="宋体"/>
              </a:rPr>
              <a:t>列</a:t>
            </a:r>
            <a:r>
              <a:rPr dirty="0" sz="1000" spc="-5">
                <a:solidFill>
                  <a:srgbClr val="4D4D4F"/>
                </a:solidFill>
                <a:latin typeface="宋体"/>
                <a:cs typeface="宋体"/>
              </a:rPr>
              <a:t>净</a:t>
            </a:r>
            <a:r>
              <a:rPr dirty="0" sz="1000" spc="5">
                <a:solidFill>
                  <a:srgbClr val="4D4D4F"/>
                </a:solidFill>
                <a:latin typeface="宋体"/>
                <a:cs typeface="宋体"/>
              </a:rPr>
              <a:t>（</a:t>
            </a:r>
            <a:r>
              <a:rPr dirty="0" sz="1000" spc="-5">
                <a:solidFill>
                  <a:srgbClr val="4D4D4F"/>
                </a:solidFill>
                <a:latin typeface="宋体"/>
                <a:cs typeface="宋体"/>
              </a:rPr>
              <a:t>勃</a:t>
            </a:r>
            <a:r>
              <a:rPr dirty="0" sz="1000" spc="5">
                <a:solidFill>
                  <a:srgbClr val="4D4D4F"/>
                </a:solidFill>
                <a:latin typeface="宋体"/>
                <a:cs typeface="宋体"/>
              </a:rPr>
              <a:t>林</a:t>
            </a:r>
            <a:r>
              <a:rPr dirty="0" sz="1000" spc="-5">
                <a:solidFill>
                  <a:srgbClr val="4D4D4F"/>
                </a:solidFill>
                <a:latin typeface="宋体"/>
                <a:cs typeface="宋体"/>
              </a:rPr>
              <a:t>格</a:t>
            </a:r>
            <a:r>
              <a:rPr dirty="0" sz="1000" spc="5">
                <a:solidFill>
                  <a:srgbClr val="4D4D4F"/>
                </a:solidFill>
                <a:latin typeface="宋体"/>
                <a:cs typeface="宋体"/>
              </a:rPr>
              <a:t>殷</a:t>
            </a:r>
            <a:r>
              <a:rPr dirty="0" sz="1000" spc="-5">
                <a:solidFill>
                  <a:srgbClr val="4D4D4F"/>
                </a:solidFill>
                <a:latin typeface="宋体"/>
                <a:cs typeface="宋体"/>
              </a:rPr>
              <a:t>格</a:t>
            </a:r>
            <a:r>
              <a:rPr dirty="0" sz="1000" spc="15">
                <a:solidFill>
                  <a:srgbClr val="4D4D4F"/>
                </a:solidFill>
                <a:latin typeface="宋体"/>
                <a:cs typeface="宋体"/>
              </a:rPr>
              <a:t>翰</a:t>
            </a:r>
            <a:r>
              <a:rPr dirty="0" sz="1000" spc="-10">
                <a:solidFill>
                  <a:srgbClr val="4D4D4F"/>
                </a:solidFill>
                <a:latin typeface="等线"/>
                <a:cs typeface="等线"/>
              </a:rPr>
              <a:t>/</a:t>
            </a:r>
            <a:r>
              <a:rPr dirty="0" sz="1000" spc="5">
                <a:solidFill>
                  <a:srgbClr val="4D4D4F"/>
                </a:solidFill>
                <a:latin typeface="宋体"/>
                <a:cs typeface="宋体"/>
              </a:rPr>
              <a:t>礼</a:t>
            </a:r>
            <a:r>
              <a:rPr dirty="0" sz="1000" spc="-5">
                <a:solidFill>
                  <a:srgbClr val="4D4D4F"/>
                </a:solidFill>
                <a:latin typeface="宋体"/>
                <a:cs typeface="宋体"/>
              </a:rPr>
              <a:t>来</a:t>
            </a:r>
            <a:r>
              <a:rPr dirty="0" sz="1000" spc="5">
                <a:solidFill>
                  <a:srgbClr val="4D4D4F"/>
                </a:solidFill>
                <a:latin typeface="宋体"/>
                <a:cs typeface="宋体"/>
              </a:rPr>
              <a:t>）</a:t>
            </a:r>
            <a:r>
              <a:rPr dirty="0" sz="1000" spc="-5">
                <a:solidFill>
                  <a:srgbClr val="4D4D4F"/>
                </a:solidFill>
                <a:latin typeface="宋体"/>
                <a:cs typeface="宋体"/>
              </a:rPr>
              <a:t>和</a:t>
            </a:r>
            <a:r>
              <a:rPr dirty="0" sz="1000" spc="5">
                <a:solidFill>
                  <a:srgbClr val="4D4D4F"/>
                </a:solidFill>
                <a:latin typeface="宋体"/>
                <a:cs typeface="宋体"/>
              </a:rPr>
              <a:t>艾</a:t>
            </a:r>
            <a:r>
              <a:rPr dirty="0" sz="1000" spc="-5">
                <a:solidFill>
                  <a:srgbClr val="4D4D4F"/>
                </a:solidFill>
                <a:latin typeface="宋体"/>
                <a:cs typeface="宋体"/>
              </a:rPr>
              <a:t>格</a:t>
            </a:r>
            <a:r>
              <a:rPr dirty="0" sz="1000" spc="5">
                <a:solidFill>
                  <a:srgbClr val="4D4D4F"/>
                </a:solidFill>
                <a:latin typeface="宋体"/>
                <a:cs typeface="宋体"/>
              </a:rPr>
              <a:t>列</a:t>
            </a:r>
            <a:r>
              <a:rPr dirty="0" sz="1000" spc="-5">
                <a:solidFill>
                  <a:srgbClr val="4D4D4F"/>
                </a:solidFill>
                <a:latin typeface="宋体"/>
                <a:cs typeface="宋体"/>
              </a:rPr>
              <a:t>净</a:t>
            </a:r>
            <a:r>
              <a:rPr dirty="0" sz="1000" spc="5">
                <a:solidFill>
                  <a:srgbClr val="4D4D4F"/>
                </a:solidFill>
                <a:latin typeface="宋体"/>
                <a:cs typeface="宋体"/>
              </a:rPr>
              <a:t>（</a:t>
            </a:r>
            <a:r>
              <a:rPr dirty="0" sz="1000" spc="-5">
                <a:solidFill>
                  <a:srgbClr val="4D4D4F"/>
                </a:solidFill>
                <a:latin typeface="宋体"/>
                <a:cs typeface="宋体"/>
              </a:rPr>
              <a:t>默</a:t>
            </a:r>
            <a:r>
              <a:rPr dirty="0" sz="1000" spc="5">
                <a:solidFill>
                  <a:srgbClr val="4D4D4F"/>
                </a:solidFill>
                <a:latin typeface="宋体"/>
                <a:cs typeface="宋体"/>
              </a:rPr>
              <a:t>沙</a:t>
            </a:r>
            <a:r>
              <a:rPr dirty="0" sz="1000" spc="-5">
                <a:solidFill>
                  <a:srgbClr val="4D4D4F"/>
                </a:solidFill>
                <a:latin typeface="宋体"/>
                <a:cs typeface="宋体"/>
              </a:rPr>
              <a:t>东</a:t>
            </a:r>
            <a:r>
              <a:rPr dirty="0" sz="1000" spc="5">
                <a:solidFill>
                  <a:srgbClr val="4D4D4F"/>
                </a:solidFill>
                <a:latin typeface="宋体"/>
                <a:cs typeface="宋体"/>
              </a:rPr>
              <a:t>）</a:t>
            </a:r>
            <a:r>
              <a:rPr dirty="0" sz="1000" spc="-5">
                <a:solidFill>
                  <a:srgbClr val="4D4D4F"/>
                </a:solidFill>
                <a:latin typeface="宋体"/>
                <a:cs typeface="宋体"/>
              </a:rPr>
              <a:t>已</a:t>
            </a:r>
            <a:r>
              <a:rPr dirty="0" sz="1000" spc="5">
                <a:solidFill>
                  <a:srgbClr val="4D4D4F"/>
                </a:solidFill>
                <a:latin typeface="宋体"/>
                <a:cs typeface="宋体"/>
              </a:rPr>
              <a:t>经</a:t>
            </a:r>
            <a:r>
              <a:rPr dirty="0" sz="1000" spc="-5">
                <a:solidFill>
                  <a:srgbClr val="4D4D4F"/>
                </a:solidFill>
                <a:latin typeface="宋体"/>
                <a:cs typeface="宋体"/>
              </a:rPr>
              <a:t>全</a:t>
            </a:r>
            <a:r>
              <a:rPr dirty="0" sz="1000" spc="5">
                <a:solidFill>
                  <a:srgbClr val="4D4D4F"/>
                </a:solidFill>
                <a:latin typeface="宋体"/>
                <a:cs typeface="宋体"/>
              </a:rPr>
              <a:t>部</a:t>
            </a:r>
            <a:r>
              <a:rPr dirty="0" sz="1000" spc="-5">
                <a:solidFill>
                  <a:srgbClr val="4D4D4F"/>
                </a:solidFill>
                <a:latin typeface="宋体"/>
                <a:cs typeface="宋体"/>
              </a:rPr>
              <a:t>在</a:t>
            </a:r>
            <a:r>
              <a:rPr dirty="0" sz="1000" spc="5">
                <a:solidFill>
                  <a:srgbClr val="4D4D4F"/>
                </a:solidFill>
                <a:latin typeface="宋体"/>
                <a:cs typeface="宋体"/>
              </a:rPr>
              <a:t>中</a:t>
            </a:r>
            <a:r>
              <a:rPr dirty="0" sz="1000" spc="-5">
                <a:solidFill>
                  <a:srgbClr val="4D4D4F"/>
                </a:solidFill>
                <a:latin typeface="宋体"/>
                <a:cs typeface="宋体"/>
              </a:rPr>
              <a:t>国</a:t>
            </a:r>
            <a:r>
              <a:rPr dirty="0" sz="1000" spc="5">
                <a:solidFill>
                  <a:srgbClr val="4D4D4F"/>
                </a:solidFill>
                <a:latin typeface="宋体"/>
                <a:cs typeface="宋体"/>
              </a:rPr>
              <a:t>获</a:t>
            </a:r>
            <a:r>
              <a:rPr dirty="0" sz="1000" spc="-5">
                <a:solidFill>
                  <a:srgbClr val="4D4D4F"/>
                </a:solidFill>
                <a:latin typeface="宋体"/>
                <a:cs typeface="宋体"/>
              </a:rPr>
              <a:t>批</a:t>
            </a:r>
            <a:r>
              <a:rPr dirty="0" sz="1000" spc="5">
                <a:solidFill>
                  <a:srgbClr val="4D4D4F"/>
                </a:solidFill>
                <a:latin typeface="宋体"/>
                <a:cs typeface="宋体"/>
              </a:rPr>
              <a:t>上</a:t>
            </a:r>
            <a:r>
              <a:rPr dirty="0" sz="1000" spc="-5">
                <a:solidFill>
                  <a:srgbClr val="4D4D4F"/>
                </a:solidFill>
                <a:latin typeface="宋体"/>
                <a:cs typeface="宋体"/>
              </a:rPr>
              <a:t>市， </a:t>
            </a:r>
            <a:r>
              <a:rPr dirty="0" sz="1000" spc="-5">
                <a:solidFill>
                  <a:srgbClr val="4D4D4F"/>
                </a:solidFill>
                <a:latin typeface="宋体"/>
                <a:cs typeface="宋体"/>
              </a:rPr>
              <a:t>前</a:t>
            </a:r>
            <a:r>
              <a:rPr dirty="0" sz="1000" spc="-260">
                <a:solidFill>
                  <a:srgbClr val="4D4D4F"/>
                </a:solidFill>
                <a:latin typeface="宋体"/>
                <a:cs typeface="宋体"/>
              </a:rPr>
              <a:t> </a:t>
            </a:r>
            <a:r>
              <a:rPr dirty="0" sz="1000" spc="-5">
                <a:solidFill>
                  <a:srgbClr val="4D4D4F"/>
                </a:solidFill>
                <a:latin typeface="等线"/>
                <a:cs typeface="等线"/>
              </a:rPr>
              <a:t>3</a:t>
            </a:r>
            <a:r>
              <a:rPr dirty="0" sz="1000" spc="-30">
                <a:solidFill>
                  <a:srgbClr val="4D4D4F"/>
                </a:solidFill>
                <a:latin typeface="等线"/>
                <a:cs typeface="等线"/>
              </a:rPr>
              <a:t> </a:t>
            </a:r>
            <a:r>
              <a:rPr dirty="0" sz="1000" spc="-5">
                <a:solidFill>
                  <a:srgbClr val="4D4D4F"/>
                </a:solidFill>
                <a:latin typeface="宋体"/>
                <a:cs typeface="宋体"/>
              </a:rPr>
              <a:t>者也已</a:t>
            </a:r>
            <a:r>
              <a:rPr dirty="0" sz="1000" spc="5">
                <a:solidFill>
                  <a:srgbClr val="4D4D4F"/>
                </a:solidFill>
                <a:latin typeface="宋体"/>
                <a:cs typeface="宋体"/>
              </a:rPr>
              <a:t>经</a:t>
            </a:r>
            <a:r>
              <a:rPr dirty="0" sz="1000" spc="-5">
                <a:solidFill>
                  <a:srgbClr val="4D4D4F"/>
                </a:solidFill>
                <a:latin typeface="宋体"/>
                <a:cs typeface="宋体"/>
              </a:rPr>
              <a:t>都通</a:t>
            </a:r>
            <a:r>
              <a:rPr dirty="0" sz="1000" spc="5">
                <a:solidFill>
                  <a:srgbClr val="4D4D4F"/>
                </a:solidFill>
                <a:latin typeface="宋体"/>
                <a:cs typeface="宋体"/>
              </a:rPr>
              <a:t>过</a:t>
            </a:r>
            <a:r>
              <a:rPr dirty="0" sz="1000" spc="-5">
                <a:solidFill>
                  <a:srgbClr val="4D4D4F"/>
                </a:solidFill>
                <a:latin typeface="宋体"/>
                <a:cs typeface="宋体"/>
              </a:rPr>
              <a:t>谈判</a:t>
            </a:r>
            <a:r>
              <a:rPr dirty="0" sz="1000" spc="5">
                <a:solidFill>
                  <a:srgbClr val="4D4D4F"/>
                </a:solidFill>
                <a:latin typeface="宋体"/>
                <a:cs typeface="宋体"/>
              </a:rPr>
              <a:t>纳</a:t>
            </a:r>
            <a:r>
              <a:rPr dirty="0" sz="1000" spc="-5">
                <a:solidFill>
                  <a:srgbClr val="4D4D4F"/>
                </a:solidFill>
                <a:latin typeface="宋体"/>
                <a:cs typeface="宋体"/>
              </a:rPr>
              <a:t>入了</a:t>
            </a:r>
            <a:r>
              <a:rPr dirty="0" sz="1000" spc="-254">
                <a:solidFill>
                  <a:srgbClr val="4D4D4F"/>
                </a:solidFill>
                <a:latin typeface="宋体"/>
                <a:cs typeface="宋体"/>
              </a:rPr>
              <a:t> </a:t>
            </a:r>
            <a:r>
              <a:rPr dirty="0" sz="1000" spc="-5">
                <a:solidFill>
                  <a:srgbClr val="4D4D4F"/>
                </a:solidFill>
                <a:latin typeface="等线"/>
                <a:cs typeface="等线"/>
              </a:rPr>
              <a:t>2019</a:t>
            </a:r>
            <a:r>
              <a:rPr dirty="0" sz="1000" spc="-30">
                <a:solidFill>
                  <a:srgbClr val="4D4D4F"/>
                </a:solidFill>
                <a:latin typeface="等线"/>
                <a:cs typeface="等线"/>
              </a:rPr>
              <a:t> </a:t>
            </a:r>
            <a:r>
              <a:rPr dirty="0" sz="1000" spc="-5">
                <a:solidFill>
                  <a:srgbClr val="4D4D4F"/>
                </a:solidFill>
                <a:latin typeface="宋体"/>
                <a:cs typeface="宋体"/>
              </a:rPr>
              <a:t>年国家</a:t>
            </a:r>
            <a:r>
              <a:rPr dirty="0" sz="1000" spc="5">
                <a:solidFill>
                  <a:srgbClr val="4D4D4F"/>
                </a:solidFill>
                <a:latin typeface="宋体"/>
                <a:cs typeface="宋体"/>
              </a:rPr>
              <a:t>医</a:t>
            </a:r>
            <a:r>
              <a:rPr dirty="0" sz="1000" spc="-5">
                <a:solidFill>
                  <a:srgbClr val="4D4D4F"/>
                </a:solidFill>
                <a:latin typeface="宋体"/>
                <a:cs typeface="宋体"/>
              </a:rPr>
              <a:t>保乙</a:t>
            </a:r>
            <a:r>
              <a:rPr dirty="0" sz="1000" spc="5">
                <a:solidFill>
                  <a:srgbClr val="4D4D4F"/>
                </a:solidFill>
                <a:latin typeface="宋体"/>
                <a:cs typeface="宋体"/>
              </a:rPr>
              <a:t>类</a:t>
            </a:r>
            <a:r>
              <a:rPr dirty="0" sz="1000" spc="-5">
                <a:solidFill>
                  <a:srgbClr val="4D4D4F"/>
                </a:solidFill>
                <a:latin typeface="宋体"/>
                <a:cs typeface="宋体"/>
              </a:rPr>
              <a:t>目录</a:t>
            </a:r>
            <a:r>
              <a:rPr dirty="0" sz="1000" spc="-65">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海</a:t>
            </a:r>
            <a:r>
              <a:rPr dirty="0" sz="1000" spc="-5">
                <a:solidFill>
                  <a:srgbClr val="4D4D4F"/>
                </a:solidFill>
                <a:latin typeface="宋体"/>
                <a:cs typeface="宋体"/>
              </a:rPr>
              <a:t>外情</a:t>
            </a:r>
            <a:r>
              <a:rPr dirty="0" sz="1000" spc="5">
                <a:solidFill>
                  <a:srgbClr val="4D4D4F"/>
                </a:solidFill>
                <a:latin typeface="宋体"/>
                <a:cs typeface="宋体"/>
              </a:rPr>
              <a:t>况</a:t>
            </a:r>
            <a:r>
              <a:rPr dirty="0" sz="1000" spc="-5">
                <a:solidFill>
                  <a:srgbClr val="4D4D4F"/>
                </a:solidFill>
                <a:latin typeface="宋体"/>
                <a:cs typeface="宋体"/>
              </a:rPr>
              <a:t>来看</a:t>
            </a:r>
            <a:r>
              <a:rPr dirty="0" sz="1000" spc="-10">
                <a:solidFill>
                  <a:srgbClr val="4D4D4F"/>
                </a:solidFill>
                <a:latin typeface="宋体"/>
                <a:cs typeface="宋体"/>
              </a:rPr>
              <a:t>，</a:t>
            </a:r>
            <a:r>
              <a:rPr dirty="0" sz="1000" spc="-10">
                <a:solidFill>
                  <a:srgbClr val="4D4D4F"/>
                </a:solidFill>
                <a:latin typeface="等线"/>
                <a:cs typeface="等线"/>
              </a:rPr>
              <a:t>SGLT-2</a:t>
            </a:r>
            <a:r>
              <a:rPr dirty="0" sz="1000" spc="-25">
                <a:solidFill>
                  <a:srgbClr val="4D4D4F"/>
                </a:solidFill>
                <a:latin typeface="等线"/>
                <a:cs typeface="等线"/>
              </a:rPr>
              <a:t> </a:t>
            </a:r>
            <a:r>
              <a:rPr dirty="0" sz="1000" spc="-5">
                <a:solidFill>
                  <a:srgbClr val="4D4D4F"/>
                </a:solidFill>
                <a:latin typeface="宋体"/>
                <a:cs typeface="宋体"/>
              </a:rPr>
              <a:t>抑</a:t>
            </a:r>
            <a:endParaRPr sz="1000">
              <a:latin typeface="宋体"/>
              <a:cs typeface="宋体"/>
            </a:endParaRPr>
          </a:p>
          <a:p>
            <a:pPr algn="just" marL="29209">
              <a:lnSpc>
                <a:spcPct val="100000"/>
              </a:lnSpc>
              <a:spcBef>
                <a:spcPts val="200"/>
              </a:spcBef>
            </a:pPr>
            <a:r>
              <a:rPr dirty="0" sz="1000" spc="-5">
                <a:solidFill>
                  <a:srgbClr val="4D4D4F"/>
                </a:solidFill>
                <a:latin typeface="宋体"/>
                <a:cs typeface="宋体"/>
              </a:rPr>
              <a:t>制剂为</a:t>
            </a:r>
            <a:r>
              <a:rPr dirty="0" sz="1000" spc="5">
                <a:solidFill>
                  <a:srgbClr val="4D4D4F"/>
                </a:solidFill>
                <a:latin typeface="宋体"/>
                <a:cs typeface="宋体"/>
              </a:rPr>
              <a:t>糖</a:t>
            </a:r>
            <a:r>
              <a:rPr dirty="0" sz="1000" spc="-5">
                <a:solidFill>
                  <a:srgbClr val="4D4D4F"/>
                </a:solidFill>
                <a:latin typeface="宋体"/>
                <a:cs typeface="宋体"/>
              </a:rPr>
              <a:t>尿病</a:t>
            </a:r>
            <a:r>
              <a:rPr dirty="0" sz="1000" spc="5">
                <a:solidFill>
                  <a:srgbClr val="4D4D4F"/>
                </a:solidFill>
                <a:latin typeface="宋体"/>
                <a:cs typeface="宋体"/>
              </a:rPr>
              <a:t>大</a:t>
            </a:r>
            <a:r>
              <a:rPr dirty="0" sz="1000" spc="-5">
                <a:solidFill>
                  <a:srgbClr val="4D4D4F"/>
                </a:solidFill>
                <a:latin typeface="宋体"/>
                <a:cs typeface="宋体"/>
              </a:rPr>
              <a:t>品种</a:t>
            </a:r>
            <a:r>
              <a:rPr dirty="0" sz="1000" spc="5">
                <a:solidFill>
                  <a:srgbClr val="4D4D4F"/>
                </a:solidFill>
                <a:latin typeface="宋体"/>
                <a:cs typeface="宋体"/>
              </a:rPr>
              <a:t>，</a:t>
            </a:r>
            <a:r>
              <a:rPr dirty="0" sz="1000" spc="-5">
                <a:solidFill>
                  <a:srgbClr val="4D4D4F"/>
                </a:solidFill>
                <a:latin typeface="宋体"/>
                <a:cs typeface="宋体"/>
              </a:rPr>
              <a:t>去</a:t>
            </a:r>
            <a:r>
              <a:rPr dirty="0" sz="1000" spc="5">
                <a:solidFill>
                  <a:srgbClr val="4D4D4F"/>
                </a:solidFill>
                <a:latin typeface="宋体"/>
                <a:cs typeface="宋体"/>
              </a:rPr>
              <a:t>年</a:t>
            </a:r>
            <a:r>
              <a:rPr dirty="0" sz="1000" spc="-5">
                <a:solidFill>
                  <a:srgbClr val="4D4D4F"/>
                </a:solidFill>
                <a:latin typeface="宋体"/>
                <a:cs typeface="宋体"/>
              </a:rPr>
              <a:t>全球销</a:t>
            </a:r>
            <a:r>
              <a:rPr dirty="0" sz="1000" spc="5">
                <a:solidFill>
                  <a:srgbClr val="4D4D4F"/>
                </a:solidFill>
                <a:latin typeface="宋体"/>
                <a:cs typeface="宋体"/>
              </a:rPr>
              <a:t>售</a:t>
            </a:r>
            <a:r>
              <a:rPr dirty="0" sz="1000" spc="-5">
                <a:solidFill>
                  <a:srgbClr val="4D4D4F"/>
                </a:solidFill>
                <a:latin typeface="宋体"/>
                <a:cs typeface="宋体"/>
              </a:rPr>
              <a:t>规模</a:t>
            </a:r>
            <a:r>
              <a:rPr dirty="0" sz="1000" spc="5">
                <a:solidFill>
                  <a:srgbClr val="4D4D4F"/>
                </a:solidFill>
                <a:latin typeface="宋体"/>
                <a:cs typeface="宋体"/>
              </a:rPr>
              <a:t>已</a:t>
            </a:r>
            <a:r>
              <a:rPr dirty="0" sz="1000" spc="-5">
                <a:solidFill>
                  <a:srgbClr val="4D4D4F"/>
                </a:solidFill>
                <a:latin typeface="宋体"/>
                <a:cs typeface="宋体"/>
              </a:rPr>
              <a:t>经超过</a:t>
            </a:r>
            <a:r>
              <a:rPr dirty="0" sz="1000" spc="-245">
                <a:solidFill>
                  <a:srgbClr val="4D4D4F"/>
                </a:solidFill>
                <a:latin typeface="宋体"/>
                <a:cs typeface="宋体"/>
              </a:rPr>
              <a:t> </a:t>
            </a:r>
            <a:r>
              <a:rPr dirty="0" sz="1000" spc="-5">
                <a:solidFill>
                  <a:srgbClr val="4D4D4F"/>
                </a:solidFill>
                <a:latin typeface="等线"/>
                <a:cs typeface="等线"/>
              </a:rPr>
              <a:t>50</a:t>
            </a:r>
            <a:r>
              <a:rPr dirty="0" sz="1000" spc="-10">
                <a:solidFill>
                  <a:srgbClr val="4D4D4F"/>
                </a:solidFill>
                <a:latin typeface="等线"/>
                <a:cs typeface="等线"/>
              </a:rPr>
              <a:t> </a:t>
            </a:r>
            <a:r>
              <a:rPr dirty="0" sz="1000" spc="-5">
                <a:solidFill>
                  <a:srgbClr val="4D4D4F"/>
                </a:solidFill>
                <a:latin typeface="宋体"/>
                <a:cs typeface="宋体"/>
              </a:rPr>
              <a:t>亿美金。</a:t>
            </a:r>
            <a:endParaRPr sz="1000">
              <a:latin typeface="宋体"/>
              <a:cs typeface="宋体"/>
            </a:endParaRPr>
          </a:p>
          <a:p>
            <a:pPr>
              <a:lnSpc>
                <a:spcPct val="100000"/>
              </a:lnSpc>
            </a:pPr>
            <a:endParaRPr sz="850">
              <a:latin typeface="宋体"/>
              <a:cs typeface="宋体"/>
            </a:endParaRPr>
          </a:p>
          <a:p>
            <a:pPr marL="262255">
              <a:lnSpc>
                <a:spcPct val="100000"/>
              </a:lnSpc>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20" b="1">
                <a:solidFill>
                  <a:srgbClr val="4D4D4F"/>
                </a:solidFill>
                <a:latin typeface="等线"/>
                <a:cs typeface="等线"/>
              </a:rPr>
              <a:t>7</a:t>
            </a:r>
            <a:r>
              <a:rPr dirty="0" sz="800" spc="-20" b="1">
                <a:solidFill>
                  <a:srgbClr val="4D4D4F"/>
                </a:solidFill>
                <a:latin typeface="微软雅黑"/>
                <a:cs typeface="微软雅黑"/>
              </a:rPr>
              <a:t>：</a:t>
            </a:r>
            <a:r>
              <a:rPr dirty="0" sz="800" spc="-20" b="1">
                <a:solidFill>
                  <a:srgbClr val="4D4D4F"/>
                </a:solidFill>
                <a:latin typeface="Calibri"/>
                <a:cs typeface="Calibri"/>
              </a:rPr>
              <a:t>SGLT-2</a:t>
            </a:r>
            <a:r>
              <a:rPr dirty="0" sz="800" spc="10" b="1">
                <a:solidFill>
                  <a:srgbClr val="4D4D4F"/>
                </a:solidFill>
                <a:latin typeface="Calibri"/>
                <a:cs typeface="Calibri"/>
              </a:rPr>
              <a:t> </a:t>
            </a:r>
            <a:r>
              <a:rPr dirty="0" sz="800" b="1">
                <a:solidFill>
                  <a:srgbClr val="4D4D4F"/>
                </a:solidFill>
                <a:latin typeface="微软雅黑"/>
                <a:cs typeface="微软雅黑"/>
              </a:rPr>
              <a:t>抑制剂全球市场规模</a:t>
            </a:r>
            <a:endParaRPr sz="800">
              <a:latin typeface="微软雅黑"/>
              <a:cs typeface="微软雅黑"/>
            </a:endParaRPr>
          </a:p>
          <a:p>
            <a:pPr>
              <a:lnSpc>
                <a:spcPct val="100000"/>
              </a:lnSpc>
              <a:spcBef>
                <a:spcPts val="75"/>
              </a:spcBef>
            </a:pPr>
            <a:endParaRPr sz="750">
              <a:latin typeface="微软雅黑"/>
              <a:cs typeface="微软雅黑"/>
            </a:endParaRPr>
          </a:p>
          <a:p>
            <a:pPr marL="387350">
              <a:lnSpc>
                <a:spcPct val="100000"/>
              </a:lnSpc>
            </a:pPr>
            <a:r>
              <a:rPr dirty="0" sz="800" spc="-5">
                <a:solidFill>
                  <a:srgbClr val="585858"/>
                </a:solidFill>
                <a:latin typeface="微软雅黑"/>
                <a:cs typeface="微软雅黑"/>
              </a:rPr>
              <a:t>60</a:t>
            </a:r>
            <a:endParaRPr sz="800">
              <a:latin typeface="微软雅黑"/>
              <a:cs typeface="微软雅黑"/>
            </a:endParaRPr>
          </a:p>
          <a:p>
            <a:pPr>
              <a:lnSpc>
                <a:spcPct val="100000"/>
              </a:lnSpc>
              <a:spcBef>
                <a:spcPts val="10"/>
              </a:spcBef>
            </a:pPr>
            <a:endParaRPr sz="600">
              <a:latin typeface="微软雅黑"/>
              <a:cs typeface="微软雅黑"/>
            </a:endParaRPr>
          </a:p>
          <a:p>
            <a:pPr marL="387350">
              <a:lnSpc>
                <a:spcPct val="100000"/>
              </a:lnSpc>
            </a:pPr>
            <a:r>
              <a:rPr dirty="0" sz="800" spc="-5">
                <a:solidFill>
                  <a:srgbClr val="585858"/>
                </a:solidFill>
                <a:latin typeface="微软雅黑"/>
                <a:cs typeface="微软雅黑"/>
              </a:rPr>
              <a:t>50</a:t>
            </a:r>
            <a:endParaRPr sz="800">
              <a:latin typeface="微软雅黑"/>
              <a:cs typeface="微软雅黑"/>
            </a:endParaRPr>
          </a:p>
          <a:p>
            <a:pPr>
              <a:lnSpc>
                <a:spcPct val="100000"/>
              </a:lnSpc>
              <a:spcBef>
                <a:spcPts val="10"/>
              </a:spcBef>
            </a:pPr>
            <a:endParaRPr sz="600">
              <a:latin typeface="微软雅黑"/>
              <a:cs typeface="微软雅黑"/>
            </a:endParaRPr>
          </a:p>
          <a:p>
            <a:pPr marL="387350">
              <a:lnSpc>
                <a:spcPct val="100000"/>
              </a:lnSpc>
            </a:pPr>
            <a:r>
              <a:rPr dirty="0" sz="800" spc="-5">
                <a:solidFill>
                  <a:srgbClr val="585858"/>
                </a:solidFill>
                <a:latin typeface="微软雅黑"/>
                <a:cs typeface="微软雅黑"/>
              </a:rPr>
              <a:t>40</a:t>
            </a:r>
            <a:endParaRPr sz="800">
              <a:latin typeface="微软雅黑"/>
              <a:cs typeface="微软雅黑"/>
            </a:endParaRPr>
          </a:p>
          <a:p>
            <a:pPr>
              <a:lnSpc>
                <a:spcPct val="100000"/>
              </a:lnSpc>
              <a:spcBef>
                <a:spcPts val="10"/>
              </a:spcBef>
            </a:pPr>
            <a:endParaRPr sz="600">
              <a:latin typeface="微软雅黑"/>
              <a:cs typeface="微软雅黑"/>
            </a:endParaRPr>
          </a:p>
          <a:p>
            <a:pPr marL="387350">
              <a:lnSpc>
                <a:spcPct val="100000"/>
              </a:lnSpc>
            </a:pPr>
            <a:r>
              <a:rPr dirty="0" sz="800" spc="-5">
                <a:solidFill>
                  <a:srgbClr val="585858"/>
                </a:solidFill>
                <a:latin typeface="微软雅黑"/>
                <a:cs typeface="微软雅黑"/>
              </a:rPr>
              <a:t>30</a:t>
            </a:r>
            <a:endParaRPr sz="800">
              <a:latin typeface="微软雅黑"/>
              <a:cs typeface="微软雅黑"/>
            </a:endParaRPr>
          </a:p>
          <a:p>
            <a:pPr>
              <a:lnSpc>
                <a:spcPct val="100000"/>
              </a:lnSpc>
              <a:spcBef>
                <a:spcPts val="10"/>
              </a:spcBef>
            </a:pPr>
            <a:endParaRPr sz="600">
              <a:latin typeface="微软雅黑"/>
              <a:cs typeface="微软雅黑"/>
            </a:endParaRPr>
          </a:p>
          <a:p>
            <a:pPr marL="387350">
              <a:lnSpc>
                <a:spcPct val="100000"/>
              </a:lnSpc>
            </a:pPr>
            <a:r>
              <a:rPr dirty="0" sz="800" spc="-5">
                <a:solidFill>
                  <a:srgbClr val="585858"/>
                </a:solidFill>
                <a:latin typeface="微软雅黑"/>
                <a:cs typeface="微软雅黑"/>
              </a:rPr>
              <a:t>20</a:t>
            </a:r>
            <a:endParaRPr sz="800">
              <a:latin typeface="微软雅黑"/>
              <a:cs typeface="微软雅黑"/>
            </a:endParaRPr>
          </a:p>
          <a:p>
            <a:pPr>
              <a:lnSpc>
                <a:spcPct val="100000"/>
              </a:lnSpc>
              <a:spcBef>
                <a:spcPts val="10"/>
              </a:spcBef>
            </a:pPr>
            <a:endParaRPr sz="600">
              <a:latin typeface="微软雅黑"/>
              <a:cs typeface="微软雅黑"/>
            </a:endParaRPr>
          </a:p>
          <a:p>
            <a:pPr marL="387350">
              <a:lnSpc>
                <a:spcPct val="100000"/>
              </a:lnSpc>
            </a:pPr>
            <a:r>
              <a:rPr dirty="0" sz="800" spc="-5">
                <a:solidFill>
                  <a:srgbClr val="585858"/>
                </a:solidFill>
                <a:latin typeface="微软雅黑"/>
                <a:cs typeface="微软雅黑"/>
              </a:rPr>
              <a:t>10</a:t>
            </a:r>
            <a:endParaRPr sz="800">
              <a:latin typeface="微软雅黑"/>
              <a:cs typeface="微软雅黑"/>
            </a:endParaRPr>
          </a:p>
          <a:p>
            <a:pPr>
              <a:lnSpc>
                <a:spcPct val="100000"/>
              </a:lnSpc>
              <a:spcBef>
                <a:spcPts val="10"/>
              </a:spcBef>
            </a:pPr>
            <a:endParaRPr sz="600">
              <a:latin typeface="微软雅黑"/>
              <a:cs typeface="微软雅黑"/>
            </a:endParaRPr>
          </a:p>
          <a:p>
            <a:pPr marL="447040">
              <a:lnSpc>
                <a:spcPct val="100000"/>
              </a:lnSpc>
            </a:pPr>
            <a:r>
              <a:rPr dirty="0" sz="800">
                <a:solidFill>
                  <a:srgbClr val="585858"/>
                </a:solidFill>
                <a:latin typeface="微软雅黑"/>
                <a:cs typeface="微软雅黑"/>
              </a:rPr>
              <a:t>0</a:t>
            </a:r>
            <a:endParaRPr sz="800">
              <a:latin typeface="微软雅黑"/>
              <a:cs typeface="微软雅黑"/>
            </a:endParaRPr>
          </a:p>
        </p:txBody>
      </p:sp>
      <p:sp>
        <p:nvSpPr>
          <p:cNvPr id="34" name="object 34"/>
          <p:cNvSpPr txBox="1"/>
          <p:nvPr/>
        </p:nvSpPr>
        <p:spPr>
          <a:xfrm>
            <a:off x="2735707" y="8741790"/>
            <a:ext cx="1663064" cy="570230"/>
          </a:xfrm>
          <a:prstGeom prst="rect">
            <a:avLst/>
          </a:prstGeom>
        </p:spPr>
        <p:txBody>
          <a:bodyPr wrap="square" lIns="0" tIns="12700" rIns="0" bIns="0" rtlCol="0" vert="horz">
            <a:spAutoFit/>
          </a:bodyPr>
          <a:lstStyle/>
          <a:p>
            <a:pPr marL="63500">
              <a:lnSpc>
                <a:spcPct val="100000"/>
              </a:lnSpc>
              <a:spcBef>
                <a:spcPts val="100"/>
              </a:spcBef>
              <a:tabLst>
                <a:tab pos="737870" algn="l"/>
                <a:tab pos="1412240" algn="l"/>
              </a:tabLst>
            </a:pPr>
            <a:r>
              <a:rPr dirty="0" sz="800" spc="-5">
                <a:solidFill>
                  <a:srgbClr val="585858"/>
                </a:solidFill>
                <a:latin typeface="微软雅黑"/>
                <a:cs typeface="微软雅黑"/>
              </a:rPr>
              <a:t>201</a:t>
            </a:r>
            <a:r>
              <a:rPr dirty="0" sz="800">
                <a:solidFill>
                  <a:srgbClr val="585858"/>
                </a:solidFill>
                <a:latin typeface="微软雅黑"/>
                <a:cs typeface="微软雅黑"/>
              </a:rPr>
              <a:t>4</a:t>
            </a:r>
            <a:r>
              <a:rPr dirty="0" sz="800">
                <a:solidFill>
                  <a:srgbClr val="585858"/>
                </a:solidFill>
                <a:latin typeface="微软雅黑"/>
                <a:cs typeface="微软雅黑"/>
              </a:rPr>
              <a:t>	</a:t>
            </a:r>
            <a:r>
              <a:rPr dirty="0" sz="800" spc="-5">
                <a:solidFill>
                  <a:srgbClr val="585858"/>
                </a:solidFill>
                <a:latin typeface="微软雅黑"/>
                <a:cs typeface="微软雅黑"/>
              </a:rPr>
              <a:t>201</a:t>
            </a:r>
            <a:r>
              <a:rPr dirty="0" sz="800">
                <a:solidFill>
                  <a:srgbClr val="585858"/>
                </a:solidFill>
                <a:latin typeface="微软雅黑"/>
                <a:cs typeface="微软雅黑"/>
              </a:rPr>
              <a:t>5</a:t>
            </a:r>
            <a:r>
              <a:rPr dirty="0" sz="800">
                <a:solidFill>
                  <a:srgbClr val="585858"/>
                </a:solidFill>
                <a:latin typeface="微软雅黑"/>
                <a:cs typeface="微软雅黑"/>
              </a:rPr>
              <a:t>	</a:t>
            </a:r>
            <a:r>
              <a:rPr dirty="0" sz="800" spc="-5">
                <a:solidFill>
                  <a:srgbClr val="585858"/>
                </a:solidFill>
                <a:latin typeface="微软雅黑"/>
                <a:cs typeface="微软雅黑"/>
              </a:rPr>
              <a:t>2016</a:t>
            </a:r>
            <a:endParaRPr sz="800">
              <a:latin typeface="微软雅黑"/>
              <a:cs typeface="微软雅黑"/>
            </a:endParaRPr>
          </a:p>
          <a:p>
            <a:pPr marL="12700" marR="227965">
              <a:lnSpc>
                <a:spcPct val="180200"/>
              </a:lnSpc>
              <a:spcBef>
                <a:spcPts val="300"/>
              </a:spcBef>
            </a:pPr>
            <a:r>
              <a:rPr dirty="0" sz="700" spc="-5">
                <a:solidFill>
                  <a:srgbClr val="585858"/>
                </a:solidFill>
                <a:latin typeface="微软雅黑"/>
                <a:cs typeface="微软雅黑"/>
              </a:rPr>
              <a:t>卡格列净（强生）销售额（亿美元） 恩格列净（礼来）销售额（亿美元）</a:t>
            </a:r>
            <a:endParaRPr sz="700">
              <a:latin typeface="微软雅黑"/>
              <a:cs typeface="微软雅黑"/>
            </a:endParaRPr>
          </a:p>
        </p:txBody>
      </p:sp>
      <p:sp>
        <p:nvSpPr>
          <p:cNvPr id="35" name="object 35"/>
          <p:cNvSpPr txBox="1"/>
          <p:nvPr/>
        </p:nvSpPr>
        <p:spPr>
          <a:xfrm>
            <a:off x="4619625" y="8741790"/>
            <a:ext cx="1802130" cy="570230"/>
          </a:xfrm>
          <a:prstGeom prst="rect">
            <a:avLst/>
          </a:prstGeom>
        </p:spPr>
        <p:txBody>
          <a:bodyPr wrap="square" lIns="0" tIns="12700" rIns="0" bIns="0" rtlCol="0" vert="horz">
            <a:spAutoFit/>
          </a:bodyPr>
          <a:lstStyle/>
          <a:p>
            <a:pPr marL="202565">
              <a:lnSpc>
                <a:spcPct val="100000"/>
              </a:lnSpc>
              <a:spcBef>
                <a:spcPts val="100"/>
              </a:spcBef>
              <a:tabLst>
                <a:tab pos="876935" algn="l"/>
                <a:tab pos="1550670" algn="l"/>
              </a:tabLst>
            </a:pPr>
            <a:r>
              <a:rPr dirty="0" sz="800" spc="-5">
                <a:solidFill>
                  <a:srgbClr val="585858"/>
                </a:solidFill>
                <a:latin typeface="微软雅黑"/>
                <a:cs typeface="微软雅黑"/>
              </a:rPr>
              <a:t>201</a:t>
            </a:r>
            <a:r>
              <a:rPr dirty="0" sz="800">
                <a:solidFill>
                  <a:srgbClr val="585858"/>
                </a:solidFill>
                <a:latin typeface="微软雅黑"/>
                <a:cs typeface="微软雅黑"/>
              </a:rPr>
              <a:t>7</a:t>
            </a:r>
            <a:r>
              <a:rPr dirty="0" sz="800">
                <a:solidFill>
                  <a:srgbClr val="585858"/>
                </a:solidFill>
                <a:latin typeface="微软雅黑"/>
                <a:cs typeface="微软雅黑"/>
              </a:rPr>
              <a:t>	</a:t>
            </a:r>
            <a:r>
              <a:rPr dirty="0" sz="800" spc="-5">
                <a:solidFill>
                  <a:srgbClr val="585858"/>
                </a:solidFill>
                <a:latin typeface="微软雅黑"/>
                <a:cs typeface="微软雅黑"/>
              </a:rPr>
              <a:t>201</a:t>
            </a:r>
            <a:r>
              <a:rPr dirty="0" sz="800">
                <a:solidFill>
                  <a:srgbClr val="585858"/>
                </a:solidFill>
                <a:latin typeface="微软雅黑"/>
                <a:cs typeface="微软雅黑"/>
              </a:rPr>
              <a:t>8</a:t>
            </a:r>
            <a:r>
              <a:rPr dirty="0" sz="800">
                <a:solidFill>
                  <a:srgbClr val="585858"/>
                </a:solidFill>
                <a:latin typeface="微软雅黑"/>
                <a:cs typeface="微软雅黑"/>
              </a:rPr>
              <a:t>	</a:t>
            </a:r>
            <a:r>
              <a:rPr dirty="0" sz="800" spc="-5">
                <a:solidFill>
                  <a:srgbClr val="585858"/>
                </a:solidFill>
                <a:latin typeface="微软雅黑"/>
                <a:cs typeface="微软雅黑"/>
              </a:rPr>
              <a:t>2019</a:t>
            </a:r>
            <a:endParaRPr sz="800">
              <a:latin typeface="微软雅黑"/>
              <a:cs typeface="微软雅黑"/>
            </a:endParaRPr>
          </a:p>
          <a:p>
            <a:pPr>
              <a:lnSpc>
                <a:spcPct val="100000"/>
              </a:lnSpc>
              <a:spcBef>
                <a:spcPts val="50"/>
              </a:spcBef>
            </a:pPr>
            <a:endParaRPr sz="500">
              <a:latin typeface="微软雅黑"/>
              <a:cs typeface="微软雅黑"/>
            </a:endParaRPr>
          </a:p>
          <a:p>
            <a:pPr marL="12700">
              <a:lnSpc>
                <a:spcPct val="100000"/>
              </a:lnSpc>
            </a:pPr>
            <a:r>
              <a:rPr dirty="0" sz="700" spc="-5">
                <a:solidFill>
                  <a:srgbClr val="585858"/>
                </a:solidFill>
                <a:latin typeface="微软雅黑"/>
                <a:cs typeface="微软雅黑"/>
              </a:rPr>
              <a:t>达格列净（阿斯利康）销售额（亿</a:t>
            </a:r>
            <a:r>
              <a:rPr dirty="0" sz="700" spc="5">
                <a:solidFill>
                  <a:srgbClr val="585858"/>
                </a:solidFill>
                <a:latin typeface="微软雅黑"/>
                <a:cs typeface="微软雅黑"/>
              </a:rPr>
              <a:t>美</a:t>
            </a:r>
            <a:r>
              <a:rPr dirty="0" sz="700" spc="-5">
                <a:solidFill>
                  <a:srgbClr val="585858"/>
                </a:solidFill>
                <a:latin typeface="微软雅黑"/>
                <a:cs typeface="微软雅黑"/>
              </a:rPr>
              <a:t>元）</a:t>
            </a:r>
            <a:endParaRPr sz="700">
              <a:latin typeface="微软雅黑"/>
              <a:cs typeface="微软雅黑"/>
            </a:endParaRPr>
          </a:p>
          <a:p>
            <a:pPr marL="12700">
              <a:lnSpc>
                <a:spcPct val="100000"/>
              </a:lnSpc>
              <a:spcBef>
                <a:spcPts val="675"/>
              </a:spcBef>
            </a:pPr>
            <a:r>
              <a:rPr dirty="0" sz="700" spc="-5">
                <a:solidFill>
                  <a:srgbClr val="585858"/>
                </a:solidFill>
                <a:latin typeface="微软雅黑"/>
                <a:cs typeface="微软雅黑"/>
              </a:rPr>
              <a:t>恩格列净（勃林格殷格翰）销售额</a:t>
            </a:r>
            <a:r>
              <a:rPr dirty="0" sz="700" spc="5">
                <a:solidFill>
                  <a:srgbClr val="585858"/>
                </a:solidFill>
                <a:latin typeface="微软雅黑"/>
                <a:cs typeface="微软雅黑"/>
              </a:rPr>
              <a:t>（</a:t>
            </a:r>
            <a:r>
              <a:rPr dirty="0" sz="700" spc="-5">
                <a:solidFill>
                  <a:srgbClr val="585858"/>
                </a:solidFill>
                <a:latin typeface="微软雅黑"/>
                <a:cs typeface="微软雅黑"/>
              </a:rPr>
              <a:t>亿欧</a:t>
            </a:r>
            <a:r>
              <a:rPr dirty="0" sz="700" spc="5">
                <a:solidFill>
                  <a:srgbClr val="585858"/>
                </a:solidFill>
                <a:latin typeface="微软雅黑"/>
                <a:cs typeface="微软雅黑"/>
              </a:rPr>
              <a:t>元</a:t>
            </a:r>
            <a:r>
              <a:rPr dirty="0" sz="700" spc="-5">
                <a:solidFill>
                  <a:srgbClr val="585858"/>
                </a:solidFill>
                <a:latin typeface="微软雅黑"/>
                <a:cs typeface="微软雅黑"/>
              </a:rPr>
              <a:t>）</a:t>
            </a:r>
            <a:endParaRPr sz="700">
              <a:latin typeface="微软雅黑"/>
              <a:cs typeface="微软雅黑"/>
            </a:endParaRPr>
          </a:p>
        </p:txBody>
      </p:sp>
      <p:sp>
        <p:nvSpPr>
          <p:cNvPr id="36" name="object 36"/>
          <p:cNvSpPr/>
          <p:nvPr/>
        </p:nvSpPr>
        <p:spPr>
          <a:xfrm>
            <a:off x="2673604" y="9033563"/>
            <a:ext cx="53340" cy="53340"/>
          </a:xfrm>
          <a:custGeom>
            <a:avLst/>
            <a:gdLst/>
            <a:ahLst/>
            <a:cxnLst/>
            <a:rect l="l" t="t" r="r" b="b"/>
            <a:pathLst>
              <a:path w="53339" h="53340">
                <a:moveTo>
                  <a:pt x="52777" y="0"/>
                </a:moveTo>
                <a:lnTo>
                  <a:pt x="0" y="0"/>
                </a:lnTo>
                <a:lnTo>
                  <a:pt x="0" y="52778"/>
                </a:lnTo>
                <a:lnTo>
                  <a:pt x="52777" y="52778"/>
                </a:lnTo>
                <a:lnTo>
                  <a:pt x="52777" y="0"/>
                </a:lnTo>
                <a:close/>
              </a:path>
            </a:pathLst>
          </a:custGeom>
          <a:solidFill>
            <a:srgbClr val="EC7C30"/>
          </a:solidFill>
        </p:spPr>
        <p:txBody>
          <a:bodyPr wrap="square" lIns="0" tIns="0" rIns="0" bIns="0" rtlCol="0"/>
          <a:lstStyle/>
          <a:p/>
        </p:txBody>
      </p:sp>
      <p:sp>
        <p:nvSpPr>
          <p:cNvPr id="37" name="object 37"/>
          <p:cNvSpPr/>
          <p:nvPr/>
        </p:nvSpPr>
        <p:spPr>
          <a:xfrm>
            <a:off x="4557140" y="9033563"/>
            <a:ext cx="53340" cy="53340"/>
          </a:xfrm>
          <a:custGeom>
            <a:avLst/>
            <a:gdLst/>
            <a:ahLst/>
            <a:cxnLst/>
            <a:rect l="l" t="t" r="r" b="b"/>
            <a:pathLst>
              <a:path w="53339" h="53340">
                <a:moveTo>
                  <a:pt x="52778" y="0"/>
                </a:moveTo>
                <a:lnTo>
                  <a:pt x="0" y="0"/>
                </a:lnTo>
                <a:lnTo>
                  <a:pt x="0" y="52778"/>
                </a:lnTo>
                <a:lnTo>
                  <a:pt x="52778" y="52778"/>
                </a:lnTo>
                <a:lnTo>
                  <a:pt x="52778" y="0"/>
                </a:lnTo>
                <a:close/>
              </a:path>
            </a:pathLst>
          </a:custGeom>
          <a:solidFill>
            <a:srgbClr val="F8CAAC"/>
          </a:solidFill>
        </p:spPr>
        <p:txBody>
          <a:bodyPr wrap="square" lIns="0" tIns="0" rIns="0" bIns="0" rtlCol="0"/>
          <a:lstStyle/>
          <a:p/>
        </p:txBody>
      </p:sp>
      <p:sp>
        <p:nvSpPr>
          <p:cNvPr id="38" name="object 38"/>
          <p:cNvSpPr/>
          <p:nvPr/>
        </p:nvSpPr>
        <p:spPr>
          <a:xfrm>
            <a:off x="2673604" y="9225840"/>
            <a:ext cx="53340" cy="53340"/>
          </a:xfrm>
          <a:custGeom>
            <a:avLst/>
            <a:gdLst/>
            <a:ahLst/>
            <a:cxnLst/>
            <a:rect l="l" t="t" r="r" b="b"/>
            <a:pathLst>
              <a:path w="53339" h="53340">
                <a:moveTo>
                  <a:pt x="52777" y="0"/>
                </a:moveTo>
                <a:lnTo>
                  <a:pt x="0" y="0"/>
                </a:lnTo>
                <a:lnTo>
                  <a:pt x="0" y="52778"/>
                </a:lnTo>
                <a:lnTo>
                  <a:pt x="52777" y="52778"/>
                </a:lnTo>
                <a:lnTo>
                  <a:pt x="52777" y="0"/>
                </a:lnTo>
                <a:close/>
              </a:path>
            </a:pathLst>
          </a:custGeom>
          <a:solidFill>
            <a:srgbClr val="FFC000"/>
          </a:solidFill>
        </p:spPr>
        <p:txBody>
          <a:bodyPr wrap="square" lIns="0" tIns="0" rIns="0" bIns="0" rtlCol="0"/>
          <a:lstStyle/>
          <a:p/>
        </p:txBody>
      </p:sp>
      <p:sp>
        <p:nvSpPr>
          <p:cNvPr id="39" name="object 39"/>
          <p:cNvSpPr/>
          <p:nvPr/>
        </p:nvSpPr>
        <p:spPr>
          <a:xfrm>
            <a:off x="4557140" y="9225840"/>
            <a:ext cx="53340" cy="53340"/>
          </a:xfrm>
          <a:custGeom>
            <a:avLst/>
            <a:gdLst/>
            <a:ahLst/>
            <a:cxnLst/>
            <a:rect l="l" t="t" r="r" b="b"/>
            <a:pathLst>
              <a:path w="53339" h="53340">
                <a:moveTo>
                  <a:pt x="52778" y="0"/>
                </a:moveTo>
                <a:lnTo>
                  <a:pt x="0" y="0"/>
                </a:lnTo>
                <a:lnTo>
                  <a:pt x="0" y="52778"/>
                </a:lnTo>
                <a:lnTo>
                  <a:pt x="52778" y="52778"/>
                </a:lnTo>
                <a:lnTo>
                  <a:pt x="52778" y="0"/>
                </a:lnTo>
                <a:close/>
              </a:path>
            </a:pathLst>
          </a:custGeom>
          <a:solidFill>
            <a:srgbClr val="9E470D"/>
          </a:solidFill>
        </p:spPr>
        <p:txBody>
          <a:bodyPr wrap="square" lIns="0" tIns="0" rIns="0" bIns="0" rtlCol="0"/>
          <a:lstStyle/>
          <a:p/>
        </p:txBody>
      </p:sp>
      <p:sp>
        <p:nvSpPr>
          <p:cNvPr id="40" name="object 40"/>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41" name="object 41"/>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26200" cy="64071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0"/>
              </a:spcBef>
            </a:pPr>
            <a:endParaRPr sz="500">
              <a:latin typeface="微软雅黑"/>
              <a:cs typeface="微软雅黑"/>
            </a:endParaRPr>
          </a:p>
          <a:p>
            <a:pPr marL="1400810" marR="5080">
              <a:lnSpc>
                <a:spcPct val="117000"/>
              </a:lnSpc>
              <a:spcBef>
                <a:spcPts val="5"/>
              </a:spcBef>
            </a:pPr>
            <a:r>
              <a:rPr dirty="0" sz="1000" spc="-5">
                <a:solidFill>
                  <a:srgbClr val="4D4D4F"/>
                </a:solidFill>
                <a:latin typeface="宋体"/>
                <a:cs typeface="宋体"/>
              </a:rPr>
              <a:t>森药业</a:t>
            </a:r>
            <a:r>
              <a:rPr dirty="0" sz="1000" spc="5">
                <a:solidFill>
                  <a:srgbClr val="4D4D4F"/>
                </a:solidFill>
                <a:latin typeface="宋体"/>
                <a:cs typeface="宋体"/>
              </a:rPr>
              <a:t>和</a:t>
            </a:r>
            <a:r>
              <a:rPr dirty="0" sz="1000" spc="-5">
                <a:solidFill>
                  <a:srgbClr val="4D4D4F"/>
                </a:solidFill>
                <a:latin typeface="宋体"/>
                <a:cs typeface="宋体"/>
              </a:rPr>
              <a:t>正大</a:t>
            </a:r>
            <a:r>
              <a:rPr dirty="0" sz="1000" spc="5">
                <a:solidFill>
                  <a:srgbClr val="4D4D4F"/>
                </a:solidFill>
                <a:latin typeface="宋体"/>
                <a:cs typeface="宋体"/>
              </a:rPr>
              <a:t>天</a:t>
            </a:r>
            <a:r>
              <a:rPr dirty="0" sz="1000" spc="-5">
                <a:solidFill>
                  <a:srgbClr val="4D4D4F"/>
                </a:solidFill>
                <a:latin typeface="宋体"/>
                <a:cs typeface="宋体"/>
              </a:rPr>
              <a:t>晴</a:t>
            </a:r>
            <a:r>
              <a:rPr dirty="0" sz="1000" spc="-240">
                <a:solidFill>
                  <a:srgbClr val="4D4D4F"/>
                </a:solidFill>
                <a:latin typeface="宋体"/>
                <a:cs typeface="宋体"/>
              </a:rPr>
              <a:t> </a:t>
            </a:r>
            <a:r>
              <a:rPr dirty="0" sz="1000" spc="-5">
                <a:solidFill>
                  <a:srgbClr val="4D4D4F"/>
                </a:solidFill>
                <a:latin typeface="等线"/>
                <a:cs typeface="等线"/>
              </a:rPr>
              <a:t>2</a:t>
            </a:r>
            <a:r>
              <a:rPr dirty="0" sz="1000" spc="-15">
                <a:solidFill>
                  <a:srgbClr val="4D4D4F"/>
                </a:solidFill>
                <a:latin typeface="等线"/>
                <a:cs typeface="等线"/>
              </a:rPr>
              <a:t> </a:t>
            </a:r>
            <a:r>
              <a:rPr dirty="0" sz="1000" spc="-5">
                <a:solidFill>
                  <a:srgbClr val="4D4D4F"/>
                </a:solidFill>
                <a:latin typeface="宋体"/>
                <a:cs typeface="宋体"/>
              </a:rPr>
              <a:t>家</a:t>
            </a:r>
            <a:r>
              <a:rPr dirty="0" sz="1000" spc="5">
                <a:solidFill>
                  <a:srgbClr val="4D4D4F"/>
                </a:solidFill>
                <a:latin typeface="宋体"/>
                <a:cs typeface="宋体"/>
              </a:rPr>
              <a:t>仿制</a:t>
            </a:r>
            <a:r>
              <a:rPr dirty="0" sz="1000" spc="-5">
                <a:solidFill>
                  <a:srgbClr val="4D4D4F"/>
                </a:solidFill>
                <a:latin typeface="宋体"/>
                <a:cs typeface="宋体"/>
              </a:rPr>
              <a:t>药获批</a:t>
            </a:r>
            <a:r>
              <a:rPr dirty="0" sz="1000" spc="5">
                <a:solidFill>
                  <a:srgbClr val="4D4D4F"/>
                </a:solidFill>
                <a:latin typeface="宋体"/>
                <a:cs typeface="宋体"/>
              </a:rPr>
              <a:t>。</a:t>
            </a:r>
            <a:r>
              <a:rPr dirty="0" sz="1000" spc="-5">
                <a:solidFill>
                  <a:srgbClr val="4D4D4F"/>
                </a:solidFill>
                <a:latin typeface="宋体"/>
                <a:cs typeface="宋体"/>
              </a:rPr>
              <a:t>截至</a:t>
            </a:r>
            <a:r>
              <a:rPr dirty="0" sz="1000" spc="-235">
                <a:solidFill>
                  <a:srgbClr val="4D4D4F"/>
                </a:solidFill>
                <a:latin typeface="宋体"/>
                <a:cs typeface="宋体"/>
              </a:rPr>
              <a:t> </a:t>
            </a:r>
            <a:r>
              <a:rPr dirty="0" sz="1000" spc="-5">
                <a:solidFill>
                  <a:srgbClr val="4D4D4F"/>
                </a:solidFill>
                <a:latin typeface="等线"/>
                <a:cs typeface="等线"/>
              </a:rPr>
              <a:t>2018</a:t>
            </a:r>
            <a:r>
              <a:rPr dirty="0" sz="1000" spc="-15">
                <a:solidFill>
                  <a:srgbClr val="4D4D4F"/>
                </a:solidFill>
                <a:latin typeface="等线"/>
                <a:cs typeface="等线"/>
              </a:rPr>
              <a:t> </a:t>
            </a:r>
            <a:r>
              <a:rPr dirty="0" sz="1000" spc="-5">
                <a:solidFill>
                  <a:srgbClr val="4D4D4F"/>
                </a:solidFill>
                <a:latin typeface="宋体"/>
                <a:cs typeface="宋体"/>
              </a:rPr>
              <a:t>年</a:t>
            </a:r>
            <a:r>
              <a:rPr dirty="0" sz="1000" spc="5">
                <a:solidFill>
                  <a:srgbClr val="4D4D4F"/>
                </a:solidFill>
                <a:latin typeface="宋体"/>
                <a:cs typeface="宋体"/>
              </a:rPr>
              <a:t>底国</a:t>
            </a:r>
            <a:r>
              <a:rPr dirty="0" sz="1000" spc="-5">
                <a:solidFill>
                  <a:srgbClr val="4D4D4F"/>
                </a:solidFill>
                <a:latin typeface="宋体"/>
                <a:cs typeface="宋体"/>
              </a:rPr>
              <a:t>内</a:t>
            </a:r>
            <a:r>
              <a:rPr dirty="0" sz="1000" spc="-240">
                <a:solidFill>
                  <a:srgbClr val="4D4D4F"/>
                </a:solidFill>
                <a:latin typeface="宋体"/>
                <a:cs typeface="宋体"/>
              </a:rPr>
              <a:t> </a:t>
            </a:r>
            <a:r>
              <a:rPr dirty="0" sz="1000" spc="-5">
                <a:solidFill>
                  <a:srgbClr val="4D4D4F"/>
                </a:solidFill>
                <a:latin typeface="等线"/>
                <a:cs typeface="等线"/>
              </a:rPr>
              <a:t>SGLT-2</a:t>
            </a:r>
            <a:r>
              <a:rPr dirty="0" sz="1000" spc="-15">
                <a:solidFill>
                  <a:srgbClr val="4D4D4F"/>
                </a:solidFill>
                <a:latin typeface="等线"/>
                <a:cs typeface="等线"/>
              </a:rPr>
              <a:t> </a:t>
            </a:r>
            <a:r>
              <a:rPr dirty="0" sz="1000" spc="-5">
                <a:solidFill>
                  <a:srgbClr val="4D4D4F"/>
                </a:solidFill>
                <a:latin typeface="宋体"/>
                <a:cs typeface="宋体"/>
              </a:rPr>
              <a:t>抑制剂</a:t>
            </a:r>
            <a:r>
              <a:rPr dirty="0" sz="1000" spc="5">
                <a:solidFill>
                  <a:srgbClr val="4D4D4F"/>
                </a:solidFill>
                <a:latin typeface="宋体"/>
                <a:cs typeface="宋体"/>
              </a:rPr>
              <a:t>市</a:t>
            </a:r>
            <a:r>
              <a:rPr dirty="0" sz="1000" spc="-5">
                <a:solidFill>
                  <a:srgbClr val="4D4D4F"/>
                </a:solidFill>
                <a:latin typeface="宋体"/>
                <a:cs typeface="宋体"/>
              </a:rPr>
              <a:t>占率</a:t>
            </a:r>
            <a:r>
              <a:rPr dirty="0" sz="1000" spc="5">
                <a:solidFill>
                  <a:srgbClr val="4D4D4F"/>
                </a:solidFill>
                <a:latin typeface="宋体"/>
                <a:cs typeface="宋体"/>
              </a:rPr>
              <a:t>仅</a:t>
            </a:r>
            <a:r>
              <a:rPr dirty="0" sz="1000" spc="-5">
                <a:solidFill>
                  <a:srgbClr val="4D4D4F"/>
                </a:solidFill>
                <a:latin typeface="宋体"/>
                <a:cs typeface="宋体"/>
              </a:rPr>
              <a:t>为</a:t>
            </a:r>
            <a:r>
              <a:rPr dirty="0" sz="1000" spc="-235">
                <a:solidFill>
                  <a:srgbClr val="4D4D4F"/>
                </a:solidFill>
                <a:latin typeface="宋体"/>
                <a:cs typeface="宋体"/>
              </a:rPr>
              <a:t> </a:t>
            </a:r>
            <a:r>
              <a:rPr dirty="0" sz="1000" spc="-5">
                <a:solidFill>
                  <a:srgbClr val="4D4D4F"/>
                </a:solidFill>
                <a:latin typeface="等线"/>
                <a:cs typeface="等线"/>
              </a:rPr>
              <a:t>0.2%</a:t>
            </a:r>
            <a:r>
              <a:rPr dirty="0" sz="1000" spc="-5">
                <a:solidFill>
                  <a:srgbClr val="4D4D4F"/>
                </a:solidFill>
                <a:latin typeface="宋体"/>
                <a:cs typeface="宋体"/>
              </a:rPr>
              <a:t>，  参照海外</a:t>
            </a:r>
            <a:r>
              <a:rPr dirty="0" sz="1000" spc="-250">
                <a:solidFill>
                  <a:srgbClr val="4D4D4F"/>
                </a:solidFill>
                <a:latin typeface="宋体"/>
                <a:cs typeface="宋体"/>
              </a:rPr>
              <a:t> </a:t>
            </a:r>
            <a:r>
              <a:rPr dirty="0" sz="1000" spc="-5">
                <a:solidFill>
                  <a:srgbClr val="4D4D4F"/>
                </a:solidFill>
                <a:latin typeface="等线"/>
                <a:cs typeface="等线"/>
              </a:rPr>
              <a:t>SGLT-2</a:t>
            </a:r>
            <a:r>
              <a:rPr dirty="0" sz="1000" spc="-20">
                <a:solidFill>
                  <a:srgbClr val="4D4D4F"/>
                </a:solidFill>
                <a:latin typeface="等线"/>
                <a:cs typeface="等线"/>
              </a:rPr>
              <a:t> </a:t>
            </a:r>
            <a:r>
              <a:rPr dirty="0" sz="1000" spc="-5">
                <a:solidFill>
                  <a:srgbClr val="4D4D4F"/>
                </a:solidFill>
                <a:latin typeface="宋体"/>
                <a:cs typeface="宋体"/>
              </a:rPr>
              <a:t>抑</a:t>
            </a:r>
            <a:r>
              <a:rPr dirty="0" sz="1000" spc="5">
                <a:solidFill>
                  <a:srgbClr val="4D4D4F"/>
                </a:solidFill>
                <a:latin typeface="宋体"/>
                <a:cs typeface="宋体"/>
              </a:rPr>
              <a:t>制</a:t>
            </a:r>
            <a:r>
              <a:rPr dirty="0" sz="1000" spc="-5">
                <a:solidFill>
                  <a:srgbClr val="4D4D4F"/>
                </a:solidFill>
                <a:latin typeface="宋体"/>
                <a:cs typeface="宋体"/>
              </a:rPr>
              <a:t>剂</a:t>
            </a:r>
            <a:r>
              <a:rPr dirty="0" sz="1000" spc="-250">
                <a:solidFill>
                  <a:srgbClr val="4D4D4F"/>
                </a:solidFill>
                <a:latin typeface="宋体"/>
                <a:cs typeface="宋体"/>
              </a:rPr>
              <a:t> </a:t>
            </a:r>
            <a:r>
              <a:rPr dirty="0" sz="1000" spc="-5">
                <a:solidFill>
                  <a:srgbClr val="4D4D4F"/>
                </a:solidFill>
                <a:latin typeface="等线"/>
                <a:cs typeface="等线"/>
              </a:rPr>
              <a:t>10%</a:t>
            </a:r>
            <a:r>
              <a:rPr dirty="0" sz="1000" spc="-5">
                <a:solidFill>
                  <a:srgbClr val="4D4D4F"/>
                </a:solidFill>
                <a:latin typeface="宋体"/>
                <a:cs typeface="宋体"/>
              </a:rPr>
              <a:t>的市场占</a:t>
            </a:r>
            <a:r>
              <a:rPr dirty="0" sz="1000" spc="5">
                <a:solidFill>
                  <a:srgbClr val="4D4D4F"/>
                </a:solidFill>
                <a:latin typeface="宋体"/>
                <a:cs typeface="宋体"/>
              </a:rPr>
              <a:t>比</a:t>
            </a:r>
            <a:r>
              <a:rPr dirty="0" sz="1000" spc="-5">
                <a:solidFill>
                  <a:srgbClr val="4D4D4F"/>
                </a:solidFill>
                <a:latin typeface="宋体"/>
                <a:cs typeface="宋体"/>
              </a:rPr>
              <a:t>，具</a:t>
            </a:r>
            <a:r>
              <a:rPr dirty="0" sz="1000" spc="5">
                <a:solidFill>
                  <a:srgbClr val="4D4D4F"/>
                </a:solidFill>
                <a:latin typeface="宋体"/>
                <a:cs typeface="宋体"/>
              </a:rPr>
              <a:t>有</a:t>
            </a:r>
            <a:r>
              <a:rPr dirty="0" sz="1000" spc="-5">
                <a:solidFill>
                  <a:srgbClr val="4D4D4F"/>
                </a:solidFill>
                <a:latin typeface="宋体"/>
                <a:cs typeface="宋体"/>
              </a:rPr>
              <a:t>很大</a:t>
            </a:r>
            <a:r>
              <a:rPr dirty="0" sz="1000" spc="5">
                <a:solidFill>
                  <a:srgbClr val="4D4D4F"/>
                </a:solidFill>
                <a:latin typeface="宋体"/>
                <a:cs typeface="宋体"/>
              </a:rPr>
              <a:t>提</a:t>
            </a:r>
            <a:r>
              <a:rPr dirty="0" sz="1000" spc="-5">
                <a:solidFill>
                  <a:srgbClr val="4D4D4F"/>
                </a:solidFill>
                <a:latin typeface="宋体"/>
                <a:cs typeface="宋体"/>
              </a:rPr>
              <a:t>升空间。</a:t>
            </a:r>
            <a:endParaRPr sz="1000">
              <a:latin typeface="宋体"/>
              <a:cs typeface="宋体"/>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sp>
        <p:nvSpPr>
          <p:cNvPr id="4" name="object 4"/>
          <p:cNvSpPr txBox="1"/>
          <p:nvPr/>
        </p:nvSpPr>
        <p:spPr>
          <a:xfrm>
            <a:off x="1988566" y="3841521"/>
            <a:ext cx="4973320" cy="1352550"/>
          </a:xfrm>
          <a:prstGeom prst="rect">
            <a:avLst/>
          </a:prstGeom>
        </p:spPr>
        <p:txBody>
          <a:bodyPr wrap="square" lIns="0" tIns="11430" rIns="0" bIns="0" rtlCol="0" vert="horz">
            <a:spAutoFit/>
          </a:bodyPr>
          <a:lstStyle/>
          <a:p>
            <a:pPr algn="just" marL="12700" marR="5080">
              <a:lnSpc>
                <a:spcPct val="116599"/>
              </a:lnSpc>
              <a:spcBef>
                <a:spcPts val="90"/>
              </a:spcBef>
            </a:pPr>
            <a:r>
              <a:rPr dirty="0" sz="1000" spc="-5">
                <a:solidFill>
                  <a:srgbClr val="4D4D4F"/>
                </a:solidFill>
                <a:latin typeface="宋体"/>
                <a:cs typeface="宋体"/>
              </a:rPr>
              <a:t>去年</a:t>
            </a:r>
            <a:r>
              <a:rPr dirty="0" sz="1000" spc="-155">
                <a:solidFill>
                  <a:srgbClr val="4D4D4F"/>
                </a:solidFill>
                <a:latin typeface="宋体"/>
                <a:cs typeface="宋体"/>
              </a:rPr>
              <a:t> </a:t>
            </a:r>
            <a:r>
              <a:rPr dirty="0" sz="1000" spc="-5">
                <a:solidFill>
                  <a:srgbClr val="4D4D4F"/>
                </a:solidFill>
                <a:latin typeface="等线"/>
                <a:cs typeface="等线"/>
              </a:rPr>
              <a:t>11</a:t>
            </a:r>
            <a:r>
              <a:rPr dirty="0" sz="1000" spc="75">
                <a:solidFill>
                  <a:srgbClr val="4D4D4F"/>
                </a:solidFill>
                <a:latin typeface="等线"/>
                <a:cs typeface="等线"/>
              </a:rPr>
              <a:t> </a:t>
            </a:r>
            <a:r>
              <a:rPr dirty="0" sz="1000" spc="-5">
                <a:solidFill>
                  <a:srgbClr val="4D4D4F"/>
                </a:solidFill>
                <a:latin typeface="宋体"/>
                <a:cs typeface="宋体"/>
              </a:rPr>
              <a:t>月的</a:t>
            </a:r>
            <a:r>
              <a:rPr dirty="0" sz="1000" spc="5">
                <a:solidFill>
                  <a:srgbClr val="4D4D4F"/>
                </a:solidFill>
                <a:latin typeface="宋体"/>
                <a:cs typeface="宋体"/>
              </a:rPr>
              <a:t>医</a:t>
            </a:r>
            <a:r>
              <a:rPr dirty="0" sz="1000" spc="-5">
                <a:solidFill>
                  <a:srgbClr val="4D4D4F"/>
                </a:solidFill>
                <a:latin typeface="宋体"/>
                <a:cs typeface="宋体"/>
              </a:rPr>
              <a:t>保谈</a:t>
            </a:r>
            <a:r>
              <a:rPr dirty="0" sz="1000" spc="5">
                <a:solidFill>
                  <a:srgbClr val="4D4D4F"/>
                </a:solidFill>
                <a:latin typeface="宋体"/>
                <a:cs typeface="宋体"/>
              </a:rPr>
              <a:t>判</a:t>
            </a:r>
            <a:r>
              <a:rPr dirty="0" sz="1000" spc="-5">
                <a:solidFill>
                  <a:srgbClr val="4D4D4F"/>
                </a:solidFill>
                <a:latin typeface="宋体"/>
                <a:cs typeface="宋体"/>
              </a:rPr>
              <a:t>中</a:t>
            </a:r>
            <a:r>
              <a:rPr dirty="0" sz="1000" spc="5">
                <a:solidFill>
                  <a:srgbClr val="4D4D4F"/>
                </a:solidFill>
                <a:latin typeface="宋体"/>
                <a:cs typeface="宋体"/>
              </a:rPr>
              <a:t>，</a:t>
            </a:r>
            <a:r>
              <a:rPr dirty="0" sz="1000" spc="-5">
                <a:solidFill>
                  <a:srgbClr val="4D4D4F"/>
                </a:solidFill>
                <a:latin typeface="宋体"/>
                <a:cs typeface="宋体"/>
              </a:rPr>
              <a:t>阿斯利</a:t>
            </a:r>
            <a:r>
              <a:rPr dirty="0" sz="1000" spc="5">
                <a:solidFill>
                  <a:srgbClr val="4D4D4F"/>
                </a:solidFill>
                <a:latin typeface="宋体"/>
                <a:cs typeface="宋体"/>
              </a:rPr>
              <a:t>康</a:t>
            </a:r>
            <a:r>
              <a:rPr dirty="0" sz="1000" spc="-5">
                <a:solidFill>
                  <a:srgbClr val="4D4D4F"/>
                </a:solidFill>
                <a:latin typeface="宋体"/>
                <a:cs typeface="宋体"/>
              </a:rPr>
              <a:t>的达</a:t>
            </a:r>
            <a:r>
              <a:rPr dirty="0" sz="1000" spc="5">
                <a:solidFill>
                  <a:srgbClr val="4D4D4F"/>
                </a:solidFill>
                <a:latin typeface="宋体"/>
                <a:cs typeface="宋体"/>
              </a:rPr>
              <a:t>格</a:t>
            </a:r>
            <a:r>
              <a:rPr dirty="0" sz="1000" spc="-5">
                <a:solidFill>
                  <a:srgbClr val="4D4D4F"/>
                </a:solidFill>
                <a:latin typeface="宋体"/>
                <a:cs typeface="宋体"/>
              </a:rPr>
              <a:t>列净</a:t>
            </a:r>
            <a:r>
              <a:rPr dirty="0" sz="1000" spc="-150">
                <a:solidFill>
                  <a:srgbClr val="4D4D4F"/>
                </a:solidFill>
                <a:latin typeface="宋体"/>
                <a:cs typeface="宋体"/>
              </a:rPr>
              <a:t> </a:t>
            </a:r>
            <a:r>
              <a:rPr dirty="0" sz="1000" spc="-5">
                <a:solidFill>
                  <a:srgbClr val="4D4D4F"/>
                </a:solidFill>
                <a:latin typeface="等线"/>
                <a:cs typeface="等线"/>
              </a:rPr>
              <a:t>10mg</a:t>
            </a:r>
            <a:r>
              <a:rPr dirty="0" sz="1000" spc="85">
                <a:solidFill>
                  <a:srgbClr val="4D4D4F"/>
                </a:solidFill>
                <a:latin typeface="等线"/>
                <a:cs typeface="等线"/>
              </a:rPr>
              <a:t> </a:t>
            </a:r>
            <a:r>
              <a:rPr dirty="0" sz="1000" spc="-5">
                <a:solidFill>
                  <a:srgbClr val="4D4D4F"/>
                </a:solidFill>
                <a:latin typeface="宋体"/>
                <a:cs typeface="宋体"/>
              </a:rPr>
              <a:t>规格经</a:t>
            </a:r>
            <a:r>
              <a:rPr dirty="0" sz="1000" spc="5">
                <a:solidFill>
                  <a:srgbClr val="4D4D4F"/>
                </a:solidFill>
                <a:latin typeface="宋体"/>
                <a:cs typeface="宋体"/>
              </a:rPr>
              <a:t>历</a:t>
            </a:r>
            <a:r>
              <a:rPr dirty="0" sz="1000" spc="-5">
                <a:solidFill>
                  <a:srgbClr val="4D4D4F"/>
                </a:solidFill>
                <a:latin typeface="宋体"/>
                <a:cs typeface="宋体"/>
              </a:rPr>
              <a:t>了医</a:t>
            </a:r>
            <a:r>
              <a:rPr dirty="0" sz="1000" spc="5">
                <a:solidFill>
                  <a:srgbClr val="4D4D4F"/>
                </a:solidFill>
                <a:latin typeface="宋体"/>
                <a:cs typeface="宋体"/>
              </a:rPr>
              <a:t>保</a:t>
            </a:r>
            <a:r>
              <a:rPr dirty="0" sz="1000">
                <a:solidFill>
                  <a:srgbClr val="4D4D4F"/>
                </a:solidFill>
                <a:latin typeface="宋体"/>
                <a:cs typeface="宋体"/>
              </a:rPr>
              <a:t>局</a:t>
            </a:r>
            <a:r>
              <a:rPr dirty="0" sz="1000" spc="640">
                <a:solidFill>
                  <a:srgbClr val="4D4D4F"/>
                </a:solidFill>
                <a:latin typeface="等线"/>
                <a:cs typeface="等线"/>
              </a:rPr>
              <a:t>“</a:t>
            </a:r>
            <a:r>
              <a:rPr dirty="0" sz="1000" spc="5">
                <a:solidFill>
                  <a:srgbClr val="4D4D4F"/>
                </a:solidFill>
                <a:latin typeface="宋体"/>
                <a:cs typeface="宋体"/>
              </a:rPr>
              <a:t>灵</a:t>
            </a:r>
            <a:r>
              <a:rPr dirty="0" sz="1000" spc="-5">
                <a:solidFill>
                  <a:srgbClr val="4D4D4F"/>
                </a:solidFill>
                <a:latin typeface="宋体"/>
                <a:cs typeface="宋体"/>
              </a:rPr>
              <a:t>魂</a:t>
            </a:r>
            <a:r>
              <a:rPr dirty="0" sz="1000" spc="5">
                <a:solidFill>
                  <a:srgbClr val="4D4D4F"/>
                </a:solidFill>
                <a:latin typeface="宋体"/>
                <a:cs typeface="宋体"/>
              </a:rPr>
              <a:t>砍</a:t>
            </a:r>
            <a:r>
              <a:rPr dirty="0" sz="1000" spc="-5">
                <a:solidFill>
                  <a:srgbClr val="4D4D4F"/>
                </a:solidFill>
                <a:latin typeface="宋体"/>
                <a:cs typeface="宋体"/>
              </a:rPr>
              <a:t>价</a:t>
            </a:r>
            <a:r>
              <a:rPr dirty="0" sz="1000" spc="640">
                <a:solidFill>
                  <a:srgbClr val="4D4D4F"/>
                </a:solidFill>
                <a:latin typeface="等线"/>
                <a:cs typeface="等线"/>
              </a:rPr>
              <a:t>”</a:t>
            </a:r>
            <a:r>
              <a:rPr dirty="0" sz="1000" spc="-5">
                <a:solidFill>
                  <a:srgbClr val="4D4D4F"/>
                </a:solidFill>
                <a:latin typeface="宋体"/>
                <a:cs typeface="宋体"/>
              </a:rPr>
              <a:t>至 </a:t>
            </a:r>
            <a:r>
              <a:rPr dirty="0" sz="1000" spc="-5">
                <a:solidFill>
                  <a:srgbClr val="4D4D4F"/>
                </a:solidFill>
                <a:latin typeface="等线"/>
                <a:cs typeface="等线"/>
              </a:rPr>
              <a:t>4.36/</a:t>
            </a:r>
            <a:r>
              <a:rPr dirty="0" sz="1000" spc="-5">
                <a:solidFill>
                  <a:srgbClr val="4D4D4F"/>
                </a:solidFill>
                <a:latin typeface="宋体"/>
                <a:cs typeface="宋体"/>
              </a:rPr>
              <a:t>片，价格</a:t>
            </a:r>
            <a:r>
              <a:rPr dirty="0" sz="1000" spc="5">
                <a:solidFill>
                  <a:srgbClr val="4D4D4F"/>
                </a:solidFill>
                <a:latin typeface="宋体"/>
                <a:cs typeface="宋体"/>
              </a:rPr>
              <a:t>降</a:t>
            </a:r>
            <a:r>
              <a:rPr dirty="0" sz="1000" spc="-5">
                <a:solidFill>
                  <a:srgbClr val="4D4D4F"/>
                </a:solidFill>
                <a:latin typeface="宋体"/>
                <a:cs typeface="宋体"/>
              </a:rPr>
              <a:t>幅高达</a:t>
            </a:r>
            <a:r>
              <a:rPr dirty="0" sz="1000" spc="-290">
                <a:solidFill>
                  <a:srgbClr val="4D4D4F"/>
                </a:solidFill>
                <a:latin typeface="宋体"/>
                <a:cs typeface="宋体"/>
              </a:rPr>
              <a:t> </a:t>
            </a:r>
            <a:r>
              <a:rPr dirty="0" sz="1000" spc="-5">
                <a:solidFill>
                  <a:srgbClr val="4D4D4F"/>
                </a:solidFill>
                <a:latin typeface="等线"/>
                <a:cs typeface="等线"/>
              </a:rPr>
              <a:t>73%</a:t>
            </a:r>
            <a:r>
              <a:rPr dirty="0" sz="1000" spc="-5">
                <a:solidFill>
                  <a:srgbClr val="4D4D4F"/>
                </a:solidFill>
                <a:latin typeface="宋体"/>
                <a:cs typeface="宋体"/>
              </a:rPr>
              <a:t>，当</a:t>
            </a:r>
            <a:r>
              <a:rPr dirty="0" sz="1000" spc="5">
                <a:solidFill>
                  <a:srgbClr val="4D4D4F"/>
                </a:solidFill>
                <a:latin typeface="宋体"/>
                <a:cs typeface="宋体"/>
              </a:rPr>
              <a:t>时</a:t>
            </a:r>
            <a:r>
              <a:rPr dirty="0" sz="1000" spc="-5">
                <a:solidFill>
                  <a:srgbClr val="4D4D4F"/>
                </a:solidFill>
                <a:latin typeface="宋体"/>
                <a:cs typeface="宋体"/>
              </a:rPr>
              <a:t>引起</a:t>
            </a:r>
            <a:r>
              <a:rPr dirty="0" sz="1000" spc="5">
                <a:solidFill>
                  <a:srgbClr val="4D4D4F"/>
                </a:solidFill>
                <a:latin typeface="宋体"/>
                <a:cs typeface="宋体"/>
              </a:rPr>
              <a:t>广</a:t>
            </a:r>
            <a:r>
              <a:rPr dirty="0" sz="1000" spc="-5">
                <a:solidFill>
                  <a:srgbClr val="4D4D4F"/>
                </a:solidFill>
                <a:latin typeface="宋体"/>
                <a:cs typeface="宋体"/>
              </a:rPr>
              <a:t>泛热</a:t>
            </a:r>
            <a:r>
              <a:rPr dirty="0" sz="1000" spc="5">
                <a:solidFill>
                  <a:srgbClr val="4D4D4F"/>
                </a:solidFill>
                <a:latin typeface="宋体"/>
                <a:cs typeface="宋体"/>
              </a:rPr>
              <a:t>议</a:t>
            </a:r>
            <a:r>
              <a:rPr dirty="0" sz="1000" spc="-20">
                <a:solidFill>
                  <a:srgbClr val="4D4D4F"/>
                </a:solidFill>
                <a:latin typeface="宋体"/>
                <a:cs typeface="宋体"/>
              </a:rPr>
              <a:t>。</a:t>
            </a:r>
            <a:r>
              <a:rPr dirty="0" sz="1000" spc="5">
                <a:solidFill>
                  <a:srgbClr val="4D4D4F"/>
                </a:solidFill>
                <a:latin typeface="宋体"/>
                <a:cs typeface="宋体"/>
              </a:rPr>
              <a:t>很多</a:t>
            </a:r>
            <a:r>
              <a:rPr dirty="0" sz="1000" spc="-5">
                <a:solidFill>
                  <a:srgbClr val="4D4D4F"/>
                </a:solidFill>
                <a:latin typeface="宋体"/>
                <a:cs typeface="宋体"/>
              </a:rPr>
              <a:t>人认为</a:t>
            </a:r>
            <a:r>
              <a:rPr dirty="0" sz="1000" spc="5">
                <a:solidFill>
                  <a:srgbClr val="4D4D4F"/>
                </a:solidFill>
                <a:latin typeface="宋体"/>
                <a:cs typeface="宋体"/>
              </a:rPr>
              <a:t>该</a:t>
            </a:r>
            <a:r>
              <a:rPr dirty="0" sz="1000" spc="-5">
                <a:solidFill>
                  <a:srgbClr val="4D4D4F"/>
                </a:solidFill>
                <a:latin typeface="宋体"/>
                <a:cs typeface="宋体"/>
              </a:rPr>
              <a:t>领域</a:t>
            </a:r>
            <a:r>
              <a:rPr dirty="0" sz="1000" spc="5">
                <a:solidFill>
                  <a:srgbClr val="4D4D4F"/>
                </a:solidFill>
                <a:latin typeface="宋体"/>
                <a:cs typeface="宋体"/>
              </a:rPr>
              <a:t>未</a:t>
            </a:r>
            <a:r>
              <a:rPr dirty="0" sz="1000" spc="-5">
                <a:solidFill>
                  <a:srgbClr val="4D4D4F"/>
                </a:solidFill>
                <a:latin typeface="宋体"/>
                <a:cs typeface="宋体"/>
              </a:rPr>
              <a:t>来已</a:t>
            </a:r>
            <a:r>
              <a:rPr dirty="0" sz="1000" spc="15">
                <a:solidFill>
                  <a:srgbClr val="4D4D4F"/>
                </a:solidFill>
                <a:latin typeface="宋体"/>
                <a:cs typeface="宋体"/>
              </a:rPr>
              <a:t>经</a:t>
            </a:r>
            <a:r>
              <a:rPr dirty="0" sz="1000" spc="-5">
                <a:solidFill>
                  <a:srgbClr val="4D4D4F"/>
                </a:solidFill>
                <a:latin typeface="宋体"/>
                <a:cs typeface="宋体"/>
              </a:rPr>
              <a:t>较</a:t>
            </a:r>
            <a:r>
              <a:rPr dirty="0" sz="1000" spc="5">
                <a:solidFill>
                  <a:srgbClr val="4D4D4F"/>
                </a:solidFill>
                <a:latin typeface="宋体"/>
                <a:cs typeface="宋体"/>
              </a:rPr>
              <a:t>难</a:t>
            </a:r>
            <a:r>
              <a:rPr dirty="0" sz="1000" spc="-5">
                <a:solidFill>
                  <a:srgbClr val="4D4D4F"/>
                </a:solidFill>
                <a:latin typeface="宋体"/>
                <a:cs typeface="宋体"/>
              </a:rPr>
              <a:t>诞生大 品种</a:t>
            </a:r>
            <a:r>
              <a:rPr dirty="0" sz="1000" spc="-225">
                <a:solidFill>
                  <a:srgbClr val="4D4D4F"/>
                </a:solidFill>
                <a:latin typeface="宋体"/>
                <a:cs typeface="宋体"/>
              </a:rPr>
              <a:t>。</a:t>
            </a:r>
            <a:r>
              <a:rPr dirty="0" sz="1000" spc="-5">
                <a:solidFill>
                  <a:srgbClr val="4D4D4F"/>
                </a:solidFill>
                <a:latin typeface="宋体"/>
                <a:cs typeface="宋体"/>
              </a:rPr>
              <a:t>我们</a:t>
            </a:r>
            <a:r>
              <a:rPr dirty="0" sz="1000" spc="5">
                <a:solidFill>
                  <a:srgbClr val="4D4D4F"/>
                </a:solidFill>
                <a:latin typeface="宋体"/>
                <a:cs typeface="宋体"/>
              </a:rPr>
              <a:t>通</a:t>
            </a:r>
            <a:r>
              <a:rPr dirty="0" sz="1000" spc="-5">
                <a:solidFill>
                  <a:srgbClr val="4D4D4F"/>
                </a:solidFill>
                <a:latin typeface="宋体"/>
                <a:cs typeface="宋体"/>
              </a:rPr>
              <a:t>过测</a:t>
            </a:r>
            <a:r>
              <a:rPr dirty="0" sz="1000" spc="5">
                <a:solidFill>
                  <a:srgbClr val="4D4D4F"/>
                </a:solidFill>
                <a:latin typeface="宋体"/>
                <a:cs typeface="宋体"/>
              </a:rPr>
              <a:t>算</a:t>
            </a:r>
            <a:r>
              <a:rPr dirty="0" sz="1000" spc="-5">
                <a:solidFill>
                  <a:srgbClr val="4D4D4F"/>
                </a:solidFill>
                <a:latin typeface="宋体"/>
                <a:cs typeface="宋体"/>
              </a:rPr>
              <a:t>后发</a:t>
            </a:r>
            <a:r>
              <a:rPr dirty="0" sz="1000" spc="5">
                <a:solidFill>
                  <a:srgbClr val="4D4D4F"/>
                </a:solidFill>
                <a:latin typeface="宋体"/>
                <a:cs typeface="宋体"/>
              </a:rPr>
              <a:t>现</a:t>
            </a:r>
            <a:r>
              <a:rPr dirty="0" sz="1000" spc="-235">
                <a:solidFill>
                  <a:srgbClr val="4D4D4F"/>
                </a:solidFill>
                <a:latin typeface="宋体"/>
                <a:cs typeface="宋体"/>
              </a:rPr>
              <a:t>，</a:t>
            </a:r>
            <a:r>
              <a:rPr dirty="0" sz="1000" spc="-5">
                <a:solidFill>
                  <a:srgbClr val="4D4D4F"/>
                </a:solidFill>
                <a:latin typeface="宋体"/>
                <a:cs typeface="宋体"/>
              </a:rPr>
              <a:t>即</a:t>
            </a:r>
            <a:r>
              <a:rPr dirty="0" sz="1000" spc="5">
                <a:solidFill>
                  <a:srgbClr val="4D4D4F"/>
                </a:solidFill>
                <a:latin typeface="宋体"/>
                <a:cs typeface="宋体"/>
              </a:rPr>
              <a:t>便</a:t>
            </a:r>
            <a:r>
              <a:rPr dirty="0" sz="1000" spc="-5">
                <a:solidFill>
                  <a:srgbClr val="4D4D4F"/>
                </a:solidFill>
                <a:latin typeface="宋体"/>
                <a:cs typeface="宋体"/>
              </a:rPr>
              <a:t>保守</a:t>
            </a:r>
            <a:r>
              <a:rPr dirty="0" sz="1000" spc="5">
                <a:solidFill>
                  <a:srgbClr val="4D4D4F"/>
                </a:solidFill>
                <a:latin typeface="宋体"/>
                <a:cs typeface="宋体"/>
              </a:rPr>
              <a:t>估</a:t>
            </a:r>
            <a:r>
              <a:rPr dirty="0" sz="1000" spc="-5">
                <a:solidFill>
                  <a:srgbClr val="4D4D4F"/>
                </a:solidFill>
                <a:latin typeface="宋体"/>
                <a:cs typeface="宋体"/>
              </a:rPr>
              <a:t>计恒瑞</a:t>
            </a:r>
            <a:r>
              <a:rPr dirty="0" sz="1000" spc="-265">
                <a:solidFill>
                  <a:srgbClr val="4D4D4F"/>
                </a:solidFill>
                <a:latin typeface="宋体"/>
                <a:cs typeface="宋体"/>
              </a:rPr>
              <a:t> </a:t>
            </a:r>
            <a:r>
              <a:rPr dirty="0" sz="1000">
                <a:solidFill>
                  <a:srgbClr val="4D4D4F"/>
                </a:solidFill>
                <a:latin typeface="等线"/>
                <a:cs typeface="等线"/>
              </a:rPr>
              <a:t>SGLT-2</a:t>
            </a:r>
            <a:r>
              <a:rPr dirty="0" sz="1000" spc="-35">
                <a:solidFill>
                  <a:srgbClr val="4D4D4F"/>
                </a:solidFill>
                <a:latin typeface="等线"/>
                <a:cs typeface="等线"/>
              </a:rPr>
              <a:t> </a:t>
            </a:r>
            <a:r>
              <a:rPr dirty="0" sz="1000" spc="-5">
                <a:solidFill>
                  <a:srgbClr val="4D4D4F"/>
                </a:solidFill>
                <a:latin typeface="宋体"/>
                <a:cs typeface="宋体"/>
              </a:rPr>
              <a:t>抑制剂恒</a:t>
            </a:r>
            <a:r>
              <a:rPr dirty="0" sz="1000" spc="5">
                <a:solidFill>
                  <a:srgbClr val="4D4D4F"/>
                </a:solidFill>
                <a:latin typeface="宋体"/>
                <a:cs typeface="宋体"/>
              </a:rPr>
              <a:t>格</a:t>
            </a:r>
            <a:r>
              <a:rPr dirty="0" sz="1000" spc="-5">
                <a:solidFill>
                  <a:srgbClr val="4D4D4F"/>
                </a:solidFill>
                <a:latin typeface="宋体"/>
                <a:cs typeface="宋体"/>
              </a:rPr>
              <a:t>列净在</a:t>
            </a:r>
            <a:r>
              <a:rPr dirty="0" sz="1000" spc="-260">
                <a:solidFill>
                  <a:srgbClr val="4D4D4F"/>
                </a:solidFill>
                <a:latin typeface="宋体"/>
                <a:cs typeface="宋体"/>
              </a:rPr>
              <a:t> </a:t>
            </a:r>
            <a:r>
              <a:rPr dirty="0" sz="1000">
                <a:solidFill>
                  <a:srgbClr val="4D4D4F"/>
                </a:solidFill>
                <a:latin typeface="等线"/>
                <a:cs typeface="等线"/>
              </a:rPr>
              <a:t>AZ</a:t>
            </a:r>
            <a:r>
              <a:rPr dirty="0" sz="1000" spc="-40">
                <a:solidFill>
                  <a:srgbClr val="4D4D4F"/>
                </a:solidFill>
                <a:latin typeface="等线"/>
                <a:cs typeface="等线"/>
              </a:rPr>
              <a:t> </a:t>
            </a:r>
            <a:r>
              <a:rPr dirty="0" sz="1000" spc="5">
                <a:solidFill>
                  <a:srgbClr val="4D4D4F"/>
                </a:solidFill>
                <a:latin typeface="宋体"/>
                <a:cs typeface="宋体"/>
              </a:rPr>
              <a:t>达</a:t>
            </a:r>
            <a:r>
              <a:rPr dirty="0" sz="1000" spc="-5">
                <a:solidFill>
                  <a:srgbClr val="4D4D4F"/>
                </a:solidFill>
                <a:latin typeface="宋体"/>
                <a:cs typeface="宋体"/>
              </a:rPr>
              <a:t>格列净基 础上再</a:t>
            </a:r>
            <a:r>
              <a:rPr dirty="0" sz="1000" spc="5">
                <a:solidFill>
                  <a:srgbClr val="4D4D4F"/>
                </a:solidFill>
                <a:latin typeface="宋体"/>
                <a:cs typeface="宋体"/>
              </a:rPr>
              <a:t>降</a:t>
            </a:r>
            <a:r>
              <a:rPr dirty="0" sz="1000" spc="-5">
                <a:solidFill>
                  <a:srgbClr val="4D4D4F"/>
                </a:solidFill>
                <a:latin typeface="宋体"/>
                <a:cs typeface="宋体"/>
              </a:rPr>
              <a:t>价</a:t>
            </a:r>
            <a:r>
              <a:rPr dirty="0" sz="1000" spc="-254">
                <a:solidFill>
                  <a:srgbClr val="4D4D4F"/>
                </a:solidFill>
                <a:latin typeface="宋体"/>
                <a:cs typeface="宋体"/>
              </a:rPr>
              <a:t> </a:t>
            </a:r>
            <a:r>
              <a:rPr dirty="0" sz="1000" spc="-30">
                <a:solidFill>
                  <a:srgbClr val="4D4D4F"/>
                </a:solidFill>
                <a:latin typeface="等线"/>
                <a:cs typeface="等线"/>
              </a:rPr>
              <a:t>50%</a:t>
            </a:r>
            <a:r>
              <a:rPr dirty="0" sz="1000" spc="-30">
                <a:solidFill>
                  <a:srgbClr val="4D4D4F"/>
                </a:solidFill>
                <a:latin typeface="宋体"/>
                <a:cs typeface="宋体"/>
              </a:rPr>
              <a:t>，</a:t>
            </a:r>
            <a:r>
              <a:rPr dirty="0" sz="1000" spc="-5">
                <a:solidFill>
                  <a:srgbClr val="4D4D4F"/>
                </a:solidFill>
                <a:latin typeface="宋体"/>
                <a:cs typeface="宋体"/>
              </a:rPr>
              <a:t>也依然</a:t>
            </a:r>
            <a:r>
              <a:rPr dirty="0" sz="1000" spc="15" b="1">
                <a:solidFill>
                  <a:srgbClr val="4D4D4F"/>
                </a:solidFill>
                <a:latin typeface="微软雅黑"/>
                <a:cs typeface="微软雅黑"/>
              </a:rPr>
              <a:t>有</a:t>
            </a:r>
            <a:r>
              <a:rPr dirty="0" sz="1000" spc="5" b="1">
                <a:solidFill>
                  <a:srgbClr val="4D4D4F"/>
                </a:solidFill>
                <a:latin typeface="微软雅黑"/>
                <a:cs typeface="微软雅黑"/>
              </a:rPr>
              <a:t>望成</a:t>
            </a:r>
            <a:r>
              <a:rPr dirty="0" sz="1000" spc="-5" b="1">
                <a:solidFill>
                  <a:srgbClr val="4D4D4F"/>
                </a:solidFill>
                <a:latin typeface="微软雅黑"/>
                <a:cs typeface="微软雅黑"/>
              </a:rPr>
              <a:t>为</a:t>
            </a:r>
            <a:r>
              <a:rPr dirty="0" sz="1000" spc="-40" b="1">
                <a:solidFill>
                  <a:srgbClr val="4D4D4F"/>
                </a:solidFill>
                <a:latin typeface="微软雅黑"/>
                <a:cs typeface="微软雅黑"/>
              </a:rPr>
              <a:t> </a:t>
            </a:r>
            <a:r>
              <a:rPr dirty="0" sz="1000" spc="-5" b="1">
                <a:solidFill>
                  <a:srgbClr val="4D4D4F"/>
                </a:solidFill>
                <a:latin typeface="等线"/>
                <a:cs typeface="等线"/>
              </a:rPr>
              <a:t>14</a:t>
            </a:r>
            <a:r>
              <a:rPr dirty="0" sz="1000" spc="-30" b="1">
                <a:solidFill>
                  <a:srgbClr val="4D4D4F"/>
                </a:solidFill>
                <a:latin typeface="等线"/>
                <a:cs typeface="等线"/>
              </a:rPr>
              <a:t> </a:t>
            </a:r>
            <a:r>
              <a:rPr dirty="0" sz="1000" spc="5" b="1">
                <a:solidFill>
                  <a:srgbClr val="4D4D4F"/>
                </a:solidFill>
                <a:latin typeface="微软雅黑"/>
                <a:cs typeface="微软雅黑"/>
              </a:rPr>
              <a:t>亿</a:t>
            </a:r>
            <a:r>
              <a:rPr dirty="0" sz="1000" spc="-5" b="1">
                <a:solidFill>
                  <a:srgbClr val="4D4D4F"/>
                </a:solidFill>
                <a:latin typeface="微软雅黑"/>
                <a:cs typeface="微软雅黑"/>
              </a:rPr>
              <a:t>级</a:t>
            </a:r>
            <a:r>
              <a:rPr dirty="0" sz="1000" spc="10" b="1">
                <a:solidFill>
                  <a:srgbClr val="4D4D4F"/>
                </a:solidFill>
                <a:latin typeface="微软雅黑"/>
                <a:cs typeface="微软雅黑"/>
              </a:rPr>
              <a:t>别</a:t>
            </a:r>
            <a:r>
              <a:rPr dirty="0" sz="1000" spc="5" b="1">
                <a:solidFill>
                  <a:srgbClr val="4D4D4F"/>
                </a:solidFill>
                <a:latin typeface="微软雅黑"/>
                <a:cs typeface="微软雅黑"/>
              </a:rPr>
              <a:t>的</a:t>
            </a:r>
            <a:r>
              <a:rPr dirty="0" sz="1000" spc="-5" b="1">
                <a:solidFill>
                  <a:srgbClr val="4D4D4F"/>
                </a:solidFill>
                <a:latin typeface="微软雅黑"/>
                <a:cs typeface="微软雅黑"/>
              </a:rPr>
              <a:t>品</a:t>
            </a:r>
            <a:r>
              <a:rPr dirty="0" sz="1000" spc="5" b="1">
                <a:solidFill>
                  <a:srgbClr val="4D4D4F"/>
                </a:solidFill>
                <a:latin typeface="微软雅黑"/>
                <a:cs typeface="微软雅黑"/>
              </a:rPr>
              <a:t>种</a:t>
            </a:r>
            <a:r>
              <a:rPr dirty="0" sz="1000" spc="-114">
                <a:solidFill>
                  <a:srgbClr val="4D4D4F"/>
                </a:solidFill>
                <a:latin typeface="宋体"/>
                <a:cs typeface="宋体"/>
              </a:rPr>
              <a:t>。</a:t>
            </a:r>
            <a:r>
              <a:rPr dirty="0" sz="1000" spc="-5">
                <a:solidFill>
                  <a:srgbClr val="4D4D4F"/>
                </a:solidFill>
                <a:latin typeface="宋体"/>
                <a:cs typeface="宋体"/>
              </a:rPr>
              <a:t>此外若</a:t>
            </a:r>
            <a:r>
              <a:rPr dirty="0" sz="1000" spc="5">
                <a:solidFill>
                  <a:srgbClr val="4D4D4F"/>
                </a:solidFill>
                <a:latin typeface="宋体"/>
                <a:cs typeface="宋体"/>
              </a:rPr>
              <a:t>考</a:t>
            </a:r>
            <a:r>
              <a:rPr dirty="0" sz="1000" spc="-5">
                <a:solidFill>
                  <a:srgbClr val="4D4D4F"/>
                </a:solidFill>
                <a:latin typeface="宋体"/>
                <a:cs typeface="宋体"/>
              </a:rPr>
              <a:t>虑</a:t>
            </a:r>
            <a:r>
              <a:rPr dirty="0" sz="1000" spc="-254">
                <a:solidFill>
                  <a:srgbClr val="4D4D4F"/>
                </a:solidFill>
                <a:latin typeface="宋体"/>
                <a:cs typeface="宋体"/>
              </a:rPr>
              <a:t> </a:t>
            </a:r>
            <a:r>
              <a:rPr dirty="0" sz="1000" spc="-5">
                <a:solidFill>
                  <a:srgbClr val="4D4D4F"/>
                </a:solidFill>
                <a:latin typeface="等线"/>
                <a:cs typeface="等线"/>
              </a:rPr>
              <a:t>SGLT-2</a:t>
            </a:r>
            <a:r>
              <a:rPr dirty="0" sz="1000" spc="-25">
                <a:solidFill>
                  <a:srgbClr val="4D4D4F"/>
                </a:solidFill>
                <a:latin typeface="等线"/>
                <a:cs typeface="等线"/>
              </a:rPr>
              <a:t>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5">
                <a:solidFill>
                  <a:srgbClr val="4D4D4F"/>
                </a:solidFill>
                <a:latin typeface="宋体"/>
                <a:cs typeface="宋体"/>
              </a:rPr>
              <a:t>未来在心 </a:t>
            </a:r>
            <a:r>
              <a:rPr dirty="0" sz="1000" spc="55">
                <a:solidFill>
                  <a:srgbClr val="4D4D4F"/>
                </a:solidFill>
                <a:latin typeface="宋体"/>
                <a:cs typeface="宋体"/>
              </a:rPr>
              <a:t>衰</a:t>
            </a:r>
            <a:r>
              <a:rPr dirty="0" sz="1000" spc="40">
                <a:solidFill>
                  <a:srgbClr val="4D4D4F"/>
                </a:solidFill>
                <a:latin typeface="宋体"/>
                <a:cs typeface="宋体"/>
              </a:rPr>
              <a:t>、</a:t>
            </a:r>
            <a:r>
              <a:rPr dirty="0" sz="1000" spc="50">
                <a:solidFill>
                  <a:srgbClr val="4D4D4F"/>
                </a:solidFill>
                <a:latin typeface="宋体"/>
                <a:cs typeface="宋体"/>
              </a:rPr>
              <a:t>糖尿病</a:t>
            </a:r>
            <a:r>
              <a:rPr dirty="0" sz="1000" spc="40">
                <a:solidFill>
                  <a:srgbClr val="4D4D4F"/>
                </a:solidFill>
                <a:latin typeface="宋体"/>
                <a:cs typeface="宋体"/>
              </a:rPr>
              <a:t>肾</a:t>
            </a:r>
            <a:r>
              <a:rPr dirty="0" sz="1000" spc="60">
                <a:solidFill>
                  <a:srgbClr val="4D4D4F"/>
                </a:solidFill>
                <a:latin typeface="宋体"/>
                <a:cs typeface="宋体"/>
              </a:rPr>
              <a:t>病</a:t>
            </a:r>
            <a:r>
              <a:rPr dirty="0" sz="1000" spc="50">
                <a:solidFill>
                  <a:srgbClr val="4D4D4F"/>
                </a:solidFill>
                <a:latin typeface="宋体"/>
                <a:cs typeface="宋体"/>
              </a:rPr>
              <a:t>等领域的潜</a:t>
            </a:r>
            <a:r>
              <a:rPr dirty="0" sz="1000" spc="40">
                <a:solidFill>
                  <a:srgbClr val="4D4D4F"/>
                </a:solidFill>
                <a:latin typeface="宋体"/>
                <a:cs typeface="宋体"/>
              </a:rPr>
              <a:t>在</a:t>
            </a:r>
            <a:r>
              <a:rPr dirty="0" sz="1000" spc="50">
                <a:solidFill>
                  <a:srgbClr val="4D4D4F"/>
                </a:solidFill>
                <a:latin typeface="宋体"/>
                <a:cs typeface="宋体"/>
              </a:rPr>
              <a:t>应用，</a:t>
            </a:r>
            <a:r>
              <a:rPr dirty="0" sz="1000" spc="40">
                <a:solidFill>
                  <a:srgbClr val="4D4D4F"/>
                </a:solidFill>
                <a:latin typeface="宋体"/>
                <a:cs typeface="宋体"/>
              </a:rPr>
              <a:t>空</a:t>
            </a:r>
            <a:r>
              <a:rPr dirty="0" sz="1000" spc="50">
                <a:solidFill>
                  <a:srgbClr val="4D4D4F"/>
                </a:solidFill>
                <a:latin typeface="宋体"/>
                <a:cs typeface="宋体"/>
              </a:rPr>
              <a:t>间有望进一步</a:t>
            </a:r>
            <a:r>
              <a:rPr dirty="0" sz="1000" spc="40">
                <a:solidFill>
                  <a:srgbClr val="4D4D4F"/>
                </a:solidFill>
                <a:latin typeface="宋体"/>
                <a:cs typeface="宋体"/>
              </a:rPr>
              <a:t>扩</a:t>
            </a:r>
            <a:r>
              <a:rPr dirty="0" sz="1000" spc="50">
                <a:solidFill>
                  <a:srgbClr val="4D4D4F"/>
                </a:solidFill>
                <a:latin typeface="宋体"/>
                <a:cs typeface="宋体"/>
              </a:rPr>
              <a:t>展。</a:t>
            </a:r>
            <a:r>
              <a:rPr dirty="0" sz="1000" spc="40">
                <a:solidFill>
                  <a:srgbClr val="4D4D4F"/>
                </a:solidFill>
                <a:latin typeface="宋体"/>
                <a:cs typeface="宋体"/>
              </a:rPr>
              <a:t>关</a:t>
            </a:r>
            <a:r>
              <a:rPr dirty="0" sz="1000" spc="-5">
                <a:solidFill>
                  <a:srgbClr val="4D4D4F"/>
                </a:solidFill>
                <a:latin typeface="宋体"/>
                <a:cs typeface="宋体"/>
              </a:rPr>
              <a:t>于</a:t>
            </a:r>
            <a:r>
              <a:rPr dirty="0" sz="1000" spc="45">
                <a:solidFill>
                  <a:srgbClr val="4D4D4F"/>
                </a:solidFill>
                <a:latin typeface="宋体"/>
                <a:cs typeface="宋体"/>
              </a:rPr>
              <a:t> </a:t>
            </a:r>
            <a:r>
              <a:rPr dirty="0" sz="1000">
                <a:solidFill>
                  <a:srgbClr val="4D4D4F"/>
                </a:solidFill>
                <a:latin typeface="等线"/>
                <a:cs typeface="等线"/>
              </a:rPr>
              <a:t>SGLT-2</a:t>
            </a:r>
            <a:r>
              <a:rPr dirty="0" sz="1000" spc="250">
                <a:solidFill>
                  <a:srgbClr val="4D4D4F"/>
                </a:solidFill>
                <a:latin typeface="等线"/>
                <a:cs typeface="等线"/>
              </a:rPr>
              <a:t> </a:t>
            </a:r>
            <a:r>
              <a:rPr dirty="0" sz="1000" spc="50">
                <a:solidFill>
                  <a:srgbClr val="4D4D4F"/>
                </a:solidFill>
                <a:latin typeface="宋体"/>
                <a:cs typeface="宋体"/>
              </a:rPr>
              <a:t>抑制</a:t>
            </a:r>
            <a:r>
              <a:rPr dirty="0" sz="1000" spc="40">
                <a:solidFill>
                  <a:srgbClr val="4D4D4F"/>
                </a:solidFill>
                <a:latin typeface="宋体"/>
                <a:cs typeface="宋体"/>
              </a:rPr>
              <a:t>剂已</a:t>
            </a:r>
            <a:r>
              <a:rPr dirty="0" sz="1000" spc="-5">
                <a:solidFill>
                  <a:srgbClr val="4D4D4F"/>
                </a:solidFill>
                <a:latin typeface="宋体"/>
                <a:cs typeface="宋体"/>
              </a:rPr>
              <a:t>在 </a:t>
            </a:r>
            <a:r>
              <a:rPr dirty="0" sz="1000" spc="-5">
                <a:solidFill>
                  <a:srgbClr val="4D4D4F"/>
                </a:solidFill>
                <a:latin typeface="等线"/>
                <a:cs typeface="等线"/>
              </a:rPr>
              <a:t>2019.10.23</a:t>
            </a:r>
            <a:r>
              <a:rPr dirty="0" sz="1000" spc="-15">
                <a:solidFill>
                  <a:srgbClr val="4D4D4F"/>
                </a:solidFill>
                <a:latin typeface="等线"/>
                <a:cs typeface="等线"/>
              </a:rPr>
              <a:t> </a:t>
            </a:r>
            <a:r>
              <a:rPr dirty="0" sz="1000" spc="-5">
                <a:solidFill>
                  <a:srgbClr val="4D4D4F"/>
                </a:solidFill>
                <a:latin typeface="宋体"/>
                <a:cs typeface="宋体"/>
              </a:rPr>
              <a:t>恒瑞深度</a:t>
            </a:r>
            <a:r>
              <a:rPr dirty="0" sz="1000" spc="5">
                <a:solidFill>
                  <a:srgbClr val="4D4D4F"/>
                </a:solidFill>
                <a:latin typeface="宋体"/>
                <a:cs typeface="宋体"/>
              </a:rPr>
              <a:t>报</a:t>
            </a:r>
            <a:r>
              <a:rPr dirty="0" sz="1000" spc="-5">
                <a:solidFill>
                  <a:srgbClr val="4D4D4F"/>
                </a:solidFill>
                <a:latin typeface="宋体"/>
                <a:cs typeface="宋体"/>
              </a:rPr>
              <a:t>告的</a:t>
            </a:r>
            <a:r>
              <a:rPr dirty="0" sz="1000" spc="-235">
                <a:solidFill>
                  <a:srgbClr val="4D4D4F"/>
                </a:solidFill>
                <a:latin typeface="宋体"/>
                <a:cs typeface="宋体"/>
              </a:rPr>
              <a:t> </a:t>
            </a:r>
            <a:r>
              <a:rPr dirty="0" sz="1000" spc="-5">
                <a:solidFill>
                  <a:srgbClr val="4D4D4F"/>
                </a:solidFill>
                <a:latin typeface="等线"/>
                <a:cs typeface="等线"/>
              </a:rPr>
              <a:t>P97-P100</a:t>
            </a:r>
            <a:r>
              <a:rPr dirty="0" sz="1000" spc="-20">
                <a:solidFill>
                  <a:srgbClr val="4D4D4F"/>
                </a:solidFill>
                <a:latin typeface="等线"/>
                <a:cs typeface="等线"/>
              </a:rPr>
              <a:t> </a:t>
            </a:r>
            <a:r>
              <a:rPr dirty="0" sz="1000" spc="-5">
                <a:solidFill>
                  <a:srgbClr val="4D4D4F"/>
                </a:solidFill>
                <a:latin typeface="宋体"/>
                <a:cs typeface="宋体"/>
              </a:rPr>
              <a:t>做了较为详细</a:t>
            </a:r>
            <a:r>
              <a:rPr dirty="0" sz="1000" spc="5">
                <a:solidFill>
                  <a:srgbClr val="4D4D4F"/>
                </a:solidFill>
                <a:latin typeface="宋体"/>
                <a:cs typeface="宋体"/>
              </a:rPr>
              <a:t>的</a:t>
            </a:r>
            <a:r>
              <a:rPr dirty="0" sz="1000" spc="-5">
                <a:solidFill>
                  <a:srgbClr val="4D4D4F"/>
                </a:solidFill>
                <a:latin typeface="宋体"/>
                <a:cs typeface="宋体"/>
              </a:rPr>
              <a:t>分析。</a:t>
            </a:r>
            <a:endParaRPr sz="1000">
              <a:latin typeface="宋体"/>
              <a:cs typeface="宋体"/>
            </a:endParaRPr>
          </a:p>
          <a:p>
            <a:pPr>
              <a:lnSpc>
                <a:spcPct val="100000"/>
              </a:lnSpc>
              <a:spcBef>
                <a:spcPts val="10"/>
              </a:spcBef>
            </a:pPr>
            <a:endParaRPr sz="850">
              <a:latin typeface="宋体"/>
              <a:cs typeface="宋体"/>
            </a:endParaRPr>
          </a:p>
          <a:p>
            <a:pPr marL="243840">
              <a:lnSpc>
                <a:spcPct val="100000"/>
              </a:lnSpc>
              <a:spcBef>
                <a:spcPts val="5"/>
              </a:spcBef>
            </a:pPr>
            <a:r>
              <a:rPr dirty="0" sz="800" b="1">
                <a:solidFill>
                  <a:srgbClr val="4D4D4F"/>
                </a:solidFill>
                <a:latin typeface="微软雅黑"/>
                <a:cs typeface="微软雅黑"/>
              </a:rPr>
              <a:t>表</a:t>
            </a:r>
            <a:r>
              <a:rPr dirty="0" sz="800" spc="-30" b="1">
                <a:solidFill>
                  <a:srgbClr val="4D4D4F"/>
                </a:solidFill>
                <a:latin typeface="微软雅黑"/>
                <a:cs typeface="微软雅黑"/>
              </a:rPr>
              <a:t> </a:t>
            </a:r>
            <a:r>
              <a:rPr dirty="0" sz="800" spc="-5" b="1">
                <a:solidFill>
                  <a:srgbClr val="4D4D4F"/>
                </a:solidFill>
                <a:latin typeface="等线"/>
                <a:cs typeface="等线"/>
              </a:rPr>
              <a:t>1</a:t>
            </a:r>
            <a:r>
              <a:rPr dirty="0" sz="800" spc="-5" b="1">
                <a:solidFill>
                  <a:srgbClr val="4D4D4F"/>
                </a:solidFill>
                <a:latin typeface="微软雅黑"/>
                <a:cs typeface="微软雅黑"/>
              </a:rPr>
              <a:t>：</a:t>
            </a:r>
            <a:r>
              <a:rPr dirty="0" sz="800" b="1">
                <a:solidFill>
                  <a:srgbClr val="4D4D4F"/>
                </a:solidFill>
                <a:latin typeface="微软雅黑"/>
                <a:cs typeface="微软雅黑"/>
              </a:rPr>
              <a:t>恒瑞</a:t>
            </a:r>
            <a:r>
              <a:rPr dirty="0" sz="800" spc="-35" b="1">
                <a:solidFill>
                  <a:srgbClr val="4D4D4F"/>
                </a:solidFill>
                <a:latin typeface="微软雅黑"/>
                <a:cs typeface="微软雅黑"/>
              </a:rPr>
              <a:t> </a:t>
            </a:r>
            <a:r>
              <a:rPr dirty="0" sz="800" spc="-5" b="1">
                <a:solidFill>
                  <a:srgbClr val="4D4D4F"/>
                </a:solidFill>
                <a:latin typeface="等线"/>
                <a:cs typeface="等线"/>
              </a:rPr>
              <a:t>SGLT-2</a:t>
            </a:r>
            <a:r>
              <a:rPr dirty="0" sz="800" spc="-35" b="1">
                <a:solidFill>
                  <a:srgbClr val="4D4D4F"/>
                </a:solidFill>
                <a:latin typeface="等线"/>
                <a:cs typeface="等线"/>
              </a:rPr>
              <a:t> </a:t>
            </a:r>
            <a:r>
              <a:rPr dirty="0" sz="800" b="1">
                <a:solidFill>
                  <a:srgbClr val="4D4D4F"/>
                </a:solidFill>
                <a:latin typeface="微软雅黑"/>
                <a:cs typeface="微软雅黑"/>
              </a:rPr>
              <a:t>抑制剂用于糖尿病市场空间测算</a:t>
            </a:r>
            <a:endParaRPr sz="800">
              <a:latin typeface="微软雅黑"/>
              <a:cs typeface="微软雅黑"/>
            </a:endParaRPr>
          </a:p>
        </p:txBody>
      </p:sp>
      <p:graphicFrame>
        <p:nvGraphicFramePr>
          <p:cNvPr id="5" name="object 5"/>
          <p:cNvGraphicFramePr>
            <a:graphicFrameLocks noGrp="1"/>
          </p:cNvGraphicFramePr>
          <p:nvPr/>
        </p:nvGraphicFramePr>
        <p:xfrm>
          <a:off x="2164333" y="5226430"/>
          <a:ext cx="4716780" cy="2199640"/>
        </p:xfrm>
        <a:graphic>
          <a:graphicData uri="http://schemas.openxmlformats.org/drawingml/2006/table">
            <a:tbl>
              <a:tblPr firstRow="1" bandRow="1">
                <a:tableStyleId>{2D5ABB26-0587-4C30-8999-92F81FD0307C}</a:tableStyleId>
              </a:tblPr>
              <a:tblGrid>
                <a:gridCol w="3113405"/>
                <a:gridCol w="577215"/>
                <a:gridCol w="501014"/>
                <a:gridCol w="524510"/>
              </a:tblGrid>
              <a:tr h="204215">
                <a:tc>
                  <a:txBody>
                    <a:bodyPr/>
                    <a:lstStyle/>
                    <a:p>
                      <a:pPr algn="ctr" marL="133350">
                        <a:lnSpc>
                          <a:spcPct val="100000"/>
                        </a:lnSpc>
                        <a:spcBef>
                          <a:spcPts val="190"/>
                        </a:spcBef>
                      </a:pPr>
                      <a:r>
                        <a:rPr dirty="0" sz="900" spc="10" b="1">
                          <a:latin typeface="微软雅黑"/>
                          <a:cs typeface="微软雅黑"/>
                        </a:rPr>
                        <a:t>项目</a:t>
                      </a:r>
                      <a:endParaRPr sz="900">
                        <a:latin typeface="微软雅黑"/>
                        <a:cs typeface="微软雅黑"/>
                      </a:endParaRPr>
                    </a:p>
                  </a:txBody>
                  <a:tcPr marL="0" marR="0" marB="0" marT="24130">
                    <a:lnT w="6350">
                      <a:solidFill>
                        <a:srgbClr val="F5821F"/>
                      </a:solidFill>
                      <a:prstDash val="solid"/>
                    </a:lnT>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lnB w="6350">
                      <a:solidFill>
                        <a:srgbClr val="F5821F"/>
                      </a:solidFill>
                      <a:prstDash val="solid"/>
                    </a:lnB>
                  </a:tcPr>
                </a:tc>
                <a:tc>
                  <a:txBody>
                    <a:bodyPr/>
                    <a:lstStyle/>
                    <a:p>
                      <a:pPr marL="175260">
                        <a:lnSpc>
                          <a:spcPct val="100000"/>
                        </a:lnSpc>
                        <a:spcBef>
                          <a:spcPts val="190"/>
                        </a:spcBef>
                      </a:pPr>
                      <a:r>
                        <a:rPr dirty="0" sz="900" spc="10" b="1">
                          <a:latin typeface="微软雅黑"/>
                          <a:cs typeface="微软雅黑"/>
                        </a:rPr>
                        <a:t>数值</a:t>
                      </a:r>
                      <a:endParaRPr sz="900">
                        <a:latin typeface="微软雅黑"/>
                        <a:cs typeface="微软雅黑"/>
                      </a:endParaRPr>
                    </a:p>
                  </a:txBody>
                  <a:tcPr marL="0" marR="0" marB="0" marT="24130">
                    <a:lnT w="6350">
                      <a:solidFill>
                        <a:srgbClr val="F5821F"/>
                      </a:solidFill>
                      <a:prstDash val="solid"/>
                    </a:lnT>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lnB w="6350">
                      <a:solidFill>
                        <a:srgbClr val="F5821F"/>
                      </a:solidFill>
                      <a:prstDash val="solid"/>
                    </a:lnB>
                  </a:tcPr>
                </a:tc>
              </a:tr>
              <a:tr h="201168">
                <a:tc>
                  <a:txBody>
                    <a:bodyPr/>
                    <a:lstStyle/>
                    <a:p>
                      <a:pPr algn="ctr" marL="132080">
                        <a:lnSpc>
                          <a:spcPct val="100000"/>
                        </a:lnSpc>
                        <a:spcBef>
                          <a:spcPts val="190"/>
                        </a:spcBef>
                      </a:pPr>
                      <a:r>
                        <a:rPr dirty="0" sz="900">
                          <a:latin typeface="宋体"/>
                          <a:cs typeface="宋体"/>
                        </a:rPr>
                        <a:t>国内糖尿病患者人数（万人）</a:t>
                      </a:r>
                      <a:endParaRPr sz="900">
                        <a:latin typeface="宋体"/>
                        <a:cs typeface="宋体"/>
                      </a:endParaRPr>
                    </a:p>
                  </a:txBody>
                  <a:tcPr marL="0" marR="0" marB="0" marT="24130">
                    <a:lnT w="63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tcPr>
                </a:tc>
                <a:tc>
                  <a:txBody>
                    <a:bodyPr/>
                    <a:lstStyle/>
                    <a:p>
                      <a:pPr marL="139700">
                        <a:lnSpc>
                          <a:spcPct val="100000"/>
                        </a:lnSpc>
                        <a:spcBef>
                          <a:spcPts val="165"/>
                        </a:spcBef>
                      </a:pPr>
                      <a:r>
                        <a:rPr dirty="0" sz="900" spc="-5">
                          <a:latin typeface="等线"/>
                          <a:cs typeface="等线"/>
                        </a:rPr>
                        <a:t>11400</a:t>
                      </a:r>
                      <a:endParaRPr sz="900">
                        <a:latin typeface="等线"/>
                        <a:cs typeface="等线"/>
                      </a:endParaRPr>
                    </a:p>
                  </a:txBody>
                  <a:tcPr marL="0" marR="0" marB="0" marT="20955">
                    <a:lnT w="63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tcPr>
                </a:tc>
              </a:tr>
              <a:tr h="198120">
                <a:tc>
                  <a:txBody>
                    <a:bodyPr/>
                    <a:lstStyle/>
                    <a:p>
                      <a:pPr algn="ctr" marL="133350">
                        <a:lnSpc>
                          <a:spcPct val="100000"/>
                        </a:lnSpc>
                        <a:spcBef>
                          <a:spcPts val="165"/>
                        </a:spcBef>
                      </a:pPr>
                      <a:r>
                        <a:rPr dirty="0" sz="900" spc="-5">
                          <a:latin typeface="等线"/>
                          <a:cs typeface="等线"/>
                        </a:rPr>
                        <a:t>SGLT-2</a:t>
                      </a:r>
                      <a:r>
                        <a:rPr dirty="0" sz="900" spc="-20">
                          <a:latin typeface="等线"/>
                          <a:cs typeface="等线"/>
                        </a:rPr>
                        <a:t> </a:t>
                      </a:r>
                      <a:r>
                        <a:rPr dirty="0" sz="900">
                          <a:latin typeface="宋体"/>
                          <a:cs typeface="宋体"/>
                        </a:rPr>
                        <a:t>抑制剂患者渗透率</a:t>
                      </a:r>
                      <a:endParaRPr sz="900">
                        <a:latin typeface="宋体"/>
                        <a:cs typeface="宋体"/>
                      </a:endParaRPr>
                    </a:p>
                  </a:txBody>
                  <a:tcPr marL="0" marR="0" marB="0" marT="20955">
                    <a:solidFill>
                      <a:srgbClr val="C8C9CA"/>
                    </a:solidFill>
                  </a:tcPr>
                </a:tc>
                <a:tc>
                  <a:txBody>
                    <a:bodyPr/>
                    <a:lstStyle/>
                    <a:p>
                      <a:pPr>
                        <a:lnSpc>
                          <a:spcPct val="100000"/>
                        </a:lnSpc>
                      </a:pPr>
                      <a:endParaRPr sz="900">
                        <a:latin typeface="Times New Roman"/>
                        <a:cs typeface="Times New Roman"/>
                      </a:endParaRPr>
                    </a:p>
                  </a:txBody>
                  <a:tcPr marL="0" marR="0" marB="0" marT="0">
                    <a:solidFill>
                      <a:srgbClr val="C8C9CA"/>
                    </a:solidFill>
                  </a:tcPr>
                </a:tc>
                <a:tc>
                  <a:txBody>
                    <a:bodyPr/>
                    <a:lstStyle/>
                    <a:p>
                      <a:pPr marL="200660">
                        <a:lnSpc>
                          <a:spcPct val="100000"/>
                        </a:lnSpc>
                        <a:spcBef>
                          <a:spcPts val="140"/>
                        </a:spcBef>
                      </a:pPr>
                      <a:r>
                        <a:rPr dirty="0" sz="900" spc="5">
                          <a:latin typeface="等线"/>
                          <a:cs typeface="等线"/>
                        </a:rPr>
                        <a:t>10%</a:t>
                      </a:r>
                      <a:endParaRPr sz="900">
                        <a:latin typeface="等线"/>
                        <a:cs typeface="等线"/>
                      </a:endParaRPr>
                    </a:p>
                  </a:txBody>
                  <a:tcPr marL="0" marR="0" marB="0" marT="17780">
                    <a:solidFill>
                      <a:srgbClr val="C8C9CA"/>
                    </a:solidFill>
                  </a:tcPr>
                </a:tc>
                <a:tc>
                  <a:txBody>
                    <a:bodyPr/>
                    <a:lstStyle/>
                    <a:p>
                      <a:pPr>
                        <a:lnSpc>
                          <a:spcPct val="100000"/>
                        </a:lnSpc>
                      </a:pPr>
                      <a:endParaRPr sz="900">
                        <a:latin typeface="Times New Roman"/>
                        <a:cs typeface="Times New Roman"/>
                      </a:endParaRPr>
                    </a:p>
                  </a:txBody>
                  <a:tcPr marL="0" marR="0" marB="0" marT="0">
                    <a:solidFill>
                      <a:srgbClr val="C8C9CA"/>
                    </a:solidFill>
                  </a:tcPr>
                </a:tc>
              </a:tr>
              <a:tr h="198373">
                <a:tc>
                  <a:txBody>
                    <a:bodyPr/>
                    <a:lstStyle/>
                    <a:p>
                      <a:pPr algn="ctr" marL="133350">
                        <a:lnSpc>
                          <a:spcPct val="100000"/>
                        </a:lnSpc>
                        <a:spcBef>
                          <a:spcPts val="165"/>
                        </a:spcBef>
                      </a:pPr>
                      <a:r>
                        <a:rPr dirty="0" sz="900" spc="-5">
                          <a:latin typeface="等线"/>
                          <a:cs typeface="等线"/>
                        </a:rPr>
                        <a:t>SGLT-2</a:t>
                      </a:r>
                      <a:r>
                        <a:rPr dirty="0" sz="900" spc="-20">
                          <a:latin typeface="等线"/>
                          <a:cs typeface="等线"/>
                        </a:rPr>
                        <a:t> </a:t>
                      </a:r>
                      <a:r>
                        <a:rPr dirty="0" sz="900">
                          <a:latin typeface="宋体"/>
                          <a:cs typeface="宋体"/>
                        </a:rPr>
                        <a:t>抑制剂患者用药人数</a:t>
                      </a:r>
                      <a:r>
                        <a:rPr dirty="0" sz="900" spc="-15">
                          <a:latin typeface="宋体"/>
                          <a:cs typeface="宋体"/>
                        </a:rPr>
                        <a:t>（</a:t>
                      </a:r>
                      <a:r>
                        <a:rPr dirty="0" sz="900">
                          <a:latin typeface="宋体"/>
                          <a:cs typeface="宋体"/>
                        </a:rPr>
                        <a:t>万人）</a:t>
                      </a:r>
                      <a:endParaRPr sz="900">
                        <a:latin typeface="宋体"/>
                        <a:cs typeface="宋体"/>
                      </a:endParaRPr>
                    </a:p>
                  </a:txBody>
                  <a:tcPr marL="0" marR="0" marB="0" marT="20955"/>
                </a:tc>
                <a:tc>
                  <a:txBody>
                    <a:bodyPr/>
                    <a:lstStyle/>
                    <a:p>
                      <a:pPr>
                        <a:lnSpc>
                          <a:spcPct val="100000"/>
                        </a:lnSpc>
                      </a:pPr>
                      <a:endParaRPr sz="900">
                        <a:latin typeface="Times New Roman"/>
                        <a:cs typeface="Times New Roman"/>
                      </a:endParaRPr>
                    </a:p>
                  </a:txBody>
                  <a:tcPr marL="0" marR="0" marB="0" marT="0"/>
                </a:tc>
                <a:tc>
                  <a:txBody>
                    <a:bodyPr/>
                    <a:lstStyle/>
                    <a:p>
                      <a:pPr marL="170180">
                        <a:lnSpc>
                          <a:spcPct val="100000"/>
                        </a:lnSpc>
                        <a:spcBef>
                          <a:spcPts val="140"/>
                        </a:spcBef>
                      </a:pPr>
                      <a:r>
                        <a:rPr dirty="0" sz="900" spc="-5">
                          <a:latin typeface="等线"/>
                          <a:cs typeface="等线"/>
                        </a:rPr>
                        <a:t>1140</a:t>
                      </a:r>
                      <a:endParaRPr sz="900">
                        <a:latin typeface="等线"/>
                        <a:cs typeface="等线"/>
                      </a:endParaRPr>
                    </a:p>
                  </a:txBody>
                  <a:tcPr marL="0" marR="0" marB="0" marT="17780"/>
                </a:tc>
                <a:tc>
                  <a:txBody>
                    <a:bodyPr/>
                    <a:lstStyle/>
                    <a:p>
                      <a:pPr>
                        <a:lnSpc>
                          <a:spcPct val="100000"/>
                        </a:lnSpc>
                      </a:pPr>
                      <a:endParaRPr sz="900">
                        <a:latin typeface="Times New Roman"/>
                        <a:cs typeface="Times New Roman"/>
                      </a:endParaRPr>
                    </a:p>
                  </a:txBody>
                  <a:tcPr marL="0" marR="0" marB="0" marT="0"/>
                </a:tc>
              </a:tr>
              <a:tr h="198120">
                <a:tc>
                  <a:txBody>
                    <a:bodyPr/>
                    <a:lstStyle/>
                    <a:p>
                      <a:pPr algn="ctr" marL="133350">
                        <a:lnSpc>
                          <a:spcPct val="100000"/>
                        </a:lnSpc>
                        <a:spcBef>
                          <a:spcPts val="165"/>
                        </a:spcBef>
                      </a:pPr>
                      <a:r>
                        <a:rPr dirty="0" sz="900">
                          <a:latin typeface="等线"/>
                          <a:cs typeface="等线"/>
                        </a:rPr>
                        <a:t>AZ</a:t>
                      </a:r>
                      <a:r>
                        <a:rPr dirty="0" sz="900" spc="-25">
                          <a:latin typeface="等线"/>
                          <a:cs typeface="等线"/>
                        </a:rPr>
                        <a:t> </a:t>
                      </a:r>
                      <a:r>
                        <a:rPr dirty="0" sz="900">
                          <a:latin typeface="宋体"/>
                          <a:cs typeface="宋体"/>
                        </a:rPr>
                        <a:t>达格列净日用药费用（元）</a:t>
                      </a:r>
                      <a:endParaRPr sz="900">
                        <a:latin typeface="宋体"/>
                        <a:cs typeface="宋体"/>
                      </a:endParaRPr>
                    </a:p>
                  </a:txBody>
                  <a:tcPr marL="0" marR="0" marB="0" marT="20955">
                    <a:solidFill>
                      <a:srgbClr val="C8C9CA"/>
                    </a:solidFill>
                  </a:tcPr>
                </a:tc>
                <a:tc>
                  <a:txBody>
                    <a:bodyPr/>
                    <a:lstStyle/>
                    <a:p>
                      <a:pPr>
                        <a:lnSpc>
                          <a:spcPct val="100000"/>
                        </a:lnSpc>
                      </a:pPr>
                      <a:endParaRPr sz="900">
                        <a:latin typeface="Times New Roman"/>
                        <a:cs typeface="Times New Roman"/>
                      </a:endParaRPr>
                    </a:p>
                  </a:txBody>
                  <a:tcPr marL="0" marR="0" marB="0" marT="0">
                    <a:solidFill>
                      <a:srgbClr val="C8C9CA"/>
                    </a:solidFill>
                  </a:tcPr>
                </a:tc>
                <a:tc>
                  <a:txBody>
                    <a:bodyPr/>
                    <a:lstStyle/>
                    <a:p>
                      <a:pPr marL="187325">
                        <a:lnSpc>
                          <a:spcPct val="100000"/>
                        </a:lnSpc>
                        <a:spcBef>
                          <a:spcPts val="140"/>
                        </a:spcBef>
                      </a:pPr>
                      <a:r>
                        <a:rPr dirty="0" sz="900" spc="-5">
                          <a:latin typeface="等线"/>
                          <a:cs typeface="等线"/>
                        </a:rPr>
                        <a:t>4.36</a:t>
                      </a:r>
                      <a:endParaRPr sz="900">
                        <a:latin typeface="等线"/>
                        <a:cs typeface="等线"/>
                      </a:endParaRPr>
                    </a:p>
                  </a:txBody>
                  <a:tcPr marL="0" marR="0" marB="0" marT="17780">
                    <a:solidFill>
                      <a:srgbClr val="C8C9CA"/>
                    </a:solidFill>
                  </a:tcPr>
                </a:tc>
                <a:tc>
                  <a:txBody>
                    <a:bodyPr/>
                    <a:lstStyle/>
                    <a:p>
                      <a:pPr>
                        <a:lnSpc>
                          <a:spcPct val="100000"/>
                        </a:lnSpc>
                      </a:pPr>
                      <a:endParaRPr sz="900">
                        <a:latin typeface="Times New Roman"/>
                        <a:cs typeface="Times New Roman"/>
                      </a:endParaRPr>
                    </a:p>
                  </a:txBody>
                  <a:tcPr marL="0" marR="0" marB="0" marT="0">
                    <a:solidFill>
                      <a:srgbClr val="C8C9CA"/>
                    </a:solidFill>
                  </a:tcPr>
                </a:tc>
              </a:tr>
              <a:tr h="198120">
                <a:tc>
                  <a:txBody>
                    <a:bodyPr/>
                    <a:lstStyle/>
                    <a:p>
                      <a:pPr algn="ctr" marL="133350">
                        <a:lnSpc>
                          <a:spcPct val="100000"/>
                        </a:lnSpc>
                        <a:spcBef>
                          <a:spcPts val="165"/>
                        </a:spcBef>
                      </a:pPr>
                      <a:r>
                        <a:rPr dirty="0" sz="900">
                          <a:latin typeface="宋体"/>
                          <a:cs typeface="宋体"/>
                        </a:rPr>
                        <a:t>预计年用药费用（元）</a:t>
                      </a:r>
                      <a:endParaRPr sz="900">
                        <a:latin typeface="宋体"/>
                        <a:cs typeface="宋体"/>
                      </a:endParaRPr>
                    </a:p>
                  </a:txBody>
                  <a:tcPr marL="0" marR="0" marB="0" marT="20955"/>
                </a:tc>
                <a:tc>
                  <a:txBody>
                    <a:bodyPr/>
                    <a:lstStyle/>
                    <a:p>
                      <a:pPr>
                        <a:lnSpc>
                          <a:spcPct val="100000"/>
                        </a:lnSpc>
                      </a:pPr>
                      <a:endParaRPr sz="900">
                        <a:latin typeface="Times New Roman"/>
                        <a:cs typeface="Times New Roman"/>
                      </a:endParaRPr>
                    </a:p>
                  </a:txBody>
                  <a:tcPr marL="0" marR="0" marB="0" marT="0"/>
                </a:tc>
                <a:tc>
                  <a:txBody>
                    <a:bodyPr/>
                    <a:lstStyle/>
                    <a:p>
                      <a:pPr marL="170180">
                        <a:lnSpc>
                          <a:spcPct val="100000"/>
                        </a:lnSpc>
                        <a:spcBef>
                          <a:spcPts val="140"/>
                        </a:spcBef>
                      </a:pPr>
                      <a:r>
                        <a:rPr dirty="0" sz="900" spc="-5">
                          <a:latin typeface="等线"/>
                          <a:cs typeface="等线"/>
                        </a:rPr>
                        <a:t>1591</a:t>
                      </a:r>
                      <a:endParaRPr sz="900">
                        <a:latin typeface="等线"/>
                        <a:cs typeface="等线"/>
                      </a:endParaRPr>
                    </a:p>
                  </a:txBody>
                  <a:tcPr marL="0" marR="0" marB="0" marT="17780"/>
                </a:tc>
                <a:tc>
                  <a:txBody>
                    <a:bodyPr/>
                    <a:lstStyle/>
                    <a:p>
                      <a:pPr>
                        <a:lnSpc>
                          <a:spcPct val="100000"/>
                        </a:lnSpc>
                      </a:pPr>
                      <a:endParaRPr sz="900">
                        <a:latin typeface="Times New Roman"/>
                        <a:cs typeface="Times New Roman"/>
                      </a:endParaRPr>
                    </a:p>
                  </a:txBody>
                  <a:tcPr marL="0" marR="0" marB="0" marT="0"/>
                </a:tc>
              </a:tr>
              <a:tr h="198120">
                <a:tc>
                  <a:txBody>
                    <a:bodyPr/>
                    <a:lstStyle/>
                    <a:p>
                      <a:pPr algn="ctr" marL="133350">
                        <a:lnSpc>
                          <a:spcPct val="100000"/>
                        </a:lnSpc>
                        <a:spcBef>
                          <a:spcPts val="165"/>
                        </a:spcBef>
                      </a:pPr>
                      <a:r>
                        <a:rPr dirty="0" sz="900" spc="-5">
                          <a:latin typeface="等线"/>
                          <a:cs typeface="等线"/>
                        </a:rPr>
                        <a:t>SGLT-2</a:t>
                      </a:r>
                      <a:r>
                        <a:rPr dirty="0" sz="900" spc="-20">
                          <a:latin typeface="等线"/>
                          <a:cs typeface="等线"/>
                        </a:rPr>
                        <a:t> </a:t>
                      </a:r>
                      <a:r>
                        <a:rPr dirty="0" sz="900">
                          <a:latin typeface="宋体"/>
                          <a:cs typeface="宋体"/>
                        </a:rPr>
                        <a:t>抑制剂国内市场空间</a:t>
                      </a:r>
                      <a:r>
                        <a:rPr dirty="0" sz="900" spc="-15">
                          <a:latin typeface="宋体"/>
                          <a:cs typeface="宋体"/>
                        </a:rPr>
                        <a:t>（</a:t>
                      </a:r>
                      <a:r>
                        <a:rPr dirty="0" sz="900">
                          <a:latin typeface="宋体"/>
                          <a:cs typeface="宋体"/>
                        </a:rPr>
                        <a:t>亿元）</a:t>
                      </a:r>
                      <a:endParaRPr sz="900">
                        <a:latin typeface="宋体"/>
                        <a:cs typeface="宋体"/>
                      </a:endParaRPr>
                    </a:p>
                  </a:txBody>
                  <a:tcPr marL="0" marR="0" marB="0" marT="20955">
                    <a:solidFill>
                      <a:srgbClr val="C8C9CA"/>
                    </a:solidFill>
                  </a:tcPr>
                </a:tc>
                <a:tc>
                  <a:txBody>
                    <a:bodyPr/>
                    <a:lstStyle/>
                    <a:p>
                      <a:pPr>
                        <a:lnSpc>
                          <a:spcPct val="100000"/>
                        </a:lnSpc>
                      </a:pPr>
                      <a:endParaRPr sz="900">
                        <a:latin typeface="Times New Roman"/>
                        <a:cs typeface="Times New Roman"/>
                      </a:endParaRPr>
                    </a:p>
                  </a:txBody>
                  <a:tcPr marL="0" marR="0" marB="0" marT="0">
                    <a:solidFill>
                      <a:srgbClr val="C8C9CA"/>
                    </a:solidFill>
                  </a:tcPr>
                </a:tc>
                <a:tc>
                  <a:txBody>
                    <a:bodyPr/>
                    <a:lstStyle/>
                    <a:p>
                      <a:pPr marL="127635">
                        <a:lnSpc>
                          <a:spcPct val="100000"/>
                        </a:lnSpc>
                        <a:spcBef>
                          <a:spcPts val="145"/>
                        </a:spcBef>
                      </a:pPr>
                      <a:r>
                        <a:rPr dirty="0" sz="900" spc="-5">
                          <a:latin typeface="等线"/>
                          <a:cs typeface="等线"/>
                        </a:rPr>
                        <a:t>181.42</a:t>
                      </a:r>
                      <a:endParaRPr sz="900">
                        <a:latin typeface="等线"/>
                        <a:cs typeface="等线"/>
                      </a:endParaRPr>
                    </a:p>
                  </a:txBody>
                  <a:tcPr marL="0" marR="0" marB="0" marT="18415">
                    <a:solidFill>
                      <a:srgbClr val="C8C9CA"/>
                    </a:solidFill>
                  </a:tcPr>
                </a:tc>
                <a:tc>
                  <a:txBody>
                    <a:bodyPr/>
                    <a:lstStyle/>
                    <a:p>
                      <a:pPr>
                        <a:lnSpc>
                          <a:spcPct val="100000"/>
                        </a:lnSpc>
                      </a:pPr>
                      <a:endParaRPr sz="900">
                        <a:latin typeface="Times New Roman"/>
                        <a:cs typeface="Times New Roman"/>
                      </a:endParaRPr>
                    </a:p>
                  </a:txBody>
                  <a:tcPr marL="0" marR="0" marB="0" marT="0">
                    <a:solidFill>
                      <a:srgbClr val="C8C9CA"/>
                    </a:solidFill>
                  </a:tcPr>
                </a:tc>
              </a:tr>
              <a:tr h="198119">
                <a:tc>
                  <a:txBody>
                    <a:bodyPr/>
                    <a:lstStyle/>
                    <a:p>
                      <a:pPr algn="ctr" marL="132080">
                        <a:lnSpc>
                          <a:spcPct val="100000"/>
                        </a:lnSpc>
                        <a:spcBef>
                          <a:spcPts val="165"/>
                        </a:spcBef>
                      </a:pPr>
                      <a:r>
                        <a:rPr dirty="0" sz="900">
                          <a:latin typeface="宋体"/>
                          <a:cs typeface="宋体"/>
                        </a:rPr>
                        <a:t>恒瑞恒格列净预计市占率</a:t>
                      </a:r>
                      <a:endParaRPr sz="900">
                        <a:latin typeface="宋体"/>
                        <a:cs typeface="宋体"/>
                      </a:endParaRPr>
                    </a:p>
                  </a:txBody>
                  <a:tcPr marL="0" marR="0" marB="0" marT="20955"/>
                </a:tc>
                <a:tc>
                  <a:txBody>
                    <a:bodyPr/>
                    <a:lstStyle/>
                    <a:p>
                      <a:pPr marL="201930">
                        <a:lnSpc>
                          <a:spcPct val="100000"/>
                        </a:lnSpc>
                        <a:spcBef>
                          <a:spcPts val="145"/>
                        </a:spcBef>
                      </a:pPr>
                      <a:r>
                        <a:rPr dirty="0" sz="900" spc="5">
                          <a:latin typeface="等线"/>
                          <a:cs typeface="等线"/>
                        </a:rPr>
                        <a:t>10%</a:t>
                      </a:r>
                      <a:endParaRPr sz="900">
                        <a:latin typeface="等线"/>
                        <a:cs typeface="等线"/>
                      </a:endParaRPr>
                    </a:p>
                  </a:txBody>
                  <a:tcPr marL="0" marR="0" marB="0" marT="18415"/>
                </a:tc>
                <a:tc>
                  <a:txBody>
                    <a:bodyPr/>
                    <a:lstStyle/>
                    <a:p>
                      <a:pPr marL="107950">
                        <a:lnSpc>
                          <a:spcPct val="100000"/>
                        </a:lnSpc>
                        <a:spcBef>
                          <a:spcPts val="145"/>
                        </a:spcBef>
                      </a:pPr>
                      <a:r>
                        <a:rPr dirty="0" sz="900" spc="5">
                          <a:latin typeface="等线"/>
                          <a:cs typeface="等线"/>
                        </a:rPr>
                        <a:t>15%</a:t>
                      </a:r>
                      <a:endParaRPr sz="900">
                        <a:latin typeface="等线"/>
                        <a:cs typeface="等线"/>
                      </a:endParaRPr>
                    </a:p>
                  </a:txBody>
                  <a:tcPr marL="0" marR="0" marB="0" marT="18415"/>
                </a:tc>
                <a:tc>
                  <a:txBody>
                    <a:bodyPr/>
                    <a:lstStyle/>
                    <a:p>
                      <a:pPr algn="ctr" marR="116839">
                        <a:lnSpc>
                          <a:spcPct val="100000"/>
                        </a:lnSpc>
                        <a:spcBef>
                          <a:spcPts val="145"/>
                        </a:spcBef>
                      </a:pPr>
                      <a:r>
                        <a:rPr dirty="0" sz="900" spc="5">
                          <a:latin typeface="等线"/>
                          <a:cs typeface="等线"/>
                        </a:rPr>
                        <a:t>20%</a:t>
                      </a:r>
                      <a:endParaRPr sz="900">
                        <a:latin typeface="等线"/>
                        <a:cs typeface="等线"/>
                      </a:endParaRPr>
                    </a:p>
                  </a:txBody>
                  <a:tcPr marL="0" marR="0" marB="0" marT="18415"/>
                </a:tc>
              </a:tr>
              <a:tr h="198120">
                <a:tc>
                  <a:txBody>
                    <a:bodyPr/>
                    <a:lstStyle/>
                    <a:p>
                      <a:pPr algn="ctr" marL="132080">
                        <a:lnSpc>
                          <a:spcPct val="100000"/>
                        </a:lnSpc>
                        <a:spcBef>
                          <a:spcPts val="165"/>
                        </a:spcBef>
                      </a:pPr>
                      <a:r>
                        <a:rPr dirty="0" sz="900">
                          <a:latin typeface="宋体"/>
                          <a:cs typeface="宋体"/>
                        </a:rPr>
                        <a:t>恒瑞恒格列市场空间（亿元）</a:t>
                      </a:r>
                      <a:endParaRPr sz="900">
                        <a:latin typeface="宋体"/>
                        <a:cs typeface="宋体"/>
                      </a:endParaRPr>
                    </a:p>
                  </a:txBody>
                  <a:tcPr marL="0" marR="0" marB="0" marT="20955">
                    <a:solidFill>
                      <a:srgbClr val="C8C9CA"/>
                    </a:solidFill>
                  </a:tcPr>
                </a:tc>
                <a:tc>
                  <a:txBody>
                    <a:bodyPr/>
                    <a:lstStyle/>
                    <a:p>
                      <a:pPr marL="201930">
                        <a:lnSpc>
                          <a:spcPct val="100000"/>
                        </a:lnSpc>
                        <a:spcBef>
                          <a:spcPts val="140"/>
                        </a:spcBef>
                      </a:pPr>
                      <a:r>
                        <a:rPr dirty="0" sz="900" spc="-5">
                          <a:latin typeface="等线"/>
                          <a:cs typeface="等线"/>
                        </a:rPr>
                        <a:t>18.14</a:t>
                      </a:r>
                      <a:endParaRPr sz="900">
                        <a:latin typeface="等线"/>
                        <a:cs typeface="等线"/>
                      </a:endParaRPr>
                    </a:p>
                  </a:txBody>
                  <a:tcPr marL="0" marR="0" marB="0" marT="17780">
                    <a:solidFill>
                      <a:srgbClr val="C8C9CA"/>
                    </a:solidFill>
                  </a:tcPr>
                </a:tc>
                <a:tc>
                  <a:txBody>
                    <a:bodyPr/>
                    <a:lstStyle/>
                    <a:p>
                      <a:pPr marL="107950">
                        <a:lnSpc>
                          <a:spcPct val="100000"/>
                        </a:lnSpc>
                        <a:spcBef>
                          <a:spcPts val="140"/>
                        </a:spcBef>
                      </a:pPr>
                      <a:r>
                        <a:rPr dirty="0" sz="900" spc="-5">
                          <a:latin typeface="等线"/>
                          <a:cs typeface="等线"/>
                        </a:rPr>
                        <a:t>27.21</a:t>
                      </a:r>
                      <a:endParaRPr sz="900">
                        <a:latin typeface="等线"/>
                        <a:cs typeface="等线"/>
                      </a:endParaRPr>
                    </a:p>
                  </a:txBody>
                  <a:tcPr marL="0" marR="0" marB="0" marT="17780">
                    <a:solidFill>
                      <a:srgbClr val="C8C9CA"/>
                    </a:solidFill>
                  </a:tcPr>
                </a:tc>
                <a:tc>
                  <a:txBody>
                    <a:bodyPr/>
                    <a:lstStyle/>
                    <a:p>
                      <a:pPr algn="ctr" marR="29209">
                        <a:lnSpc>
                          <a:spcPct val="100000"/>
                        </a:lnSpc>
                        <a:spcBef>
                          <a:spcPts val="140"/>
                        </a:spcBef>
                      </a:pPr>
                      <a:r>
                        <a:rPr dirty="0" sz="900" spc="-5">
                          <a:latin typeface="等线"/>
                          <a:cs typeface="等线"/>
                        </a:rPr>
                        <a:t>36.28</a:t>
                      </a:r>
                      <a:endParaRPr sz="900">
                        <a:latin typeface="等线"/>
                        <a:cs typeface="等线"/>
                      </a:endParaRPr>
                    </a:p>
                  </a:txBody>
                  <a:tcPr marL="0" marR="0" marB="0" marT="17780">
                    <a:solidFill>
                      <a:srgbClr val="C8C9CA"/>
                    </a:solidFill>
                  </a:tcPr>
                </a:tc>
              </a:tr>
              <a:tr h="198119">
                <a:tc>
                  <a:txBody>
                    <a:bodyPr/>
                    <a:lstStyle/>
                    <a:p>
                      <a:pPr algn="ctr" marL="134620">
                        <a:lnSpc>
                          <a:spcPct val="100000"/>
                        </a:lnSpc>
                        <a:spcBef>
                          <a:spcPts val="165"/>
                        </a:spcBef>
                      </a:pPr>
                      <a:r>
                        <a:rPr dirty="0" sz="900">
                          <a:latin typeface="宋体"/>
                          <a:cs typeface="宋体"/>
                        </a:rPr>
                        <a:t>保守估计在</a:t>
                      </a:r>
                      <a:r>
                        <a:rPr dirty="0" sz="900" spc="-229">
                          <a:latin typeface="宋体"/>
                          <a:cs typeface="宋体"/>
                        </a:rPr>
                        <a:t> </a:t>
                      </a:r>
                      <a:r>
                        <a:rPr dirty="0" sz="900">
                          <a:latin typeface="等线"/>
                          <a:cs typeface="等线"/>
                        </a:rPr>
                        <a:t>AZ</a:t>
                      </a:r>
                      <a:r>
                        <a:rPr dirty="0" sz="900" spc="-25">
                          <a:latin typeface="等线"/>
                          <a:cs typeface="等线"/>
                        </a:rPr>
                        <a:t> </a:t>
                      </a:r>
                      <a:r>
                        <a:rPr dirty="0" sz="900">
                          <a:latin typeface="宋体"/>
                          <a:cs typeface="宋体"/>
                        </a:rPr>
                        <a:t>基础上再降价</a:t>
                      </a:r>
                      <a:r>
                        <a:rPr dirty="0" sz="900" spc="-240">
                          <a:latin typeface="宋体"/>
                          <a:cs typeface="宋体"/>
                        </a:rPr>
                        <a:t> </a:t>
                      </a:r>
                      <a:r>
                        <a:rPr dirty="0" sz="900" spc="-5">
                          <a:latin typeface="等线"/>
                          <a:cs typeface="等线"/>
                        </a:rPr>
                        <a:t>25%</a:t>
                      </a:r>
                      <a:r>
                        <a:rPr dirty="0" sz="900">
                          <a:latin typeface="宋体"/>
                          <a:cs typeface="宋体"/>
                        </a:rPr>
                        <a:t>对应空间（亿元）</a:t>
                      </a:r>
                      <a:endParaRPr sz="900">
                        <a:latin typeface="宋体"/>
                        <a:cs typeface="宋体"/>
                      </a:endParaRPr>
                    </a:p>
                  </a:txBody>
                  <a:tcPr marL="0" marR="0" marB="0" marT="20955"/>
                </a:tc>
                <a:tc>
                  <a:txBody>
                    <a:bodyPr/>
                    <a:lstStyle/>
                    <a:p>
                      <a:pPr marL="201930">
                        <a:lnSpc>
                          <a:spcPct val="100000"/>
                        </a:lnSpc>
                        <a:spcBef>
                          <a:spcPts val="140"/>
                        </a:spcBef>
                      </a:pPr>
                      <a:r>
                        <a:rPr dirty="0" sz="900" spc="-5">
                          <a:latin typeface="等线"/>
                          <a:cs typeface="等线"/>
                        </a:rPr>
                        <a:t>13.61</a:t>
                      </a:r>
                      <a:endParaRPr sz="900">
                        <a:latin typeface="等线"/>
                        <a:cs typeface="等线"/>
                      </a:endParaRPr>
                    </a:p>
                  </a:txBody>
                  <a:tcPr marL="0" marR="0" marB="0" marT="17780"/>
                </a:tc>
                <a:tc>
                  <a:txBody>
                    <a:bodyPr/>
                    <a:lstStyle/>
                    <a:p>
                      <a:pPr marL="107950">
                        <a:lnSpc>
                          <a:spcPct val="100000"/>
                        </a:lnSpc>
                        <a:spcBef>
                          <a:spcPts val="140"/>
                        </a:spcBef>
                      </a:pPr>
                      <a:r>
                        <a:rPr dirty="0" sz="900" spc="-5">
                          <a:latin typeface="等线"/>
                          <a:cs typeface="等线"/>
                        </a:rPr>
                        <a:t>20.41</a:t>
                      </a:r>
                      <a:endParaRPr sz="900">
                        <a:latin typeface="等线"/>
                        <a:cs typeface="等线"/>
                      </a:endParaRPr>
                    </a:p>
                  </a:txBody>
                  <a:tcPr marL="0" marR="0" marB="0" marT="17780"/>
                </a:tc>
                <a:tc>
                  <a:txBody>
                    <a:bodyPr/>
                    <a:lstStyle/>
                    <a:p>
                      <a:pPr algn="ctr" marR="29209">
                        <a:lnSpc>
                          <a:spcPct val="100000"/>
                        </a:lnSpc>
                        <a:spcBef>
                          <a:spcPts val="140"/>
                        </a:spcBef>
                      </a:pPr>
                      <a:r>
                        <a:rPr dirty="0" sz="900" spc="-5">
                          <a:latin typeface="等线"/>
                          <a:cs typeface="等线"/>
                        </a:rPr>
                        <a:t>27.21</a:t>
                      </a:r>
                      <a:endParaRPr sz="900">
                        <a:latin typeface="等线"/>
                        <a:cs typeface="等线"/>
                      </a:endParaRPr>
                    </a:p>
                  </a:txBody>
                  <a:tcPr marL="0" marR="0" marB="0" marT="17780"/>
                </a:tc>
              </a:tr>
              <a:tr h="202692">
                <a:tc>
                  <a:txBody>
                    <a:bodyPr/>
                    <a:lstStyle/>
                    <a:p>
                      <a:pPr algn="ctr" marL="134620">
                        <a:lnSpc>
                          <a:spcPct val="100000"/>
                        </a:lnSpc>
                        <a:spcBef>
                          <a:spcPts val="165"/>
                        </a:spcBef>
                      </a:pPr>
                      <a:r>
                        <a:rPr dirty="0" sz="900">
                          <a:latin typeface="宋体"/>
                          <a:cs typeface="宋体"/>
                        </a:rPr>
                        <a:t>保守估计在</a:t>
                      </a:r>
                      <a:r>
                        <a:rPr dirty="0" sz="900" spc="-229">
                          <a:latin typeface="宋体"/>
                          <a:cs typeface="宋体"/>
                        </a:rPr>
                        <a:t> </a:t>
                      </a:r>
                      <a:r>
                        <a:rPr dirty="0" sz="900">
                          <a:latin typeface="等线"/>
                          <a:cs typeface="等线"/>
                        </a:rPr>
                        <a:t>AZ</a:t>
                      </a:r>
                      <a:r>
                        <a:rPr dirty="0" sz="900" spc="-25">
                          <a:latin typeface="等线"/>
                          <a:cs typeface="等线"/>
                        </a:rPr>
                        <a:t> </a:t>
                      </a:r>
                      <a:r>
                        <a:rPr dirty="0" sz="900">
                          <a:latin typeface="宋体"/>
                          <a:cs typeface="宋体"/>
                        </a:rPr>
                        <a:t>基础上再降价</a:t>
                      </a:r>
                      <a:r>
                        <a:rPr dirty="0" sz="900" spc="-240">
                          <a:latin typeface="宋体"/>
                          <a:cs typeface="宋体"/>
                        </a:rPr>
                        <a:t> </a:t>
                      </a:r>
                      <a:r>
                        <a:rPr dirty="0" sz="900" spc="-5">
                          <a:latin typeface="等线"/>
                          <a:cs typeface="等线"/>
                        </a:rPr>
                        <a:t>50%</a:t>
                      </a:r>
                      <a:r>
                        <a:rPr dirty="0" sz="900">
                          <a:latin typeface="宋体"/>
                          <a:cs typeface="宋体"/>
                        </a:rPr>
                        <a:t>对应空间（亿元）</a:t>
                      </a:r>
                      <a:endParaRPr sz="900">
                        <a:latin typeface="宋体"/>
                        <a:cs typeface="宋体"/>
                      </a:endParaRPr>
                    </a:p>
                  </a:txBody>
                  <a:tcPr marL="0" marR="0" marB="0" marT="20955">
                    <a:lnB w="6350">
                      <a:solidFill>
                        <a:srgbClr val="F5821F"/>
                      </a:solidFill>
                      <a:prstDash val="solid"/>
                    </a:lnB>
                    <a:solidFill>
                      <a:srgbClr val="C8C9CA"/>
                    </a:solidFill>
                  </a:tcPr>
                </a:tc>
                <a:tc>
                  <a:txBody>
                    <a:bodyPr/>
                    <a:lstStyle/>
                    <a:p>
                      <a:pPr marL="201930">
                        <a:lnSpc>
                          <a:spcPct val="100000"/>
                        </a:lnSpc>
                        <a:spcBef>
                          <a:spcPts val="140"/>
                        </a:spcBef>
                      </a:pPr>
                      <a:r>
                        <a:rPr dirty="0" sz="900" spc="-5">
                          <a:latin typeface="等线"/>
                          <a:cs typeface="等线"/>
                        </a:rPr>
                        <a:t>9.07</a:t>
                      </a:r>
                      <a:endParaRPr sz="900">
                        <a:latin typeface="等线"/>
                        <a:cs typeface="等线"/>
                      </a:endParaRPr>
                    </a:p>
                  </a:txBody>
                  <a:tcPr marL="0" marR="0" marB="0" marT="17780">
                    <a:lnB w="6350">
                      <a:solidFill>
                        <a:srgbClr val="F5821F"/>
                      </a:solidFill>
                      <a:prstDash val="solid"/>
                    </a:lnB>
                    <a:solidFill>
                      <a:srgbClr val="C8C9CA"/>
                    </a:solidFill>
                  </a:tcPr>
                </a:tc>
                <a:tc>
                  <a:txBody>
                    <a:bodyPr/>
                    <a:lstStyle/>
                    <a:p>
                      <a:pPr marL="107950">
                        <a:lnSpc>
                          <a:spcPct val="100000"/>
                        </a:lnSpc>
                        <a:spcBef>
                          <a:spcPts val="140"/>
                        </a:spcBef>
                      </a:pPr>
                      <a:r>
                        <a:rPr dirty="0" sz="900" spc="-5" b="1">
                          <a:latin typeface="等线"/>
                          <a:cs typeface="等线"/>
                        </a:rPr>
                        <a:t>13.61</a:t>
                      </a:r>
                      <a:endParaRPr sz="900">
                        <a:latin typeface="等线"/>
                        <a:cs typeface="等线"/>
                      </a:endParaRPr>
                    </a:p>
                  </a:txBody>
                  <a:tcPr marL="0" marR="0" marB="0" marT="17780">
                    <a:lnB w="6350">
                      <a:solidFill>
                        <a:srgbClr val="F5821F"/>
                      </a:solidFill>
                      <a:prstDash val="solid"/>
                    </a:lnB>
                    <a:solidFill>
                      <a:srgbClr val="C8C9CA"/>
                    </a:solidFill>
                  </a:tcPr>
                </a:tc>
                <a:tc>
                  <a:txBody>
                    <a:bodyPr/>
                    <a:lstStyle/>
                    <a:p>
                      <a:pPr algn="ctr" marR="29209">
                        <a:lnSpc>
                          <a:spcPct val="100000"/>
                        </a:lnSpc>
                        <a:spcBef>
                          <a:spcPts val="140"/>
                        </a:spcBef>
                      </a:pPr>
                      <a:r>
                        <a:rPr dirty="0" sz="900" spc="-5">
                          <a:latin typeface="等线"/>
                          <a:cs typeface="等线"/>
                        </a:rPr>
                        <a:t>18.14</a:t>
                      </a:r>
                      <a:endParaRPr sz="900">
                        <a:latin typeface="等线"/>
                        <a:cs typeface="等线"/>
                      </a:endParaRPr>
                    </a:p>
                  </a:txBody>
                  <a:tcPr marL="0" marR="0" marB="0" marT="17780">
                    <a:lnB w="6350">
                      <a:solidFill>
                        <a:srgbClr val="F5821F"/>
                      </a:solidFill>
                      <a:prstDash val="solid"/>
                    </a:lnB>
                    <a:solidFill>
                      <a:srgbClr val="C8C9CA"/>
                    </a:solidFill>
                  </a:tcPr>
                </a:tc>
              </a:tr>
            </a:tbl>
          </a:graphicData>
        </a:graphic>
      </p:graphicFrame>
      <p:sp>
        <p:nvSpPr>
          <p:cNvPr id="6" name="object 6"/>
          <p:cNvSpPr txBox="1"/>
          <p:nvPr/>
        </p:nvSpPr>
        <p:spPr>
          <a:xfrm>
            <a:off x="2220214" y="7452740"/>
            <a:ext cx="2017395" cy="132080"/>
          </a:xfrm>
          <a:prstGeom prst="rect">
            <a:avLst/>
          </a:prstGeom>
        </p:spPr>
        <p:txBody>
          <a:bodyPr wrap="square" lIns="0" tIns="12065" rIns="0" bIns="0" rtlCol="0" vert="horz">
            <a:spAutoFit/>
          </a:bodyPr>
          <a:lstStyle/>
          <a:p>
            <a:pPr marL="12700">
              <a:lnSpc>
                <a:spcPct val="100000"/>
              </a:lnSpc>
              <a:spcBef>
                <a:spcPts val="9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IDF</a:t>
            </a:r>
            <a:r>
              <a:rPr dirty="0" sz="700" spc="-5">
                <a:solidFill>
                  <a:srgbClr val="4D4D4F"/>
                </a:solidFill>
                <a:latin typeface="宋体"/>
                <a:cs typeface="宋体"/>
              </a:rPr>
              <a:t>，医保</a:t>
            </a:r>
            <a:r>
              <a:rPr dirty="0" sz="700" spc="5">
                <a:solidFill>
                  <a:srgbClr val="4D4D4F"/>
                </a:solidFill>
                <a:latin typeface="宋体"/>
                <a:cs typeface="宋体"/>
              </a:rPr>
              <a:t>局</a:t>
            </a:r>
            <a:r>
              <a:rPr dirty="0" sz="700" spc="-5">
                <a:solidFill>
                  <a:srgbClr val="4D4D4F"/>
                </a:solidFill>
                <a:latin typeface="宋体"/>
                <a:cs typeface="宋体"/>
              </a:rPr>
              <a:t>，药</a:t>
            </a:r>
            <a:r>
              <a:rPr dirty="0" sz="700" spc="5">
                <a:solidFill>
                  <a:srgbClr val="4D4D4F"/>
                </a:solidFill>
                <a:latin typeface="宋体"/>
                <a:cs typeface="宋体"/>
              </a:rPr>
              <a:t>智</a:t>
            </a:r>
            <a:r>
              <a:rPr dirty="0" sz="700" spc="-5">
                <a:solidFill>
                  <a:srgbClr val="4D4D4F"/>
                </a:solidFill>
                <a:latin typeface="宋体"/>
                <a:cs typeface="宋体"/>
              </a:rPr>
              <a:t>网，</a:t>
            </a:r>
            <a:r>
              <a:rPr dirty="0" sz="700" spc="5">
                <a:solidFill>
                  <a:srgbClr val="4D4D4F"/>
                </a:solidFill>
                <a:latin typeface="宋体"/>
                <a:cs typeface="宋体"/>
              </a:rPr>
              <a:t>天风</a:t>
            </a:r>
            <a:r>
              <a:rPr dirty="0" sz="700" spc="-5">
                <a:solidFill>
                  <a:srgbClr val="4D4D4F"/>
                </a:solidFill>
                <a:latin typeface="宋体"/>
                <a:cs typeface="宋体"/>
              </a:rPr>
              <a:t>证券研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p:txBody>
      </p:sp>
      <p:sp>
        <p:nvSpPr>
          <p:cNvPr id="7" name="object 7"/>
          <p:cNvSpPr txBox="1"/>
          <p:nvPr/>
        </p:nvSpPr>
        <p:spPr>
          <a:xfrm>
            <a:off x="1971801" y="7820025"/>
            <a:ext cx="4991735" cy="2284095"/>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5821F"/>
                </a:solidFill>
                <a:latin typeface="等线"/>
                <a:cs typeface="等线"/>
              </a:rPr>
              <a:t>1.4.</a:t>
            </a:r>
            <a:r>
              <a:rPr dirty="0" sz="1200" spc="-10" b="1">
                <a:solidFill>
                  <a:srgbClr val="F5821F"/>
                </a:solidFill>
                <a:latin typeface="等线"/>
                <a:cs typeface="等线"/>
              </a:rPr>
              <a:t> </a:t>
            </a:r>
            <a:r>
              <a:rPr dirty="0" sz="1200" spc="10" b="1">
                <a:solidFill>
                  <a:srgbClr val="F5821F"/>
                </a:solidFill>
                <a:latin typeface="微软雅黑"/>
                <a:cs typeface="微软雅黑"/>
              </a:rPr>
              <a:t>公</a:t>
            </a:r>
            <a:r>
              <a:rPr dirty="0" sz="1200" b="1">
                <a:solidFill>
                  <a:srgbClr val="F5821F"/>
                </a:solidFill>
                <a:latin typeface="微软雅黑"/>
                <a:cs typeface="微软雅黑"/>
              </a:rPr>
              <a:t>司</a:t>
            </a:r>
            <a:r>
              <a:rPr dirty="0" sz="1200" spc="10" b="1">
                <a:solidFill>
                  <a:srgbClr val="F5821F"/>
                </a:solidFill>
                <a:latin typeface="微软雅黑"/>
                <a:cs typeface="微软雅黑"/>
              </a:rPr>
              <a:t>围</a:t>
            </a:r>
            <a:r>
              <a:rPr dirty="0" sz="1200" b="1">
                <a:solidFill>
                  <a:srgbClr val="F5821F"/>
                </a:solidFill>
                <a:latin typeface="微软雅黑"/>
                <a:cs typeface="微软雅黑"/>
              </a:rPr>
              <a:t>绕糖</a:t>
            </a:r>
            <a:r>
              <a:rPr dirty="0" sz="1200" spc="10" b="1">
                <a:solidFill>
                  <a:srgbClr val="F5821F"/>
                </a:solidFill>
                <a:latin typeface="微软雅黑"/>
                <a:cs typeface="微软雅黑"/>
              </a:rPr>
              <a:t>尿</a:t>
            </a:r>
            <a:r>
              <a:rPr dirty="0" sz="1200" b="1">
                <a:solidFill>
                  <a:srgbClr val="F5821F"/>
                </a:solidFill>
                <a:latin typeface="微软雅黑"/>
                <a:cs typeface="微软雅黑"/>
              </a:rPr>
              <a:t>病</a:t>
            </a:r>
            <a:r>
              <a:rPr dirty="0" sz="1200" spc="10" b="1">
                <a:solidFill>
                  <a:srgbClr val="F5821F"/>
                </a:solidFill>
                <a:latin typeface="微软雅黑"/>
                <a:cs typeface="微软雅黑"/>
              </a:rPr>
              <a:t>多</a:t>
            </a:r>
            <a:r>
              <a:rPr dirty="0" sz="1200" b="1">
                <a:solidFill>
                  <a:srgbClr val="F5821F"/>
                </a:solidFill>
                <a:latin typeface="微软雅黑"/>
                <a:cs typeface="微软雅黑"/>
              </a:rPr>
              <a:t>点布</a:t>
            </a:r>
            <a:r>
              <a:rPr dirty="0" sz="1200" spc="15" b="1">
                <a:solidFill>
                  <a:srgbClr val="F5821F"/>
                </a:solidFill>
                <a:latin typeface="微软雅黑"/>
                <a:cs typeface="微软雅黑"/>
              </a:rPr>
              <a:t>局</a:t>
            </a:r>
            <a:r>
              <a:rPr dirty="0" sz="1200" b="1">
                <a:solidFill>
                  <a:srgbClr val="F5821F"/>
                </a:solidFill>
                <a:latin typeface="微软雅黑"/>
                <a:cs typeface="微软雅黑"/>
              </a:rPr>
              <a:t>，</a:t>
            </a:r>
            <a:r>
              <a:rPr dirty="0" sz="1200" spc="10" b="1">
                <a:solidFill>
                  <a:srgbClr val="F5821F"/>
                </a:solidFill>
                <a:latin typeface="微软雅黑"/>
                <a:cs typeface="微软雅黑"/>
              </a:rPr>
              <a:t>切</a:t>
            </a:r>
            <a:r>
              <a:rPr dirty="0" sz="1200" b="1">
                <a:solidFill>
                  <a:srgbClr val="F5821F"/>
                </a:solidFill>
                <a:latin typeface="微软雅黑"/>
                <a:cs typeface="微软雅黑"/>
              </a:rPr>
              <a:t>入糖</a:t>
            </a:r>
            <a:r>
              <a:rPr dirty="0" sz="1200" spc="10" b="1">
                <a:solidFill>
                  <a:srgbClr val="F5821F"/>
                </a:solidFill>
                <a:latin typeface="微软雅黑"/>
                <a:cs typeface="微软雅黑"/>
              </a:rPr>
              <a:t>尿</a:t>
            </a:r>
            <a:r>
              <a:rPr dirty="0" sz="1200" b="1">
                <a:solidFill>
                  <a:srgbClr val="F5821F"/>
                </a:solidFill>
                <a:latin typeface="微软雅黑"/>
                <a:cs typeface="微软雅黑"/>
              </a:rPr>
              <a:t>病</a:t>
            </a:r>
            <a:r>
              <a:rPr dirty="0" sz="1200" spc="10" b="1">
                <a:solidFill>
                  <a:srgbClr val="F5821F"/>
                </a:solidFill>
                <a:latin typeface="微软雅黑"/>
                <a:cs typeface="微软雅黑"/>
              </a:rPr>
              <a:t>领</a:t>
            </a:r>
            <a:r>
              <a:rPr dirty="0" sz="1200" spc="5" b="1">
                <a:solidFill>
                  <a:srgbClr val="F5821F"/>
                </a:solidFill>
                <a:latin typeface="微软雅黑"/>
                <a:cs typeface="微软雅黑"/>
              </a:rPr>
              <a:t>域</a:t>
            </a:r>
            <a:r>
              <a:rPr dirty="0" sz="1200" b="1">
                <a:solidFill>
                  <a:srgbClr val="F5821F"/>
                </a:solidFill>
                <a:latin typeface="微软雅黑"/>
                <a:cs typeface="微软雅黑"/>
              </a:rPr>
              <a:t>即</a:t>
            </a:r>
            <a:r>
              <a:rPr dirty="0" sz="1200" spc="10" b="1">
                <a:solidFill>
                  <a:srgbClr val="F5821F"/>
                </a:solidFill>
                <a:latin typeface="微软雅黑"/>
                <a:cs typeface="微软雅黑"/>
              </a:rPr>
              <a:t>将</a:t>
            </a:r>
            <a:r>
              <a:rPr dirty="0" sz="1200" b="1">
                <a:solidFill>
                  <a:srgbClr val="F5821F"/>
                </a:solidFill>
                <a:latin typeface="微软雅黑"/>
                <a:cs typeface="微软雅黑"/>
              </a:rPr>
              <a:t>步</a:t>
            </a:r>
            <a:r>
              <a:rPr dirty="0" sz="1200" spc="10" b="1">
                <a:solidFill>
                  <a:srgbClr val="F5821F"/>
                </a:solidFill>
                <a:latin typeface="微软雅黑"/>
                <a:cs typeface="微软雅黑"/>
              </a:rPr>
              <a:t>入</a:t>
            </a:r>
            <a:r>
              <a:rPr dirty="0" sz="1200" b="1">
                <a:solidFill>
                  <a:srgbClr val="F5821F"/>
                </a:solidFill>
                <a:latin typeface="微软雅黑"/>
                <a:cs typeface="微软雅黑"/>
              </a:rPr>
              <a:t>收获期</a:t>
            </a:r>
            <a:endParaRPr sz="1200">
              <a:latin typeface="微软雅黑"/>
              <a:cs typeface="微软雅黑"/>
            </a:endParaRPr>
          </a:p>
          <a:p>
            <a:pPr algn="just" marL="29209" marR="7620">
              <a:lnSpc>
                <a:spcPct val="117300"/>
              </a:lnSpc>
              <a:spcBef>
                <a:spcPts val="770"/>
              </a:spcBef>
            </a:pPr>
            <a:r>
              <a:rPr dirty="0" sz="1000" spc="-5">
                <a:solidFill>
                  <a:srgbClr val="4D4D4F"/>
                </a:solidFill>
                <a:latin typeface="宋体"/>
                <a:cs typeface="宋体"/>
              </a:rPr>
              <a:t>公司较</a:t>
            </a:r>
            <a:r>
              <a:rPr dirty="0" sz="1000" spc="5">
                <a:solidFill>
                  <a:srgbClr val="4D4D4F"/>
                </a:solidFill>
                <a:latin typeface="宋体"/>
                <a:cs typeface="宋体"/>
              </a:rPr>
              <a:t>早</a:t>
            </a:r>
            <a:r>
              <a:rPr dirty="0" sz="1000" spc="-5">
                <a:solidFill>
                  <a:srgbClr val="4D4D4F"/>
                </a:solidFill>
                <a:latin typeface="宋体"/>
                <a:cs typeface="宋体"/>
              </a:rPr>
              <a:t>布局</a:t>
            </a:r>
            <a:r>
              <a:rPr dirty="0" sz="1000" spc="5">
                <a:solidFill>
                  <a:srgbClr val="4D4D4F"/>
                </a:solidFill>
                <a:latin typeface="宋体"/>
                <a:cs typeface="宋体"/>
              </a:rPr>
              <a:t>糖</a:t>
            </a:r>
            <a:r>
              <a:rPr dirty="0" sz="1000" spc="-5">
                <a:solidFill>
                  <a:srgbClr val="4D4D4F"/>
                </a:solidFill>
                <a:latin typeface="宋体"/>
                <a:cs typeface="宋体"/>
              </a:rPr>
              <a:t>尿病</a:t>
            </a:r>
            <a:r>
              <a:rPr dirty="0" sz="1000" spc="5">
                <a:solidFill>
                  <a:srgbClr val="4D4D4F"/>
                </a:solidFill>
                <a:latin typeface="宋体"/>
                <a:cs typeface="宋体"/>
              </a:rPr>
              <a:t>领</a:t>
            </a:r>
            <a:r>
              <a:rPr dirty="0" sz="1000">
                <a:solidFill>
                  <a:srgbClr val="4D4D4F"/>
                </a:solidFill>
                <a:latin typeface="宋体"/>
                <a:cs typeface="宋体"/>
              </a:rPr>
              <a:t>域</a:t>
            </a:r>
            <a:r>
              <a:rPr dirty="0" sz="1000" spc="5">
                <a:solidFill>
                  <a:srgbClr val="4D4D4F"/>
                </a:solidFill>
                <a:latin typeface="宋体"/>
                <a:cs typeface="宋体"/>
              </a:rPr>
              <a:t>，</a:t>
            </a:r>
            <a:r>
              <a:rPr dirty="0" sz="1000" spc="-5">
                <a:solidFill>
                  <a:srgbClr val="4D4D4F"/>
                </a:solidFill>
                <a:latin typeface="宋体"/>
                <a:cs typeface="宋体"/>
              </a:rPr>
              <a:t>除了</a:t>
            </a:r>
            <a:r>
              <a:rPr dirty="0" sz="1000" spc="-210">
                <a:solidFill>
                  <a:srgbClr val="4D4D4F"/>
                </a:solidFill>
                <a:latin typeface="宋体"/>
                <a:cs typeface="宋体"/>
              </a:rPr>
              <a:t> </a:t>
            </a:r>
            <a:r>
              <a:rPr dirty="0" sz="1000" spc="-5">
                <a:solidFill>
                  <a:srgbClr val="4D4D4F"/>
                </a:solidFill>
                <a:latin typeface="等线"/>
                <a:cs typeface="等线"/>
              </a:rPr>
              <a:t>SGLT-2</a:t>
            </a:r>
            <a:r>
              <a:rPr dirty="0" sz="1000" spc="25">
                <a:solidFill>
                  <a:srgbClr val="4D4D4F"/>
                </a:solidFill>
                <a:latin typeface="等线"/>
                <a:cs typeface="等线"/>
              </a:rPr>
              <a:t> </a:t>
            </a:r>
            <a:r>
              <a:rPr dirty="0" sz="1000" spc="5">
                <a:solidFill>
                  <a:srgbClr val="4D4D4F"/>
                </a:solidFill>
                <a:latin typeface="宋体"/>
                <a:cs typeface="宋体"/>
              </a:rPr>
              <a:t>抑</a:t>
            </a:r>
            <a:r>
              <a:rPr dirty="0" sz="1000" spc="-5">
                <a:solidFill>
                  <a:srgbClr val="4D4D4F"/>
                </a:solidFill>
                <a:latin typeface="宋体"/>
                <a:cs typeface="宋体"/>
              </a:rPr>
              <a:t>制剂</a:t>
            </a:r>
            <a:r>
              <a:rPr dirty="0" sz="1000" spc="5">
                <a:solidFill>
                  <a:srgbClr val="4D4D4F"/>
                </a:solidFill>
                <a:latin typeface="宋体"/>
                <a:cs typeface="宋体"/>
              </a:rPr>
              <a:t>，</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5">
                <a:solidFill>
                  <a:srgbClr val="4D4D4F"/>
                </a:solidFill>
                <a:latin typeface="宋体"/>
                <a:cs typeface="宋体"/>
              </a:rPr>
              <a:t>在</a:t>
            </a:r>
            <a:r>
              <a:rPr dirty="0" sz="1000" spc="-204">
                <a:solidFill>
                  <a:srgbClr val="4D4D4F"/>
                </a:solidFill>
                <a:latin typeface="宋体"/>
                <a:cs typeface="宋体"/>
              </a:rPr>
              <a:t> </a:t>
            </a:r>
            <a:r>
              <a:rPr dirty="0" sz="1000" spc="-5">
                <a:solidFill>
                  <a:srgbClr val="4D4D4F"/>
                </a:solidFill>
                <a:latin typeface="等线"/>
                <a:cs typeface="等线"/>
              </a:rPr>
              <a:t>DPP-4</a:t>
            </a:r>
            <a:r>
              <a:rPr dirty="0" sz="1000" spc="-5">
                <a:solidFill>
                  <a:srgbClr val="4D4D4F"/>
                </a:solidFill>
                <a:latin typeface="宋体"/>
                <a:cs typeface="宋体"/>
              </a:rPr>
              <a:t>（二</a:t>
            </a:r>
            <a:r>
              <a:rPr dirty="0" sz="1000" spc="5">
                <a:solidFill>
                  <a:srgbClr val="4D4D4F"/>
                </a:solidFill>
                <a:latin typeface="宋体"/>
                <a:cs typeface="宋体"/>
              </a:rPr>
              <a:t>肽</a:t>
            </a:r>
            <a:r>
              <a:rPr dirty="0" sz="1000" spc="-5">
                <a:solidFill>
                  <a:srgbClr val="4D4D4F"/>
                </a:solidFill>
                <a:latin typeface="宋体"/>
                <a:cs typeface="宋体"/>
              </a:rPr>
              <a:t>基</a:t>
            </a:r>
            <a:r>
              <a:rPr dirty="0" sz="1000" spc="5">
                <a:solidFill>
                  <a:srgbClr val="4D4D4F"/>
                </a:solidFill>
                <a:latin typeface="宋体"/>
                <a:cs typeface="宋体"/>
              </a:rPr>
              <a:t>肽</a:t>
            </a:r>
            <a:r>
              <a:rPr dirty="0" sz="1000">
                <a:solidFill>
                  <a:srgbClr val="4D4D4F"/>
                </a:solidFill>
                <a:latin typeface="宋体"/>
                <a:cs typeface="宋体"/>
              </a:rPr>
              <a:t>酶</a:t>
            </a:r>
            <a:r>
              <a:rPr dirty="0" sz="1000" spc="-5">
                <a:solidFill>
                  <a:srgbClr val="4D4D4F"/>
                </a:solidFill>
                <a:latin typeface="等线"/>
                <a:cs typeface="等线"/>
              </a:rPr>
              <a:t>-4</a:t>
            </a:r>
            <a:r>
              <a:rPr dirty="0" sz="1000" spc="-5">
                <a:solidFill>
                  <a:srgbClr val="4D4D4F"/>
                </a:solidFill>
                <a:latin typeface="宋体"/>
                <a:cs typeface="宋体"/>
              </a:rPr>
              <a:t>）抑制剂 和基础</a:t>
            </a:r>
            <a:r>
              <a:rPr dirty="0" sz="1000" spc="5">
                <a:solidFill>
                  <a:srgbClr val="4D4D4F"/>
                </a:solidFill>
                <a:latin typeface="宋体"/>
                <a:cs typeface="宋体"/>
              </a:rPr>
              <a:t>（</a:t>
            </a:r>
            <a:r>
              <a:rPr dirty="0" sz="1000" spc="-5">
                <a:solidFill>
                  <a:srgbClr val="4D4D4F"/>
                </a:solidFill>
                <a:latin typeface="宋体"/>
                <a:cs typeface="宋体"/>
              </a:rPr>
              <a:t>长效</a:t>
            </a:r>
            <a:r>
              <a:rPr dirty="0" sz="1000" spc="5">
                <a:solidFill>
                  <a:srgbClr val="4D4D4F"/>
                </a:solidFill>
                <a:latin typeface="宋体"/>
                <a:cs typeface="宋体"/>
              </a:rPr>
              <a:t>）</a:t>
            </a:r>
            <a:r>
              <a:rPr dirty="0" sz="1000" spc="-5">
                <a:solidFill>
                  <a:srgbClr val="4D4D4F"/>
                </a:solidFill>
                <a:latin typeface="宋体"/>
                <a:cs typeface="宋体"/>
              </a:rPr>
              <a:t>胰岛</a:t>
            </a:r>
            <a:r>
              <a:rPr dirty="0" sz="1000" spc="5">
                <a:solidFill>
                  <a:srgbClr val="4D4D4F"/>
                </a:solidFill>
                <a:latin typeface="宋体"/>
                <a:cs typeface="宋体"/>
              </a:rPr>
              <a:t>素</a:t>
            </a:r>
            <a:r>
              <a:rPr dirty="0" sz="1000" spc="-5">
                <a:solidFill>
                  <a:srgbClr val="4D4D4F"/>
                </a:solidFill>
                <a:latin typeface="宋体"/>
                <a:cs typeface="宋体"/>
              </a:rPr>
              <a:t>亦</a:t>
            </a:r>
            <a:r>
              <a:rPr dirty="0" sz="1000" spc="5">
                <a:solidFill>
                  <a:srgbClr val="4D4D4F"/>
                </a:solidFill>
                <a:latin typeface="宋体"/>
                <a:cs typeface="宋体"/>
              </a:rPr>
              <a:t>有</a:t>
            </a:r>
            <a:r>
              <a:rPr dirty="0" sz="1000" spc="-5">
                <a:solidFill>
                  <a:srgbClr val="4D4D4F"/>
                </a:solidFill>
                <a:latin typeface="宋体"/>
                <a:cs typeface="宋体"/>
              </a:rPr>
              <a:t>研发布</a:t>
            </a:r>
            <a:r>
              <a:rPr dirty="0" sz="1000" spc="5">
                <a:solidFill>
                  <a:srgbClr val="4D4D4F"/>
                </a:solidFill>
                <a:latin typeface="宋体"/>
                <a:cs typeface="宋体"/>
              </a:rPr>
              <a:t>局</a:t>
            </a:r>
            <a:r>
              <a:rPr dirty="0" sz="1000" spc="-5">
                <a:solidFill>
                  <a:srgbClr val="4D4D4F"/>
                </a:solidFill>
                <a:latin typeface="宋体"/>
                <a:cs typeface="宋体"/>
              </a:rPr>
              <a:t>。</a:t>
            </a:r>
            <a:endParaRPr sz="1000">
              <a:latin typeface="宋体"/>
              <a:cs typeface="宋体"/>
            </a:endParaRPr>
          </a:p>
          <a:p>
            <a:pPr algn="just" marL="29209" marR="7620">
              <a:lnSpc>
                <a:spcPct val="116700"/>
              </a:lnSpc>
              <a:spcBef>
                <a:spcPts val="770"/>
              </a:spcBef>
            </a:pPr>
            <a:r>
              <a:rPr dirty="0" sz="1000" spc="-5">
                <a:solidFill>
                  <a:srgbClr val="4D4D4F"/>
                </a:solidFill>
                <a:latin typeface="等线"/>
                <a:cs typeface="等线"/>
              </a:rPr>
              <a:t>DPP-4</a:t>
            </a:r>
            <a:r>
              <a:rPr dirty="0" sz="1000" spc="-60">
                <a:solidFill>
                  <a:srgbClr val="4D4D4F"/>
                </a:solidFill>
                <a:latin typeface="等线"/>
                <a:cs typeface="等线"/>
              </a:rPr>
              <a:t> </a:t>
            </a:r>
            <a:r>
              <a:rPr dirty="0" sz="1000" spc="-5">
                <a:solidFill>
                  <a:srgbClr val="4D4D4F"/>
                </a:solidFill>
                <a:latin typeface="宋体"/>
                <a:cs typeface="宋体"/>
              </a:rPr>
              <a:t>抑制剂凭</a:t>
            </a:r>
            <a:r>
              <a:rPr dirty="0" sz="1000" spc="5">
                <a:solidFill>
                  <a:srgbClr val="4D4D4F"/>
                </a:solidFill>
                <a:latin typeface="宋体"/>
                <a:cs typeface="宋体"/>
              </a:rPr>
              <a:t>借</a:t>
            </a:r>
            <a:r>
              <a:rPr dirty="0" sz="1000" spc="-5">
                <a:solidFill>
                  <a:srgbClr val="4D4D4F"/>
                </a:solidFill>
                <a:latin typeface="宋体"/>
                <a:cs typeface="宋体"/>
              </a:rPr>
              <a:t>其对</a:t>
            </a:r>
            <a:r>
              <a:rPr dirty="0" sz="1000" spc="5">
                <a:solidFill>
                  <a:srgbClr val="4D4D4F"/>
                </a:solidFill>
                <a:latin typeface="宋体"/>
                <a:cs typeface="宋体"/>
              </a:rPr>
              <a:t>体质</a:t>
            </a:r>
            <a:r>
              <a:rPr dirty="0" sz="1000" spc="-5">
                <a:solidFill>
                  <a:srgbClr val="4D4D4F"/>
                </a:solidFill>
                <a:latin typeface="宋体"/>
                <a:cs typeface="宋体"/>
              </a:rPr>
              <a:t>量无影</a:t>
            </a:r>
            <a:r>
              <a:rPr dirty="0" sz="1000" spc="5">
                <a:solidFill>
                  <a:srgbClr val="4D4D4F"/>
                </a:solidFill>
                <a:latin typeface="宋体"/>
                <a:cs typeface="宋体"/>
              </a:rPr>
              <a:t>响</a:t>
            </a:r>
            <a:r>
              <a:rPr dirty="0" sz="1000" spc="-45">
                <a:solidFill>
                  <a:srgbClr val="4D4D4F"/>
                </a:solidFill>
                <a:latin typeface="宋体"/>
                <a:cs typeface="宋体"/>
              </a:rPr>
              <a:t>、</a:t>
            </a:r>
            <a:r>
              <a:rPr dirty="0" sz="1000" spc="-5">
                <a:solidFill>
                  <a:srgbClr val="4D4D4F"/>
                </a:solidFill>
                <a:latin typeface="宋体"/>
                <a:cs typeface="宋体"/>
              </a:rPr>
              <a:t>低</a:t>
            </a:r>
            <a:r>
              <a:rPr dirty="0" sz="1000" spc="5">
                <a:solidFill>
                  <a:srgbClr val="4D4D4F"/>
                </a:solidFill>
                <a:latin typeface="宋体"/>
                <a:cs typeface="宋体"/>
              </a:rPr>
              <a:t>血</a:t>
            </a:r>
            <a:r>
              <a:rPr dirty="0" sz="1000" spc="-5">
                <a:solidFill>
                  <a:srgbClr val="4D4D4F"/>
                </a:solidFill>
                <a:latin typeface="宋体"/>
                <a:cs typeface="宋体"/>
              </a:rPr>
              <a:t>糖发</a:t>
            </a:r>
            <a:r>
              <a:rPr dirty="0" sz="1000" spc="5">
                <a:solidFill>
                  <a:srgbClr val="4D4D4F"/>
                </a:solidFill>
                <a:latin typeface="宋体"/>
                <a:cs typeface="宋体"/>
              </a:rPr>
              <a:t>生</a:t>
            </a:r>
            <a:r>
              <a:rPr dirty="0" sz="1000" spc="-5">
                <a:solidFill>
                  <a:srgbClr val="4D4D4F"/>
                </a:solidFill>
                <a:latin typeface="宋体"/>
                <a:cs typeface="宋体"/>
              </a:rPr>
              <a:t>率</a:t>
            </a:r>
            <a:r>
              <a:rPr dirty="0" sz="1000" spc="5">
                <a:solidFill>
                  <a:srgbClr val="4D4D4F"/>
                </a:solidFill>
                <a:latin typeface="宋体"/>
                <a:cs typeface="宋体"/>
              </a:rPr>
              <a:t>低</a:t>
            </a:r>
            <a:r>
              <a:rPr dirty="0" sz="1000" spc="-45">
                <a:solidFill>
                  <a:srgbClr val="4D4D4F"/>
                </a:solidFill>
                <a:latin typeface="宋体"/>
                <a:cs typeface="宋体"/>
              </a:rPr>
              <a:t>、</a:t>
            </a:r>
            <a:r>
              <a:rPr dirty="0" sz="1000" spc="-5">
                <a:solidFill>
                  <a:srgbClr val="4D4D4F"/>
                </a:solidFill>
                <a:latin typeface="宋体"/>
                <a:cs typeface="宋体"/>
              </a:rPr>
              <a:t>可口</a:t>
            </a:r>
            <a:r>
              <a:rPr dirty="0" sz="1000" spc="5">
                <a:solidFill>
                  <a:srgbClr val="4D4D4F"/>
                </a:solidFill>
                <a:latin typeface="宋体"/>
                <a:cs typeface="宋体"/>
              </a:rPr>
              <a:t>服</a:t>
            </a:r>
            <a:r>
              <a:rPr dirty="0" sz="1000" spc="-5">
                <a:solidFill>
                  <a:srgbClr val="4D4D4F"/>
                </a:solidFill>
                <a:latin typeface="宋体"/>
                <a:cs typeface="宋体"/>
              </a:rPr>
              <a:t>等显</a:t>
            </a:r>
            <a:r>
              <a:rPr dirty="0" sz="1000" spc="5">
                <a:solidFill>
                  <a:srgbClr val="4D4D4F"/>
                </a:solidFill>
                <a:latin typeface="宋体"/>
                <a:cs typeface="宋体"/>
              </a:rPr>
              <a:t>著</a:t>
            </a:r>
            <a:r>
              <a:rPr dirty="0" sz="1000" spc="-5">
                <a:solidFill>
                  <a:srgbClr val="4D4D4F"/>
                </a:solidFill>
                <a:latin typeface="宋体"/>
                <a:cs typeface="宋体"/>
              </a:rPr>
              <a:t>特点</a:t>
            </a:r>
            <a:r>
              <a:rPr dirty="0" sz="1000" spc="-45">
                <a:solidFill>
                  <a:srgbClr val="4D4D4F"/>
                </a:solidFill>
                <a:latin typeface="宋体"/>
                <a:cs typeface="宋体"/>
              </a:rPr>
              <a:t>，</a:t>
            </a:r>
            <a:r>
              <a:rPr dirty="0" sz="1000" spc="5">
                <a:solidFill>
                  <a:srgbClr val="4D4D4F"/>
                </a:solidFill>
                <a:latin typeface="宋体"/>
                <a:cs typeface="宋体"/>
              </a:rPr>
              <a:t>在国</a:t>
            </a:r>
            <a:r>
              <a:rPr dirty="0" sz="1000" spc="-5">
                <a:solidFill>
                  <a:srgbClr val="4D4D4F"/>
                </a:solidFill>
                <a:latin typeface="宋体"/>
                <a:cs typeface="宋体"/>
              </a:rPr>
              <a:t>内外临 </a:t>
            </a:r>
            <a:r>
              <a:rPr dirty="0" sz="1000" spc="-5">
                <a:solidFill>
                  <a:srgbClr val="4D4D4F"/>
                </a:solidFill>
                <a:latin typeface="宋体"/>
                <a:cs typeface="宋体"/>
              </a:rPr>
              <a:t>床指南</a:t>
            </a:r>
            <a:r>
              <a:rPr dirty="0" sz="1000" spc="5">
                <a:solidFill>
                  <a:srgbClr val="4D4D4F"/>
                </a:solidFill>
                <a:latin typeface="宋体"/>
                <a:cs typeface="宋体"/>
              </a:rPr>
              <a:t>中</a:t>
            </a:r>
            <a:r>
              <a:rPr dirty="0" sz="1000" spc="-5">
                <a:solidFill>
                  <a:srgbClr val="4D4D4F"/>
                </a:solidFill>
                <a:latin typeface="宋体"/>
                <a:cs typeface="宋体"/>
              </a:rPr>
              <a:t>逐步</a:t>
            </a:r>
            <a:r>
              <a:rPr dirty="0" sz="1000" spc="5">
                <a:solidFill>
                  <a:srgbClr val="4D4D4F"/>
                </a:solidFill>
                <a:latin typeface="宋体"/>
                <a:cs typeface="宋体"/>
              </a:rPr>
              <a:t>得</a:t>
            </a:r>
            <a:r>
              <a:rPr dirty="0" sz="1000" spc="-5">
                <a:solidFill>
                  <a:srgbClr val="4D4D4F"/>
                </a:solidFill>
                <a:latin typeface="宋体"/>
                <a:cs typeface="宋体"/>
              </a:rPr>
              <a:t>到充</a:t>
            </a:r>
            <a:r>
              <a:rPr dirty="0" sz="1000" spc="5">
                <a:solidFill>
                  <a:srgbClr val="4D4D4F"/>
                </a:solidFill>
                <a:latin typeface="宋体"/>
                <a:cs typeface="宋体"/>
              </a:rPr>
              <a:t>分</a:t>
            </a:r>
            <a:r>
              <a:rPr dirty="0" sz="1000" spc="-5">
                <a:solidFill>
                  <a:srgbClr val="4D4D4F"/>
                </a:solidFill>
                <a:latin typeface="宋体"/>
                <a:cs typeface="宋体"/>
              </a:rPr>
              <a:t>认</a:t>
            </a:r>
            <a:r>
              <a:rPr dirty="0" sz="1000" spc="5">
                <a:solidFill>
                  <a:srgbClr val="4D4D4F"/>
                </a:solidFill>
                <a:latin typeface="宋体"/>
                <a:cs typeface="宋体"/>
              </a:rPr>
              <a:t>可</a:t>
            </a:r>
            <a:r>
              <a:rPr dirty="0" sz="1000" spc="-20">
                <a:solidFill>
                  <a:srgbClr val="4D4D4F"/>
                </a:solidFill>
                <a:latin typeface="宋体"/>
                <a:cs typeface="宋体"/>
              </a:rPr>
              <a:t>，</a:t>
            </a:r>
            <a:r>
              <a:rPr dirty="0" sz="1000" spc="-5">
                <a:solidFill>
                  <a:srgbClr val="4D4D4F"/>
                </a:solidFill>
                <a:latin typeface="宋体"/>
                <a:cs typeface="宋体"/>
              </a:rPr>
              <a:t>治疗地</a:t>
            </a:r>
            <a:r>
              <a:rPr dirty="0" sz="1000" spc="5">
                <a:solidFill>
                  <a:srgbClr val="4D4D4F"/>
                </a:solidFill>
                <a:latin typeface="宋体"/>
                <a:cs typeface="宋体"/>
              </a:rPr>
              <a:t>位</a:t>
            </a:r>
            <a:r>
              <a:rPr dirty="0" sz="1000" spc="-5">
                <a:solidFill>
                  <a:srgbClr val="4D4D4F"/>
                </a:solidFill>
                <a:latin typeface="宋体"/>
                <a:cs typeface="宋体"/>
              </a:rPr>
              <a:t>不</a:t>
            </a:r>
            <a:r>
              <a:rPr dirty="0" sz="1000" spc="5">
                <a:solidFill>
                  <a:srgbClr val="4D4D4F"/>
                </a:solidFill>
                <a:latin typeface="宋体"/>
                <a:cs typeface="宋体"/>
              </a:rPr>
              <a:t>断提</a:t>
            </a:r>
            <a:r>
              <a:rPr dirty="0" sz="1000" spc="-5">
                <a:solidFill>
                  <a:srgbClr val="4D4D4F"/>
                </a:solidFill>
                <a:latin typeface="宋体"/>
                <a:cs typeface="宋体"/>
              </a:rPr>
              <a:t>升</a:t>
            </a:r>
            <a:r>
              <a:rPr dirty="0" sz="1000" spc="-20">
                <a:solidFill>
                  <a:srgbClr val="4D4D4F"/>
                </a:solidFill>
                <a:latin typeface="宋体"/>
                <a:cs typeface="宋体"/>
              </a:rPr>
              <a:t>，</a:t>
            </a:r>
            <a:r>
              <a:rPr dirty="0" sz="1000" spc="5">
                <a:solidFill>
                  <a:srgbClr val="4D4D4F"/>
                </a:solidFill>
                <a:latin typeface="宋体"/>
                <a:cs typeface="宋体"/>
              </a:rPr>
              <a:t>逐渐</a:t>
            </a:r>
            <a:r>
              <a:rPr dirty="0" sz="1000" spc="-5">
                <a:solidFill>
                  <a:srgbClr val="4D4D4F"/>
                </a:solidFill>
                <a:latin typeface="宋体"/>
                <a:cs typeface="宋体"/>
              </a:rPr>
              <a:t>成为降</a:t>
            </a:r>
            <a:r>
              <a:rPr dirty="0" sz="1000" spc="5">
                <a:solidFill>
                  <a:srgbClr val="4D4D4F"/>
                </a:solidFill>
                <a:latin typeface="宋体"/>
                <a:cs typeface="宋体"/>
              </a:rPr>
              <a:t>糖</a:t>
            </a:r>
            <a:r>
              <a:rPr dirty="0" sz="1000" spc="-5">
                <a:solidFill>
                  <a:srgbClr val="4D4D4F"/>
                </a:solidFill>
                <a:latin typeface="宋体"/>
                <a:cs typeface="宋体"/>
              </a:rPr>
              <a:t>药物</a:t>
            </a:r>
            <a:r>
              <a:rPr dirty="0" sz="1000" spc="5">
                <a:solidFill>
                  <a:srgbClr val="4D4D4F"/>
                </a:solidFill>
                <a:latin typeface="宋体"/>
                <a:cs typeface="宋体"/>
              </a:rPr>
              <a:t>市</a:t>
            </a:r>
            <a:r>
              <a:rPr dirty="0" sz="1000" spc="-5">
                <a:solidFill>
                  <a:srgbClr val="4D4D4F"/>
                </a:solidFill>
                <a:latin typeface="宋体"/>
                <a:cs typeface="宋体"/>
              </a:rPr>
              <a:t>场的</a:t>
            </a:r>
            <a:r>
              <a:rPr dirty="0" sz="1000" spc="5">
                <a:solidFill>
                  <a:srgbClr val="4D4D4F"/>
                </a:solidFill>
                <a:latin typeface="宋体"/>
                <a:cs typeface="宋体"/>
              </a:rPr>
              <a:t>主</a:t>
            </a:r>
            <a:r>
              <a:rPr dirty="0" sz="1000" spc="-5">
                <a:solidFill>
                  <a:srgbClr val="4D4D4F"/>
                </a:solidFill>
                <a:latin typeface="宋体"/>
                <a:cs typeface="宋体"/>
              </a:rPr>
              <a:t>力</a:t>
            </a:r>
            <a:r>
              <a:rPr dirty="0" sz="1000" spc="5">
                <a:solidFill>
                  <a:srgbClr val="4D4D4F"/>
                </a:solidFill>
                <a:latin typeface="宋体"/>
                <a:cs typeface="宋体"/>
              </a:rPr>
              <a:t>之</a:t>
            </a:r>
            <a:r>
              <a:rPr dirty="0" sz="1000" spc="-5">
                <a:solidFill>
                  <a:srgbClr val="4D4D4F"/>
                </a:solidFill>
                <a:latin typeface="宋体"/>
                <a:cs typeface="宋体"/>
              </a:rPr>
              <a:t>一</a:t>
            </a:r>
            <a:r>
              <a:rPr dirty="0" sz="1000" spc="-20">
                <a:solidFill>
                  <a:srgbClr val="4D4D4F"/>
                </a:solidFill>
                <a:latin typeface="宋体"/>
                <a:cs typeface="宋体"/>
              </a:rPr>
              <a:t>。</a:t>
            </a:r>
            <a:r>
              <a:rPr dirty="0" sz="1000" spc="-5">
                <a:solidFill>
                  <a:srgbClr val="4D4D4F"/>
                </a:solidFill>
                <a:latin typeface="宋体"/>
                <a:cs typeface="宋体"/>
              </a:rPr>
              <a:t>磷 </a:t>
            </a:r>
            <a:r>
              <a:rPr dirty="0" sz="1000" spc="-5">
                <a:solidFill>
                  <a:srgbClr val="4D4D4F"/>
                </a:solidFill>
                <a:latin typeface="宋体"/>
                <a:cs typeface="宋体"/>
              </a:rPr>
              <a:t>酸瑞格</a:t>
            </a:r>
            <a:r>
              <a:rPr dirty="0" sz="1000" spc="5">
                <a:solidFill>
                  <a:srgbClr val="4D4D4F"/>
                </a:solidFill>
                <a:latin typeface="宋体"/>
                <a:cs typeface="宋体"/>
              </a:rPr>
              <a:t>列</a:t>
            </a:r>
            <a:r>
              <a:rPr dirty="0" sz="1000" spc="-5">
                <a:solidFill>
                  <a:srgbClr val="4D4D4F"/>
                </a:solidFill>
                <a:latin typeface="宋体"/>
                <a:cs typeface="宋体"/>
              </a:rPr>
              <a:t>汀是</a:t>
            </a:r>
            <a:r>
              <a:rPr dirty="0" sz="1000" spc="5">
                <a:solidFill>
                  <a:srgbClr val="4D4D4F"/>
                </a:solidFill>
                <a:latin typeface="宋体"/>
                <a:cs typeface="宋体"/>
              </a:rPr>
              <a:t>由</a:t>
            </a:r>
            <a:r>
              <a:rPr dirty="0" sz="1000" spc="-5">
                <a:solidFill>
                  <a:srgbClr val="4D4D4F"/>
                </a:solidFill>
                <a:latin typeface="宋体"/>
                <a:cs typeface="宋体"/>
              </a:rPr>
              <a:t>恒瑞</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研</a:t>
            </a:r>
            <a:r>
              <a:rPr dirty="0" sz="1000" spc="-5">
                <a:solidFill>
                  <a:srgbClr val="4D4D4F"/>
                </a:solidFill>
                <a:latin typeface="宋体"/>
                <a:cs typeface="宋体"/>
              </a:rPr>
              <a:t>发的</a:t>
            </a:r>
            <a:r>
              <a:rPr dirty="0" sz="1000" spc="-260">
                <a:solidFill>
                  <a:srgbClr val="4D4D4F"/>
                </a:solidFill>
                <a:latin typeface="宋体"/>
                <a:cs typeface="宋体"/>
              </a:rPr>
              <a:t> </a:t>
            </a:r>
            <a:r>
              <a:rPr dirty="0" sz="1000" spc="-5">
                <a:solidFill>
                  <a:srgbClr val="4D4D4F"/>
                </a:solidFill>
                <a:latin typeface="等线"/>
                <a:cs typeface="等线"/>
              </a:rPr>
              <a:t>DPP-4</a:t>
            </a:r>
            <a:r>
              <a:rPr dirty="0" sz="1000" spc="-30">
                <a:solidFill>
                  <a:srgbClr val="4D4D4F"/>
                </a:solidFill>
                <a:latin typeface="等线"/>
                <a:cs typeface="等线"/>
              </a:rPr>
              <a:t> </a:t>
            </a:r>
            <a:r>
              <a:rPr dirty="0" sz="1000" spc="-5">
                <a:solidFill>
                  <a:srgbClr val="4D4D4F"/>
                </a:solidFill>
                <a:latin typeface="宋体"/>
                <a:cs typeface="宋体"/>
              </a:rPr>
              <a:t>抑制</a:t>
            </a:r>
            <a:r>
              <a:rPr dirty="0" sz="1000" spc="5">
                <a:solidFill>
                  <a:srgbClr val="4D4D4F"/>
                </a:solidFill>
                <a:latin typeface="宋体"/>
                <a:cs typeface="宋体"/>
              </a:rPr>
              <a:t>剂</a:t>
            </a:r>
            <a:r>
              <a:rPr dirty="0" sz="1000" spc="-140">
                <a:solidFill>
                  <a:srgbClr val="4D4D4F"/>
                </a:solidFill>
                <a:latin typeface="宋体"/>
                <a:cs typeface="宋体"/>
              </a:rPr>
              <a:t>，</a:t>
            </a:r>
            <a:r>
              <a:rPr dirty="0" sz="1000" spc="-5">
                <a:solidFill>
                  <a:srgbClr val="4D4D4F"/>
                </a:solidFill>
                <a:latin typeface="宋体"/>
                <a:cs typeface="宋体"/>
              </a:rPr>
              <a:t>拟</a:t>
            </a:r>
            <a:r>
              <a:rPr dirty="0" sz="1000" spc="5">
                <a:solidFill>
                  <a:srgbClr val="4D4D4F"/>
                </a:solidFill>
                <a:latin typeface="宋体"/>
                <a:cs typeface="宋体"/>
              </a:rPr>
              <a:t>用于</a:t>
            </a:r>
            <a:r>
              <a:rPr dirty="0" sz="1000" spc="-5">
                <a:solidFill>
                  <a:srgbClr val="4D4D4F"/>
                </a:solidFill>
                <a:latin typeface="宋体"/>
                <a:cs typeface="宋体"/>
              </a:rPr>
              <a:t>治疗</a:t>
            </a:r>
            <a:r>
              <a:rPr dirty="0" sz="1000" spc="-254">
                <a:solidFill>
                  <a:srgbClr val="4D4D4F"/>
                </a:solidFill>
                <a:latin typeface="宋体"/>
                <a:cs typeface="宋体"/>
              </a:rPr>
              <a:t> </a:t>
            </a:r>
            <a:r>
              <a:rPr dirty="0" sz="1000" spc="-5">
                <a:solidFill>
                  <a:srgbClr val="4D4D4F"/>
                </a:solidFill>
                <a:latin typeface="等线"/>
                <a:cs typeface="等线"/>
              </a:rPr>
              <a:t>2</a:t>
            </a:r>
            <a:r>
              <a:rPr dirty="0" sz="1000" spc="-30">
                <a:solidFill>
                  <a:srgbClr val="4D4D4F"/>
                </a:solidFill>
                <a:latin typeface="等线"/>
                <a:cs typeface="等线"/>
              </a:rPr>
              <a:t> </a:t>
            </a:r>
            <a:r>
              <a:rPr dirty="0" sz="1000" spc="-5">
                <a:solidFill>
                  <a:srgbClr val="4D4D4F"/>
                </a:solidFill>
                <a:latin typeface="宋体"/>
                <a:cs typeface="宋体"/>
              </a:rPr>
              <a:t>型糖</a:t>
            </a:r>
            <a:r>
              <a:rPr dirty="0" sz="1000" spc="5">
                <a:solidFill>
                  <a:srgbClr val="4D4D4F"/>
                </a:solidFill>
                <a:latin typeface="宋体"/>
                <a:cs typeface="宋体"/>
              </a:rPr>
              <a:t>尿</a:t>
            </a:r>
            <a:r>
              <a:rPr dirty="0" sz="1000" spc="-5">
                <a:solidFill>
                  <a:srgbClr val="4D4D4F"/>
                </a:solidFill>
                <a:latin typeface="宋体"/>
                <a:cs typeface="宋体"/>
              </a:rPr>
              <a:t>病</a:t>
            </a:r>
            <a:r>
              <a:rPr dirty="0" sz="1000" spc="-140">
                <a:solidFill>
                  <a:srgbClr val="4D4D4F"/>
                </a:solidFill>
                <a:latin typeface="宋体"/>
                <a:cs typeface="宋体"/>
              </a:rPr>
              <a:t>。</a:t>
            </a:r>
            <a:r>
              <a:rPr dirty="0" sz="1000" spc="5">
                <a:solidFill>
                  <a:srgbClr val="4D4D4F"/>
                </a:solidFill>
                <a:latin typeface="宋体"/>
                <a:cs typeface="宋体"/>
              </a:rPr>
              <a:t>从</a:t>
            </a:r>
            <a:r>
              <a:rPr dirty="0" sz="1000" spc="-5">
                <a:solidFill>
                  <a:srgbClr val="4D4D4F"/>
                </a:solidFill>
                <a:latin typeface="宋体"/>
                <a:cs typeface="宋体"/>
              </a:rPr>
              <a:t>结构</a:t>
            </a:r>
            <a:r>
              <a:rPr dirty="0" sz="1000" spc="5">
                <a:solidFill>
                  <a:srgbClr val="4D4D4F"/>
                </a:solidFill>
                <a:latin typeface="宋体"/>
                <a:cs typeface="宋体"/>
              </a:rPr>
              <a:t>来</a:t>
            </a:r>
            <a:r>
              <a:rPr dirty="0" sz="1000" spc="-5">
                <a:solidFill>
                  <a:srgbClr val="4D4D4F"/>
                </a:solidFill>
                <a:latin typeface="宋体"/>
                <a:cs typeface="宋体"/>
              </a:rPr>
              <a:t>看</a:t>
            </a:r>
            <a:r>
              <a:rPr dirty="0" sz="1000" spc="-140">
                <a:solidFill>
                  <a:srgbClr val="4D4D4F"/>
                </a:solidFill>
                <a:latin typeface="宋体"/>
                <a:cs typeface="宋体"/>
              </a:rPr>
              <a:t>，</a:t>
            </a:r>
            <a:r>
              <a:rPr dirty="0" sz="1000" spc="-5">
                <a:solidFill>
                  <a:srgbClr val="4D4D4F"/>
                </a:solidFill>
                <a:latin typeface="宋体"/>
                <a:cs typeface="宋体"/>
              </a:rPr>
              <a:t>其 属于西</a:t>
            </a:r>
            <a:r>
              <a:rPr dirty="0" sz="1000" spc="5">
                <a:solidFill>
                  <a:srgbClr val="4D4D4F"/>
                </a:solidFill>
                <a:latin typeface="宋体"/>
                <a:cs typeface="宋体"/>
              </a:rPr>
              <a:t>格</a:t>
            </a:r>
            <a:r>
              <a:rPr dirty="0" sz="1000" spc="-5">
                <a:solidFill>
                  <a:srgbClr val="4D4D4F"/>
                </a:solidFill>
                <a:latin typeface="宋体"/>
                <a:cs typeface="宋体"/>
              </a:rPr>
              <a:t>列汀的</a:t>
            </a:r>
            <a:r>
              <a:rPr dirty="0" sz="1000" spc="-254">
                <a:solidFill>
                  <a:srgbClr val="4D4D4F"/>
                </a:solidFill>
                <a:latin typeface="宋体"/>
                <a:cs typeface="宋体"/>
              </a:rPr>
              <a:t> </a:t>
            </a:r>
            <a:r>
              <a:rPr dirty="0" sz="1000" spc="-5">
                <a:solidFill>
                  <a:srgbClr val="4D4D4F"/>
                </a:solidFill>
                <a:latin typeface="等线"/>
                <a:cs typeface="等线"/>
              </a:rPr>
              <a:t>me</a:t>
            </a:r>
            <a:r>
              <a:rPr dirty="0" sz="1000" spc="-30">
                <a:solidFill>
                  <a:srgbClr val="4D4D4F"/>
                </a:solidFill>
                <a:latin typeface="等线"/>
                <a:cs typeface="等线"/>
              </a:rPr>
              <a:t> </a:t>
            </a:r>
            <a:r>
              <a:rPr dirty="0" sz="1000" spc="-5">
                <a:solidFill>
                  <a:srgbClr val="4D4D4F"/>
                </a:solidFill>
                <a:latin typeface="等线"/>
                <a:cs typeface="等线"/>
              </a:rPr>
              <a:t>too</a:t>
            </a:r>
            <a:r>
              <a:rPr dirty="0" sz="1000" spc="-30">
                <a:solidFill>
                  <a:srgbClr val="4D4D4F"/>
                </a:solidFill>
                <a:latin typeface="等线"/>
                <a:cs typeface="等线"/>
              </a:rPr>
              <a:t> </a:t>
            </a:r>
            <a:r>
              <a:rPr dirty="0" sz="1000" spc="5">
                <a:solidFill>
                  <a:srgbClr val="4D4D4F"/>
                </a:solidFill>
                <a:latin typeface="宋体"/>
                <a:cs typeface="宋体"/>
              </a:rPr>
              <a:t>新</a:t>
            </a:r>
            <a:r>
              <a:rPr dirty="0" sz="1000" spc="-5">
                <a:solidFill>
                  <a:srgbClr val="4D4D4F"/>
                </a:solidFill>
                <a:latin typeface="宋体"/>
                <a:cs typeface="宋体"/>
              </a:rPr>
              <a:t>药</a:t>
            </a:r>
            <a:r>
              <a:rPr dirty="0" sz="1000" spc="-114">
                <a:solidFill>
                  <a:srgbClr val="4D4D4F"/>
                </a:solidFill>
                <a:latin typeface="宋体"/>
                <a:cs typeface="宋体"/>
              </a:rPr>
              <a:t>。</a:t>
            </a:r>
            <a:r>
              <a:rPr dirty="0" sz="1000" spc="-5">
                <a:solidFill>
                  <a:srgbClr val="4D4D4F"/>
                </a:solidFill>
                <a:latin typeface="宋体"/>
                <a:cs typeface="宋体"/>
              </a:rPr>
              <a:t>在经历</a:t>
            </a:r>
            <a:r>
              <a:rPr dirty="0" sz="1000" spc="-260">
                <a:solidFill>
                  <a:srgbClr val="4D4D4F"/>
                </a:solidFill>
                <a:latin typeface="宋体"/>
                <a:cs typeface="宋体"/>
              </a:rPr>
              <a:t> </a:t>
            </a:r>
            <a:r>
              <a:rPr dirty="0" sz="1000" spc="-5">
                <a:solidFill>
                  <a:srgbClr val="4D4D4F"/>
                </a:solidFill>
                <a:latin typeface="等线"/>
                <a:cs typeface="等线"/>
              </a:rPr>
              <a:t>2015</a:t>
            </a:r>
            <a:r>
              <a:rPr dirty="0" sz="1000" spc="-25">
                <a:solidFill>
                  <a:srgbClr val="4D4D4F"/>
                </a:solidFill>
                <a:latin typeface="等线"/>
                <a:cs typeface="等线"/>
              </a:rPr>
              <a:t> </a:t>
            </a:r>
            <a:r>
              <a:rPr dirty="0" sz="1000" spc="-5">
                <a:solidFill>
                  <a:srgbClr val="4D4D4F"/>
                </a:solidFill>
                <a:latin typeface="宋体"/>
                <a:cs typeface="宋体"/>
              </a:rPr>
              <a:t>年</a:t>
            </a:r>
            <a:r>
              <a:rPr dirty="0" sz="1000" spc="5">
                <a:solidFill>
                  <a:srgbClr val="4D4D4F"/>
                </a:solidFill>
                <a:latin typeface="宋体"/>
                <a:cs typeface="宋体"/>
              </a:rPr>
              <a:t>临</a:t>
            </a:r>
            <a:r>
              <a:rPr dirty="0" sz="1000" spc="-5">
                <a:solidFill>
                  <a:srgbClr val="4D4D4F"/>
                </a:solidFill>
                <a:latin typeface="宋体"/>
                <a:cs typeface="宋体"/>
              </a:rPr>
              <a:t>床</a:t>
            </a:r>
            <a:r>
              <a:rPr dirty="0" sz="1000" spc="5">
                <a:solidFill>
                  <a:srgbClr val="4D4D4F"/>
                </a:solidFill>
                <a:latin typeface="宋体"/>
                <a:cs typeface="宋体"/>
              </a:rPr>
              <a:t>自</a:t>
            </a:r>
            <a:r>
              <a:rPr dirty="0" sz="1000" spc="-5">
                <a:solidFill>
                  <a:srgbClr val="4D4D4F"/>
                </a:solidFill>
                <a:latin typeface="宋体"/>
                <a:cs typeface="宋体"/>
              </a:rPr>
              <a:t>查主动</a:t>
            </a:r>
            <a:r>
              <a:rPr dirty="0" sz="1000" spc="5">
                <a:solidFill>
                  <a:srgbClr val="4D4D4F"/>
                </a:solidFill>
                <a:latin typeface="宋体"/>
                <a:cs typeface="宋体"/>
              </a:rPr>
              <a:t>撤</a:t>
            </a:r>
            <a:r>
              <a:rPr dirty="0" sz="1000" spc="-5">
                <a:solidFill>
                  <a:srgbClr val="4D4D4F"/>
                </a:solidFill>
                <a:latin typeface="宋体"/>
                <a:cs typeface="宋体"/>
              </a:rPr>
              <a:t>回注</a:t>
            </a:r>
            <a:r>
              <a:rPr dirty="0" sz="1000" spc="5">
                <a:solidFill>
                  <a:srgbClr val="4D4D4F"/>
                </a:solidFill>
                <a:latin typeface="宋体"/>
                <a:cs typeface="宋体"/>
              </a:rPr>
              <a:t>册</a:t>
            </a:r>
            <a:r>
              <a:rPr dirty="0" sz="1000" spc="-5">
                <a:solidFill>
                  <a:srgbClr val="4D4D4F"/>
                </a:solidFill>
                <a:latin typeface="宋体"/>
                <a:cs typeface="宋体"/>
              </a:rPr>
              <a:t>申请</a:t>
            </a:r>
            <a:r>
              <a:rPr dirty="0" sz="1000">
                <a:solidFill>
                  <a:srgbClr val="4D4D4F"/>
                </a:solidFill>
                <a:latin typeface="宋体"/>
                <a:cs typeface="宋体"/>
              </a:rPr>
              <a:t>后</a:t>
            </a:r>
            <a:r>
              <a:rPr dirty="0" sz="1000" spc="-105">
                <a:solidFill>
                  <a:srgbClr val="4D4D4F"/>
                </a:solidFill>
                <a:latin typeface="宋体"/>
                <a:cs typeface="宋体"/>
              </a:rPr>
              <a:t>，</a:t>
            </a:r>
            <a:r>
              <a:rPr dirty="0" sz="1000" spc="5">
                <a:solidFill>
                  <a:srgbClr val="4D4D4F"/>
                </a:solidFill>
                <a:latin typeface="宋体"/>
                <a:cs typeface="宋体"/>
              </a:rPr>
              <a:t>公</a:t>
            </a:r>
            <a:r>
              <a:rPr dirty="0" sz="1000" spc="-5">
                <a:solidFill>
                  <a:srgbClr val="4D4D4F"/>
                </a:solidFill>
                <a:latin typeface="宋体"/>
                <a:cs typeface="宋体"/>
              </a:rPr>
              <a:t>司又相继 开展了</a:t>
            </a:r>
            <a:r>
              <a:rPr dirty="0" sz="1000" spc="5">
                <a:solidFill>
                  <a:srgbClr val="4D4D4F"/>
                </a:solidFill>
                <a:latin typeface="宋体"/>
                <a:cs typeface="宋体"/>
              </a:rPr>
              <a:t>三</a:t>
            </a:r>
            <a:r>
              <a:rPr dirty="0" sz="1000" spc="-5">
                <a:solidFill>
                  <a:srgbClr val="4D4D4F"/>
                </a:solidFill>
                <a:latin typeface="宋体"/>
                <a:cs typeface="宋体"/>
              </a:rPr>
              <a:t>期临</a:t>
            </a:r>
            <a:r>
              <a:rPr dirty="0" sz="1000" spc="5">
                <a:solidFill>
                  <a:srgbClr val="4D4D4F"/>
                </a:solidFill>
                <a:latin typeface="宋体"/>
                <a:cs typeface="宋体"/>
              </a:rPr>
              <a:t>床</a:t>
            </a:r>
            <a:r>
              <a:rPr dirty="0" sz="1000" spc="-5">
                <a:solidFill>
                  <a:srgbClr val="4D4D4F"/>
                </a:solidFill>
                <a:latin typeface="宋体"/>
                <a:cs typeface="宋体"/>
              </a:rPr>
              <a:t>研究</a:t>
            </a:r>
            <a:r>
              <a:rPr dirty="0" sz="1000" spc="5">
                <a:solidFill>
                  <a:srgbClr val="4D4D4F"/>
                </a:solidFill>
                <a:latin typeface="宋体"/>
                <a:cs typeface="宋体"/>
              </a:rPr>
              <a:t>，</a:t>
            </a:r>
            <a:r>
              <a:rPr dirty="0" sz="1000" spc="-5">
                <a:solidFill>
                  <a:srgbClr val="4D4D4F"/>
                </a:solidFill>
                <a:latin typeface="宋体"/>
                <a:cs typeface="宋体"/>
              </a:rPr>
              <a:t>预</a:t>
            </a:r>
            <a:r>
              <a:rPr dirty="0" sz="1000" spc="5">
                <a:solidFill>
                  <a:srgbClr val="4D4D4F"/>
                </a:solidFill>
                <a:latin typeface="宋体"/>
                <a:cs typeface="宋体"/>
              </a:rPr>
              <a:t>计</a:t>
            </a:r>
            <a:r>
              <a:rPr dirty="0" sz="1000" spc="-5">
                <a:solidFill>
                  <a:srgbClr val="4D4D4F"/>
                </a:solidFill>
                <a:latin typeface="宋体"/>
                <a:cs typeface="宋体"/>
              </a:rPr>
              <a:t>该品种</a:t>
            </a:r>
            <a:r>
              <a:rPr dirty="0" sz="1000" spc="5">
                <a:solidFill>
                  <a:srgbClr val="4D4D4F"/>
                </a:solidFill>
                <a:latin typeface="宋体"/>
                <a:cs typeface="宋体"/>
              </a:rPr>
              <a:t>有</a:t>
            </a:r>
            <a:r>
              <a:rPr dirty="0" sz="1000" spc="-5">
                <a:solidFill>
                  <a:srgbClr val="4D4D4F"/>
                </a:solidFill>
                <a:latin typeface="宋体"/>
                <a:cs typeface="宋体"/>
              </a:rPr>
              <a:t>望不</a:t>
            </a:r>
            <a:r>
              <a:rPr dirty="0" sz="1000" spc="5">
                <a:solidFill>
                  <a:srgbClr val="4D4D4F"/>
                </a:solidFill>
                <a:latin typeface="宋体"/>
                <a:cs typeface="宋体"/>
              </a:rPr>
              <a:t>久</a:t>
            </a:r>
            <a:r>
              <a:rPr dirty="0" sz="1000" spc="-5">
                <a:solidFill>
                  <a:srgbClr val="4D4D4F"/>
                </a:solidFill>
                <a:latin typeface="宋体"/>
                <a:cs typeface="宋体"/>
              </a:rPr>
              <a:t>申报</a:t>
            </a:r>
            <a:r>
              <a:rPr dirty="0" sz="1000" spc="5">
                <a:solidFill>
                  <a:srgbClr val="4D4D4F"/>
                </a:solidFill>
                <a:latin typeface="宋体"/>
                <a:cs typeface="宋体"/>
              </a:rPr>
              <a:t>上</a:t>
            </a:r>
            <a:r>
              <a:rPr dirty="0" sz="1000" spc="-5">
                <a:solidFill>
                  <a:srgbClr val="4D4D4F"/>
                </a:solidFill>
                <a:latin typeface="宋体"/>
                <a:cs typeface="宋体"/>
              </a:rPr>
              <a:t>市。</a:t>
            </a:r>
            <a:endParaRPr sz="1000">
              <a:latin typeface="宋体"/>
              <a:cs typeface="宋体"/>
            </a:endParaRPr>
          </a:p>
          <a:p>
            <a:pPr algn="just" marL="29209" marR="5080">
              <a:lnSpc>
                <a:spcPct val="117000"/>
              </a:lnSpc>
              <a:spcBef>
                <a:spcPts val="770"/>
              </a:spcBef>
            </a:pPr>
            <a:r>
              <a:rPr dirty="0" sz="1000" spc="-5">
                <a:solidFill>
                  <a:srgbClr val="4D4D4F"/>
                </a:solidFill>
                <a:latin typeface="宋体"/>
                <a:cs typeface="宋体"/>
              </a:rPr>
              <a:t>胰岛素</a:t>
            </a:r>
            <a:r>
              <a:rPr dirty="0" sz="1000" spc="5">
                <a:solidFill>
                  <a:srgbClr val="4D4D4F"/>
                </a:solidFill>
                <a:latin typeface="宋体"/>
                <a:cs typeface="宋体"/>
              </a:rPr>
              <a:t>作</a:t>
            </a:r>
            <a:r>
              <a:rPr dirty="0" sz="1000" spc="-5">
                <a:solidFill>
                  <a:srgbClr val="4D4D4F"/>
                </a:solidFill>
                <a:latin typeface="宋体"/>
                <a:cs typeface="宋体"/>
              </a:rPr>
              <a:t>为糖</a:t>
            </a:r>
            <a:r>
              <a:rPr dirty="0" sz="1000" spc="5">
                <a:solidFill>
                  <a:srgbClr val="4D4D4F"/>
                </a:solidFill>
                <a:latin typeface="宋体"/>
                <a:cs typeface="宋体"/>
              </a:rPr>
              <a:t>尿</a:t>
            </a:r>
            <a:r>
              <a:rPr dirty="0" sz="1000" spc="-5">
                <a:solidFill>
                  <a:srgbClr val="4D4D4F"/>
                </a:solidFill>
                <a:latin typeface="宋体"/>
                <a:cs typeface="宋体"/>
              </a:rPr>
              <a:t>病治</a:t>
            </a:r>
            <a:r>
              <a:rPr dirty="0" sz="1000" spc="5">
                <a:solidFill>
                  <a:srgbClr val="4D4D4F"/>
                </a:solidFill>
                <a:latin typeface="宋体"/>
                <a:cs typeface="宋体"/>
              </a:rPr>
              <a:t>疗</a:t>
            </a:r>
            <a:r>
              <a:rPr dirty="0" sz="1000" spc="-5">
                <a:solidFill>
                  <a:srgbClr val="4D4D4F"/>
                </a:solidFill>
                <a:latin typeface="宋体"/>
                <a:cs typeface="宋体"/>
              </a:rPr>
              <a:t>的</a:t>
            </a:r>
            <a:r>
              <a:rPr dirty="0" sz="1000" spc="5">
                <a:solidFill>
                  <a:srgbClr val="4D4D4F"/>
                </a:solidFill>
                <a:latin typeface="宋体"/>
                <a:cs typeface="宋体"/>
              </a:rPr>
              <a:t>最</a:t>
            </a:r>
            <a:r>
              <a:rPr dirty="0" sz="1000" spc="-5">
                <a:solidFill>
                  <a:srgbClr val="4D4D4F"/>
                </a:solidFill>
                <a:latin typeface="宋体"/>
                <a:cs typeface="宋体"/>
              </a:rPr>
              <a:t>后一道</a:t>
            </a:r>
            <a:r>
              <a:rPr dirty="0" sz="1000" spc="5">
                <a:solidFill>
                  <a:srgbClr val="4D4D4F"/>
                </a:solidFill>
                <a:latin typeface="宋体"/>
                <a:cs typeface="宋体"/>
              </a:rPr>
              <a:t>防</a:t>
            </a:r>
            <a:r>
              <a:rPr dirty="0" sz="1000" spc="-5">
                <a:solidFill>
                  <a:srgbClr val="4D4D4F"/>
                </a:solidFill>
                <a:latin typeface="宋体"/>
                <a:cs typeface="宋体"/>
              </a:rPr>
              <a:t>线</a:t>
            </a:r>
            <a:r>
              <a:rPr dirty="0" sz="1000" spc="-10">
                <a:solidFill>
                  <a:srgbClr val="4D4D4F"/>
                </a:solidFill>
                <a:latin typeface="宋体"/>
                <a:cs typeface="宋体"/>
              </a:rPr>
              <a:t>，</a:t>
            </a:r>
            <a:r>
              <a:rPr dirty="0" sz="1000" spc="-5">
                <a:solidFill>
                  <a:srgbClr val="4D4D4F"/>
                </a:solidFill>
                <a:latin typeface="宋体"/>
                <a:cs typeface="宋体"/>
              </a:rPr>
              <a:t>是糖</a:t>
            </a:r>
            <a:r>
              <a:rPr dirty="0" sz="1000" spc="5">
                <a:solidFill>
                  <a:srgbClr val="4D4D4F"/>
                </a:solidFill>
                <a:latin typeface="宋体"/>
                <a:cs typeface="宋体"/>
              </a:rPr>
              <a:t>尿</a:t>
            </a:r>
            <a:r>
              <a:rPr dirty="0" sz="1000" spc="-5">
                <a:solidFill>
                  <a:srgbClr val="4D4D4F"/>
                </a:solidFill>
                <a:latin typeface="宋体"/>
                <a:cs typeface="宋体"/>
              </a:rPr>
              <a:t>病治</a:t>
            </a:r>
            <a:r>
              <a:rPr dirty="0" sz="1000" spc="5">
                <a:solidFill>
                  <a:srgbClr val="4D4D4F"/>
                </a:solidFill>
                <a:latin typeface="宋体"/>
                <a:cs typeface="宋体"/>
              </a:rPr>
              <a:t>疗</a:t>
            </a:r>
            <a:r>
              <a:rPr dirty="0" sz="1000" spc="-5">
                <a:solidFill>
                  <a:srgbClr val="4D4D4F"/>
                </a:solidFill>
                <a:latin typeface="宋体"/>
                <a:cs typeface="宋体"/>
              </a:rPr>
              <a:t>后期的</a:t>
            </a:r>
            <a:r>
              <a:rPr dirty="0" sz="1000" spc="5">
                <a:solidFill>
                  <a:srgbClr val="4D4D4F"/>
                </a:solidFill>
                <a:latin typeface="宋体"/>
                <a:cs typeface="宋体"/>
              </a:rPr>
              <a:t>必</a:t>
            </a:r>
            <a:r>
              <a:rPr dirty="0" sz="1000" spc="-5">
                <a:solidFill>
                  <a:srgbClr val="4D4D4F"/>
                </a:solidFill>
                <a:latin typeface="宋体"/>
                <a:cs typeface="宋体"/>
              </a:rPr>
              <a:t>备用</a:t>
            </a:r>
            <a:r>
              <a:rPr dirty="0" sz="1000" spc="10">
                <a:solidFill>
                  <a:srgbClr val="4D4D4F"/>
                </a:solidFill>
                <a:latin typeface="宋体"/>
                <a:cs typeface="宋体"/>
              </a:rPr>
              <a:t>药</a:t>
            </a:r>
            <a:r>
              <a:rPr dirty="0" sz="1000" spc="-30">
                <a:solidFill>
                  <a:srgbClr val="4D4D4F"/>
                </a:solidFill>
                <a:latin typeface="宋体"/>
                <a:cs typeface="宋体"/>
              </a:rPr>
              <a:t>。</a:t>
            </a:r>
            <a:r>
              <a:rPr dirty="0" sz="1000" spc="5">
                <a:solidFill>
                  <a:srgbClr val="4D4D4F"/>
                </a:solidFill>
                <a:latin typeface="宋体"/>
                <a:cs typeface="宋体"/>
              </a:rPr>
              <a:t>胰</a:t>
            </a:r>
            <a:r>
              <a:rPr dirty="0" sz="1000" spc="-5">
                <a:solidFill>
                  <a:srgbClr val="4D4D4F"/>
                </a:solidFill>
                <a:latin typeface="宋体"/>
                <a:cs typeface="宋体"/>
              </a:rPr>
              <a:t>岛素</a:t>
            </a:r>
            <a:r>
              <a:rPr dirty="0" sz="1000" spc="5">
                <a:solidFill>
                  <a:srgbClr val="4D4D4F"/>
                </a:solidFill>
                <a:latin typeface="宋体"/>
                <a:cs typeface="宋体"/>
              </a:rPr>
              <a:t>的</a:t>
            </a:r>
            <a:r>
              <a:rPr dirty="0" sz="1000" spc="-5">
                <a:solidFill>
                  <a:srgbClr val="4D4D4F"/>
                </a:solidFill>
                <a:latin typeface="宋体"/>
                <a:cs typeface="宋体"/>
              </a:rPr>
              <a:t>发展趋 </a:t>
            </a:r>
            <a:r>
              <a:rPr dirty="0" sz="1000" spc="-5">
                <a:solidFill>
                  <a:srgbClr val="4D4D4F"/>
                </a:solidFill>
                <a:latin typeface="宋体"/>
                <a:cs typeface="宋体"/>
              </a:rPr>
              <a:t>势为长</a:t>
            </a:r>
            <a:r>
              <a:rPr dirty="0" sz="1000" spc="5">
                <a:solidFill>
                  <a:srgbClr val="4D4D4F"/>
                </a:solidFill>
                <a:latin typeface="宋体"/>
                <a:cs typeface="宋体"/>
              </a:rPr>
              <a:t>效</a:t>
            </a:r>
            <a:r>
              <a:rPr dirty="0" sz="1000" spc="-5">
                <a:solidFill>
                  <a:srgbClr val="4D4D4F"/>
                </a:solidFill>
                <a:latin typeface="宋体"/>
                <a:cs typeface="宋体"/>
              </a:rPr>
              <a:t>的作</a:t>
            </a:r>
            <a:r>
              <a:rPr dirty="0" sz="1000" spc="5">
                <a:solidFill>
                  <a:srgbClr val="4D4D4F"/>
                </a:solidFill>
                <a:latin typeface="宋体"/>
                <a:cs typeface="宋体"/>
              </a:rPr>
              <a:t>用</a:t>
            </a:r>
            <a:r>
              <a:rPr dirty="0" sz="1000" spc="-5">
                <a:solidFill>
                  <a:srgbClr val="4D4D4F"/>
                </a:solidFill>
                <a:latin typeface="宋体"/>
                <a:cs typeface="宋体"/>
              </a:rPr>
              <a:t>时间</a:t>
            </a:r>
            <a:r>
              <a:rPr dirty="0" sz="1000" spc="5">
                <a:solidFill>
                  <a:srgbClr val="4D4D4F"/>
                </a:solidFill>
                <a:latin typeface="宋体"/>
                <a:cs typeface="宋体"/>
              </a:rPr>
              <a:t>越</a:t>
            </a:r>
            <a:r>
              <a:rPr dirty="0" sz="1000" spc="-5">
                <a:solidFill>
                  <a:srgbClr val="4D4D4F"/>
                </a:solidFill>
                <a:latin typeface="宋体"/>
                <a:cs typeface="宋体"/>
              </a:rPr>
              <a:t>来</a:t>
            </a:r>
            <a:r>
              <a:rPr dirty="0" sz="1000" spc="5">
                <a:solidFill>
                  <a:srgbClr val="4D4D4F"/>
                </a:solidFill>
                <a:latin typeface="宋体"/>
                <a:cs typeface="宋体"/>
              </a:rPr>
              <a:t>越</a:t>
            </a:r>
            <a:r>
              <a:rPr dirty="0" sz="1000">
                <a:solidFill>
                  <a:srgbClr val="4D4D4F"/>
                </a:solidFill>
                <a:latin typeface="宋体"/>
                <a:cs typeface="宋体"/>
              </a:rPr>
              <a:t>长</a:t>
            </a:r>
            <a:r>
              <a:rPr dirty="0" sz="1000" spc="-5">
                <a:solidFill>
                  <a:srgbClr val="4D4D4F"/>
                </a:solidFill>
                <a:latin typeface="宋体"/>
                <a:cs typeface="宋体"/>
              </a:rPr>
              <a:t>，短</a:t>
            </a:r>
            <a:r>
              <a:rPr dirty="0" sz="1000" spc="5">
                <a:solidFill>
                  <a:srgbClr val="4D4D4F"/>
                </a:solidFill>
                <a:latin typeface="宋体"/>
                <a:cs typeface="宋体"/>
              </a:rPr>
              <a:t>效</a:t>
            </a:r>
            <a:r>
              <a:rPr dirty="0" sz="1000" spc="-5">
                <a:solidFill>
                  <a:srgbClr val="4D4D4F"/>
                </a:solidFill>
                <a:latin typeface="宋体"/>
                <a:cs typeface="宋体"/>
              </a:rPr>
              <a:t>的起</a:t>
            </a:r>
            <a:r>
              <a:rPr dirty="0" sz="1000" spc="5">
                <a:solidFill>
                  <a:srgbClr val="4D4D4F"/>
                </a:solidFill>
                <a:latin typeface="宋体"/>
                <a:cs typeface="宋体"/>
              </a:rPr>
              <a:t>效</a:t>
            </a:r>
            <a:r>
              <a:rPr dirty="0" sz="1000" spc="-5">
                <a:solidFill>
                  <a:srgbClr val="4D4D4F"/>
                </a:solidFill>
                <a:latin typeface="宋体"/>
                <a:cs typeface="宋体"/>
              </a:rPr>
              <a:t>速度</a:t>
            </a:r>
            <a:r>
              <a:rPr dirty="0" sz="1000" spc="5">
                <a:solidFill>
                  <a:srgbClr val="4D4D4F"/>
                </a:solidFill>
                <a:latin typeface="宋体"/>
                <a:cs typeface="宋体"/>
              </a:rPr>
              <a:t>越</a:t>
            </a:r>
            <a:r>
              <a:rPr dirty="0" sz="1000" spc="-5">
                <a:solidFill>
                  <a:srgbClr val="4D4D4F"/>
                </a:solidFill>
                <a:latin typeface="宋体"/>
                <a:cs typeface="宋体"/>
              </a:rPr>
              <a:t>来</a:t>
            </a:r>
            <a:r>
              <a:rPr dirty="0" sz="1000" spc="5">
                <a:solidFill>
                  <a:srgbClr val="4D4D4F"/>
                </a:solidFill>
                <a:latin typeface="宋体"/>
                <a:cs typeface="宋体"/>
              </a:rPr>
              <a:t>越</a:t>
            </a:r>
            <a:r>
              <a:rPr dirty="0" sz="1000">
                <a:solidFill>
                  <a:srgbClr val="4D4D4F"/>
                </a:solidFill>
                <a:latin typeface="宋体"/>
                <a:cs typeface="宋体"/>
              </a:rPr>
              <a:t>快</a:t>
            </a:r>
            <a:r>
              <a:rPr dirty="0" sz="1000" spc="-5">
                <a:solidFill>
                  <a:srgbClr val="4D4D4F"/>
                </a:solidFill>
                <a:latin typeface="宋体"/>
                <a:cs typeface="宋体"/>
              </a:rPr>
              <a:t>。恒</a:t>
            </a:r>
            <a:r>
              <a:rPr dirty="0" sz="1000" spc="5">
                <a:solidFill>
                  <a:srgbClr val="4D4D4F"/>
                </a:solidFill>
                <a:latin typeface="宋体"/>
                <a:cs typeface="宋体"/>
              </a:rPr>
              <a:t>瑞</a:t>
            </a:r>
            <a:r>
              <a:rPr dirty="0" sz="1000" spc="-5">
                <a:solidFill>
                  <a:srgbClr val="4D4D4F"/>
                </a:solidFill>
                <a:latin typeface="宋体"/>
                <a:cs typeface="宋体"/>
              </a:rPr>
              <a:t>的</a:t>
            </a:r>
            <a:r>
              <a:rPr dirty="0" sz="1000" spc="-75">
                <a:solidFill>
                  <a:srgbClr val="4D4D4F"/>
                </a:solidFill>
                <a:latin typeface="宋体"/>
                <a:cs typeface="宋体"/>
              </a:rPr>
              <a:t> </a:t>
            </a:r>
            <a:r>
              <a:rPr dirty="0" sz="1000" spc="-5">
                <a:solidFill>
                  <a:srgbClr val="4D4D4F"/>
                </a:solidFill>
                <a:latin typeface="等线"/>
                <a:cs typeface="等线"/>
              </a:rPr>
              <a:t>INS068</a:t>
            </a:r>
            <a:r>
              <a:rPr dirty="0" sz="1000" spc="155">
                <a:solidFill>
                  <a:srgbClr val="4D4D4F"/>
                </a:solidFill>
                <a:latin typeface="等线"/>
                <a:cs typeface="等线"/>
              </a:rPr>
              <a:t> </a:t>
            </a:r>
            <a:r>
              <a:rPr dirty="0" sz="1000" spc="-5">
                <a:solidFill>
                  <a:srgbClr val="4D4D4F"/>
                </a:solidFill>
                <a:latin typeface="宋体"/>
                <a:cs typeface="宋体"/>
              </a:rPr>
              <a:t>注射液便是一 种基</a:t>
            </a:r>
            <a:r>
              <a:rPr dirty="0" sz="1000" spc="-20">
                <a:solidFill>
                  <a:srgbClr val="4D4D4F"/>
                </a:solidFill>
                <a:latin typeface="宋体"/>
                <a:cs typeface="宋体"/>
              </a:rPr>
              <a:t>础</a:t>
            </a:r>
            <a:r>
              <a:rPr dirty="0" sz="1000" spc="5">
                <a:solidFill>
                  <a:srgbClr val="4D4D4F"/>
                </a:solidFill>
                <a:latin typeface="宋体"/>
                <a:cs typeface="宋体"/>
              </a:rPr>
              <a:t>（</a:t>
            </a:r>
            <a:r>
              <a:rPr dirty="0" sz="1000" spc="-5">
                <a:solidFill>
                  <a:srgbClr val="4D4D4F"/>
                </a:solidFill>
                <a:latin typeface="宋体"/>
                <a:cs typeface="宋体"/>
              </a:rPr>
              <a:t>长效</a:t>
            </a:r>
            <a:r>
              <a:rPr dirty="0" sz="1000" spc="-20">
                <a:solidFill>
                  <a:srgbClr val="4D4D4F"/>
                </a:solidFill>
                <a:latin typeface="宋体"/>
                <a:cs typeface="宋体"/>
              </a:rPr>
              <a:t>）</a:t>
            </a:r>
            <a:r>
              <a:rPr dirty="0" sz="1000" spc="5">
                <a:solidFill>
                  <a:srgbClr val="4D4D4F"/>
                </a:solidFill>
                <a:latin typeface="宋体"/>
                <a:cs typeface="宋体"/>
              </a:rPr>
              <a:t>胰</a:t>
            </a:r>
            <a:r>
              <a:rPr dirty="0" sz="1000" spc="-5">
                <a:solidFill>
                  <a:srgbClr val="4D4D4F"/>
                </a:solidFill>
                <a:latin typeface="宋体"/>
                <a:cs typeface="宋体"/>
              </a:rPr>
              <a:t>岛素，</a:t>
            </a:r>
            <a:r>
              <a:rPr dirty="0" sz="1000" spc="5">
                <a:solidFill>
                  <a:srgbClr val="4D4D4F"/>
                </a:solidFill>
                <a:latin typeface="宋体"/>
                <a:cs typeface="宋体"/>
              </a:rPr>
              <a:t>临</a:t>
            </a:r>
            <a:r>
              <a:rPr dirty="0" sz="1000" spc="-5">
                <a:solidFill>
                  <a:srgbClr val="4D4D4F"/>
                </a:solidFill>
                <a:latin typeface="宋体"/>
                <a:cs typeface="宋体"/>
              </a:rPr>
              <a:t>床拟用于</a:t>
            </a:r>
            <a:r>
              <a:rPr dirty="0" sz="1000" spc="-250">
                <a:solidFill>
                  <a:srgbClr val="4D4D4F"/>
                </a:solidFill>
                <a:latin typeface="宋体"/>
                <a:cs typeface="宋体"/>
              </a:rPr>
              <a:t> </a:t>
            </a:r>
            <a:r>
              <a:rPr dirty="0" sz="1000" spc="-5">
                <a:solidFill>
                  <a:srgbClr val="4D4D4F"/>
                </a:solidFill>
                <a:latin typeface="等线"/>
                <a:cs typeface="等线"/>
              </a:rPr>
              <a:t>1</a:t>
            </a:r>
            <a:r>
              <a:rPr dirty="0" sz="1000" spc="-25">
                <a:solidFill>
                  <a:srgbClr val="4D4D4F"/>
                </a:solidFill>
                <a:latin typeface="等线"/>
                <a:cs typeface="等线"/>
              </a:rPr>
              <a:t> </a:t>
            </a:r>
            <a:r>
              <a:rPr dirty="0" sz="1000" spc="-5">
                <a:solidFill>
                  <a:srgbClr val="4D4D4F"/>
                </a:solidFill>
                <a:latin typeface="宋体"/>
                <a:cs typeface="宋体"/>
              </a:rPr>
              <a:t>型和</a:t>
            </a:r>
            <a:r>
              <a:rPr dirty="0" sz="1000" spc="-250">
                <a:solidFill>
                  <a:srgbClr val="4D4D4F"/>
                </a:solidFill>
                <a:latin typeface="宋体"/>
                <a:cs typeface="宋体"/>
              </a:rPr>
              <a:t> </a:t>
            </a:r>
            <a:r>
              <a:rPr dirty="0" sz="1000" spc="-5">
                <a:solidFill>
                  <a:srgbClr val="4D4D4F"/>
                </a:solidFill>
                <a:latin typeface="等线"/>
                <a:cs typeface="等线"/>
              </a:rPr>
              <a:t>2</a:t>
            </a:r>
            <a:r>
              <a:rPr dirty="0" sz="1000" spc="-15">
                <a:solidFill>
                  <a:srgbClr val="4D4D4F"/>
                </a:solidFill>
                <a:latin typeface="等线"/>
                <a:cs typeface="等线"/>
              </a:rPr>
              <a:t> </a:t>
            </a:r>
            <a:r>
              <a:rPr dirty="0" sz="1000" spc="-5">
                <a:solidFill>
                  <a:srgbClr val="4D4D4F"/>
                </a:solidFill>
                <a:latin typeface="宋体"/>
                <a:cs typeface="宋体"/>
              </a:rPr>
              <a:t>型糖</a:t>
            </a:r>
            <a:r>
              <a:rPr dirty="0" sz="1000" spc="5">
                <a:solidFill>
                  <a:srgbClr val="4D4D4F"/>
                </a:solidFill>
                <a:latin typeface="宋体"/>
                <a:cs typeface="宋体"/>
              </a:rPr>
              <a:t>尿病</a:t>
            </a:r>
            <a:r>
              <a:rPr dirty="0" sz="1000" spc="-5">
                <a:solidFill>
                  <a:srgbClr val="4D4D4F"/>
                </a:solidFill>
                <a:latin typeface="宋体"/>
                <a:cs typeface="宋体"/>
              </a:rPr>
              <a:t>的治疗</a:t>
            </a:r>
            <a:r>
              <a:rPr dirty="0" sz="1000" spc="-15">
                <a:solidFill>
                  <a:srgbClr val="4D4D4F"/>
                </a:solidFill>
                <a:latin typeface="宋体"/>
                <a:cs typeface="宋体"/>
              </a:rPr>
              <a:t>。</a:t>
            </a:r>
            <a:r>
              <a:rPr dirty="0" sz="1000" spc="-5">
                <a:solidFill>
                  <a:srgbClr val="4D4D4F"/>
                </a:solidFill>
                <a:latin typeface="等线"/>
                <a:cs typeface="等线"/>
              </a:rPr>
              <a:t>2018</a:t>
            </a:r>
            <a:r>
              <a:rPr dirty="0" sz="1000" spc="-20">
                <a:solidFill>
                  <a:srgbClr val="4D4D4F"/>
                </a:solidFill>
                <a:latin typeface="等线"/>
                <a:cs typeface="等线"/>
              </a:rPr>
              <a:t> </a:t>
            </a:r>
            <a:r>
              <a:rPr dirty="0" sz="1000" spc="-5">
                <a:solidFill>
                  <a:srgbClr val="4D4D4F"/>
                </a:solidFill>
                <a:latin typeface="宋体"/>
                <a:cs typeface="宋体"/>
              </a:rPr>
              <a:t>年</a:t>
            </a:r>
            <a:r>
              <a:rPr dirty="0" sz="1000" spc="-250">
                <a:solidFill>
                  <a:srgbClr val="4D4D4F"/>
                </a:solidFill>
                <a:latin typeface="宋体"/>
                <a:cs typeface="宋体"/>
              </a:rPr>
              <a:t> </a:t>
            </a:r>
            <a:r>
              <a:rPr dirty="0" sz="1000" spc="-5">
                <a:solidFill>
                  <a:srgbClr val="4D4D4F"/>
                </a:solidFill>
                <a:latin typeface="等线"/>
                <a:cs typeface="等线"/>
              </a:rPr>
              <a:t>1</a:t>
            </a:r>
            <a:r>
              <a:rPr dirty="0" sz="1000" spc="-25">
                <a:solidFill>
                  <a:srgbClr val="4D4D4F"/>
                </a:solidFill>
                <a:latin typeface="等线"/>
                <a:cs typeface="等线"/>
              </a:rPr>
              <a:t> </a:t>
            </a:r>
            <a:r>
              <a:rPr dirty="0" sz="1000" spc="-5">
                <a:solidFill>
                  <a:srgbClr val="4D4D4F"/>
                </a:solidFill>
                <a:latin typeface="宋体"/>
                <a:cs typeface="宋体"/>
              </a:rPr>
              <a:t>月</a:t>
            </a:r>
            <a:r>
              <a:rPr dirty="0" sz="1000" spc="-250">
                <a:solidFill>
                  <a:srgbClr val="4D4D4F"/>
                </a:solidFill>
                <a:latin typeface="宋体"/>
                <a:cs typeface="宋体"/>
              </a:rPr>
              <a:t> </a:t>
            </a:r>
            <a:r>
              <a:rPr dirty="0" sz="1000" spc="-5">
                <a:solidFill>
                  <a:srgbClr val="4D4D4F"/>
                </a:solidFill>
                <a:latin typeface="等线"/>
                <a:cs typeface="等线"/>
              </a:rPr>
              <a:t>INS068</a:t>
            </a:r>
            <a:r>
              <a:rPr dirty="0" sz="1000" spc="-20">
                <a:solidFill>
                  <a:srgbClr val="4D4D4F"/>
                </a:solidFill>
                <a:latin typeface="等线"/>
                <a:cs typeface="等线"/>
              </a:rPr>
              <a:t> </a:t>
            </a:r>
            <a:r>
              <a:rPr dirty="0" sz="1000" spc="-5">
                <a:solidFill>
                  <a:srgbClr val="4D4D4F"/>
                </a:solidFill>
                <a:latin typeface="宋体"/>
                <a:cs typeface="宋体"/>
              </a:rPr>
              <a:t>已获</a:t>
            </a:r>
            <a:endParaRPr sz="1000">
              <a:latin typeface="宋体"/>
              <a:cs typeface="宋体"/>
            </a:endParaRPr>
          </a:p>
        </p:txBody>
      </p:sp>
      <p:grpSp>
        <p:nvGrpSpPr>
          <p:cNvPr id="8" name="object 8"/>
          <p:cNvGrpSpPr/>
          <p:nvPr/>
        </p:nvGrpSpPr>
        <p:grpSpPr>
          <a:xfrm>
            <a:off x="1448515" y="1523745"/>
            <a:ext cx="1264920" cy="1275080"/>
            <a:chOff x="1448515" y="1523745"/>
            <a:chExt cx="1264920" cy="1275080"/>
          </a:xfrm>
        </p:grpSpPr>
        <p:sp>
          <p:nvSpPr>
            <p:cNvPr id="9" name="object 9"/>
            <p:cNvSpPr/>
            <p:nvPr/>
          </p:nvSpPr>
          <p:spPr>
            <a:xfrm>
              <a:off x="2085340" y="1533270"/>
              <a:ext cx="628015" cy="1250950"/>
            </a:xfrm>
            <a:custGeom>
              <a:avLst/>
              <a:gdLst/>
              <a:ahLst/>
              <a:cxnLst/>
              <a:rect l="l" t="t" r="r" b="b"/>
              <a:pathLst>
                <a:path w="628014" h="1250950">
                  <a:moveTo>
                    <a:pt x="0" y="0"/>
                  </a:moveTo>
                  <a:lnTo>
                    <a:pt x="0" y="627888"/>
                  </a:lnTo>
                  <a:lnTo>
                    <a:pt x="78740" y="1250696"/>
                  </a:lnTo>
                  <a:lnTo>
                    <a:pt x="127613" y="1242576"/>
                  </a:lnTo>
                  <a:lnTo>
                    <a:pt x="175044" y="1230834"/>
                  </a:lnTo>
                  <a:lnTo>
                    <a:pt x="220894" y="1215625"/>
                  </a:lnTo>
                  <a:lnTo>
                    <a:pt x="265026" y="1197104"/>
                  </a:lnTo>
                  <a:lnTo>
                    <a:pt x="307304" y="1175429"/>
                  </a:lnTo>
                  <a:lnTo>
                    <a:pt x="347590" y="1150754"/>
                  </a:lnTo>
                  <a:lnTo>
                    <a:pt x="385748" y="1123235"/>
                  </a:lnTo>
                  <a:lnTo>
                    <a:pt x="421640" y="1093028"/>
                  </a:lnTo>
                  <a:lnTo>
                    <a:pt x="455130" y="1060289"/>
                  </a:lnTo>
                  <a:lnTo>
                    <a:pt x="486081" y="1025174"/>
                  </a:lnTo>
                  <a:lnTo>
                    <a:pt x="514355" y="987837"/>
                  </a:lnTo>
                  <a:lnTo>
                    <a:pt x="539816" y="948436"/>
                  </a:lnTo>
                  <a:lnTo>
                    <a:pt x="562326" y="907125"/>
                  </a:lnTo>
                  <a:lnTo>
                    <a:pt x="581749" y="864060"/>
                  </a:lnTo>
                  <a:lnTo>
                    <a:pt x="597948" y="819398"/>
                  </a:lnTo>
                  <a:lnTo>
                    <a:pt x="610785" y="773294"/>
                  </a:lnTo>
                  <a:lnTo>
                    <a:pt x="620125" y="725904"/>
                  </a:lnTo>
                  <a:lnTo>
                    <a:pt x="625829" y="677383"/>
                  </a:lnTo>
                  <a:lnTo>
                    <a:pt x="627761" y="627888"/>
                  </a:lnTo>
                  <a:lnTo>
                    <a:pt x="625872" y="578827"/>
                  </a:lnTo>
                  <a:lnTo>
                    <a:pt x="620299" y="530797"/>
                  </a:lnTo>
                  <a:lnTo>
                    <a:pt x="611181" y="483938"/>
                  </a:lnTo>
                  <a:lnTo>
                    <a:pt x="598658" y="438390"/>
                  </a:lnTo>
                  <a:lnTo>
                    <a:pt x="582870" y="394293"/>
                  </a:lnTo>
                  <a:lnTo>
                    <a:pt x="563955" y="351786"/>
                  </a:lnTo>
                  <a:lnTo>
                    <a:pt x="542054" y="311008"/>
                  </a:lnTo>
                  <a:lnTo>
                    <a:pt x="517306" y="272101"/>
                  </a:lnTo>
                  <a:lnTo>
                    <a:pt x="489851" y="235202"/>
                  </a:lnTo>
                  <a:lnTo>
                    <a:pt x="459827" y="200452"/>
                  </a:lnTo>
                  <a:lnTo>
                    <a:pt x="427376" y="167992"/>
                  </a:lnTo>
                  <a:lnTo>
                    <a:pt x="392635" y="137959"/>
                  </a:lnTo>
                  <a:lnTo>
                    <a:pt x="355745" y="110495"/>
                  </a:lnTo>
                  <a:lnTo>
                    <a:pt x="316846" y="85739"/>
                  </a:lnTo>
                  <a:lnTo>
                    <a:pt x="276076" y="63830"/>
                  </a:lnTo>
                  <a:lnTo>
                    <a:pt x="233576" y="44908"/>
                  </a:lnTo>
                  <a:lnTo>
                    <a:pt x="189484" y="29114"/>
                  </a:lnTo>
                  <a:lnTo>
                    <a:pt x="143942" y="16586"/>
                  </a:lnTo>
                  <a:lnTo>
                    <a:pt x="97087" y="7464"/>
                  </a:lnTo>
                  <a:lnTo>
                    <a:pt x="49060" y="1889"/>
                  </a:lnTo>
                  <a:lnTo>
                    <a:pt x="0" y="0"/>
                  </a:lnTo>
                  <a:close/>
                </a:path>
              </a:pathLst>
            </a:custGeom>
            <a:solidFill>
              <a:srgbClr val="F4B083"/>
            </a:solidFill>
          </p:spPr>
          <p:txBody>
            <a:bodyPr wrap="square" lIns="0" tIns="0" rIns="0" bIns="0" rtlCol="0"/>
            <a:lstStyle/>
            <a:p/>
          </p:txBody>
        </p:sp>
        <p:sp>
          <p:nvSpPr>
            <p:cNvPr id="10" name="object 10"/>
            <p:cNvSpPr/>
            <p:nvPr/>
          </p:nvSpPr>
          <p:spPr>
            <a:xfrm>
              <a:off x="1517269" y="2161158"/>
              <a:ext cx="647065" cy="628015"/>
            </a:xfrm>
            <a:custGeom>
              <a:avLst/>
              <a:gdLst/>
              <a:ahLst/>
              <a:cxnLst/>
              <a:rect l="l" t="t" r="r" b="b"/>
              <a:pathLst>
                <a:path w="647064" h="628014">
                  <a:moveTo>
                    <a:pt x="568070" y="0"/>
                  </a:moveTo>
                  <a:lnTo>
                    <a:pt x="0" y="267334"/>
                  </a:lnTo>
                  <a:lnTo>
                    <a:pt x="21919" y="309668"/>
                  </a:lnTo>
                  <a:lnTo>
                    <a:pt x="46689" y="349785"/>
                  </a:lnTo>
                  <a:lnTo>
                    <a:pt x="74141" y="387591"/>
                  </a:lnTo>
                  <a:lnTo>
                    <a:pt x="104110" y="422997"/>
                  </a:lnTo>
                  <a:lnTo>
                    <a:pt x="136428" y="455909"/>
                  </a:lnTo>
                  <a:lnTo>
                    <a:pt x="170929" y="486234"/>
                  </a:lnTo>
                  <a:lnTo>
                    <a:pt x="207446" y="513882"/>
                  </a:lnTo>
                  <a:lnTo>
                    <a:pt x="245812" y="538760"/>
                  </a:lnTo>
                  <a:lnTo>
                    <a:pt x="285860" y="560776"/>
                  </a:lnTo>
                  <a:lnTo>
                    <a:pt x="327424" y="579837"/>
                  </a:lnTo>
                  <a:lnTo>
                    <a:pt x="370338" y="595852"/>
                  </a:lnTo>
                  <a:lnTo>
                    <a:pt x="414433" y="608729"/>
                  </a:lnTo>
                  <a:lnTo>
                    <a:pt x="459544" y="618374"/>
                  </a:lnTo>
                  <a:lnTo>
                    <a:pt x="505504" y="624697"/>
                  </a:lnTo>
                  <a:lnTo>
                    <a:pt x="552147" y="627605"/>
                  </a:lnTo>
                  <a:lnTo>
                    <a:pt x="599304" y="627006"/>
                  </a:lnTo>
                  <a:lnTo>
                    <a:pt x="646811" y="622807"/>
                  </a:lnTo>
                  <a:lnTo>
                    <a:pt x="568070" y="0"/>
                  </a:lnTo>
                  <a:close/>
                </a:path>
              </a:pathLst>
            </a:custGeom>
            <a:solidFill>
              <a:srgbClr val="A4A4A4"/>
            </a:solidFill>
          </p:spPr>
          <p:txBody>
            <a:bodyPr wrap="square" lIns="0" tIns="0" rIns="0" bIns="0" rtlCol="0"/>
            <a:lstStyle/>
            <a:p/>
          </p:txBody>
        </p:sp>
        <p:sp>
          <p:nvSpPr>
            <p:cNvPr id="11" name="object 11"/>
            <p:cNvSpPr/>
            <p:nvPr/>
          </p:nvSpPr>
          <p:spPr>
            <a:xfrm>
              <a:off x="1517269" y="2161158"/>
              <a:ext cx="647065" cy="628015"/>
            </a:xfrm>
            <a:custGeom>
              <a:avLst/>
              <a:gdLst/>
              <a:ahLst/>
              <a:cxnLst/>
              <a:rect l="l" t="t" r="r" b="b"/>
              <a:pathLst>
                <a:path w="647064" h="628014">
                  <a:moveTo>
                    <a:pt x="646811" y="622807"/>
                  </a:moveTo>
                  <a:lnTo>
                    <a:pt x="599304" y="627006"/>
                  </a:lnTo>
                  <a:lnTo>
                    <a:pt x="552147" y="627605"/>
                  </a:lnTo>
                  <a:lnTo>
                    <a:pt x="505504" y="624697"/>
                  </a:lnTo>
                  <a:lnTo>
                    <a:pt x="459544" y="618374"/>
                  </a:lnTo>
                  <a:lnTo>
                    <a:pt x="414433" y="608729"/>
                  </a:lnTo>
                  <a:lnTo>
                    <a:pt x="370338" y="595852"/>
                  </a:lnTo>
                  <a:lnTo>
                    <a:pt x="327424" y="579837"/>
                  </a:lnTo>
                  <a:lnTo>
                    <a:pt x="285860" y="560776"/>
                  </a:lnTo>
                  <a:lnTo>
                    <a:pt x="245812" y="538760"/>
                  </a:lnTo>
                  <a:lnTo>
                    <a:pt x="207446" y="513882"/>
                  </a:lnTo>
                  <a:lnTo>
                    <a:pt x="170929" y="486234"/>
                  </a:lnTo>
                  <a:lnTo>
                    <a:pt x="136428" y="455909"/>
                  </a:lnTo>
                  <a:lnTo>
                    <a:pt x="104110" y="422997"/>
                  </a:lnTo>
                  <a:lnTo>
                    <a:pt x="74141" y="387591"/>
                  </a:lnTo>
                  <a:lnTo>
                    <a:pt x="46689" y="349785"/>
                  </a:lnTo>
                  <a:lnTo>
                    <a:pt x="21919" y="309668"/>
                  </a:lnTo>
                  <a:lnTo>
                    <a:pt x="0" y="267334"/>
                  </a:lnTo>
                  <a:lnTo>
                    <a:pt x="568070" y="0"/>
                  </a:lnTo>
                  <a:lnTo>
                    <a:pt x="646811" y="622807"/>
                  </a:lnTo>
                  <a:close/>
                </a:path>
              </a:pathLst>
            </a:custGeom>
            <a:ln w="19050">
              <a:solidFill>
                <a:srgbClr val="FFFFFF"/>
              </a:solidFill>
            </a:ln>
          </p:spPr>
          <p:txBody>
            <a:bodyPr wrap="square" lIns="0" tIns="0" rIns="0" bIns="0" rtlCol="0"/>
            <a:lstStyle/>
            <a:p/>
          </p:txBody>
        </p:sp>
        <p:sp>
          <p:nvSpPr>
            <p:cNvPr id="12" name="object 12"/>
            <p:cNvSpPr/>
            <p:nvPr/>
          </p:nvSpPr>
          <p:spPr>
            <a:xfrm>
              <a:off x="1458040" y="1893823"/>
              <a:ext cx="627380" cy="534670"/>
            </a:xfrm>
            <a:custGeom>
              <a:avLst/>
              <a:gdLst/>
              <a:ahLst/>
              <a:cxnLst/>
              <a:rect l="l" t="t" r="r" b="b"/>
              <a:pathLst>
                <a:path w="627380" h="534669">
                  <a:moveTo>
                    <a:pt x="59228" y="0"/>
                  </a:moveTo>
                  <a:lnTo>
                    <a:pt x="39485" y="46791"/>
                  </a:lnTo>
                  <a:lnTo>
                    <a:pt x="23691" y="94665"/>
                  </a:lnTo>
                  <a:lnTo>
                    <a:pt x="11845" y="143382"/>
                  </a:lnTo>
                  <a:lnTo>
                    <a:pt x="3948" y="192702"/>
                  </a:lnTo>
                  <a:lnTo>
                    <a:pt x="0" y="242384"/>
                  </a:lnTo>
                  <a:lnTo>
                    <a:pt x="0" y="292190"/>
                  </a:lnTo>
                  <a:lnTo>
                    <a:pt x="3948" y="341879"/>
                  </a:lnTo>
                  <a:lnTo>
                    <a:pt x="11845" y="391211"/>
                  </a:lnTo>
                  <a:lnTo>
                    <a:pt x="23691" y="439947"/>
                  </a:lnTo>
                  <a:lnTo>
                    <a:pt x="39485" y="487846"/>
                  </a:lnTo>
                  <a:lnTo>
                    <a:pt x="59228" y="534669"/>
                  </a:lnTo>
                  <a:lnTo>
                    <a:pt x="627299" y="267334"/>
                  </a:lnTo>
                  <a:lnTo>
                    <a:pt x="59228" y="0"/>
                  </a:lnTo>
                  <a:close/>
                </a:path>
              </a:pathLst>
            </a:custGeom>
            <a:solidFill>
              <a:srgbClr val="F8CAAC"/>
            </a:solidFill>
          </p:spPr>
          <p:txBody>
            <a:bodyPr wrap="square" lIns="0" tIns="0" rIns="0" bIns="0" rtlCol="0"/>
            <a:lstStyle/>
            <a:p/>
          </p:txBody>
        </p:sp>
        <p:sp>
          <p:nvSpPr>
            <p:cNvPr id="13" name="object 13"/>
            <p:cNvSpPr/>
            <p:nvPr/>
          </p:nvSpPr>
          <p:spPr>
            <a:xfrm>
              <a:off x="1458040" y="1893823"/>
              <a:ext cx="627380" cy="534670"/>
            </a:xfrm>
            <a:custGeom>
              <a:avLst/>
              <a:gdLst/>
              <a:ahLst/>
              <a:cxnLst/>
              <a:rect l="l" t="t" r="r" b="b"/>
              <a:pathLst>
                <a:path w="627380" h="534669">
                  <a:moveTo>
                    <a:pt x="59228" y="534669"/>
                  </a:moveTo>
                  <a:lnTo>
                    <a:pt x="39485" y="487846"/>
                  </a:lnTo>
                  <a:lnTo>
                    <a:pt x="23691" y="439947"/>
                  </a:lnTo>
                  <a:lnTo>
                    <a:pt x="11845" y="391211"/>
                  </a:lnTo>
                  <a:lnTo>
                    <a:pt x="3948" y="341879"/>
                  </a:lnTo>
                  <a:lnTo>
                    <a:pt x="0" y="292190"/>
                  </a:lnTo>
                  <a:lnTo>
                    <a:pt x="0" y="242384"/>
                  </a:lnTo>
                  <a:lnTo>
                    <a:pt x="3948" y="192702"/>
                  </a:lnTo>
                  <a:lnTo>
                    <a:pt x="11845" y="143382"/>
                  </a:lnTo>
                  <a:lnTo>
                    <a:pt x="23691" y="94665"/>
                  </a:lnTo>
                  <a:lnTo>
                    <a:pt x="39485" y="46791"/>
                  </a:lnTo>
                  <a:lnTo>
                    <a:pt x="59228" y="0"/>
                  </a:lnTo>
                  <a:lnTo>
                    <a:pt x="627299" y="267334"/>
                  </a:lnTo>
                  <a:lnTo>
                    <a:pt x="59228" y="534669"/>
                  </a:lnTo>
                  <a:close/>
                </a:path>
              </a:pathLst>
            </a:custGeom>
            <a:ln w="19050">
              <a:solidFill>
                <a:srgbClr val="FFFFFF"/>
              </a:solidFill>
            </a:ln>
          </p:spPr>
          <p:txBody>
            <a:bodyPr wrap="square" lIns="0" tIns="0" rIns="0" bIns="0" rtlCol="0"/>
            <a:lstStyle/>
            <a:p/>
          </p:txBody>
        </p:sp>
        <p:sp>
          <p:nvSpPr>
            <p:cNvPr id="14" name="object 14"/>
            <p:cNvSpPr/>
            <p:nvPr/>
          </p:nvSpPr>
          <p:spPr>
            <a:xfrm>
              <a:off x="1517269" y="1610994"/>
              <a:ext cx="568325" cy="550545"/>
            </a:xfrm>
            <a:custGeom>
              <a:avLst/>
              <a:gdLst/>
              <a:ahLst/>
              <a:cxnLst/>
              <a:rect l="l" t="t" r="r" b="b"/>
              <a:pathLst>
                <a:path w="568325" h="550544">
                  <a:moveTo>
                    <a:pt x="265556" y="0"/>
                  </a:moveTo>
                  <a:lnTo>
                    <a:pt x="223132" y="25571"/>
                  </a:lnTo>
                  <a:lnTo>
                    <a:pt x="183022" y="54264"/>
                  </a:lnTo>
                  <a:lnTo>
                    <a:pt x="145390" y="85916"/>
                  </a:lnTo>
                  <a:lnTo>
                    <a:pt x="110394" y="120364"/>
                  </a:lnTo>
                  <a:lnTo>
                    <a:pt x="78197" y="157442"/>
                  </a:lnTo>
                  <a:lnTo>
                    <a:pt x="48958" y="196988"/>
                  </a:lnTo>
                  <a:lnTo>
                    <a:pt x="22839" y="238838"/>
                  </a:lnTo>
                  <a:lnTo>
                    <a:pt x="0" y="282829"/>
                  </a:lnTo>
                  <a:lnTo>
                    <a:pt x="568070" y="550164"/>
                  </a:lnTo>
                  <a:lnTo>
                    <a:pt x="265556" y="0"/>
                  </a:lnTo>
                  <a:close/>
                </a:path>
              </a:pathLst>
            </a:custGeom>
            <a:solidFill>
              <a:srgbClr val="EC7C30"/>
            </a:solidFill>
          </p:spPr>
          <p:txBody>
            <a:bodyPr wrap="square" lIns="0" tIns="0" rIns="0" bIns="0" rtlCol="0"/>
            <a:lstStyle/>
            <a:p/>
          </p:txBody>
        </p:sp>
        <p:sp>
          <p:nvSpPr>
            <p:cNvPr id="15" name="object 15"/>
            <p:cNvSpPr/>
            <p:nvPr/>
          </p:nvSpPr>
          <p:spPr>
            <a:xfrm>
              <a:off x="1517269" y="1610994"/>
              <a:ext cx="568325" cy="550545"/>
            </a:xfrm>
            <a:custGeom>
              <a:avLst/>
              <a:gdLst/>
              <a:ahLst/>
              <a:cxnLst/>
              <a:rect l="l" t="t" r="r" b="b"/>
              <a:pathLst>
                <a:path w="568325" h="550544">
                  <a:moveTo>
                    <a:pt x="0" y="282829"/>
                  </a:moveTo>
                  <a:lnTo>
                    <a:pt x="22839" y="238838"/>
                  </a:lnTo>
                  <a:lnTo>
                    <a:pt x="48958" y="196988"/>
                  </a:lnTo>
                  <a:lnTo>
                    <a:pt x="78197" y="157442"/>
                  </a:lnTo>
                  <a:lnTo>
                    <a:pt x="110394" y="120364"/>
                  </a:lnTo>
                  <a:lnTo>
                    <a:pt x="145390" y="85916"/>
                  </a:lnTo>
                  <a:lnTo>
                    <a:pt x="183022" y="54264"/>
                  </a:lnTo>
                  <a:lnTo>
                    <a:pt x="223132" y="25571"/>
                  </a:lnTo>
                  <a:lnTo>
                    <a:pt x="265556" y="0"/>
                  </a:lnTo>
                  <a:lnTo>
                    <a:pt x="568070" y="550164"/>
                  </a:lnTo>
                  <a:lnTo>
                    <a:pt x="0" y="282829"/>
                  </a:lnTo>
                  <a:close/>
                </a:path>
              </a:pathLst>
            </a:custGeom>
            <a:ln w="19050">
              <a:solidFill>
                <a:srgbClr val="FFFFFF"/>
              </a:solidFill>
            </a:ln>
          </p:spPr>
          <p:txBody>
            <a:bodyPr wrap="square" lIns="0" tIns="0" rIns="0" bIns="0" rtlCol="0"/>
            <a:lstStyle/>
            <a:p/>
          </p:txBody>
        </p:sp>
        <p:sp>
          <p:nvSpPr>
            <p:cNvPr id="16" name="object 16"/>
            <p:cNvSpPr/>
            <p:nvPr/>
          </p:nvSpPr>
          <p:spPr>
            <a:xfrm>
              <a:off x="1782826" y="1533270"/>
              <a:ext cx="302895" cy="628015"/>
            </a:xfrm>
            <a:custGeom>
              <a:avLst/>
              <a:gdLst/>
              <a:ahLst/>
              <a:cxnLst/>
              <a:rect l="l" t="t" r="r" b="b"/>
              <a:pathLst>
                <a:path w="302894" h="628014">
                  <a:moveTo>
                    <a:pt x="302513" y="0"/>
                  </a:moveTo>
                  <a:lnTo>
                    <a:pt x="249810" y="2220"/>
                  </a:lnTo>
                  <a:lnTo>
                    <a:pt x="197668" y="8833"/>
                  </a:lnTo>
                  <a:lnTo>
                    <a:pt x="146351" y="19764"/>
                  </a:lnTo>
                  <a:lnTo>
                    <a:pt x="96124" y="34939"/>
                  </a:lnTo>
                  <a:lnTo>
                    <a:pt x="47252" y="54283"/>
                  </a:lnTo>
                  <a:lnTo>
                    <a:pt x="0" y="77724"/>
                  </a:lnTo>
                  <a:lnTo>
                    <a:pt x="302513" y="627888"/>
                  </a:lnTo>
                  <a:lnTo>
                    <a:pt x="302513" y="0"/>
                  </a:lnTo>
                  <a:close/>
                </a:path>
              </a:pathLst>
            </a:custGeom>
            <a:solidFill>
              <a:srgbClr val="C8C8C8"/>
            </a:solidFill>
          </p:spPr>
          <p:txBody>
            <a:bodyPr wrap="square" lIns="0" tIns="0" rIns="0" bIns="0" rtlCol="0"/>
            <a:lstStyle/>
            <a:p/>
          </p:txBody>
        </p:sp>
        <p:sp>
          <p:nvSpPr>
            <p:cNvPr id="17" name="object 17"/>
            <p:cNvSpPr/>
            <p:nvPr/>
          </p:nvSpPr>
          <p:spPr>
            <a:xfrm>
              <a:off x="1782826" y="1533270"/>
              <a:ext cx="302895" cy="628015"/>
            </a:xfrm>
            <a:custGeom>
              <a:avLst/>
              <a:gdLst/>
              <a:ahLst/>
              <a:cxnLst/>
              <a:rect l="l" t="t" r="r" b="b"/>
              <a:pathLst>
                <a:path w="302894" h="628014">
                  <a:moveTo>
                    <a:pt x="0" y="77724"/>
                  </a:moveTo>
                  <a:lnTo>
                    <a:pt x="47252" y="54283"/>
                  </a:lnTo>
                  <a:lnTo>
                    <a:pt x="96124" y="34939"/>
                  </a:lnTo>
                  <a:lnTo>
                    <a:pt x="146351" y="19764"/>
                  </a:lnTo>
                  <a:lnTo>
                    <a:pt x="197668" y="8833"/>
                  </a:lnTo>
                  <a:lnTo>
                    <a:pt x="249810" y="2220"/>
                  </a:lnTo>
                  <a:lnTo>
                    <a:pt x="302513" y="0"/>
                  </a:lnTo>
                  <a:lnTo>
                    <a:pt x="302513" y="627888"/>
                  </a:lnTo>
                  <a:lnTo>
                    <a:pt x="0" y="77724"/>
                  </a:lnTo>
                  <a:close/>
                </a:path>
              </a:pathLst>
            </a:custGeom>
            <a:ln w="19050">
              <a:solidFill>
                <a:srgbClr val="FFFFFF"/>
              </a:solidFill>
            </a:ln>
          </p:spPr>
          <p:txBody>
            <a:bodyPr wrap="square" lIns="0" tIns="0" rIns="0" bIns="0" rtlCol="0"/>
            <a:lstStyle/>
            <a:p/>
          </p:txBody>
        </p:sp>
      </p:grpSp>
      <p:sp>
        <p:nvSpPr>
          <p:cNvPr id="18" name="object 18"/>
          <p:cNvSpPr/>
          <p:nvPr/>
        </p:nvSpPr>
        <p:spPr>
          <a:xfrm>
            <a:off x="912139" y="2999333"/>
            <a:ext cx="60960" cy="60960"/>
          </a:xfrm>
          <a:custGeom>
            <a:avLst/>
            <a:gdLst/>
            <a:ahLst/>
            <a:cxnLst/>
            <a:rect l="l" t="t" r="r" b="b"/>
            <a:pathLst>
              <a:path w="60959" h="60960">
                <a:moveTo>
                  <a:pt x="60350" y="0"/>
                </a:moveTo>
                <a:lnTo>
                  <a:pt x="0" y="0"/>
                </a:lnTo>
                <a:lnTo>
                  <a:pt x="0" y="60350"/>
                </a:lnTo>
                <a:lnTo>
                  <a:pt x="60350" y="60350"/>
                </a:lnTo>
                <a:lnTo>
                  <a:pt x="60350" y="0"/>
                </a:lnTo>
                <a:close/>
              </a:path>
            </a:pathLst>
          </a:custGeom>
          <a:solidFill>
            <a:srgbClr val="F4B083"/>
          </a:solidFill>
        </p:spPr>
        <p:txBody>
          <a:bodyPr wrap="square" lIns="0" tIns="0" rIns="0" bIns="0" rtlCol="0"/>
          <a:lstStyle/>
          <a:p/>
        </p:txBody>
      </p:sp>
      <p:sp>
        <p:nvSpPr>
          <p:cNvPr id="19" name="object 19"/>
          <p:cNvSpPr/>
          <p:nvPr/>
        </p:nvSpPr>
        <p:spPr>
          <a:xfrm>
            <a:off x="2321941" y="2999333"/>
            <a:ext cx="60960" cy="60960"/>
          </a:xfrm>
          <a:custGeom>
            <a:avLst/>
            <a:gdLst/>
            <a:ahLst/>
            <a:cxnLst/>
            <a:rect l="l" t="t" r="r" b="b"/>
            <a:pathLst>
              <a:path w="60960" h="60960">
                <a:moveTo>
                  <a:pt x="60350" y="0"/>
                </a:moveTo>
                <a:lnTo>
                  <a:pt x="0" y="0"/>
                </a:lnTo>
                <a:lnTo>
                  <a:pt x="0" y="60350"/>
                </a:lnTo>
                <a:lnTo>
                  <a:pt x="60350" y="60350"/>
                </a:lnTo>
                <a:lnTo>
                  <a:pt x="60350" y="0"/>
                </a:lnTo>
                <a:close/>
              </a:path>
            </a:pathLst>
          </a:custGeom>
          <a:solidFill>
            <a:srgbClr val="A4A4A4"/>
          </a:solidFill>
        </p:spPr>
        <p:txBody>
          <a:bodyPr wrap="square" lIns="0" tIns="0" rIns="0" bIns="0" rtlCol="0"/>
          <a:lstStyle/>
          <a:p/>
        </p:txBody>
      </p:sp>
      <p:sp>
        <p:nvSpPr>
          <p:cNvPr id="20" name="object 20"/>
          <p:cNvSpPr/>
          <p:nvPr/>
        </p:nvSpPr>
        <p:spPr>
          <a:xfrm>
            <a:off x="912139" y="3121507"/>
            <a:ext cx="60960" cy="60960"/>
          </a:xfrm>
          <a:custGeom>
            <a:avLst/>
            <a:gdLst/>
            <a:ahLst/>
            <a:cxnLst/>
            <a:rect l="l" t="t" r="r" b="b"/>
            <a:pathLst>
              <a:path w="60959" h="60960">
                <a:moveTo>
                  <a:pt x="60350" y="0"/>
                </a:moveTo>
                <a:lnTo>
                  <a:pt x="0" y="0"/>
                </a:lnTo>
                <a:lnTo>
                  <a:pt x="0" y="60350"/>
                </a:lnTo>
                <a:lnTo>
                  <a:pt x="60350" y="60350"/>
                </a:lnTo>
                <a:lnTo>
                  <a:pt x="60350" y="0"/>
                </a:lnTo>
                <a:close/>
              </a:path>
            </a:pathLst>
          </a:custGeom>
          <a:solidFill>
            <a:srgbClr val="F8CAAC"/>
          </a:solidFill>
        </p:spPr>
        <p:txBody>
          <a:bodyPr wrap="square" lIns="0" tIns="0" rIns="0" bIns="0" rtlCol="0"/>
          <a:lstStyle/>
          <a:p/>
        </p:txBody>
      </p:sp>
      <p:sp>
        <p:nvSpPr>
          <p:cNvPr id="21" name="object 21"/>
          <p:cNvSpPr/>
          <p:nvPr/>
        </p:nvSpPr>
        <p:spPr>
          <a:xfrm>
            <a:off x="2321941" y="3121507"/>
            <a:ext cx="60960" cy="60960"/>
          </a:xfrm>
          <a:custGeom>
            <a:avLst/>
            <a:gdLst/>
            <a:ahLst/>
            <a:cxnLst/>
            <a:rect l="l" t="t" r="r" b="b"/>
            <a:pathLst>
              <a:path w="60960" h="60960">
                <a:moveTo>
                  <a:pt x="60350" y="0"/>
                </a:moveTo>
                <a:lnTo>
                  <a:pt x="0" y="0"/>
                </a:lnTo>
                <a:lnTo>
                  <a:pt x="0" y="60350"/>
                </a:lnTo>
                <a:lnTo>
                  <a:pt x="60350" y="60350"/>
                </a:lnTo>
                <a:lnTo>
                  <a:pt x="60350" y="0"/>
                </a:lnTo>
                <a:close/>
              </a:path>
            </a:pathLst>
          </a:custGeom>
          <a:solidFill>
            <a:srgbClr val="EC7C30"/>
          </a:solidFill>
        </p:spPr>
        <p:txBody>
          <a:bodyPr wrap="square" lIns="0" tIns="0" rIns="0" bIns="0" rtlCol="0"/>
          <a:lstStyle/>
          <a:p/>
        </p:txBody>
      </p:sp>
      <p:sp>
        <p:nvSpPr>
          <p:cNvPr id="22" name="object 22"/>
          <p:cNvSpPr/>
          <p:nvPr/>
        </p:nvSpPr>
        <p:spPr>
          <a:xfrm>
            <a:off x="912139" y="3243681"/>
            <a:ext cx="60960" cy="60960"/>
          </a:xfrm>
          <a:custGeom>
            <a:avLst/>
            <a:gdLst/>
            <a:ahLst/>
            <a:cxnLst/>
            <a:rect l="l" t="t" r="r" b="b"/>
            <a:pathLst>
              <a:path w="60959" h="60960">
                <a:moveTo>
                  <a:pt x="60350" y="0"/>
                </a:moveTo>
                <a:lnTo>
                  <a:pt x="0" y="0"/>
                </a:lnTo>
                <a:lnTo>
                  <a:pt x="0" y="60350"/>
                </a:lnTo>
                <a:lnTo>
                  <a:pt x="60350" y="60350"/>
                </a:lnTo>
                <a:lnTo>
                  <a:pt x="60350" y="0"/>
                </a:lnTo>
                <a:close/>
              </a:path>
            </a:pathLst>
          </a:custGeom>
          <a:solidFill>
            <a:srgbClr val="C8C8C8"/>
          </a:solidFill>
        </p:spPr>
        <p:txBody>
          <a:bodyPr wrap="square" lIns="0" tIns="0" rIns="0" bIns="0" rtlCol="0"/>
          <a:lstStyle/>
          <a:p/>
        </p:txBody>
      </p:sp>
      <p:grpSp>
        <p:nvGrpSpPr>
          <p:cNvPr id="23" name="object 23"/>
          <p:cNvGrpSpPr/>
          <p:nvPr/>
        </p:nvGrpSpPr>
        <p:grpSpPr>
          <a:xfrm>
            <a:off x="4581969" y="1559813"/>
            <a:ext cx="1440180" cy="1275715"/>
            <a:chOff x="4581969" y="1559813"/>
            <a:chExt cx="1440180" cy="1275715"/>
          </a:xfrm>
        </p:grpSpPr>
        <p:sp>
          <p:nvSpPr>
            <p:cNvPr id="24" name="object 24"/>
            <p:cNvSpPr/>
            <p:nvPr/>
          </p:nvSpPr>
          <p:spPr>
            <a:xfrm>
              <a:off x="5391785" y="1569338"/>
              <a:ext cx="628650" cy="1084580"/>
            </a:xfrm>
            <a:custGeom>
              <a:avLst/>
              <a:gdLst/>
              <a:ahLst/>
              <a:cxnLst/>
              <a:rect l="l" t="t" r="r" b="b"/>
              <a:pathLst>
                <a:path w="628650" h="1084580">
                  <a:moveTo>
                    <a:pt x="0" y="0"/>
                  </a:moveTo>
                  <a:lnTo>
                    <a:pt x="0" y="628269"/>
                  </a:lnTo>
                  <a:lnTo>
                    <a:pt x="432307" y="1084326"/>
                  </a:lnTo>
                  <a:lnTo>
                    <a:pt x="468192" y="1047388"/>
                  </a:lnTo>
                  <a:lnTo>
                    <a:pt x="500724" y="1007903"/>
                  </a:lnTo>
                  <a:lnTo>
                    <a:pt x="529802" y="966103"/>
                  </a:lnTo>
                  <a:lnTo>
                    <a:pt x="555327" y="922221"/>
                  </a:lnTo>
                  <a:lnTo>
                    <a:pt x="577199" y="876490"/>
                  </a:lnTo>
                  <a:lnTo>
                    <a:pt x="595318" y="829144"/>
                  </a:lnTo>
                  <a:lnTo>
                    <a:pt x="609584" y="780416"/>
                  </a:lnTo>
                  <a:lnTo>
                    <a:pt x="619898" y="730538"/>
                  </a:lnTo>
                  <a:lnTo>
                    <a:pt x="626159" y="679745"/>
                  </a:lnTo>
                  <a:lnTo>
                    <a:pt x="628268" y="628269"/>
                  </a:lnTo>
                  <a:lnTo>
                    <a:pt x="626378" y="579172"/>
                  </a:lnTo>
                  <a:lnTo>
                    <a:pt x="620800" y="531109"/>
                  </a:lnTo>
                  <a:lnTo>
                    <a:pt x="611674" y="484218"/>
                  </a:lnTo>
                  <a:lnTo>
                    <a:pt x="599141" y="438640"/>
                  </a:lnTo>
                  <a:lnTo>
                    <a:pt x="583338" y="394514"/>
                  </a:lnTo>
                  <a:lnTo>
                    <a:pt x="564407" y="351980"/>
                  </a:lnTo>
                  <a:lnTo>
                    <a:pt x="542487" y="311178"/>
                  </a:lnTo>
                  <a:lnTo>
                    <a:pt x="517718" y="272247"/>
                  </a:lnTo>
                  <a:lnTo>
                    <a:pt x="490239" y="235326"/>
                  </a:lnTo>
                  <a:lnTo>
                    <a:pt x="460190" y="200557"/>
                  </a:lnTo>
                  <a:lnTo>
                    <a:pt x="427711" y="168078"/>
                  </a:lnTo>
                  <a:lnTo>
                    <a:pt x="392942" y="138029"/>
                  </a:lnTo>
                  <a:lnTo>
                    <a:pt x="356021" y="110550"/>
                  </a:lnTo>
                  <a:lnTo>
                    <a:pt x="317090" y="85781"/>
                  </a:lnTo>
                  <a:lnTo>
                    <a:pt x="276288" y="63861"/>
                  </a:lnTo>
                  <a:lnTo>
                    <a:pt x="233754" y="44930"/>
                  </a:lnTo>
                  <a:lnTo>
                    <a:pt x="189628" y="29127"/>
                  </a:lnTo>
                  <a:lnTo>
                    <a:pt x="144050" y="16594"/>
                  </a:lnTo>
                  <a:lnTo>
                    <a:pt x="97159" y="7468"/>
                  </a:lnTo>
                  <a:lnTo>
                    <a:pt x="49096" y="1890"/>
                  </a:lnTo>
                  <a:lnTo>
                    <a:pt x="0" y="0"/>
                  </a:lnTo>
                  <a:close/>
                </a:path>
              </a:pathLst>
            </a:custGeom>
            <a:solidFill>
              <a:srgbClr val="EC7C30"/>
            </a:solidFill>
          </p:spPr>
          <p:txBody>
            <a:bodyPr wrap="square" lIns="0" tIns="0" rIns="0" bIns="0" rtlCol="0"/>
            <a:lstStyle/>
            <a:p/>
          </p:txBody>
        </p:sp>
        <p:sp>
          <p:nvSpPr>
            <p:cNvPr id="25" name="object 25"/>
            <p:cNvSpPr/>
            <p:nvPr/>
          </p:nvSpPr>
          <p:spPr>
            <a:xfrm>
              <a:off x="5093081" y="2197607"/>
              <a:ext cx="731520" cy="628650"/>
            </a:xfrm>
            <a:custGeom>
              <a:avLst/>
              <a:gdLst/>
              <a:ahLst/>
              <a:cxnLst/>
              <a:rect l="l" t="t" r="r" b="b"/>
              <a:pathLst>
                <a:path w="731520" h="628650">
                  <a:moveTo>
                    <a:pt x="298704" y="0"/>
                  </a:moveTo>
                  <a:lnTo>
                    <a:pt x="0" y="552830"/>
                  </a:lnTo>
                  <a:lnTo>
                    <a:pt x="42727" y="573881"/>
                  </a:lnTo>
                  <a:lnTo>
                    <a:pt x="86427" y="591462"/>
                  </a:lnTo>
                  <a:lnTo>
                    <a:pt x="130912" y="605601"/>
                  </a:lnTo>
                  <a:lnTo>
                    <a:pt x="175995" y="616321"/>
                  </a:lnTo>
                  <a:lnTo>
                    <a:pt x="221486" y="623648"/>
                  </a:lnTo>
                  <a:lnTo>
                    <a:pt x="267200" y="627607"/>
                  </a:lnTo>
                  <a:lnTo>
                    <a:pt x="312947" y="628223"/>
                  </a:lnTo>
                  <a:lnTo>
                    <a:pt x="358541" y="625522"/>
                  </a:lnTo>
                  <a:lnTo>
                    <a:pt x="403794" y="619527"/>
                  </a:lnTo>
                  <a:lnTo>
                    <a:pt x="448518" y="610266"/>
                  </a:lnTo>
                  <a:lnTo>
                    <a:pt x="492525" y="597762"/>
                  </a:lnTo>
                  <a:lnTo>
                    <a:pt x="535628" y="582041"/>
                  </a:lnTo>
                  <a:lnTo>
                    <a:pt x="577639" y="563128"/>
                  </a:lnTo>
                  <a:lnTo>
                    <a:pt x="618371" y="541047"/>
                  </a:lnTo>
                  <a:lnTo>
                    <a:pt x="657635" y="515825"/>
                  </a:lnTo>
                  <a:lnTo>
                    <a:pt x="695245" y="487487"/>
                  </a:lnTo>
                  <a:lnTo>
                    <a:pt x="731012" y="456056"/>
                  </a:lnTo>
                  <a:lnTo>
                    <a:pt x="298704" y="0"/>
                  </a:lnTo>
                  <a:close/>
                </a:path>
              </a:pathLst>
            </a:custGeom>
            <a:solidFill>
              <a:srgbClr val="FFC000"/>
            </a:solidFill>
          </p:spPr>
          <p:txBody>
            <a:bodyPr wrap="square" lIns="0" tIns="0" rIns="0" bIns="0" rtlCol="0"/>
            <a:lstStyle/>
            <a:p/>
          </p:txBody>
        </p:sp>
        <p:sp>
          <p:nvSpPr>
            <p:cNvPr id="26" name="object 26"/>
            <p:cNvSpPr/>
            <p:nvPr/>
          </p:nvSpPr>
          <p:spPr>
            <a:xfrm>
              <a:off x="5093081" y="2197607"/>
              <a:ext cx="731520" cy="628650"/>
            </a:xfrm>
            <a:custGeom>
              <a:avLst/>
              <a:gdLst/>
              <a:ahLst/>
              <a:cxnLst/>
              <a:rect l="l" t="t" r="r" b="b"/>
              <a:pathLst>
                <a:path w="731520" h="628650">
                  <a:moveTo>
                    <a:pt x="731012" y="456056"/>
                  </a:moveTo>
                  <a:lnTo>
                    <a:pt x="695245" y="487487"/>
                  </a:lnTo>
                  <a:lnTo>
                    <a:pt x="657635" y="515825"/>
                  </a:lnTo>
                  <a:lnTo>
                    <a:pt x="618371" y="541047"/>
                  </a:lnTo>
                  <a:lnTo>
                    <a:pt x="577639" y="563128"/>
                  </a:lnTo>
                  <a:lnTo>
                    <a:pt x="535628" y="582041"/>
                  </a:lnTo>
                  <a:lnTo>
                    <a:pt x="492525" y="597762"/>
                  </a:lnTo>
                  <a:lnTo>
                    <a:pt x="448518" y="610266"/>
                  </a:lnTo>
                  <a:lnTo>
                    <a:pt x="403794" y="619527"/>
                  </a:lnTo>
                  <a:lnTo>
                    <a:pt x="358541" y="625522"/>
                  </a:lnTo>
                  <a:lnTo>
                    <a:pt x="312947" y="628223"/>
                  </a:lnTo>
                  <a:lnTo>
                    <a:pt x="267200" y="627607"/>
                  </a:lnTo>
                  <a:lnTo>
                    <a:pt x="221486" y="623648"/>
                  </a:lnTo>
                  <a:lnTo>
                    <a:pt x="175995" y="616321"/>
                  </a:lnTo>
                  <a:lnTo>
                    <a:pt x="130912" y="605601"/>
                  </a:lnTo>
                  <a:lnTo>
                    <a:pt x="86427" y="591462"/>
                  </a:lnTo>
                  <a:lnTo>
                    <a:pt x="42727" y="573881"/>
                  </a:lnTo>
                  <a:lnTo>
                    <a:pt x="0" y="552830"/>
                  </a:lnTo>
                  <a:lnTo>
                    <a:pt x="298704" y="0"/>
                  </a:lnTo>
                  <a:lnTo>
                    <a:pt x="731012" y="456056"/>
                  </a:lnTo>
                  <a:close/>
                </a:path>
              </a:pathLst>
            </a:custGeom>
            <a:ln w="19050">
              <a:solidFill>
                <a:srgbClr val="FFFFFF"/>
              </a:solidFill>
            </a:ln>
          </p:spPr>
          <p:txBody>
            <a:bodyPr wrap="square" lIns="0" tIns="0" rIns="0" bIns="0" rtlCol="0"/>
            <a:lstStyle/>
            <a:p/>
          </p:txBody>
        </p:sp>
        <p:sp>
          <p:nvSpPr>
            <p:cNvPr id="27" name="object 27"/>
            <p:cNvSpPr/>
            <p:nvPr/>
          </p:nvSpPr>
          <p:spPr>
            <a:xfrm>
              <a:off x="4825492" y="2197607"/>
              <a:ext cx="566420" cy="553085"/>
            </a:xfrm>
            <a:custGeom>
              <a:avLst/>
              <a:gdLst/>
              <a:ahLst/>
              <a:cxnLst/>
              <a:rect l="l" t="t" r="r" b="b"/>
              <a:pathLst>
                <a:path w="566420" h="553085">
                  <a:moveTo>
                    <a:pt x="566293" y="0"/>
                  </a:moveTo>
                  <a:lnTo>
                    <a:pt x="0" y="272415"/>
                  </a:lnTo>
                  <a:lnTo>
                    <a:pt x="23197" y="316160"/>
                  </a:lnTo>
                  <a:lnTo>
                    <a:pt x="49633" y="357753"/>
                  </a:lnTo>
                  <a:lnTo>
                    <a:pt x="79152" y="397026"/>
                  </a:lnTo>
                  <a:lnTo>
                    <a:pt x="111601" y="433816"/>
                  </a:lnTo>
                  <a:lnTo>
                    <a:pt x="146823" y="467956"/>
                  </a:lnTo>
                  <a:lnTo>
                    <a:pt x="184665" y="499282"/>
                  </a:lnTo>
                  <a:lnTo>
                    <a:pt x="224972" y="527629"/>
                  </a:lnTo>
                  <a:lnTo>
                    <a:pt x="267588" y="552830"/>
                  </a:lnTo>
                  <a:lnTo>
                    <a:pt x="566293" y="0"/>
                  </a:lnTo>
                  <a:close/>
                </a:path>
              </a:pathLst>
            </a:custGeom>
            <a:solidFill>
              <a:srgbClr val="DBDBDB"/>
            </a:solidFill>
          </p:spPr>
          <p:txBody>
            <a:bodyPr wrap="square" lIns="0" tIns="0" rIns="0" bIns="0" rtlCol="0"/>
            <a:lstStyle/>
            <a:p/>
          </p:txBody>
        </p:sp>
        <p:sp>
          <p:nvSpPr>
            <p:cNvPr id="28" name="object 28"/>
            <p:cNvSpPr/>
            <p:nvPr/>
          </p:nvSpPr>
          <p:spPr>
            <a:xfrm>
              <a:off x="4825492" y="2197607"/>
              <a:ext cx="566420" cy="553085"/>
            </a:xfrm>
            <a:custGeom>
              <a:avLst/>
              <a:gdLst/>
              <a:ahLst/>
              <a:cxnLst/>
              <a:rect l="l" t="t" r="r" b="b"/>
              <a:pathLst>
                <a:path w="566420" h="553085">
                  <a:moveTo>
                    <a:pt x="267588" y="552830"/>
                  </a:moveTo>
                  <a:lnTo>
                    <a:pt x="224972" y="527629"/>
                  </a:lnTo>
                  <a:lnTo>
                    <a:pt x="184665" y="499282"/>
                  </a:lnTo>
                  <a:lnTo>
                    <a:pt x="146823" y="467956"/>
                  </a:lnTo>
                  <a:lnTo>
                    <a:pt x="111601" y="433816"/>
                  </a:lnTo>
                  <a:lnTo>
                    <a:pt x="79152" y="397026"/>
                  </a:lnTo>
                  <a:lnTo>
                    <a:pt x="49633" y="357753"/>
                  </a:lnTo>
                  <a:lnTo>
                    <a:pt x="23197" y="316160"/>
                  </a:lnTo>
                  <a:lnTo>
                    <a:pt x="0" y="272415"/>
                  </a:lnTo>
                  <a:lnTo>
                    <a:pt x="566293" y="0"/>
                  </a:lnTo>
                  <a:lnTo>
                    <a:pt x="267588" y="552830"/>
                  </a:lnTo>
                  <a:close/>
                </a:path>
              </a:pathLst>
            </a:custGeom>
            <a:ln w="19050">
              <a:solidFill>
                <a:srgbClr val="FFFFFF"/>
              </a:solidFill>
            </a:ln>
          </p:spPr>
          <p:txBody>
            <a:bodyPr wrap="square" lIns="0" tIns="0" rIns="0" bIns="0" rtlCol="0"/>
            <a:lstStyle/>
            <a:p/>
          </p:txBody>
        </p:sp>
        <p:sp>
          <p:nvSpPr>
            <p:cNvPr id="29" name="object 29"/>
            <p:cNvSpPr/>
            <p:nvPr/>
          </p:nvSpPr>
          <p:spPr>
            <a:xfrm>
              <a:off x="4763763" y="2124963"/>
              <a:ext cx="628650" cy="345440"/>
            </a:xfrm>
            <a:custGeom>
              <a:avLst/>
              <a:gdLst/>
              <a:ahLst/>
              <a:cxnLst/>
              <a:rect l="l" t="t" r="r" b="b"/>
              <a:pathLst>
                <a:path w="628650" h="345439">
                  <a:moveTo>
                    <a:pt x="3816" y="0"/>
                  </a:moveTo>
                  <a:lnTo>
                    <a:pt x="0" y="50678"/>
                  </a:lnTo>
                  <a:lnTo>
                    <a:pt x="279" y="101309"/>
                  </a:lnTo>
                  <a:lnTo>
                    <a:pt x="4616" y="151645"/>
                  </a:lnTo>
                  <a:lnTo>
                    <a:pt x="12969" y="201437"/>
                  </a:lnTo>
                  <a:lnTo>
                    <a:pt x="25299" y="250436"/>
                  </a:lnTo>
                  <a:lnTo>
                    <a:pt x="41565" y="298392"/>
                  </a:lnTo>
                  <a:lnTo>
                    <a:pt x="61728" y="345059"/>
                  </a:lnTo>
                  <a:lnTo>
                    <a:pt x="628021" y="72644"/>
                  </a:lnTo>
                  <a:lnTo>
                    <a:pt x="3816" y="0"/>
                  </a:lnTo>
                  <a:close/>
                </a:path>
              </a:pathLst>
            </a:custGeom>
            <a:solidFill>
              <a:srgbClr val="9E470D"/>
            </a:solidFill>
          </p:spPr>
          <p:txBody>
            <a:bodyPr wrap="square" lIns="0" tIns="0" rIns="0" bIns="0" rtlCol="0"/>
            <a:lstStyle/>
            <a:p/>
          </p:txBody>
        </p:sp>
        <p:sp>
          <p:nvSpPr>
            <p:cNvPr id="30" name="object 30"/>
            <p:cNvSpPr/>
            <p:nvPr/>
          </p:nvSpPr>
          <p:spPr>
            <a:xfrm>
              <a:off x="4763763" y="2124963"/>
              <a:ext cx="628650" cy="345440"/>
            </a:xfrm>
            <a:custGeom>
              <a:avLst/>
              <a:gdLst/>
              <a:ahLst/>
              <a:cxnLst/>
              <a:rect l="l" t="t" r="r" b="b"/>
              <a:pathLst>
                <a:path w="628650" h="345439">
                  <a:moveTo>
                    <a:pt x="61728" y="345059"/>
                  </a:moveTo>
                  <a:lnTo>
                    <a:pt x="41565" y="298392"/>
                  </a:lnTo>
                  <a:lnTo>
                    <a:pt x="25299" y="250436"/>
                  </a:lnTo>
                  <a:lnTo>
                    <a:pt x="12969" y="201437"/>
                  </a:lnTo>
                  <a:lnTo>
                    <a:pt x="4616" y="151645"/>
                  </a:lnTo>
                  <a:lnTo>
                    <a:pt x="279" y="101309"/>
                  </a:lnTo>
                  <a:lnTo>
                    <a:pt x="0" y="50678"/>
                  </a:lnTo>
                  <a:lnTo>
                    <a:pt x="3816" y="0"/>
                  </a:lnTo>
                  <a:lnTo>
                    <a:pt x="628021" y="72644"/>
                  </a:lnTo>
                  <a:lnTo>
                    <a:pt x="61728" y="345059"/>
                  </a:lnTo>
                  <a:close/>
                </a:path>
              </a:pathLst>
            </a:custGeom>
            <a:ln w="19050">
              <a:solidFill>
                <a:srgbClr val="FFFFFF"/>
              </a:solidFill>
            </a:ln>
          </p:spPr>
          <p:txBody>
            <a:bodyPr wrap="square" lIns="0" tIns="0" rIns="0" bIns="0" rtlCol="0"/>
            <a:lstStyle/>
            <a:p/>
          </p:txBody>
        </p:sp>
        <p:sp>
          <p:nvSpPr>
            <p:cNvPr id="31" name="object 31"/>
            <p:cNvSpPr/>
            <p:nvPr/>
          </p:nvSpPr>
          <p:spPr>
            <a:xfrm>
              <a:off x="4767580" y="1833752"/>
              <a:ext cx="624205" cy="363855"/>
            </a:xfrm>
            <a:custGeom>
              <a:avLst/>
              <a:gdLst/>
              <a:ahLst/>
              <a:cxnLst/>
              <a:rect l="l" t="t" r="r" b="b"/>
              <a:pathLst>
                <a:path w="624204" h="363855">
                  <a:moveTo>
                    <a:pt x="111887" y="0"/>
                  </a:moveTo>
                  <a:lnTo>
                    <a:pt x="83199" y="44184"/>
                  </a:lnTo>
                  <a:lnTo>
                    <a:pt x="58410" y="90456"/>
                  </a:lnTo>
                  <a:lnTo>
                    <a:pt x="37607" y="138556"/>
                  </a:lnTo>
                  <a:lnTo>
                    <a:pt x="20879" y="188223"/>
                  </a:lnTo>
                  <a:lnTo>
                    <a:pt x="8314" y="239195"/>
                  </a:lnTo>
                  <a:lnTo>
                    <a:pt x="0" y="291210"/>
                  </a:lnTo>
                  <a:lnTo>
                    <a:pt x="624205" y="363854"/>
                  </a:lnTo>
                  <a:lnTo>
                    <a:pt x="111887" y="0"/>
                  </a:lnTo>
                  <a:close/>
                </a:path>
              </a:pathLst>
            </a:custGeom>
            <a:solidFill>
              <a:srgbClr val="997300"/>
            </a:solidFill>
          </p:spPr>
          <p:txBody>
            <a:bodyPr wrap="square" lIns="0" tIns="0" rIns="0" bIns="0" rtlCol="0"/>
            <a:lstStyle/>
            <a:p/>
          </p:txBody>
        </p:sp>
        <p:sp>
          <p:nvSpPr>
            <p:cNvPr id="32" name="object 32"/>
            <p:cNvSpPr/>
            <p:nvPr/>
          </p:nvSpPr>
          <p:spPr>
            <a:xfrm>
              <a:off x="4767580" y="1833752"/>
              <a:ext cx="624205" cy="363855"/>
            </a:xfrm>
            <a:custGeom>
              <a:avLst/>
              <a:gdLst/>
              <a:ahLst/>
              <a:cxnLst/>
              <a:rect l="l" t="t" r="r" b="b"/>
              <a:pathLst>
                <a:path w="624204" h="363855">
                  <a:moveTo>
                    <a:pt x="0" y="291210"/>
                  </a:moveTo>
                  <a:lnTo>
                    <a:pt x="8314" y="239195"/>
                  </a:lnTo>
                  <a:lnTo>
                    <a:pt x="20879" y="188223"/>
                  </a:lnTo>
                  <a:lnTo>
                    <a:pt x="37607" y="138556"/>
                  </a:lnTo>
                  <a:lnTo>
                    <a:pt x="58410" y="90456"/>
                  </a:lnTo>
                  <a:lnTo>
                    <a:pt x="83199" y="44184"/>
                  </a:lnTo>
                  <a:lnTo>
                    <a:pt x="111887" y="0"/>
                  </a:lnTo>
                  <a:lnTo>
                    <a:pt x="624205" y="363854"/>
                  </a:lnTo>
                  <a:lnTo>
                    <a:pt x="0" y="291210"/>
                  </a:lnTo>
                  <a:close/>
                </a:path>
              </a:pathLst>
            </a:custGeom>
            <a:ln w="19050">
              <a:solidFill>
                <a:srgbClr val="FFFFFF"/>
              </a:solidFill>
            </a:ln>
          </p:spPr>
          <p:txBody>
            <a:bodyPr wrap="square" lIns="0" tIns="0" rIns="0" bIns="0" rtlCol="0"/>
            <a:lstStyle/>
            <a:p/>
          </p:txBody>
        </p:sp>
        <p:sp>
          <p:nvSpPr>
            <p:cNvPr id="33" name="object 33"/>
            <p:cNvSpPr/>
            <p:nvPr/>
          </p:nvSpPr>
          <p:spPr>
            <a:xfrm>
              <a:off x="4879467" y="1650491"/>
              <a:ext cx="512445" cy="547370"/>
            </a:xfrm>
            <a:custGeom>
              <a:avLst/>
              <a:gdLst/>
              <a:ahLst/>
              <a:cxnLst/>
              <a:rect l="l" t="t" r="r" b="b"/>
              <a:pathLst>
                <a:path w="512445" h="547369">
                  <a:moveTo>
                    <a:pt x="203200" y="0"/>
                  </a:moveTo>
                  <a:lnTo>
                    <a:pt x="156329" y="29288"/>
                  </a:lnTo>
                  <a:lnTo>
                    <a:pt x="112343" y="62459"/>
                  </a:lnTo>
                  <a:lnTo>
                    <a:pt x="71471" y="99312"/>
                  </a:lnTo>
                  <a:lnTo>
                    <a:pt x="33946" y="139647"/>
                  </a:lnTo>
                  <a:lnTo>
                    <a:pt x="0" y="183261"/>
                  </a:lnTo>
                  <a:lnTo>
                    <a:pt x="512318" y="547116"/>
                  </a:lnTo>
                  <a:lnTo>
                    <a:pt x="203200" y="0"/>
                  </a:lnTo>
                  <a:close/>
                </a:path>
              </a:pathLst>
            </a:custGeom>
            <a:solidFill>
              <a:srgbClr val="7B7B7B"/>
            </a:solidFill>
          </p:spPr>
          <p:txBody>
            <a:bodyPr wrap="square" lIns="0" tIns="0" rIns="0" bIns="0" rtlCol="0"/>
            <a:lstStyle/>
            <a:p/>
          </p:txBody>
        </p:sp>
        <p:sp>
          <p:nvSpPr>
            <p:cNvPr id="34" name="object 34"/>
            <p:cNvSpPr/>
            <p:nvPr/>
          </p:nvSpPr>
          <p:spPr>
            <a:xfrm>
              <a:off x="4879467" y="1650491"/>
              <a:ext cx="512445" cy="547370"/>
            </a:xfrm>
            <a:custGeom>
              <a:avLst/>
              <a:gdLst/>
              <a:ahLst/>
              <a:cxnLst/>
              <a:rect l="l" t="t" r="r" b="b"/>
              <a:pathLst>
                <a:path w="512445" h="547369">
                  <a:moveTo>
                    <a:pt x="0" y="183261"/>
                  </a:moveTo>
                  <a:lnTo>
                    <a:pt x="33946" y="139647"/>
                  </a:lnTo>
                  <a:lnTo>
                    <a:pt x="71471" y="99312"/>
                  </a:lnTo>
                  <a:lnTo>
                    <a:pt x="112343" y="62459"/>
                  </a:lnTo>
                  <a:lnTo>
                    <a:pt x="156329" y="29288"/>
                  </a:lnTo>
                  <a:lnTo>
                    <a:pt x="203200" y="0"/>
                  </a:lnTo>
                  <a:lnTo>
                    <a:pt x="512318" y="547116"/>
                  </a:lnTo>
                  <a:lnTo>
                    <a:pt x="0" y="183261"/>
                  </a:lnTo>
                  <a:close/>
                </a:path>
              </a:pathLst>
            </a:custGeom>
            <a:ln w="19050">
              <a:solidFill>
                <a:srgbClr val="FFFFFF"/>
              </a:solidFill>
            </a:ln>
          </p:spPr>
          <p:txBody>
            <a:bodyPr wrap="square" lIns="0" tIns="0" rIns="0" bIns="0" rtlCol="0"/>
            <a:lstStyle/>
            <a:p/>
          </p:txBody>
        </p:sp>
        <p:sp>
          <p:nvSpPr>
            <p:cNvPr id="35" name="object 35"/>
            <p:cNvSpPr/>
            <p:nvPr/>
          </p:nvSpPr>
          <p:spPr>
            <a:xfrm>
              <a:off x="5082667" y="1616201"/>
              <a:ext cx="309245" cy="581660"/>
            </a:xfrm>
            <a:custGeom>
              <a:avLst/>
              <a:gdLst/>
              <a:ahLst/>
              <a:cxnLst/>
              <a:rect l="l" t="t" r="r" b="b"/>
              <a:pathLst>
                <a:path w="309245" h="581660">
                  <a:moveTo>
                    <a:pt x="70866" y="0"/>
                  </a:moveTo>
                  <a:lnTo>
                    <a:pt x="52774" y="7733"/>
                  </a:lnTo>
                  <a:lnTo>
                    <a:pt x="34909" y="16049"/>
                  </a:lnTo>
                  <a:lnTo>
                    <a:pt x="17305" y="24913"/>
                  </a:lnTo>
                  <a:lnTo>
                    <a:pt x="0" y="34289"/>
                  </a:lnTo>
                  <a:lnTo>
                    <a:pt x="309118" y="581405"/>
                  </a:lnTo>
                  <a:lnTo>
                    <a:pt x="70866" y="0"/>
                  </a:lnTo>
                  <a:close/>
                </a:path>
              </a:pathLst>
            </a:custGeom>
            <a:solidFill>
              <a:srgbClr val="F0965A"/>
            </a:solidFill>
          </p:spPr>
          <p:txBody>
            <a:bodyPr wrap="square" lIns="0" tIns="0" rIns="0" bIns="0" rtlCol="0"/>
            <a:lstStyle/>
            <a:p/>
          </p:txBody>
        </p:sp>
        <p:sp>
          <p:nvSpPr>
            <p:cNvPr id="36" name="object 36"/>
            <p:cNvSpPr/>
            <p:nvPr/>
          </p:nvSpPr>
          <p:spPr>
            <a:xfrm>
              <a:off x="5082667" y="1616201"/>
              <a:ext cx="309245" cy="581660"/>
            </a:xfrm>
            <a:custGeom>
              <a:avLst/>
              <a:gdLst/>
              <a:ahLst/>
              <a:cxnLst/>
              <a:rect l="l" t="t" r="r" b="b"/>
              <a:pathLst>
                <a:path w="309245" h="581660">
                  <a:moveTo>
                    <a:pt x="0" y="34289"/>
                  </a:moveTo>
                  <a:lnTo>
                    <a:pt x="17305" y="24913"/>
                  </a:lnTo>
                  <a:lnTo>
                    <a:pt x="34909" y="16049"/>
                  </a:lnTo>
                  <a:lnTo>
                    <a:pt x="52774" y="7733"/>
                  </a:lnTo>
                  <a:lnTo>
                    <a:pt x="70866" y="0"/>
                  </a:lnTo>
                  <a:lnTo>
                    <a:pt x="309118" y="581405"/>
                  </a:lnTo>
                  <a:lnTo>
                    <a:pt x="0" y="34289"/>
                  </a:lnTo>
                  <a:close/>
                </a:path>
              </a:pathLst>
            </a:custGeom>
            <a:ln w="19049">
              <a:solidFill>
                <a:srgbClr val="FFFFFF"/>
              </a:solidFill>
            </a:ln>
          </p:spPr>
          <p:txBody>
            <a:bodyPr wrap="square" lIns="0" tIns="0" rIns="0" bIns="0" rtlCol="0"/>
            <a:lstStyle/>
            <a:p/>
          </p:txBody>
        </p:sp>
        <p:sp>
          <p:nvSpPr>
            <p:cNvPr id="37" name="object 37"/>
            <p:cNvSpPr/>
            <p:nvPr/>
          </p:nvSpPr>
          <p:spPr>
            <a:xfrm>
              <a:off x="5153533" y="1581911"/>
              <a:ext cx="238760" cy="615950"/>
            </a:xfrm>
            <a:custGeom>
              <a:avLst/>
              <a:gdLst/>
              <a:ahLst/>
              <a:cxnLst/>
              <a:rect l="l" t="t" r="r" b="b"/>
              <a:pathLst>
                <a:path w="238760" h="615950">
                  <a:moveTo>
                    <a:pt x="113029" y="0"/>
                  </a:moveTo>
                  <a:lnTo>
                    <a:pt x="84171" y="6572"/>
                  </a:lnTo>
                  <a:lnTo>
                    <a:pt x="55705" y="14478"/>
                  </a:lnTo>
                  <a:lnTo>
                    <a:pt x="27644" y="23717"/>
                  </a:lnTo>
                  <a:lnTo>
                    <a:pt x="0" y="34290"/>
                  </a:lnTo>
                  <a:lnTo>
                    <a:pt x="238251" y="615696"/>
                  </a:lnTo>
                  <a:lnTo>
                    <a:pt x="113029" y="0"/>
                  </a:lnTo>
                  <a:close/>
                </a:path>
              </a:pathLst>
            </a:custGeom>
            <a:solidFill>
              <a:srgbClr val="FFCD33"/>
            </a:solidFill>
          </p:spPr>
          <p:txBody>
            <a:bodyPr wrap="square" lIns="0" tIns="0" rIns="0" bIns="0" rtlCol="0"/>
            <a:lstStyle/>
            <a:p/>
          </p:txBody>
        </p:sp>
        <p:sp>
          <p:nvSpPr>
            <p:cNvPr id="38" name="object 38"/>
            <p:cNvSpPr/>
            <p:nvPr/>
          </p:nvSpPr>
          <p:spPr>
            <a:xfrm>
              <a:off x="5153533" y="1581911"/>
              <a:ext cx="238760" cy="615950"/>
            </a:xfrm>
            <a:custGeom>
              <a:avLst/>
              <a:gdLst/>
              <a:ahLst/>
              <a:cxnLst/>
              <a:rect l="l" t="t" r="r" b="b"/>
              <a:pathLst>
                <a:path w="238760" h="615950">
                  <a:moveTo>
                    <a:pt x="0" y="34290"/>
                  </a:moveTo>
                  <a:lnTo>
                    <a:pt x="27644" y="23717"/>
                  </a:lnTo>
                  <a:lnTo>
                    <a:pt x="55705" y="14478"/>
                  </a:lnTo>
                  <a:lnTo>
                    <a:pt x="84171" y="6572"/>
                  </a:lnTo>
                  <a:lnTo>
                    <a:pt x="113029" y="0"/>
                  </a:lnTo>
                  <a:lnTo>
                    <a:pt x="238251" y="615696"/>
                  </a:lnTo>
                  <a:lnTo>
                    <a:pt x="0" y="34290"/>
                  </a:lnTo>
                  <a:close/>
                </a:path>
              </a:pathLst>
            </a:custGeom>
            <a:ln w="19050">
              <a:solidFill>
                <a:srgbClr val="FFFFFF"/>
              </a:solidFill>
            </a:ln>
          </p:spPr>
          <p:txBody>
            <a:bodyPr wrap="square" lIns="0" tIns="0" rIns="0" bIns="0" rtlCol="0"/>
            <a:lstStyle/>
            <a:p/>
          </p:txBody>
        </p:sp>
        <p:sp>
          <p:nvSpPr>
            <p:cNvPr id="39" name="object 39"/>
            <p:cNvSpPr/>
            <p:nvPr/>
          </p:nvSpPr>
          <p:spPr>
            <a:xfrm>
              <a:off x="5266563" y="1571116"/>
              <a:ext cx="125730" cy="626745"/>
            </a:xfrm>
            <a:custGeom>
              <a:avLst/>
              <a:gdLst/>
              <a:ahLst/>
              <a:cxnLst/>
              <a:rect l="l" t="t" r="r" b="b"/>
              <a:pathLst>
                <a:path w="125729" h="626744">
                  <a:moveTo>
                    <a:pt x="77977" y="0"/>
                  </a:moveTo>
                  <a:lnTo>
                    <a:pt x="58310" y="1758"/>
                  </a:lnTo>
                  <a:lnTo>
                    <a:pt x="38750" y="4159"/>
                  </a:lnTo>
                  <a:lnTo>
                    <a:pt x="19309" y="7179"/>
                  </a:lnTo>
                  <a:lnTo>
                    <a:pt x="0" y="10795"/>
                  </a:lnTo>
                  <a:lnTo>
                    <a:pt x="125222" y="626491"/>
                  </a:lnTo>
                  <a:lnTo>
                    <a:pt x="77977" y="0"/>
                  </a:lnTo>
                  <a:close/>
                </a:path>
              </a:pathLst>
            </a:custGeom>
            <a:solidFill>
              <a:srgbClr val="C8C8C8"/>
            </a:solidFill>
          </p:spPr>
          <p:txBody>
            <a:bodyPr wrap="square" lIns="0" tIns="0" rIns="0" bIns="0" rtlCol="0"/>
            <a:lstStyle/>
            <a:p/>
          </p:txBody>
        </p:sp>
        <p:sp>
          <p:nvSpPr>
            <p:cNvPr id="40" name="object 40"/>
            <p:cNvSpPr/>
            <p:nvPr/>
          </p:nvSpPr>
          <p:spPr>
            <a:xfrm>
              <a:off x="5266563" y="1571116"/>
              <a:ext cx="125730" cy="626745"/>
            </a:xfrm>
            <a:custGeom>
              <a:avLst/>
              <a:gdLst/>
              <a:ahLst/>
              <a:cxnLst/>
              <a:rect l="l" t="t" r="r" b="b"/>
              <a:pathLst>
                <a:path w="125729" h="626744">
                  <a:moveTo>
                    <a:pt x="0" y="10795"/>
                  </a:moveTo>
                  <a:lnTo>
                    <a:pt x="19309" y="7179"/>
                  </a:lnTo>
                  <a:lnTo>
                    <a:pt x="38750" y="4159"/>
                  </a:lnTo>
                  <a:lnTo>
                    <a:pt x="58310" y="1758"/>
                  </a:lnTo>
                  <a:lnTo>
                    <a:pt x="77977" y="0"/>
                  </a:lnTo>
                  <a:lnTo>
                    <a:pt x="125222" y="626491"/>
                  </a:lnTo>
                  <a:lnTo>
                    <a:pt x="0" y="10795"/>
                  </a:lnTo>
                  <a:close/>
                </a:path>
              </a:pathLst>
            </a:custGeom>
            <a:ln w="19050">
              <a:solidFill>
                <a:srgbClr val="FFFFFF"/>
              </a:solidFill>
            </a:ln>
          </p:spPr>
          <p:txBody>
            <a:bodyPr wrap="square" lIns="0" tIns="0" rIns="0" bIns="0" rtlCol="0"/>
            <a:lstStyle/>
            <a:p/>
          </p:txBody>
        </p:sp>
        <p:sp>
          <p:nvSpPr>
            <p:cNvPr id="41" name="object 41"/>
            <p:cNvSpPr/>
            <p:nvPr/>
          </p:nvSpPr>
          <p:spPr>
            <a:xfrm>
              <a:off x="5344541" y="1569338"/>
              <a:ext cx="47625" cy="628650"/>
            </a:xfrm>
            <a:custGeom>
              <a:avLst/>
              <a:gdLst/>
              <a:ahLst/>
              <a:cxnLst/>
              <a:rect l="l" t="t" r="r" b="b"/>
              <a:pathLst>
                <a:path w="47625" h="628650">
                  <a:moveTo>
                    <a:pt x="39370" y="0"/>
                  </a:moveTo>
                  <a:lnTo>
                    <a:pt x="19637" y="555"/>
                  </a:lnTo>
                  <a:lnTo>
                    <a:pt x="0" y="1777"/>
                  </a:lnTo>
                  <a:lnTo>
                    <a:pt x="47244" y="628269"/>
                  </a:lnTo>
                  <a:lnTo>
                    <a:pt x="39370" y="0"/>
                  </a:lnTo>
                  <a:close/>
                </a:path>
              </a:pathLst>
            </a:custGeom>
            <a:solidFill>
              <a:srgbClr val="D25F12"/>
            </a:solidFill>
          </p:spPr>
          <p:txBody>
            <a:bodyPr wrap="square" lIns="0" tIns="0" rIns="0" bIns="0" rtlCol="0"/>
            <a:lstStyle/>
            <a:p/>
          </p:txBody>
        </p:sp>
        <p:sp>
          <p:nvSpPr>
            <p:cNvPr id="42" name="object 42"/>
            <p:cNvSpPr/>
            <p:nvPr/>
          </p:nvSpPr>
          <p:spPr>
            <a:xfrm>
              <a:off x="5344541" y="1569338"/>
              <a:ext cx="47625" cy="628650"/>
            </a:xfrm>
            <a:custGeom>
              <a:avLst/>
              <a:gdLst/>
              <a:ahLst/>
              <a:cxnLst/>
              <a:rect l="l" t="t" r="r" b="b"/>
              <a:pathLst>
                <a:path w="47625" h="628650">
                  <a:moveTo>
                    <a:pt x="0" y="1777"/>
                  </a:moveTo>
                  <a:lnTo>
                    <a:pt x="9812" y="1089"/>
                  </a:lnTo>
                  <a:lnTo>
                    <a:pt x="19637" y="555"/>
                  </a:lnTo>
                  <a:lnTo>
                    <a:pt x="29485" y="188"/>
                  </a:lnTo>
                  <a:lnTo>
                    <a:pt x="39370" y="0"/>
                  </a:lnTo>
                  <a:lnTo>
                    <a:pt x="47244" y="628269"/>
                  </a:lnTo>
                  <a:lnTo>
                    <a:pt x="0" y="1777"/>
                  </a:lnTo>
                  <a:close/>
                </a:path>
              </a:pathLst>
            </a:custGeom>
            <a:ln w="19050">
              <a:solidFill>
                <a:srgbClr val="FFFFFF"/>
              </a:solidFill>
            </a:ln>
          </p:spPr>
          <p:txBody>
            <a:bodyPr wrap="square" lIns="0" tIns="0" rIns="0" bIns="0" rtlCol="0"/>
            <a:lstStyle/>
            <a:p/>
          </p:txBody>
        </p:sp>
        <p:sp>
          <p:nvSpPr>
            <p:cNvPr id="43" name="object 43"/>
            <p:cNvSpPr/>
            <p:nvPr/>
          </p:nvSpPr>
          <p:spPr>
            <a:xfrm>
              <a:off x="5383911" y="1569338"/>
              <a:ext cx="8255" cy="628650"/>
            </a:xfrm>
            <a:custGeom>
              <a:avLst/>
              <a:gdLst/>
              <a:ahLst/>
              <a:cxnLst/>
              <a:rect l="l" t="t" r="r" b="b"/>
              <a:pathLst>
                <a:path w="8254" h="628650">
                  <a:moveTo>
                    <a:pt x="7874" y="0"/>
                  </a:moveTo>
                  <a:lnTo>
                    <a:pt x="0" y="0"/>
                  </a:lnTo>
                  <a:lnTo>
                    <a:pt x="7874" y="628269"/>
                  </a:lnTo>
                  <a:lnTo>
                    <a:pt x="7874" y="0"/>
                  </a:lnTo>
                  <a:close/>
                </a:path>
              </a:pathLst>
            </a:custGeom>
            <a:solidFill>
              <a:srgbClr val="CC9A00"/>
            </a:solidFill>
          </p:spPr>
          <p:txBody>
            <a:bodyPr wrap="square" lIns="0" tIns="0" rIns="0" bIns="0" rtlCol="0"/>
            <a:lstStyle/>
            <a:p/>
          </p:txBody>
        </p:sp>
        <p:sp>
          <p:nvSpPr>
            <p:cNvPr id="44" name="object 44"/>
            <p:cNvSpPr/>
            <p:nvPr/>
          </p:nvSpPr>
          <p:spPr>
            <a:xfrm>
              <a:off x="5383911" y="1569338"/>
              <a:ext cx="8255" cy="628650"/>
            </a:xfrm>
            <a:custGeom>
              <a:avLst/>
              <a:gdLst/>
              <a:ahLst/>
              <a:cxnLst/>
              <a:rect l="l" t="t" r="r" b="b"/>
              <a:pathLst>
                <a:path w="8254" h="628650">
                  <a:moveTo>
                    <a:pt x="0" y="0"/>
                  </a:moveTo>
                  <a:lnTo>
                    <a:pt x="2539" y="0"/>
                  </a:lnTo>
                  <a:lnTo>
                    <a:pt x="5206" y="0"/>
                  </a:lnTo>
                  <a:lnTo>
                    <a:pt x="7874" y="0"/>
                  </a:lnTo>
                  <a:lnTo>
                    <a:pt x="7874" y="628269"/>
                  </a:lnTo>
                  <a:lnTo>
                    <a:pt x="0" y="0"/>
                  </a:lnTo>
                  <a:close/>
                </a:path>
              </a:pathLst>
            </a:custGeom>
            <a:ln w="19050">
              <a:solidFill>
                <a:srgbClr val="FFFFFF"/>
              </a:solidFill>
            </a:ln>
          </p:spPr>
          <p:txBody>
            <a:bodyPr wrap="square" lIns="0" tIns="0" rIns="0" bIns="0" rtlCol="0"/>
            <a:lstStyle/>
            <a:p/>
          </p:txBody>
        </p:sp>
        <p:sp>
          <p:nvSpPr>
            <p:cNvPr id="45" name="object 45"/>
            <p:cNvSpPr/>
            <p:nvPr/>
          </p:nvSpPr>
          <p:spPr>
            <a:xfrm>
              <a:off x="4586732" y="1569338"/>
              <a:ext cx="1430655" cy="89535"/>
            </a:xfrm>
            <a:custGeom>
              <a:avLst/>
              <a:gdLst/>
              <a:ahLst/>
              <a:cxnLst/>
              <a:rect l="l" t="t" r="r" b="b"/>
              <a:pathLst>
                <a:path w="1430654" h="89535">
                  <a:moveTo>
                    <a:pt x="530859" y="62865"/>
                  </a:moveTo>
                  <a:lnTo>
                    <a:pt x="56895" y="89280"/>
                  </a:lnTo>
                  <a:lnTo>
                    <a:pt x="0" y="89280"/>
                  </a:lnTo>
                </a:path>
                <a:path w="1430654" h="89535">
                  <a:moveTo>
                    <a:pt x="622553" y="27050"/>
                  </a:moveTo>
                  <a:lnTo>
                    <a:pt x="535431" y="6858"/>
                  </a:lnTo>
                  <a:lnTo>
                    <a:pt x="478408" y="6858"/>
                  </a:lnTo>
                </a:path>
                <a:path w="1430654" h="89535">
                  <a:moveTo>
                    <a:pt x="679830" y="12573"/>
                  </a:moveTo>
                  <a:lnTo>
                    <a:pt x="668019" y="6858"/>
                  </a:lnTo>
                </a:path>
                <a:path w="1430654" h="89535">
                  <a:moveTo>
                    <a:pt x="797559" y="33781"/>
                  </a:moveTo>
                  <a:lnTo>
                    <a:pt x="803275" y="6858"/>
                  </a:lnTo>
                </a:path>
                <a:path w="1430654" h="89535">
                  <a:moveTo>
                    <a:pt x="801115" y="0"/>
                  </a:moveTo>
                  <a:lnTo>
                    <a:pt x="1373631" y="6858"/>
                  </a:lnTo>
                  <a:lnTo>
                    <a:pt x="1430401" y="6858"/>
                  </a:lnTo>
                </a:path>
              </a:pathLst>
            </a:custGeom>
            <a:ln w="9525">
              <a:solidFill>
                <a:srgbClr val="A6A6A6"/>
              </a:solidFill>
            </a:ln>
          </p:spPr>
          <p:txBody>
            <a:bodyPr wrap="square" lIns="0" tIns="0" rIns="0" bIns="0" rtlCol="0"/>
            <a:lstStyle/>
            <a:p/>
          </p:txBody>
        </p:sp>
      </p:grpSp>
      <p:sp>
        <p:nvSpPr>
          <p:cNvPr id="46" name="object 46"/>
          <p:cNvSpPr/>
          <p:nvPr/>
        </p:nvSpPr>
        <p:spPr>
          <a:xfrm>
            <a:off x="4028694" y="2881684"/>
            <a:ext cx="53340" cy="53340"/>
          </a:xfrm>
          <a:custGeom>
            <a:avLst/>
            <a:gdLst/>
            <a:ahLst/>
            <a:cxnLst/>
            <a:rect l="l" t="t" r="r" b="b"/>
            <a:pathLst>
              <a:path w="53339" h="53339">
                <a:moveTo>
                  <a:pt x="52778" y="0"/>
                </a:moveTo>
                <a:lnTo>
                  <a:pt x="0" y="0"/>
                </a:lnTo>
                <a:lnTo>
                  <a:pt x="0" y="52777"/>
                </a:lnTo>
                <a:lnTo>
                  <a:pt x="52778" y="52777"/>
                </a:lnTo>
                <a:lnTo>
                  <a:pt x="52778" y="0"/>
                </a:lnTo>
                <a:close/>
              </a:path>
            </a:pathLst>
          </a:custGeom>
          <a:solidFill>
            <a:srgbClr val="EC7C30"/>
          </a:solidFill>
        </p:spPr>
        <p:txBody>
          <a:bodyPr wrap="square" lIns="0" tIns="0" rIns="0" bIns="0" rtlCol="0"/>
          <a:lstStyle/>
          <a:p/>
        </p:txBody>
      </p:sp>
      <p:sp>
        <p:nvSpPr>
          <p:cNvPr id="47" name="object 47"/>
          <p:cNvSpPr/>
          <p:nvPr/>
        </p:nvSpPr>
        <p:spPr>
          <a:xfrm>
            <a:off x="4943221" y="2881684"/>
            <a:ext cx="53340" cy="53340"/>
          </a:xfrm>
          <a:custGeom>
            <a:avLst/>
            <a:gdLst/>
            <a:ahLst/>
            <a:cxnLst/>
            <a:rect l="l" t="t" r="r" b="b"/>
            <a:pathLst>
              <a:path w="53339" h="53339">
                <a:moveTo>
                  <a:pt x="52778" y="0"/>
                </a:moveTo>
                <a:lnTo>
                  <a:pt x="0" y="0"/>
                </a:lnTo>
                <a:lnTo>
                  <a:pt x="0" y="52777"/>
                </a:lnTo>
                <a:lnTo>
                  <a:pt x="52778" y="52777"/>
                </a:lnTo>
                <a:lnTo>
                  <a:pt x="52778" y="0"/>
                </a:lnTo>
                <a:close/>
              </a:path>
            </a:pathLst>
          </a:custGeom>
          <a:solidFill>
            <a:srgbClr val="FFC000"/>
          </a:solidFill>
        </p:spPr>
        <p:txBody>
          <a:bodyPr wrap="square" lIns="0" tIns="0" rIns="0" bIns="0" rtlCol="0"/>
          <a:lstStyle/>
          <a:p/>
        </p:txBody>
      </p:sp>
      <p:sp>
        <p:nvSpPr>
          <p:cNvPr id="48" name="object 48"/>
          <p:cNvSpPr/>
          <p:nvPr/>
        </p:nvSpPr>
        <p:spPr>
          <a:xfrm>
            <a:off x="5857621" y="2881684"/>
            <a:ext cx="53340" cy="53340"/>
          </a:xfrm>
          <a:custGeom>
            <a:avLst/>
            <a:gdLst/>
            <a:ahLst/>
            <a:cxnLst/>
            <a:rect l="l" t="t" r="r" b="b"/>
            <a:pathLst>
              <a:path w="53339" h="53339">
                <a:moveTo>
                  <a:pt x="52778" y="0"/>
                </a:moveTo>
                <a:lnTo>
                  <a:pt x="0" y="0"/>
                </a:lnTo>
                <a:lnTo>
                  <a:pt x="0" y="52777"/>
                </a:lnTo>
                <a:lnTo>
                  <a:pt x="52778" y="52777"/>
                </a:lnTo>
                <a:lnTo>
                  <a:pt x="52778" y="0"/>
                </a:lnTo>
                <a:close/>
              </a:path>
            </a:pathLst>
          </a:custGeom>
          <a:solidFill>
            <a:srgbClr val="DBDBDB"/>
          </a:solidFill>
        </p:spPr>
        <p:txBody>
          <a:bodyPr wrap="square" lIns="0" tIns="0" rIns="0" bIns="0" rtlCol="0"/>
          <a:lstStyle/>
          <a:p/>
        </p:txBody>
      </p:sp>
      <p:sp>
        <p:nvSpPr>
          <p:cNvPr id="49" name="object 49"/>
          <p:cNvSpPr/>
          <p:nvPr/>
        </p:nvSpPr>
        <p:spPr>
          <a:xfrm>
            <a:off x="4028694" y="3055547"/>
            <a:ext cx="53340" cy="53340"/>
          </a:xfrm>
          <a:custGeom>
            <a:avLst/>
            <a:gdLst/>
            <a:ahLst/>
            <a:cxnLst/>
            <a:rect l="l" t="t" r="r" b="b"/>
            <a:pathLst>
              <a:path w="53339" h="53339">
                <a:moveTo>
                  <a:pt x="52778" y="0"/>
                </a:moveTo>
                <a:lnTo>
                  <a:pt x="0" y="0"/>
                </a:lnTo>
                <a:lnTo>
                  <a:pt x="0" y="52777"/>
                </a:lnTo>
                <a:lnTo>
                  <a:pt x="52778" y="52777"/>
                </a:lnTo>
                <a:lnTo>
                  <a:pt x="52778" y="0"/>
                </a:lnTo>
                <a:close/>
              </a:path>
            </a:pathLst>
          </a:custGeom>
          <a:solidFill>
            <a:srgbClr val="9E470D"/>
          </a:solidFill>
        </p:spPr>
        <p:txBody>
          <a:bodyPr wrap="square" lIns="0" tIns="0" rIns="0" bIns="0" rtlCol="0"/>
          <a:lstStyle/>
          <a:p/>
        </p:txBody>
      </p:sp>
      <p:sp>
        <p:nvSpPr>
          <p:cNvPr id="50" name="object 50"/>
          <p:cNvSpPr/>
          <p:nvPr/>
        </p:nvSpPr>
        <p:spPr>
          <a:xfrm>
            <a:off x="4943221" y="3055547"/>
            <a:ext cx="53340" cy="53340"/>
          </a:xfrm>
          <a:custGeom>
            <a:avLst/>
            <a:gdLst/>
            <a:ahLst/>
            <a:cxnLst/>
            <a:rect l="l" t="t" r="r" b="b"/>
            <a:pathLst>
              <a:path w="53339" h="53339">
                <a:moveTo>
                  <a:pt x="52778" y="0"/>
                </a:moveTo>
                <a:lnTo>
                  <a:pt x="0" y="0"/>
                </a:lnTo>
                <a:lnTo>
                  <a:pt x="0" y="52777"/>
                </a:lnTo>
                <a:lnTo>
                  <a:pt x="52778" y="52777"/>
                </a:lnTo>
                <a:lnTo>
                  <a:pt x="52778" y="0"/>
                </a:lnTo>
                <a:close/>
              </a:path>
            </a:pathLst>
          </a:custGeom>
          <a:solidFill>
            <a:srgbClr val="997300"/>
          </a:solidFill>
        </p:spPr>
        <p:txBody>
          <a:bodyPr wrap="square" lIns="0" tIns="0" rIns="0" bIns="0" rtlCol="0"/>
          <a:lstStyle/>
          <a:p/>
        </p:txBody>
      </p:sp>
      <p:sp>
        <p:nvSpPr>
          <p:cNvPr id="51" name="object 51"/>
          <p:cNvSpPr/>
          <p:nvPr/>
        </p:nvSpPr>
        <p:spPr>
          <a:xfrm>
            <a:off x="5857621" y="3055547"/>
            <a:ext cx="53340" cy="53340"/>
          </a:xfrm>
          <a:custGeom>
            <a:avLst/>
            <a:gdLst/>
            <a:ahLst/>
            <a:cxnLst/>
            <a:rect l="l" t="t" r="r" b="b"/>
            <a:pathLst>
              <a:path w="53339" h="53339">
                <a:moveTo>
                  <a:pt x="52778" y="0"/>
                </a:moveTo>
                <a:lnTo>
                  <a:pt x="0" y="0"/>
                </a:lnTo>
                <a:lnTo>
                  <a:pt x="0" y="52777"/>
                </a:lnTo>
                <a:lnTo>
                  <a:pt x="52778" y="52777"/>
                </a:lnTo>
                <a:lnTo>
                  <a:pt x="52778" y="0"/>
                </a:lnTo>
                <a:close/>
              </a:path>
            </a:pathLst>
          </a:custGeom>
          <a:solidFill>
            <a:srgbClr val="7B7B7B"/>
          </a:solidFill>
        </p:spPr>
        <p:txBody>
          <a:bodyPr wrap="square" lIns="0" tIns="0" rIns="0" bIns="0" rtlCol="0"/>
          <a:lstStyle/>
          <a:p/>
        </p:txBody>
      </p:sp>
      <p:sp>
        <p:nvSpPr>
          <p:cNvPr id="52" name="object 52"/>
          <p:cNvSpPr/>
          <p:nvPr/>
        </p:nvSpPr>
        <p:spPr>
          <a:xfrm>
            <a:off x="4028694" y="3229409"/>
            <a:ext cx="53340" cy="53340"/>
          </a:xfrm>
          <a:custGeom>
            <a:avLst/>
            <a:gdLst/>
            <a:ahLst/>
            <a:cxnLst/>
            <a:rect l="l" t="t" r="r" b="b"/>
            <a:pathLst>
              <a:path w="53339" h="53339">
                <a:moveTo>
                  <a:pt x="52778" y="0"/>
                </a:moveTo>
                <a:lnTo>
                  <a:pt x="0" y="0"/>
                </a:lnTo>
                <a:lnTo>
                  <a:pt x="0" y="52778"/>
                </a:lnTo>
                <a:lnTo>
                  <a:pt x="52778" y="52778"/>
                </a:lnTo>
                <a:lnTo>
                  <a:pt x="52778" y="0"/>
                </a:lnTo>
                <a:close/>
              </a:path>
            </a:pathLst>
          </a:custGeom>
          <a:solidFill>
            <a:srgbClr val="F0965A"/>
          </a:solidFill>
        </p:spPr>
        <p:txBody>
          <a:bodyPr wrap="square" lIns="0" tIns="0" rIns="0" bIns="0" rtlCol="0"/>
          <a:lstStyle/>
          <a:p/>
        </p:txBody>
      </p:sp>
      <p:sp>
        <p:nvSpPr>
          <p:cNvPr id="53" name="object 53"/>
          <p:cNvSpPr/>
          <p:nvPr/>
        </p:nvSpPr>
        <p:spPr>
          <a:xfrm>
            <a:off x="4943221" y="3229409"/>
            <a:ext cx="53340" cy="53340"/>
          </a:xfrm>
          <a:custGeom>
            <a:avLst/>
            <a:gdLst/>
            <a:ahLst/>
            <a:cxnLst/>
            <a:rect l="l" t="t" r="r" b="b"/>
            <a:pathLst>
              <a:path w="53339" h="53339">
                <a:moveTo>
                  <a:pt x="52778" y="0"/>
                </a:moveTo>
                <a:lnTo>
                  <a:pt x="0" y="0"/>
                </a:lnTo>
                <a:lnTo>
                  <a:pt x="0" y="52778"/>
                </a:lnTo>
                <a:lnTo>
                  <a:pt x="52778" y="52778"/>
                </a:lnTo>
                <a:lnTo>
                  <a:pt x="52778" y="0"/>
                </a:lnTo>
                <a:close/>
              </a:path>
            </a:pathLst>
          </a:custGeom>
          <a:solidFill>
            <a:srgbClr val="FFCD33"/>
          </a:solidFill>
        </p:spPr>
        <p:txBody>
          <a:bodyPr wrap="square" lIns="0" tIns="0" rIns="0" bIns="0" rtlCol="0"/>
          <a:lstStyle/>
          <a:p/>
        </p:txBody>
      </p:sp>
      <p:sp>
        <p:nvSpPr>
          <p:cNvPr id="54" name="object 54"/>
          <p:cNvSpPr/>
          <p:nvPr/>
        </p:nvSpPr>
        <p:spPr>
          <a:xfrm>
            <a:off x="5857621" y="3229409"/>
            <a:ext cx="53340" cy="53340"/>
          </a:xfrm>
          <a:custGeom>
            <a:avLst/>
            <a:gdLst/>
            <a:ahLst/>
            <a:cxnLst/>
            <a:rect l="l" t="t" r="r" b="b"/>
            <a:pathLst>
              <a:path w="53339" h="53339">
                <a:moveTo>
                  <a:pt x="52778" y="0"/>
                </a:moveTo>
                <a:lnTo>
                  <a:pt x="0" y="0"/>
                </a:lnTo>
                <a:lnTo>
                  <a:pt x="0" y="52778"/>
                </a:lnTo>
                <a:lnTo>
                  <a:pt x="52778" y="52778"/>
                </a:lnTo>
                <a:lnTo>
                  <a:pt x="52778" y="0"/>
                </a:lnTo>
                <a:close/>
              </a:path>
            </a:pathLst>
          </a:custGeom>
          <a:solidFill>
            <a:srgbClr val="C8C8C8"/>
          </a:solidFill>
        </p:spPr>
        <p:txBody>
          <a:bodyPr wrap="square" lIns="0" tIns="0" rIns="0" bIns="0" rtlCol="0"/>
          <a:lstStyle/>
          <a:p/>
        </p:txBody>
      </p:sp>
      <p:sp>
        <p:nvSpPr>
          <p:cNvPr id="55" name="object 55"/>
          <p:cNvSpPr/>
          <p:nvPr/>
        </p:nvSpPr>
        <p:spPr>
          <a:xfrm>
            <a:off x="4028694" y="3403272"/>
            <a:ext cx="53340" cy="53340"/>
          </a:xfrm>
          <a:custGeom>
            <a:avLst/>
            <a:gdLst/>
            <a:ahLst/>
            <a:cxnLst/>
            <a:rect l="l" t="t" r="r" b="b"/>
            <a:pathLst>
              <a:path w="53339" h="53339">
                <a:moveTo>
                  <a:pt x="52778" y="0"/>
                </a:moveTo>
                <a:lnTo>
                  <a:pt x="0" y="0"/>
                </a:lnTo>
                <a:lnTo>
                  <a:pt x="0" y="52778"/>
                </a:lnTo>
                <a:lnTo>
                  <a:pt x="52778" y="52778"/>
                </a:lnTo>
                <a:lnTo>
                  <a:pt x="52778" y="0"/>
                </a:lnTo>
                <a:close/>
              </a:path>
            </a:pathLst>
          </a:custGeom>
          <a:solidFill>
            <a:srgbClr val="D25F12"/>
          </a:solidFill>
        </p:spPr>
        <p:txBody>
          <a:bodyPr wrap="square" lIns="0" tIns="0" rIns="0" bIns="0" rtlCol="0"/>
          <a:lstStyle/>
          <a:p/>
        </p:txBody>
      </p:sp>
      <p:graphicFrame>
        <p:nvGraphicFramePr>
          <p:cNvPr id="56" name="object 56"/>
          <p:cNvGraphicFramePr>
            <a:graphicFrameLocks noGrp="1"/>
          </p:cNvGraphicFramePr>
          <p:nvPr/>
        </p:nvGraphicFramePr>
        <p:xfrm>
          <a:off x="544068" y="1216506"/>
          <a:ext cx="6344285" cy="2499360"/>
        </p:xfrm>
        <a:graphic>
          <a:graphicData uri="http://schemas.openxmlformats.org/drawingml/2006/table">
            <a:tbl>
              <a:tblPr firstRow="1" bandRow="1">
                <a:tableStyleId>{2D5ABB26-0587-4C30-8999-92F81FD0307C}</a:tableStyleId>
              </a:tblPr>
              <a:tblGrid>
                <a:gridCol w="3097530"/>
                <a:gridCol w="149225"/>
                <a:gridCol w="3097530"/>
              </a:tblGrid>
              <a:tr h="159918">
                <a:tc>
                  <a:txBody>
                    <a:bodyPr/>
                    <a:lstStyle/>
                    <a:p>
                      <a:pPr marL="69850">
                        <a:lnSpc>
                          <a:spcPts val="880"/>
                        </a:lnSpc>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5" b="1">
                          <a:solidFill>
                            <a:srgbClr val="4D4D4F"/>
                          </a:solidFill>
                          <a:latin typeface="等线"/>
                          <a:cs typeface="等线"/>
                        </a:rPr>
                        <a:t>8</a:t>
                      </a:r>
                      <a:r>
                        <a:rPr dirty="0" sz="800" spc="-5" b="1">
                          <a:solidFill>
                            <a:srgbClr val="4D4D4F"/>
                          </a:solidFill>
                          <a:latin typeface="微软雅黑"/>
                          <a:cs typeface="微软雅黑"/>
                        </a:rPr>
                        <a:t>：</a:t>
                      </a:r>
                      <a:r>
                        <a:rPr dirty="0" sz="800" b="1">
                          <a:solidFill>
                            <a:srgbClr val="4D4D4F"/>
                          </a:solidFill>
                          <a:latin typeface="微软雅黑"/>
                          <a:cs typeface="微软雅黑"/>
                        </a:rPr>
                        <a:t>全球糖尿病药物市场占比</a:t>
                      </a:r>
                      <a:endParaRPr sz="800">
                        <a:latin typeface="微软雅黑"/>
                        <a:cs typeface="微软雅黑"/>
                      </a:endParaRPr>
                    </a:p>
                  </a:txBody>
                  <a:tcPr marL="0" marR="0" marB="0" marT="0">
                    <a:lnB w="6350">
                      <a:solidFill>
                        <a:srgbClr val="F5821F"/>
                      </a:solidFill>
                      <a:prstDash val="solid"/>
                    </a:lnB>
                  </a:tcPr>
                </a:tc>
                <a:tc>
                  <a:txBody>
                    <a:bodyPr/>
                    <a:lstStyle/>
                    <a:p>
                      <a:pPr>
                        <a:lnSpc>
                          <a:spcPct val="100000"/>
                        </a:lnSpc>
                      </a:pPr>
                      <a:endParaRPr sz="900">
                        <a:latin typeface="Times New Roman"/>
                        <a:cs typeface="Times New Roman"/>
                      </a:endParaRPr>
                    </a:p>
                  </a:txBody>
                  <a:tcPr marL="0" marR="0" marB="0" marT="0"/>
                </a:tc>
                <a:tc>
                  <a:txBody>
                    <a:bodyPr/>
                    <a:lstStyle/>
                    <a:p>
                      <a:pPr marL="69850">
                        <a:lnSpc>
                          <a:spcPts val="880"/>
                        </a:lnSpc>
                      </a:pPr>
                      <a:r>
                        <a:rPr dirty="0" sz="800" b="1">
                          <a:solidFill>
                            <a:srgbClr val="4D4D4F"/>
                          </a:solidFill>
                          <a:latin typeface="微软雅黑"/>
                          <a:cs typeface="微软雅黑"/>
                        </a:rPr>
                        <a:t>图</a:t>
                      </a:r>
                      <a:r>
                        <a:rPr dirty="0" sz="800" spc="-30" b="1">
                          <a:solidFill>
                            <a:srgbClr val="4D4D4F"/>
                          </a:solidFill>
                          <a:latin typeface="微软雅黑"/>
                          <a:cs typeface="微软雅黑"/>
                        </a:rPr>
                        <a:t> </a:t>
                      </a:r>
                      <a:r>
                        <a:rPr dirty="0" sz="800" spc="-5" b="1">
                          <a:solidFill>
                            <a:srgbClr val="4D4D4F"/>
                          </a:solidFill>
                          <a:latin typeface="等线"/>
                          <a:cs typeface="等线"/>
                        </a:rPr>
                        <a:t>9</a:t>
                      </a:r>
                      <a:r>
                        <a:rPr dirty="0" sz="800" spc="-5" b="1">
                          <a:solidFill>
                            <a:srgbClr val="4D4D4F"/>
                          </a:solidFill>
                          <a:latin typeface="微软雅黑"/>
                          <a:cs typeface="微软雅黑"/>
                        </a:rPr>
                        <a:t>：</a:t>
                      </a:r>
                      <a:r>
                        <a:rPr dirty="0" sz="800" b="1">
                          <a:solidFill>
                            <a:srgbClr val="4D4D4F"/>
                          </a:solidFill>
                          <a:latin typeface="微软雅黑"/>
                          <a:cs typeface="微软雅黑"/>
                        </a:rPr>
                        <a:t>中国</a:t>
                      </a:r>
                      <a:r>
                        <a:rPr dirty="0" sz="800" spc="-35" b="1">
                          <a:solidFill>
                            <a:srgbClr val="4D4D4F"/>
                          </a:solidFill>
                          <a:latin typeface="微软雅黑"/>
                          <a:cs typeface="微软雅黑"/>
                        </a:rPr>
                        <a:t> </a:t>
                      </a:r>
                      <a:r>
                        <a:rPr dirty="0" sz="800" spc="-25" b="1">
                          <a:solidFill>
                            <a:srgbClr val="4D4D4F"/>
                          </a:solidFill>
                          <a:latin typeface="Calibri"/>
                          <a:cs typeface="Calibri"/>
                        </a:rPr>
                        <a:t>SGLT-2</a:t>
                      </a:r>
                      <a:r>
                        <a:rPr dirty="0" sz="800" spc="10" b="1">
                          <a:solidFill>
                            <a:srgbClr val="4D4D4F"/>
                          </a:solidFill>
                          <a:latin typeface="Calibri"/>
                          <a:cs typeface="Calibri"/>
                        </a:rPr>
                        <a:t> </a:t>
                      </a:r>
                      <a:r>
                        <a:rPr dirty="0" sz="800" b="1">
                          <a:solidFill>
                            <a:srgbClr val="4D4D4F"/>
                          </a:solidFill>
                          <a:latin typeface="微软雅黑"/>
                          <a:cs typeface="微软雅黑"/>
                        </a:rPr>
                        <a:t>药物市场占比</a:t>
                      </a:r>
                      <a:r>
                        <a:rPr dirty="0" sz="800" spc="-15" b="1">
                          <a:solidFill>
                            <a:srgbClr val="4D4D4F"/>
                          </a:solidFill>
                          <a:latin typeface="微软雅黑"/>
                          <a:cs typeface="微软雅黑"/>
                        </a:rPr>
                        <a:t>较</a:t>
                      </a:r>
                      <a:r>
                        <a:rPr dirty="0" sz="800" b="1">
                          <a:solidFill>
                            <a:srgbClr val="4D4D4F"/>
                          </a:solidFill>
                          <a:latin typeface="微软雅黑"/>
                          <a:cs typeface="微软雅黑"/>
                        </a:rPr>
                        <a:t>低</a:t>
                      </a:r>
                      <a:endParaRPr sz="800">
                        <a:latin typeface="微软雅黑"/>
                        <a:cs typeface="微软雅黑"/>
                      </a:endParaRPr>
                    </a:p>
                  </a:txBody>
                  <a:tcPr marL="0" marR="0" marB="0" marT="0">
                    <a:lnB w="6350">
                      <a:solidFill>
                        <a:srgbClr val="F5821F"/>
                      </a:solidFill>
                      <a:prstDash val="solid"/>
                    </a:lnB>
                  </a:tcPr>
                </a:tc>
              </a:tr>
              <a:tr h="2053235">
                <a:tc>
                  <a:txBody>
                    <a:bodyPr/>
                    <a:lstStyle/>
                    <a:p>
                      <a:pPr algn="ctr" marR="514984">
                        <a:lnSpc>
                          <a:spcPts val="890"/>
                        </a:lnSpc>
                        <a:spcBef>
                          <a:spcPts val="580"/>
                        </a:spcBef>
                      </a:pPr>
                      <a:r>
                        <a:rPr dirty="0" sz="800" spc="-5">
                          <a:solidFill>
                            <a:srgbClr val="404040"/>
                          </a:solidFill>
                          <a:latin typeface="微软雅黑"/>
                          <a:cs typeface="微软雅黑"/>
                        </a:rPr>
                        <a:t>8%</a:t>
                      </a:r>
                      <a:endParaRPr sz="800">
                        <a:latin typeface="微软雅黑"/>
                        <a:cs typeface="微软雅黑"/>
                      </a:endParaRPr>
                    </a:p>
                    <a:p>
                      <a:pPr algn="ctr" marR="1261110">
                        <a:lnSpc>
                          <a:spcPts val="890"/>
                        </a:lnSpc>
                      </a:pPr>
                      <a:r>
                        <a:rPr dirty="0" sz="800" spc="-5">
                          <a:solidFill>
                            <a:srgbClr val="404040"/>
                          </a:solidFill>
                          <a:latin typeface="微软雅黑"/>
                          <a:cs typeface="微软雅黑"/>
                        </a:rPr>
                        <a:t>10%</a:t>
                      </a:r>
                      <a:endParaRPr sz="800">
                        <a:latin typeface="微软雅黑"/>
                        <a:cs typeface="微软雅黑"/>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630555">
                        <a:lnSpc>
                          <a:spcPct val="100000"/>
                        </a:lnSpc>
                        <a:spcBef>
                          <a:spcPts val="670"/>
                        </a:spcBef>
                        <a:tabLst>
                          <a:tab pos="2240280" algn="l"/>
                        </a:tabLst>
                      </a:pPr>
                      <a:r>
                        <a:rPr dirty="0" baseline="-24305" sz="1200" spc="-7">
                          <a:solidFill>
                            <a:srgbClr val="404040"/>
                          </a:solidFill>
                          <a:latin typeface="微软雅黑"/>
                          <a:cs typeface="微软雅黑"/>
                        </a:rPr>
                        <a:t>14%	</a:t>
                      </a:r>
                      <a:r>
                        <a:rPr dirty="0" sz="800" spc="-5">
                          <a:solidFill>
                            <a:srgbClr val="404040"/>
                          </a:solidFill>
                          <a:latin typeface="微软雅黑"/>
                          <a:cs typeface="微软雅黑"/>
                        </a:rPr>
                        <a:t>48%</a:t>
                      </a:r>
                      <a:endParaRPr sz="800">
                        <a:latin typeface="微软雅黑"/>
                        <a:cs typeface="微软雅黑"/>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40"/>
                        </a:spcBef>
                      </a:pPr>
                      <a:endParaRPr sz="1300">
                        <a:latin typeface="Times New Roman"/>
                        <a:cs typeface="Times New Roman"/>
                      </a:endParaRPr>
                    </a:p>
                    <a:p>
                      <a:pPr marL="972185">
                        <a:lnSpc>
                          <a:spcPct val="100000"/>
                        </a:lnSpc>
                      </a:pPr>
                      <a:r>
                        <a:rPr dirty="0" sz="800" spc="-5">
                          <a:solidFill>
                            <a:srgbClr val="404040"/>
                          </a:solidFill>
                          <a:latin typeface="微软雅黑"/>
                          <a:cs typeface="微软雅黑"/>
                        </a:rPr>
                        <a:t>20%</a:t>
                      </a:r>
                      <a:endParaRPr sz="800">
                        <a:latin typeface="微软雅黑"/>
                        <a:cs typeface="微软雅黑"/>
                      </a:endParaRPr>
                    </a:p>
                    <a:p>
                      <a:pPr marL="454025">
                        <a:lnSpc>
                          <a:spcPct val="100000"/>
                        </a:lnSpc>
                        <a:spcBef>
                          <a:spcPts val="475"/>
                        </a:spcBef>
                        <a:tabLst>
                          <a:tab pos="1863725" algn="l"/>
                        </a:tabLst>
                      </a:pPr>
                      <a:r>
                        <a:rPr dirty="0" sz="800">
                          <a:solidFill>
                            <a:srgbClr val="585858"/>
                          </a:solidFill>
                          <a:latin typeface="微软雅黑"/>
                          <a:cs typeface="微软雅黑"/>
                        </a:rPr>
                        <a:t>人胰岛素及其类似物	</a:t>
                      </a:r>
                      <a:r>
                        <a:rPr dirty="0" sz="800" spc="-5">
                          <a:solidFill>
                            <a:srgbClr val="585858"/>
                          </a:solidFill>
                          <a:latin typeface="微软雅黑"/>
                          <a:cs typeface="微软雅黑"/>
                        </a:rPr>
                        <a:t>DPP-4</a:t>
                      </a:r>
                      <a:r>
                        <a:rPr dirty="0" sz="800">
                          <a:solidFill>
                            <a:srgbClr val="585858"/>
                          </a:solidFill>
                          <a:latin typeface="微软雅黑"/>
                          <a:cs typeface="微软雅黑"/>
                        </a:rPr>
                        <a:t>抑制剂</a:t>
                      </a:r>
                      <a:endParaRPr sz="800">
                        <a:latin typeface="微软雅黑"/>
                        <a:cs typeface="微软雅黑"/>
                      </a:endParaRPr>
                    </a:p>
                    <a:p>
                      <a:pPr marL="454025" marR="570230">
                        <a:lnSpc>
                          <a:spcPct val="100000"/>
                        </a:lnSpc>
                        <a:spcBef>
                          <a:spcPts val="5"/>
                        </a:spcBef>
                        <a:tabLst>
                          <a:tab pos="1863725" algn="l"/>
                        </a:tabLst>
                      </a:pPr>
                      <a:r>
                        <a:rPr dirty="0" sz="800">
                          <a:solidFill>
                            <a:srgbClr val="585858"/>
                          </a:solidFill>
                          <a:latin typeface="微软雅黑"/>
                          <a:cs typeface="微软雅黑"/>
                        </a:rPr>
                        <a:t>G</a:t>
                      </a:r>
                      <a:r>
                        <a:rPr dirty="0" sz="800" spc="-5">
                          <a:solidFill>
                            <a:srgbClr val="585858"/>
                          </a:solidFill>
                          <a:latin typeface="微软雅黑"/>
                          <a:cs typeface="微软雅黑"/>
                        </a:rPr>
                        <a:t>LP</a:t>
                      </a:r>
                      <a:r>
                        <a:rPr dirty="0" sz="800">
                          <a:solidFill>
                            <a:srgbClr val="585858"/>
                          </a:solidFill>
                          <a:latin typeface="微软雅黑"/>
                          <a:cs typeface="微软雅黑"/>
                        </a:rPr>
                        <a:t>-</a:t>
                      </a:r>
                      <a:r>
                        <a:rPr dirty="0" sz="800" spc="-5">
                          <a:solidFill>
                            <a:srgbClr val="585858"/>
                          </a:solidFill>
                          <a:latin typeface="微软雅黑"/>
                          <a:cs typeface="微软雅黑"/>
                        </a:rPr>
                        <a:t>1</a:t>
                      </a:r>
                      <a:r>
                        <a:rPr dirty="0" sz="800">
                          <a:solidFill>
                            <a:srgbClr val="585858"/>
                          </a:solidFill>
                          <a:latin typeface="微软雅黑"/>
                          <a:cs typeface="微软雅黑"/>
                        </a:rPr>
                        <a:t>激动剂</a:t>
                      </a:r>
                      <a:r>
                        <a:rPr dirty="0" sz="800">
                          <a:solidFill>
                            <a:srgbClr val="585858"/>
                          </a:solidFill>
                          <a:latin typeface="微软雅黑"/>
                          <a:cs typeface="微软雅黑"/>
                        </a:rPr>
                        <a:t>	</a:t>
                      </a:r>
                      <a:r>
                        <a:rPr dirty="0" sz="800">
                          <a:solidFill>
                            <a:srgbClr val="585858"/>
                          </a:solidFill>
                          <a:latin typeface="微软雅黑"/>
                          <a:cs typeface="微软雅黑"/>
                        </a:rPr>
                        <a:t>SG</a:t>
                      </a:r>
                      <a:r>
                        <a:rPr dirty="0" sz="800" spc="-5">
                          <a:solidFill>
                            <a:srgbClr val="585858"/>
                          </a:solidFill>
                          <a:latin typeface="微软雅黑"/>
                          <a:cs typeface="微软雅黑"/>
                        </a:rPr>
                        <a:t>LT</a:t>
                      </a:r>
                      <a:r>
                        <a:rPr dirty="0" sz="800">
                          <a:solidFill>
                            <a:srgbClr val="585858"/>
                          </a:solidFill>
                          <a:latin typeface="微软雅黑"/>
                          <a:cs typeface="微软雅黑"/>
                        </a:rPr>
                        <a:t>-</a:t>
                      </a:r>
                      <a:r>
                        <a:rPr dirty="0" sz="800" spc="-5">
                          <a:solidFill>
                            <a:srgbClr val="585858"/>
                          </a:solidFill>
                          <a:latin typeface="微软雅黑"/>
                          <a:cs typeface="微软雅黑"/>
                        </a:rPr>
                        <a:t>2</a:t>
                      </a:r>
                      <a:r>
                        <a:rPr dirty="0" sz="800">
                          <a:solidFill>
                            <a:srgbClr val="585858"/>
                          </a:solidFill>
                          <a:latin typeface="微软雅黑"/>
                          <a:cs typeface="微软雅黑"/>
                        </a:rPr>
                        <a:t>抑制剂 </a:t>
                      </a:r>
                      <a:r>
                        <a:rPr dirty="0" sz="800">
                          <a:solidFill>
                            <a:srgbClr val="585858"/>
                          </a:solidFill>
                          <a:latin typeface="微软雅黑"/>
                          <a:cs typeface="微软雅黑"/>
                        </a:rPr>
                        <a:t>其他</a:t>
                      </a:r>
                      <a:endParaRPr sz="800">
                        <a:latin typeface="微软雅黑"/>
                        <a:cs typeface="微软雅黑"/>
                      </a:endParaRPr>
                    </a:p>
                  </a:txBody>
                  <a:tcPr marL="0" marR="0" marB="0" marT="73660">
                    <a:lnT w="6350">
                      <a:solidFill>
                        <a:srgbClr val="F5821F"/>
                      </a:solidFill>
                      <a:prstDash val="solid"/>
                    </a:lnT>
                  </a:tcPr>
                </a:tc>
                <a:tc>
                  <a:txBody>
                    <a:bodyPr/>
                    <a:lstStyle/>
                    <a:p>
                      <a:pPr>
                        <a:lnSpc>
                          <a:spcPct val="100000"/>
                        </a:lnSpc>
                      </a:pPr>
                      <a:endParaRPr sz="900">
                        <a:latin typeface="Times New Roman"/>
                        <a:cs typeface="Times New Roman"/>
                      </a:endParaRPr>
                    </a:p>
                  </a:txBody>
                  <a:tcPr marL="0" marR="0" marB="0" marT="0"/>
                </a:tc>
                <a:tc>
                  <a:txBody>
                    <a:bodyPr/>
                    <a:lstStyle/>
                    <a:p>
                      <a:pPr marL="619760">
                        <a:lnSpc>
                          <a:spcPct val="100000"/>
                        </a:lnSpc>
                        <a:spcBef>
                          <a:spcPts val="935"/>
                        </a:spcBef>
                        <a:tabLst>
                          <a:tab pos="1096010" algn="l"/>
                          <a:tab pos="1610360" algn="l"/>
                          <a:tab pos="2239010" algn="l"/>
                        </a:tabLst>
                      </a:pPr>
                      <a:r>
                        <a:rPr dirty="0" baseline="-48611" sz="1200">
                          <a:solidFill>
                            <a:srgbClr val="404040"/>
                          </a:solidFill>
                          <a:latin typeface="微软雅黑"/>
                          <a:cs typeface="微软雅黑"/>
                        </a:rPr>
                        <a:t>2%	</a:t>
                      </a:r>
                      <a:r>
                        <a:rPr dirty="0" sz="800">
                          <a:solidFill>
                            <a:srgbClr val="404040"/>
                          </a:solidFill>
                          <a:latin typeface="微软雅黑"/>
                          <a:cs typeface="微软雅黑"/>
                        </a:rPr>
                        <a:t>3%</a:t>
                      </a:r>
                      <a:r>
                        <a:rPr dirty="0" sz="800" spc="80">
                          <a:solidFill>
                            <a:srgbClr val="404040"/>
                          </a:solidFill>
                          <a:latin typeface="微软雅黑"/>
                          <a:cs typeface="微软雅黑"/>
                        </a:rPr>
                        <a:t> </a:t>
                      </a:r>
                      <a:r>
                        <a:rPr dirty="0" sz="800">
                          <a:solidFill>
                            <a:srgbClr val="404040"/>
                          </a:solidFill>
                          <a:latin typeface="微软雅黑"/>
                          <a:cs typeface="微软雅黑"/>
                        </a:rPr>
                        <a:t>2%	1%	</a:t>
                      </a:r>
                      <a:r>
                        <a:rPr dirty="0" sz="800" spc="-5">
                          <a:solidFill>
                            <a:srgbClr val="404040"/>
                          </a:solidFill>
                          <a:latin typeface="微软雅黑"/>
                          <a:cs typeface="微软雅黑"/>
                        </a:rPr>
                        <a:t>0%</a:t>
                      </a:r>
                      <a:endParaRPr sz="800">
                        <a:latin typeface="微软雅黑"/>
                        <a:cs typeface="微软雅黑"/>
                      </a:endParaRPr>
                    </a:p>
                    <a:p>
                      <a:pPr marL="1200785">
                        <a:lnSpc>
                          <a:spcPct val="100000"/>
                        </a:lnSpc>
                        <a:spcBef>
                          <a:spcPts val="1515"/>
                        </a:spcBef>
                      </a:pPr>
                      <a:r>
                        <a:rPr dirty="0" sz="800" spc="-5">
                          <a:solidFill>
                            <a:srgbClr val="404040"/>
                          </a:solidFill>
                          <a:latin typeface="微软雅黑"/>
                          <a:cs typeface="微软雅黑"/>
                        </a:rPr>
                        <a:t>7%</a:t>
                      </a:r>
                      <a:endParaRPr sz="800">
                        <a:latin typeface="微软雅黑"/>
                        <a:cs typeface="微软雅黑"/>
                      </a:endParaRPr>
                    </a:p>
                    <a:p>
                      <a:pPr marL="1067435">
                        <a:lnSpc>
                          <a:spcPct val="100000"/>
                        </a:lnSpc>
                        <a:spcBef>
                          <a:spcPts val="315"/>
                        </a:spcBef>
                        <a:tabLst>
                          <a:tab pos="1906270" algn="l"/>
                        </a:tabLst>
                      </a:pPr>
                      <a:r>
                        <a:rPr dirty="0" baseline="-17361" sz="1200">
                          <a:solidFill>
                            <a:srgbClr val="404040"/>
                          </a:solidFill>
                          <a:latin typeface="微软雅黑"/>
                          <a:cs typeface="微软雅黑"/>
                        </a:rPr>
                        <a:t>8%	</a:t>
                      </a:r>
                      <a:r>
                        <a:rPr dirty="0" sz="800" spc="-5">
                          <a:solidFill>
                            <a:srgbClr val="404040"/>
                          </a:solidFill>
                          <a:latin typeface="微软雅黑"/>
                          <a:cs typeface="微软雅黑"/>
                        </a:rPr>
                        <a:t>38%</a:t>
                      </a:r>
                      <a:endParaRPr sz="800">
                        <a:latin typeface="微软雅黑"/>
                        <a:cs typeface="微软雅黑"/>
                      </a:endParaRPr>
                    </a:p>
                    <a:p>
                      <a:pPr marL="1029335">
                        <a:lnSpc>
                          <a:spcPct val="100000"/>
                        </a:lnSpc>
                        <a:spcBef>
                          <a:spcPts val="1140"/>
                        </a:spcBef>
                      </a:pPr>
                      <a:r>
                        <a:rPr dirty="0" sz="800" spc="-5">
                          <a:solidFill>
                            <a:srgbClr val="404040"/>
                          </a:solidFill>
                          <a:latin typeface="微软雅黑"/>
                          <a:cs typeface="微软雅黑"/>
                        </a:rPr>
                        <a:t>9%</a:t>
                      </a:r>
                      <a:endParaRPr sz="800">
                        <a:latin typeface="微软雅黑"/>
                        <a:cs typeface="微软雅黑"/>
                      </a:endParaRPr>
                    </a:p>
                    <a:p>
                      <a:pPr marL="1153795">
                        <a:lnSpc>
                          <a:spcPct val="100000"/>
                        </a:lnSpc>
                        <a:spcBef>
                          <a:spcPts val="840"/>
                        </a:spcBef>
                      </a:pPr>
                      <a:r>
                        <a:rPr dirty="0" sz="800" spc="-5">
                          <a:solidFill>
                            <a:srgbClr val="404040"/>
                          </a:solidFill>
                          <a:latin typeface="微软雅黑"/>
                          <a:cs typeface="微软雅黑"/>
                        </a:rPr>
                        <a:t>10%</a:t>
                      </a:r>
                      <a:endParaRPr sz="800">
                        <a:latin typeface="微软雅黑"/>
                        <a:cs typeface="微软雅黑"/>
                      </a:endParaRPr>
                    </a:p>
                    <a:p>
                      <a:pPr marL="1553845">
                        <a:lnSpc>
                          <a:spcPct val="100000"/>
                        </a:lnSpc>
                        <a:spcBef>
                          <a:spcPts val="390"/>
                        </a:spcBef>
                      </a:pPr>
                      <a:r>
                        <a:rPr dirty="0" sz="800" spc="-5">
                          <a:solidFill>
                            <a:srgbClr val="404040"/>
                          </a:solidFill>
                          <a:latin typeface="微软雅黑"/>
                          <a:cs typeface="微软雅黑"/>
                        </a:rPr>
                        <a:t>20%</a:t>
                      </a:r>
                      <a:endParaRPr sz="800">
                        <a:latin typeface="微软雅黑"/>
                        <a:cs typeface="微软雅黑"/>
                      </a:endParaRPr>
                    </a:p>
                    <a:p>
                      <a:pPr marL="312420" marR="593725">
                        <a:lnSpc>
                          <a:spcPct val="162900"/>
                        </a:lnSpc>
                        <a:spcBef>
                          <a:spcPts val="160"/>
                        </a:spcBef>
                        <a:tabLst>
                          <a:tab pos="1227455" algn="l"/>
                          <a:tab pos="2141855" algn="l"/>
                        </a:tabLst>
                      </a:pPr>
                      <a:r>
                        <a:rPr dirty="0" sz="700" spc="-5">
                          <a:solidFill>
                            <a:srgbClr val="585858"/>
                          </a:solidFill>
                          <a:latin typeface="微软雅黑"/>
                          <a:cs typeface="微软雅黑"/>
                        </a:rPr>
                        <a:t>胰岛素及其类似物	α-糖苷酶抑制剂	双胍类 </a:t>
                      </a:r>
                      <a:r>
                        <a:rPr dirty="0" sz="700">
                          <a:solidFill>
                            <a:srgbClr val="585858"/>
                          </a:solidFill>
                          <a:latin typeface="微软雅黑"/>
                          <a:cs typeface="微软雅黑"/>
                        </a:rPr>
                        <a:t>磺脲类</a:t>
                      </a:r>
                      <a:r>
                        <a:rPr dirty="0" sz="700">
                          <a:solidFill>
                            <a:srgbClr val="585858"/>
                          </a:solidFill>
                          <a:latin typeface="微软雅黑"/>
                          <a:cs typeface="微软雅黑"/>
                        </a:rPr>
                        <a:t>	</a:t>
                      </a:r>
                      <a:r>
                        <a:rPr dirty="0" sz="700" spc="-5">
                          <a:solidFill>
                            <a:srgbClr val="585858"/>
                          </a:solidFill>
                          <a:latin typeface="微软雅黑"/>
                          <a:cs typeface="微软雅黑"/>
                        </a:rPr>
                        <a:t>D</a:t>
                      </a:r>
                      <a:r>
                        <a:rPr dirty="0" sz="700" spc="-10">
                          <a:solidFill>
                            <a:srgbClr val="585858"/>
                          </a:solidFill>
                          <a:latin typeface="微软雅黑"/>
                          <a:cs typeface="微软雅黑"/>
                        </a:rPr>
                        <a:t>PP</a:t>
                      </a:r>
                      <a:r>
                        <a:rPr dirty="0" sz="700">
                          <a:solidFill>
                            <a:srgbClr val="585858"/>
                          </a:solidFill>
                          <a:latin typeface="微软雅黑"/>
                          <a:cs typeface="微软雅黑"/>
                        </a:rPr>
                        <a:t>4</a:t>
                      </a:r>
                      <a:r>
                        <a:rPr dirty="0" sz="700" spc="-5">
                          <a:solidFill>
                            <a:srgbClr val="585858"/>
                          </a:solidFill>
                          <a:latin typeface="微软雅黑"/>
                          <a:cs typeface="微软雅黑"/>
                        </a:rPr>
                        <a:t>-</a:t>
                      </a:r>
                      <a:r>
                        <a:rPr dirty="0" sz="700">
                          <a:solidFill>
                            <a:srgbClr val="585858"/>
                          </a:solidFill>
                          <a:latin typeface="微软雅黑"/>
                          <a:cs typeface="微软雅黑"/>
                        </a:rPr>
                        <a:t>抑制剂</a:t>
                      </a:r>
                      <a:r>
                        <a:rPr dirty="0" sz="700">
                          <a:solidFill>
                            <a:srgbClr val="585858"/>
                          </a:solidFill>
                          <a:latin typeface="微软雅黑"/>
                          <a:cs typeface="微软雅黑"/>
                        </a:rPr>
                        <a:t>	</a:t>
                      </a:r>
                      <a:r>
                        <a:rPr dirty="0" sz="700">
                          <a:solidFill>
                            <a:srgbClr val="585858"/>
                          </a:solidFill>
                          <a:latin typeface="微软雅黑"/>
                          <a:cs typeface="微软雅黑"/>
                        </a:rPr>
                        <a:t>非磺脲类</a:t>
                      </a:r>
                      <a:endParaRPr sz="700">
                        <a:latin typeface="微软雅黑"/>
                        <a:cs typeface="微软雅黑"/>
                      </a:endParaRPr>
                    </a:p>
                    <a:p>
                      <a:pPr marL="312420" marR="427355">
                        <a:lnSpc>
                          <a:spcPts val="1370"/>
                        </a:lnSpc>
                        <a:tabLst>
                          <a:tab pos="1227455" algn="l"/>
                          <a:tab pos="2141855" algn="l"/>
                        </a:tabLst>
                      </a:pPr>
                      <a:r>
                        <a:rPr dirty="0" sz="700">
                          <a:solidFill>
                            <a:srgbClr val="585858"/>
                          </a:solidFill>
                          <a:latin typeface="微软雅黑"/>
                          <a:cs typeface="微软雅黑"/>
                        </a:rPr>
                        <a:t>噻唑烷二酮类</a:t>
                      </a:r>
                      <a:r>
                        <a:rPr dirty="0" sz="700">
                          <a:solidFill>
                            <a:srgbClr val="585858"/>
                          </a:solidFill>
                          <a:latin typeface="微软雅黑"/>
                          <a:cs typeface="微软雅黑"/>
                        </a:rPr>
                        <a:t>	</a:t>
                      </a:r>
                      <a:r>
                        <a:rPr dirty="0" sz="700">
                          <a:solidFill>
                            <a:srgbClr val="585858"/>
                          </a:solidFill>
                          <a:latin typeface="微软雅黑"/>
                          <a:cs typeface="微软雅黑"/>
                        </a:rPr>
                        <a:t>醛糖还原酶抑制剂</a:t>
                      </a:r>
                      <a:r>
                        <a:rPr dirty="0" sz="700">
                          <a:solidFill>
                            <a:srgbClr val="585858"/>
                          </a:solidFill>
                          <a:latin typeface="微软雅黑"/>
                          <a:cs typeface="微软雅黑"/>
                        </a:rPr>
                        <a:t>	</a:t>
                      </a:r>
                      <a:r>
                        <a:rPr dirty="0" sz="700">
                          <a:solidFill>
                            <a:srgbClr val="585858"/>
                          </a:solidFill>
                          <a:latin typeface="微软雅黑"/>
                          <a:cs typeface="微软雅黑"/>
                        </a:rPr>
                        <a:t>GL</a:t>
                      </a:r>
                      <a:r>
                        <a:rPr dirty="0" sz="700" spc="-10">
                          <a:solidFill>
                            <a:srgbClr val="585858"/>
                          </a:solidFill>
                          <a:latin typeface="微软雅黑"/>
                          <a:cs typeface="微软雅黑"/>
                        </a:rPr>
                        <a:t>P</a:t>
                      </a:r>
                      <a:r>
                        <a:rPr dirty="0" sz="700" spc="-5">
                          <a:solidFill>
                            <a:srgbClr val="585858"/>
                          </a:solidFill>
                          <a:latin typeface="微软雅黑"/>
                          <a:cs typeface="微软雅黑"/>
                        </a:rPr>
                        <a:t>-1</a:t>
                      </a:r>
                      <a:r>
                        <a:rPr dirty="0" sz="700">
                          <a:solidFill>
                            <a:srgbClr val="585858"/>
                          </a:solidFill>
                          <a:latin typeface="微软雅黑"/>
                          <a:cs typeface="微软雅黑"/>
                        </a:rPr>
                        <a:t>类似物 </a:t>
                      </a:r>
                      <a:r>
                        <a:rPr dirty="0" sz="700" spc="-5">
                          <a:solidFill>
                            <a:srgbClr val="585858"/>
                          </a:solidFill>
                          <a:latin typeface="微软雅黑"/>
                          <a:cs typeface="微软雅黑"/>
                        </a:rPr>
                        <a:t>复方降血糖药物	</a:t>
                      </a:r>
                      <a:r>
                        <a:rPr dirty="0" sz="700" spc="-10">
                          <a:solidFill>
                            <a:srgbClr val="585858"/>
                          </a:solidFill>
                          <a:latin typeface="微软雅黑"/>
                          <a:cs typeface="微软雅黑"/>
                        </a:rPr>
                        <a:t>SGLT2</a:t>
                      </a:r>
                      <a:r>
                        <a:rPr dirty="0" sz="700" spc="-5">
                          <a:solidFill>
                            <a:srgbClr val="585858"/>
                          </a:solidFill>
                          <a:latin typeface="微软雅黑"/>
                          <a:cs typeface="微软雅黑"/>
                        </a:rPr>
                        <a:t>抑制剂</a:t>
                      </a:r>
                      <a:endParaRPr sz="700">
                        <a:latin typeface="微软雅黑"/>
                        <a:cs typeface="微软雅黑"/>
                      </a:endParaRPr>
                    </a:p>
                  </a:txBody>
                  <a:tcPr marL="0" marR="0" marB="0" marT="118745">
                    <a:lnT w="6350">
                      <a:solidFill>
                        <a:srgbClr val="F5821F"/>
                      </a:solidFill>
                      <a:prstDash val="solid"/>
                    </a:lnT>
                  </a:tcPr>
                </a:tc>
              </a:tr>
              <a:tr h="132180">
                <a:tc>
                  <a:txBody>
                    <a:bodyPr/>
                    <a:lstStyle/>
                    <a:p>
                      <a:pPr>
                        <a:lnSpc>
                          <a:spcPct val="100000"/>
                        </a:lnSpc>
                      </a:pPr>
                      <a:endParaRPr sz="700">
                        <a:latin typeface="Times New Roman"/>
                        <a:cs typeface="Times New Roman"/>
                      </a:endParaRPr>
                    </a:p>
                  </a:txBody>
                  <a:tcPr marL="0" marR="0" marB="0" marT="0">
                    <a:lnB w="6350">
                      <a:solidFill>
                        <a:srgbClr val="F5821F"/>
                      </a:solidFill>
                      <a:prstDash val="solid"/>
                    </a:lnB>
                  </a:tcPr>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lnB w="6350">
                      <a:solidFill>
                        <a:srgbClr val="F5821F"/>
                      </a:solidFill>
                      <a:prstDash val="solid"/>
                    </a:lnB>
                  </a:tcPr>
                </a:tc>
              </a:tr>
              <a:tr h="153543">
                <a:tc>
                  <a:txBody>
                    <a:bodyPr/>
                    <a:lstStyle/>
                    <a:p>
                      <a:pPr marL="67945">
                        <a:lnSpc>
                          <a:spcPts val="775"/>
                        </a:lnSpc>
                        <a:spcBef>
                          <a:spcPts val="33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PDB</a:t>
                      </a:r>
                      <a:r>
                        <a:rPr dirty="0" sz="700" spc="-5">
                          <a:solidFill>
                            <a:srgbClr val="4D4D4F"/>
                          </a:solidFill>
                          <a:latin typeface="宋体"/>
                          <a:cs typeface="宋体"/>
                        </a:rPr>
                        <a:t>，</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txBody>
                  <a:tcPr marL="0" marR="0" marB="0" marT="42545">
                    <a:lnT w="6350">
                      <a:solidFill>
                        <a:srgbClr val="F5821F"/>
                      </a:solidFill>
                      <a:prstDash val="solid"/>
                    </a:lnT>
                  </a:tcPr>
                </a:tc>
                <a:tc>
                  <a:txBody>
                    <a:bodyPr/>
                    <a:lstStyle/>
                    <a:p>
                      <a:pPr>
                        <a:lnSpc>
                          <a:spcPct val="100000"/>
                        </a:lnSpc>
                      </a:pPr>
                      <a:endParaRPr sz="800">
                        <a:latin typeface="Times New Roman"/>
                        <a:cs typeface="Times New Roman"/>
                      </a:endParaRPr>
                    </a:p>
                  </a:txBody>
                  <a:tcPr marL="0" marR="0" marB="0" marT="0"/>
                </a:tc>
                <a:tc>
                  <a:txBody>
                    <a:bodyPr/>
                    <a:lstStyle/>
                    <a:p>
                      <a:pPr marL="67945">
                        <a:lnSpc>
                          <a:spcPts val="775"/>
                        </a:lnSpc>
                        <a:spcBef>
                          <a:spcPts val="335"/>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a:t>
                      </a:r>
                      <a:r>
                        <a:rPr dirty="0" sz="700" spc="-5">
                          <a:solidFill>
                            <a:srgbClr val="4D4D4F"/>
                          </a:solidFill>
                          <a:latin typeface="等线"/>
                          <a:cs typeface="等线"/>
                        </a:rPr>
                        <a:t>PDB</a:t>
                      </a:r>
                      <a:r>
                        <a:rPr dirty="0" sz="700" spc="-5">
                          <a:solidFill>
                            <a:srgbClr val="4D4D4F"/>
                          </a:solidFill>
                          <a:latin typeface="宋体"/>
                          <a:cs typeface="宋体"/>
                        </a:rPr>
                        <a:t>，</a:t>
                      </a:r>
                      <a:r>
                        <a:rPr dirty="0" sz="700" spc="5">
                          <a:solidFill>
                            <a:srgbClr val="4D4D4F"/>
                          </a:solidFill>
                          <a:latin typeface="宋体"/>
                          <a:cs typeface="宋体"/>
                        </a:rPr>
                        <a:t>天</a:t>
                      </a:r>
                      <a:r>
                        <a:rPr dirty="0" sz="700" spc="-5">
                          <a:solidFill>
                            <a:srgbClr val="4D4D4F"/>
                          </a:solidFill>
                          <a:latin typeface="宋体"/>
                          <a:cs typeface="宋体"/>
                        </a:rPr>
                        <a:t>风证</a:t>
                      </a:r>
                      <a:r>
                        <a:rPr dirty="0" sz="700" spc="5">
                          <a:solidFill>
                            <a:srgbClr val="4D4D4F"/>
                          </a:solidFill>
                          <a:latin typeface="宋体"/>
                          <a:cs typeface="宋体"/>
                        </a:rPr>
                        <a:t>券</a:t>
                      </a:r>
                      <a:r>
                        <a:rPr dirty="0" sz="700" spc="-5">
                          <a:solidFill>
                            <a:srgbClr val="4D4D4F"/>
                          </a:solidFill>
                          <a:latin typeface="宋体"/>
                          <a:cs typeface="宋体"/>
                        </a:rPr>
                        <a:t>研究所</a:t>
                      </a:r>
                      <a:endParaRPr sz="700">
                        <a:latin typeface="宋体"/>
                        <a:cs typeface="宋体"/>
                      </a:endParaRPr>
                    </a:p>
                  </a:txBody>
                  <a:tcPr marL="0" marR="0" marB="0" marT="42545">
                    <a:lnT w="6350">
                      <a:solidFill>
                        <a:srgbClr val="F5821F"/>
                      </a:solidFill>
                      <a:prstDash val="solid"/>
                    </a:lnT>
                  </a:tcPr>
                </a:tc>
              </a:tr>
            </a:tbl>
          </a:graphicData>
        </a:graphic>
      </p:graphicFrame>
      <p:sp>
        <p:nvSpPr>
          <p:cNvPr id="57" name="object 57"/>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58" name="object 58"/>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948" y="438403"/>
            <a:ext cx="6426200" cy="640715"/>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85" b="1">
                <a:solidFill>
                  <a:srgbClr val="4D4D4F"/>
                </a:solidFill>
                <a:latin typeface="微软雅黑"/>
                <a:cs typeface="微软雅黑"/>
              </a:rPr>
              <a:t> </a:t>
            </a:r>
            <a:r>
              <a:rPr dirty="0" sz="900" spc="-65" b="1">
                <a:solidFill>
                  <a:srgbClr val="4D4D4F"/>
                </a:solidFill>
                <a:latin typeface="微软雅黑"/>
                <a:cs typeface="微软雅黑"/>
              </a:rPr>
              <a:t>|</a:t>
            </a:r>
            <a:r>
              <a:rPr dirty="0" sz="900" spc="-20"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a:p>
            <a:pPr>
              <a:lnSpc>
                <a:spcPct val="100000"/>
              </a:lnSpc>
              <a:spcBef>
                <a:spcPts val="30"/>
              </a:spcBef>
            </a:pPr>
            <a:endParaRPr sz="500">
              <a:latin typeface="微软雅黑"/>
              <a:cs typeface="微软雅黑"/>
            </a:endParaRPr>
          </a:p>
          <a:p>
            <a:pPr marL="1400810" marR="5080">
              <a:lnSpc>
                <a:spcPct val="117000"/>
              </a:lnSpc>
              <a:spcBef>
                <a:spcPts val="5"/>
              </a:spcBef>
            </a:pPr>
            <a:r>
              <a:rPr dirty="0" sz="1000" spc="-5">
                <a:solidFill>
                  <a:srgbClr val="4D4D4F"/>
                </a:solidFill>
                <a:latin typeface="宋体"/>
                <a:cs typeface="宋体"/>
              </a:rPr>
              <a:t>得美国</a:t>
            </a:r>
            <a:r>
              <a:rPr dirty="0" sz="1000" spc="-204">
                <a:solidFill>
                  <a:srgbClr val="4D4D4F"/>
                </a:solidFill>
                <a:latin typeface="宋体"/>
                <a:cs typeface="宋体"/>
              </a:rPr>
              <a:t> </a:t>
            </a:r>
            <a:r>
              <a:rPr dirty="0" sz="1000">
                <a:solidFill>
                  <a:srgbClr val="4D4D4F"/>
                </a:solidFill>
                <a:latin typeface="等线"/>
                <a:cs typeface="等线"/>
              </a:rPr>
              <a:t>FDA</a:t>
            </a:r>
            <a:r>
              <a:rPr dirty="0" sz="1000" spc="30">
                <a:solidFill>
                  <a:srgbClr val="4D4D4F"/>
                </a:solidFill>
                <a:latin typeface="等线"/>
                <a:cs typeface="等线"/>
              </a:rPr>
              <a:t> </a:t>
            </a:r>
            <a:r>
              <a:rPr dirty="0" sz="1000" spc="5">
                <a:solidFill>
                  <a:srgbClr val="4D4D4F"/>
                </a:solidFill>
                <a:latin typeface="宋体"/>
                <a:cs typeface="宋体"/>
              </a:rPr>
              <a:t>药</a:t>
            </a:r>
            <a:r>
              <a:rPr dirty="0" sz="1000" spc="-5">
                <a:solidFill>
                  <a:srgbClr val="4D4D4F"/>
                </a:solidFill>
                <a:latin typeface="宋体"/>
                <a:cs typeface="宋体"/>
              </a:rPr>
              <a:t>品临</a:t>
            </a:r>
            <a:r>
              <a:rPr dirty="0" sz="1000" spc="5">
                <a:solidFill>
                  <a:srgbClr val="4D4D4F"/>
                </a:solidFill>
                <a:latin typeface="宋体"/>
                <a:cs typeface="宋体"/>
              </a:rPr>
              <a:t>床</a:t>
            </a:r>
            <a:r>
              <a:rPr dirty="0" sz="1000" spc="-5">
                <a:solidFill>
                  <a:srgbClr val="4D4D4F"/>
                </a:solidFill>
                <a:latin typeface="宋体"/>
                <a:cs typeface="宋体"/>
              </a:rPr>
              <a:t>试</a:t>
            </a:r>
            <a:r>
              <a:rPr dirty="0" sz="1000" spc="5">
                <a:solidFill>
                  <a:srgbClr val="4D4D4F"/>
                </a:solidFill>
                <a:latin typeface="宋体"/>
                <a:cs typeface="宋体"/>
              </a:rPr>
              <a:t>验</a:t>
            </a:r>
            <a:r>
              <a:rPr dirty="0" sz="1000" spc="-5">
                <a:solidFill>
                  <a:srgbClr val="4D4D4F"/>
                </a:solidFill>
                <a:latin typeface="宋体"/>
                <a:cs typeface="宋体"/>
              </a:rPr>
              <a:t>资格。</a:t>
            </a:r>
            <a:r>
              <a:rPr dirty="0" sz="1000" spc="-5">
                <a:solidFill>
                  <a:srgbClr val="4D4D4F"/>
                </a:solidFill>
                <a:latin typeface="等线"/>
                <a:cs typeface="等线"/>
              </a:rPr>
              <a:t>2018</a:t>
            </a:r>
            <a:r>
              <a:rPr dirty="0" sz="1000" spc="35">
                <a:solidFill>
                  <a:srgbClr val="4D4D4F"/>
                </a:solidFill>
                <a:latin typeface="等线"/>
                <a:cs typeface="等线"/>
              </a:rPr>
              <a:t> </a:t>
            </a:r>
            <a:r>
              <a:rPr dirty="0" sz="1000" spc="-5">
                <a:solidFill>
                  <a:srgbClr val="4D4D4F"/>
                </a:solidFill>
                <a:latin typeface="宋体"/>
                <a:cs typeface="宋体"/>
              </a:rPr>
              <a:t>年</a:t>
            </a:r>
            <a:r>
              <a:rPr dirty="0" sz="1000" spc="-200">
                <a:solidFill>
                  <a:srgbClr val="4D4D4F"/>
                </a:solidFill>
                <a:latin typeface="宋体"/>
                <a:cs typeface="宋体"/>
              </a:rPr>
              <a:t> </a:t>
            </a:r>
            <a:r>
              <a:rPr dirty="0" sz="1000" spc="-5">
                <a:solidFill>
                  <a:srgbClr val="4D4D4F"/>
                </a:solidFill>
                <a:latin typeface="等线"/>
                <a:cs typeface="等线"/>
              </a:rPr>
              <a:t>8</a:t>
            </a:r>
            <a:r>
              <a:rPr dirty="0" sz="1000" spc="40">
                <a:solidFill>
                  <a:srgbClr val="4D4D4F"/>
                </a:solidFill>
                <a:latin typeface="等线"/>
                <a:cs typeface="等线"/>
              </a:rPr>
              <a:t> </a:t>
            </a:r>
            <a:r>
              <a:rPr dirty="0" sz="1000" spc="-5">
                <a:solidFill>
                  <a:srgbClr val="4D4D4F"/>
                </a:solidFill>
                <a:latin typeface="宋体"/>
                <a:cs typeface="宋体"/>
              </a:rPr>
              <a:t>月，</a:t>
            </a:r>
            <a:r>
              <a:rPr dirty="0" sz="1000" spc="-5">
                <a:solidFill>
                  <a:srgbClr val="4D4D4F"/>
                </a:solidFill>
                <a:latin typeface="等线"/>
                <a:cs typeface="等线"/>
              </a:rPr>
              <a:t>INS068</a:t>
            </a:r>
            <a:r>
              <a:rPr dirty="0" sz="1000" spc="25">
                <a:solidFill>
                  <a:srgbClr val="4D4D4F"/>
                </a:solidFill>
                <a:latin typeface="等线"/>
                <a:cs typeface="等线"/>
              </a:rPr>
              <a:t> </a:t>
            </a:r>
            <a:r>
              <a:rPr dirty="0" sz="1000" spc="-5">
                <a:solidFill>
                  <a:srgbClr val="4D4D4F"/>
                </a:solidFill>
                <a:latin typeface="宋体"/>
                <a:cs typeface="宋体"/>
              </a:rPr>
              <a:t>在国</a:t>
            </a:r>
            <a:r>
              <a:rPr dirty="0" sz="1000" spc="5">
                <a:solidFill>
                  <a:srgbClr val="4D4D4F"/>
                </a:solidFill>
                <a:latin typeface="宋体"/>
                <a:cs typeface="宋体"/>
              </a:rPr>
              <a:t>内</a:t>
            </a:r>
            <a:r>
              <a:rPr dirty="0" sz="1000" spc="-5">
                <a:solidFill>
                  <a:srgbClr val="4D4D4F"/>
                </a:solidFill>
                <a:latin typeface="宋体"/>
                <a:cs typeface="宋体"/>
              </a:rPr>
              <a:t>获批</a:t>
            </a:r>
            <a:r>
              <a:rPr dirty="0" sz="1000" spc="5">
                <a:solidFill>
                  <a:srgbClr val="4D4D4F"/>
                </a:solidFill>
                <a:latin typeface="宋体"/>
                <a:cs typeface="宋体"/>
              </a:rPr>
              <a:t>临</a:t>
            </a:r>
            <a:r>
              <a:rPr dirty="0" sz="1000" spc="-5">
                <a:solidFill>
                  <a:srgbClr val="4D4D4F"/>
                </a:solidFill>
                <a:latin typeface="宋体"/>
                <a:cs typeface="宋体"/>
              </a:rPr>
              <a:t>床</a:t>
            </a:r>
            <a:r>
              <a:rPr dirty="0" sz="1000">
                <a:solidFill>
                  <a:srgbClr val="4D4D4F"/>
                </a:solidFill>
                <a:latin typeface="宋体"/>
                <a:cs typeface="宋体"/>
              </a:rPr>
              <a:t>。</a:t>
            </a:r>
            <a:r>
              <a:rPr dirty="0" sz="1000" spc="-5">
                <a:solidFill>
                  <a:srgbClr val="4D4D4F"/>
                </a:solidFill>
                <a:latin typeface="等线"/>
                <a:cs typeface="等线"/>
              </a:rPr>
              <a:t>CDE</a:t>
            </a:r>
            <a:r>
              <a:rPr dirty="0" sz="1000" spc="40">
                <a:solidFill>
                  <a:srgbClr val="4D4D4F"/>
                </a:solidFill>
                <a:latin typeface="等线"/>
                <a:cs typeface="等线"/>
              </a:rPr>
              <a:t> </a:t>
            </a:r>
            <a:r>
              <a:rPr dirty="0" sz="1000" spc="5">
                <a:solidFill>
                  <a:srgbClr val="4D4D4F"/>
                </a:solidFill>
                <a:latin typeface="宋体"/>
                <a:cs typeface="宋体"/>
              </a:rPr>
              <a:t>数</a:t>
            </a:r>
            <a:r>
              <a:rPr dirty="0" sz="1000" spc="-5">
                <a:solidFill>
                  <a:srgbClr val="4D4D4F"/>
                </a:solidFill>
                <a:latin typeface="宋体"/>
                <a:cs typeface="宋体"/>
              </a:rPr>
              <a:t>据显</a:t>
            </a:r>
            <a:r>
              <a:rPr dirty="0" sz="1000" spc="5">
                <a:solidFill>
                  <a:srgbClr val="4D4D4F"/>
                </a:solidFill>
                <a:latin typeface="宋体"/>
                <a:cs typeface="宋体"/>
              </a:rPr>
              <a:t>示</a:t>
            </a:r>
            <a:r>
              <a:rPr dirty="0" sz="1000" spc="-5">
                <a:solidFill>
                  <a:srgbClr val="4D4D4F"/>
                </a:solidFill>
                <a:latin typeface="宋体"/>
                <a:cs typeface="宋体"/>
              </a:rPr>
              <a:t>，  该品种</a:t>
            </a:r>
            <a:r>
              <a:rPr dirty="0" sz="1000" spc="5">
                <a:solidFill>
                  <a:srgbClr val="4D4D4F"/>
                </a:solidFill>
                <a:latin typeface="宋体"/>
                <a:cs typeface="宋体"/>
              </a:rPr>
              <a:t>已</a:t>
            </a:r>
            <a:r>
              <a:rPr dirty="0" sz="1000" spc="-5">
                <a:solidFill>
                  <a:srgbClr val="4D4D4F"/>
                </a:solidFill>
                <a:latin typeface="宋体"/>
                <a:cs typeface="宋体"/>
              </a:rPr>
              <a:t>完成</a:t>
            </a:r>
            <a:r>
              <a:rPr dirty="0" sz="1000" spc="5">
                <a:solidFill>
                  <a:srgbClr val="4D4D4F"/>
                </a:solidFill>
                <a:latin typeface="宋体"/>
                <a:cs typeface="宋体"/>
              </a:rPr>
              <a:t>一</a:t>
            </a:r>
            <a:r>
              <a:rPr dirty="0" sz="1000" spc="-5">
                <a:solidFill>
                  <a:srgbClr val="4D4D4F"/>
                </a:solidFill>
                <a:latin typeface="宋体"/>
                <a:cs typeface="宋体"/>
              </a:rPr>
              <a:t>期临</a:t>
            </a:r>
            <a:r>
              <a:rPr dirty="0" sz="1000" spc="5">
                <a:solidFill>
                  <a:srgbClr val="4D4D4F"/>
                </a:solidFill>
                <a:latin typeface="宋体"/>
                <a:cs typeface="宋体"/>
              </a:rPr>
              <a:t>床</a:t>
            </a:r>
            <a:r>
              <a:rPr dirty="0" sz="1000" spc="-5">
                <a:solidFill>
                  <a:srgbClr val="4D4D4F"/>
                </a:solidFill>
                <a:latin typeface="宋体"/>
                <a:cs typeface="宋体"/>
              </a:rPr>
              <a:t>试</a:t>
            </a:r>
            <a:r>
              <a:rPr dirty="0" sz="1000" spc="5">
                <a:solidFill>
                  <a:srgbClr val="4D4D4F"/>
                </a:solidFill>
                <a:latin typeface="宋体"/>
                <a:cs typeface="宋体"/>
              </a:rPr>
              <a:t>验</a:t>
            </a:r>
            <a:r>
              <a:rPr dirty="0" sz="1000" spc="-5">
                <a:solidFill>
                  <a:srgbClr val="4D4D4F"/>
                </a:solidFill>
                <a:latin typeface="宋体"/>
                <a:cs typeface="宋体"/>
              </a:rPr>
              <a:t>。</a:t>
            </a:r>
            <a:endParaRPr sz="1000">
              <a:latin typeface="宋体"/>
              <a:cs typeface="宋体"/>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graphicFrame>
        <p:nvGraphicFramePr>
          <p:cNvPr id="4" name="object 4"/>
          <p:cNvGraphicFramePr>
            <a:graphicFrameLocks noGrp="1"/>
          </p:cNvGraphicFramePr>
          <p:nvPr/>
        </p:nvGraphicFramePr>
        <p:xfrm>
          <a:off x="544068" y="1216506"/>
          <a:ext cx="6338570" cy="4084320"/>
        </p:xfrm>
        <a:graphic>
          <a:graphicData uri="http://schemas.openxmlformats.org/drawingml/2006/table">
            <a:tbl>
              <a:tblPr firstRow="1" bandRow="1">
                <a:tableStyleId>{2D5ABB26-0587-4C30-8999-92F81FD0307C}</a:tableStyleId>
              </a:tblPr>
              <a:tblGrid>
                <a:gridCol w="6337935"/>
              </a:tblGrid>
              <a:tr h="159918">
                <a:tc>
                  <a:txBody>
                    <a:bodyPr/>
                    <a:lstStyle/>
                    <a:p>
                      <a:pPr marL="69850">
                        <a:lnSpc>
                          <a:spcPts val="880"/>
                        </a:lnSpc>
                      </a:pPr>
                      <a:r>
                        <a:rPr dirty="0" sz="800" b="1">
                          <a:solidFill>
                            <a:srgbClr val="4D4D4F"/>
                          </a:solidFill>
                          <a:latin typeface="微软雅黑"/>
                          <a:cs typeface="微软雅黑"/>
                        </a:rPr>
                        <a:t>图</a:t>
                      </a:r>
                      <a:r>
                        <a:rPr dirty="0" sz="800" spc="-25" b="1">
                          <a:solidFill>
                            <a:srgbClr val="4D4D4F"/>
                          </a:solidFill>
                          <a:latin typeface="微软雅黑"/>
                          <a:cs typeface="微软雅黑"/>
                        </a:rPr>
                        <a:t> </a:t>
                      </a:r>
                      <a:r>
                        <a:rPr dirty="0" sz="800" spc="-5" b="1">
                          <a:solidFill>
                            <a:srgbClr val="4D4D4F"/>
                          </a:solidFill>
                          <a:latin typeface="等线"/>
                          <a:cs typeface="等线"/>
                        </a:rPr>
                        <a:t>10</a:t>
                      </a:r>
                      <a:r>
                        <a:rPr dirty="0" sz="800" spc="-5" b="1">
                          <a:solidFill>
                            <a:srgbClr val="4D4D4F"/>
                          </a:solidFill>
                          <a:latin typeface="微软雅黑"/>
                          <a:cs typeface="微软雅黑"/>
                        </a:rPr>
                        <a:t>：</a:t>
                      </a:r>
                      <a:r>
                        <a:rPr dirty="0" sz="800" b="1">
                          <a:solidFill>
                            <a:srgbClr val="4D4D4F"/>
                          </a:solidFill>
                          <a:latin typeface="微软雅黑"/>
                          <a:cs typeface="微软雅黑"/>
                        </a:rPr>
                        <a:t>肿瘤布局从“星罗棋布</a:t>
                      </a:r>
                      <a:r>
                        <a:rPr dirty="0" sz="800" spc="-15" b="1">
                          <a:solidFill>
                            <a:srgbClr val="4D4D4F"/>
                          </a:solidFill>
                          <a:latin typeface="微软雅黑"/>
                          <a:cs typeface="微软雅黑"/>
                        </a:rPr>
                        <a:t>”</a:t>
                      </a:r>
                      <a:r>
                        <a:rPr dirty="0" sz="800" b="1">
                          <a:solidFill>
                            <a:srgbClr val="4D4D4F"/>
                          </a:solidFill>
                          <a:latin typeface="微软雅黑"/>
                          <a:cs typeface="微软雅黑"/>
                        </a:rPr>
                        <a:t>渐成“参天大树</a:t>
                      </a:r>
                      <a:r>
                        <a:rPr dirty="0" sz="800" spc="-200" b="1">
                          <a:solidFill>
                            <a:srgbClr val="4D4D4F"/>
                          </a:solidFill>
                          <a:latin typeface="微软雅黑"/>
                          <a:cs typeface="微软雅黑"/>
                        </a:rPr>
                        <a:t>”，</a:t>
                      </a:r>
                      <a:r>
                        <a:rPr dirty="0" sz="800" b="1">
                          <a:solidFill>
                            <a:srgbClr val="4D4D4F"/>
                          </a:solidFill>
                          <a:latin typeface="微软雅黑"/>
                          <a:cs typeface="微软雅黑"/>
                        </a:rPr>
                        <a:t>以糖尿病为</a:t>
                      </a:r>
                      <a:r>
                        <a:rPr dirty="0" sz="800" spc="-15" b="1">
                          <a:solidFill>
                            <a:srgbClr val="4D4D4F"/>
                          </a:solidFill>
                          <a:latin typeface="微软雅黑"/>
                          <a:cs typeface="微软雅黑"/>
                        </a:rPr>
                        <a:t>代</a:t>
                      </a:r>
                      <a:r>
                        <a:rPr dirty="0" sz="800" b="1">
                          <a:solidFill>
                            <a:srgbClr val="4D4D4F"/>
                          </a:solidFill>
                          <a:latin typeface="微软雅黑"/>
                          <a:cs typeface="微软雅黑"/>
                        </a:rPr>
                        <a:t>表的慢病布局正“星罗棋布”有</a:t>
                      </a:r>
                      <a:r>
                        <a:rPr dirty="0" sz="800" spc="-15" b="1">
                          <a:solidFill>
                            <a:srgbClr val="4D4D4F"/>
                          </a:solidFill>
                          <a:latin typeface="微软雅黑"/>
                          <a:cs typeface="微软雅黑"/>
                        </a:rPr>
                        <a:t>望</a:t>
                      </a:r>
                      <a:r>
                        <a:rPr dirty="0" sz="800" b="1">
                          <a:solidFill>
                            <a:srgbClr val="4D4D4F"/>
                          </a:solidFill>
                          <a:latin typeface="微软雅黑"/>
                          <a:cs typeface="微软雅黑"/>
                        </a:rPr>
                        <a:t>“连成长龙”</a:t>
                      </a:r>
                      <a:endParaRPr sz="800">
                        <a:latin typeface="微软雅黑"/>
                        <a:cs typeface="微软雅黑"/>
                      </a:endParaRPr>
                    </a:p>
                  </a:txBody>
                  <a:tcPr marL="0" marR="0" marB="0" marT="0">
                    <a:lnB w="6350">
                      <a:solidFill>
                        <a:srgbClr val="F5821F"/>
                      </a:solidFill>
                      <a:prstDash val="solid"/>
                    </a:lnB>
                  </a:tcPr>
                </a:tc>
              </a:tr>
              <a:tr h="3770756">
                <a:tc>
                  <a:txBody>
                    <a:bodyPr/>
                    <a:lstStyle/>
                    <a:p>
                      <a:pPr>
                        <a:lnSpc>
                          <a:spcPct val="100000"/>
                        </a:lnSpc>
                      </a:pPr>
                      <a:endParaRPr sz="900">
                        <a:latin typeface="Times New Roman"/>
                        <a:cs typeface="Times New Roman"/>
                      </a:endParaRPr>
                    </a:p>
                  </a:txBody>
                  <a:tcPr marL="0" marR="0" marB="0" marT="0">
                    <a:lnT w="6350">
                      <a:solidFill>
                        <a:srgbClr val="F5821F"/>
                      </a:solidFill>
                      <a:prstDash val="solid"/>
                    </a:lnT>
                    <a:lnB w="6350">
                      <a:solidFill>
                        <a:srgbClr val="F5821F"/>
                      </a:solidFill>
                      <a:prstDash val="solid"/>
                    </a:lnB>
                  </a:tcPr>
                </a:tc>
              </a:tr>
              <a:tr h="153162">
                <a:tc>
                  <a:txBody>
                    <a:bodyPr/>
                    <a:lstStyle/>
                    <a:p>
                      <a:pPr marL="67945">
                        <a:lnSpc>
                          <a:spcPts val="775"/>
                        </a:lnSpc>
                        <a:spcBef>
                          <a:spcPts val="330"/>
                        </a:spcBef>
                      </a:pPr>
                      <a:r>
                        <a:rPr dirty="0" sz="700" spc="-5">
                          <a:solidFill>
                            <a:srgbClr val="4D4D4F"/>
                          </a:solidFill>
                          <a:latin typeface="宋体"/>
                          <a:cs typeface="宋体"/>
                        </a:rPr>
                        <a:t>资料来</a:t>
                      </a:r>
                      <a:r>
                        <a:rPr dirty="0" sz="700" spc="5">
                          <a:solidFill>
                            <a:srgbClr val="4D4D4F"/>
                          </a:solidFill>
                          <a:latin typeface="宋体"/>
                          <a:cs typeface="宋体"/>
                        </a:rPr>
                        <a:t>源</a:t>
                      </a:r>
                      <a:r>
                        <a:rPr dirty="0" sz="700" spc="-5">
                          <a:solidFill>
                            <a:srgbClr val="4D4D4F"/>
                          </a:solidFill>
                          <a:latin typeface="宋体"/>
                          <a:cs typeface="宋体"/>
                        </a:rPr>
                        <a:t>：公</a:t>
                      </a:r>
                      <a:r>
                        <a:rPr dirty="0" sz="700" spc="5">
                          <a:solidFill>
                            <a:srgbClr val="4D4D4F"/>
                          </a:solidFill>
                          <a:latin typeface="宋体"/>
                          <a:cs typeface="宋体"/>
                        </a:rPr>
                        <a:t>司</a:t>
                      </a:r>
                      <a:r>
                        <a:rPr dirty="0" sz="700" spc="-5">
                          <a:solidFill>
                            <a:srgbClr val="4D4D4F"/>
                          </a:solidFill>
                          <a:latin typeface="宋体"/>
                          <a:cs typeface="宋体"/>
                        </a:rPr>
                        <a:t>公告</a:t>
                      </a:r>
                      <a:r>
                        <a:rPr dirty="0" sz="700" spc="5">
                          <a:solidFill>
                            <a:srgbClr val="4D4D4F"/>
                          </a:solidFill>
                          <a:latin typeface="宋体"/>
                          <a:cs typeface="宋体"/>
                        </a:rPr>
                        <a:t>，</a:t>
                      </a:r>
                      <a:r>
                        <a:rPr dirty="0" sz="700" spc="-5">
                          <a:solidFill>
                            <a:srgbClr val="4D4D4F"/>
                          </a:solidFill>
                          <a:latin typeface="宋体"/>
                          <a:cs typeface="宋体"/>
                        </a:rPr>
                        <a:t>天风</a:t>
                      </a:r>
                      <a:r>
                        <a:rPr dirty="0" sz="700" spc="5">
                          <a:solidFill>
                            <a:srgbClr val="4D4D4F"/>
                          </a:solidFill>
                          <a:latin typeface="宋体"/>
                          <a:cs typeface="宋体"/>
                        </a:rPr>
                        <a:t>证</a:t>
                      </a:r>
                      <a:r>
                        <a:rPr dirty="0" sz="700" spc="-5">
                          <a:solidFill>
                            <a:srgbClr val="4D4D4F"/>
                          </a:solidFill>
                          <a:latin typeface="宋体"/>
                          <a:cs typeface="宋体"/>
                        </a:rPr>
                        <a:t>券研</a:t>
                      </a:r>
                      <a:r>
                        <a:rPr dirty="0" sz="700" spc="5">
                          <a:solidFill>
                            <a:srgbClr val="4D4D4F"/>
                          </a:solidFill>
                          <a:latin typeface="宋体"/>
                          <a:cs typeface="宋体"/>
                        </a:rPr>
                        <a:t>究</a:t>
                      </a:r>
                      <a:r>
                        <a:rPr dirty="0" sz="700" spc="-5">
                          <a:solidFill>
                            <a:srgbClr val="4D4D4F"/>
                          </a:solidFill>
                          <a:latin typeface="宋体"/>
                          <a:cs typeface="宋体"/>
                        </a:rPr>
                        <a:t>所</a:t>
                      </a:r>
                      <a:endParaRPr sz="700">
                        <a:latin typeface="宋体"/>
                        <a:cs typeface="宋体"/>
                      </a:endParaRPr>
                    </a:p>
                  </a:txBody>
                  <a:tcPr marL="0" marR="0" marB="0" marT="41910">
                    <a:lnT w="6350">
                      <a:solidFill>
                        <a:srgbClr val="F5821F"/>
                      </a:solidFill>
                      <a:prstDash val="solid"/>
                    </a:lnT>
                  </a:tcPr>
                </a:tc>
              </a:tr>
            </a:tbl>
          </a:graphicData>
        </a:graphic>
      </p:graphicFrame>
      <p:sp>
        <p:nvSpPr>
          <p:cNvPr id="5" name="object 5"/>
          <p:cNvSpPr txBox="1"/>
          <p:nvPr/>
        </p:nvSpPr>
        <p:spPr>
          <a:xfrm>
            <a:off x="1988566" y="5426481"/>
            <a:ext cx="4973320" cy="1447800"/>
          </a:xfrm>
          <a:prstGeom prst="rect">
            <a:avLst/>
          </a:prstGeom>
        </p:spPr>
        <p:txBody>
          <a:bodyPr wrap="square" lIns="0" tIns="11430" rIns="0" bIns="0" rtlCol="0" vert="horz">
            <a:spAutoFit/>
          </a:bodyPr>
          <a:lstStyle/>
          <a:p>
            <a:pPr algn="just" marL="12700" marR="5080">
              <a:lnSpc>
                <a:spcPct val="116700"/>
              </a:lnSpc>
              <a:spcBef>
                <a:spcPts val="90"/>
              </a:spcBef>
            </a:pPr>
            <a:r>
              <a:rPr dirty="0" sz="1000" spc="-5">
                <a:solidFill>
                  <a:srgbClr val="4D4D4F"/>
                </a:solidFill>
                <a:latin typeface="宋体"/>
                <a:cs typeface="宋体"/>
              </a:rPr>
              <a:t>在糖尿</a:t>
            </a:r>
            <a:r>
              <a:rPr dirty="0" sz="1000" spc="5">
                <a:solidFill>
                  <a:srgbClr val="4D4D4F"/>
                </a:solidFill>
                <a:latin typeface="宋体"/>
                <a:cs typeface="宋体"/>
              </a:rPr>
              <a:t>病</a:t>
            </a:r>
            <a:r>
              <a:rPr dirty="0" sz="1000" spc="-5">
                <a:solidFill>
                  <a:srgbClr val="4D4D4F"/>
                </a:solidFill>
                <a:latin typeface="宋体"/>
                <a:cs typeface="宋体"/>
              </a:rPr>
              <a:t>优质</a:t>
            </a:r>
            <a:r>
              <a:rPr dirty="0" sz="1000" spc="5">
                <a:solidFill>
                  <a:srgbClr val="4D4D4F"/>
                </a:solidFill>
                <a:latin typeface="宋体"/>
                <a:cs typeface="宋体"/>
              </a:rPr>
              <a:t>赛</a:t>
            </a:r>
            <a:r>
              <a:rPr dirty="0" sz="1000">
                <a:solidFill>
                  <a:srgbClr val="4D4D4F"/>
                </a:solidFill>
                <a:latin typeface="宋体"/>
                <a:cs typeface="宋体"/>
              </a:rPr>
              <a:t>道</a:t>
            </a:r>
            <a:r>
              <a:rPr dirty="0" sz="1000" spc="-20">
                <a:solidFill>
                  <a:srgbClr val="4D4D4F"/>
                </a:solidFill>
                <a:latin typeface="宋体"/>
                <a:cs typeface="宋体"/>
              </a:rPr>
              <a:t>，</a:t>
            </a:r>
            <a:r>
              <a:rPr dirty="0" sz="1000" spc="5">
                <a:solidFill>
                  <a:srgbClr val="4D4D4F"/>
                </a:solidFill>
                <a:latin typeface="宋体"/>
                <a:cs typeface="宋体"/>
              </a:rPr>
              <a:t>公</a:t>
            </a:r>
            <a:r>
              <a:rPr dirty="0" sz="1000" spc="-5">
                <a:solidFill>
                  <a:srgbClr val="4D4D4F"/>
                </a:solidFill>
                <a:latin typeface="宋体"/>
                <a:cs typeface="宋体"/>
              </a:rPr>
              <a:t>司</a:t>
            </a:r>
            <a:r>
              <a:rPr dirty="0" sz="1000" spc="5">
                <a:solidFill>
                  <a:srgbClr val="4D4D4F"/>
                </a:solidFill>
                <a:latin typeface="宋体"/>
                <a:cs typeface="宋体"/>
              </a:rPr>
              <a:t>从</a:t>
            </a:r>
            <a:r>
              <a:rPr dirty="0" sz="1000" spc="-5">
                <a:solidFill>
                  <a:srgbClr val="4D4D4F"/>
                </a:solidFill>
                <a:latin typeface="宋体"/>
                <a:cs typeface="宋体"/>
              </a:rPr>
              <a:t>前端新</a:t>
            </a:r>
            <a:r>
              <a:rPr dirty="0" sz="1000" spc="5">
                <a:solidFill>
                  <a:srgbClr val="4D4D4F"/>
                </a:solidFill>
                <a:latin typeface="宋体"/>
                <a:cs typeface="宋体"/>
              </a:rPr>
              <a:t>型</a:t>
            </a:r>
            <a:r>
              <a:rPr dirty="0" sz="1000" spc="-5">
                <a:solidFill>
                  <a:srgbClr val="4D4D4F"/>
                </a:solidFill>
                <a:latin typeface="宋体"/>
                <a:cs typeface="宋体"/>
              </a:rPr>
              <a:t>口服</a:t>
            </a:r>
            <a:r>
              <a:rPr dirty="0" sz="1000" spc="5">
                <a:solidFill>
                  <a:srgbClr val="4D4D4F"/>
                </a:solidFill>
                <a:latin typeface="宋体"/>
                <a:cs typeface="宋体"/>
              </a:rPr>
              <a:t>降</a:t>
            </a:r>
            <a:r>
              <a:rPr dirty="0" sz="1000" spc="-5">
                <a:solidFill>
                  <a:srgbClr val="4D4D4F"/>
                </a:solidFill>
                <a:latin typeface="宋体"/>
                <a:cs typeface="宋体"/>
              </a:rPr>
              <a:t>糖</a:t>
            </a:r>
            <a:r>
              <a:rPr dirty="0" sz="1000" spc="-15">
                <a:solidFill>
                  <a:srgbClr val="4D4D4F"/>
                </a:solidFill>
                <a:latin typeface="宋体"/>
                <a:cs typeface="宋体"/>
              </a:rPr>
              <a:t>药</a:t>
            </a:r>
            <a:r>
              <a:rPr dirty="0" sz="1000" spc="5">
                <a:solidFill>
                  <a:srgbClr val="4D4D4F"/>
                </a:solidFill>
                <a:latin typeface="宋体"/>
                <a:cs typeface="宋体"/>
              </a:rPr>
              <a:t>（</a:t>
            </a:r>
            <a:r>
              <a:rPr dirty="0" sz="1000" spc="-5">
                <a:solidFill>
                  <a:srgbClr val="4D4D4F"/>
                </a:solidFill>
                <a:latin typeface="等线"/>
                <a:cs typeface="等线"/>
              </a:rPr>
              <a:t>DPP</a:t>
            </a:r>
            <a:r>
              <a:rPr dirty="0" sz="1000">
                <a:solidFill>
                  <a:srgbClr val="4D4D4F"/>
                </a:solidFill>
                <a:latin typeface="等线"/>
                <a:cs typeface="等线"/>
              </a:rPr>
              <a:t>-</a:t>
            </a:r>
            <a:r>
              <a:rPr dirty="0" sz="1000" spc="-5">
                <a:solidFill>
                  <a:srgbClr val="4D4D4F"/>
                </a:solidFill>
                <a:latin typeface="等线"/>
                <a:cs typeface="等线"/>
              </a:rPr>
              <a:t>4</a:t>
            </a:r>
            <a:r>
              <a:rPr dirty="0" sz="1000" spc="-20">
                <a:solidFill>
                  <a:srgbClr val="4D4D4F"/>
                </a:solidFill>
                <a:latin typeface="宋体"/>
                <a:cs typeface="宋体"/>
              </a:rPr>
              <a:t>、</a:t>
            </a:r>
            <a:r>
              <a:rPr dirty="0" sz="1000" spc="-5">
                <a:solidFill>
                  <a:srgbClr val="4D4D4F"/>
                </a:solidFill>
                <a:latin typeface="等线"/>
                <a:cs typeface="等线"/>
              </a:rPr>
              <a:t>SGLT</a:t>
            </a:r>
            <a:r>
              <a:rPr dirty="0" sz="1000">
                <a:solidFill>
                  <a:srgbClr val="4D4D4F"/>
                </a:solidFill>
                <a:latin typeface="等线"/>
                <a:cs typeface="等线"/>
              </a:rPr>
              <a:t>-</a:t>
            </a:r>
            <a:r>
              <a:rPr dirty="0" sz="1000" spc="-5">
                <a:solidFill>
                  <a:srgbClr val="4D4D4F"/>
                </a:solidFill>
                <a:latin typeface="等线"/>
                <a:cs typeface="等线"/>
              </a:rPr>
              <a:t>2</a:t>
            </a:r>
            <a:r>
              <a:rPr dirty="0" sz="1000" spc="-20">
                <a:solidFill>
                  <a:srgbClr val="4D4D4F"/>
                </a:solidFill>
                <a:latin typeface="宋体"/>
                <a:cs typeface="宋体"/>
              </a:rPr>
              <a:t>）</a:t>
            </a:r>
            <a:r>
              <a:rPr dirty="0" sz="1000" spc="-5">
                <a:solidFill>
                  <a:srgbClr val="4D4D4F"/>
                </a:solidFill>
                <a:latin typeface="宋体"/>
                <a:cs typeface="宋体"/>
              </a:rPr>
              <a:t>到后</a:t>
            </a:r>
            <a:r>
              <a:rPr dirty="0" sz="1000" spc="5">
                <a:solidFill>
                  <a:srgbClr val="4D4D4F"/>
                </a:solidFill>
                <a:latin typeface="宋体"/>
                <a:cs typeface="宋体"/>
              </a:rPr>
              <a:t>端</a:t>
            </a:r>
            <a:r>
              <a:rPr dirty="0" sz="1000" spc="-5">
                <a:solidFill>
                  <a:srgbClr val="4D4D4F"/>
                </a:solidFill>
                <a:latin typeface="宋体"/>
                <a:cs typeface="宋体"/>
              </a:rPr>
              <a:t>胰岛素（长效 基础胰</a:t>
            </a:r>
            <a:r>
              <a:rPr dirty="0" sz="1000" spc="5">
                <a:solidFill>
                  <a:srgbClr val="4D4D4F"/>
                </a:solidFill>
                <a:latin typeface="宋体"/>
                <a:cs typeface="宋体"/>
              </a:rPr>
              <a:t>岛</a:t>
            </a:r>
            <a:r>
              <a:rPr dirty="0" sz="1000" spc="-5">
                <a:solidFill>
                  <a:srgbClr val="4D4D4F"/>
                </a:solidFill>
                <a:latin typeface="宋体"/>
                <a:cs typeface="宋体"/>
              </a:rPr>
              <a:t>素</a:t>
            </a:r>
            <a:r>
              <a:rPr dirty="0" sz="1000" spc="-20">
                <a:solidFill>
                  <a:srgbClr val="4D4D4F"/>
                </a:solidFill>
                <a:latin typeface="宋体"/>
                <a:cs typeface="宋体"/>
              </a:rPr>
              <a:t>）</a:t>
            </a:r>
            <a:r>
              <a:rPr dirty="0" sz="1000" spc="-5">
                <a:solidFill>
                  <a:srgbClr val="4D4D4F"/>
                </a:solidFill>
                <a:latin typeface="宋体"/>
                <a:cs typeface="宋体"/>
              </a:rPr>
              <a:t>进</a:t>
            </a:r>
            <a:r>
              <a:rPr dirty="0" sz="1000" spc="5">
                <a:solidFill>
                  <a:srgbClr val="4D4D4F"/>
                </a:solidFill>
                <a:latin typeface="宋体"/>
                <a:cs typeface="宋体"/>
              </a:rPr>
              <a:t>行</a:t>
            </a:r>
            <a:r>
              <a:rPr dirty="0" sz="1000" spc="-5">
                <a:solidFill>
                  <a:srgbClr val="4D4D4F"/>
                </a:solidFill>
                <a:latin typeface="宋体"/>
                <a:cs typeface="宋体"/>
              </a:rPr>
              <a:t>了多</a:t>
            </a:r>
            <a:r>
              <a:rPr dirty="0" sz="1000" spc="5">
                <a:solidFill>
                  <a:srgbClr val="4D4D4F"/>
                </a:solidFill>
                <a:latin typeface="宋体"/>
                <a:cs typeface="宋体"/>
              </a:rPr>
              <a:t>点布</a:t>
            </a:r>
            <a:r>
              <a:rPr dirty="0" sz="1000" spc="-5">
                <a:solidFill>
                  <a:srgbClr val="4D4D4F"/>
                </a:solidFill>
                <a:latin typeface="宋体"/>
                <a:cs typeface="宋体"/>
              </a:rPr>
              <a:t>局</a:t>
            </a:r>
            <a:r>
              <a:rPr dirty="0" sz="1000" spc="-10">
                <a:solidFill>
                  <a:srgbClr val="4D4D4F"/>
                </a:solidFill>
                <a:latin typeface="宋体"/>
                <a:cs typeface="宋体"/>
              </a:rPr>
              <a:t>。</a:t>
            </a:r>
            <a:r>
              <a:rPr dirty="0" sz="1000" spc="-5">
                <a:solidFill>
                  <a:srgbClr val="4D4D4F"/>
                </a:solidFill>
                <a:latin typeface="宋体"/>
                <a:cs typeface="宋体"/>
              </a:rPr>
              <a:t>在新</a:t>
            </a:r>
            <a:r>
              <a:rPr dirty="0" sz="1000" spc="5">
                <a:solidFill>
                  <a:srgbClr val="4D4D4F"/>
                </a:solidFill>
                <a:latin typeface="宋体"/>
                <a:cs typeface="宋体"/>
              </a:rPr>
              <a:t>的</a:t>
            </a:r>
            <a:r>
              <a:rPr dirty="0" sz="1000" spc="-5">
                <a:solidFill>
                  <a:srgbClr val="4D4D4F"/>
                </a:solidFill>
                <a:latin typeface="宋体"/>
                <a:cs typeface="宋体"/>
              </a:rPr>
              <a:t>研发</a:t>
            </a:r>
            <a:r>
              <a:rPr dirty="0" sz="1000" spc="5">
                <a:solidFill>
                  <a:srgbClr val="4D4D4F"/>
                </a:solidFill>
                <a:latin typeface="宋体"/>
                <a:cs typeface="宋体"/>
              </a:rPr>
              <a:t>周</a:t>
            </a:r>
            <a:r>
              <a:rPr dirty="0" sz="1000" spc="-5">
                <a:solidFill>
                  <a:srgbClr val="4D4D4F"/>
                </a:solidFill>
                <a:latin typeface="宋体"/>
                <a:cs typeface="宋体"/>
              </a:rPr>
              <a:t>期里，</a:t>
            </a:r>
            <a:r>
              <a:rPr dirty="0" sz="1000" spc="5">
                <a:solidFill>
                  <a:srgbClr val="4D4D4F"/>
                </a:solidFill>
                <a:latin typeface="宋体"/>
                <a:cs typeface="宋体"/>
              </a:rPr>
              <a:t>恒</a:t>
            </a:r>
            <a:r>
              <a:rPr dirty="0" sz="1000" spc="-5">
                <a:solidFill>
                  <a:srgbClr val="4D4D4F"/>
                </a:solidFill>
                <a:latin typeface="宋体"/>
                <a:cs typeface="宋体"/>
              </a:rPr>
              <a:t>瑞除了</a:t>
            </a:r>
            <a:r>
              <a:rPr dirty="0" sz="1000" spc="5">
                <a:solidFill>
                  <a:srgbClr val="4D4D4F"/>
                </a:solidFill>
                <a:latin typeface="宋体"/>
                <a:cs typeface="宋体"/>
              </a:rPr>
              <a:t>在</a:t>
            </a:r>
            <a:r>
              <a:rPr dirty="0" sz="1000" spc="-5">
                <a:solidFill>
                  <a:srgbClr val="4D4D4F"/>
                </a:solidFill>
                <a:latin typeface="宋体"/>
                <a:cs typeface="宋体"/>
              </a:rPr>
              <a:t>传统</a:t>
            </a:r>
            <a:r>
              <a:rPr dirty="0" sz="1000" spc="5">
                <a:solidFill>
                  <a:srgbClr val="4D4D4F"/>
                </a:solidFill>
                <a:latin typeface="宋体"/>
                <a:cs typeface="宋体"/>
              </a:rPr>
              <a:t>优</a:t>
            </a:r>
            <a:r>
              <a:rPr dirty="0" sz="1000" spc="-5">
                <a:solidFill>
                  <a:srgbClr val="4D4D4F"/>
                </a:solidFill>
                <a:latin typeface="宋体"/>
                <a:cs typeface="宋体"/>
              </a:rPr>
              <a:t>势的</a:t>
            </a:r>
            <a:r>
              <a:rPr dirty="0" sz="1000" spc="5">
                <a:solidFill>
                  <a:srgbClr val="4D4D4F"/>
                </a:solidFill>
                <a:latin typeface="宋体"/>
                <a:cs typeface="宋体"/>
              </a:rPr>
              <a:t>肿</a:t>
            </a:r>
            <a:r>
              <a:rPr dirty="0" sz="1000" spc="-5">
                <a:solidFill>
                  <a:srgbClr val="4D4D4F"/>
                </a:solidFill>
                <a:latin typeface="宋体"/>
                <a:cs typeface="宋体"/>
              </a:rPr>
              <a:t>瘤</a:t>
            </a:r>
            <a:r>
              <a:rPr dirty="0" sz="1000" spc="5">
                <a:solidFill>
                  <a:srgbClr val="4D4D4F"/>
                </a:solidFill>
                <a:latin typeface="宋体"/>
                <a:cs typeface="宋体"/>
              </a:rPr>
              <a:t>领</a:t>
            </a:r>
            <a:r>
              <a:rPr dirty="0" sz="1000" spc="-5">
                <a:solidFill>
                  <a:srgbClr val="4D4D4F"/>
                </a:solidFill>
                <a:latin typeface="宋体"/>
                <a:cs typeface="宋体"/>
              </a:rPr>
              <a:t>域有多 个产品</a:t>
            </a:r>
            <a:r>
              <a:rPr dirty="0" sz="1000" spc="5">
                <a:solidFill>
                  <a:srgbClr val="4D4D4F"/>
                </a:solidFill>
                <a:latin typeface="宋体"/>
                <a:cs typeface="宋体"/>
              </a:rPr>
              <a:t>进</a:t>
            </a:r>
            <a:r>
              <a:rPr dirty="0" sz="1000" spc="-5">
                <a:solidFill>
                  <a:srgbClr val="4D4D4F"/>
                </a:solidFill>
                <a:latin typeface="宋体"/>
                <a:cs typeface="宋体"/>
              </a:rPr>
              <a:t>入到</a:t>
            </a:r>
            <a:r>
              <a:rPr dirty="0" sz="1000" spc="5">
                <a:solidFill>
                  <a:srgbClr val="4D4D4F"/>
                </a:solidFill>
                <a:latin typeface="宋体"/>
                <a:cs typeface="宋体"/>
              </a:rPr>
              <a:t>临</a:t>
            </a:r>
            <a:r>
              <a:rPr dirty="0" sz="1000" spc="-5">
                <a:solidFill>
                  <a:srgbClr val="4D4D4F"/>
                </a:solidFill>
                <a:latin typeface="宋体"/>
                <a:cs typeface="宋体"/>
              </a:rPr>
              <a:t>床研</a:t>
            </a:r>
            <a:r>
              <a:rPr dirty="0" sz="1000" spc="10">
                <a:solidFill>
                  <a:srgbClr val="4D4D4F"/>
                </a:solidFill>
                <a:latin typeface="宋体"/>
                <a:cs typeface="宋体"/>
              </a:rPr>
              <a:t>究</a:t>
            </a:r>
            <a:r>
              <a:rPr dirty="0" sz="1000" spc="-5">
                <a:solidFill>
                  <a:srgbClr val="4D4D4F"/>
                </a:solidFill>
                <a:latin typeface="宋体"/>
                <a:cs typeface="宋体"/>
              </a:rPr>
              <a:t>以</a:t>
            </a:r>
            <a:r>
              <a:rPr dirty="0" sz="1000" spc="5">
                <a:solidFill>
                  <a:srgbClr val="4D4D4F"/>
                </a:solidFill>
                <a:latin typeface="宋体"/>
                <a:cs typeface="宋体"/>
              </a:rPr>
              <a:t>外</a:t>
            </a:r>
            <a:r>
              <a:rPr dirty="0" sz="1000" spc="-20">
                <a:solidFill>
                  <a:srgbClr val="4D4D4F"/>
                </a:solidFill>
                <a:latin typeface="宋体"/>
                <a:cs typeface="宋体"/>
              </a:rPr>
              <a:t>，</a:t>
            </a:r>
            <a:r>
              <a:rPr dirty="0" sz="1000" spc="-5">
                <a:solidFill>
                  <a:srgbClr val="4D4D4F"/>
                </a:solidFill>
                <a:latin typeface="宋体"/>
                <a:cs typeface="宋体"/>
              </a:rPr>
              <a:t>还</a:t>
            </a:r>
            <a:r>
              <a:rPr dirty="0" sz="1000" spc="5">
                <a:solidFill>
                  <a:srgbClr val="4D4D4F"/>
                </a:solidFill>
                <a:latin typeface="宋体"/>
                <a:cs typeface="宋体"/>
              </a:rPr>
              <a:t>将</a:t>
            </a:r>
            <a:r>
              <a:rPr dirty="0" sz="1000" spc="-5">
                <a:solidFill>
                  <a:srgbClr val="4D4D4F"/>
                </a:solidFill>
                <a:latin typeface="宋体"/>
                <a:cs typeface="宋体"/>
              </a:rPr>
              <a:t>切入</a:t>
            </a:r>
            <a:r>
              <a:rPr dirty="0" sz="1000" spc="5">
                <a:solidFill>
                  <a:srgbClr val="4D4D4F"/>
                </a:solidFill>
                <a:latin typeface="宋体"/>
                <a:cs typeface="宋体"/>
              </a:rPr>
              <a:t>糖</a:t>
            </a:r>
            <a:r>
              <a:rPr dirty="0" sz="1000" spc="-5">
                <a:solidFill>
                  <a:srgbClr val="4D4D4F"/>
                </a:solidFill>
                <a:latin typeface="宋体"/>
                <a:cs typeface="宋体"/>
              </a:rPr>
              <a:t>尿</a:t>
            </a:r>
            <a:r>
              <a:rPr dirty="0" sz="1000" spc="10">
                <a:solidFill>
                  <a:srgbClr val="4D4D4F"/>
                </a:solidFill>
                <a:latin typeface="宋体"/>
                <a:cs typeface="宋体"/>
              </a:rPr>
              <a:t>病</a:t>
            </a:r>
            <a:r>
              <a:rPr dirty="0" sz="1000" spc="-20">
                <a:solidFill>
                  <a:srgbClr val="4D4D4F"/>
                </a:solidFill>
                <a:latin typeface="宋体"/>
                <a:cs typeface="宋体"/>
              </a:rPr>
              <a:t>、</a:t>
            </a:r>
            <a:r>
              <a:rPr dirty="0" sz="1000" spc="-5">
                <a:solidFill>
                  <a:srgbClr val="4D4D4F"/>
                </a:solidFill>
                <a:latin typeface="宋体"/>
                <a:cs typeface="宋体"/>
              </a:rPr>
              <a:t>高</a:t>
            </a:r>
            <a:r>
              <a:rPr dirty="0" sz="1000" spc="5">
                <a:solidFill>
                  <a:srgbClr val="4D4D4F"/>
                </a:solidFill>
                <a:latin typeface="宋体"/>
                <a:cs typeface="宋体"/>
              </a:rPr>
              <a:t>血压</a:t>
            </a:r>
            <a:r>
              <a:rPr dirty="0" sz="1000" spc="-20">
                <a:solidFill>
                  <a:srgbClr val="4D4D4F"/>
                </a:solidFill>
                <a:latin typeface="宋体"/>
                <a:cs typeface="宋体"/>
              </a:rPr>
              <a:t>、</a:t>
            </a:r>
            <a:r>
              <a:rPr dirty="0" sz="1000" spc="-5">
                <a:solidFill>
                  <a:srgbClr val="4D4D4F"/>
                </a:solidFill>
                <a:latin typeface="宋体"/>
                <a:cs typeface="宋体"/>
              </a:rPr>
              <a:t>高</a:t>
            </a:r>
            <a:r>
              <a:rPr dirty="0" sz="1000" spc="5">
                <a:solidFill>
                  <a:srgbClr val="4D4D4F"/>
                </a:solidFill>
                <a:latin typeface="宋体"/>
                <a:cs typeface="宋体"/>
              </a:rPr>
              <a:t>脂</a:t>
            </a:r>
            <a:r>
              <a:rPr dirty="0" sz="1000" spc="-5">
                <a:solidFill>
                  <a:srgbClr val="4D4D4F"/>
                </a:solidFill>
                <a:latin typeface="宋体"/>
                <a:cs typeface="宋体"/>
              </a:rPr>
              <a:t>血</a:t>
            </a:r>
            <a:r>
              <a:rPr dirty="0" sz="1000" spc="5">
                <a:solidFill>
                  <a:srgbClr val="4D4D4F"/>
                </a:solidFill>
                <a:latin typeface="宋体"/>
                <a:cs typeface="宋体"/>
              </a:rPr>
              <a:t>症</a:t>
            </a:r>
            <a:r>
              <a:rPr dirty="0" sz="1000" spc="-20">
                <a:solidFill>
                  <a:srgbClr val="4D4D4F"/>
                </a:solidFill>
                <a:latin typeface="宋体"/>
                <a:cs typeface="宋体"/>
              </a:rPr>
              <a:t>、</a:t>
            </a:r>
            <a:r>
              <a:rPr dirty="0" sz="1000" spc="-5">
                <a:solidFill>
                  <a:srgbClr val="4D4D4F"/>
                </a:solidFill>
                <a:latin typeface="宋体"/>
                <a:cs typeface="宋体"/>
              </a:rPr>
              <a:t>痛</a:t>
            </a:r>
            <a:r>
              <a:rPr dirty="0" sz="1000" spc="10">
                <a:solidFill>
                  <a:srgbClr val="4D4D4F"/>
                </a:solidFill>
                <a:latin typeface="宋体"/>
                <a:cs typeface="宋体"/>
              </a:rPr>
              <a:t>风</a:t>
            </a:r>
            <a:r>
              <a:rPr dirty="0" sz="1000" spc="-5">
                <a:solidFill>
                  <a:srgbClr val="4D4D4F"/>
                </a:solidFill>
                <a:latin typeface="宋体"/>
                <a:cs typeface="宋体"/>
              </a:rPr>
              <a:t>等慢</a:t>
            </a:r>
            <a:r>
              <a:rPr dirty="0" sz="1000" spc="5">
                <a:solidFill>
                  <a:srgbClr val="4D4D4F"/>
                </a:solidFill>
                <a:latin typeface="宋体"/>
                <a:cs typeface="宋体"/>
              </a:rPr>
              <a:t>病领</a:t>
            </a:r>
            <a:r>
              <a:rPr dirty="0" sz="1000" spc="-5">
                <a:solidFill>
                  <a:srgbClr val="4D4D4F"/>
                </a:solidFill>
                <a:latin typeface="宋体"/>
                <a:cs typeface="宋体"/>
              </a:rPr>
              <a:t>域</a:t>
            </a:r>
            <a:r>
              <a:rPr dirty="0" sz="1000" spc="-15">
                <a:solidFill>
                  <a:srgbClr val="4D4D4F"/>
                </a:solidFill>
                <a:latin typeface="宋体"/>
                <a:cs typeface="宋体"/>
              </a:rPr>
              <a:t>。</a:t>
            </a:r>
            <a:r>
              <a:rPr dirty="0" sz="1000" spc="-5">
                <a:solidFill>
                  <a:srgbClr val="4D4D4F"/>
                </a:solidFill>
                <a:latin typeface="宋体"/>
                <a:cs typeface="宋体"/>
              </a:rPr>
              <a:t>如 </a:t>
            </a:r>
            <a:r>
              <a:rPr dirty="0" sz="1000" spc="-5">
                <a:solidFill>
                  <a:srgbClr val="4D4D4F"/>
                </a:solidFill>
                <a:latin typeface="宋体"/>
                <a:cs typeface="宋体"/>
              </a:rPr>
              <a:t>今，随</a:t>
            </a:r>
            <a:r>
              <a:rPr dirty="0" sz="1000" spc="5">
                <a:solidFill>
                  <a:srgbClr val="4D4D4F"/>
                </a:solidFill>
                <a:latin typeface="宋体"/>
                <a:cs typeface="宋体"/>
              </a:rPr>
              <a:t>着公</a:t>
            </a:r>
            <a:r>
              <a:rPr dirty="0" sz="1000" spc="-5">
                <a:solidFill>
                  <a:srgbClr val="4D4D4F"/>
                </a:solidFill>
                <a:latin typeface="宋体"/>
                <a:cs typeface="宋体"/>
              </a:rPr>
              <a:t>司</a:t>
            </a:r>
            <a:r>
              <a:rPr dirty="0" sz="1000" spc="-150">
                <a:solidFill>
                  <a:srgbClr val="4D4D4F"/>
                </a:solidFill>
                <a:latin typeface="宋体"/>
                <a:cs typeface="宋体"/>
              </a:rPr>
              <a:t> </a:t>
            </a:r>
            <a:r>
              <a:rPr dirty="0" sz="1000" spc="-5">
                <a:solidFill>
                  <a:srgbClr val="4D4D4F"/>
                </a:solidFill>
                <a:latin typeface="等线"/>
                <a:cs typeface="等线"/>
              </a:rPr>
              <a:t>SGLT-2</a:t>
            </a:r>
            <a:r>
              <a:rPr dirty="0" sz="1000" spc="80">
                <a:solidFill>
                  <a:srgbClr val="4D4D4F"/>
                </a:solidFill>
                <a:latin typeface="等线"/>
                <a:cs typeface="等线"/>
              </a:rPr>
              <a:t> </a:t>
            </a:r>
            <a:r>
              <a:rPr dirty="0" sz="1000" spc="-5">
                <a:solidFill>
                  <a:srgbClr val="4D4D4F"/>
                </a:solidFill>
                <a:latin typeface="宋体"/>
                <a:cs typeface="宋体"/>
              </a:rPr>
              <a:t>抑</a:t>
            </a:r>
            <a:r>
              <a:rPr dirty="0" sz="1000" spc="5">
                <a:solidFill>
                  <a:srgbClr val="4D4D4F"/>
                </a:solidFill>
                <a:latin typeface="宋体"/>
                <a:cs typeface="宋体"/>
              </a:rPr>
              <a:t>制</a:t>
            </a:r>
            <a:r>
              <a:rPr dirty="0" sz="1000" spc="-5">
                <a:solidFill>
                  <a:srgbClr val="4D4D4F"/>
                </a:solidFill>
                <a:latin typeface="宋体"/>
                <a:cs typeface="宋体"/>
              </a:rPr>
              <a:t>剂的报</a:t>
            </a:r>
            <a:r>
              <a:rPr dirty="0" sz="1000" spc="5">
                <a:solidFill>
                  <a:srgbClr val="4D4D4F"/>
                </a:solidFill>
                <a:latin typeface="宋体"/>
                <a:cs typeface="宋体"/>
              </a:rPr>
              <a:t>产</a:t>
            </a:r>
            <a:r>
              <a:rPr dirty="0" sz="1000" spc="-5">
                <a:solidFill>
                  <a:srgbClr val="4D4D4F"/>
                </a:solidFill>
                <a:latin typeface="宋体"/>
                <a:cs typeface="宋体"/>
              </a:rPr>
              <a:t>被受</a:t>
            </a:r>
            <a:r>
              <a:rPr dirty="0" sz="1000" spc="10">
                <a:solidFill>
                  <a:srgbClr val="4D4D4F"/>
                </a:solidFill>
                <a:latin typeface="宋体"/>
                <a:cs typeface="宋体"/>
              </a:rPr>
              <a:t>理</a:t>
            </a:r>
            <a:r>
              <a:rPr dirty="0" sz="1000" spc="-5">
                <a:solidFill>
                  <a:srgbClr val="4D4D4F"/>
                </a:solidFill>
                <a:latin typeface="宋体"/>
                <a:cs typeface="宋体"/>
              </a:rPr>
              <a:t>，标</a:t>
            </a:r>
            <a:r>
              <a:rPr dirty="0" sz="1000" spc="5">
                <a:solidFill>
                  <a:srgbClr val="4D4D4F"/>
                </a:solidFill>
                <a:latin typeface="宋体"/>
                <a:cs typeface="宋体"/>
              </a:rPr>
              <a:t>志</a:t>
            </a:r>
            <a:r>
              <a:rPr dirty="0" sz="1000" spc="-5">
                <a:solidFill>
                  <a:srgbClr val="4D4D4F"/>
                </a:solidFill>
                <a:latin typeface="宋体"/>
                <a:cs typeface="宋体"/>
              </a:rPr>
              <a:t>着</a:t>
            </a:r>
            <a:r>
              <a:rPr dirty="0" sz="1000" spc="5">
                <a:solidFill>
                  <a:srgbClr val="4D4D4F"/>
                </a:solidFill>
                <a:latin typeface="宋体"/>
                <a:cs typeface="宋体"/>
              </a:rPr>
              <a:t>公</a:t>
            </a:r>
            <a:r>
              <a:rPr dirty="0" sz="1000" spc="-5">
                <a:solidFill>
                  <a:srgbClr val="4D4D4F"/>
                </a:solidFill>
                <a:latin typeface="宋体"/>
                <a:cs typeface="宋体"/>
              </a:rPr>
              <a:t>司在糖</a:t>
            </a:r>
            <a:r>
              <a:rPr dirty="0" sz="1000" spc="5">
                <a:solidFill>
                  <a:srgbClr val="4D4D4F"/>
                </a:solidFill>
                <a:latin typeface="宋体"/>
                <a:cs typeface="宋体"/>
              </a:rPr>
              <a:t>尿</a:t>
            </a:r>
            <a:r>
              <a:rPr dirty="0" sz="1000" spc="-5">
                <a:solidFill>
                  <a:srgbClr val="4D4D4F"/>
                </a:solidFill>
                <a:latin typeface="宋体"/>
                <a:cs typeface="宋体"/>
              </a:rPr>
              <a:t>病领</a:t>
            </a:r>
            <a:r>
              <a:rPr dirty="0" sz="1000" spc="5">
                <a:solidFill>
                  <a:srgbClr val="4D4D4F"/>
                </a:solidFill>
                <a:latin typeface="宋体"/>
                <a:cs typeface="宋体"/>
              </a:rPr>
              <a:t>域</a:t>
            </a:r>
            <a:r>
              <a:rPr dirty="0" sz="1000" spc="-5">
                <a:solidFill>
                  <a:srgbClr val="4D4D4F"/>
                </a:solidFill>
                <a:latin typeface="宋体"/>
                <a:cs typeface="宋体"/>
              </a:rPr>
              <a:t>即将</a:t>
            </a:r>
            <a:r>
              <a:rPr dirty="0" sz="1000" spc="5">
                <a:solidFill>
                  <a:srgbClr val="4D4D4F"/>
                </a:solidFill>
                <a:latin typeface="宋体"/>
                <a:cs typeface="宋体"/>
              </a:rPr>
              <a:t>步</a:t>
            </a:r>
            <a:r>
              <a:rPr dirty="0" sz="1000" spc="-5">
                <a:solidFill>
                  <a:srgbClr val="4D4D4F"/>
                </a:solidFill>
                <a:latin typeface="宋体"/>
                <a:cs typeface="宋体"/>
              </a:rPr>
              <a:t>入</a:t>
            </a:r>
            <a:r>
              <a:rPr dirty="0" sz="1000" spc="5">
                <a:solidFill>
                  <a:srgbClr val="4D4D4F"/>
                </a:solidFill>
                <a:latin typeface="宋体"/>
                <a:cs typeface="宋体"/>
              </a:rPr>
              <a:t>收</a:t>
            </a:r>
            <a:r>
              <a:rPr dirty="0" sz="1000" spc="-5">
                <a:solidFill>
                  <a:srgbClr val="4D4D4F"/>
                </a:solidFill>
                <a:latin typeface="宋体"/>
                <a:cs typeface="宋体"/>
              </a:rPr>
              <a:t>获</a:t>
            </a:r>
            <a:r>
              <a:rPr dirty="0" sz="1000">
                <a:solidFill>
                  <a:srgbClr val="4D4D4F"/>
                </a:solidFill>
                <a:latin typeface="宋体"/>
                <a:cs typeface="宋体"/>
              </a:rPr>
              <a:t>期</a:t>
            </a:r>
            <a:r>
              <a:rPr dirty="0" sz="1000" spc="-5">
                <a:solidFill>
                  <a:srgbClr val="4D4D4F"/>
                </a:solidFill>
                <a:latin typeface="宋体"/>
                <a:cs typeface="宋体"/>
              </a:rPr>
              <a:t>。 </a:t>
            </a:r>
            <a:r>
              <a:rPr dirty="0" sz="1000" spc="-5">
                <a:solidFill>
                  <a:srgbClr val="4D4D4F"/>
                </a:solidFill>
                <a:latin typeface="宋体"/>
                <a:cs typeface="宋体"/>
              </a:rPr>
              <a:t>事实</a:t>
            </a:r>
            <a:r>
              <a:rPr dirty="0" sz="1000" spc="5">
                <a:solidFill>
                  <a:srgbClr val="4D4D4F"/>
                </a:solidFill>
                <a:latin typeface="宋体"/>
                <a:cs typeface="宋体"/>
              </a:rPr>
              <a:t>上</a:t>
            </a:r>
            <a:r>
              <a:rPr dirty="0" sz="1000" spc="-20">
                <a:solidFill>
                  <a:srgbClr val="4D4D4F"/>
                </a:solidFill>
                <a:latin typeface="宋体"/>
                <a:cs typeface="宋体"/>
              </a:rPr>
              <a:t>，</a:t>
            </a:r>
            <a:r>
              <a:rPr dirty="0" sz="1000" spc="-5">
                <a:solidFill>
                  <a:srgbClr val="4D4D4F"/>
                </a:solidFill>
                <a:latin typeface="宋体"/>
                <a:cs typeface="宋体"/>
              </a:rPr>
              <a:t>我</a:t>
            </a:r>
            <a:r>
              <a:rPr dirty="0" sz="1000" spc="5">
                <a:solidFill>
                  <a:srgbClr val="4D4D4F"/>
                </a:solidFill>
                <a:latin typeface="宋体"/>
                <a:cs typeface="宋体"/>
              </a:rPr>
              <a:t>国</a:t>
            </a:r>
            <a:r>
              <a:rPr dirty="0" sz="1000" spc="-5">
                <a:solidFill>
                  <a:srgbClr val="4D4D4F"/>
                </a:solidFill>
                <a:latin typeface="宋体"/>
                <a:cs typeface="宋体"/>
              </a:rPr>
              <a:t>作为</a:t>
            </a:r>
            <a:r>
              <a:rPr dirty="0" sz="1000" spc="5">
                <a:solidFill>
                  <a:srgbClr val="4D4D4F"/>
                </a:solidFill>
                <a:latin typeface="宋体"/>
                <a:cs typeface="宋体"/>
              </a:rPr>
              <a:t>糖</a:t>
            </a:r>
            <a:r>
              <a:rPr dirty="0" sz="1000" spc="-5">
                <a:solidFill>
                  <a:srgbClr val="4D4D4F"/>
                </a:solidFill>
                <a:latin typeface="宋体"/>
                <a:cs typeface="宋体"/>
              </a:rPr>
              <a:t>尿</a:t>
            </a:r>
            <a:r>
              <a:rPr dirty="0" sz="1000" spc="5">
                <a:solidFill>
                  <a:srgbClr val="4D4D4F"/>
                </a:solidFill>
                <a:latin typeface="宋体"/>
                <a:cs typeface="宋体"/>
              </a:rPr>
              <a:t>病</a:t>
            </a:r>
            <a:r>
              <a:rPr dirty="0" sz="1000" spc="-5">
                <a:solidFill>
                  <a:srgbClr val="4D4D4F"/>
                </a:solidFill>
                <a:latin typeface="宋体"/>
                <a:cs typeface="宋体"/>
              </a:rPr>
              <a:t>、高血</a:t>
            </a:r>
            <a:r>
              <a:rPr dirty="0" sz="1000" spc="5">
                <a:solidFill>
                  <a:srgbClr val="4D4D4F"/>
                </a:solidFill>
                <a:latin typeface="宋体"/>
                <a:cs typeface="宋体"/>
              </a:rPr>
              <a:t>压</a:t>
            </a:r>
            <a:r>
              <a:rPr dirty="0" sz="1000" spc="-20">
                <a:solidFill>
                  <a:srgbClr val="4D4D4F"/>
                </a:solidFill>
                <a:latin typeface="宋体"/>
                <a:cs typeface="宋体"/>
              </a:rPr>
              <a:t>、</a:t>
            </a:r>
            <a:r>
              <a:rPr dirty="0" sz="1000" spc="-5">
                <a:solidFill>
                  <a:srgbClr val="4D4D4F"/>
                </a:solidFill>
                <a:latin typeface="宋体"/>
                <a:cs typeface="宋体"/>
              </a:rPr>
              <a:t>高</a:t>
            </a:r>
            <a:r>
              <a:rPr dirty="0" sz="1000" spc="5">
                <a:solidFill>
                  <a:srgbClr val="4D4D4F"/>
                </a:solidFill>
                <a:latin typeface="宋体"/>
                <a:cs typeface="宋体"/>
              </a:rPr>
              <a:t>脂</a:t>
            </a:r>
            <a:r>
              <a:rPr dirty="0" sz="1000" spc="-5">
                <a:solidFill>
                  <a:srgbClr val="4D4D4F"/>
                </a:solidFill>
                <a:latin typeface="宋体"/>
                <a:cs typeface="宋体"/>
              </a:rPr>
              <a:t>血</a:t>
            </a:r>
            <a:r>
              <a:rPr dirty="0" sz="1000" spc="5">
                <a:solidFill>
                  <a:srgbClr val="4D4D4F"/>
                </a:solidFill>
                <a:latin typeface="宋体"/>
                <a:cs typeface="宋体"/>
              </a:rPr>
              <a:t>症</a:t>
            </a:r>
            <a:r>
              <a:rPr dirty="0" sz="1000" spc="-20">
                <a:solidFill>
                  <a:srgbClr val="4D4D4F"/>
                </a:solidFill>
                <a:latin typeface="宋体"/>
                <a:cs typeface="宋体"/>
              </a:rPr>
              <a:t>、</a:t>
            </a:r>
            <a:r>
              <a:rPr dirty="0" sz="1000" spc="-5">
                <a:solidFill>
                  <a:srgbClr val="4D4D4F"/>
                </a:solidFill>
                <a:latin typeface="宋体"/>
                <a:cs typeface="宋体"/>
              </a:rPr>
              <a:t>痛</a:t>
            </a:r>
            <a:r>
              <a:rPr dirty="0" sz="1000" spc="10">
                <a:solidFill>
                  <a:srgbClr val="4D4D4F"/>
                </a:solidFill>
                <a:latin typeface="宋体"/>
                <a:cs typeface="宋体"/>
              </a:rPr>
              <a:t>风</a:t>
            </a:r>
            <a:r>
              <a:rPr dirty="0" sz="1000" spc="5">
                <a:solidFill>
                  <a:srgbClr val="4D4D4F"/>
                </a:solidFill>
                <a:latin typeface="宋体"/>
                <a:cs typeface="宋体"/>
              </a:rPr>
              <a:t>等</a:t>
            </a:r>
            <a:r>
              <a:rPr dirty="0" sz="1000" spc="-5">
                <a:solidFill>
                  <a:srgbClr val="4D4D4F"/>
                </a:solidFill>
                <a:latin typeface="宋体"/>
                <a:cs typeface="宋体"/>
              </a:rPr>
              <a:t>慢病的</a:t>
            </a:r>
            <a:r>
              <a:rPr dirty="0" sz="1000" spc="5">
                <a:solidFill>
                  <a:srgbClr val="4D4D4F"/>
                </a:solidFill>
                <a:latin typeface="宋体"/>
                <a:cs typeface="宋体"/>
              </a:rPr>
              <a:t>发</a:t>
            </a:r>
            <a:r>
              <a:rPr dirty="0" sz="1000" spc="-5">
                <a:solidFill>
                  <a:srgbClr val="4D4D4F"/>
                </a:solidFill>
                <a:latin typeface="宋体"/>
                <a:cs typeface="宋体"/>
              </a:rPr>
              <a:t>病大</a:t>
            </a:r>
            <a:r>
              <a:rPr dirty="0" sz="1000" spc="5">
                <a:solidFill>
                  <a:srgbClr val="4D4D4F"/>
                </a:solidFill>
                <a:latin typeface="宋体"/>
                <a:cs typeface="宋体"/>
              </a:rPr>
              <a:t>国</a:t>
            </a:r>
            <a:r>
              <a:rPr dirty="0" sz="1000" spc="-20">
                <a:solidFill>
                  <a:srgbClr val="4D4D4F"/>
                </a:solidFill>
                <a:latin typeface="宋体"/>
                <a:cs typeface="宋体"/>
              </a:rPr>
              <a:t>，</a:t>
            </a:r>
            <a:r>
              <a:rPr dirty="0" sz="1000" spc="5">
                <a:solidFill>
                  <a:srgbClr val="4D4D4F"/>
                </a:solidFill>
                <a:latin typeface="宋体"/>
                <a:cs typeface="宋体"/>
              </a:rPr>
              <a:t>未</a:t>
            </a:r>
            <a:r>
              <a:rPr dirty="0" sz="1000" spc="-5">
                <a:solidFill>
                  <a:srgbClr val="4D4D4F"/>
                </a:solidFill>
                <a:latin typeface="宋体"/>
                <a:cs typeface="宋体"/>
              </a:rPr>
              <a:t>来慢</a:t>
            </a:r>
            <a:r>
              <a:rPr dirty="0" sz="1000" spc="5">
                <a:solidFill>
                  <a:srgbClr val="4D4D4F"/>
                </a:solidFill>
                <a:latin typeface="宋体"/>
                <a:cs typeface="宋体"/>
              </a:rPr>
              <a:t>病</a:t>
            </a:r>
            <a:r>
              <a:rPr dirty="0" sz="1000" spc="-5">
                <a:solidFill>
                  <a:srgbClr val="4D4D4F"/>
                </a:solidFill>
                <a:latin typeface="宋体"/>
                <a:cs typeface="宋体"/>
              </a:rPr>
              <a:t>用药大 </a:t>
            </a:r>
            <a:r>
              <a:rPr dirty="0" sz="1000" spc="-5">
                <a:solidFill>
                  <a:srgbClr val="4D4D4F"/>
                </a:solidFill>
                <a:latin typeface="宋体"/>
                <a:cs typeface="宋体"/>
              </a:rPr>
              <a:t>有可为</a:t>
            </a:r>
            <a:r>
              <a:rPr dirty="0" sz="1000" spc="-150">
                <a:solidFill>
                  <a:srgbClr val="4D4D4F"/>
                </a:solidFill>
                <a:latin typeface="宋体"/>
                <a:cs typeface="宋体"/>
              </a:rPr>
              <a:t>。</a:t>
            </a:r>
            <a:r>
              <a:rPr dirty="0" sz="1000" spc="5">
                <a:solidFill>
                  <a:srgbClr val="4D4D4F"/>
                </a:solidFill>
                <a:latin typeface="宋体"/>
                <a:cs typeface="宋体"/>
              </a:rPr>
              <a:t>公</a:t>
            </a:r>
            <a:r>
              <a:rPr dirty="0" sz="1000" spc="-5">
                <a:solidFill>
                  <a:srgbClr val="4D4D4F"/>
                </a:solidFill>
                <a:latin typeface="宋体"/>
                <a:cs typeface="宋体"/>
              </a:rPr>
              <a:t>司以</a:t>
            </a:r>
            <a:r>
              <a:rPr dirty="0" sz="1000" spc="5">
                <a:solidFill>
                  <a:srgbClr val="4D4D4F"/>
                </a:solidFill>
                <a:latin typeface="宋体"/>
                <a:cs typeface="宋体"/>
              </a:rPr>
              <a:t>市</a:t>
            </a:r>
            <a:r>
              <a:rPr dirty="0" sz="1000" spc="-5">
                <a:solidFill>
                  <a:srgbClr val="4D4D4F"/>
                </a:solidFill>
                <a:latin typeface="宋体"/>
                <a:cs typeface="宋体"/>
              </a:rPr>
              <a:t>场</a:t>
            </a:r>
            <a:r>
              <a:rPr dirty="0" sz="1000" spc="5">
                <a:solidFill>
                  <a:srgbClr val="4D4D4F"/>
                </a:solidFill>
                <a:latin typeface="宋体"/>
                <a:cs typeface="宋体"/>
              </a:rPr>
              <a:t>为</a:t>
            </a:r>
            <a:r>
              <a:rPr dirty="0" sz="1000" spc="-5">
                <a:solidFill>
                  <a:srgbClr val="4D4D4F"/>
                </a:solidFill>
                <a:latin typeface="宋体"/>
                <a:cs typeface="宋体"/>
              </a:rPr>
              <a:t>导</a:t>
            </a:r>
            <a:r>
              <a:rPr dirty="0" sz="1000" spc="5">
                <a:solidFill>
                  <a:srgbClr val="4D4D4F"/>
                </a:solidFill>
                <a:latin typeface="宋体"/>
                <a:cs typeface="宋体"/>
              </a:rPr>
              <a:t>向</a:t>
            </a:r>
            <a:r>
              <a:rPr dirty="0" sz="1000" spc="-150">
                <a:solidFill>
                  <a:srgbClr val="4D4D4F"/>
                </a:solidFill>
                <a:latin typeface="宋体"/>
                <a:cs typeface="宋体"/>
              </a:rPr>
              <a:t>，</a:t>
            </a:r>
            <a:r>
              <a:rPr dirty="0" sz="1000" spc="-5">
                <a:solidFill>
                  <a:srgbClr val="4D4D4F"/>
                </a:solidFill>
                <a:latin typeface="宋体"/>
                <a:cs typeface="宋体"/>
              </a:rPr>
              <a:t>较早进</a:t>
            </a:r>
            <a:r>
              <a:rPr dirty="0" sz="1000" spc="5">
                <a:solidFill>
                  <a:srgbClr val="4D4D4F"/>
                </a:solidFill>
                <a:latin typeface="宋体"/>
                <a:cs typeface="宋体"/>
              </a:rPr>
              <a:t>行</a:t>
            </a:r>
            <a:r>
              <a:rPr dirty="0" sz="1000" spc="-5">
                <a:solidFill>
                  <a:srgbClr val="4D4D4F"/>
                </a:solidFill>
                <a:latin typeface="宋体"/>
                <a:cs typeface="宋体"/>
              </a:rPr>
              <a:t>了相</a:t>
            </a:r>
            <a:r>
              <a:rPr dirty="0" sz="1000" spc="5">
                <a:solidFill>
                  <a:srgbClr val="4D4D4F"/>
                </a:solidFill>
                <a:latin typeface="宋体"/>
                <a:cs typeface="宋体"/>
              </a:rPr>
              <a:t>关</a:t>
            </a:r>
            <a:r>
              <a:rPr dirty="0" sz="1000" spc="-5">
                <a:solidFill>
                  <a:srgbClr val="4D4D4F"/>
                </a:solidFill>
                <a:latin typeface="宋体"/>
                <a:cs typeface="宋体"/>
              </a:rPr>
              <a:t>产</a:t>
            </a:r>
            <a:r>
              <a:rPr dirty="0" sz="1000" spc="5">
                <a:solidFill>
                  <a:srgbClr val="4D4D4F"/>
                </a:solidFill>
                <a:latin typeface="宋体"/>
                <a:cs typeface="宋体"/>
              </a:rPr>
              <a:t>品</a:t>
            </a:r>
            <a:r>
              <a:rPr dirty="0" sz="1000" spc="-5">
                <a:solidFill>
                  <a:srgbClr val="4D4D4F"/>
                </a:solidFill>
                <a:latin typeface="宋体"/>
                <a:cs typeface="宋体"/>
              </a:rPr>
              <a:t>的</a:t>
            </a:r>
            <a:r>
              <a:rPr dirty="0" sz="1000" spc="5">
                <a:solidFill>
                  <a:srgbClr val="4D4D4F"/>
                </a:solidFill>
                <a:latin typeface="宋体"/>
                <a:cs typeface="宋体"/>
              </a:rPr>
              <a:t>布</a:t>
            </a:r>
            <a:r>
              <a:rPr dirty="0" sz="1000" spc="-5">
                <a:solidFill>
                  <a:srgbClr val="4D4D4F"/>
                </a:solidFill>
                <a:latin typeface="宋体"/>
                <a:cs typeface="宋体"/>
              </a:rPr>
              <a:t>局和渠</a:t>
            </a:r>
            <a:r>
              <a:rPr dirty="0" sz="1000" spc="5">
                <a:solidFill>
                  <a:srgbClr val="4D4D4F"/>
                </a:solidFill>
                <a:latin typeface="宋体"/>
                <a:cs typeface="宋体"/>
              </a:rPr>
              <a:t>道</a:t>
            </a:r>
            <a:r>
              <a:rPr dirty="0" sz="1000" spc="-5">
                <a:solidFill>
                  <a:srgbClr val="4D4D4F"/>
                </a:solidFill>
                <a:latin typeface="宋体"/>
                <a:cs typeface="宋体"/>
              </a:rPr>
              <a:t>建设</a:t>
            </a:r>
            <a:r>
              <a:rPr dirty="0" sz="1000" spc="-150">
                <a:solidFill>
                  <a:srgbClr val="4D4D4F"/>
                </a:solidFill>
                <a:latin typeface="宋体"/>
                <a:cs typeface="宋体"/>
              </a:rPr>
              <a:t>，</a:t>
            </a:r>
            <a:r>
              <a:rPr dirty="0" sz="1000" spc="5">
                <a:solidFill>
                  <a:srgbClr val="4D4D4F"/>
                </a:solidFill>
                <a:latin typeface="宋体"/>
                <a:cs typeface="宋体"/>
              </a:rPr>
              <a:t>包</a:t>
            </a:r>
            <a:r>
              <a:rPr dirty="0" sz="1000" spc="-5">
                <a:solidFill>
                  <a:srgbClr val="4D4D4F"/>
                </a:solidFill>
                <a:latin typeface="宋体"/>
                <a:cs typeface="宋体"/>
              </a:rPr>
              <a:t>括搭建</a:t>
            </a:r>
            <a:r>
              <a:rPr dirty="0" sz="1000" spc="-260">
                <a:solidFill>
                  <a:srgbClr val="4D4D4F"/>
                </a:solidFill>
                <a:latin typeface="宋体"/>
                <a:cs typeface="宋体"/>
              </a:rPr>
              <a:t> </a:t>
            </a:r>
            <a:r>
              <a:rPr dirty="0" sz="1000">
                <a:solidFill>
                  <a:srgbClr val="4D4D4F"/>
                </a:solidFill>
                <a:latin typeface="等线"/>
                <a:cs typeface="等线"/>
              </a:rPr>
              <a:t>OTC</a:t>
            </a:r>
            <a:r>
              <a:rPr dirty="0" sz="1000" spc="-45">
                <a:solidFill>
                  <a:srgbClr val="4D4D4F"/>
                </a:solidFill>
                <a:latin typeface="等线"/>
                <a:cs typeface="等线"/>
              </a:rPr>
              <a:t> </a:t>
            </a:r>
            <a:r>
              <a:rPr dirty="0" sz="1000" spc="-5">
                <a:solidFill>
                  <a:srgbClr val="4D4D4F"/>
                </a:solidFill>
                <a:latin typeface="宋体"/>
                <a:cs typeface="宋体"/>
              </a:rPr>
              <a:t>团队 </a:t>
            </a:r>
            <a:r>
              <a:rPr dirty="0" sz="1000" spc="-5">
                <a:solidFill>
                  <a:srgbClr val="4D4D4F"/>
                </a:solidFill>
                <a:latin typeface="宋体"/>
                <a:cs typeface="宋体"/>
              </a:rPr>
              <a:t>及与零</a:t>
            </a:r>
            <a:r>
              <a:rPr dirty="0" sz="1000" spc="5">
                <a:solidFill>
                  <a:srgbClr val="4D4D4F"/>
                </a:solidFill>
                <a:latin typeface="宋体"/>
                <a:cs typeface="宋体"/>
              </a:rPr>
              <a:t>售</a:t>
            </a:r>
            <a:r>
              <a:rPr dirty="0" sz="1000" spc="-5">
                <a:solidFill>
                  <a:srgbClr val="4D4D4F"/>
                </a:solidFill>
                <a:latin typeface="宋体"/>
                <a:cs typeface="宋体"/>
              </a:rPr>
              <a:t>连锁</a:t>
            </a:r>
            <a:r>
              <a:rPr dirty="0" sz="1000" spc="5">
                <a:solidFill>
                  <a:srgbClr val="4D4D4F"/>
                </a:solidFill>
                <a:latin typeface="宋体"/>
                <a:cs typeface="宋体"/>
              </a:rPr>
              <a:t>企</a:t>
            </a:r>
            <a:r>
              <a:rPr dirty="0" sz="1000" spc="-5">
                <a:solidFill>
                  <a:srgbClr val="4D4D4F"/>
                </a:solidFill>
                <a:latin typeface="宋体"/>
                <a:cs typeface="宋体"/>
              </a:rPr>
              <a:t>业合</a:t>
            </a:r>
            <a:r>
              <a:rPr dirty="0" sz="1000" spc="5">
                <a:solidFill>
                  <a:srgbClr val="4D4D4F"/>
                </a:solidFill>
                <a:latin typeface="宋体"/>
                <a:cs typeface="宋体"/>
              </a:rPr>
              <a:t>作</a:t>
            </a:r>
            <a:r>
              <a:rPr dirty="0" sz="1000" spc="-5">
                <a:solidFill>
                  <a:srgbClr val="4D4D4F"/>
                </a:solidFill>
                <a:latin typeface="宋体"/>
                <a:cs typeface="宋体"/>
              </a:rPr>
              <a:t>进</a:t>
            </a:r>
            <a:r>
              <a:rPr dirty="0" sz="1000" spc="5">
                <a:solidFill>
                  <a:srgbClr val="4D4D4F"/>
                </a:solidFill>
                <a:latin typeface="宋体"/>
                <a:cs typeface="宋体"/>
              </a:rPr>
              <a:t>军</a:t>
            </a:r>
            <a:r>
              <a:rPr dirty="0" sz="1000" spc="-5">
                <a:solidFill>
                  <a:srgbClr val="4D4D4F"/>
                </a:solidFill>
                <a:latin typeface="宋体"/>
                <a:cs typeface="宋体"/>
              </a:rPr>
              <a:t>药店领</a:t>
            </a:r>
            <a:r>
              <a:rPr dirty="0" sz="1000" spc="5">
                <a:solidFill>
                  <a:srgbClr val="4D4D4F"/>
                </a:solidFill>
                <a:latin typeface="宋体"/>
                <a:cs typeface="宋体"/>
              </a:rPr>
              <a:t>域</a:t>
            </a:r>
            <a:r>
              <a:rPr dirty="0" sz="1000" spc="-30">
                <a:solidFill>
                  <a:srgbClr val="4D4D4F"/>
                </a:solidFill>
                <a:latin typeface="宋体"/>
                <a:cs typeface="宋体"/>
              </a:rPr>
              <a:t>，</a:t>
            </a:r>
            <a:r>
              <a:rPr dirty="0" sz="1000" spc="5">
                <a:solidFill>
                  <a:srgbClr val="4D4D4F"/>
                </a:solidFill>
                <a:latin typeface="宋体"/>
                <a:cs typeface="宋体"/>
              </a:rPr>
              <a:t>为</a:t>
            </a:r>
            <a:r>
              <a:rPr dirty="0" sz="1000" spc="-5">
                <a:solidFill>
                  <a:srgbClr val="4D4D4F"/>
                </a:solidFill>
                <a:latin typeface="宋体"/>
                <a:cs typeface="宋体"/>
              </a:rPr>
              <a:t>慢病</a:t>
            </a:r>
            <a:r>
              <a:rPr dirty="0" sz="1000" spc="5">
                <a:solidFill>
                  <a:srgbClr val="4D4D4F"/>
                </a:solidFill>
                <a:latin typeface="宋体"/>
                <a:cs typeface="宋体"/>
              </a:rPr>
              <a:t>药</a:t>
            </a:r>
            <a:r>
              <a:rPr dirty="0" sz="1000" spc="-5">
                <a:solidFill>
                  <a:srgbClr val="4D4D4F"/>
                </a:solidFill>
                <a:latin typeface="宋体"/>
                <a:cs typeface="宋体"/>
              </a:rPr>
              <a:t>品从</a:t>
            </a:r>
            <a:r>
              <a:rPr dirty="0" sz="1000" spc="5">
                <a:solidFill>
                  <a:srgbClr val="4D4D4F"/>
                </a:solidFill>
                <a:latin typeface="宋体"/>
                <a:cs typeface="宋体"/>
              </a:rPr>
              <a:t>产</a:t>
            </a:r>
            <a:r>
              <a:rPr dirty="0" sz="1000" spc="-5">
                <a:solidFill>
                  <a:srgbClr val="4D4D4F"/>
                </a:solidFill>
                <a:latin typeface="宋体"/>
                <a:cs typeface="宋体"/>
              </a:rPr>
              <a:t>品到渠</a:t>
            </a:r>
            <a:r>
              <a:rPr dirty="0" sz="1000" spc="5">
                <a:solidFill>
                  <a:srgbClr val="4D4D4F"/>
                </a:solidFill>
                <a:latin typeface="宋体"/>
                <a:cs typeface="宋体"/>
              </a:rPr>
              <a:t>道</a:t>
            </a:r>
            <a:r>
              <a:rPr dirty="0" sz="1000" spc="-5">
                <a:solidFill>
                  <a:srgbClr val="4D4D4F"/>
                </a:solidFill>
                <a:latin typeface="宋体"/>
                <a:cs typeface="宋体"/>
              </a:rPr>
              <a:t>打下</a:t>
            </a:r>
            <a:r>
              <a:rPr dirty="0" sz="1000" spc="5">
                <a:solidFill>
                  <a:srgbClr val="4D4D4F"/>
                </a:solidFill>
                <a:latin typeface="宋体"/>
                <a:cs typeface="宋体"/>
              </a:rPr>
              <a:t>了</a:t>
            </a:r>
            <a:r>
              <a:rPr dirty="0" sz="1000" spc="-5">
                <a:solidFill>
                  <a:srgbClr val="4D4D4F"/>
                </a:solidFill>
                <a:latin typeface="宋体"/>
                <a:cs typeface="宋体"/>
              </a:rPr>
              <a:t>相当</a:t>
            </a:r>
            <a:r>
              <a:rPr dirty="0" sz="1000" spc="5">
                <a:solidFill>
                  <a:srgbClr val="4D4D4F"/>
                </a:solidFill>
                <a:latin typeface="宋体"/>
                <a:cs typeface="宋体"/>
              </a:rPr>
              <a:t>多</a:t>
            </a:r>
            <a:r>
              <a:rPr dirty="0" sz="1000" spc="-5">
                <a:solidFill>
                  <a:srgbClr val="4D4D4F"/>
                </a:solidFill>
                <a:latin typeface="宋体"/>
                <a:cs typeface="宋体"/>
              </a:rPr>
              <a:t>基</a:t>
            </a:r>
            <a:r>
              <a:rPr dirty="0" sz="1000" spc="5">
                <a:solidFill>
                  <a:srgbClr val="4D4D4F"/>
                </a:solidFill>
                <a:latin typeface="宋体"/>
                <a:cs typeface="宋体"/>
              </a:rPr>
              <a:t>础</a:t>
            </a:r>
            <a:r>
              <a:rPr dirty="0" sz="1000" spc="-30">
                <a:solidFill>
                  <a:srgbClr val="4D4D4F"/>
                </a:solidFill>
                <a:latin typeface="宋体"/>
                <a:cs typeface="宋体"/>
              </a:rPr>
              <a:t>，</a:t>
            </a:r>
            <a:r>
              <a:rPr dirty="0" sz="1000" spc="-5">
                <a:solidFill>
                  <a:srgbClr val="4D4D4F"/>
                </a:solidFill>
                <a:latin typeface="宋体"/>
                <a:cs typeface="宋体"/>
              </a:rPr>
              <a:t>公司 </a:t>
            </a:r>
            <a:r>
              <a:rPr dirty="0" sz="1000" spc="-5">
                <a:solidFill>
                  <a:srgbClr val="4D4D4F"/>
                </a:solidFill>
                <a:latin typeface="宋体"/>
                <a:cs typeface="宋体"/>
              </a:rPr>
              <a:t>未来慢</a:t>
            </a:r>
            <a:r>
              <a:rPr dirty="0" sz="1000" spc="5">
                <a:solidFill>
                  <a:srgbClr val="4D4D4F"/>
                </a:solidFill>
                <a:latin typeface="宋体"/>
                <a:cs typeface="宋体"/>
              </a:rPr>
              <a:t>病</a:t>
            </a:r>
            <a:r>
              <a:rPr dirty="0" sz="1000" spc="-5">
                <a:solidFill>
                  <a:srgbClr val="4D4D4F"/>
                </a:solidFill>
                <a:latin typeface="宋体"/>
                <a:cs typeface="宋体"/>
              </a:rPr>
              <a:t>领域</a:t>
            </a:r>
            <a:r>
              <a:rPr dirty="0" sz="1000" spc="5">
                <a:solidFill>
                  <a:srgbClr val="4D4D4F"/>
                </a:solidFill>
                <a:latin typeface="宋体"/>
                <a:cs typeface="宋体"/>
              </a:rPr>
              <a:t>发</a:t>
            </a:r>
            <a:r>
              <a:rPr dirty="0" sz="1000" spc="-5">
                <a:solidFill>
                  <a:srgbClr val="4D4D4F"/>
                </a:solidFill>
                <a:latin typeface="宋体"/>
                <a:cs typeface="宋体"/>
              </a:rPr>
              <a:t>展可</a:t>
            </a:r>
            <a:r>
              <a:rPr dirty="0" sz="1000" spc="5">
                <a:solidFill>
                  <a:srgbClr val="4D4D4F"/>
                </a:solidFill>
                <a:latin typeface="宋体"/>
                <a:cs typeface="宋体"/>
              </a:rPr>
              <a:t>期</a:t>
            </a:r>
            <a:r>
              <a:rPr dirty="0" sz="1000" spc="-5">
                <a:solidFill>
                  <a:srgbClr val="4D4D4F"/>
                </a:solidFill>
                <a:latin typeface="宋体"/>
                <a:cs typeface="宋体"/>
              </a:rPr>
              <a:t>。</a:t>
            </a:r>
            <a:endParaRPr sz="1000">
              <a:latin typeface="宋体"/>
              <a:cs typeface="宋体"/>
            </a:endParaRPr>
          </a:p>
        </p:txBody>
      </p:sp>
      <p:sp>
        <p:nvSpPr>
          <p:cNvPr id="6" name="object 6"/>
          <p:cNvSpPr txBox="1"/>
          <p:nvPr/>
        </p:nvSpPr>
        <p:spPr>
          <a:xfrm>
            <a:off x="599948" y="7265289"/>
            <a:ext cx="6426200" cy="1671320"/>
          </a:xfrm>
          <a:prstGeom prst="rect">
            <a:avLst/>
          </a:prstGeom>
        </p:spPr>
        <p:txBody>
          <a:bodyPr wrap="square" lIns="0" tIns="13335" rIns="0" bIns="0" rtlCol="0" vert="horz">
            <a:spAutoFit/>
          </a:bodyPr>
          <a:lstStyle/>
          <a:p>
            <a:pPr marL="1384300">
              <a:lnSpc>
                <a:spcPct val="100000"/>
              </a:lnSpc>
              <a:spcBef>
                <a:spcPts val="105"/>
              </a:spcBef>
            </a:pPr>
            <a:r>
              <a:rPr dirty="0" sz="1400" b="1">
                <a:solidFill>
                  <a:srgbClr val="F5821F"/>
                </a:solidFill>
                <a:latin typeface="等线"/>
                <a:cs typeface="等线"/>
              </a:rPr>
              <a:t>2.</a:t>
            </a:r>
            <a:r>
              <a:rPr dirty="0" sz="1400" spc="-5" b="1">
                <a:solidFill>
                  <a:srgbClr val="F5821F"/>
                </a:solidFill>
                <a:latin typeface="等线"/>
                <a:cs typeface="等线"/>
              </a:rPr>
              <a:t> </a:t>
            </a:r>
            <a:r>
              <a:rPr dirty="0" sz="1400" b="1">
                <a:solidFill>
                  <a:srgbClr val="F5821F"/>
                </a:solidFill>
                <a:latin typeface="微软雅黑"/>
                <a:cs typeface="微软雅黑"/>
              </a:rPr>
              <a:t>关注</a:t>
            </a:r>
            <a:r>
              <a:rPr dirty="0" sz="1400" spc="10" b="1">
                <a:solidFill>
                  <a:srgbClr val="F5821F"/>
                </a:solidFill>
                <a:latin typeface="微软雅黑"/>
                <a:cs typeface="微软雅黑"/>
              </a:rPr>
              <a:t>三</a:t>
            </a:r>
            <a:r>
              <a:rPr dirty="0" sz="1400" b="1">
                <a:solidFill>
                  <a:srgbClr val="F5821F"/>
                </a:solidFill>
                <a:latin typeface="微软雅黑"/>
                <a:cs typeface="微软雅黑"/>
              </a:rPr>
              <a:t>季报业绩主线，</a:t>
            </a:r>
            <a:r>
              <a:rPr dirty="0" sz="1400" spc="10" b="1">
                <a:solidFill>
                  <a:srgbClr val="F5821F"/>
                </a:solidFill>
                <a:latin typeface="微软雅黑"/>
                <a:cs typeface="微软雅黑"/>
              </a:rPr>
              <a:t>找</a:t>
            </a:r>
            <a:r>
              <a:rPr dirty="0" sz="1400" b="1">
                <a:solidFill>
                  <a:srgbClr val="F5821F"/>
                </a:solidFill>
                <a:latin typeface="微软雅黑"/>
                <a:cs typeface="微软雅黑"/>
              </a:rPr>
              <a:t>寻业绩高增长或</a:t>
            </a:r>
            <a:r>
              <a:rPr dirty="0" sz="1400" spc="10" b="1">
                <a:solidFill>
                  <a:srgbClr val="F5821F"/>
                </a:solidFill>
                <a:latin typeface="微软雅黑"/>
                <a:cs typeface="微软雅黑"/>
              </a:rPr>
              <a:t>环</a:t>
            </a:r>
            <a:r>
              <a:rPr dirty="0" sz="1400" b="1">
                <a:solidFill>
                  <a:srgbClr val="F5821F"/>
                </a:solidFill>
                <a:latin typeface="微软雅黑"/>
                <a:cs typeface="微软雅黑"/>
              </a:rPr>
              <a:t>比显著改善标的</a:t>
            </a:r>
            <a:endParaRPr sz="1400">
              <a:latin typeface="微软雅黑"/>
              <a:cs typeface="微软雅黑"/>
            </a:endParaRPr>
          </a:p>
          <a:p>
            <a:pPr marL="1400810">
              <a:lnSpc>
                <a:spcPct val="100000"/>
              </a:lnSpc>
              <a:spcBef>
                <a:spcPts val="1010"/>
              </a:spcBef>
            </a:pPr>
            <a:r>
              <a:rPr dirty="0" sz="1000" spc="-5">
                <a:solidFill>
                  <a:srgbClr val="4D4D4F"/>
                </a:solidFill>
                <a:latin typeface="宋体"/>
                <a:cs typeface="宋体"/>
              </a:rPr>
              <a:t>截至</a:t>
            </a:r>
            <a:r>
              <a:rPr dirty="0" sz="1000" spc="-210">
                <a:solidFill>
                  <a:srgbClr val="4D4D4F"/>
                </a:solidFill>
                <a:latin typeface="宋体"/>
                <a:cs typeface="宋体"/>
              </a:rPr>
              <a:t> </a:t>
            </a:r>
            <a:r>
              <a:rPr dirty="0" sz="1000" spc="-5">
                <a:solidFill>
                  <a:srgbClr val="4D4D4F"/>
                </a:solidFill>
                <a:latin typeface="等线"/>
                <a:cs typeface="等线"/>
              </a:rPr>
              <a:t>10</a:t>
            </a:r>
            <a:r>
              <a:rPr dirty="0" sz="1000" spc="20">
                <a:solidFill>
                  <a:srgbClr val="4D4D4F"/>
                </a:solidFill>
                <a:latin typeface="等线"/>
                <a:cs typeface="等线"/>
              </a:rPr>
              <a:t> </a:t>
            </a:r>
            <a:r>
              <a:rPr dirty="0" sz="1000" spc="-5">
                <a:solidFill>
                  <a:srgbClr val="4D4D4F"/>
                </a:solidFill>
                <a:latin typeface="宋体"/>
                <a:cs typeface="宋体"/>
              </a:rPr>
              <a:t>月</a:t>
            </a:r>
            <a:r>
              <a:rPr dirty="0" sz="1000" spc="-204">
                <a:solidFill>
                  <a:srgbClr val="4D4D4F"/>
                </a:solidFill>
                <a:latin typeface="宋体"/>
                <a:cs typeface="宋体"/>
              </a:rPr>
              <a:t> </a:t>
            </a:r>
            <a:r>
              <a:rPr dirty="0" sz="1000" spc="-5">
                <a:solidFill>
                  <a:srgbClr val="4D4D4F"/>
                </a:solidFill>
                <a:latin typeface="等线"/>
                <a:cs typeface="等线"/>
              </a:rPr>
              <a:t>12</a:t>
            </a:r>
            <a:r>
              <a:rPr dirty="0" sz="1000" spc="20">
                <a:solidFill>
                  <a:srgbClr val="4D4D4F"/>
                </a:solidFill>
                <a:latin typeface="等线"/>
                <a:cs typeface="等线"/>
              </a:rPr>
              <a:t> </a:t>
            </a:r>
            <a:r>
              <a:rPr dirty="0" sz="1000" spc="-5">
                <a:solidFill>
                  <a:srgbClr val="4D4D4F"/>
                </a:solidFill>
                <a:latin typeface="宋体"/>
                <a:cs typeface="宋体"/>
              </a:rPr>
              <a:t>日，</a:t>
            </a:r>
            <a:r>
              <a:rPr dirty="0" sz="1000" spc="5">
                <a:solidFill>
                  <a:srgbClr val="4D4D4F"/>
                </a:solidFill>
                <a:latin typeface="宋体"/>
                <a:cs typeface="宋体"/>
              </a:rPr>
              <a:t>医</a:t>
            </a:r>
            <a:r>
              <a:rPr dirty="0" sz="1000" spc="-5">
                <a:solidFill>
                  <a:srgbClr val="4D4D4F"/>
                </a:solidFill>
                <a:latin typeface="宋体"/>
                <a:cs typeface="宋体"/>
              </a:rPr>
              <a:t>药</a:t>
            </a:r>
            <a:r>
              <a:rPr dirty="0" sz="1000" spc="5">
                <a:solidFill>
                  <a:srgbClr val="4D4D4F"/>
                </a:solidFill>
                <a:latin typeface="宋体"/>
                <a:cs typeface="宋体"/>
              </a:rPr>
              <a:t>生</a:t>
            </a:r>
            <a:r>
              <a:rPr dirty="0" sz="1000" spc="-5">
                <a:solidFill>
                  <a:srgbClr val="4D4D4F"/>
                </a:solidFill>
                <a:latin typeface="宋体"/>
                <a:cs typeface="宋体"/>
              </a:rPr>
              <a:t>物板块</a:t>
            </a:r>
            <a:r>
              <a:rPr dirty="0" sz="1000" spc="5">
                <a:solidFill>
                  <a:srgbClr val="4D4D4F"/>
                </a:solidFill>
                <a:latin typeface="宋体"/>
                <a:cs typeface="宋体"/>
              </a:rPr>
              <a:t>共</a:t>
            </a:r>
            <a:r>
              <a:rPr dirty="0" sz="1000" spc="-5">
                <a:solidFill>
                  <a:srgbClr val="4D4D4F"/>
                </a:solidFill>
                <a:latin typeface="宋体"/>
                <a:cs typeface="宋体"/>
              </a:rPr>
              <a:t>有</a:t>
            </a:r>
            <a:r>
              <a:rPr dirty="0" sz="1000" spc="-204">
                <a:solidFill>
                  <a:srgbClr val="4D4D4F"/>
                </a:solidFill>
                <a:latin typeface="宋体"/>
                <a:cs typeface="宋体"/>
              </a:rPr>
              <a:t> </a:t>
            </a:r>
            <a:r>
              <a:rPr dirty="0" sz="1000" spc="-5">
                <a:solidFill>
                  <a:srgbClr val="4D4D4F"/>
                </a:solidFill>
                <a:latin typeface="等线"/>
                <a:cs typeface="等线"/>
              </a:rPr>
              <a:t>43</a:t>
            </a:r>
            <a:r>
              <a:rPr dirty="0" sz="1000" spc="20">
                <a:solidFill>
                  <a:srgbClr val="4D4D4F"/>
                </a:solidFill>
                <a:latin typeface="等线"/>
                <a:cs typeface="等线"/>
              </a:rPr>
              <a:t> </a:t>
            </a:r>
            <a:r>
              <a:rPr dirty="0" sz="1000" spc="-5">
                <a:solidFill>
                  <a:srgbClr val="4D4D4F"/>
                </a:solidFill>
                <a:latin typeface="宋体"/>
                <a:cs typeface="宋体"/>
              </a:rPr>
              <a:t>家企</a:t>
            </a:r>
            <a:r>
              <a:rPr dirty="0" sz="1000" spc="5">
                <a:solidFill>
                  <a:srgbClr val="4D4D4F"/>
                </a:solidFill>
                <a:latin typeface="宋体"/>
                <a:cs typeface="宋体"/>
              </a:rPr>
              <a:t>业</a:t>
            </a:r>
            <a:r>
              <a:rPr dirty="0" sz="1000" spc="-5">
                <a:solidFill>
                  <a:srgbClr val="4D4D4F"/>
                </a:solidFill>
                <a:latin typeface="宋体"/>
                <a:cs typeface="宋体"/>
              </a:rPr>
              <a:t>发</a:t>
            </a:r>
            <a:r>
              <a:rPr dirty="0" sz="1000" spc="5">
                <a:solidFill>
                  <a:srgbClr val="4D4D4F"/>
                </a:solidFill>
                <a:latin typeface="宋体"/>
                <a:cs typeface="宋体"/>
              </a:rPr>
              <a:t>布</a:t>
            </a:r>
            <a:r>
              <a:rPr dirty="0" sz="1000" spc="-5">
                <a:solidFill>
                  <a:srgbClr val="4D4D4F"/>
                </a:solidFill>
                <a:latin typeface="宋体"/>
                <a:cs typeface="宋体"/>
              </a:rPr>
              <a:t>三季度</a:t>
            </a:r>
            <a:r>
              <a:rPr dirty="0" sz="1000" spc="5">
                <a:solidFill>
                  <a:srgbClr val="4D4D4F"/>
                </a:solidFill>
                <a:latin typeface="宋体"/>
                <a:cs typeface="宋体"/>
              </a:rPr>
              <a:t>业</a:t>
            </a:r>
            <a:r>
              <a:rPr dirty="0" sz="1000" spc="-5">
                <a:solidFill>
                  <a:srgbClr val="4D4D4F"/>
                </a:solidFill>
                <a:latin typeface="宋体"/>
                <a:cs typeface="宋体"/>
              </a:rPr>
              <a:t>绩预</a:t>
            </a:r>
            <a:r>
              <a:rPr dirty="0" sz="1000" spc="5">
                <a:solidFill>
                  <a:srgbClr val="4D4D4F"/>
                </a:solidFill>
                <a:latin typeface="宋体"/>
                <a:cs typeface="宋体"/>
              </a:rPr>
              <a:t>告</a:t>
            </a:r>
            <a:r>
              <a:rPr dirty="0" sz="1000" spc="-5">
                <a:solidFill>
                  <a:srgbClr val="4D4D4F"/>
                </a:solidFill>
                <a:latin typeface="宋体"/>
                <a:cs typeface="宋体"/>
              </a:rPr>
              <a:t>，其</a:t>
            </a:r>
            <a:r>
              <a:rPr dirty="0" sz="1000" spc="5">
                <a:solidFill>
                  <a:srgbClr val="4D4D4F"/>
                </a:solidFill>
                <a:latin typeface="宋体"/>
                <a:cs typeface="宋体"/>
              </a:rPr>
              <a:t>中</a:t>
            </a:r>
            <a:r>
              <a:rPr dirty="0" sz="1000" spc="-5">
                <a:solidFill>
                  <a:srgbClr val="4D4D4F"/>
                </a:solidFill>
                <a:latin typeface="宋体"/>
                <a:cs typeface="宋体"/>
              </a:rPr>
              <a:t>净</a:t>
            </a:r>
            <a:r>
              <a:rPr dirty="0" sz="1000" spc="5">
                <a:solidFill>
                  <a:srgbClr val="4D4D4F"/>
                </a:solidFill>
                <a:latin typeface="宋体"/>
                <a:cs typeface="宋体"/>
              </a:rPr>
              <a:t>利</a:t>
            </a:r>
            <a:r>
              <a:rPr dirty="0" sz="1000" spc="-5">
                <a:solidFill>
                  <a:srgbClr val="4D4D4F"/>
                </a:solidFill>
                <a:latin typeface="宋体"/>
                <a:cs typeface="宋体"/>
              </a:rPr>
              <a:t>润预计增</a:t>
            </a:r>
            <a:endParaRPr sz="1000">
              <a:latin typeface="宋体"/>
              <a:cs typeface="宋体"/>
            </a:endParaRPr>
          </a:p>
          <a:p>
            <a:pPr marL="1400810">
              <a:lnSpc>
                <a:spcPct val="100000"/>
              </a:lnSpc>
              <a:spcBef>
                <a:spcPts val="190"/>
              </a:spcBef>
            </a:pPr>
            <a:r>
              <a:rPr dirty="0" sz="1000" spc="-5">
                <a:solidFill>
                  <a:srgbClr val="4D4D4F"/>
                </a:solidFill>
                <a:latin typeface="宋体"/>
                <a:cs typeface="宋体"/>
              </a:rPr>
              <a:t>长</a:t>
            </a:r>
            <a:r>
              <a:rPr dirty="0" sz="1000" spc="-245">
                <a:solidFill>
                  <a:srgbClr val="4D4D4F"/>
                </a:solidFill>
                <a:latin typeface="宋体"/>
                <a:cs typeface="宋体"/>
              </a:rPr>
              <a:t> </a:t>
            </a:r>
            <a:r>
              <a:rPr dirty="0" sz="1000" spc="-5">
                <a:solidFill>
                  <a:srgbClr val="4D4D4F"/>
                </a:solidFill>
                <a:latin typeface="等线"/>
                <a:cs typeface="等线"/>
              </a:rPr>
              <a:t>100%</a:t>
            </a:r>
            <a:r>
              <a:rPr dirty="0" sz="1000" spc="-5">
                <a:solidFill>
                  <a:srgbClr val="4D4D4F"/>
                </a:solidFill>
                <a:latin typeface="宋体"/>
                <a:cs typeface="宋体"/>
              </a:rPr>
              <a:t>以上的有</a:t>
            </a:r>
            <a:r>
              <a:rPr dirty="0" sz="1000" spc="-235">
                <a:solidFill>
                  <a:srgbClr val="4D4D4F"/>
                </a:solidFill>
                <a:latin typeface="宋体"/>
                <a:cs typeface="宋体"/>
              </a:rPr>
              <a:t> </a:t>
            </a:r>
            <a:r>
              <a:rPr dirty="0" sz="1000" spc="-5">
                <a:solidFill>
                  <a:srgbClr val="4D4D4F"/>
                </a:solidFill>
                <a:latin typeface="等线"/>
                <a:cs typeface="等线"/>
              </a:rPr>
              <a:t>11</a:t>
            </a:r>
            <a:r>
              <a:rPr dirty="0" sz="1000" spc="-10">
                <a:solidFill>
                  <a:srgbClr val="4D4D4F"/>
                </a:solidFill>
                <a:latin typeface="等线"/>
                <a:cs typeface="等线"/>
              </a:rPr>
              <a:t> </a:t>
            </a:r>
            <a:r>
              <a:rPr dirty="0" sz="1000" spc="-5">
                <a:solidFill>
                  <a:srgbClr val="4D4D4F"/>
                </a:solidFill>
                <a:latin typeface="宋体"/>
                <a:cs typeface="宋体"/>
              </a:rPr>
              <a:t>家</a:t>
            </a:r>
            <a:r>
              <a:rPr dirty="0" sz="1000" spc="5">
                <a:solidFill>
                  <a:srgbClr val="4D4D4F"/>
                </a:solidFill>
                <a:latin typeface="宋体"/>
                <a:cs typeface="宋体"/>
              </a:rPr>
              <a:t>，净</a:t>
            </a:r>
            <a:r>
              <a:rPr dirty="0" sz="1000" spc="-5">
                <a:solidFill>
                  <a:srgbClr val="4D4D4F"/>
                </a:solidFill>
                <a:latin typeface="宋体"/>
                <a:cs typeface="宋体"/>
              </a:rPr>
              <a:t>利润预</a:t>
            </a:r>
            <a:r>
              <a:rPr dirty="0" sz="1000" spc="5">
                <a:solidFill>
                  <a:srgbClr val="4D4D4F"/>
                </a:solidFill>
                <a:latin typeface="宋体"/>
                <a:cs typeface="宋体"/>
              </a:rPr>
              <a:t>计</a:t>
            </a:r>
            <a:r>
              <a:rPr dirty="0" sz="1000" spc="-5">
                <a:solidFill>
                  <a:srgbClr val="4D4D4F"/>
                </a:solidFill>
                <a:latin typeface="宋体"/>
                <a:cs typeface="宋体"/>
              </a:rPr>
              <a:t>增长</a:t>
            </a:r>
            <a:r>
              <a:rPr dirty="0" sz="1000" spc="-235">
                <a:solidFill>
                  <a:srgbClr val="4D4D4F"/>
                </a:solidFill>
                <a:latin typeface="宋体"/>
                <a:cs typeface="宋体"/>
              </a:rPr>
              <a:t> </a:t>
            </a:r>
            <a:r>
              <a:rPr dirty="0" sz="1000" spc="-5">
                <a:solidFill>
                  <a:srgbClr val="4D4D4F"/>
                </a:solidFill>
                <a:latin typeface="等线"/>
                <a:cs typeface="等线"/>
              </a:rPr>
              <a:t>0-100%</a:t>
            </a:r>
            <a:r>
              <a:rPr dirty="0" sz="1000" spc="-5">
                <a:solidFill>
                  <a:srgbClr val="4D4D4F"/>
                </a:solidFill>
                <a:latin typeface="宋体"/>
                <a:cs typeface="宋体"/>
              </a:rPr>
              <a:t>的有</a:t>
            </a:r>
            <a:r>
              <a:rPr dirty="0" sz="1000" spc="-245">
                <a:solidFill>
                  <a:srgbClr val="4D4D4F"/>
                </a:solidFill>
                <a:latin typeface="宋体"/>
                <a:cs typeface="宋体"/>
              </a:rPr>
              <a:t> </a:t>
            </a:r>
            <a:r>
              <a:rPr dirty="0" sz="1000" spc="-5">
                <a:solidFill>
                  <a:srgbClr val="4D4D4F"/>
                </a:solidFill>
                <a:latin typeface="等线"/>
                <a:cs typeface="等线"/>
              </a:rPr>
              <a:t>11</a:t>
            </a:r>
            <a:r>
              <a:rPr dirty="0" sz="1000" spc="-10">
                <a:solidFill>
                  <a:srgbClr val="4D4D4F"/>
                </a:solidFill>
                <a:latin typeface="等线"/>
                <a:cs typeface="等线"/>
              </a:rPr>
              <a:t> </a:t>
            </a:r>
            <a:r>
              <a:rPr dirty="0" sz="1000" spc="-5">
                <a:solidFill>
                  <a:srgbClr val="4D4D4F"/>
                </a:solidFill>
                <a:latin typeface="宋体"/>
                <a:cs typeface="宋体"/>
              </a:rPr>
              <a:t>家，净</a:t>
            </a:r>
            <a:r>
              <a:rPr dirty="0" sz="1000" spc="5">
                <a:solidFill>
                  <a:srgbClr val="4D4D4F"/>
                </a:solidFill>
                <a:latin typeface="宋体"/>
                <a:cs typeface="宋体"/>
              </a:rPr>
              <a:t>利</a:t>
            </a:r>
            <a:r>
              <a:rPr dirty="0" sz="1000" spc="-5">
                <a:solidFill>
                  <a:srgbClr val="4D4D4F"/>
                </a:solidFill>
                <a:latin typeface="宋体"/>
                <a:cs typeface="宋体"/>
              </a:rPr>
              <a:t>润预</a:t>
            </a:r>
            <a:r>
              <a:rPr dirty="0" sz="1000" spc="5">
                <a:solidFill>
                  <a:srgbClr val="4D4D4F"/>
                </a:solidFill>
                <a:latin typeface="宋体"/>
                <a:cs typeface="宋体"/>
              </a:rPr>
              <a:t>计</a:t>
            </a:r>
            <a:r>
              <a:rPr dirty="0" sz="1000" spc="-5">
                <a:solidFill>
                  <a:srgbClr val="4D4D4F"/>
                </a:solidFill>
                <a:latin typeface="宋体"/>
                <a:cs typeface="宋体"/>
              </a:rPr>
              <a:t>下滑</a:t>
            </a:r>
            <a:r>
              <a:rPr dirty="0" sz="1000" spc="5">
                <a:solidFill>
                  <a:srgbClr val="4D4D4F"/>
                </a:solidFill>
                <a:latin typeface="宋体"/>
                <a:cs typeface="宋体"/>
              </a:rPr>
              <a:t>的</a:t>
            </a:r>
            <a:r>
              <a:rPr dirty="0" sz="1000" spc="-5">
                <a:solidFill>
                  <a:srgbClr val="4D4D4F"/>
                </a:solidFill>
                <a:latin typeface="宋体"/>
                <a:cs typeface="宋体"/>
              </a:rPr>
              <a:t>有</a:t>
            </a:r>
            <a:r>
              <a:rPr dirty="0" sz="1000" spc="-220">
                <a:solidFill>
                  <a:srgbClr val="4D4D4F"/>
                </a:solidFill>
                <a:latin typeface="宋体"/>
                <a:cs typeface="宋体"/>
              </a:rPr>
              <a:t> </a:t>
            </a:r>
            <a:r>
              <a:rPr dirty="0" sz="1000" spc="-5">
                <a:solidFill>
                  <a:srgbClr val="4D4D4F"/>
                </a:solidFill>
                <a:latin typeface="等线"/>
                <a:cs typeface="等线"/>
              </a:rPr>
              <a:t>12</a:t>
            </a:r>
            <a:r>
              <a:rPr dirty="0" sz="1000" spc="-10">
                <a:solidFill>
                  <a:srgbClr val="4D4D4F"/>
                </a:solidFill>
                <a:latin typeface="等线"/>
                <a:cs typeface="等线"/>
              </a:rPr>
              <a:t> </a:t>
            </a:r>
            <a:r>
              <a:rPr dirty="0" sz="1000" spc="-5">
                <a:solidFill>
                  <a:srgbClr val="4D4D4F"/>
                </a:solidFill>
                <a:latin typeface="宋体"/>
                <a:cs typeface="宋体"/>
              </a:rPr>
              <a:t>家，</a:t>
            </a:r>
            <a:endParaRPr sz="1000">
              <a:latin typeface="宋体"/>
              <a:cs typeface="宋体"/>
            </a:endParaRPr>
          </a:p>
          <a:p>
            <a:pPr marL="1400810" marR="6985">
              <a:lnSpc>
                <a:spcPct val="116700"/>
              </a:lnSpc>
              <a:spcBef>
                <a:spcPts val="5"/>
              </a:spcBef>
            </a:pPr>
            <a:r>
              <a:rPr dirty="0" sz="1000" spc="-5">
                <a:solidFill>
                  <a:srgbClr val="4D4D4F"/>
                </a:solidFill>
                <a:latin typeface="宋体"/>
                <a:cs typeface="宋体"/>
              </a:rPr>
              <a:t>此外另有</a:t>
            </a:r>
            <a:r>
              <a:rPr dirty="0" sz="1000" spc="-60">
                <a:solidFill>
                  <a:srgbClr val="4D4D4F"/>
                </a:solidFill>
                <a:latin typeface="宋体"/>
                <a:cs typeface="宋体"/>
              </a:rPr>
              <a:t> </a:t>
            </a:r>
            <a:r>
              <a:rPr dirty="0" sz="1000" spc="-5">
                <a:solidFill>
                  <a:srgbClr val="4D4D4F"/>
                </a:solidFill>
                <a:latin typeface="等线"/>
                <a:cs typeface="等线"/>
              </a:rPr>
              <a:t>9</a:t>
            </a:r>
            <a:r>
              <a:rPr dirty="0" sz="1000" spc="165">
                <a:solidFill>
                  <a:srgbClr val="4D4D4F"/>
                </a:solidFill>
                <a:latin typeface="等线"/>
                <a:cs typeface="等线"/>
              </a:rPr>
              <a:t> </a:t>
            </a:r>
            <a:r>
              <a:rPr dirty="0" sz="1000" spc="-5">
                <a:solidFill>
                  <a:srgbClr val="4D4D4F"/>
                </a:solidFill>
                <a:latin typeface="宋体"/>
                <a:cs typeface="宋体"/>
              </a:rPr>
              <a:t>家</a:t>
            </a:r>
            <a:r>
              <a:rPr dirty="0" sz="1000" spc="5">
                <a:solidFill>
                  <a:srgbClr val="4D4D4F"/>
                </a:solidFill>
                <a:latin typeface="宋体"/>
                <a:cs typeface="宋体"/>
              </a:rPr>
              <a:t>企</a:t>
            </a:r>
            <a:r>
              <a:rPr dirty="0" sz="1000" spc="-5">
                <a:solidFill>
                  <a:srgbClr val="4D4D4F"/>
                </a:solidFill>
                <a:latin typeface="宋体"/>
                <a:cs typeface="宋体"/>
              </a:rPr>
              <a:t>业净</a:t>
            </a:r>
            <a:r>
              <a:rPr dirty="0" sz="1000" spc="5">
                <a:solidFill>
                  <a:srgbClr val="4D4D4F"/>
                </a:solidFill>
                <a:latin typeface="宋体"/>
                <a:cs typeface="宋体"/>
              </a:rPr>
              <a:t>利润</a:t>
            </a:r>
            <a:r>
              <a:rPr dirty="0" sz="1000" spc="-5">
                <a:solidFill>
                  <a:srgbClr val="4D4D4F"/>
                </a:solidFill>
                <a:latin typeface="宋体"/>
                <a:cs typeface="宋体"/>
              </a:rPr>
              <a:t>预计发</a:t>
            </a:r>
            <a:r>
              <a:rPr dirty="0" sz="1000" spc="5">
                <a:solidFill>
                  <a:srgbClr val="4D4D4F"/>
                </a:solidFill>
                <a:latin typeface="宋体"/>
                <a:cs typeface="宋体"/>
              </a:rPr>
              <a:t>生</a:t>
            </a:r>
            <a:r>
              <a:rPr dirty="0" sz="1000" spc="-5">
                <a:solidFill>
                  <a:srgbClr val="4D4D4F"/>
                </a:solidFill>
                <a:latin typeface="宋体"/>
                <a:cs typeface="宋体"/>
              </a:rPr>
              <a:t>较大</a:t>
            </a:r>
            <a:r>
              <a:rPr dirty="0" sz="1000" spc="5">
                <a:solidFill>
                  <a:srgbClr val="4D4D4F"/>
                </a:solidFill>
                <a:latin typeface="宋体"/>
                <a:cs typeface="宋体"/>
              </a:rPr>
              <a:t>变</a:t>
            </a:r>
            <a:r>
              <a:rPr dirty="0" sz="1000" spc="-5">
                <a:solidFill>
                  <a:srgbClr val="4D4D4F"/>
                </a:solidFill>
                <a:latin typeface="宋体"/>
                <a:cs typeface="宋体"/>
              </a:rPr>
              <a:t>动。</a:t>
            </a:r>
            <a:r>
              <a:rPr dirty="0" sz="1000" spc="5">
                <a:solidFill>
                  <a:srgbClr val="4D4D4F"/>
                </a:solidFill>
                <a:latin typeface="宋体"/>
                <a:cs typeface="宋体"/>
              </a:rPr>
              <a:t>部</a:t>
            </a:r>
            <a:r>
              <a:rPr dirty="0" sz="1000" spc="-5">
                <a:solidFill>
                  <a:srgbClr val="4D4D4F"/>
                </a:solidFill>
                <a:latin typeface="宋体"/>
                <a:cs typeface="宋体"/>
              </a:rPr>
              <a:t>分</a:t>
            </a:r>
            <a:r>
              <a:rPr dirty="0" sz="1000" spc="5">
                <a:solidFill>
                  <a:srgbClr val="4D4D4F"/>
                </a:solidFill>
                <a:latin typeface="宋体"/>
                <a:cs typeface="宋体"/>
              </a:rPr>
              <a:t>防</a:t>
            </a:r>
            <a:r>
              <a:rPr dirty="0" sz="1000" spc="-5">
                <a:solidFill>
                  <a:srgbClr val="4D4D4F"/>
                </a:solidFill>
                <a:latin typeface="宋体"/>
                <a:cs typeface="宋体"/>
              </a:rPr>
              <a:t>护类、</a:t>
            </a:r>
            <a:r>
              <a:rPr dirty="0" sz="1000" spc="5">
                <a:solidFill>
                  <a:srgbClr val="4D4D4F"/>
                </a:solidFill>
                <a:latin typeface="宋体"/>
                <a:cs typeface="宋体"/>
              </a:rPr>
              <a:t>检</a:t>
            </a:r>
            <a:r>
              <a:rPr dirty="0" sz="1000" spc="-5">
                <a:solidFill>
                  <a:srgbClr val="4D4D4F"/>
                </a:solidFill>
                <a:latin typeface="宋体"/>
                <a:cs typeface="宋体"/>
              </a:rPr>
              <a:t>测类</a:t>
            </a:r>
            <a:r>
              <a:rPr dirty="0" sz="1000" spc="5">
                <a:solidFill>
                  <a:srgbClr val="4D4D4F"/>
                </a:solidFill>
                <a:latin typeface="宋体"/>
                <a:cs typeface="宋体"/>
              </a:rPr>
              <a:t>、</a:t>
            </a:r>
            <a:r>
              <a:rPr dirty="0" sz="1000" spc="-5">
                <a:solidFill>
                  <a:srgbClr val="4D4D4F"/>
                </a:solidFill>
                <a:latin typeface="宋体"/>
                <a:cs typeface="宋体"/>
              </a:rPr>
              <a:t>抗病</a:t>
            </a:r>
            <a:r>
              <a:rPr dirty="0" sz="1000" spc="5">
                <a:solidFill>
                  <a:srgbClr val="4D4D4F"/>
                </a:solidFill>
                <a:latin typeface="宋体"/>
                <a:cs typeface="宋体"/>
              </a:rPr>
              <a:t>毒</a:t>
            </a:r>
            <a:r>
              <a:rPr dirty="0" sz="1000" spc="-5">
                <a:solidFill>
                  <a:srgbClr val="4D4D4F"/>
                </a:solidFill>
                <a:latin typeface="宋体"/>
                <a:cs typeface="宋体"/>
              </a:rPr>
              <a:t>类</a:t>
            </a:r>
            <a:r>
              <a:rPr dirty="0" sz="1000" spc="5">
                <a:solidFill>
                  <a:srgbClr val="4D4D4F"/>
                </a:solidFill>
                <a:latin typeface="宋体"/>
                <a:cs typeface="宋体"/>
              </a:rPr>
              <a:t>相</a:t>
            </a:r>
            <a:r>
              <a:rPr dirty="0" sz="1000" spc="-5">
                <a:solidFill>
                  <a:srgbClr val="4D4D4F"/>
                </a:solidFill>
                <a:latin typeface="宋体"/>
                <a:cs typeface="宋体"/>
              </a:rPr>
              <a:t>关企</a:t>
            </a:r>
            <a:r>
              <a:rPr dirty="0" sz="1000" spc="5">
                <a:solidFill>
                  <a:srgbClr val="4D4D4F"/>
                </a:solidFill>
                <a:latin typeface="宋体"/>
                <a:cs typeface="宋体"/>
              </a:rPr>
              <a:t>业</a:t>
            </a:r>
            <a:r>
              <a:rPr dirty="0" sz="1000" spc="-5">
                <a:solidFill>
                  <a:srgbClr val="4D4D4F"/>
                </a:solidFill>
                <a:latin typeface="宋体"/>
                <a:cs typeface="宋体"/>
              </a:rPr>
              <a:t>，  以及部</a:t>
            </a:r>
            <a:r>
              <a:rPr dirty="0" sz="1000" spc="5">
                <a:solidFill>
                  <a:srgbClr val="4D4D4F"/>
                </a:solidFill>
                <a:latin typeface="宋体"/>
                <a:cs typeface="宋体"/>
              </a:rPr>
              <a:t>分</a:t>
            </a:r>
            <a:r>
              <a:rPr dirty="0" sz="1000" spc="-5">
                <a:solidFill>
                  <a:srgbClr val="4D4D4F"/>
                </a:solidFill>
                <a:latin typeface="宋体"/>
                <a:cs typeface="宋体"/>
              </a:rPr>
              <a:t>原料</a:t>
            </a:r>
            <a:r>
              <a:rPr dirty="0" sz="1000" spc="5">
                <a:solidFill>
                  <a:srgbClr val="4D4D4F"/>
                </a:solidFill>
                <a:latin typeface="宋体"/>
                <a:cs typeface="宋体"/>
              </a:rPr>
              <a:t>药</a:t>
            </a:r>
            <a:r>
              <a:rPr dirty="0" sz="1000" spc="-5">
                <a:solidFill>
                  <a:srgbClr val="4D4D4F"/>
                </a:solidFill>
                <a:latin typeface="宋体"/>
                <a:cs typeface="宋体"/>
              </a:rPr>
              <a:t>企业</a:t>
            </a:r>
            <a:r>
              <a:rPr dirty="0" sz="1000" spc="5">
                <a:solidFill>
                  <a:srgbClr val="4D4D4F"/>
                </a:solidFill>
                <a:latin typeface="宋体"/>
                <a:cs typeface="宋体"/>
              </a:rPr>
              <a:t>受</a:t>
            </a:r>
            <a:r>
              <a:rPr dirty="0" sz="1000" spc="-5">
                <a:solidFill>
                  <a:srgbClr val="4D4D4F"/>
                </a:solidFill>
                <a:latin typeface="宋体"/>
                <a:cs typeface="宋体"/>
              </a:rPr>
              <a:t>益</a:t>
            </a:r>
            <a:r>
              <a:rPr dirty="0" sz="1000" spc="5">
                <a:solidFill>
                  <a:srgbClr val="4D4D4F"/>
                </a:solidFill>
                <a:latin typeface="宋体"/>
                <a:cs typeface="宋体"/>
              </a:rPr>
              <a:t>于</a:t>
            </a:r>
            <a:r>
              <a:rPr dirty="0" sz="1000" spc="-5">
                <a:solidFill>
                  <a:srgbClr val="4D4D4F"/>
                </a:solidFill>
                <a:latin typeface="宋体"/>
                <a:cs typeface="宋体"/>
              </a:rPr>
              <a:t>疫情等</a:t>
            </a:r>
            <a:r>
              <a:rPr dirty="0" sz="1000" spc="5">
                <a:solidFill>
                  <a:srgbClr val="4D4D4F"/>
                </a:solidFill>
                <a:latin typeface="宋体"/>
                <a:cs typeface="宋体"/>
              </a:rPr>
              <a:t>因</a:t>
            </a:r>
            <a:r>
              <a:rPr dirty="0" sz="1000">
                <a:solidFill>
                  <a:srgbClr val="4D4D4F"/>
                </a:solidFill>
                <a:latin typeface="宋体"/>
                <a:cs typeface="宋体"/>
              </a:rPr>
              <a:t>素</a:t>
            </a:r>
            <a:r>
              <a:rPr dirty="0" sz="1000" spc="-5">
                <a:solidFill>
                  <a:srgbClr val="4D4D4F"/>
                </a:solidFill>
                <a:latin typeface="宋体"/>
                <a:cs typeface="宋体"/>
              </a:rPr>
              <a:t>三</a:t>
            </a:r>
            <a:r>
              <a:rPr dirty="0" sz="1000" spc="5">
                <a:solidFill>
                  <a:srgbClr val="4D4D4F"/>
                </a:solidFill>
                <a:latin typeface="宋体"/>
                <a:cs typeface="宋体"/>
              </a:rPr>
              <a:t>季</a:t>
            </a:r>
            <a:r>
              <a:rPr dirty="0" sz="1000" spc="-5">
                <a:solidFill>
                  <a:srgbClr val="4D4D4F"/>
                </a:solidFill>
                <a:latin typeface="宋体"/>
                <a:cs typeface="宋体"/>
              </a:rPr>
              <a:t>度业</a:t>
            </a:r>
            <a:r>
              <a:rPr dirty="0" sz="1000" spc="5">
                <a:solidFill>
                  <a:srgbClr val="4D4D4F"/>
                </a:solidFill>
                <a:latin typeface="宋体"/>
                <a:cs typeface="宋体"/>
              </a:rPr>
              <a:t>绩</a:t>
            </a:r>
            <a:r>
              <a:rPr dirty="0" sz="1000" spc="-5">
                <a:solidFill>
                  <a:srgbClr val="4D4D4F"/>
                </a:solidFill>
                <a:latin typeface="宋体"/>
                <a:cs typeface="宋体"/>
              </a:rPr>
              <a:t>预</a:t>
            </a:r>
            <a:r>
              <a:rPr dirty="0" sz="1000" spc="5">
                <a:solidFill>
                  <a:srgbClr val="4D4D4F"/>
                </a:solidFill>
                <a:latin typeface="宋体"/>
                <a:cs typeface="宋体"/>
              </a:rPr>
              <a:t>计</a:t>
            </a:r>
            <a:r>
              <a:rPr dirty="0" sz="1000" spc="-5">
                <a:solidFill>
                  <a:srgbClr val="4D4D4F"/>
                </a:solidFill>
                <a:latin typeface="宋体"/>
                <a:cs typeface="宋体"/>
              </a:rPr>
              <a:t>实现较</a:t>
            </a:r>
            <a:r>
              <a:rPr dirty="0" sz="1000" spc="5">
                <a:solidFill>
                  <a:srgbClr val="4D4D4F"/>
                </a:solidFill>
                <a:latin typeface="宋体"/>
                <a:cs typeface="宋体"/>
              </a:rPr>
              <a:t>高</a:t>
            </a:r>
            <a:r>
              <a:rPr dirty="0" sz="1000" spc="-5">
                <a:solidFill>
                  <a:srgbClr val="4D4D4F"/>
                </a:solidFill>
                <a:latin typeface="宋体"/>
                <a:cs typeface="宋体"/>
              </a:rPr>
              <a:t>增</a:t>
            </a:r>
            <a:r>
              <a:rPr dirty="0" sz="1000" spc="5">
                <a:solidFill>
                  <a:srgbClr val="4D4D4F"/>
                </a:solidFill>
                <a:latin typeface="宋体"/>
                <a:cs typeface="宋体"/>
              </a:rPr>
              <a:t>长</a:t>
            </a:r>
            <a:r>
              <a:rPr dirty="0" sz="1000" spc="-30">
                <a:solidFill>
                  <a:srgbClr val="4D4D4F"/>
                </a:solidFill>
                <a:latin typeface="宋体"/>
                <a:cs typeface="宋体"/>
              </a:rPr>
              <a:t>。</a:t>
            </a:r>
            <a:r>
              <a:rPr dirty="0" sz="1000" spc="-5">
                <a:solidFill>
                  <a:srgbClr val="4D4D4F"/>
                </a:solidFill>
                <a:latin typeface="宋体"/>
                <a:cs typeface="宋体"/>
              </a:rPr>
              <a:t>此</a:t>
            </a:r>
            <a:r>
              <a:rPr dirty="0" sz="1000" spc="5">
                <a:solidFill>
                  <a:srgbClr val="4D4D4F"/>
                </a:solidFill>
                <a:latin typeface="宋体"/>
                <a:cs typeface="宋体"/>
              </a:rPr>
              <a:t>外</a:t>
            </a:r>
            <a:r>
              <a:rPr dirty="0" sz="1000" spc="-30">
                <a:solidFill>
                  <a:srgbClr val="4D4D4F"/>
                </a:solidFill>
                <a:latin typeface="宋体"/>
                <a:cs typeface="宋体"/>
              </a:rPr>
              <a:t>，</a:t>
            </a:r>
            <a:r>
              <a:rPr dirty="0" sz="1000" spc="-5">
                <a:solidFill>
                  <a:srgbClr val="4D4D4F"/>
                </a:solidFill>
                <a:latin typeface="宋体"/>
                <a:cs typeface="宋体"/>
              </a:rPr>
              <a:t>部</a:t>
            </a:r>
            <a:r>
              <a:rPr dirty="0" sz="1000" spc="5">
                <a:solidFill>
                  <a:srgbClr val="4D4D4F"/>
                </a:solidFill>
                <a:latin typeface="宋体"/>
                <a:cs typeface="宋体"/>
              </a:rPr>
              <a:t>分</a:t>
            </a:r>
            <a:r>
              <a:rPr dirty="0" sz="1000" spc="-5">
                <a:solidFill>
                  <a:srgbClr val="4D4D4F"/>
                </a:solidFill>
                <a:latin typeface="宋体"/>
                <a:cs typeface="宋体"/>
              </a:rPr>
              <a:t>疫情受 损标的</a:t>
            </a:r>
            <a:r>
              <a:rPr dirty="0" sz="1000" spc="5">
                <a:solidFill>
                  <a:srgbClr val="4D4D4F"/>
                </a:solidFill>
                <a:latin typeface="宋体"/>
                <a:cs typeface="宋体"/>
              </a:rPr>
              <a:t>亦</a:t>
            </a:r>
            <a:r>
              <a:rPr dirty="0" sz="1000" spc="-5">
                <a:solidFill>
                  <a:srgbClr val="4D4D4F"/>
                </a:solidFill>
                <a:latin typeface="宋体"/>
                <a:cs typeface="宋体"/>
              </a:rPr>
              <a:t>有望</a:t>
            </a:r>
            <a:r>
              <a:rPr dirty="0" sz="1000" spc="5">
                <a:solidFill>
                  <a:srgbClr val="4D4D4F"/>
                </a:solidFill>
                <a:latin typeface="宋体"/>
                <a:cs typeface="宋体"/>
              </a:rPr>
              <a:t>在</a:t>
            </a:r>
            <a:r>
              <a:rPr dirty="0" sz="1000" spc="-5">
                <a:solidFill>
                  <a:srgbClr val="4D4D4F"/>
                </a:solidFill>
                <a:latin typeface="宋体"/>
                <a:cs typeface="宋体"/>
              </a:rPr>
              <a:t>三季</a:t>
            </a:r>
            <a:r>
              <a:rPr dirty="0" sz="1000" spc="5">
                <a:solidFill>
                  <a:srgbClr val="4D4D4F"/>
                </a:solidFill>
                <a:latin typeface="宋体"/>
                <a:cs typeface="宋体"/>
              </a:rPr>
              <a:t>度</a:t>
            </a:r>
            <a:r>
              <a:rPr dirty="0" sz="1000" spc="-5">
                <a:solidFill>
                  <a:srgbClr val="4D4D4F"/>
                </a:solidFill>
                <a:latin typeface="宋体"/>
                <a:cs typeface="宋体"/>
              </a:rPr>
              <a:t>业</a:t>
            </a:r>
            <a:r>
              <a:rPr dirty="0" sz="1000" spc="5">
                <a:solidFill>
                  <a:srgbClr val="4D4D4F"/>
                </a:solidFill>
                <a:latin typeface="宋体"/>
                <a:cs typeface="宋体"/>
              </a:rPr>
              <a:t>绩</a:t>
            </a:r>
            <a:r>
              <a:rPr dirty="0" sz="1000" spc="-5">
                <a:solidFill>
                  <a:srgbClr val="4D4D4F"/>
                </a:solidFill>
                <a:latin typeface="宋体"/>
                <a:cs typeface="宋体"/>
              </a:rPr>
              <a:t>继续环</a:t>
            </a:r>
            <a:r>
              <a:rPr dirty="0" sz="1000" spc="5">
                <a:solidFill>
                  <a:srgbClr val="4D4D4F"/>
                </a:solidFill>
                <a:latin typeface="宋体"/>
                <a:cs typeface="宋体"/>
              </a:rPr>
              <a:t>比</a:t>
            </a:r>
            <a:r>
              <a:rPr dirty="0" sz="1000" spc="-5">
                <a:solidFill>
                  <a:srgbClr val="4D4D4F"/>
                </a:solidFill>
                <a:latin typeface="宋体"/>
                <a:cs typeface="宋体"/>
              </a:rPr>
              <a:t>改</a:t>
            </a:r>
            <a:r>
              <a:rPr dirty="0" sz="1000" spc="5">
                <a:solidFill>
                  <a:srgbClr val="4D4D4F"/>
                </a:solidFill>
                <a:latin typeface="宋体"/>
                <a:cs typeface="宋体"/>
              </a:rPr>
              <a:t>善</a:t>
            </a:r>
            <a:r>
              <a:rPr dirty="0" sz="1000" spc="-30">
                <a:solidFill>
                  <a:srgbClr val="4D4D4F"/>
                </a:solidFill>
                <a:latin typeface="宋体"/>
                <a:cs typeface="宋体"/>
              </a:rPr>
              <a:t>。</a:t>
            </a:r>
            <a:r>
              <a:rPr dirty="0" sz="1000" spc="-5">
                <a:solidFill>
                  <a:srgbClr val="4D4D4F"/>
                </a:solidFill>
                <a:latin typeface="宋体"/>
                <a:cs typeface="宋体"/>
              </a:rPr>
              <a:t>建</a:t>
            </a:r>
            <a:r>
              <a:rPr dirty="0" sz="1000" spc="5">
                <a:solidFill>
                  <a:srgbClr val="4D4D4F"/>
                </a:solidFill>
                <a:latin typeface="宋体"/>
                <a:cs typeface="宋体"/>
              </a:rPr>
              <a:t>议</a:t>
            </a:r>
            <a:r>
              <a:rPr dirty="0" sz="1000" spc="-5">
                <a:solidFill>
                  <a:srgbClr val="4D4D4F"/>
                </a:solidFill>
                <a:latin typeface="宋体"/>
                <a:cs typeface="宋体"/>
              </a:rPr>
              <a:t>投资</a:t>
            </a:r>
            <a:r>
              <a:rPr dirty="0" sz="1000" spc="5">
                <a:solidFill>
                  <a:srgbClr val="4D4D4F"/>
                </a:solidFill>
                <a:latin typeface="宋体"/>
                <a:cs typeface="宋体"/>
              </a:rPr>
              <a:t>者</a:t>
            </a:r>
            <a:r>
              <a:rPr dirty="0" sz="1000" spc="-5">
                <a:solidFill>
                  <a:srgbClr val="4D4D4F"/>
                </a:solidFill>
                <a:latin typeface="宋体"/>
                <a:cs typeface="宋体"/>
              </a:rPr>
              <a:t>寻三季</a:t>
            </a:r>
            <a:r>
              <a:rPr dirty="0" sz="1000" spc="5">
                <a:solidFill>
                  <a:srgbClr val="4D4D4F"/>
                </a:solidFill>
                <a:latin typeface="宋体"/>
                <a:cs typeface="宋体"/>
              </a:rPr>
              <a:t>报</a:t>
            </a:r>
            <a:r>
              <a:rPr dirty="0" sz="1000" spc="-5">
                <a:solidFill>
                  <a:srgbClr val="4D4D4F"/>
                </a:solidFill>
                <a:latin typeface="宋体"/>
                <a:cs typeface="宋体"/>
              </a:rPr>
              <a:t>业绩</a:t>
            </a:r>
            <a:r>
              <a:rPr dirty="0" sz="1000" spc="5">
                <a:solidFill>
                  <a:srgbClr val="4D4D4F"/>
                </a:solidFill>
                <a:latin typeface="宋体"/>
                <a:cs typeface="宋体"/>
              </a:rPr>
              <a:t>主</a:t>
            </a:r>
            <a:r>
              <a:rPr dirty="0" sz="1000" spc="-5">
                <a:solidFill>
                  <a:srgbClr val="4D4D4F"/>
                </a:solidFill>
                <a:latin typeface="宋体"/>
                <a:cs typeface="宋体"/>
              </a:rPr>
              <a:t>线</a:t>
            </a:r>
            <a:r>
              <a:rPr dirty="0" sz="1000" spc="-20">
                <a:solidFill>
                  <a:srgbClr val="4D4D4F"/>
                </a:solidFill>
                <a:latin typeface="宋体"/>
                <a:cs typeface="宋体"/>
              </a:rPr>
              <a:t>，</a:t>
            </a:r>
            <a:r>
              <a:rPr dirty="0" sz="1000" spc="-5">
                <a:solidFill>
                  <a:srgbClr val="4D4D4F"/>
                </a:solidFill>
                <a:latin typeface="宋体"/>
                <a:cs typeface="宋体"/>
              </a:rPr>
              <a:t>寻找</a:t>
            </a:r>
            <a:r>
              <a:rPr dirty="0" sz="1000" spc="5">
                <a:solidFill>
                  <a:srgbClr val="4D4D4F"/>
                </a:solidFill>
                <a:latin typeface="宋体"/>
                <a:cs typeface="宋体"/>
              </a:rPr>
              <a:t>三</a:t>
            </a:r>
            <a:r>
              <a:rPr dirty="0" sz="1000" spc="-5">
                <a:solidFill>
                  <a:srgbClr val="4D4D4F"/>
                </a:solidFill>
                <a:latin typeface="宋体"/>
                <a:cs typeface="宋体"/>
              </a:rPr>
              <a:t>季报业 绩高增</a:t>
            </a:r>
            <a:r>
              <a:rPr dirty="0" sz="1000" spc="5">
                <a:solidFill>
                  <a:srgbClr val="4D4D4F"/>
                </a:solidFill>
                <a:latin typeface="宋体"/>
                <a:cs typeface="宋体"/>
              </a:rPr>
              <a:t>长</a:t>
            </a:r>
            <a:r>
              <a:rPr dirty="0" sz="1000" spc="-5">
                <a:solidFill>
                  <a:srgbClr val="4D4D4F"/>
                </a:solidFill>
                <a:latin typeface="宋体"/>
                <a:cs typeface="宋体"/>
              </a:rPr>
              <a:t>及三</a:t>
            </a:r>
            <a:r>
              <a:rPr dirty="0" sz="1000" spc="5">
                <a:solidFill>
                  <a:srgbClr val="4D4D4F"/>
                </a:solidFill>
                <a:latin typeface="宋体"/>
                <a:cs typeface="宋体"/>
              </a:rPr>
              <a:t>季</a:t>
            </a:r>
            <a:r>
              <a:rPr dirty="0" sz="1000" spc="-5">
                <a:solidFill>
                  <a:srgbClr val="4D4D4F"/>
                </a:solidFill>
                <a:latin typeface="宋体"/>
                <a:cs typeface="宋体"/>
              </a:rPr>
              <a:t>度环</a:t>
            </a:r>
            <a:r>
              <a:rPr dirty="0" sz="1000" spc="5">
                <a:solidFill>
                  <a:srgbClr val="4D4D4F"/>
                </a:solidFill>
                <a:latin typeface="宋体"/>
                <a:cs typeface="宋体"/>
              </a:rPr>
              <a:t>比</a:t>
            </a:r>
            <a:r>
              <a:rPr dirty="0" sz="1000" spc="-5">
                <a:solidFill>
                  <a:srgbClr val="4D4D4F"/>
                </a:solidFill>
                <a:latin typeface="宋体"/>
                <a:cs typeface="宋体"/>
              </a:rPr>
              <a:t>显</a:t>
            </a:r>
            <a:r>
              <a:rPr dirty="0" sz="1000" spc="5">
                <a:solidFill>
                  <a:srgbClr val="4D4D4F"/>
                </a:solidFill>
                <a:latin typeface="宋体"/>
                <a:cs typeface="宋体"/>
              </a:rPr>
              <a:t>著</a:t>
            </a:r>
            <a:r>
              <a:rPr dirty="0" sz="1000" spc="-5">
                <a:solidFill>
                  <a:srgbClr val="4D4D4F"/>
                </a:solidFill>
                <a:latin typeface="宋体"/>
                <a:cs typeface="宋体"/>
              </a:rPr>
              <a:t>改善的</a:t>
            </a:r>
            <a:r>
              <a:rPr dirty="0" sz="1000" spc="5">
                <a:solidFill>
                  <a:srgbClr val="4D4D4F"/>
                </a:solidFill>
                <a:latin typeface="宋体"/>
                <a:cs typeface="宋体"/>
              </a:rPr>
              <a:t>相</a:t>
            </a:r>
            <a:r>
              <a:rPr dirty="0" sz="1000" spc="-5">
                <a:solidFill>
                  <a:srgbClr val="4D4D4F"/>
                </a:solidFill>
                <a:latin typeface="宋体"/>
                <a:cs typeface="宋体"/>
              </a:rPr>
              <a:t>关标</a:t>
            </a:r>
            <a:r>
              <a:rPr dirty="0" sz="1000" spc="5">
                <a:solidFill>
                  <a:srgbClr val="4D4D4F"/>
                </a:solidFill>
                <a:latin typeface="宋体"/>
                <a:cs typeface="宋体"/>
              </a:rPr>
              <a:t>的</a:t>
            </a:r>
            <a:r>
              <a:rPr dirty="0" sz="1000" spc="-5">
                <a:solidFill>
                  <a:srgbClr val="4D4D4F"/>
                </a:solidFill>
                <a:latin typeface="宋体"/>
                <a:cs typeface="宋体"/>
              </a:rPr>
              <a:t>。</a:t>
            </a:r>
            <a:endParaRPr sz="1000">
              <a:latin typeface="宋体"/>
              <a:cs typeface="宋体"/>
            </a:endParaRPr>
          </a:p>
          <a:p>
            <a:pPr>
              <a:lnSpc>
                <a:spcPct val="100000"/>
              </a:lnSpc>
              <a:spcBef>
                <a:spcPts val="10"/>
              </a:spcBef>
            </a:pPr>
            <a:endParaRPr sz="850">
              <a:latin typeface="宋体"/>
              <a:cs typeface="宋体"/>
            </a:endParaRPr>
          </a:p>
          <a:p>
            <a:pPr marL="12700">
              <a:lnSpc>
                <a:spcPct val="100000"/>
              </a:lnSpc>
            </a:pPr>
            <a:r>
              <a:rPr dirty="0" sz="800" b="1">
                <a:solidFill>
                  <a:srgbClr val="4D4D4F"/>
                </a:solidFill>
                <a:latin typeface="微软雅黑"/>
                <a:cs typeface="微软雅黑"/>
              </a:rPr>
              <a:t>表</a:t>
            </a:r>
            <a:r>
              <a:rPr dirty="0" sz="800" spc="-30" b="1">
                <a:solidFill>
                  <a:srgbClr val="4D4D4F"/>
                </a:solidFill>
                <a:latin typeface="微软雅黑"/>
                <a:cs typeface="微软雅黑"/>
              </a:rPr>
              <a:t> </a:t>
            </a:r>
            <a:r>
              <a:rPr dirty="0" sz="800" spc="-5" b="1">
                <a:solidFill>
                  <a:srgbClr val="4D4D4F"/>
                </a:solidFill>
                <a:latin typeface="等线"/>
                <a:cs typeface="等线"/>
              </a:rPr>
              <a:t>2</a:t>
            </a:r>
            <a:r>
              <a:rPr dirty="0" sz="800" spc="-5" b="1">
                <a:solidFill>
                  <a:srgbClr val="4D4D4F"/>
                </a:solidFill>
                <a:latin typeface="微软雅黑"/>
                <a:cs typeface="微软雅黑"/>
              </a:rPr>
              <a:t>：</a:t>
            </a:r>
            <a:r>
              <a:rPr dirty="0" sz="800" b="1">
                <a:solidFill>
                  <a:srgbClr val="4D4D4F"/>
                </a:solidFill>
                <a:latin typeface="微软雅黑"/>
                <a:cs typeface="微软雅黑"/>
              </a:rPr>
              <a:t>三季报业绩预告</a:t>
            </a:r>
            <a:endParaRPr sz="800">
              <a:latin typeface="微软雅黑"/>
              <a:cs typeface="微软雅黑"/>
            </a:endParaRPr>
          </a:p>
        </p:txBody>
      </p:sp>
      <p:graphicFrame>
        <p:nvGraphicFramePr>
          <p:cNvPr id="7" name="object 7"/>
          <p:cNvGraphicFramePr>
            <a:graphicFrameLocks noGrp="1"/>
          </p:cNvGraphicFramePr>
          <p:nvPr/>
        </p:nvGraphicFramePr>
        <p:xfrm>
          <a:off x="544068" y="8968485"/>
          <a:ext cx="6475095" cy="969010"/>
        </p:xfrm>
        <a:graphic>
          <a:graphicData uri="http://schemas.openxmlformats.org/drawingml/2006/table">
            <a:tbl>
              <a:tblPr firstRow="1" bandRow="1">
                <a:tableStyleId>{2D5ABB26-0587-4C30-8999-92F81FD0307C}</a:tableStyleId>
              </a:tblPr>
              <a:tblGrid>
                <a:gridCol w="661670"/>
                <a:gridCol w="630555"/>
                <a:gridCol w="798194"/>
                <a:gridCol w="771525"/>
                <a:gridCol w="734694"/>
                <a:gridCol w="808354"/>
                <a:gridCol w="2069464"/>
              </a:tblGrid>
              <a:tr h="600404">
                <a:tc>
                  <a:txBody>
                    <a:bodyPr/>
                    <a:lstStyle/>
                    <a:p>
                      <a:pPr algn="ctr">
                        <a:lnSpc>
                          <a:spcPct val="100000"/>
                        </a:lnSpc>
                        <a:spcBef>
                          <a:spcPts val="190"/>
                        </a:spcBef>
                      </a:pPr>
                      <a:r>
                        <a:rPr dirty="0" sz="900" spc="10" b="1">
                          <a:solidFill>
                            <a:srgbClr val="4D4D4F"/>
                          </a:solidFill>
                          <a:latin typeface="微软雅黑"/>
                          <a:cs typeface="微软雅黑"/>
                        </a:rPr>
                        <a:t>代码</a:t>
                      </a:r>
                      <a:endParaRPr sz="900">
                        <a:latin typeface="微软雅黑"/>
                        <a:cs typeface="微软雅黑"/>
                      </a:endParaRPr>
                    </a:p>
                  </a:txBody>
                  <a:tcPr marL="0" marR="0" marB="0" marT="24130">
                    <a:lnT w="6350">
                      <a:solidFill>
                        <a:srgbClr val="F5821F"/>
                      </a:solidFill>
                      <a:prstDash val="solid"/>
                    </a:lnT>
                    <a:lnB w="6350">
                      <a:solidFill>
                        <a:srgbClr val="F5821F"/>
                      </a:solidFill>
                      <a:prstDash val="solid"/>
                    </a:lnB>
                  </a:tcPr>
                </a:tc>
                <a:tc>
                  <a:txBody>
                    <a:bodyPr/>
                    <a:lstStyle/>
                    <a:p>
                      <a:pPr algn="ctr" marL="36195">
                        <a:lnSpc>
                          <a:spcPct val="100000"/>
                        </a:lnSpc>
                        <a:spcBef>
                          <a:spcPts val="190"/>
                        </a:spcBef>
                      </a:pPr>
                      <a:r>
                        <a:rPr dirty="0" sz="900" spc="10" b="1">
                          <a:solidFill>
                            <a:srgbClr val="4D4D4F"/>
                          </a:solidFill>
                          <a:latin typeface="微软雅黑"/>
                          <a:cs typeface="微软雅黑"/>
                        </a:rPr>
                        <a:t>公司</a:t>
                      </a:r>
                      <a:endParaRPr sz="900">
                        <a:latin typeface="微软雅黑"/>
                        <a:cs typeface="微软雅黑"/>
                      </a:endParaRPr>
                    </a:p>
                  </a:txBody>
                  <a:tcPr marL="0" marR="0" marB="0" marT="24130">
                    <a:lnT w="6350">
                      <a:solidFill>
                        <a:srgbClr val="F5821F"/>
                      </a:solidFill>
                      <a:prstDash val="solid"/>
                    </a:lnT>
                    <a:lnB w="6350">
                      <a:solidFill>
                        <a:srgbClr val="F5821F"/>
                      </a:solidFill>
                      <a:prstDash val="solid"/>
                    </a:lnB>
                  </a:tcPr>
                </a:tc>
                <a:tc>
                  <a:txBody>
                    <a:bodyPr/>
                    <a:lstStyle/>
                    <a:p>
                      <a:pPr algn="r" marR="119380">
                        <a:lnSpc>
                          <a:spcPct val="100000"/>
                        </a:lnSpc>
                        <a:spcBef>
                          <a:spcPts val="190"/>
                        </a:spcBef>
                      </a:pPr>
                      <a:r>
                        <a:rPr dirty="0" sz="900" spc="10" b="1">
                          <a:solidFill>
                            <a:srgbClr val="4D4D4F"/>
                          </a:solidFill>
                          <a:latin typeface="微软雅黑"/>
                          <a:cs typeface="微软雅黑"/>
                        </a:rPr>
                        <a:t>所</a:t>
                      </a:r>
                      <a:r>
                        <a:rPr dirty="0" sz="900" b="1">
                          <a:solidFill>
                            <a:srgbClr val="4D4D4F"/>
                          </a:solidFill>
                          <a:latin typeface="微软雅黑"/>
                          <a:cs typeface="微软雅黑"/>
                        </a:rPr>
                        <a:t>属行业</a:t>
                      </a:r>
                      <a:endParaRPr sz="900">
                        <a:latin typeface="微软雅黑"/>
                        <a:cs typeface="微软雅黑"/>
                      </a:endParaRPr>
                    </a:p>
                  </a:txBody>
                  <a:tcPr marL="0" marR="0" marB="0" marT="24130">
                    <a:lnT w="6350">
                      <a:solidFill>
                        <a:srgbClr val="F5821F"/>
                      </a:solidFill>
                      <a:prstDash val="solid"/>
                    </a:lnT>
                    <a:lnB w="6350">
                      <a:solidFill>
                        <a:srgbClr val="F5821F"/>
                      </a:solidFill>
                      <a:prstDash val="solid"/>
                    </a:lnB>
                  </a:tcPr>
                </a:tc>
                <a:tc>
                  <a:txBody>
                    <a:bodyPr/>
                    <a:lstStyle/>
                    <a:p>
                      <a:pPr marL="121285">
                        <a:lnSpc>
                          <a:spcPct val="100000"/>
                        </a:lnSpc>
                        <a:spcBef>
                          <a:spcPts val="190"/>
                        </a:spcBef>
                      </a:pPr>
                      <a:r>
                        <a:rPr dirty="0" sz="900" spc="10" b="1">
                          <a:solidFill>
                            <a:srgbClr val="4D4D4F"/>
                          </a:solidFill>
                          <a:latin typeface="微软雅黑"/>
                          <a:cs typeface="微软雅黑"/>
                        </a:rPr>
                        <a:t>预</a:t>
                      </a:r>
                      <a:r>
                        <a:rPr dirty="0" sz="900" b="1">
                          <a:solidFill>
                            <a:srgbClr val="4D4D4F"/>
                          </a:solidFill>
                          <a:latin typeface="微软雅黑"/>
                          <a:cs typeface="微软雅黑"/>
                        </a:rPr>
                        <a:t>告净利润</a:t>
                      </a:r>
                      <a:endParaRPr sz="900">
                        <a:latin typeface="微软雅黑"/>
                        <a:cs typeface="微软雅黑"/>
                      </a:endParaRPr>
                    </a:p>
                    <a:p>
                      <a:pPr marL="320675" marR="69215" indent="-200025">
                        <a:lnSpc>
                          <a:spcPct val="144400"/>
                        </a:lnSpc>
                      </a:pPr>
                      <a:r>
                        <a:rPr dirty="0" sz="900" spc="10" b="1">
                          <a:solidFill>
                            <a:srgbClr val="4D4D4F"/>
                          </a:solidFill>
                          <a:latin typeface="微软雅黑"/>
                          <a:cs typeface="微软雅黑"/>
                        </a:rPr>
                        <a:t>同</a:t>
                      </a:r>
                      <a:r>
                        <a:rPr dirty="0" sz="900" b="1">
                          <a:solidFill>
                            <a:srgbClr val="4D4D4F"/>
                          </a:solidFill>
                          <a:latin typeface="微软雅黑"/>
                          <a:cs typeface="微软雅黑"/>
                        </a:rPr>
                        <a:t>比增长下 </a:t>
                      </a:r>
                      <a:r>
                        <a:rPr dirty="0" sz="900" spc="10" b="1">
                          <a:solidFill>
                            <a:srgbClr val="4D4D4F"/>
                          </a:solidFill>
                          <a:latin typeface="微软雅黑"/>
                          <a:cs typeface="微软雅黑"/>
                        </a:rPr>
                        <a:t>限</a:t>
                      </a:r>
                      <a:r>
                        <a:rPr dirty="0" sz="900" b="1">
                          <a:solidFill>
                            <a:srgbClr val="4D4D4F"/>
                          </a:solidFill>
                          <a:latin typeface="等线"/>
                          <a:cs typeface="等线"/>
                        </a:rPr>
                        <a:t>%</a:t>
                      </a:r>
                      <a:endParaRPr sz="900">
                        <a:latin typeface="等线"/>
                        <a:cs typeface="等线"/>
                      </a:endParaRPr>
                    </a:p>
                  </a:txBody>
                  <a:tcPr marL="0" marR="0" marB="0" marT="24130">
                    <a:lnT w="6350">
                      <a:solidFill>
                        <a:srgbClr val="F5821F"/>
                      </a:solidFill>
                      <a:prstDash val="solid"/>
                    </a:lnT>
                    <a:lnB w="6350">
                      <a:solidFill>
                        <a:srgbClr val="F5821F"/>
                      </a:solidFill>
                      <a:prstDash val="solid"/>
                    </a:lnB>
                  </a:tcPr>
                </a:tc>
                <a:tc>
                  <a:txBody>
                    <a:bodyPr/>
                    <a:lstStyle/>
                    <a:p>
                      <a:pPr marL="72390">
                        <a:lnSpc>
                          <a:spcPct val="100000"/>
                        </a:lnSpc>
                        <a:spcBef>
                          <a:spcPts val="190"/>
                        </a:spcBef>
                      </a:pPr>
                      <a:r>
                        <a:rPr dirty="0" sz="900" spc="10" b="1">
                          <a:solidFill>
                            <a:srgbClr val="4D4D4F"/>
                          </a:solidFill>
                          <a:latin typeface="微软雅黑"/>
                          <a:cs typeface="微软雅黑"/>
                        </a:rPr>
                        <a:t>预</a:t>
                      </a:r>
                      <a:r>
                        <a:rPr dirty="0" sz="900" b="1">
                          <a:solidFill>
                            <a:srgbClr val="4D4D4F"/>
                          </a:solidFill>
                          <a:latin typeface="微软雅黑"/>
                          <a:cs typeface="微软雅黑"/>
                        </a:rPr>
                        <a:t>告净利润</a:t>
                      </a:r>
                      <a:endParaRPr sz="900">
                        <a:latin typeface="微软雅黑"/>
                        <a:cs typeface="微软雅黑"/>
                      </a:endParaRPr>
                    </a:p>
                    <a:p>
                      <a:pPr marL="273050" marR="81280" indent="-201295">
                        <a:lnSpc>
                          <a:spcPct val="144400"/>
                        </a:lnSpc>
                      </a:pPr>
                      <a:r>
                        <a:rPr dirty="0" sz="900" spc="10" b="1">
                          <a:solidFill>
                            <a:srgbClr val="4D4D4F"/>
                          </a:solidFill>
                          <a:latin typeface="微软雅黑"/>
                          <a:cs typeface="微软雅黑"/>
                        </a:rPr>
                        <a:t>同</a:t>
                      </a:r>
                      <a:r>
                        <a:rPr dirty="0" sz="900" b="1">
                          <a:solidFill>
                            <a:srgbClr val="4D4D4F"/>
                          </a:solidFill>
                          <a:latin typeface="微软雅黑"/>
                          <a:cs typeface="微软雅黑"/>
                        </a:rPr>
                        <a:t>比增长上 </a:t>
                      </a:r>
                      <a:r>
                        <a:rPr dirty="0" sz="900" spc="10" b="1">
                          <a:solidFill>
                            <a:srgbClr val="4D4D4F"/>
                          </a:solidFill>
                          <a:latin typeface="微软雅黑"/>
                          <a:cs typeface="微软雅黑"/>
                        </a:rPr>
                        <a:t>限</a:t>
                      </a:r>
                      <a:r>
                        <a:rPr dirty="0" sz="900" b="1">
                          <a:solidFill>
                            <a:srgbClr val="4D4D4F"/>
                          </a:solidFill>
                          <a:latin typeface="等线"/>
                          <a:cs typeface="等线"/>
                        </a:rPr>
                        <a:t>%</a:t>
                      </a:r>
                      <a:endParaRPr sz="900">
                        <a:latin typeface="等线"/>
                        <a:cs typeface="等线"/>
                      </a:endParaRPr>
                    </a:p>
                  </a:txBody>
                  <a:tcPr marL="0" marR="0" marB="0" marT="24130">
                    <a:lnT w="6350">
                      <a:solidFill>
                        <a:srgbClr val="F5821F"/>
                      </a:solidFill>
                      <a:prstDash val="solid"/>
                    </a:lnT>
                    <a:lnB w="6350">
                      <a:solidFill>
                        <a:srgbClr val="F5821F"/>
                      </a:solidFill>
                      <a:prstDash val="solid"/>
                    </a:lnB>
                  </a:tcPr>
                </a:tc>
                <a:tc>
                  <a:txBody>
                    <a:bodyPr/>
                    <a:lstStyle/>
                    <a:p>
                      <a:pPr algn="r" marR="86995">
                        <a:lnSpc>
                          <a:spcPct val="100000"/>
                        </a:lnSpc>
                        <a:spcBef>
                          <a:spcPts val="190"/>
                        </a:spcBef>
                      </a:pPr>
                      <a:r>
                        <a:rPr dirty="0" sz="900" spc="10" b="1">
                          <a:solidFill>
                            <a:srgbClr val="4D4D4F"/>
                          </a:solidFill>
                          <a:latin typeface="微软雅黑"/>
                          <a:cs typeface="微软雅黑"/>
                        </a:rPr>
                        <a:t>业</a:t>
                      </a:r>
                      <a:r>
                        <a:rPr dirty="0" sz="900" b="1">
                          <a:solidFill>
                            <a:srgbClr val="4D4D4F"/>
                          </a:solidFill>
                          <a:latin typeface="微软雅黑"/>
                          <a:cs typeface="微软雅黑"/>
                        </a:rPr>
                        <a:t>绩中位</a:t>
                      </a:r>
                      <a:r>
                        <a:rPr dirty="0" sz="900" spc="10" b="1">
                          <a:solidFill>
                            <a:srgbClr val="4D4D4F"/>
                          </a:solidFill>
                          <a:latin typeface="微软雅黑"/>
                          <a:cs typeface="微软雅黑"/>
                        </a:rPr>
                        <a:t>值</a:t>
                      </a:r>
                      <a:r>
                        <a:rPr dirty="0" sz="900" b="1">
                          <a:solidFill>
                            <a:srgbClr val="4D4D4F"/>
                          </a:solidFill>
                          <a:latin typeface="等线"/>
                          <a:cs typeface="等线"/>
                        </a:rPr>
                        <a:t>%</a:t>
                      </a:r>
                      <a:endParaRPr sz="900">
                        <a:latin typeface="等线"/>
                        <a:cs typeface="等线"/>
                      </a:endParaRPr>
                    </a:p>
                  </a:txBody>
                  <a:tcPr marL="0" marR="0" marB="0" marT="24130">
                    <a:lnT w="6350">
                      <a:solidFill>
                        <a:srgbClr val="F5821F"/>
                      </a:solidFill>
                      <a:prstDash val="solid"/>
                    </a:lnT>
                    <a:lnB w="6350">
                      <a:solidFill>
                        <a:srgbClr val="F5821F"/>
                      </a:solidFill>
                      <a:prstDash val="solid"/>
                    </a:lnB>
                  </a:tcPr>
                </a:tc>
                <a:tc>
                  <a:txBody>
                    <a:bodyPr/>
                    <a:lstStyle/>
                    <a:p>
                      <a:pPr marL="516255">
                        <a:lnSpc>
                          <a:spcPct val="100000"/>
                        </a:lnSpc>
                        <a:spcBef>
                          <a:spcPts val="190"/>
                        </a:spcBef>
                      </a:pPr>
                      <a:r>
                        <a:rPr dirty="0" sz="900" spc="10" b="1">
                          <a:solidFill>
                            <a:srgbClr val="4D4D4F"/>
                          </a:solidFill>
                          <a:latin typeface="微软雅黑"/>
                          <a:cs typeface="微软雅黑"/>
                        </a:rPr>
                        <a:t>三</a:t>
                      </a:r>
                      <a:r>
                        <a:rPr dirty="0" sz="900" b="1">
                          <a:solidFill>
                            <a:srgbClr val="4D4D4F"/>
                          </a:solidFill>
                          <a:latin typeface="微软雅黑"/>
                          <a:cs typeface="微软雅黑"/>
                        </a:rPr>
                        <a:t>季报业</a:t>
                      </a:r>
                      <a:r>
                        <a:rPr dirty="0" sz="900" spc="10" b="1">
                          <a:solidFill>
                            <a:srgbClr val="4D4D4F"/>
                          </a:solidFill>
                          <a:latin typeface="微软雅黑"/>
                          <a:cs typeface="微软雅黑"/>
                        </a:rPr>
                        <a:t>绩</a:t>
                      </a:r>
                      <a:r>
                        <a:rPr dirty="0" sz="900" b="1">
                          <a:solidFill>
                            <a:srgbClr val="4D4D4F"/>
                          </a:solidFill>
                          <a:latin typeface="微软雅黑"/>
                          <a:cs typeface="微软雅黑"/>
                        </a:rPr>
                        <a:t>预告</a:t>
                      </a:r>
                      <a:r>
                        <a:rPr dirty="0" sz="900" spc="10" b="1">
                          <a:solidFill>
                            <a:srgbClr val="4D4D4F"/>
                          </a:solidFill>
                          <a:latin typeface="微软雅黑"/>
                          <a:cs typeface="微软雅黑"/>
                        </a:rPr>
                        <a:t>摘</a:t>
                      </a:r>
                      <a:r>
                        <a:rPr dirty="0" sz="900" b="1">
                          <a:solidFill>
                            <a:srgbClr val="4D4D4F"/>
                          </a:solidFill>
                          <a:latin typeface="微软雅黑"/>
                          <a:cs typeface="微软雅黑"/>
                        </a:rPr>
                        <a:t>要</a:t>
                      </a:r>
                      <a:endParaRPr sz="900">
                        <a:latin typeface="微软雅黑"/>
                        <a:cs typeface="微软雅黑"/>
                      </a:endParaRPr>
                    </a:p>
                  </a:txBody>
                  <a:tcPr marL="0" marR="0" marB="0" marT="24130">
                    <a:lnT w="6350">
                      <a:solidFill>
                        <a:srgbClr val="F5821F"/>
                      </a:solidFill>
                      <a:prstDash val="solid"/>
                    </a:lnT>
                    <a:lnB w="6350">
                      <a:solidFill>
                        <a:srgbClr val="F5821F"/>
                      </a:solidFill>
                      <a:prstDash val="solid"/>
                    </a:lnB>
                  </a:tcPr>
                </a:tc>
              </a:tr>
              <a:tr h="365379">
                <a:tc>
                  <a:txBody>
                    <a:bodyPr/>
                    <a:lstStyle/>
                    <a:p>
                      <a:pPr algn="ctr">
                        <a:lnSpc>
                          <a:spcPct val="100000"/>
                        </a:lnSpc>
                        <a:spcBef>
                          <a:spcPts val="165"/>
                        </a:spcBef>
                      </a:pPr>
                      <a:r>
                        <a:rPr dirty="0" sz="900" spc="-5">
                          <a:solidFill>
                            <a:srgbClr val="4D4D4F"/>
                          </a:solidFill>
                          <a:latin typeface="等线"/>
                          <a:cs typeface="等线"/>
                        </a:rPr>
                        <a:t>603301.SH</a:t>
                      </a:r>
                      <a:endParaRPr sz="900">
                        <a:latin typeface="等线"/>
                        <a:cs typeface="等线"/>
                      </a:endParaRPr>
                    </a:p>
                  </a:txBody>
                  <a:tcPr marL="0" marR="0" marB="0" marT="20955">
                    <a:lnT w="6350">
                      <a:solidFill>
                        <a:srgbClr val="F5821F"/>
                      </a:solidFill>
                      <a:prstDash val="solid"/>
                    </a:lnT>
                  </a:tcPr>
                </a:tc>
                <a:tc>
                  <a:txBody>
                    <a:bodyPr/>
                    <a:lstStyle/>
                    <a:p>
                      <a:pPr algn="ctr" marR="29209">
                        <a:lnSpc>
                          <a:spcPct val="100000"/>
                        </a:lnSpc>
                        <a:spcBef>
                          <a:spcPts val="190"/>
                        </a:spcBef>
                      </a:pPr>
                      <a:r>
                        <a:rPr dirty="0" sz="900">
                          <a:solidFill>
                            <a:srgbClr val="4D4D4F"/>
                          </a:solidFill>
                          <a:latin typeface="宋体"/>
                          <a:cs typeface="宋体"/>
                        </a:rPr>
                        <a:t>振德医疗</a:t>
                      </a:r>
                      <a:endParaRPr sz="900">
                        <a:latin typeface="宋体"/>
                        <a:cs typeface="宋体"/>
                      </a:endParaRPr>
                    </a:p>
                  </a:txBody>
                  <a:tcPr marL="0" marR="0" marB="0" marT="24130">
                    <a:lnT w="6350">
                      <a:solidFill>
                        <a:srgbClr val="F5821F"/>
                      </a:solidFill>
                      <a:prstDash val="solid"/>
                    </a:lnT>
                  </a:tcPr>
                </a:tc>
                <a:tc>
                  <a:txBody>
                    <a:bodyPr/>
                    <a:lstStyle/>
                    <a:p>
                      <a:pPr algn="r" marR="113664">
                        <a:lnSpc>
                          <a:spcPct val="100000"/>
                        </a:lnSpc>
                        <a:spcBef>
                          <a:spcPts val="190"/>
                        </a:spcBef>
                      </a:pPr>
                      <a:r>
                        <a:rPr dirty="0" sz="900">
                          <a:solidFill>
                            <a:srgbClr val="4D4D4F"/>
                          </a:solidFill>
                          <a:latin typeface="宋体"/>
                          <a:cs typeface="宋体"/>
                        </a:rPr>
                        <a:t>医疗器械Ⅲ</a:t>
                      </a:r>
                      <a:endParaRPr sz="900">
                        <a:latin typeface="宋体"/>
                        <a:cs typeface="宋体"/>
                      </a:endParaRPr>
                    </a:p>
                  </a:txBody>
                  <a:tcPr marL="0" marR="0" marB="0" marT="24130">
                    <a:lnT w="6350">
                      <a:solidFill>
                        <a:srgbClr val="F5821F"/>
                      </a:solidFill>
                      <a:prstDash val="solid"/>
                    </a:lnT>
                  </a:tcPr>
                </a:tc>
                <a:tc>
                  <a:txBody>
                    <a:bodyPr/>
                    <a:lstStyle/>
                    <a:p>
                      <a:pPr marL="287020">
                        <a:lnSpc>
                          <a:spcPct val="100000"/>
                        </a:lnSpc>
                        <a:spcBef>
                          <a:spcPts val="165"/>
                        </a:spcBef>
                      </a:pPr>
                      <a:r>
                        <a:rPr dirty="0" sz="900" spc="-5">
                          <a:solidFill>
                            <a:srgbClr val="4D4D4F"/>
                          </a:solidFill>
                          <a:latin typeface="等线"/>
                          <a:cs typeface="等线"/>
                        </a:rPr>
                        <a:t>2,065.99</a:t>
                      </a:r>
                      <a:endParaRPr sz="900">
                        <a:latin typeface="等线"/>
                        <a:cs typeface="等线"/>
                      </a:endParaRPr>
                    </a:p>
                  </a:txBody>
                  <a:tcPr marL="0" marR="0" marB="0" marT="20955">
                    <a:lnT w="6350">
                      <a:solidFill>
                        <a:srgbClr val="F5821F"/>
                      </a:solidFill>
                      <a:prstDash val="solid"/>
                    </a:lnT>
                  </a:tcPr>
                </a:tc>
                <a:tc>
                  <a:txBody>
                    <a:bodyPr/>
                    <a:lstStyle/>
                    <a:p>
                      <a:pPr marL="241300">
                        <a:lnSpc>
                          <a:spcPct val="100000"/>
                        </a:lnSpc>
                        <a:spcBef>
                          <a:spcPts val="165"/>
                        </a:spcBef>
                      </a:pPr>
                      <a:r>
                        <a:rPr dirty="0" sz="900" spc="-5">
                          <a:solidFill>
                            <a:srgbClr val="4D4D4F"/>
                          </a:solidFill>
                          <a:latin typeface="等线"/>
                          <a:cs typeface="等线"/>
                        </a:rPr>
                        <a:t>2,115.40</a:t>
                      </a:r>
                      <a:endParaRPr sz="900">
                        <a:latin typeface="等线"/>
                        <a:cs typeface="等线"/>
                      </a:endParaRPr>
                    </a:p>
                  </a:txBody>
                  <a:tcPr marL="0" marR="0" marB="0" marT="20955">
                    <a:lnT w="6350">
                      <a:solidFill>
                        <a:srgbClr val="F5821F"/>
                      </a:solidFill>
                      <a:prstDash val="solid"/>
                    </a:lnT>
                  </a:tcPr>
                </a:tc>
                <a:tc>
                  <a:txBody>
                    <a:bodyPr/>
                    <a:lstStyle/>
                    <a:p>
                      <a:pPr algn="r" marR="60960">
                        <a:lnSpc>
                          <a:spcPct val="100000"/>
                        </a:lnSpc>
                        <a:spcBef>
                          <a:spcPts val="165"/>
                        </a:spcBef>
                      </a:pPr>
                      <a:r>
                        <a:rPr dirty="0" sz="900" spc="-5">
                          <a:solidFill>
                            <a:srgbClr val="4D4D4F"/>
                          </a:solidFill>
                          <a:latin typeface="等线"/>
                          <a:cs typeface="等线"/>
                        </a:rPr>
                        <a:t>2,090.70</a:t>
                      </a:r>
                      <a:endParaRPr sz="900">
                        <a:latin typeface="等线"/>
                        <a:cs typeface="等线"/>
                      </a:endParaRPr>
                    </a:p>
                  </a:txBody>
                  <a:tcPr marL="0" marR="0" marB="0" marT="20955">
                    <a:lnT w="6350">
                      <a:solidFill>
                        <a:srgbClr val="F5821F"/>
                      </a:solidFill>
                      <a:prstDash val="solid"/>
                    </a:lnT>
                  </a:tcPr>
                </a:tc>
                <a:tc>
                  <a:txBody>
                    <a:bodyPr/>
                    <a:lstStyle/>
                    <a:p>
                      <a:pPr marL="68580">
                        <a:lnSpc>
                          <a:spcPct val="100000"/>
                        </a:lnSpc>
                        <a:spcBef>
                          <a:spcPts val="190"/>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206011.18</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~210711.18</a:t>
                      </a:r>
                      <a:endParaRPr sz="900">
                        <a:latin typeface="等线"/>
                        <a:cs typeface="等线"/>
                      </a:endParaRPr>
                    </a:p>
                    <a:p>
                      <a:pPr marL="68580">
                        <a:lnSpc>
                          <a:spcPts val="1025"/>
                        </a:lnSpc>
                        <a:spcBef>
                          <a:spcPts val="480"/>
                        </a:spcBef>
                      </a:pPr>
                      <a:r>
                        <a:rPr dirty="0" sz="900">
                          <a:solidFill>
                            <a:srgbClr val="4D4D4F"/>
                          </a:solidFill>
                          <a:latin typeface="宋体"/>
                          <a:cs typeface="宋体"/>
                        </a:rPr>
                        <a:t>万元</a:t>
                      </a:r>
                      <a:endParaRPr sz="900">
                        <a:latin typeface="宋体"/>
                        <a:cs typeface="宋体"/>
                      </a:endParaRPr>
                    </a:p>
                  </a:txBody>
                  <a:tcPr marL="0" marR="0" marB="0" marT="24130">
                    <a:lnT w="6350">
                      <a:solidFill>
                        <a:srgbClr val="F5821F"/>
                      </a:solidFill>
                      <a:prstDash val="solid"/>
                    </a:lnT>
                  </a:tcPr>
                </a:tc>
              </a:tr>
            </a:tbl>
          </a:graphicData>
        </a:graphic>
      </p:graphicFrame>
      <p:pic>
        <p:nvPicPr>
          <p:cNvPr id="8" name="object 8"/>
          <p:cNvPicPr/>
          <p:nvPr/>
        </p:nvPicPr>
        <p:blipFill>
          <a:blip r:embed="rId2" cstate="print"/>
          <a:stretch>
            <a:fillRect/>
          </a:stretch>
        </p:blipFill>
        <p:spPr>
          <a:xfrm>
            <a:off x="612140" y="1451609"/>
            <a:ext cx="6169685" cy="3554659"/>
          </a:xfrm>
          <a:prstGeom prst="rect">
            <a:avLst/>
          </a:prstGeom>
        </p:spPr>
      </p:pic>
      <p:sp>
        <p:nvSpPr>
          <p:cNvPr id="9" name="object 9"/>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438403"/>
            <a:ext cx="1319530" cy="162560"/>
          </a:xfrm>
          <a:prstGeom prst="rect">
            <a:avLst/>
          </a:prstGeom>
        </p:spPr>
        <p:txBody>
          <a:bodyPr wrap="square" lIns="0" tIns="12700" rIns="0" bIns="0" rtlCol="0" vert="horz">
            <a:spAutoFit/>
          </a:bodyPr>
          <a:lstStyle/>
          <a:p>
            <a:pPr marL="12700">
              <a:lnSpc>
                <a:spcPct val="100000"/>
              </a:lnSpc>
              <a:spcBef>
                <a:spcPts val="100"/>
              </a:spcBef>
            </a:pPr>
            <a:r>
              <a:rPr dirty="0" sz="900" spc="10" b="1">
                <a:solidFill>
                  <a:srgbClr val="4D4D4F"/>
                </a:solidFill>
                <a:latin typeface="微软雅黑"/>
                <a:cs typeface="微软雅黑"/>
              </a:rPr>
              <a:t>行</a:t>
            </a:r>
            <a:r>
              <a:rPr dirty="0" sz="900" b="1">
                <a:solidFill>
                  <a:srgbClr val="4D4D4F"/>
                </a:solidFill>
                <a:latin typeface="微软雅黑"/>
                <a:cs typeface="微软雅黑"/>
              </a:rPr>
              <a:t>业报告</a:t>
            </a:r>
            <a:r>
              <a:rPr dirty="0" sz="900" spc="140" b="1">
                <a:solidFill>
                  <a:srgbClr val="4D4D4F"/>
                </a:solidFill>
                <a:latin typeface="微软雅黑"/>
                <a:cs typeface="微软雅黑"/>
              </a:rPr>
              <a:t> </a:t>
            </a:r>
            <a:r>
              <a:rPr dirty="0" sz="900" spc="-65" b="1">
                <a:solidFill>
                  <a:srgbClr val="4D4D4F"/>
                </a:solidFill>
                <a:latin typeface="微软雅黑"/>
                <a:cs typeface="微软雅黑"/>
              </a:rPr>
              <a:t>| </a:t>
            </a:r>
            <a:r>
              <a:rPr dirty="0" sz="900" spc="10" b="1">
                <a:solidFill>
                  <a:srgbClr val="4D4D4F"/>
                </a:solidFill>
                <a:latin typeface="微软雅黑"/>
                <a:cs typeface="微软雅黑"/>
              </a:rPr>
              <a:t>行</a:t>
            </a:r>
            <a:r>
              <a:rPr dirty="0" sz="900" b="1">
                <a:solidFill>
                  <a:srgbClr val="4D4D4F"/>
                </a:solidFill>
                <a:latin typeface="微软雅黑"/>
                <a:cs typeface="微软雅黑"/>
              </a:rPr>
              <a:t>业研究</a:t>
            </a:r>
            <a:r>
              <a:rPr dirty="0" sz="900" spc="10" b="1">
                <a:solidFill>
                  <a:srgbClr val="4D4D4F"/>
                </a:solidFill>
                <a:latin typeface="微软雅黑"/>
                <a:cs typeface="微软雅黑"/>
              </a:rPr>
              <a:t>周</a:t>
            </a:r>
            <a:r>
              <a:rPr dirty="0" sz="900" b="1">
                <a:solidFill>
                  <a:srgbClr val="4D4D4F"/>
                </a:solidFill>
                <a:latin typeface="微软雅黑"/>
                <a:cs typeface="微软雅黑"/>
              </a:rPr>
              <a:t>报</a:t>
            </a:r>
            <a:endParaRPr sz="900">
              <a:latin typeface="微软雅黑"/>
              <a:cs typeface="微软雅黑"/>
            </a:endParaRPr>
          </a:p>
        </p:txBody>
      </p:sp>
      <p:sp>
        <p:nvSpPr>
          <p:cNvPr id="3" name="object 3"/>
          <p:cNvSpPr/>
          <p:nvPr/>
        </p:nvSpPr>
        <p:spPr>
          <a:xfrm>
            <a:off x="594359" y="10323270"/>
            <a:ext cx="6373495" cy="18415"/>
          </a:xfrm>
          <a:custGeom>
            <a:avLst/>
            <a:gdLst/>
            <a:ahLst/>
            <a:cxnLst/>
            <a:rect l="l" t="t" r="r" b="b"/>
            <a:pathLst>
              <a:path w="6373495" h="18415">
                <a:moveTo>
                  <a:pt x="6373114" y="0"/>
                </a:moveTo>
                <a:lnTo>
                  <a:pt x="0" y="0"/>
                </a:lnTo>
                <a:lnTo>
                  <a:pt x="0" y="18287"/>
                </a:lnTo>
                <a:lnTo>
                  <a:pt x="6373114" y="18287"/>
                </a:lnTo>
                <a:lnTo>
                  <a:pt x="6373114" y="0"/>
                </a:lnTo>
                <a:close/>
              </a:path>
            </a:pathLst>
          </a:custGeom>
          <a:solidFill>
            <a:srgbClr val="E68B00"/>
          </a:solidFill>
        </p:spPr>
        <p:txBody>
          <a:bodyPr wrap="square" lIns="0" tIns="0" rIns="0" bIns="0" rtlCol="0"/>
          <a:lstStyle/>
          <a:p/>
        </p:txBody>
      </p:sp>
      <p:pic>
        <p:nvPicPr>
          <p:cNvPr id="4" name="object 4"/>
          <p:cNvPicPr/>
          <p:nvPr/>
        </p:nvPicPr>
        <p:blipFill>
          <a:blip r:embed="rId2" cstate="print"/>
          <a:stretch>
            <a:fillRect/>
          </a:stretch>
        </p:blipFill>
        <p:spPr>
          <a:xfrm>
            <a:off x="5962650" y="255269"/>
            <a:ext cx="1000759" cy="393065"/>
          </a:xfrm>
          <a:prstGeom prst="rect">
            <a:avLst/>
          </a:prstGeom>
        </p:spPr>
      </p:pic>
      <p:sp>
        <p:nvSpPr>
          <p:cNvPr id="5" name="object 5"/>
          <p:cNvSpPr/>
          <p:nvPr/>
        </p:nvSpPr>
        <p:spPr>
          <a:xfrm>
            <a:off x="544068" y="719327"/>
            <a:ext cx="6473825" cy="396240"/>
          </a:xfrm>
          <a:custGeom>
            <a:avLst/>
            <a:gdLst/>
            <a:ahLst/>
            <a:cxnLst/>
            <a:rect l="l" t="t" r="r" b="b"/>
            <a:pathLst>
              <a:path w="6473825" h="396240">
                <a:moveTo>
                  <a:pt x="2138730" y="0"/>
                </a:moveTo>
                <a:lnTo>
                  <a:pt x="1329232" y="0"/>
                </a:lnTo>
                <a:lnTo>
                  <a:pt x="661720" y="0"/>
                </a:lnTo>
                <a:lnTo>
                  <a:pt x="0" y="0"/>
                </a:lnTo>
                <a:lnTo>
                  <a:pt x="0" y="396240"/>
                </a:lnTo>
                <a:lnTo>
                  <a:pt x="661720" y="396240"/>
                </a:lnTo>
                <a:lnTo>
                  <a:pt x="1329182" y="396240"/>
                </a:lnTo>
                <a:lnTo>
                  <a:pt x="2138730" y="396240"/>
                </a:lnTo>
                <a:lnTo>
                  <a:pt x="2138730" y="0"/>
                </a:lnTo>
                <a:close/>
              </a:path>
              <a:path w="6473825" h="396240">
                <a:moveTo>
                  <a:pt x="6473558" y="0"/>
                </a:moveTo>
                <a:lnTo>
                  <a:pt x="6473558" y="0"/>
                </a:lnTo>
                <a:lnTo>
                  <a:pt x="2138807" y="0"/>
                </a:lnTo>
                <a:lnTo>
                  <a:pt x="2138807" y="396240"/>
                </a:lnTo>
                <a:lnTo>
                  <a:pt x="6473558" y="396240"/>
                </a:lnTo>
                <a:lnTo>
                  <a:pt x="6473558" y="0"/>
                </a:lnTo>
                <a:close/>
              </a:path>
            </a:pathLst>
          </a:custGeom>
          <a:solidFill>
            <a:srgbClr val="C8C9CA"/>
          </a:solidFill>
        </p:spPr>
        <p:txBody>
          <a:bodyPr wrap="square" lIns="0" tIns="0" rIns="0" bIns="0" rtlCol="0"/>
          <a:lstStyle/>
          <a:p/>
        </p:txBody>
      </p:sp>
      <p:graphicFrame>
        <p:nvGraphicFramePr>
          <p:cNvPr id="6" name="object 6"/>
          <p:cNvGraphicFramePr>
            <a:graphicFrameLocks noGrp="1"/>
          </p:cNvGraphicFramePr>
          <p:nvPr/>
        </p:nvGraphicFramePr>
        <p:xfrm>
          <a:off x="544068" y="626363"/>
          <a:ext cx="6473825" cy="9371965"/>
        </p:xfrm>
        <a:graphic>
          <a:graphicData uri="http://schemas.openxmlformats.org/drawingml/2006/table">
            <a:tbl>
              <a:tblPr firstRow="1" bandRow="1">
                <a:tableStyleId>{2D5ABB26-0587-4C30-8999-92F81FD0307C}</a:tableStyleId>
              </a:tblPr>
              <a:tblGrid>
                <a:gridCol w="661670"/>
                <a:gridCol w="630555"/>
                <a:gridCol w="880744"/>
                <a:gridCol w="772794"/>
                <a:gridCol w="773429"/>
                <a:gridCol w="685164"/>
                <a:gridCol w="2068195"/>
              </a:tblGrid>
              <a:tr h="480059">
                <a:tc>
                  <a:txBody>
                    <a:bodyPr/>
                    <a:lstStyle/>
                    <a:p>
                      <a:pPr marL="67945">
                        <a:lnSpc>
                          <a:spcPct val="100000"/>
                        </a:lnSpc>
                        <a:spcBef>
                          <a:spcPts val="800"/>
                        </a:spcBef>
                      </a:pPr>
                      <a:r>
                        <a:rPr dirty="0" sz="900" spc="-5">
                          <a:solidFill>
                            <a:srgbClr val="4D4D4F"/>
                          </a:solidFill>
                          <a:latin typeface="等线"/>
                          <a:cs typeface="等线"/>
                        </a:rPr>
                        <a:t>002030.SZ</a:t>
                      </a:r>
                      <a:endParaRPr sz="900">
                        <a:latin typeface="等线"/>
                        <a:cs typeface="等线"/>
                      </a:endParaRPr>
                    </a:p>
                  </a:txBody>
                  <a:tcPr marL="0" marR="0" marB="0" marT="101600">
                    <a:lnT w="19050">
                      <a:solidFill>
                        <a:srgbClr val="F5821F"/>
                      </a:solidFill>
                      <a:prstDash val="solid"/>
                    </a:lnT>
                    <a:solidFill>
                      <a:srgbClr val="C8C9CA"/>
                    </a:solidFill>
                  </a:tcPr>
                </a:tc>
                <a:tc>
                  <a:txBody>
                    <a:bodyPr/>
                    <a:lstStyle/>
                    <a:p>
                      <a:pPr marL="67945">
                        <a:lnSpc>
                          <a:spcPct val="100000"/>
                        </a:lnSpc>
                        <a:spcBef>
                          <a:spcPts val="825"/>
                        </a:spcBef>
                      </a:pPr>
                      <a:r>
                        <a:rPr dirty="0" sz="900">
                          <a:solidFill>
                            <a:srgbClr val="4D4D4F"/>
                          </a:solidFill>
                          <a:latin typeface="宋体"/>
                          <a:cs typeface="宋体"/>
                        </a:rPr>
                        <a:t>达安基因</a:t>
                      </a:r>
                      <a:endParaRPr sz="900">
                        <a:latin typeface="宋体"/>
                        <a:cs typeface="宋体"/>
                      </a:endParaRPr>
                    </a:p>
                  </a:txBody>
                  <a:tcPr marL="0" marR="0" marB="0" marT="104775">
                    <a:lnT w="19050">
                      <a:solidFill>
                        <a:srgbClr val="F5821F"/>
                      </a:solidFill>
                      <a:prstDash val="solid"/>
                    </a:lnT>
                    <a:solidFill>
                      <a:srgbClr val="C8C9CA"/>
                    </a:solidFill>
                  </a:tcPr>
                </a:tc>
                <a:tc>
                  <a:txBody>
                    <a:bodyPr/>
                    <a:lstStyle/>
                    <a:p>
                      <a:pPr marL="104775">
                        <a:lnSpc>
                          <a:spcPct val="100000"/>
                        </a:lnSpc>
                        <a:spcBef>
                          <a:spcPts val="825"/>
                        </a:spcBef>
                      </a:pPr>
                      <a:r>
                        <a:rPr dirty="0" sz="900">
                          <a:solidFill>
                            <a:srgbClr val="4D4D4F"/>
                          </a:solidFill>
                          <a:latin typeface="宋体"/>
                          <a:cs typeface="宋体"/>
                        </a:rPr>
                        <a:t>医疗器械Ⅲ</a:t>
                      </a:r>
                      <a:endParaRPr sz="900">
                        <a:latin typeface="宋体"/>
                        <a:cs typeface="宋体"/>
                      </a:endParaRPr>
                    </a:p>
                  </a:txBody>
                  <a:tcPr marL="0" marR="0" marB="0" marT="104775">
                    <a:lnT w="19050">
                      <a:solidFill>
                        <a:srgbClr val="F5821F"/>
                      </a:solidFill>
                      <a:prstDash val="solid"/>
                    </a:lnT>
                    <a:solidFill>
                      <a:srgbClr val="C8C9CA"/>
                    </a:solidFill>
                  </a:tcPr>
                </a:tc>
                <a:tc>
                  <a:txBody>
                    <a:bodyPr/>
                    <a:lstStyle/>
                    <a:p>
                      <a:pPr algn="r" marR="149225">
                        <a:lnSpc>
                          <a:spcPct val="100000"/>
                        </a:lnSpc>
                        <a:spcBef>
                          <a:spcPts val="800"/>
                        </a:spcBef>
                      </a:pPr>
                      <a:r>
                        <a:rPr dirty="0" sz="900" spc="-5">
                          <a:solidFill>
                            <a:srgbClr val="4D4D4F"/>
                          </a:solidFill>
                          <a:latin typeface="等线"/>
                          <a:cs typeface="等线"/>
                        </a:rPr>
                        <a:t>1,272.06</a:t>
                      </a:r>
                      <a:endParaRPr sz="900">
                        <a:latin typeface="等线"/>
                        <a:cs typeface="等线"/>
                      </a:endParaRPr>
                    </a:p>
                  </a:txBody>
                  <a:tcPr marL="0" marR="0" marB="0" marT="101600">
                    <a:lnT w="19050">
                      <a:solidFill>
                        <a:srgbClr val="F5821F"/>
                      </a:solidFill>
                      <a:prstDash val="solid"/>
                    </a:lnT>
                    <a:solidFill>
                      <a:srgbClr val="C8C9CA"/>
                    </a:solidFill>
                  </a:tcPr>
                </a:tc>
                <a:tc>
                  <a:txBody>
                    <a:bodyPr/>
                    <a:lstStyle/>
                    <a:p>
                      <a:pPr algn="r" marR="197485">
                        <a:lnSpc>
                          <a:spcPct val="100000"/>
                        </a:lnSpc>
                        <a:spcBef>
                          <a:spcPts val="800"/>
                        </a:spcBef>
                      </a:pPr>
                      <a:r>
                        <a:rPr dirty="0" sz="900" spc="-5">
                          <a:solidFill>
                            <a:srgbClr val="4D4D4F"/>
                          </a:solidFill>
                          <a:latin typeface="等线"/>
                          <a:cs typeface="等线"/>
                        </a:rPr>
                        <a:t>1,646.26</a:t>
                      </a:r>
                      <a:endParaRPr sz="900">
                        <a:latin typeface="等线"/>
                        <a:cs typeface="等线"/>
                      </a:endParaRPr>
                    </a:p>
                  </a:txBody>
                  <a:tcPr marL="0" marR="0" marB="0" marT="101600">
                    <a:lnT w="19050">
                      <a:solidFill>
                        <a:srgbClr val="F5821F"/>
                      </a:solidFill>
                      <a:prstDash val="solid"/>
                    </a:lnT>
                    <a:solidFill>
                      <a:srgbClr val="C8C9CA"/>
                    </a:solidFill>
                  </a:tcPr>
                </a:tc>
                <a:tc>
                  <a:txBody>
                    <a:bodyPr/>
                    <a:lstStyle/>
                    <a:p>
                      <a:pPr algn="r" marR="60960">
                        <a:lnSpc>
                          <a:spcPct val="100000"/>
                        </a:lnSpc>
                        <a:spcBef>
                          <a:spcPts val="800"/>
                        </a:spcBef>
                      </a:pPr>
                      <a:r>
                        <a:rPr dirty="0" sz="900" spc="-5">
                          <a:solidFill>
                            <a:srgbClr val="4D4D4F"/>
                          </a:solidFill>
                          <a:latin typeface="等线"/>
                          <a:cs typeface="等线"/>
                        </a:rPr>
                        <a:t>1,459.16</a:t>
                      </a:r>
                      <a:endParaRPr sz="900">
                        <a:latin typeface="等线"/>
                        <a:cs typeface="等线"/>
                      </a:endParaRPr>
                    </a:p>
                  </a:txBody>
                  <a:tcPr marL="0" marR="0" marB="0" marT="101600">
                    <a:lnT w="19050">
                      <a:solidFill>
                        <a:srgbClr val="F5821F"/>
                      </a:solidFill>
                      <a:prstDash val="solid"/>
                    </a:lnT>
                    <a:solidFill>
                      <a:srgbClr val="C8C9CA"/>
                    </a:solidFill>
                  </a:tcPr>
                </a:tc>
                <a:tc>
                  <a:txBody>
                    <a:bodyPr/>
                    <a:lstStyle/>
                    <a:p>
                      <a:pPr marL="67945" marR="158115">
                        <a:lnSpc>
                          <a:spcPct val="144400"/>
                        </a:lnSpc>
                        <a:spcBef>
                          <a:spcPts val="345"/>
                        </a:spcBef>
                      </a:pPr>
                      <a:r>
                        <a:rPr dirty="0" sz="900">
                          <a:solidFill>
                            <a:srgbClr val="4D4D4F"/>
                          </a:solidFill>
                          <a:latin typeface="宋体"/>
                          <a:cs typeface="宋体"/>
                        </a:rPr>
                        <a:t>净利润约</a:t>
                      </a:r>
                      <a:r>
                        <a:rPr dirty="0" sz="900" spc="-260">
                          <a:solidFill>
                            <a:srgbClr val="4D4D4F"/>
                          </a:solidFill>
                          <a:latin typeface="宋体"/>
                          <a:cs typeface="宋体"/>
                        </a:rPr>
                        <a:t> </a:t>
                      </a:r>
                      <a:r>
                        <a:rPr dirty="0" sz="900" spc="-5">
                          <a:solidFill>
                            <a:srgbClr val="4D4D4F"/>
                          </a:solidFill>
                          <a:latin typeface="等线"/>
                          <a:cs typeface="等线"/>
                        </a:rPr>
                        <a:t>110000.00</a:t>
                      </a:r>
                      <a:r>
                        <a:rPr dirty="0" sz="900" spc="-4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~140000.00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增长</a:t>
                      </a:r>
                      <a:r>
                        <a:rPr dirty="0" sz="900" spc="-235">
                          <a:solidFill>
                            <a:srgbClr val="4D4D4F"/>
                          </a:solidFill>
                          <a:latin typeface="宋体"/>
                          <a:cs typeface="宋体"/>
                        </a:rPr>
                        <a:t> </a:t>
                      </a:r>
                      <a:r>
                        <a:rPr dirty="0" sz="900" spc="-5">
                          <a:solidFill>
                            <a:srgbClr val="4D4D4F"/>
                          </a:solidFill>
                          <a:latin typeface="等线"/>
                          <a:cs typeface="等线"/>
                        </a:rPr>
                        <a:t>1272.06%~1646.26%</a:t>
                      </a:r>
                      <a:endParaRPr sz="900">
                        <a:latin typeface="等线"/>
                        <a:cs typeface="等线"/>
                      </a:endParaRPr>
                    </a:p>
                  </a:txBody>
                  <a:tcPr marL="0" marR="0" marB="0" marT="43815">
                    <a:lnT w="19050">
                      <a:solidFill>
                        <a:srgbClr val="F5821F"/>
                      </a:solidFill>
                      <a:prstDash val="solid"/>
                    </a:lnT>
                    <a:solidFill>
                      <a:srgbClr val="C8C9CA"/>
                    </a:solidFill>
                  </a:tcPr>
                </a:tc>
              </a:tr>
              <a:tr h="396494">
                <a:tc>
                  <a:txBody>
                    <a:bodyPr/>
                    <a:lstStyle/>
                    <a:p>
                      <a:pPr marL="67945">
                        <a:lnSpc>
                          <a:spcPct val="100000"/>
                        </a:lnSpc>
                        <a:spcBef>
                          <a:spcPts val="145"/>
                        </a:spcBef>
                      </a:pPr>
                      <a:r>
                        <a:rPr dirty="0" sz="900" spc="-5">
                          <a:solidFill>
                            <a:srgbClr val="4D4D4F"/>
                          </a:solidFill>
                          <a:latin typeface="等线"/>
                          <a:cs typeface="等线"/>
                        </a:rPr>
                        <a:t>002932.SZ</a:t>
                      </a:r>
                      <a:endParaRPr sz="900">
                        <a:latin typeface="等线"/>
                        <a:cs typeface="等线"/>
                      </a:endParaRPr>
                    </a:p>
                  </a:txBody>
                  <a:tcPr marL="0" marR="0" marB="0" marT="18415"/>
                </a:tc>
                <a:tc>
                  <a:txBody>
                    <a:bodyPr/>
                    <a:lstStyle/>
                    <a:p>
                      <a:pPr marL="67945">
                        <a:lnSpc>
                          <a:spcPct val="100000"/>
                        </a:lnSpc>
                        <a:spcBef>
                          <a:spcPts val="170"/>
                        </a:spcBef>
                      </a:pPr>
                      <a:r>
                        <a:rPr dirty="0" sz="900">
                          <a:solidFill>
                            <a:srgbClr val="4D4D4F"/>
                          </a:solidFill>
                          <a:latin typeface="宋体"/>
                          <a:cs typeface="宋体"/>
                        </a:rPr>
                        <a:t>明德生物</a:t>
                      </a:r>
                      <a:endParaRPr sz="900">
                        <a:latin typeface="宋体"/>
                        <a:cs typeface="宋体"/>
                      </a:endParaRPr>
                    </a:p>
                  </a:txBody>
                  <a:tcPr marL="0" marR="0" marB="0" marT="21590"/>
                </a:tc>
                <a:tc>
                  <a:txBody>
                    <a:bodyPr/>
                    <a:lstStyle/>
                    <a:p>
                      <a:pPr marL="104775">
                        <a:lnSpc>
                          <a:spcPct val="100000"/>
                        </a:lnSpc>
                        <a:spcBef>
                          <a:spcPts val="170"/>
                        </a:spcBef>
                      </a:pPr>
                      <a:r>
                        <a:rPr dirty="0" sz="900">
                          <a:solidFill>
                            <a:srgbClr val="4D4D4F"/>
                          </a:solidFill>
                          <a:latin typeface="宋体"/>
                          <a:cs typeface="宋体"/>
                        </a:rPr>
                        <a:t>医疗器械Ⅲ</a:t>
                      </a:r>
                      <a:endParaRPr sz="900">
                        <a:latin typeface="宋体"/>
                        <a:cs typeface="宋体"/>
                      </a:endParaRPr>
                    </a:p>
                  </a:txBody>
                  <a:tcPr marL="0" marR="0" marB="0" marT="21590"/>
                </a:tc>
                <a:tc>
                  <a:txBody>
                    <a:bodyPr/>
                    <a:lstStyle/>
                    <a:p>
                      <a:pPr algn="r" marR="149225">
                        <a:lnSpc>
                          <a:spcPct val="100000"/>
                        </a:lnSpc>
                        <a:spcBef>
                          <a:spcPts val="145"/>
                        </a:spcBef>
                      </a:pPr>
                      <a:r>
                        <a:rPr dirty="0" sz="900" spc="-5">
                          <a:solidFill>
                            <a:srgbClr val="4D4D4F"/>
                          </a:solidFill>
                          <a:latin typeface="等线"/>
                          <a:cs typeface="等线"/>
                        </a:rPr>
                        <a:t>513.33</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665.93</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589.63</a:t>
                      </a:r>
                      <a:endParaRPr sz="900">
                        <a:latin typeface="等线"/>
                        <a:cs typeface="等线"/>
                      </a:endParaRPr>
                    </a:p>
                  </a:txBody>
                  <a:tcPr marL="0" marR="0" marB="0" marT="18415"/>
                </a:tc>
                <a:tc>
                  <a:txBody>
                    <a:bodyPr/>
                    <a:lstStyle/>
                    <a:p>
                      <a:pPr marL="67945">
                        <a:lnSpc>
                          <a:spcPct val="100000"/>
                        </a:lnSpc>
                        <a:spcBef>
                          <a:spcPts val="170"/>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28136.21</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~35136.21</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513.33%~665.93%</a:t>
                      </a:r>
                      <a:endParaRPr sz="900">
                        <a:latin typeface="等线"/>
                        <a:cs typeface="等线"/>
                      </a:endParaRPr>
                    </a:p>
                  </a:txBody>
                  <a:tcPr marL="0" marR="0" marB="0" marT="21590"/>
                </a:tc>
              </a:tr>
              <a:tr h="396240">
                <a:tc>
                  <a:txBody>
                    <a:bodyPr/>
                    <a:lstStyle/>
                    <a:p>
                      <a:pPr marL="67945">
                        <a:lnSpc>
                          <a:spcPct val="100000"/>
                        </a:lnSpc>
                        <a:spcBef>
                          <a:spcPts val="145"/>
                        </a:spcBef>
                      </a:pPr>
                      <a:r>
                        <a:rPr dirty="0" sz="900" spc="-5">
                          <a:solidFill>
                            <a:srgbClr val="4D4D4F"/>
                          </a:solidFill>
                          <a:latin typeface="等线"/>
                          <a:cs typeface="等线"/>
                        </a:rPr>
                        <a:t>002432.SZ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九安医疗</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5"/>
                        </a:spcBef>
                      </a:pPr>
                      <a:r>
                        <a:rPr dirty="0" sz="900" spc="-5">
                          <a:solidFill>
                            <a:srgbClr val="4D4D4F"/>
                          </a:solidFill>
                          <a:latin typeface="等线"/>
                          <a:cs typeface="等线"/>
                        </a:rPr>
                        <a:t>501.96</a:t>
                      </a:r>
                      <a:endParaRPr sz="900">
                        <a:latin typeface="等线"/>
                        <a:cs typeface="等线"/>
                      </a:endParaRPr>
                    </a:p>
                  </a:txBody>
                  <a:tcPr marL="0" marR="0" marB="0" marT="18415">
                    <a:solidFill>
                      <a:srgbClr val="C8C9CA"/>
                    </a:solidFill>
                  </a:tcPr>
                </a:tc>
                <a:tc>
                  <a:txBody>
                    <a:bodyPr/>
                    <a:lstStyle/>
                    <a:p>
                      <a:pPr algn="r" marR="196850">
                        <a:lnSpc>
                          <a:spcPct val="100000"/>
                        </a:lnSpc>
                        <a:spcBef>
                          <a:spcPts val="145"/>
                        </a:spcBef>
                      </a:pPr>
                      <a:r>
                        <a:rPr dirty="0" sz="900" spc="-5">
                          <a:solidFill>
                            <a:srgbClr val="4D4D4F"/>
                          </a:solidFill>
                          <a:latin typeface="等线"/>
                          <a:cs typeface="等线"/>
                        </a:rPr>
                        <a:t>577.32</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539.64</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32000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~38000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增长</a:t>
                      </a:r>
                      <a:endParaRPr sz="900">
                        <a:latin typeface="宋体"/>
                        <a:cs typeface="宋体"/>
                      </a:endParaRPr>
                    </a:p>
                    <a:p>
                      <a:pPr marL="67945">
                        <a:lnSpc>
                          <a:spcPct val="100000"/>
                        </a:lnSpc>
                        <a:spcBef>
                          <a:spcPts val="455"/>
                        </a:spcBef>
                      </a:pPr>
                      <a:r>
                        <a:rPr dirty="0" sz="900" spc="-5">
                          <a:solidFill>
                            <a:srgbClr val="4D4D4F"/>
                          </a:solidFill>
                          <a:latin typeface="等线"/>
                          <a:cs typeface="等线"/>
                        </a:rPr>
                        <a:t>501.96%~577.32%</a:t>
                      </a:r>
                      <a:endParaRPr sz="900">
                        <a:latin typeface="等线"/>
                        <a:cs typeface="等线"/>
                      </a:endParaRPr>
                    </a:p>
                  </a:txBody>
                  <a:tcPr marL="0" marR="0" marB="0" marT="20955">
                    <a:solidFill>
                      <a:srgbClr val="C8C9CA"/>
                    </a:solidFill>
                  </a:tcPr>
                </a:tc>
              </a:tr>
              <a:tr h="396239">
                <a:tc>
                  <a:txBody>
                    <a:bodyPr/>
                    <a:lstStyle/>
                    <a:p>
                      <a:pPr marL="67945">
                        <a:lnSpc>
                          <a:spcPct val="100000"/>
                        </a:lnSpc>
                        <a:spcBef>
                          <a:spcPts val="145"/>
                        </a:spcBef>
                      </a:pPr>
                      <a:r>
                        <a:rPr dirty="0" sz="900" spc="-5">
                          <a:solidFill>
                            <a:srgbClr val="4D4D4F"/>
                          </a:solidFill>
                          <a:latin typeface="等线"/>
                          <a:cs typeface="等线"/>
                        </a:rPr>
                        <a:t>002382.SZ</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蓝帆医疗</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tc>
                <a:tc>
                  <a:txBody>
                    <a:bodyPr/>
                    <a:lstStyle/>
                    <a:p>
                      <a:pPr algn="r" marR="149225">
                        <a:lnSpc>
                          <a:spcPct val="100000"/>
                        </a:lnSpc>
                        <a:spcBef>
                          <a:spcPts val="145"/>
                        </a:spcBef>
                      </a:pPr>
                      <a:r>
                        <a:rPr dirty="0" sz="900" spc="-5">
                          <a:solidFill>
                            <a:srgbClr val="4D4D4F"/>
                          </a:solidFill>
                          <a:latin typeface="等线"/>
                          <a:cs typeface="等线"/>
                        </a:rPr>
                        <a:t>380.00</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460.00</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420.00</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65">
                          <a:solidFill>
                            <a:srgbClr val="4D4D4F"/>
                          </a:solidFill>
                          <a:latin typeface="宋体"/>
                          <a:cs typeface="宋体"/>
                        </a:rPr>
                        <a:t> </a:t>
                      </a:r>
                      <a:r>
                        <a:rPr dirty="0" sz="900" spc="-5">
                          <a:solidFill>
                            <a:srgbClr val="4D4D4F"/>
                          </a:solidFill>
                          <a:latin typeface="等线"/>
                          <a:cs typeface="等线"/>
                        </a:rPr>
                        <a:t>180000</a:t>
                      </a:r>
                      <a:r>
                        <a:rPr dirty="0" sz="900" spc="-5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~210000</a:t>
                      </a:r>
                      <a:r>
                        <a:rPr dirty="0" sz="900" spc="-50">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增</a:t>
                      </a:r>
                      <a:endParaRPr sz="900">
                        <a:latin typeface="宋体"/>
                        <a:cs typeface="宋体"/>
                      </a:endParaRPr>
                    </a:p>
                    <a:p>
                      <a:pPr marL="67945">
                        <a:lnSpc>
                          <a:spcPct val="100000"/>
                        </a:lnSpc>
                        <a:spcBef>
                          <a:spcPts val="480"/>
                        </a:spcBef>
                      </a:pPr>
                      <a:r>
                        <a:rPr dirty="0" sz="900">
                          <a:solidFill>
                            <a:srgbClr val="4D4D4F"/>
                          </a:solidFill>
                          <a:latin typeface="宋体"/>
                          <a:cs typeface="宋体"/>
                        </a:rPr>
                        <a:t>长</a:t>
                      </a:r>
                      <a:r>
                        <a:rPr dirty="0" sz="900" spc="-229">
                          <a:solidFill>
                            <a:srgbClr val="4D4D4F"/>
                          </a:solidFill>
                          <a:latin typeface="宋体"/>
                          <a:cs typeface="宋体"/>
                        </a:rPr>
                        <a:t> </a:t>
                      </a:r>
                      <a:r>
                        <a:rPr dirty="0" sz="900" spc="-5">
                          <a:solidFill>
                            <a:srgbClr val="4D4D4F"/>
                          </a:solidFill>
                          <a:latin typeface="等线"/>
                          <a:cs typeface="等线"/>
                        </a:rPr>
                        <a:t>380%~460%</a:t>
                      </a:r>
                      <a:endParaRPr sz="900">
                        <a:latin typeface="等线"/>
                        <a:cs typeface="等线"/>
                      </a:endParaRPr>
                    </a:p>
                  </a:txBody>
                  <a:tcPr marL="0" marR="0" marB="0" marT="20955"/>
                </a:tc>
              </a:tr>
              <a:tr h="396240">
                <a:tc>
                  <a:txBody>
                    <a:bodyPr/>
                    <a:lstStyle/>
                    <a:p>
                      <a:pPr marL="67945">
                        <a:lnSpc>
                          <a:spcPct val="100000"/>
                        </a:lnSpc>
                        <a:spcBef>
                          <a:spcPts val="140"/>
                        </a:spcBef>
                      </a:pPr>
                      <a:r>
                        <a:rPr dirty="0" sz="900" spc="-5">
                          <a:solidFill>
                            <a:srgbClr val="4D4D4F"/>
                          </a:solidFill>
                          <a:latin typeface="等线"/>
                          <a:cs typeface="等线"/>
                        </a:rPr>
                        <a:t>002107.SZ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沃华医药</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160.00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210.00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185.00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13496.37</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~16091.82</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160.00%~210.00%</a:t>
                      </a:r>
                      <a:endParaRPr sz="900">
                        <a:latin typeface="等线"/>
                        <a:cs typeface="等线"/>
                      </a:endParaRPr>
                    </a:p>
                  </a:txBody>
                  <a:tcPr marL="0" marR="0" marB="0" marT="20955">
                    <a:solidFill>
                      <a:srgbClr val="C8C9CA"/>
                    </a:solidFill>
                  </a:tcPr>
                </a:tc>
              </a:tr>
              <a:tr h="396239">
                <a:tc>
                  <a:txBody>
                    <a:bodyPr/>
                    <a:lstStyle/>
                    <a:p>
                      <a:pPr marL="67945">
                        <a:lnSpc>
                          <a:spcPct val="100000"/>
                        </a:lnSpc>
                        <a:spcBef>
                          <a:spcPts val="140"/>
                        </a:spcBef>
                      </a:pPr>
                      <a:r>
                        <a:rPr dirty="0" sz="900" spc="-5">
                          <a:solidFill>
                            <a:srgbClr val="4D4D4F"/>
                          </a:solidFill>
                          <a:latin typeface="等线"/>
                          <a:cs typeface="等线"/>
                        </a:rPr>
                        <a:t>300314.SZ</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戴维医疗</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tc>
                <a:tc>
                  <a:txBody>
                    <a:bodyPr/>
                    <a:lstStyle/>
                    <a:p>
                      <a:pPr algn="r" marR="149225">
                        <a:lnSpc>
                          <a:spcPct val="100000"/>
                        </a:lnSpc>
                        <a:spcBef>
                          <a:spcPts val="140"/>
                        </a:spcBef>
                      </a:pPr>
                      <a:r>
                        <a:rPr dirty="0" sz="900" spc="-5">
                          <a:solidFill>
                            <a:srgbClr val="4D4D4F"/>
                          </a:solidFill>
                          <a:latin typeface="等线"/>
                          <a:cs typeface="等线"/>
                        </a:rPr>
                        <a:t>160.00</a:t>
                      </a:r>
                      <a:endParaRPr sz="900">
                        <a:latin typeface="等线"/>
                        <a:cs typeface="等线"/>
                      </a:endParaRPr>
                    </a:p>
                  </a:txBody>
                  <a:tcPr marL="0" marR="0" marB="0" marT="17780"/>
                </a:tc>
                <a:tc>
                  <a:txBody>
                    <a:bodyPr/>
                    <a:lstStyle/>
                    <a:p>
                      <a:pPr algn="r" marR="196850">
                        <a:lnSpc>
                          <a:spcPct val="100000"/>
                        </a:lnSpc>
                        <a:spcBef>
                          <a:spcPts val="140"/>
                        </a:spcBef>
                      </a:pPr>
                      <a:r>
                        <a:rPr dirty="0" sz="900" spc="-5">
                          <a:solidFill>
                            <a:srgbClr val="4D4D4F"/>
                          </a:solidFill>
                          <a:latin typeface="等线"/>
                          <a:cs typeface="等线"/>
                        </a:rPr>
                        <a:t>190.00</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175.00</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10489.44</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~11699.76</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变动幅度为</a:t>
                      </a:r>
                      <a:r>
                        <a:rPr dirty="0" sz="900" spc="-5">
                          <a:solidFill>
                            <a:srgbClr val="4D4D4F"/>
                          </a:solidFill>
                          <a:latin typeface="等线"/>
                          <a:cs typeface="等线"/>
                        </a:rPr>
                        <a:t>:160%~190%</a:t>
                      </a:r>
                      <a:endParaRPr sz="900">
                        <a:latin typeface="等线"/>
                        <a:cs typeface="等线"/>
                      </a:endParaRPr>
                    </a:p>
                  </a:txBody>
                  <a:tcPr marL="0" marR="0" marB="0" marT="20955"/>
                </a:tc>
              </a:tr>
              <a:tr h="396240">
                <a:tc>
                  <a:txBody>
                    <a:bodyPr/>
                    <a:lstStyle/>
                    <a:p>
                      <a:pPr marL="67945">
                        <a:lnSpc>
                          <a:spcPct val="100000"/>
                        </a:lnSpc>
                        <a:spcBef>
                          <a:spcPts val="145"/>
                        </a:spcBef>
                      </a:pPr>
                      <a:r>
                        <a:rPr dirty="0" sz="900" spc="-5">
                          <a:solidFill>
                            <a:srgbClr val="4D4D4F"/>
                          </a:solidFill>
                          <a:latin typeface="等线"/>
                          <a:cs typeface="等线"/>
                        </a:rPr>
                        <a:t>300639.SZ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凯普生物</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5"/>
                        </a:spcBef>
                      </a:pPr>
                      <a:r>
                        <a:rPr dirty="0" sz="900" spc="-5">
                          <a:solidFill>
                            <a:srgbClr val="4D4D4F"/>
                          </a:solidFill>
                          <a:latin typeface="等线"/>
                          <a:cs typeface="等线"/>
                        </a:rPr>
                        <a:t>147.63</a:t>
                      </a:r>
                      <a:endParaRPr sz="900">
                        <a:latin typeface="等线"/>
                        <a:cs typeface="等线"/>
                      </a:endParaRPr>
                    </a:p>
                  </a:txBody>
                  <a:tcPr marL="0" marR="0" marB="0" marT="18415">
                    <a:solidFill>
                      <a:srgbClr val="C8C9CA"/>
                    </a:solidFill>
                  </a:tcPr>
                </a:tc>
                <a:tc>
                  <a:txBody>
                    <a:bodyPr/>
                    <a:lstStyle/>
                    <a:p>
                      <a:pPr algn="r" marR="196850">
                        <a:lnSpc>
                          <a:spcPct val="100000"/>
                        </a:lnSpc>
                        <a:spcBef>
                          <a:spcPts val="145"/>
                        </a:spcBef>
                      </a:pPr>
                      <a:r>
                        <a:rPr dirty="0" sz="900" spc="-5">
                          <a:solidFill>
                            <a:srgbClr val="4D4D4F"/>
                          </a:solidFill>
                          <a:latin typeface="等线"/>
                          <a:cs typeface="等线"/>
                        </a:rPr>
                        <a:t>176.20</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161.92</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26000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~29000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变动</a:t>
                      </a:r>
                      <a:endParaRPr sz="900">
                        <a:latin typeface="宋体"/>
                        <a:cs typeface="宋体"/>
                      </a:endParaRPr>
                    </a:p>
                    <a:p>
                      <a:pPr marL="67945">
                        <a:lnSpc>
                          <a:spcPct val="100000"/>
                        </a:lnSpc>
                        <a:spcBef>
                          <a:spcPts val="480"/>
                        </a:spcBef>
                      </a:pPr>
                      <a:r>
                        <a:rPr dirty="0" sz="900">
                          <a:solidFill>
                            <a:srgbClr val="4D4D4F"/>
                          </a:solidFill>
                          <a:latin typeface="宋体"/>
                          <a:cs typeface="宋体"/>
                        </a:rPr>
                        <a:t>幅度为</a:t>
                      </a:r>
                      <a:r>
                        <a:rPr dirty="0" sz="900" spc="-5">
                          <a:solidFill>
                            <a:srgbClr val="4D4D4F"/>
                          </a:solidFill>
                          <a:latin typeface="等线"/>
                          <a:cs typeface="等线"/>
                        </a:rPr>
                        <a:t>:147.63%~176.2%</a:t>
                      </a:r>
                      <a:endParaRPr sz="900">
                        <a:latin typeface="等线"/>
                        <a:cs typeface="等线"/>
                      </a:endParaRPr>
                    </a:p>
                  </a:txBody>
                  <a:tcPr marL="0" marR="0" marB="0" marT="20955">
                    <a:solidFill>
                      <a:srgbClr val="C8C9CA"/>
                    </a:solidFill>
                  </a:tcPr>
                </a:tc>
              </a:tr>
              <a:tr h="396621">
                <a:tc>
                  <a:txBody>
                    <a:bodyPr/>
                    <a:lstStyle/>
                    <a:p>
                      <a:pPr marL="67945">
                        <a:lnSpc>
                          <a:spcPct val="100000"/>
                        </a:lnSpc>
                        <a:spcBef>
                          <a:spcPts val="145"/>
                        </a:spcBef>
                      </a:pPr>
                      <a:r>
                        <a:rPr dirty="0" sz="900" spc="-5">
                          <a:solidFill>
                            <a:srgbClr val="4D4D4F"/>
                          </a:solidFill>
                          <a:latin typeface="等线"/>
                          <a:cs typeface="等线"/>
                        </a:rPr>
                        <a:t>002349.SZ</a:t>
                      </a:r>
                      <a:endParaRPr sz="900">
                        <a:latin typeface="等线"/>
                        <a:cs typeface="等线"/>
                      </a:endParaRPr>
                    </a:p>
                  </a:txBody>
                  <a:tcPr marL="0" marR="0" marB="0" marT="18415"/>
                </a:tc>
                <a:tc>
                  <a:txBody>
                    <a:bodyPr/>
                    <a:lstStyle/>
                    <a:p>
                      <a:pPr marL="67945">
                        <a:lnSpc>
                          <a:spcPct val="100000"/>
                        </a:lnSpc>
                        <a:spcBef>
                          <a:spcPts val="170"/>
                        </a:spcBef>
                      </a:pPr>
                      <a:r>
                        <a:rPr dirty="0" sz="900">
                          <a:solidFill>
                            <a:srgbClr val="4D4D4F"/>
                          </a:solidFill>
                          <a:latin typeface="宋体"/>
                          <a:cs typeface="宋体"/>
                        </a:rPr>
                        <a:t>精华制药</a:t>
                      </a:r>
                      <a:endParaRPr sz="900">
                        <a:latin typeface="宋体"/>
                        <a:cs typeface="宋体"/>
                      </a:endParaRPr>
                    </a:p>
                  </a:txBody>
                  <a:tcPr marL="0" marR="0" marB="0" marT="21590"/>
                </a:tc>
                <a:tc>
                  <a:txBody>
                    <a:bodyPr/>
                    <a:lstStyle/>
                    <a:p>
                      <a:pPr marL="104775">
                        <a:lnSpc>
                          <a:spcPct val="100000"/>
                        </a:lnSpc>
                        <a:spcBef>
                          <a:spcPts val="170"/>
                        </a:spcBef>
                      </a:pPr>
                      <a:r>
                        <a:rPr dirty="0" sz="900">
                          <a:solidFill>
                            <a:srgbClr val="4D4D4F"/>
                          </a:solidFill>
                          <a:latin typeface="宋体"/>
                          <a:cs typeface="宋体"/>
                        </a:rPr>
                        <a:t>中药Ⅲ</a:t>
                      </a:r>
                      <a:endParaRPr sz="900">
                        <a:latin typeface="宋体"/>
                        <a:cs typeface="宋体"/>
                      </a:endParaRPr>
                    </a:p>
                  </a:txBody>
                  <a:tcPr marL="0" marR="0" marB="0" marT="21590"/>
                </a:tc>
                <a:tc>
                  <a:txBody>
                    <a:bodyPr/>
                    <a:lstStyle/>
                    <a:p>
                      <a:pPr algn="r" marR="149225">
                        <a:lnSpc>
                          <a:spcPct val="100000"/>
                        </a:lnSpc>
                        <a:spcBef>
                          <a:spcPts val="145"/>
                        </a:spcBef>
                      </a:pPr>
                      <a:r>
                        <a:rPr dirty="0" sz="900" spc="-5">
                          <a:solidFill>
                            <a:srgbClr val="4D4D4F"/>
                          </a:solidFill>
                          <a:latin typeface="等线"/>
                          <a:cs typeface="等线"/>
                        </a:rPr>
                        <a:t>146.97</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170.45</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158.71</a:t>
                      </a:r>
                      <a:endParaRPr sz="900">
                        <a:latin typeface="等线"/>
                        <a:cs typeface="等线"/>
                      </a:endParaRPr>
                    </a:p>
                  </a:txBody>
                  <a:tcPr marL="0" marR="0" marB="0" marT="18415"/>
                </a:tc>
                <a:tc>
                  <a:txBody>
                    <a:bodyPr/>
                    <a:lstStyle/>
                    <a:p>
                      <a:pPr marL="67945">
                        <a:lnSpc>
                          <a:spcPct val="100000"/>
                        </a:lnSpc>
                        <a:spcBef>
                          <a:spcPts val="170"/>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10000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~15000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增长</a:t>
                      </a:r>
                      <a:endParaRPr sz="900">
                        <a:latin typeface="宋体"/>
                        <a:cs typeface="宋体"/>
                      </a:endParaRPr>
                    </a:p>
                    <a:p>
                      <a:pPr marL="67945">
                        <a:lnSpc>
                          <a:spcPct val="100000"/>
                        </a:lnSpc>
                        <a:spcBef>
                          <a:spcPts val="455"/>
                        </a:spcBef>
                      </a:pPr>
                      <a:r>
                        <a:rPr dirty="0" sz="900" spc="-5">
                          <a:solidFill>
                            <a:srgbClr val="4D4D4F"/>
                          </a:solidFill>
                          <a:latin typeface="等线"/>
                          <a:cs typeface="等线"/>
                        </a:rPr>
                        <a:t>146.97%~170.45%</a:t>
                      </a:r>
                      <a:endParaRPr sz="900">
                        <a:latin typeface="等线"/>
                        <a:cs typeface="等线"/>
                      </a:endParaRPr>
                    </a:p>
                  </a:txBody>
                  <a:tcPr marL="0" marR="0" marB="0" marT="21590"/>
                </a:tc>
              </a:tr>
              <a:tr h="396240">
                <a:tc>
                  <a:txBody>
                    <a:bodyPr/>
                    <a:lstStyle/>
                    <a:p>
                      <a:pPr marL="67945">
                        <a:lnSpc>
                          <a:spcPct val="100000"/>
                        </a:lnSpc>
                        <a:spcBef>
                          <a:spcPts val="140"/>
                        </a:spcBef>
                      </a:pPr>
                      <a:r>
                        <a:rPr dirty="0" sz="900" spc="-5">
                          <a:solidFill>
                            <a:srgbClr val="4D4D4F"/>
                          </a:solidFill>
                          <a:latin typeface="等线"/>
                          <a:cs typeface="等线"/>
                        </a:rPr>
                        <a:t>300562.SZ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乐心医疗</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100.00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130.00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115.00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5017.98</a:t>
                      </a:r>
                      <a:r>
                        <a:rPr dirty="0" sz="900" spc="-2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~5770.67</a:t>
                      </a:r>
                      <a:r>
                        <a:rPr dirty="0" sz="900" spc="-25">
                          <a:solidFill>
                            <a:srgbClr val="4D4D4F"/>
                          </a:solidFill>
                          <a:latin typeface="等线"/>
                          <a:cs typeface="等线"/>
                        </a:rPr>
                        <a:t> </a:t>
                      </a:r>
                      <a:r>
                        <a:rPr dirty="0" sz="900">
                          <a:solidFill>
                            <a:srgbClr val="4D4D4F"/>
                          </a:solidFill>
                          <a:latin typeface="宋体"/>
                          <a:cs typeface="宋体"/>
                        </a:rPr>
                        <a:t>万元</a:t>
                      </a:r>
                      <a:r>
                        <a:rPr dirty="0" sz="900">
                          <a:solidFill>
                            <a:srgbClr val="4D4D4F"/>
                          </a:solidFill>
                          <a:latin typeface="等线"/>
                          <a:cs typeface="等线"/>
                        </a:rPr>
                        <a:t>,</a:t>
                      </a:r>
                      <a:endParaRPr sz="900">
                        <a:latin typeface="等线"/>
                        <a:cs typeface="等线"/>
                      </a:endParaRPr>
                    </a:p>
                    <a:p>
                      <a:pPr marL="67945">
                        <a:lnSpc>
                          <a:spcPct val="100000"/>
                        </a:lnSpc>
                        <a:spcBef>
                          <a:spcPts val="480"/>
                        </a:spcBef>
                      </a:pPr>
                      <a:r>
                        <a:rPr dirty="0" sz="900">
                          <a:solidFill>
                            <a:srgbClr val="4D4D4F"/>
                          </a:solidFill>
                          <a:latin typeface="宋体"/>
                          <a:cs typeface="宋体"/>
                        </a:rPr>
                        <a:t>变动幅度为</a:t>
                      </a:r>
                      <a:r>
                        <a:rPr dirty="0" sz="900" spc="-5">
                          <a:solidFill>
                            <a:srgbClr val="4D4D4F"/>
                          </a:solidFill>
                          <a:latin typeface="等线"/>
                          <a:cs typeface="等线"/>
                        </a:rPr>
                        <a:t>:100%~130%</a:t>
                      </a:r>
                      <a:endParaRPr sz="900">
                        <a:latin typeface="等线"/>
                        <a:cs typeface="等线"/>
                      </a:endParaRPr>
                    </a:p>
                  </a:txBody>
                  <a:tcPr marL="0" marR="0" marB="0" marT="20955">
                    <a:solidFill>
                      <a:srgbClr val="C8C9CA"/>
                    </a:solidFill>
                  </a:tcPr>
                </a:tc>
              </a:tr>
              <a:tr h="396239">
                <a:tc>
                  <a:txBody>
                    <a:bodyPr/>
                    <a:lstStyle/>
                    <a:p>
                      <a:pPr marL="67945">
                        <a:lnSpc>
                          <a:spcPct val="100000"/>
                        </a:lnSpc>
                        <a:spcBef>
                          <a:spcPts val="145"/>
                        </a:spcBef>
                      </a:pPr>
                      <a:r>
                        <a:rPr dirty="0" sz="900" spc="-5">
                          <a:solidFill>
                            <a:srgbClr val="4D4D4F"/>
                          </a:solidFill>
                          <a:latin typeface="等线"/>
                          <a:cs typeface="等线"/>
                        </a:rPr>
                        <a:t>002437.SZ</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誉衡药业</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tc>
                <a:tc>
                  <a:txBody>
                    <a:bodyPr/>
                    <a:lstStyle/>
                    <a:p>
                      <a:pPr algn="r" marR="149225">
                        <a:lnSpc>
                          <a:spcPct val="100000"/>
                        </a:lnSpc>
                        <a:spcBef>
                          <a:spcPts val="145"/>
                        </a:spcBef>
                      </a:pPr>
                      <a:r>
                        <a:rPr dirty="0" sz="900" spc="-5">
                          <a:solidFill>
                            <a:srgbClr val="4D4D4F"/>
                          </a:solidFill>
                          <a:latin typeface="等线"/>
                          <a:cs typeface="等线"/>
                        </a:rPr>
                        <a:t>99.80</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119.13</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109.47</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62000.00</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~68000.00</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99.80%~119.13%</a:t>
                      </a:r>
                      <a:endParaRPr sz="900">
                        <a:latin typeface="等线"/>
                        <a:cs typeface="等线"/>
                      </a:endParaRPr>
                    </a:p>
                  </a:txBody>
                  <a:tcPr marL="0" marR="0" marB="0" marT="20955"/>
                </a:tc>
              </a:tr>
              <a:tr h="396240">
                <a:tc>
                  <a:txBody>
                    <a:bodyPr/>
                    <a:lstStyle/>
                    <a:p>
                      <a:pPr marL="67945">
                        <a:lnSpc>
                          <a:spcPct val="100000"/>
                        </a:lnSpc>
                        <a:spcBef>
                          <a:spcPts val="140"/>
                        </a:spcBef>
                      </a:pPr>
                      <a:r>
                        <a:rPr dirty="0" sz="900" spc="-5">
                          <a:solidFill>
                            <a:srgbClr val="4D4D4F"/>
                          </a:solidFill>
                          <a:latin typeface="等线"/>
                          <a:cs typeface="等线"/>
                        </a:rPr>
                        <a:t>002551.SZ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尚荣医疗</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120.00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95.00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54">
                          <a:solidFill>
                            <a:srgbClr val="4D4D4F"/>
                          </a:solidFill>
                          <a:latin typeface="宋体"/>
                          <a:cs typeface="宋体"/>
                        </a:rPr>
                        <a:t> </a:t>
                      </a:r>
                      <a:r>
                        <a:rPr dirty="0" sz="900" spc="-5">
                          <a:solidFill>
                            <a:srgbClr val="4D4D4F"/>
                          </a:solidFill>
                          <a:latin typeface="等线"/>
                          <a:cs typeface="等线"/>
                        </a:rPr>
                        <a:t>9784.98</a:t>
                      </a:r>
                      <a:r>
                        <a:rPr dirty="0" sz="900" spc="-3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~12662.91</a:t>
                      </a:r>
                      <a:r>
                        <a:rPr dirty="0" sz="900" spc="-40">
                          <a:solidFill>
                            <a:srgbClr val="4D4D4F"/>
                          </a:solidFill>
                          <a:latin typeface="等线"/>
                          <a:cs typeface="等线"/>
                        </a:rPr>
                        <a:t> </a:t>
                      </a:r>
                      <a:r>
                        <a:rPr dirty="0" sz="900">
                          <a:solidFill>
                            <a:srgbClr val="4D4D4F"/>
                          </a:solidFill>
                          <a:latin typeface="宋体"/>
                          <a:cs typeface="宋体"/>
                        </a:rPr>
                        <a:t>万元</a:t>
                      </a:r>
                      <a:r>
                        <a:rPr dirty="0" sz="900">
                          <a:solidFill>
                            <a:srgbClr val="4D4D4F"/>
                          </a:solidFill>
                          <a:latin typeface="等线"/>
                          <a:cs typeface="等线"/>
                        </a:rPr>
                        <a:t>,</a:t>
                      </a:r>
                      <a:endParaRPr sz="900">
                        <a:latin typeface="等线"/>
                        <a:cs typeface="等线"/>
                      </a:endParaRPr>
                    </a:p>
                    <a:p>
                      <a:pPr marL="67945">
                        <a:lnSpc>
                          <a:spcPct val="100000"/>
                        </a:lnSpc>
                        <a:spcBef>
                          <a:spcPts val="480"/>
                        </a:spcBef>
                      </a:pP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70.00%~120.00%</a:t>
                      </a:r>
                      <a:endParaRPr sz="900">
                        <a:latin typeface="等线"/>
                        <a:cs typeface="等线"/>
                      </a:endParaRPr>
                    </a:p>
                  </a:txBody>
                  <a:tcPr marL="0" marR="0" marB="0" marT="20955">
                    <a:solidFill>
                      <a:srgbClr val="C8C9CA"/>
                    </a:solidFill>
                  </a:tcPr>
                </a:tc>
              </a:tr>
              <a:tr h="396239">
                <a:tc>
                  <a:txBody>
                    <a:bodyPr/>
                    <a:lstStyle/>
                    <a:p>
                      <a:pPr marL="67945">
                        <a:lnSpc>
                          <a:spcPct val="100000"/>
                        </a:lnSpc>
                        <a:spcBef>
                          <a:spcPts val="145"/>
                        </a:spcBef>
                      </a:pPr>
                      <a:r>
                        <a:rPr dirty="0" sz="900" spc="-5">
                          <a:solidFill>
                            <a:srgbClr val="4D4D4F"/>
                          </a:solidFill>
                          <a:latin typeface="等线"/>
                          <a:cs typeface="等线"/>
                        </a:rPr>
                        <a:t>002223.SZ</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鱼跃医疗</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tc>
                <a:tc>
                  <a:txBody>
                    <a:bodyPr/>
                    <a:lstStyle/>
                    <a:p>
                      <a:pPr algn="r" marR="149225">
                        <a:lnSpc>
                          <a:spcPct val="100000"/>
                        </a:lnSpc>
                        <a:spcBef>
                          <a:spcPts val="145"/>
                        </a:spcBef>
                      </a:pPr>
                      <a:r>
                        <a:rPr dirty="0" sz="900" spc="-5">
                          <a:solidFill>
                            <a:srgbClr val="4D4D4F"/>
                          </a:solidFill>
                          <a:latin typeface="等线"/>
                          <a:cs typeface="等线"/>
                        </a:rPr>
                        <a:t>90.00</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100.00</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95.00</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135451.51</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~142580.54</a:t>
                      </a:r>
                      <a:endParaRPr sz="900">
                        <a:latin typeface="等线"/>
                        <a:cs typeface="等线"/>
                      </a:endParaRPr>
                    </a:p>
                    <a:p>
                      <a:pPr marL="67945">
                        <a:lnSpc>
                          <a:spcPct val="100000"/>
                        </a:lnSpc>
                        <a:spcBef>
                          <a:spcPts val="480"/>
                        </a:spcBef>
                      </a:pP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90.00%~100.00%</a:t>
                      </a:r>
                      <a:endParaRPr sz="900">
                        <a:latin typeface="等线"/>
                        <a:cs typeface="等线"/>
                      </a:endParaRPr>
                    </a:p>
                  </a:txBody>
                  <a:tcPr marL="0" marR="0" marB="0" marT="20955"/>
                </a:tc>
              </a:tr>
              <a:tr h="396240">
                <a:tc>
                  <a:txBody>
                    <a:bodyPr/>
                    <a:lstStyle/>
                    <a:p>
                      <a:pPr marL="67945">
                        <a:lnSpc>
                          <a:spcPct val="100000"/>
                        </a:lnSpc>
                        <a:spcBef>
                          <a:spcPts val="140"/>
                        </a:spcBef>
                      </a:pPr>
                      <a:r>
                        <a:rPr dirty="0" sz="900" spc="-5">
                          <a:solidFill>
                            <a:srgbClr val="4D4D4F"/>
                          </a:solidFill>
                          <a:latin typeface="等线"/>
                          <a:cs typeface="等线"/>
                        </a:rPr>
                        <a:t>000661.SZ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长春高新</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生物制品Ⅲ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75.00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85.00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80.00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217095.24</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~229500.68</a:t>
                      </a:r>
                      <a:endParaRPr sz="900">
                        <a:latin typeface="等线"/>
                        <a:cs typeface="等线"/>
                      </a:endParaRPr>
                    </a:p>
                    <a:p>
                      <a:pPr marL="67945">
                        <a:lnSpc>
                          <a:spcPct val="100000"/>
                        </a:lnSpc>
                        <a:spcBef>
                          <a:spcPts val="480"/>
                        </a:spcBef>
                      </a:pP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变动幅度为</a:t>
                      </a:r>
                      <a:r>
                        <a:rPr dirty="0" sz="900" spc="-5">
                          <a:solidFill>
                            <a:srgbClr val="4D4D4F"/>
                          </a:solidFill>
                          <a:latin typeface="等线"/>
                          <a:cs typeface="等线"/>
                        </a:rPr>
                        <a:t>:75%~85%</a:t>
                      </a:r>
                      <a:endParaRPr sz="900">
                        <a:latin typeface="等线"/>
                        <a:cs typeface="等线"/>
                      </a:endParaRPr>
                    </a:p>
                  </a:txBody>
                  <a:tcPr marL="0" marR="0" marB="0" marT="20955">
                    <a:solidFill>
                      <a:srgbClr val="C8C9CA"/>
                    </a:solidFill>
                  </a:tcPr>
                </a:tc>
              </a:tr>
              <a:tr h="396494">
                <a:tc>
                  <a:txBody>
                    <a:bodyPr/>
                    <a:lstStyle/>
                    <a:p>
                      <a:pPr marL="67945">
                        <a:lnSpc>
                          <a:spcPct val="100000"/>
                        </a:lnSpc>
                        <a:spcBef>
                          <a:spcPts val="145"/>
                        </a:spcBef>
                      </a:pPr>
                      <a:r>
                        <a:rPr dirty="0" sz="900" spc="-5">
                          <a:solidFill>
                            <a:srgbClr val="4D4D4F"/>
                          </a:solidFill>
                          <a:latin typeface="等线"/>
                          <a:cs typeface="等线"/>
                        </a:rPr>
                        <a:t>002603.SZ</a:t>
                      </a:r>
                      <a:endParaRPr sz="900">
                        <a:latin typeface="等线"/>
                        <a:cs typeface="等线"/>
                      </a:endParaRPr>
                    </a:p>
                  </a:txBody>
                  <a:tcPr marL="0" marR="0" marB="0" marT="18415"/>
                </a:tc>
                <a:tc>
                  <a:txBody>
                    <a:bodyPr/>
                    <a:lstStyle/>
                    <a:p>
                      <a:pPr marL="67945">
                        <a:lnSpc>
                          <a:spcPct val="100000"/>
                        </a:lnSpc>
                        <a:spcBef>
                          <a:spcPts val="170"/>
                        </a:spcBef>
                      </a:pPr>
                      <a:r>
                        <a:rPr dirty="0" sz="900">
                          <a:solidFill>
                            <a:srgbClr val="4D4D4F"/>
                          </a:solidFill>
                          <a:latin typeface="宋体"/>
                          <a:cs typeface="宋体"/>
                        </a:rPr>
                        <a:t>以岭药业</a:t>
                      </a:r>
                      <a:endParaRPr sz="900">
                        <a:latin typeface="宋体"/>
                        <a:cs typeface="宋体"/>
                      </a:endParaRPr>
                    </a:p>
                  </a:txBody>
                  <a:tcPr marL="0" marR="0" marB="0" marT="21590"/>
                </a:tc>
                <a:tc>
                  <a:txBody>
                    <a:bodyPr/>
                    <a:lstStyle/>
                    <a:p>
                      <a:pPr marL="104775">
                        <a:lnSpc>
                          <a:spcPct val="100000"/>
                        </a:lnSpc>
                        <a:spcBef>
                          <a:spcPts val="170"/>
                        </a:spcBef>
                      </a:pPr>
                      <a:r>
                        <a:rPr dirty="0" sz="900">
                          <a:solidFill>
                            <a:srgbClr val="4D4D4F"/>
                          </a:solidFill>
                          <a:latin typeface="宋体"/>
                          <a:cs typeface="宋体"/>
                        </a:rPr>
                        <a:t>中药Ⅲ</a:t>
                      </a:r>
                      <a:endParaRPr sz="900">
                        <a:latin typeface="宋体"/>
                        <a:cs typeface="宋体"/>
                      </a:endParaRPr>
                    </a:p>
                  </a:txBody>
                  <a:tcPr marL="0" marR="0" marB="0" marT="21590"/>
                </a:tc>
                <a:tc>
                  <a:txBody>
                    <a:bodyPr/>
                    <a:lstStyle/>
                    <a:p>
                      <a:pPr algn="r" marR="149225">
                        <a:lnSpc>
                          <a:spcPct val="100000"/>
                        </a:lnSpc>
                        <a:spcBef>
                          <a:spcPts val="145"/>
                        </a:spcBef>
                      </a:pPr>
                      <a:r>
                        <a:rPr dirty="0" sz="900" spc="-5">
                          <a:solidFill>
                            <a:srgbClr val="4D4D4F"/>
                          </a:solidFill>
                          <a:latin typeface="等线"/>
                          <a:cs typeface="等线"/>
                        </a:rPr>
                        <a:t>70.00</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80.00</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75.00</a:t>
                      </a:r>
                      <a:endParaRPr sz="900">
                        <a:latin typeface="等线"/>
                        <a:cs typeface="等线"/>
                      </a:endParaRPr>
                    </a:p>
                  </a:txBody>
                  <a:tcPr marL="0" marR="0" marB="0" marT="18415"/>
                </a:tc>
                <a:tc>
                  <a:txBody>
                    <a:bodyPr/>
                    <a:lstStyle/>
                    <a:p>
                      <a:pPr marL="67945">
                        <a:lnSpc>
                          <a:spcPct val="100000"/>
                        </a:lnSpc>
                        <a:spcBef>
                          <a:spcPts val="170"/>
                        </a:spcBef>
                      </a:pPr>
                      <a:r>
                        <a:rPr dirty="0" sz="900">
                          <a:solidFill>
                            <a:srgbClr val="4D4D4F"/>
                          </a:solidFill>
                          <a:latin typeface="宋体"/>
                          <a:cs typeface="宋体"/>
                        </a:rPr>
                        <a:t>净利润约</a:t>
                      </a:r>
                      <a:r>
                        <a:rPr dirty="0" sz="900" spc="-235">
                          <a:solidFill>
                            <a:srgbClr val="4D4D4F"/>
                          </a:solidFill>
                          <a:latin typeface="宋体"/>
                          <a:cs typeface="宋体"/>
                        </a:rPr>
                        <a:t> </a:t>
                      </a:r>
                      <a:r>
                        <a:rPr dirty="0" sz="900" spc="-5">
                          <a:solidFill>
                            <a:srgbClr val="4D4D4F"/>
                          </a:solidFill>
                          <a:latin typeface="等线"/>
                          <a:cs typeface="等线"/>
                        </a:rPr>
                        <a:t>97737.61</a:t>
                      </a:r>
                      <a:r>
                        <a:rPr dirty="0" sz="900" spc="-10">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~103486.88</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70.00%~80.00%</a:t>
                      </a:r>
                      <a:endParaRPr sz="900">
                        <a:latin typeface="等线"/>
                        <a:cs typeface="等线"/>
                      </a:endParaRPr>
                    </a:p>
                  </a:txBody>
                  <a:tcPr marL="0" marR="0" marB="0" marT="21590"/>
                </a:tc>
              </a:tr>
              <a:tr h="396240">
                <a:tc>
                  <a:txBody>
                    <a:bodyPr/>
                    <a:lstStyle/>
                    <a:p>
                      <a:pPr marL="67945">
                        <a:lnSpc>
                          <a:spcPct val="100000"/>
                        </a:lnSpc>
                        <a:spcBef>
                          <a:spcPts val="140"/>
                        </a:spcBef>
                      </a:pPr>
                      <a:r>
                        <a:rPr dirty="0" sz="900" spc="-5">
                          <a:solidFill>
                            <a:srgbClr val="4D4D4F"/>
                          </a:solidFill>
                          <a:latin typeface="等线"/>
                          <a:cs typeface="等线"/>
                        </a:rPr>
                        <a:t>300363.SZ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博腾股份</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化学原料药</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80.00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75.00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23072</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~24429</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变动</a:t>
                      </a:r>
                      <a:endParaRPr sz="900">
                        <a:latin typeface="宋体"/>
                        <a:cs typeface="宋体"/>
                      </a:endParaRPr>
                    </a:p>
                    <a:p>
                      <a:pPr marL="67945">
                        <a:lnSpc>
                          <a:spcPct val="100000"/>
                        </a:lnSpc>
                        <a:spcBef>
                          <a:spcPts val="480"/>
                        </a:spcBef>
                      </a:pPr>
                      <a:r>
                        <a:rPr dirty="0" sz="900">
                          <a:solidFill>
                            <a:srgbClr val="4D4D4F"/>
                          </a:solidFill>
                          <a:latin typeface="宋体"/>
                          <a:cs typeface="宋体"/>
                        </a:rPr>
                        <a:t>幅度为</a:t>
                      </a:r>
                      <a:r>
                        <a:rPr dirty="0" sz="900" spc="-5">
                          <a:solidFill>
                            <a:srgbClr val="4D4D4F"/>
                          </a:solidFill>
                          <a:latin typeface="等线"/>
                          <a:cs typeface="等线"/>
                        </a:rPr>
                        <a:t>:70%~80%</a:t>
                      </a:r>
                      <a:endParaRPr sz="900">
                        <a:latin typeface="等线"/>
                        <a:cs typeface="等线"/>
                      </a:endParaRPr>
                    </a:p>
                  </a:txBody>
                  <a:tcPr marL="0" marR="0" marB="0" marT="20955">
                    <a:solidFill>
                      <a:srgbClr val="C8C9CA"/>
                    </a:solidFill>
                  </a:tcPr>
                </a:tc>
              </a:tr>
              <a:tr h="396239">
                <a:tc>
                  <a:txBody>
                    <a:bodyPr/>
                    <a:lstStyle/>
                    <a:p>
                      <a:pPr marL="67945">
                        <a:lnSpc>
                          <a:spcPct val="100000"/>
                        </a:lnSpc>
                        <a:spcBef>
                          <a:spcPts val="145"/>
                        </a:spcBef>
                      </a:pPr>
                      <a:r>
                        <a:rPr dirty="0" sz="900" spc="-5">
                          <a:solidFill>
                            <a:srgbClr val="4D4D4F"/>
                          </a:solidFill>
                          <a:latin typeface="等线"/>
                          <a:cs typeface="等线"/>
                        </a:rPr>
                        <a:t>600521.SH</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华海药业</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tc>
                <a:tc>
                  <a:txBody>
                    <a:bodyPr/>
                    <a:lstStyle/>
                    <a:p>
                      <a:pPr algn="r" marR="149225">
                        <a:lnSpc>
                          <a:spcPct val="100000"/>
                        </a:lnSpc>
                        <a:spcBef>
                          <a:spcPts val="145"/>
                        </a:spcBef>
                      </a:pPr>
                      <a:r>
                        <a:rPr dirty="0" sz="900" spc="-5">
                          <a:solidFill>
                            <a:srgbClr val="4D4D4F"/>
                          </a:solidFill>
                          <a:latin typeface="等线"/>
                          <a:cs typeface="等线"/>
                        </a:rPr>
                        <a:t>60.00</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70.00</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65.00</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82000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~87000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增长</a:t>
                      </a:r>
                      <a:endParaRPr sz="900">
                        <a:latin typeface="宋体"/>
                        <a:cs typeface="宋体"/>
                      </a:endParaRPr>
                    </a:p>
                    <a:p>
                      <a:pPr marL="67945">
                        <a:lnSpc>
                          <a:spcPct val="100000"/>
                        </a:lnSpc>
                        <a:spcBef>
                          <a:spcPts val="455"/>
                        </a:spcBef>
                      </a:pPr>
                      <a:r>
                        <a:rPr dirty="0" sz="900" spc="-5">
                          <a:solidFill>
                            <a:srgbClr val="4D4D4F"/>
                          </a:solidFill>
                          <a:latin typeface="等线"/>
                          <a:cs typeface="等线"/>
                        </a:rPr>
                        <a:t>60%~70%</a:t>
                      </a:r>
                      <a:endParaRPr sz="900">
                        <a:latin typeface="等线"/>
                        <a:cs typeface="等线"/>
                      </a:endParaRPr>
                    </a:p>
                  </a:txBody>
                  <a:tcPr marL="0" marR="0" marB="0" marT="20955"/>
                </a:tc>
              </a:tr>
              <a:tr h="396240">
                <a:tc>
                  <a:txBody>
                    <a:bodyPr/>
                    <a:lstStyle/>
                    <a:p>
                      <a:pPr marL="67945">
                        <a:lnSpc>
                          <a:spcPct val="100000"/>
                        </a:lnSpc>
                        <a:spcBef>
                          <a:spcPts val="140"/>
                        </a:spcBef>
                      </a:pPr>
                      <a:r>
                        <a:rPr dirty="0" sz="900" spc="-5">
                          <a:solidFill>
                            <a:srgbClr val="4D4D4F"/>
                          </a:solidFill>
                          <a:latin typeface="等线"/>
                          <a:cs typeface="等线"/>
                        </a:rPr>
                        <a:t>300147.SZ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香雪制药</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50.00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70.00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60.00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13828.77</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~15672.61</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变动幅度为</a:t>
                      </a:r>
                      <a:r>
                        <a:rPr dirty="0" sz="900" spc="-5">
                          <a:solidFill>
                            <a:srgbClr val="4D4D4F"/>
                          </a:solidFill>
                          <a:latin typeface="等线"/>
                          <a:cs typeface="等线"/>
                        </a:rPr>
                        <a:t>:50%~70%</a:t>
                      </a:r>
                      <a:endParaRPr sz="900">
                        <a:latin typeface="等线"/>
                        <a:cs typeface="等线"/>
                      </a:endParaRPr>
                    </a:p>
                  </a:txBody>
                  <a:tcPr marL="0" marR="0" marB="0" marT="20955">
                    <a:solidFill>
                      <a:srgbClr val="C8C9CA"/>
                    </a:solidFill>
                  </a:tcPr>
                </a:tc>
              </a:tr>
              <a:tr h="396239">
                <a:tc>
                  <a:txBody>
                    <a:bodyPr/>
                    <a:lstStyle/>
                    <a:p>
                      <a:pPr marL="67945">
                        <a:lnSpc>
                          <a:spcPct val="100000"/>
                        </a:lnSpc>
                        <a:spcBef>
                          <a:spcPts val="145"/>
                        </a:spcBef>
                      </a:pPr>
                      <a:r>
                        <a:rPr dirty="0" sz="900" spc="-5">
                          <a:solidFill>
                            <a:srgbClr val="4D4D4F"/>
                          </a:solidFill>
                          <a:latin typeface="等线"/>
                          <a:cs typeface="等线"/>
                        </a:rPr>
                        <a:t>300181.SZ</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佐力药业</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tc>
                <a:tc>
                  <a:txBody>
                    <a:bodyPr/>
                    <a:lstStyle/>
                    <a:p>
                      <a:pPr algn="r" marR="149225">
                        <a:lnSpc>
                          <a:spcPct val="100000"/>
                        </a:lnSpc>
                        <a:spcBef>
                          <a:spcPts val="145"/>
                        </a:spcBef>
                      </a:pPr>
                      <a:r>
                        <a:rPr dirty="0" sz="900" spc="-5">
                          <a:solidFill>
                            <a:srgbClr val="4D4D4F"/>
                          </a:solidFill>
                          <a:latin typeface="等线"/>
                          <a:cs typeface="等线"/>
                        </a:rPr>
                        <a:t>51.17</a:t>
                      </a:r>
                      <a:endParaRPr sz="900">
                        <a:latin typeface="等线"/>
                        <a:cs typeface="等线"/>
                      </a:endParaRPr>
                    </a:p>
                  </a:txBody>
                  <a:tcPr marL="0" marR="0" marB="0" marT="18415"/>
                </a:tc>
                <a:tc>
                  <a:txBody>
                    <a:bodyPr/>
                    <a:lstStyle/>
                    <a:p>
                      <a:pPr algn="r" marR="196850">
                        <a:lnSpc>
                          <a:spcPct val="100000"/>
                        </a:lnSpc>
                        <a:spcBef>
                          <a:spcPts val="145"/>
                        </a:spcBef>
                      </a:pPr>
                      <a:r>
                        <a:rPr dirty="0" sz="900" spc="-5">
                          <a:solidFill>
                            <a:srgbClr val="4D4D4F"/>
                          </a:solidFill>
                          <a:latin typeface="等线"/>
                          <a:cs typeface="等线"/>
                        </a:rPr>
                        <a:t>58.93</a:t>
                      </a:r>
                      <a:endParaRPr sz="900">
                        <a:latin typeface="等线"/>
                        <a:cs typeface="等线"/>
                      </a:endParaRPr>
                    </a:p>
                  </a:txBody>
                  <a:tcPr marL="0" marR="0" marB="0" marT="18415"/>
                </a:tc>
                <a:tc>
                  <a:txBody>
                    <a:bodyPr/>
                    <a:lstStyle/>
                    <a:p>
                      <a:pPr algn="r" marR="60325">
                        <a:lnSpc>
                          <a:spcPct val="100000"/>
                        </a:lnSpc>
                        <a:spcBef>
                          <a:spcPts val="145"/>
                        </a:spcBef>
                      </a:pPr>
                      <a:r>
                        <a:rPr dirty="0" sz="900" spc="-5">
                          <a:solidFill>
                            <a:srgbClr val="4D4D4F"/>
                          </a:solidFill>
                          <a:latin typeface="等线"/>
                          <a:cs typeface="等线"/>
                        </a:rPr>
                        <a:t>55.05</a:t>
                      </a:r>
                      <a:endParaRPr sz="900">
                        <a:latin typeface="等线"/>
                        <a:cs typeface="等线"/>
                      </a:endParaRPr>
                    </a:p>
                  </a:txBody>
                  <a:tcPr marL="0" marR="0" marB="0" marT="18415"/>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5850.00</a:t>
                      </a:r>
                      <a:r>
                        <a:rPr dirty="0" sz="900" spc="-2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~6150.00</a:t>
                      </a:r>
                      <a:r>
                        <a:rPr dirty="0" sz="900" spc="-25">
                          <a:solidFill>
                            <a:srgbClr val="4D4D4F"/>
                          </a:solidFill>
                          <a:latin typeface="等线"/>
                          <a:cs typeface="等线"/>
                        </a:rPr>
                        <a:t> </a:t>
                      </a:r>
                      <a:r>
                        <a:rPr dirty="0" sz="900">
                          <a:solidFill>
                            <a:srgbClr val="4D4D4F"/>
                          </a:solidFill>
                          <a:latin typeface="宋体"/>
                          <a:cs typeface="宋体"/>
                        </a:rPr>
                        <a:t>万元</a:t>
                      </a:r>
                      <a:r>
                        <a:rPr dirty="0" sz="900">
                          <a:solidFill>
                            <a:srgbClr val="4D4D4F"/>
                          </a:solidFill>
                          <a:latin typeface="等线"/>
                          <a:cs typeface="等线"/>
                        </a:rPr>
                        <a:t>,</a:t>
                      </a:r>
                      <a:endParaRPr sz="900">
                        <a:latin typeface="等线"/>
                        <a:cs typeface="等线"/>
                      </a:endParaRPr>
                    </a:p>
                    <a:p>
                      <a:pPr marL="67945">
                        <a:lnSpc>
                          <a:spcPct val="100000"/>
                        </a:lnSpc>
                        <a:spcBef>
                          <a:spcPts val="480"/>
                        </a:spcBef>
                      </a:pP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51.17%~58.93%</a:t>
                      </a:r>
                      <a:endParaRPr sz="900">
                        <a:latin typeface="等线"/>
                        <a:cs typeface="等线"/>
                      </a:endParaRPr>
                    </a:p>
                  </a:txBody>
                  <a:tcPr marL="0" marR="0" marB="0" marT="20955"/>
                </a:tc>
              </a:tr>
              <a:tr h="396239">
                <a:tc>
                  <a:txBody>
                    <a:bodyPr/>
                    <a:lstStyle/>
                    <a:p>
                      <a:pPr marL="67945">
                        <a:lnSpc>
                          <a:spcPct val="100000"/>
                        </a:lnSpc>
                        <a:spcBef>
                          <a:spcPts val="145"/>
                        </a:spcBef>
                      </a:pPr>
                      <a:r>
                        <a:rPr dirty="0" sz="900" spc="-5">
                          <a:solidFill>
                            <a:srgbClr val="4D4D4F"/>
                          </a:solidFill>
                          <a:latin typeface="等线"/>
                          <a:cs typeface="等线"/>
                        </a:rPr>
                        <a:t>002644.SZ</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佛慈制药</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中药Ⅲ</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5"/>
                        </a:spcBef>
                      </a:pPr>
                      <a:r>
                        <a:rPr dirty="0" sz="900" spc="-5">
                          <a:solidFill>
                            <a:srgbClr val="4D4D4F"/>
                          </a:solidFill>
                          <a:latin typeface="等线"/>
                          <a:cs typeface="等线"/>
                        </a:rPr>
                        <a:t>40.00</a:t>
                      </a:r>
                      <a:endParaRPr sz="900">
                        <a:latin typeface="等线"/>
                        <a:cs typeface="等线"/>
                      </a:endParaRPr>
                    </a:p>
                  </a:txBody>
                  <a:tcPr marL="0" marR="0" marB="0" marT="18415">
                    <a:solidFill>
                      <a:srgbClr val="C8C9CA"/>
                    </a:solidFill>
                  </a:tcPr>
                </a:tc>
                <a:tc>
                  <a:txBody>
                    <a:bodyPr/>
                    <a:lstStyle/>
                    <a:p>
                      <a:pPr algn="r" marR="196850">
                        <a:lnSpc>
                          <a:spcPct val="100000"/>
                        </a:lnSpc>
                        <a:spcBef>
                          <a:spcPts val="145"/>
                        </a:spcBef>
                      </a:pPr>
                      <a:r>
                        <a:rPr dirty="0" sz="900" spc="-5">
                          <a:solidFill>
                            <a:srgbClr val="4D4D4F"/>
                          </a:solidFill>
                          <a:latin typeface="等线"/>
                          <a:cs typeface="等线"/>
                        </a:rPr>
                        <a:t>60.00</a:t>
                      </a:r>
                      <a:endParaRPr sz="900">
                        <a:latin typeface="等线"/>
                        <a:cs typeface="等线"/>
                      </a:endParaRPr>
                    </a:p>
                  </a:txBody>
                  <a:tcPr marL="0" marR="0" marB="0" marT="18415">
                    <a:solidFill>
                      <a:srgbClr val="C8C9CA"/>
                    </a:solidFill>
                  </a:tcPr>
                </a:tc>
                <a:tc>
                  <a:txBody>
                    <a:bodyPr/>
                    <a:lstStyle/>
                    <a:p>
                      <a:pPr algn="r" marR="60325">
                        <a:lnSpc>
                          <a:spcPct val="100000"/>
                        </a:lnSpc>
                        <a:spcBef>
                          <a:spcPts val="145"/>
                        </a:spcBef>
                      </a:pPr>
                      <a:r>
                        <a:rPr dirty="0" sz="900" spc="-5">
                          <a:solidFill>
                            <a:srgbClr val="4D4D4F"/>
                          </a:solidFill>
                          <a:latin typeface="等线"/>
                          <a:cs typeface="等线"/>
                        </a:rPr>
                        <a:t>50.00</a:t>
                      </a:r>
                      <a:endParaRPr sz="900">
                        <a:latin typeface="等线"/>
                        <a:cs typeface="等线"/>
                      </a:endParaRPr>
                    </a:p>
                  </a:txBody>
                  <a:tcPr marL="0" marR="0" marB="0" marT="18415">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10218.12</a:t>
                      </a:r>
                      <a:r>
                        <a:rPr dirty="0" sz="900" spc="-1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~11677.86</a:t>
                      </a:r>
                      <a:r>
                        <a:rPr dirty="0" sz="900" spc="-20">
                          <a:solidFill>
                            <a:srgbClr val="4D4D4F"/>
                          </a:solidFill>
                          <a:latin typeface="等线"/>
                          <a:cs typeface="等线"/>
                        </a:rPr>
                        <a:t> </a:t>
                      </a:r>
                      <a:r>
                        <a:rPr dirty="0" sz="900">
                          <a:solidFill>
                            <a:srgbClr val="4D4D4F"/>
                          </a:solidFill>
                          <a:latin typeface="宋体"/>
                          <a:cs typeface="宋体"/>
                        </a:rPr>
                        <a:t>万</a:t>
                      </a:r>
                      <a:endParaRPr sz="900">
                        <a:latin typeface="宋体"/>
                        <a:cs typeface="宋体"/>
                      </a:endParaRPr>
                    </a:p>
                    <a:p>
                      <a:pPr marL="67945">
                        <a:lnSpc>
                          <a:spcPct val="100000"/>
                        </a:lnSpc>
                        <a:spcBef>
                          <a:spcPts val="480"/>
                        </a:spcBef>
                      </a:pPr>
                      <a:r>
                        <a:rPr dirty="0" sz="900">
                          <a:solidFill>
                            <a:srgbClr val="4D4D4F"/>
                          </a:solidFill>
                          <a:latin typeface="宋体"/>
                          <a:cs typeface="宋体"/>
                        </a:rPr>
                        <a:t>元</a:t>
                      </a:r>
                      <a:r>
                        <a:rPr dirty="0" sz="900" spc="-10">
                          <a:solidFill>
                            <a:srgbClr val="4D4D4F"/>
                          </a:solidFill>
                          <a:latin typeface="等线"/>
                          <a:cs typeface="等线"/>
                        </a:rPr>
                        <a:t>,</a:t>
                      </a: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40.00%~60.00%</a:t>
                      </a:r>
                      <a:endParaRPr sz="900">
                        <a:latin typeface="等线"/>
                        <a:cs typeface="等线"/>
                      </a:endParaRPr>
                    </a:p>
                  </a:txBody>
                  <a:tcPr marL="0" marR="0" marB="0" marT="20955">
                    <a:solidFill>
                      <a:srgbClr val="C8C9CA"/>
                    </a:solidFill>
                  </a:tcPr>
                </a:tc>
              </a:tr>
              <a:tr h="396621">
                <a:tc>
                  <a:txBody>
                    <a:bodyPr/>
                    <a:lstStyle/>
                    <a:p>
                      <a:pPr marL="67945">
                        <a:lnSpc>
                          <a:spcPct val="100000"/>
                        </a:lnSpc>
                        <a:spcBef>
                          <a:spcPts val="140"/>
                        </a:spcBef>
                      </a:pPr>
                      <a:r>
                        <a:rPr dirty="0" sz="900" spc="-5">
                          <a:solidFill>
                            <a:srgbClr val="4D4D4F"/>
                          </a:solidFill>
                          <a:latin typeface="等线"/>
                          <a:cs typeface="等线"/>
                        </a:rPr>
                        <a:t>000739.SZ</a:t>
                      </a:r>
                      <a:endParaRPr sz="900">
                        <a:latin typeface="等线"/>
                        <a:cs typeface="等线"/>
                      </a:endParaRPr>
                    </a:p>
                  </a:txBody>
                  <a:tcPr marL="0" marR="0" marB="0" marT="17780"/>
                </a:tc>
                <a:tc>
                  <a:txBody>
                    <a:bodyPr/>
                    <a:lstStyle/>
                    <a:p>
                      <a:pPr marL="67945">
                        <a:lnSpc>
                          <a:spcPct val="100000"/>
                        </a:lnSpc>
                        <a:spcBef>
                          <a:spcPts val="170"/>
                        </a:spcBef>
                      </a:pPr>
                      <a:r>
                        <a:rPr dirty="0" sz="900">
                          <a:solidFill>
                            <a:srgbClr val="4D4D4F"/>
                          </a:solidFill>
                          <a:latin typeface="宋体"/>
                          <a:cs typeface="宋体"/>
                        </a:rPr>
                        <a:t>普洛药业</a:t>
                      </a:r>
                      <a:endParaRPr sz="900">
                        <a:latin typeface="宋体"/>
                        <a:cs typeface="宋体"/>
                      </a:endParaRPr>
                    </a:p>
                  </a:txBody>
                  <a:tcPr marL="0" marR="0" marB="0" marT="21590"/>
                </a:tc>
                <a:tc>
                  <a:txBody>
                    <a:bodyPr/>
                    <a:lstStyle/>
                    <a:p>
                      <a:pPr marL="104775">
                        <a:lnSpc>
                          <a:spcPct val="100000"/>
                        </a:lnSpc>
                        <a:spcBef>
                          <a:spcPts val="170"/>
                        </a:spcBef>
                      </a:pPr>
                      <a:r>
                        <a:rPr dirty="0" sz="900">
                          <a:solidFill>
                            <a:srgbClr val="4D4D4F"/>
                          </a:solidFill>
                          <a:latin typeface="宋体"/>
                          <a:cs typeface="宋体"/>
                        </a:rPr>
                        <a:t>化学原料药</a:t>
                      </a:r>
                      <a:endParaRPr sz="900">
                        <a:latin typeface="宋体"/>
                        <a:cs typeface="宋体"/>
                      </a:endParaRPr>
                    </a:p>
                  </a:txBody>
                  <a:tcPr marL="0" marR="0" marB="0" marT="21590"/>
                </a:tc>
                <a:tc>
                  <a:txBody>
                    <a:bodyPr/>
                    <a:lstStyle/>
                    <a:p>
                      <a:pPr algn="r" marR="149225">
                        <a:lnSpc>
                          <a:spcPct val="100000"/>
                        </a:lnSpc>
                        <a:spcBef>
                          <a:spcPts val="140"/>
                        </a:spcBef>
                      </a:pPr>
                      <a:r>
                        <a:rPr dirty="0" sz="900" spc="-5">
                          <a:solidFill>
                            <a:srgbClr val="4D4D4F"/>
                          </a:solidFill>
                          <a:latin typeface="等线"/>
                          <a:cs typeface="等线"/>
                        </a:rPr>
                        <a:t>41.33</a:t>
                      </a:r>
                      <a:endParaRPr sz="900">
                        <a:latin typeface="等线"/>
                        <a:cs typeface="等线"/>
                      </a:endParaRPr>
                    </a:p>
                  </a:txBody>
                  <a:tcPr marL="0" marR="0" marB="0" marT="17780"/>
                </a:tc>
                <a:tc>
                  <a:txBody>
                    <a:bodyPr/>
                    <a:lstStyle/>
                    <a:p>
                      <a:pPr algn="r" marR="196850">
                        <a:lnSpc>
                          <a:spcPct val="100000"/>
                        </a:lnSpc>
                        <a:spcBef>
                          <a:spcPts val="140"/>
                        </a:spcBef>
                      </a:pPr>
                      <a:r>
                        <a:rPr dirty="0" sz="900" spc="-5">
                          <a:solidFill>
                            <a:srgbClr val="4D4D4F"/>
                          </a:solidFill>
                          <a:latin typeface="等线"/>
                          <a:cs typeface="等线"/>
                        </a:rPr>
                        <a:t>50.60</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45.97</a:t>
                      </a:r>
                      <a:endParaRPr sz="900">
                        <a:latin typeface="等线"/>
                        <a:cs typeface="等线"/>
                      </a:endParaRPr>
                    </a:p>
                  </a:txBody>
                  <a:tcPr marL="0" marR="0" marB="0" marT="17780"/>
                </a:tc>
                <a:tc>
                  <a:txBody>
                    <a:bodyPr/>
                    <a:lstStyle/>
                    <a:p>
                      <a:pPr marL="67945">
                        <a:lnSpc>
                          <a:spcPct val="100000"/>
                        </a:lnSpc>
                        <a:spcBef>
                          <a:spcPts val="170"/>
                        </a:spcBef>
                      </a:pPr>
                      <a:r>
                        <a:rPr dirty="0" sz="900">
                          <a:solidFill>
                            <a:srgbClr val="4D4D4F"/>
                          </a:solidFill>
                          <a:latin typeface="宋体"/>
                          <a:cs typeface="宋体"/>
                        </a:rPr>
                        <a:t>净利润约</a:t>
                      </a:r>
                      <a:r>
                        <a:rPr dirty="0" sz="900" spc="-250">
                          <a:solidFill>
                            <a:srgbClr val="4D4D4F"/>
                          </a:solidFill>
                          <a:latin typeface="宋体"/>
                          <a:cs typeface="宋体"/>
                        </a:rPr>
                        <a:t> </a:t>
                      </a:r>
                      <a:r>
                        <a:rPr dirty="0" sz="900" spc="-5">
                          <a:solidFill>
                            <a:srgbClr val="4D4D4F"/>
                          </a:solidFill>
                          <a:latin typeface="等线"/>
                          <a:cs typeface="等线"/>
                        </a:rPr>
                        <a:t>61000</a:t>
                      </a:r>
                      <a:r>
                        <a:rPr dirty="0" sz="900" spc="-40">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~65000</a:t>
                      </a:r>
                      <a:r>
                        <a:rPr dirty="0" sz="900" spc="-45">
                          <a:solidFill>
                            <a:srgbClr val="4D4D4F"/>
                          </a:solidFill>
                          <a:latin typeface="等线"/>
                          <a:cs typeface="等线"/>
                        </a:rPr>
                        <a:t> </a:t>
                      </a:r>
                      <a:r>
                        <a:rPr dirty="0" sz="900">
                          <a:solidFill>
                            <a:srgbClr val="4D4D4F"/>
                          </a:solidFill>
                          <a:latin typeface="宋体"/>
                          <a:cs typeface="宋体"/>
                        </a:rPr>
                        <a:t>万元</a:t>
                      </a:r>
                      <a:r>
                        <a:rPr dirty="0" sz="900" spc="-10">
                          <a:solidFill>
                            <a:srgbClr val="4D4D4F"/>
                          </a:solidFill>
                          <a:latin typeface="等线"/>
                          <a:cs typeface="等线"/>
                        </a:rPr>
                        <a:t>,</a:t>
                      </a:r>
                      <a:r>
                        <a:rPr dirty="0" sz="900">
                          <a:solidFill>
                            <a:srgbClr val="4D4D4F"/>
                          </a:solidFill>
                          <a:latin typeface="宋体"/>
                          <a:cs typeface="宋体"/>
                        </a:rPr>
                        <a:t>变动</a:t>
                      </a:r>
                      <a:endParaRPr sz="900">
                        <a:latin typeface="宋体"/>
                        <a:cs typeface="宋体"/>
                      </a:endParaRPr>
                    </a:p>
                    <a:p>
                      <a:pPr marL="67945">
                        <a:lnSpc>
                          <a:spcPct val="100000"/>
                        </a:lnSpc>
                        <a:spcBef>
                          <a:spcPts val="480"/>
                        </a:spcBef>
                      </a:pPr>
                      <a:r>
                        <a:rPr dirty="0" sz="900">
                          <a:solidFill>
                            <a:srgbClr val="4D4D4F"/>
                          </a:solidFill>
                          <a:latin typeface="宋体"/>
                          <a:cs typeface="宋体"/>
                        </a:rPr>
                        <a:t>幅度为</a:t>
                      </a:r>
                      <a:r>
                        <a:rPr dirty="0" sz="900" spc="-5">
                          <a:solidFill>
                            <a:srgbClr val="4D4D4F"/>
                          </a:solidFill>
                          <a:latin typeface="等线"/>
                          <a:cs typeface="等线"/>
                        </a:rPr>
                        <a:t>:41.33%~50.60%</a:t>
                      </a:r>
                      <a:endParaRPr sz="900">
                        <a:latin typeface="等线"/>
                        <a:cs typeface="等线"/>
                      </a:endParaRPr>
                    </a:p>
                  </a:txBody>
                  <a:tcPr marL="0" marR="0" marB="0" marT="21590"/>
                </a:tc>
              </a:tr>
              <a:tr h="396239">
                <a:tc>
                  <a:txBody>
                    <a:bodyPr/>
                    <a:lstStyle/>
                    <a:p>
                      <a:pPr marL="67945">
                        <a:lnSpc>
                          <a:spcPct val="100000"/>
                        </a:lnSpc>
                        <a:spcBef>
                          <a:spcPts val="140"/>
                        </a:spcBef>
                      </a:pPr>
                      <a:r>
                        <a:rPr dirty="0" sz="900" spc="-5">
                          <a:solidFill>
                            <a:srgbClr val="4D4D4F"/>
                          </a:solidFill>
                          <a:latin typeface="等线"/>
                          <a:cs typeface="等线"/>
                        </a:rPr>
                        <a:t>002262.SZ</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恩华药业</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solidFill>
                      <a:srgbClr val="C8C9CA"/>
                    </a:solidFill>
                  </a:tcPr>
                </a:tc>
                <a:tc>
                  <a:txBody>
                    <a:bodyPr/>
                    <a:lstStyle/>
                    <a:p>
                      <a:pPr algn="r" marR="149225">
                        <a:lnSpc>
                          <a:spcPct val="100000"/>
                        </a:lnSpc>
                        <a:spcBef>
                          <a:spcPts val="140"/>
                        </a:spcBef>
                      </a:pPr>
                      <a:r>
                        <a:rPr dirty="0" sz="900" spc="-5">
                          <a:solidFill>
                            <a:srgbClr val="4D4D4F"/>
                          </a:solidFill>
                          <a:latin typeface="等线"/>
                          <a:cs typeface="等线"/>
                        </a:rPr>
                        <a:t>10.00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30.00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20.00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净利润约</a:t>
                      </a:r>
                      <a:r>
                        <a:rPr dirty="0" sz="900" spc="-240">
                          <a:solidFill>
                            <a:srgbClr val="4D4D4F"/>
                          </a:solidFill>
                          <a:latin typeface="宋体"/>
                          <a:cs typeface="宋体"/>
                        </a:rPr>
                        <a:t> </a:t>
                      </a:r>
                      <a:r>
                        <a:rPr dirty="0" sz="900" spc="-5">
                          <a:solidFill>
                            <a:srgbClr val="4D4D4F"/>
                          </a:solidFill>
                          <a:latin typeface="等线"/>
                          <a:cs typeface="等线"/>
                        </a:rPr>
                        <a:t>57282.5</a:t>
                      </a:r>
                      <a:r>
                        <a:rPr dirty="0" sz="900" spc="-25">
                          <a:solidFill>
                            <a:srgbClr val="4D4D4F"/>
                          </a:solidFill>
                          <a:latin typeface="等线"/>
                          <a:cs typeface="等线"/>
                        </a:rPr>
                        <a:t> </a:t>
                      </a:r>
                      <a:r>
                        <a:rPr dirty="0" sz="900">
                          <a:solidFill>
                            <a:srgbClr val="4D4D4F"/>
                          </a:solidFill>
                          <a:latin typeface="宋体"/>
                          <a:cs typeface="宋体"/>
                        </a:rPr>
                        <a:t>万元</a:t>
                      </a:r>
                      <a:r>
                        <a:rPr dirty="0" sz="900" spc="-5">
                          <a:solidFill>
                            <a:srgbClr val="4D4D4F"/>
                          </a:solidFill>
                          <a:latin typeface="等线"/>
                          <a:cs typeface="等线"/>
                        </a:rPr>
                        <a:t>~67697.5</a:t>
                      </a:r>
                      <a:r>
                        <a:rPr dirty="0" sz="900" spc="-20">
                          <a:solidFill>
                            <a:srgbClr val="4D4D4F"/>
                          </a:solidFill>
                          <a:latin typeface="等线"/>
                          <a:cs typeface="等线"/>
                        </a:rPr>
                        <a:t> </a:t>
                      </a:r>
                      <a:r>
                        <a:rPr dirty="0" sz="900">
                          <a:solidFill>
                            <a:srgbClr val="4D4D4F"/>
                          </a:solidFill>
                          <a:latin typeface="宋体"/>
                          <a:cs typeface="宋体"/>
                        </a:rPr>
                        <a:t>万元</a:t>
                      </a:r>
                      <a:r>
                        <a:rPr dirty="0" sz="900">
                          <a:solidFill>
                            <a:srgbClr val="4D4D4F"/>
                          </a:solidFill>
                          <a:latin typeface="等线"/>
                          <a:cs typeface="等线"/>
                        </a:rPr>
                        <a:t>,</a:t>
                      </a:r>
                      <a:endParaRPr sz="900">
                        <a:latin typeface="等线"/>
                        <a:cs typeface="等线"/>
                      </a:endParaRPr>
                    </a:p>
                    <a:p>
                      <a:pPr marL="67945">
                        <a:lnSpc>
                          <a:spcPct val="100000"/>
                        </a:lnSpc>
                        <a:spcBef>
                          <a:spcPts val="480"/>
                        </a:spcBef>
                      </a:pPr>
                      <a:r>
                        <a:rPr dirty="0" sz="900">
                          <a:solidFill>
                            <a:srgbClr val="4D4D4F"/>
                          </a:solidFill>
                          <a:latin typeface="宋体"/>
                          <a:cs typeface="宋体"/>
                        </a:rPr>
                        <a:t>增长</a:t>
                      </a:r>
                      <a:r>
                        <a:rPr dirty="0" sz="900" spc="-229">
                          <a:solidFill>
                            <a:srgbClr val="4D4D4F"/>
                          </a:solidFill>
                          <a:latin typeface="宋体"/>
                          <a:cs typeface="宋体"/>
                        </a:rPr>
                        <a:t> </a:t>
                      </a:r>
                      <a:r>
                        <a:rPr dirty="0" sz="900" spc="-5">
                          <a:solidFill>
                            <a:srgbClr val="4D4D4F"/>
                          </a:solidFill>
                          <a:latin typeface="等线"/>
                          <a:cs typeface="等线"/>
                        </a:rPr>
                        <a:t>10.00%~30.00%</a:t>
                      </a:r>
                      <a:endParaRPr sz="900">
                        <a:latin typeface="等线"/>
                        <a:cs typeface="等线"/>
                      </a:endParaRPr>
                    </a:p>
                  </a:txBody>
                  <a:tcPr marL="0" marR="0" marB="0" marT="20955">
                    <a:solidFill>
                      <a:srgbClr val="C8C9CA"/>
                    </a:solidFill>
                  </a:tcPr>
                </a:tc>
              </a:tr>
              <a:tr h="396189">
                <a:tc>
                  <a:txBody>
                    <a:bodyPr/>
                    <a:lstStyle/>
                    <a:p>
                      <a:pPr marL="67945">
                        <a:lnSpc>
                          <a:spcPct val="100000"/>
                        </a:lnSpc>
                        <a:spcBef>
                          <a:spcPts val="140"/>
                        </a:spcBef>
                      </a:pPr>
                      <a:r>
                        <a:rPr dirty="0" sz="900" spc="-5">
                          <a:solidFill>
                            <a:srgbClr val="4D4D4F"/>
                          </a:solidFill>
                          <a:latin typeface="等线"/>
                          <a:cs typeface="等线"/>
                        </a:rPr>
                        <a:t>600200.SH</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江苏吴中</a:t>
                      </a:r>
                      <a:endParaRPr sz="900">
                        <a:latin typeface="宋体"/>
                        <a:cs typeface="宋体"/>
                      </a:endParaRPr>
                    </a:p>
                  </a:txBody>
                  <a:tcPr marL="0" marR="0" marB="0" marT="20955"/>
                </a:tc>
                <a:tc>
                  <a:txBody>
                    <a:bodyPr/>
                    <a:lstStyle/>
                    <a:p>
                      <a:pPr marL="104775">
                        <a:lnSpc>
                          <a:spcPct val="100000"/>
                        </a:lnSpc>
                        <a:spcBef>
                          <a:spcPts val="165"/>
                        </a:spcBef>
                      </a:pPr>
                      <a:r>
                        <a:rPr dirty="0" sz="900">
                          <a:solidFill>
                            <a:srgbClr val="4D4D4F"/>
                          </a:solidFill>
                          <a:latin typeface="宋体"/>
                          <a:cs typeface="宋体"/>
                        </a:rPr>
                        <a:t>化学制剂</a:t>
                      </a:r>
                      <a:endParaRPr sz="900">
                        <a:latin typeface="宋体"/>
                        <a:cs typeface="宋体"/>
                      </a:endParaRPr>
                    </a:p>
                  </a:txBody>
                  <a:tcPr marL="0" marR="0" marB="0" marT="20955"/>
                </a:tc>
                <a:tc>
                  <a:txBody>
                    <a:bodyPr/>
                    <a:lstStyle/>
                    <a:p>
                      <a:pPr algn="r" marR="14859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algn="r" marR="19685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algn="r" marR="60325">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marL="67945">
                        <a:lnSpc>
                          <a:spcPct val="100000"/>
                        </a:lnSpc>
                        <a:spcBef>
                          <a:spcPts val="165"/>
                        </a:spcBef>
                      </a:pPr>
                      <a:r>
                        <a:rPr dirty="0" sz="900">
                          <a:solidFill>
                            <a:srgbClr val="4D4D4F"/>
                          </a:solidFill>
                          <a:latin typeface="宋体"/>
                          <a:cs typeface="宋体"/>
                        </a:rPr>
                        <a:t>累计净利润可能为亏损或者与上年同</a:t>
                      </a:r>
                      <a:endParaRPr sz="900">
                        <a:latin typeface="宋体"/>
                        <a:cs typeface="宋体"/>
                      </a:endParaRPr>
                    </a:p>
                    <a:p>
                      <a:pPr marL="67945">
                        <a:lnSpc>
                          <a:spcPct val="100000"/>
                        </a:lnSpc>
                        <a:spcBef>
                          <a:spcPts val="480"/>
                        </a:spcBef>
                      </a:pPr>
                      <a:r>
                        <a:rPr dirty="0" sz="900">
                          <a:solidFill>
                            <a:srgbClr val="4D4D4F"/>
                          </a:solidFill>
                          <a:latin typeface="宋体"/>
                          <a:cs typeface="宋体"/>
                        </a:rPr>
                        <a:t>期相比发生大幅度变动</a:t>
                      </a:r>
                      <a:endParaRPr sz="900">
                        <a:latin typeface="宋体"/>
                        <a:cs typeface="宋体"/>
                      </a:endParaRPr>
                    </a:p>
                  </a:txBody>
                  <a:tcPr marL="0" marR="0" marB="0" marT="20955"/>
                </a:tc>
              </a:tr>
              <a:tr h="396239">
                <a:tc>
                  <a:txBody>
                    <a:bodyPr/>
                    <a:lstStyle/>
                    <a:p>
                      <a:pPr marL="67945">
                        <a:lnSpc>
                          <a:spcPct val="100000"/>
                        </a:lnSpc>
                        <a:spcBef>
                          <a:spcPts val="140"/>
                        </a:spcBef>
                      </a:pPr>
                      <a:r>
                        <a:rPr dirty="0" sz="900" spc="-5">
                          <a:solidFill>
                            <a:srgbClr val="4D4D4F"/>
                          </a:solidFill>
                          <a:latin typeface="等线"/>
                          <a:cs typeface="等线"/>
                        </a:rPr>
                        <a:t>600216.SH</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浙江医药</a:t>
                      </a:r>
                      <a:endParaRPr sz="900">
                        <a:latin typeface="宋体"/>
                        <a:cs typeface="宋体"/>
                      </a:endParaRPr>
                    </a:p>
                  </a:txBody>
                  <a:tcPr marL="0" marR="0" marB="0" marT="20955">
                    <a:solidFill>
                      <a:srgbClr val="C8C9CA"/>
                    </a:solidFill>
                  </a:tcPr>
                </a:tc>
                <a:tc>
                  <a:txBody>
                    <a:bodyPr/>
                    <a:lstStyle/>
                    <a:p>
                      <a:pPr marL="104775">
                        <a:lnSpc>
                          <a:spcPct val="100000"/>
                        </a:lnSpc>
                        <a:spcBef>
                          <a:spcPts val="165"/>
                        </a:spcBef>
                      </a:pPr>
                      <a:r>
                        <a:rPr dirty="0" sz="900">
                          <a:solidFill>
                            <a:srgbClr val="4D4D4F"/>
                          </a:solidFill>
                          <a:latin typeface="宋体"/>
                          <a:cs typeface="宋体"/>
                        </a:rPr>
                        <a:t>化学原料药</a:t>
                      </a:r>
                      <a:endParaRPr sz="900">
                        <a:latin typeface="宋体"/>
                        <a:cs typeface="宋体"/>
                      </a:endParaRPr>
                    </a:p>
                  </a:txBody>
                  <a:tcPr marL="0" marR="0" marB="0" marT="20955">
                    <a:solidFill>
                      <a:srgbClr val="C8C9CA"/>
                    </a:solidFill>
                  </a:tcPr>
                </a:tc>
                <a:tc>
                  <a:txBody>
                    <a:bodyPr/>
                    <a:lstStyle/>
                    <a:p>
                      <a:pPr algn="r" marR="14859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solidFill>
                      <a:srgbClr val="C8C9CA"/>
                    </a:solidFill>
                  </a:tcPr>
                </a:tc>
                <a:tc>
                  <a:txBody>
                    <a:bodyPr/>
                    <a:lstStyle/>
                    <a:p>
                      <a:pPr algn="r" marR="196850">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solidFill>
                      <a:srgbClr val="C8C9CA"/>
                    </a:solidFill>
                  </a:tcPr>
                </a:tc>
                <a:tc>
                  <a:txBody>
                    <a:bodyPr/>
                    <a:lstStyle/>
                    <a:p>
                      <a:pPr algn="r" marR="60325">
                        <a:lnSpc>
                          <a:spcPct val="10000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solidFill>
                      <a:srgbClr val="C8C9CA"/>
                    </a:solidFill>
                  </a:tcPr>
                </a:tc>
                <a:tc>
                  <a:txBody>
                    <a:bodyPr/>
                    <a:lstStyle/>
                    <a:p>
                      <a:pPr marL="67945">
                        <a:lnSpc>
                          <a:spcPct val="100000"/>
                        </a:lnSpc>
                        <a:spcBef>
                          <a:spcPts val="165"/>
                        </a:spcBef>
                      </a:pPr>
                      <a:r>
                        <a:rPr dirty="0" sz="900">
                          <a:solidFill>
                            <a:srgbClr val="4D4D4F"/>
                          </a:solidFill>
                          <a:latin typeface="宋体"/>
                          <a:cs typeface="宋体"/>
                        </a:rPr>
                        <a:t>累计净利润与上年同期相比将有较大</a:t>
                      </a:r>
                      <a:endParaRPr sz="900">
                        <a:latin typeface="宋体"/>
                        <a:cs typeface="宋体"/>
                      </a:endParaRPr>
                    </a:p>
                    <a:p>
                      <a:pPr marL="67945">
                        <a:lnSpc>
                          <a:spcPct val="100000"/>
                        </a:lnSpc>
                        <a:spcBef>
                          <a:spcPts val="480"/>
                        </a:spcBef>
                      </a:pPr>
                      <a:r>
                        <a:rPr dirty="0" sz="900">
                          <a:solidFill>
                            <a:srgbClr val="4D4D4F"/>
                          </a:solidFill>
                          <a:latin typeface="宋体"/>
                          <a:cs typeface="宋体"/>
                        </a:rPr>
                        <a:t>幅度增长</a:t>
                      </a:r>
                      <a:endParaRPr sz="900">
                        <a:latin typeface="宋体"/>
                        <a:cs typeface="宋体"/>
                      </a:endParaRPr>
                    </a:p>
                  </a:txBody>
                  <a:tcPr marL="0" marR="0" marB="0" marT="20955">
                    <a:solidFill>
                      <a:srgbClr val="C8C9CA"/>
                    </a:solidFill>
                  </a:tcPr>
                </a:tc>
              </a:tr>
              <a:tr h="164211">
                <a:tc>
                  <a:txBody>
                    <a:bodyPr/>
                    <a:lstStyle/>
                    <a:p>
                      <a:pPr marL="67945">
                        <a:lnSpc>
                          <a:spcPts val="1050"/>
                        </a:lnSpc>
                        <a:spcBef>
                          <a:spcPts val="140"/>
                        </a:spcBef>
                      </a:pPr>
                      <a:r>
                        <a:rPr dirty="0" sz="900" spc="-5">
                          <a:solidFill>
                            <a:srgbClr val="4D4D4F"/>
                          </a:solidFill>
                          <a:latin typeface="等线"/>
                          <a:cs typeface="等线"/>
                        </a:rPr>
                        <a:t>600587.SH</a:t>
                      </a:r>
                      <a:endParaRPr sz="900">
                        <a:latin typeface="等线"/>
                        <a:cs typeface="等线"/>
                      </a:endParaRPr>
                    </a:p>
                  </a:txBody>
                  <a:tcPr marL="0" marR="0" marB="0" marT="17780"/>
                </a:tc>
                <a:tc>
                  <a:txBody>
                    <a:bodyPr/>
                    <a:lstStyle/>
                    <a:p>
                      <a:pPr marL="67945">
                        <a:lnSpc>
                          <a:spcPts val="1025"/>
                        </a:lnSpc>
                        <a:spcBef>
                          <a:spcPts val="165"/>
                        </a:spcBef>
                      </a:pPr>
                      <a:r>
                        <a:rPr dirty="0" sz="900">
                          <a:solidFill>
                            <a:srgbClr val="4D4D4F"/>
                          </a:solidFill>
                          <a:latin typeface="宋体"/>
                          <a:cs typeface="宋体"/>
                        </a:rPr>
                        <a:t>新华医疗</a:t>
                      </a:r>
                      <a:endParaRPr sz="900">
                        <a:latin typeface="宋体"/>
                        <a:cs typeface="宋体"/>
                      </a:endParaRPr>
                    </a:p>
                  </a:txBody>
                  <a:tcPr marL="0" marR="0" marB="0" marT="20955"/>
                </a:tc>
                <a:tc>
                  <a:txBody>
                    <a:bodyPr/>
                    <a:lstStyle/>
                    <a:p>
                      <a:pPr marL="104775">
                        <a:lnSpc>
                          <a:spcPts val="1025"/>
                        </a:lnSpc>
                        <a:spcBef>
                          <a:spcPts val="165"/>
                        </a:spcBef>
                      </a:pPr>
                      <a:r>
                        <a:rPr dirty="0" sz="900">
                          <a:solidFill>
                            <a:srgbClr val="4D4D4F"/>
                          </a:solidFill>
                          <a:latin typeface="宋体"/>
                          <a:cs typeface="宋体"/>
                        </a:rPr>
                        <a:t>医疗器械Ⅲ</a:t>
                      </a:r>
                      <a:endParaRPr sz="900">
                        <a:latin typeface="宋体"/>
                        <a:cs typeface="宋体"/>
                      </a:endParaRPr>
                    </a:p>
                  </a:txBody>
                  <a:tcPr marL="0" marR="0" marB="0" marT="20955"/>
                </a:tc>
                <a:tc>
                  <a:txBody>
                    <a:bodyPr/>
                    <a:lstStyle/>
                    <a:p>
                      <a:pPr algn="r" marR="148590">
                        <a:lnSpc>
                          <a:spcPts val="105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algn="r" marR="196850">
                        <a:lnSpc>
                          <a:spcPts val="105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algn="r" marR="60325">
                        <a:lnSpc>
                          <a:spcPts val="1050"/>
                        </a:lnSpc>
                        <a:spcBef>
                          <a:spcPts val="140"/>
                        </a:spcBef>
                      </a:pPr>
                      <a:r>
                        <a:rPr dirty="0" sz="900" spc="-5">
                          <a:solidFill>
                            <a:srgbClr val="4D4D4F"/>
                          </a:solidFill>
                          <a:latin typeface="等线"/>
                          <a:cs typeface="等线"/>
                        </a:rPr>
                        <a:t>0.00</a:t>
                      </a:r>
                      <a:endParaRPr sz="900">
                        <a:latin typeface="等线"/>
                        <a:cs typeface="等线"/>
                      </a:endParaRPr>
                    </a:p>
                  </a:txBody>
                  <a:tcPr marL="0" marR="0" marB="0" marT="17780"/>
                </a:tc>
                <a:tc>
                  <a:txBody>
                    <a:bodyPr/>
                    <a:lstStyle/>
                    <a:p>
                      <a:pPr marL="67945">
                        <a:lnSpc>
                          <a:spcPts val="1025"/>
                        </a:lnSpc>
                        <a:spcBef>
                          <a:spcPts val="165"/>
                        </a:spcBef>
                      </a:pPr>
                      <a:r>
                        <a:rPr dirty="0" sz="900">
                          <a:solidFill>
                            <a:srgbClr val="4D4D4F"/>
                          </a:solidFill>
                          <a:latin typeface="宋体"/>
                          <a:cs typeface="宋体"/>
                        </a:rPr>
                        <a:t>累计净利润与上年同期相比发生大幅</a:t>
                      </a:r>
                      <a:endParaRPr sz="900">
                        <a:latin typeface="宋体"/>
                        <a:cs typeface="宋体"/>
                      </a:endParaRPr>
                    </a:p>
                  </a:txBody>
                  <a:tcPr marL="0" marR="0" marB="0" marT="20955"/>
                </a:tc>
              </a:tr>
            </a:tbl>
          </a:graphicData>
        </a:graphic>
      </p:graphicFrame>
      <p:sp>
        <p:nvSpPr>
          <p:cNvPr id="7" name="object 7"/>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请务必阅读正文之后</a:t>
            </a:r>
            <a:r>
              <a:rPr dirty="0" spc="-15"/>
              <a:t>的</a:t>
            </a:r>
            <a:r>
              <a:rPr dirty="0"/>
              <a:t>信息披露和免责申明</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010"/>
              </a:lnSpc>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天风证券-医药生物行业：从首个国产SGLT-2报产看恒瑞糖尿病布局，关注医药三季报业绩主线-201012.pdf</dc:title>
  <dcterms:created xsi:type="dcterms:W3CDTF">2020-10-13T03:57:47Z</dcterms:created>
  <dcterms:modified xsi:type="dcterms:W3CDTF">2020-10-13T03:57:47Z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2020-10-13T00:00:00Z</vt:filetime>
  </property>
  <property fmtid="{D5CDD505-2E9C-101B-9397-08002B2CF9AE}" pid="3" name="LastSaved">
    <vt:filetime>2020-10-13T00:00:00Z</vt:filetime>
  </property>
</Properties>
</file>