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640" y="10128668"/>
            <a:ext cx="6821805" cy="0"/>
          </a:xfrm>
          <a:custGeom>
            <a:avLst/>
            <a:gdLst/>
            <a:ahLst/>
            <a:cxnLst/>
            <a:rect l="l" t="t" r="r" b="b"/>
            <a:pathLst>
              <a:path w="6821805" h="0">
                <a:moveTo>
                  <a:pt x="0" y="0"/>
                </a:moveTo>
                <a:lnTo>
                  <a:pt x="6821805" y="0"/>
                </a:lnTo>
              </a:path>
            </a:pathLst>
          </a:custGeom>
          <a:ln w="15875">
            <a:solidFill>
              <a:srgbClr val="E3C4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03089" y="10167886"/>
            <a:ext cx="216852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50107" y="10149538"/>
            <a:ext cx="300354" cy="17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zhujq@r.qlzq.com.cn" TargetMode="External"/><Relationship Id="rId3" Type="http://schemas.openxmlformats.org/officeDocument/2006/relationships/hyperlink" Target="mailto:sunyy@r.qlzq.com.cn" TargetMode="External"/><Relationship Id="rId4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3089" y="10149027"/>
            <a:ext cx="21685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请务必阅读正文之</a:t>
            </a:r>
            <a:r>
              <a:rPr dirty="0" sz="1050" spc="-10" b="1">
                <a:latin typeface="Microsoft JhengHei"/>
                <a:cs typeface="Microsoft JhengHei"/>
              </a:rPr>
              <a:t>后</a:t>
            </a:r>
            <a:r>
              <a:rPr dirty="0" sz="1050" spc="5" b="1">
                <a:latin typeface="Microsoft JhengHei"/>
                <a:cs typeface="Microsoft JhengHei"/>
              </a:rPr>
              <a:t>的</a:t>
            </a:r>
            <a:r>
              <a:rPr dirty="0" sz="1050" spc="-10" b="1">
                <a:latin typeface="Microsoft JhengHei"/>
                <a:cs typeface="Microsoft JhengHei"/>
              </a:rPr>
              <a:t>重</a:t>
            </a:r>
            <a:r>
              <a:rPr dirty="0" sz="1050" spc="5" b="1">
                <a:latin typeface="Microsoft JhengHei"/>
                <a:cs typeface="Microsoft JhengHei"/>
              </a:rPr>
              <a:t>要声</a:t>
            </a:r>
            <a:r>
              <a:rPr dirty="0" sz="1050" b="1">
                <a:latin typeface="Microsoft JhengHei"/>
                <a:cs typeface="Microsoft JhengHei"/>
              </a:rPr>
              <a:t>明</a:t>
            </a:r>
            <a:r>
              <a:rPr dirty="0" sz="1050" spc="5" b="1">
                <a:latin typeface="Microsoft JhengHei"/>
                <a:cs typeface="Microsoft JhengHei"/>
              </a:rPr>
              <a:t>部分</a:t>
            </a:r>
            <a:endParaRPr sz="105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0" y="10152798"/>
            <a:ext cx="6659880" cy="0"/>
          </a:xfrm>
          <a:custGeom>
            <a:avLst/>
            <a:gdLst/>
            <a:ahLst/>
            <a:cxnLst/>
            <a:rect l="l" t="t" r="r" b="b"/>
            <a:pathLst>
              <a:path w="6659880" h="0">
                <a:moveTo>
                  <a:pt x="0" y="0"/>
                </a:moveTo>
                <a:lnTo>
                  <a:pt x="6659880" y="0"/>
                </a:lnTo>
              </a:path>
            </a:pathLst>
          </a:custGeom>
          <a:ln w="22225">
            <a:solidFill>
              <a:srgbClr val="E3C4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311785" cy="10688955"/>
          </a:xfrm>
          <a:custGeom>
            <a:avLst/>
            <a:gdLst/>
            <a:ahLst/>
            <a:cxnLst/>
            <a:rect l="l" t="t" r="r" b="b"/>
            <a:pathLst>
              <a:path w="311785" h="10688955">
                <a:moveTo>
                  <a:pt x="0" y="10688953"/>
                </a:moveTo>
                <a:lnTo>
                  <a:pt x="311786" y="10688953"/>
                </a:lnTo>
                <a:lnTo>
                  <a:pt x="311786" y="0"/>
                </a:lnTo>
                <a:lnTo>
                  <a:pt x="0" y="0"/>
                </a:lnTo>
                <a:lnTo>
                  <a:pt x="0" y="10688953"/>
                </a:lnTo>
                <a:close/>
              </a:path>
            </a:pathLst>
          </a:custGeom>
          <a:solidFill>
            <a:srgbClr val="FFEBE6">
              <a:alpha val="72940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100" y="3959986"/>
          <a:ext cx="1940560" cy="102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220"/>
                <a:gridCol w="660400"/>
              </a:tblGrid>
              <a:tr h="21640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基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本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状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况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890">
                    <a:lnT w="19050">
                      <a:solidFill>
                        <a:srgbClr val="9E1F00"/>
                      </a:solidFill>
                      <a:prstDash val="solid"/>
                    </a:lnT>
                    <a:lnB w="19050">
                      <a:solidFill>
                        <a:srgbClr val="E3C4AC"/>
                      </a:solidFill>
                      <a:prstDash val="solid"/>
                    </a:lnB>
                    <a:solidFill>
                      <a:srgbClr val="FFF4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E1F00"/>
                      </a:solidFill>
                      <a:prstDash val="solid"/>
                    </a:lnT>
                    <a:lnB w="19050">
                      <a:solidFill>
                        <a:srgbClr val="E3C4AC"/>
                      </a:solidFill>
                      <a:prstDash val="solid"/>
                    </a:lnB>
                    <a:solidFill>
                      <a:srgbClr val="FFF4F1"/>
                    </a:solidFill>
                  </a:tcPr>
                </a:tc>
              </a:tr>
              <a:tr h="180592"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总股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>
                          <a:latin typeface="宋体"/>
                          <a:cs typeface="宋体"/>
                        </a:rPr>
                        <a:t>百万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045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2563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7945">
                        <a:lnSpc>
                          <a:spcPts val="1050"/>
                        </a:lnSpc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流通股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>
                          <a:latin typeface="宋体"/>
                          <a:cs typeface="宋体"/>
                        </a:rPr>
                        <a:t>百万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050"/>
                        </a:lnSpc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2011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230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68.41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</a:tr>
              <a:tr h="1615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1646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144619"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流通市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值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990"/>
                        </a:lnSpc>
                        <a:spcBef>
                          <a:spcPts val="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1376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28244" y="5095366"/>
            <a:ext cx="1929764" cy="163195"/>
          </a:xfrm>
          <a:custGeom>
            <a:avLst/>
            <a:gdLst/>
            <a:ahLst/>
            <a:cxnLst/>
            <a:rect l="l" t="t" r="r" b="b"/>
            <a:pathLst>
              <a:path w="1929764" h="163195">
                <a:moveTo>
                  <a:pt x="1929638" y="0"/>
                </a:moveTo>
                <a:lnTo>
                  <a:pt x="0" y="0"/>
                </a:lnTo>
                <a:lnTo>
                  <a:pt x="0" y="163067"/>
                </a:lnTo>
                <a:lnTo>
                  <a:pt x="1929638" y="163067"/>
                </a:lnTo>
                <a:lnTo>
                  <a:pt x="1929638" y="0"/>
                </a:lnTo>
                <a:close/>
              </a:path>
            </a:pathLst>
          </a:custGeom>
          <a:solidFill>
            <a:srgbClr val="FFF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244" y="5082666"/>
            <a:ext cx="19297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Microsoft JhengHei"/>
                <a:cs typeface="Microsoft JhengHei"/>
              </a:rPr>
              <a:t>股</a:t>
            </a:r>
            <a:r>
              <a:rPr dirty="0" sz="1200" b="1">
                <a:latin typeface="Microsoft JhengHei"/>
                <a:cs typeface="Microsoft JhengHei"/>
              </a:rPr>
              <a:t>价</a:t>
            </a:r>
            <a:r>
              <a:rPr dirty="0" sz="1200" spc="15" b="1">
                <a:latin typeface="Microsoft JhengHei"/>
                <a:cs typeface="Microsoft JhengHei"/>
              </a:rPr>
              <a:t>与</a:t>
            </a:r>
            <a:r>
              <a:rPr dirty="0" sz="1200" b="1">
                <a:latin typeface="Microsoft JhengHei"/>
                <a:cs typeface="Microsoft JhengHei"/>
              </a:rPr>
              <a:t>行业</a:t>
            </a:r>
            <a:r>
              <a:rPr dirty="0" sz="1200" spc="85" b="1">
                <a:latin typeface="Microsoft JhengHei"/>
                <a:cs typeface="Microsoft JhengHei"/>
              </a:rPr>
              <a:t>-</a:t>
            </a:r>
            <a:r>
              <a:rPr dirty="0" sz="1200" b="1">
                <a:latin typeface="Microsoft JhengHei"/>
                <a:cs typeface="Microsoft JhengHei"/>
              </a:rPr>
              <a:t>市</a:t>
            </a:r>
            <a:r>
              <a:rPr dirty="0" sz="1200" spc="10" b="1">
                <a:latin typeface="Microsoft JhengHei"/>
                <a:cs typeface="Microsoft JhengHei"/>
              </a:rPr>
              <a:t>场</a:t>
            </a:r>
            <a:r>
              <a:rPr dirty="0" sz="1200" b="1">
                <a:latin typeface="Microsoft JhengHei"/>
                <a:cs typeface="Microsoft JhengHei"/>
              </a:rPr>
              <a:t>走势</a:t>
            </a:r>
            <a:r>
              <a:rPr dirty="0" sz="1200" spc="10" b="1">
                <a:latin typeface="Microsoft JhengHei"/>
                <a:cs typeface="Microsoft JhengHei"/>
              </a:rPr>
              <a:t>对</a:t>
            </a:r>
            <a:r>
              <a:rPr dirty="0" sz="1200" b="1">
                <a:latin typeface="Microsoft JhengHei"/>
                <a:cs typeface="Microsoft JhengHei"/>
              </a:rPr>
              <a:t>比</a:t>
            </a:r>
            <a:endParaRPr sz="1200">
              <a:latin typeface="Microsoft JhengHei"/>
              <a:cs typeface="Microsoft Jheng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8244" y="5077078"/>
            <a:ext cx="1928495" cy="200025"/>
            <a:chOff x="428244" y="5077078"/>
            <a:chExt cx="1928495" cy="200025"/>
          </a:xfrm>
        </p:grpSpPr>
        <p:sp>
          <p:nvSpPr>
            <p:cNvPr id="9" name="object 9"/>
            <p:cNvSpPr/>
            <p:nvPr/>
          </p:nvSpPr>
          <p:spPr>
            <a:xfrm>
              <a:off x="428244" y="5077078"/>
              <a:ext cx="1928495" cy="18415"/>
            </a:xfrm>
            <a:custGeom>
              <a:avLst/>
              <a:gdLst/>
              <a:ahLst/>
              <a:cxnLst/>
              <a:rect l="l" t="t" r="r" b="b"/>
              <a:pathLst>
                <a:path w="1928495" h="18414">
                  <a:moveTo>
                    <a:pt x="192811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928114" y="18287"/>
                  </a:lnTo>
                  <a:lnTo>
                    <a:pt x="1928114" y="0"/>
                  </a:lnTo>
                  <a:close/>
                </a:path>
              </a:pathLst>
            </a:custGeom>
            <a:solidFill>
              <a:srgbClr val="9E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244" y="5095366"/>
              <a:ext cx="1928495" cy="1905"/>
            </a:xfrm>
            <a:custGeom>
              <a:avLst/>
              <a:gdLst/>
              <a:ahLst/>
              <a:cxnLst/>
              <a:rect l="l" t="t" r="r" b="b"/>
              <a:pathLst>
                <a:path w="1928495" h="1904">
                  <a:moveTo>
                    <a:pt x="192811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928114" y="1524"/>
                  </a:lnTo>
                  <a:lnTo>
                    <a:pt x="1928114" y="0"/>
                  </a:lnTo>
                  <a:close/>
                </a:path>
              </a:pathLst>
            </a:custGeom>
            <a:solidFill>
              <a:srgbClr val="FFF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8244" y="5258434"/>
              <a:ext cx="1928495" cy="18415"/>
            </a:xfrm>
            <a:custGeom>
              <a:avLst/>
              <a:gdLst/>
              <a:ahLst/>
              <a:cxnLst/>
              <a:rect l="l" t="t" r="r" b="b"/>
              <a:pathLst>
                <a:path w="1928495" h="18414">
                  <a:moveTo>
                    <a:pt x="0" y="18288"/>
                  </a:moveTo>
                  <a:lnTo>
                    <a:pt x="1928114" y="18288"/>
                  </a:lnTo>
                  <a:lnTo>
                    <a:pt x="1928114" y="0"/>
                  </a:lnTo>
                  <a:lnTo>
                    <a:pt x="0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3C4A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9100" y="6752208"/>
            <a:ext cx="1937385" cy="38100"/>
            <a:chOff x="419100" y="6752208"/>
            <a:chExt cx="1937385" cy="38100"/>
          </a:xfrm>
        </p:grpSpPr>
        <p:sp>
          <p:nvSpPr>
            <p:cNvPr id="13" name="object 13"/>
            <p:cNvSpPr/>
            <p:nvPr/>
          </p:nvSpPr>
          <p:spPr>
            <a:xfrm>
              <a:off x="428244" y="6752208"/>
              <a:ext cx="1928495" cy="18415"/>
            </a:xfrm>
            <a:custGeom>
              <a:avLst/>
              <a:gdLst/>
              <a:ahLst/>
              <a:cxnLst/>
              <a:rect l="l" t="t" r="r" b="b"/>
              <a:pathLst>
                <a:path w="1928495" h="18415">
                  <a:moveTo>
                    <a:pt x="0" y="18288"/>
                  </a:moveTo>
                  <a:lnTo>
                    <a:pt x="1928114" y="18288"/>
                  </a:lnTo>
                  <a:lnTo>
                    <a:pt x="1928114" y="0"/>
                  </a:lnTo>
                  <a:lnTo>
                    <a:pt x="0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3C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100" y="6772020"/>
              <a:ext cx="1937385" cy="18415"/>
            </a:xfrm>
            <a:custGeom>
              <a:avLst/>
              <a:gdLst/>
              <a:ahLst/>
              <a:cxnLst/>
              <a:rect l="l" t="t" r="r" b="b"/>
              <a:pathLst>
                <a:path w="1937385" h="18415">
                  <a:moveTo>
                    <a:pt x="1937258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37258" y="18288"/>
                  </a:lnTo>
                  <a:lnTo>
                    <a:pt x="1937258" y="0"/>
                  </a:lnTo>
                  <a:close/>
                </a:path>
              </a:pathLst>
            </a:custGeom>
            <a:solidFill>
              <a:srgbClr val="9E1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28244" y="1059179"/>
          <a:ext cx="2007870" cy="190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/>
                <a:gridCol w="103505"/>
              </a:tblGrid>
              <a:tr h="21666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评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级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买入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维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持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）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9525">
                    <a:lnT w="19050">
                      <a:solidFill>
                        <a:srgbClr val="9E1F00"/>
                      </a:solidFill>
                      <a:prstDash val="solid"/>
                    </a:lnT>
                    <a:lnB w="19050">
                      <a:solidFill>
                        <a:srgbClr val="E3C4AC"/>
                      </a:solidFill>
                      <a:prstDash val="solid"/>
                    </a:lnB>
                    <a:solidFill>
                      <a:srgbClr val="FFF4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93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市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场价格</a:t>
                      </a:r>
                      <a:r>
                        <a:rPr dirty="0" sz="900" spc="-20" b="1">
                          <a:latin typeface="Microsoft JhengHei"/>
                          <a:cs typeface="Microsoft JhengHei"/>
                        </a:rPr>
                        <a:t>：68.41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4925">
                    <a:lnT w="19050">
                      <a:solidFill>
                        <a:srgbClr val="E3C4AC"/>
                      </a:solidFill>
                      <a:prstDash val="solid"/>
                    </a:lnT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318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分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析师：</a:t>
                      </a: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祝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嘉琦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3020">
                    <a:lnT w="19050">
                      <a:solidFill>
                        <a:srgbClr val="9E1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472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执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业证书</a:t>
                      </a: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编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号</a:t>
                      </a:r>
                      <a:r>
                        <a:rPr dirty="0" sz="900" spc="-5" b="1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S0740519040001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047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电话：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38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900" spc="-5">
                          <a:latin typeface="Arial"/>
                          <a:cs typeface="Arial"/>
                          <a:hlinkClick r:id="rId2"/>
                        </a:rPr>
                        <a:t>zhujq@r.qlzq.com.cn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385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研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究助理</a:t>
                      </a:r>
                      <a:r>
                        <a:rPr dirty="0" sz="900" spc="10" b="1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900" b="1">
                          <a:latin typeface="Microsoft JhengHei"/>
                          <a:cs typeface="Microsoft JhengHei"/>
                        </a:rPr>
                        <a:t>孙宇瑶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45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电话：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125"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  <a:spcBef>
                          <a:spcPts val="29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5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900" spc="-5">
                          <a:latin typeface="Arial"/>
                          <a:cs typeface="Arial"/>
                          <a:hlinkClick r:id="rId3"/>
                        </a:rPr>
                        <a:t>sunyy@r.qlzq.com.cn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28244" y="6904608"/>
            <a:ext cx="1903730" cy="181610"/>
          </a:xfrm>
          <a:custGeom>
            <a:avLst/>
            <a:gdLst/>
            <a:ahLst/>
            <a:cxnLst/>
            <a:rect l="l" t="t" r="r" b="b"/>
            <a:pathLst>
              <a:path w="1903730" h="181609">
                <a:moveTo>
                  <a:pt x="1903730" y="0"/>
                </a:moveTo>
                <a:lnTo>
                  <a:pt x="0" y="0"/>
                </a:lnTo>
                <a:lnTo>
                  <a:pt x="0" y="181355"/>
                </a:lnTo>
                <a:lnTo>
                  <a:pt x="1903730" y="181355"/>
                </a:lnTo>
                <a:lnTo>
                  <a:pt x="1903730" y="0"/>
                </a:lnTo>
                <a:close/>
              </a:path>
            </a:pathLst>
          </a:custGeom>
          <a:solidFill>
            <a:srgbClr val="FFF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8244" y="6891908"/>
            <a:ext cx="1903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Microsoft JhengHei"/>
                <a:cs typeface="Microsoft JhengHei"/>
              </a:rPr>
              <a:t>相</a:t>
            </a:r>
            <a:r>
              <a:rPr dirty="0" sz="1200" b="1">
                <a:latin typeface="Microsoft JhengHei"/>
                <a:cs typeface="Microsoft JhengHei"/>
              </a:rPr>
              <a:t>关</a:t>
            </a:r>
            <a:r>
              <a:rPr dirty="0" sz="1200" spc="10" b="1">
                <a:latin typeface="Microsoft JhengHei"/>
                <a:cs typeface="Microsoft JhengHei"/>
              </a:rPr>
              <a:t>报</a:t>
            </a:r>
            <a:r>
              <a:rPr dirty="0" sz="1200" b="1">
                <a:latin typeface="Microsoft JhengHei"/>
                <a:cs typeface="Microsoft JhengHei"/>
              </a:rPr>
              <a:t>告</a:t>
            </a:r>
            <a:endParaRPr sz="12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8244" y="6886320"/>
            <a:ext cx="1903730" cy="218440"/>
            <a:chOff x="428244" y="6886320"/>
            <a:chExt cx="1903730" cy="218440"/>
          </a:xfrm>
        </p:grpSpPr>
        <p:sp>
          <p:nvSpPr>
            <p:cNvPr id="19" name="object 19"/>
            <p:cNvSpPr/>
            <p:nvPr/>
          </p:nvSpPr>
          <p:spPr>
            <a:xfrm>
              <a:off x="428244" y="6886320"/>
              <a:ext cx="1903730" cy="18415"/>
            </a:xfrm>
            <a:custGeom>
              <a:avLst/>
              <a:gdLst/>
              <a:ahLst/>
              <a:cxnLst/>
              <a:rect l="l" t="t" r="r" b="b"/>
              <a:pathLst>
                <a:path w="1903730" h="18415">
                  <a:moveTo>
                    <a:pt x="190373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03730" y="18288"/>
                  </a:lnTo>
                  <a:lnTo>
                    <a:pt x="1903730" y="0"/>
                  </a:lnTo>
                  <a:close/>
                </a:path>
              </a:pathLst>
            </a:custGeom>
            <a:solidFill>
              <a:srgbClr val="9E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8244" y="6904608"/>
              <a:ext cx="1903730" cy="1905"/>
            </a:xfrm>
            <a:custGeom>
              <a:avLst/>
              <a:gdLst/>
              <a:ahLst/>
              <a:cxnLst/>
              <a:rect l="l" t="t" r="r" b="b"/>
              <a:pathLst>
                <a:path w="1903730" h="1904">
                  <a:moveTo>
                    <a:pt x="190373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903730" y="1524"/>
                  </a:lnTo>
                  <a:lnTo>
                    <a:pt x="1903730" y="0"/>
                  </a:lnTo>
                  <a:close/>
                </a:path>
              </a:pathLst>
            </a:custGeom>
            <a:solidFill>
              <a:srgbClr val="FFF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8244" y="7085964"/>
              <a:ext cx="1903730" cy="18415"/>
            </a:xfrm>
            <a:custGeom>
              <a:avLst/>
              <a:gdLst/>
              <a:ahLst/>
              <a:cxnLst/>
              <a:rect l="l" t="t" r="r" b="b"/>
              <a:pathLst>
                <a:path w="1903730" h="18415">
                  <a:moveTo>
                    <a:pt x="0" y="18288"/>
                  </a:moveTo>
                  <a:lnTo>
                    <a:pt x="1903730" y="18288"/>
                  </a:lnTo>
                  <a:lnTo>
                    <a:pt x="1903730" y="0"/>
                  </a:lnTo>
                  <a:lnTo>
                    <a:pt x="0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3C4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91485" y="3087369"/>
            <a:ext cx="1198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备注：截止</a:t>
            </a:r>
            <a:r>
              <a:rPr dirty="0" sz="900" spc="-270">
                <a:latin typeface="宋体"/>
                <a:cs typeface="宋体"/>
              </a:rPr>
              <a:t> </a:t>
            </a:r>
            <a:r>
              <a:rPr dirty="0" sz="900" spc="-5">
                <a:latin typeface="Arial"/>
                <a:cs typeface="Arial"/>
              </a:rPr>
              <a:t>2021.06.23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498470" y="1059179"/>
          <a:ext cx="4697730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/>
                <a:gridCol w="810895"/>
                <a:gridCol w="641350"/>
                <a:gridCol w="629285"/>
                <a:gridCol w="626110"/>
                <a:gridCol w="626110"/>
              </a:tblGrid>
              <a:tr h="199898">
                <a:tc gridSpan="6">
                  <a:txBody>
                    <a:bodyPr/>
                    <a:lstStyle/>
                    <a:p>
                      <a:pPr marL="44450">
                        <a:lnSpc>
                          <a:spcPts val="1400"/>
                        </a:lnSpc>
                        <a:spcBef>
                          <a:spcPts val="75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公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司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盈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利预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测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及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估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值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9525">
                    <a:lnT w="19050">
                      <a:solidFill>
                        <a:srgbClr val="9E1F00"/>
                      </a:solidFill>
                      <a:prstDash val="solid"/>
                    </a:lnT>
                    <a:lnB w="19050">
                      <a:solidFill>
                        <a:srgbClr val="E3C4AC"/>
                      </a:solidFill>
                      <a:prstDash val="solid"/>
                    </a:lnB>
                    <a:solidFill>
                      <a:srgbClr val="FFF4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5645"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指标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7640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2019A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2020A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2021E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2022E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55"/>
                        </a:lnSpc>
                        <a:spcBef>
                          <a:spcPts val="18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2023E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</a:tr>
              <a:tr h="151824">
                <a:tc>
                  <a:txBody>
                    <a:bodyPr/>
                    <a:lstStyle/>
                    <a:p>
                      <a:pPr marL="40640">
                        <a:lnSpc>
                          <a:spcPts val="1075"/>
                        </a:lnSpc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营业收入（百万元）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4465">
                        <a:lnSpc>
                          <a:spcPts val="107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28,585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30,307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07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36,099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07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41,201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07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46,848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544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增长率</a:t>
                      </a:r>
                      <a:r>
                        <a:rPr dirty="0" sz="9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yoy%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65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14.72%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6.02%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15">
                          <a:latin typeface="Arial"/>
                          <a:cs typeface="Arial"/>
                        </a:rPr>
                        <a:t>19.11%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14.13%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13.71%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5544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净利润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65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3,322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3,663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4,449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5,370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6,479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5544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增长率</a:t>
                      </a:r>
                      <a:r>
                        <a:rPr dirty="0" sz="90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yoy%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65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22.66%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10.27%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21.47%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20.70%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20.66%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562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每股收益（元）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8668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每股现金流量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</a:tr>
              <a:tr h="18668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净资产收益率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165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10.42%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9.90%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10.67%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5">
                          <a:latin typeface="Arial"/>
                          <a:cs typeface="Arial"/>
                        </a:rPr>
                        <a:t>11.32%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15">
                          <a:latin typeface="Arial"/>
                          <a:cs typeface="Arial"/>
                        </a:rPr>
                        <a:t>11.94%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</a:tr>
              <a:tr h="15621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P/E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51.87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47.04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38.73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32.08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26.59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</a:tr>
              <a:tr h="15544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PEG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2.29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4.58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1.55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1.29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43257">
                <a:tc>
                  <a:txBody>
                    <a:bodyPr/>
                    <a:lstStyle/>
                    <a:p>
                      <a:pPr marL="40640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P/B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5.40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4.66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4.13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3.63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3.17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9050">
                      <a:solidFill>
                        <a:srgbClr val="9E1F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96566" y="3278377"/>
          <a:ext cx="4714875" cy="633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015"/>
              </a:tblGrid>
              <a:tr h="21488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投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资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要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点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7620">
                    <a:lnT w="19050">
                      <a:solidFill>
                        <a:srgbClr val="9E1F00"/>
                      </a:solidFill>
                      <a:prstDash val="solid"/>
                    </a:lnT>
                    <a:lnB w="19050">
                      <a:solidFill>
                        <a:srgbClr val="E3C4AC"/>
                      </a:solidFill>
                      <a:prstDash val="solid"/>
                    </a:lnB>
                    <a:solidFill>
                      <a:srgbClr val="FFF4F1"/>
                    </a:solidFill>
                  </a:tcPr>
                </a:tc>
              </a:tr>
              <a:tr h="6114753">
                <a:tc>
                  <a:txBody>
                    <a:bodyPr/>
                    <a:lstStyle/>
                    <a:p>
                      <a:pPr marL="335280" indent="-26733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9C1F00"/>
                        </a:buClr>
                        <a:buFont typeface="Wingdings"/>
                        <a:buChar char=""/>
                        <a:tabLst>
                          <a:tab pos="335280" algn="l"/>
                          <a:tab pos="335915" algn="l"/>
                        </a:tabLst>
                      </a:pP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事件</a:t>
                      </a:r>
                      <a:r>
                        <a:rPr dirty="0" sz="1000" spc="-110" b="1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1000" spc="-1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月</a:t>
                      </a:r>
                      <a:r>
                        <a:rPr dirty="0" sz="1000" spc="20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1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日</a:t>
                      </a:r>
                      <a:r>
                        <a:rPr dirty="0" sz="1000" spc="-210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公司投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资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的合营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企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业复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星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凯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特</a:t>
                      </a:r>
                      <a:r>
                        <a:rPr dirty="0" sz="1000" spc="20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1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靶点自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体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CAR-T</a:t>
                      </a:r>
                      <a:r>
                        <a:rPr dirty="0" sz="1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细胞</a:t>
                      </a:r>
                      <a:endParaRPr sz="1000">
                        <a:latin typeface="Microsoft JhengHei"/>
                        <a:cs typeface="Microsoft JhengHei"/>
                      </a:endParaRPr>
                    </a:p>
                    <a:p>
                      <a:pPr algn="just" marL="335280" marR="60325">
                        <a:lnSpc>
                          <a:spcPct val="130000"/>
                        </a:lnSpc>
                      </a:pP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治疗产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品</a:t>
                      </a: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阿基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仑</a:t>
                      </a: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赛注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射</a:t>
                      </a:r>
                      <a:r>
                        <a:rPr dirty="0" sz="1000" spc="-25" b="1">
                          <a:latin typeface="Microsoft JhengHei"/>
                          <a:cs typeface="Microsoft JhengHei"/>
                        </a:rPr>
                        <a:t>液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KC87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000" spc="-15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00" spc="-5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25" b="1">
                          <a:latin typeface="Microsoft JhengHei"/>
                          <a:cs typeface="Microsoft JhengHei"/>
                        </a:rPr>
                        <a:t>）</a:t>
                      </a: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获批上市</a:t>
                      </a:r>
                      <a:r>
                        <a:rPr dirty="0" sz="1000" spc="-25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批</a:t>
                      </a: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准文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号</a:t>
                      </a:r>
                      <a:r>
                        <a:rPr dirty="0" sz="1000" spc="-25" b="1">
                          <a:latin typeface="Microsoft JhengHei"/>
                          <a:cs typeface="Microsoft JhengHei"/>
                        </a:rPr>
                        <a:t>为</a:t>
                      </a:r>
                      <a:r>
                        <a:rPr dirty="0" sz="1000" spc="10" b="1">
                          <a:latin typeface="Microsoft JhengHei"/>
                          <a:cs typeface="Microsoft JhengHei"/>
                        </a:rPr>
                        <a:t>“</a:t>
                      </a:r>
                      <a:r>
                        <a:rPr dirty="0" sz="1000" b="1">
                          <a:latin typeface="Microsoft JhengHei"/>
                          <a:cs typeface="Microsoft JhengHei"/>
                        </a:rPr>
                        <a:t>国 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药准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字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00" spc="-55" b="1">
                          <a:latin typeface="Arial"/>
                          <a:cs typeface="Arial"/>
                        </a:rPr>
                        <a:t>S20210019</a:t>
                      </a:r>
                      <a:r>
                        <a:rPr dirty="0" sz="1000" spc="-55" b="1">
                          <a:latin typeface="Microsoft JhengHei"/>
                          <a:cs typeface="Microsoft JhengHei"/>
                        </a:rPr>
                        <a:t>”</a:t>
                      </a:r>
                      <a:r>
                        <a:rPr dirty="0" sz="1000" spc="-484" b="1">
                          <a:latin typeface="Microsoft JhengHei"/>
                          <a:cs typeface="Microsoft JhengHei"/>
                        </a:rPr>
                        <a:t>。</a:t>
                      </a:r>
                      <a:endParaRPr sz="1000">
                        <a:latin typeface="Microsoft JhengHei"/>
                        <a:cs typeface="Microsoft JhengHei"/>
                      </a:endParaRPr>
                    </a:p>
                    <a:p>
                      <a:pPr algn="just" marL="335280" marR="39370" indent="-266700">
                        <a:lnSpc>
                          <a:spcPct val="130000"/>
                        </a:lnSpc>
                        <a:spcBef>
                          <a:spcPts val="780"/>
                        </a:spcBef>
                        <a:buClr>
                          <a:srgbClr val="9C1F00"/>
                        </a:buClr>
                        <a:buFont typeface="Wingdings"/>
                        <a:buChar char=""/>
                        <a:tabLst>
                          <a:tab pos="335915" algn="l"/>
                        </a:tabLst>
                      </a:pP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临床推进高效，拿下首个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国产</a:t>
                      </a:r>
                      <a:r>
                        <a:rPr dirty="0" sz="1000" spc="22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CAR-T</a:t>
                      </a: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星凯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基仑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注射液是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首 个</a:t>
                      </a:r>
                      <a:r>
                        <a:rPr dirty="0" sz="100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CAR-T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产品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适应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症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于成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复发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难治性大</a:t>
                      </a:r>
                      <a:r>
                        <a:rPr dirty="0" sz="100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胞淋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瘤（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包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括弥漫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00" spc="-25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胞淋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1000" spc="-320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4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DLBCL</a:t>
                      </a:r>
                      <a:r>
                        <a:rPr dirty="0" sz="1000" spc="-4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非特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型</a:t>
                      </a:r>
                      <a:r>
                        <a:rPr dirty="0" sz="1000" spc="-30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原发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纵隔</a:t>
                      </a:r>
                      <a:r>
                        <a:rPr dirty="0" sz="1000" spc="-2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胞淋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1000" spc="-320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7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PMBCL</a:t>
                      </a:r>
                      <a:r>
                        <a:rPr dirty="0" sz="1000" spc="-7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-500">
                          <a:latin typeface="宋体"/>
                          <a:cs typeface="宋体"/>
                        </a:rPr>
                        <a:t>、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级别</a:t>
                      </a:r>
                      <a:r>
                        <a:rPr dirty="0" sz="1000" spc="-9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淋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巴瘤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泡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淋巴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转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00" spc="-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DLBCL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治疗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复星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特</a:t>
                      </a:r>
                      <a:r>
                        <a:rPr dirty="0" sz="1000" spc="-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2017 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从</a:t>
                      </a:r>
                      <a:r>
                        <a:rPr dirty="0" sz="1000" spc="-2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Kite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Pharma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引进</a:t>
                      </a:r>
                      <a:r>
                        <a:rPr dirty="0" sz="1000" spc="-2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CAR-T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产品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Yescarta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的全部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技</a:t>
                      </a:r>
                      <a:r>
                        <a:rPr dirty="0" sz="1000" spc="10">
                          <a:latin typeface="宋体"/>
                          <a:cs typeface="宋体"/>
                        </a:rPr>
                        <a:t>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并获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得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在中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、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香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港和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澳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门的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业化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权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1000" spc="-12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自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引进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该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产品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00" spc="-1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司仅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一年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时间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成桥接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试验并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提交</a:t>
                      </a:r>
                      <a:r>
                        <a:rPr dirty="0" sz="1000" spc="-3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NDA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展示较高的临床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推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进效率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阿基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赛的获批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标志着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国内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肿瘤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法正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式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进入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胞治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时代</a:t>
                      </a:r>
                      <a:r>
                        <a:rPr dirty="0" sz="1000" spc="-114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复星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药有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发挥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发优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势</a:t>
                      </a:r>
                      <a:r>
                        <a:rPr dirty="0" sz="1000" spc="-1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引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国内细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治疗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时代。</a:t>
                      </a:r>
                      <a:endParaRPr sz="10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buClr>
                          <a:srgbClr val="9C1F00"/>
                        </a:buClr>
                        <a:buFont typeface="Wingdings"/>
                        <a:buChar char=""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5280" indent="-267335">
                        <a:lnSpc>
                          <a:spcPct val="100000"/>
                        </a:lnSpc>
                        <a:buClr>
                          <a:srgbClr val="9C1F00"/>
                        </a:buClr>
                        <a:buFont typeface="Wingdings"/>
                        <a:buChar char=""/>
                        <a:tabLst>
                          <a:tab pos="335280" algn="l"/>
                          <a:tab pos="335915" algn="l"/>
                        </a:tabLst>
                      </a:pP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淋巴瘤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市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场空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间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较大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阿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基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仑赛疗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效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优异</a:t>
                      </a:r>
                      <a:r>
                        <a:rPr dirty="0" sz="1000" spc="30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Yescarta</a:t>
                      </a:r>
                      <a:r>
                        <a:rPr dirty="0" sz="10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2020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年全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球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销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售额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到</a:t>
                      </a:r>
                      <a:endParaRPr sz="1000">
                        <a:latin typeface="宋体"/>
                        <a:cs typeface="宋体"/>
                      </a:endParaRPr>
                    </a:p>
                    <a:p>
                      <a:pPr algn="just" marL="335280" marR="59690">
                        <a:lnSpc>
                          <a:spcPct val="13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5.63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亿美元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淋巴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发患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者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约</a:t>
                      </a:r>
                      <a:r>
                        <a:rPr dirty="0" sz="1000" spc="-20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7.54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，存在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较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大的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潜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在市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空</a:t>
                      </a:r>
                      <a:r>
                        <a:rPr dirty="0" sz="1000">
                          <a:latin typeface="宋体"/>
                          <a:cs typeface="宋体"/>
                        </a:rPr>
                        <a:t>间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。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基仑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对多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亚型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0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淋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巴瘤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均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展现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好疗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效</a:t>
                      </a:r>
                      <a:r>
                        <a:rPr dirty="0" sz="1000" spc="-409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基仑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三线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以上治 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疗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发或难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性惰性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非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霍奇金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淋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巴瘤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R/R</a:t>
                      </a:r>
                      <a:r>
                        <a:rPr dirty="0" sz="1000" spc="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iNHL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ZUMA-5</a:t>
                      </a:r>
                      <a:r>
                        <a:rPr dirty="0" sz="1000" spc="2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临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床</a:t>
                      </a:r>
                      <a:r>
                        <a:rPr dirty="0" sz="1000" spc="2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究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中</a:t>
                      </a:r>
                      <a:endParaRPr sz="1000">
                        <a:latin typeface="宋体"/>
                        <a:cs typeface="宋体"/>
                      </a:endParaRPr>
                    </a:p>
                    <a:p>
                      <a:pPr algn="just" marL="335280" marR="48260">
                        <a:lnSpc>
                          <a:spcPct val="130000"/>
                        </a:lnSpc>
                      </a:pPr>
                      <a:r>
                        <a:rPr dirty="0" sz="1000" spc="-6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N=104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），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位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随访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17.5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，患者</a:t>
                      </a:r>
                      <a:r>
                        <a:rPr dirty="0" sz="1000" spc="-2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ORR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到</a:t>
                      </a:r>
                      <a:r>
                        <a:rPr dirty="0" sz="1000" spc="-2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92%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CR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1000" spc="-2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76%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。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滤泡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淋巴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FL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N=84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边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缘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区淋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巴</a:t>
                      </a:r>
                      <a:r>
                        <a:rPr dirty="0" sz="1000" spc="-80">
                          <a:latin typeface="宋体"/>
                          <a:cs typeface="宋体"/>
                        </a:rPr>
                        <a:t>瘤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MZL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N=20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亚组中</a:t>
                      </a:r>
                      <a:r>
                        <a:rPr dirty="0" sz="1000" spc="-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ORR 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别达到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94%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85%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CR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到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80%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000" spc="-2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60%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。</a:t>
                      </a:r>
                      <a:endParaRPr sz="1000">
                        <a:latin typeface="宋体"/>
                        <a:cs typeface="宋体"/>
                      </a:endParaRPr>
                    </a:p>
                    <a:p>
                      <a:pPr marL="335280" indent="-266700">
                        <a:lnSpc>
                          <a:spcPct val="130000"/>
                        </a:lnSpc>
                        <a:spcBef>
                          <a:spcPts val="780"/>
                        </a:spcBef>
                        <a:buClr>
                          <a:srgbClr val="9C1F00"/>
                        </a:buClr>
                        <a:buFont typeface="Wingdings"/>
                        <a:buChar char=""/>
                        <a:tabLst>
                          <a:tab pos="335280" algn="l"/>
                          <a:tab pos="335915" algn="l"/>
                        </a:tabLst>
                      </a:pP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产品管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线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稳步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推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进</a:t>
                      </a:r>
                      <a:r>
                        <a:rPr dirty="0" sz="1000" spc="-100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创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新药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开始密</a:t>
                      </a:r>
                      <a:r>
                        <a:rPr dirty="0" sz="1000" spc="-5" b="1">
                          <a:latin typeface="Microsoft JhengHei"/>
                          <a:cs typeface="Microsoft JhengHei"/>
                        </a:rPr>
                        <a:t>集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收获</a:t>
                      </a:r>
                      <a:r>
                        <a:rPr dirty="0" sz="1000" spc="-95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公司目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获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批阿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仑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赛</a:t>
                      </a:r>
                      <a:r>
                        <a:rPr dirty="0" sz="1000" spc="-114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曲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妥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珠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抗、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妥昔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抗、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达木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抗、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阿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伐曲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泊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帕等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多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款生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药和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分子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新药，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PD-1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单抗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斯鲁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单抗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今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1000" spc="-254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递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交上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申请</a:t>
                      </a:r>
                      <a:r>
                        <a:rPr dirty="0" sz="1000" spc="-3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并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入优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先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审评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审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批程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序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， 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贝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伐珠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单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抗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奥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匹卡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朋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甘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赖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脯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胰岛</a:t>
                      </a:r>
                      <a:r>
                        <a:rPr dirty="0" sz="1000" spc="1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等也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已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递交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市申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请</a:t>
                      </a:r>
                      <a:r>
                        <a:rPr dirty="0" sz="1000" spc="-6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公司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线梯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队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丰富</a:t>
                      </a:r>
                      <a:r>
                        <a:rPr dirty="0" sz="1000" spc="-5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覆盖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小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分子</a:t>
                      </a:r>
                      <a:r>
                        <a:rPr dirty="0" sz="1000" spc="-5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生物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胞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治疗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主要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治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疗范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式</a:t>
                      </a:r>
                      <a:r>
                        <a:rPr dirty="0" sz="1000" spc="-6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热门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靶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点也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现充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布局</a:t>
                      </a:r>
                      <a:r>
                        <a:rPr dirty="0" sz="1000" spc="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公司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务正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迎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来快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速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发展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阶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段。</a:t>
                      </a:r>
                      <a:endParaRPr sz="1000">
                        <a:latin typeface="宋体"/>
                        <a:cs typeface="宋体"/>
                      </a:endParaRPr>
                    </a:p>
                    <a:p>
                      <a:pPr marL="335280" indent="-266700">
                        <a:lnSpc>
                          <a:spcPts val="1560"/>
                        </a:lnSpc>
                        <a:spcBef>
                          <a:spcPts val="695"/>
                        </a:spcBef>
                        <a:buClr>
                          <a:srgbClr val="9C1F00"/>
                        </a:buClr>
                        <a:buFont typeface="Wingdings"/>
                        <a:buChar char=""/>
                        <a:tabLst>
                          <a:tab pos="335280" algn="l"/>
                          <a:tab pos="335915" algn="l"/>
                        </a:tabLst>
                      </a:pP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盈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利</a:t>
                      </a: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预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测</a:t>
                      </a: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与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投</a:t>
                      </a: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资</a:t>
                      </a:r>
                      <a:r>
                        <a:rPr dirty="0" sz="1000" spc="5" b="1">
                          <a:latin typeface="Microsoft JhengHei"/>
                          <a:cs typeface="Microsoft JhengHei"/>
                        </a:rPr>
                        <a:t>建</a:t>
                      </a:r>
                      <a:r>
                        <a:rPr dirty="0" sz="1000" spc="15" b="1">
                          <a:latin typeface="Microsoft JhengHei"/>
                          <a:cs typeface="Microsoft JhengHei"/>
                        </a:rPr>
                        <a:t>议</a:t>
                      </a:r>
                      <a:r>
                        <a:rPr dirty="0" sz="1000" spc="25" b="1"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我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们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预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计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2021-2023</a:t>
                      </a:r>
                      <a:r>
                        <a:rPr dirty="0" sz="1000" spc="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营业收入分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别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00" spc="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361</a:t>
                      </a:r>
                      <a:r>
                        <a:rPr dirty="0" sz="1000" spc="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、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412</a:t>
                      </a:r>
                      <a:r>
                        <a:rPr dirty="0" sz="1000" spc="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亿元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1000" spc="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468</a:t>
                      </a:r>
                      <a:r>
                        <a:rPr dirty="0" sz="1000" spc="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同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增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000" spc="4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19.11%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14.13%</a:t>
                      </a:r>
                      <a:r>
                        <a:rPr dirty="0" sz="1000" spc="2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13.71%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归母净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润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别为</a:t>
                      </a:r>
                      <a:r>
                        <a:rPr dirty="0" sz="1000" spc="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44</a:t>
                      </a:r>
                      <a:r>
                        <a:rPr dirty="0" sz="10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1000" spc="-30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54</a:t>
                      </a:r>
                      <a:r>
                        <a:rPr dirty="0" sz="1000" spc="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亿元和</a:t>
                      </a:r>
                      <a:r>
                        <a:rPr dirty="0" sz="1000" spc="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1000" spc="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亿元</a:t>
                      </a:r>
                      <a:r>
                        <a:rPr dirty="0" sz="1000" spc="-30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同比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增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0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21.46%</a:t>
                      </a:r>
                      <a:r>
                        <a:rPr dirty="0" sz="1000" spc="-30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20.69%</a:t>
                      </a:r>
                      <a:r>
                        <a:rPr dirty="0" sz="1000" spc="-30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20.66%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。 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司是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内创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药龙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头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企业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之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00" spc="-1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新药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入集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收获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00" spc="-12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主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结构</a:t>
                      </a:r>
                      <a:r>
                        <a:rPr dirty="0" sz="1000" spc="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改</a:t>
                      </a:r>
                      <a:r>
                        <a:rPr dirty="0" sz="1000" spc="10">
                          <a:latin typeface="宋体"/>
                          <a:cs typeface="宋体"/>
                        </a:rPr>
                        <a:t>善</a:t>
                      </a:r>
                      <a:r>
                        <a:rPr dirty="0" sz="1000" spc="-5">
                          <a:latin typeface="宋体"/>
                          <a:cs typeface="宋体"/>
                        </a:rPr>
                        <a:t>重</a:t>
                      </a:r>
                      <a:endParaRPr sz="1000">
                        <a:latin typeface="宋体"/>
                        <a:cs typeface="宋体"/>
                      </a:endParaRPr>
                    </a:p>
                  </a:txBody>
                  <a:tcPr marL="0" marR="0" marB="0" marT="25400">
                    <a:lnT w="19050">
                      <a:solidFill>
                        <a:srgbClr val="E3C4A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434082" y="1039316"/>
            <a:ext cx="3175" cy="8613775"/>
          </a:xfrm>
          <a:custGeom>
            <a:avLst/>
            <a:gdLst/>
            <a:ahLst/>
            <a:cxnLst/>
            <a:rect l="l" t="t" r="r" b="b"/>
            <a:pathLst>
              <a:path w="3175" h="8613775">
                <a:moveTo>
                  <a:pt x="3047" y="0"/>
                </a:moveTo>
                <a:lnTo>
                  <a:pt x="0" y="0"/>
                </a:lnTo>
                <a:lnTo>
                  <a:pt x="0" y="8613394"/>
                </a:lnTo>
                <a:lnTo>
                  <a:pt x="3047" y="8613394"/>
                </a:lnTo>
                <a:lnTo>
                  <a:pt x="3047" y="0"/>
                </a:lnTo>
                <a:close/>
              </a:path>
            </a:pathLst>
          </a:custGeom>
          <a:solidFill>
            <a:srgbClr val="9E1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827988" y="5608662"/>
            <a:ext cx="1378585" cy="751840"/>
            <a:chOff x="827988" y="5608662"/>
            <a:chExt cx="1378585" cy="751840"/>
          </a:xfrm>
        </p:grpSpPr>
        <p:sp>
          <p:nvSpPr>
            <p:cNvPr id="27" name="object 27"/>
            <p:cNvSpPr/>
            <p:nvPr/>
          </p:nvSpPr>
          <p:spPr>
            <a:xfrm>
              <a:off x="827988" y="5611578"/>
              <a:ext cx="1374775" cy="746125"/>
            </a:xfrm>
            <a:custGeom>
              <a:avLst/>
              <a:gdLst/>
              <a:ahLst/>
              <a:cxnLst/>
              <a:rect l="l" t="t" r="r" b="b"/>
              <a:pathLst>
                <a:path w="1374775" h="746125">
                  <a:moveTo>
                    <a:pt x="18651" y="745565"/>
                  </a:moveTo>
                  <a:lnTo>
                    <a:pt x="18651" y="0"/>
                  </a:lnTo>
                </a:path>
                <a:path w="1374775" h="746125">
                  <a:moveTo>
                    <a:pt x="0" y="745565"/>
                  </a:moveTo>
                  <a:lnTo>
                    <a:pt x="18651" y="745565"/>
                  </a:lnTo>
                </a:path>
                <a:path w="1374775" h="746125">
                  <a:moveTo>
                    <a:pt x="0" y="652250"/>
                  </a:moveTo>
                  <a:lnTo>
                    <a:pt x="18651" y="652250"/>
                  </a:lnTo>
                </a:path>
                <a:path w="1374775" h="746125">
                  <a:moveTo>
                    <a:pt x="0" y="558934"/>
                  </a:moveTo>
                  <a:lnTo>
                    <a:pt x="18651" y="558934"/>
                  </a:lnTo>
                </a:path>
                <a:path w="1374775" h="746125">
                  <a:moveTo>
                    <a:pt x="0" y="465619"/>
                  </a:moveTo>
                  <a:lnTo>
                    <a:pt x="18651" y="465619"/>
                  </a:lnTo>
                </a:path>
                <a:path w="1374775" h="746125">
                  <a:moveTo>
                    <a:pt x="0" y="372304"/>
                  </a:moveTo>
                  <a:lnTo>
                    <a:pt x="18651" y="372304"/>
                  </a:lnTo>
                </a:path>
                <a:path w="1374775" h="746125">
                  <a:moveTo>
                    <a:pt x="0" y="278989"/>
                  </a:moveTo>
                  <a:lnTo>
                    <a:pt x="18651" y="278989"/>
                  </a:lnTo>
                </a:path>
                <a:path w="1374775" h="746125">
                  <a:moveTo>
                    <a:pt x="0" y="186630"/>
                  </a:moveTo>
                  <a:lnTo>
                    <a:pt x="18651" y="186630"/>
                  </a:lnTo>
                </a:path>
                <a:path w="1374775" h="746125">
                  <a:moveTo>
                    <a:pt x="0" y="93315"/>
                  </a:moveTo>
                  <a:lnTo>
                    <a:pt x="18651" y="93315"/>
                  </a:lnTo>
                </a:path>
                <a:path w="1374775" h="746125">
                  <a:moveTo>
                    <a:pt x="0" y="0"/>
                  </a:moveTo>
                  <a:lnTo>
                    <a:pt x="18651" y="0"/>
                  </a:lnTo>
                </a:path>
                <a:path w="1374775" h="746125">
                  <a:moveTo>
                    <a:pt x="18651" y="652250"/>
                  </a:moveTo>
                  <a:lnTo>
                    <a:pt x="1374618" y="652250"/>
                  </a:lnTo>
                </a:path>
                <a:path w="1374775" h="746125">
                  <a:moveTo>
                    <a:pt x="18651" y="652250"/>
                  </a:moveTo>
                  <a:lnTo>
                    <a:pt x="18651" y="670913"/>
                  </a:lnTo>
                </a:path>
                <a:path w="1374775" h="746125">
                  <a:moveTo>
                    <a:pt x="129624" y="652250"/>
                  </a:moveTo>
                  <a:lnTo>
                    <a:pt x="129624" y="670913"/>
                  </a:lnTo>
                </a:path>
                <a:path w="1374775" h="746125">
                  <a:moveTo>
                    <a:pt x="244328" y="652250"/>
                  </a:moveTo>
                  <a:lnTo>
                    <a:pt x="244328" y="670913"/>
                  </a:lnTo>
                </a:path>
                <a:path w="1374775" h="746125">
                  <a:moveTo>
                    <a:pt x="359032" y="652250"/>
                  </a:moveTo>
                  <a:lnTo>
                    <a:pt x="359032" y="670913"/>
                  </a:lnTo>
                </a:path>
                <a:path w="1374775" h="746125">
                  <a:moveTo>
                    <a:pt x="469111" y="652250"/>
                  </a:moveTo>
                  <a:lnTo>
                    <a:pt x="469111" y="670913"/>
                  </a:lnTo>
                </a:path>
                <a:path w="1374775" h="746125">
                  <a:moveTo>
                    <a:pt x="583815" y="652250"/>
                  </a:moveTo>
                  <a:lnTo>
                    <a:pt x="583815" y="670913"/>
                  </a:lnTo>
                </a:path>
                <a:path w="1374775" h="746125">
                  <a:moveTo>
                    <a:pt x="694789" y="652250"/>
                  </a:moveTo>
                  <a:lnTo>
                    <a:pt x="694789" y="670913"/>
                  </a:lnTo>
                </a:path>
                <a:path w="1374775" h="746125">
                  <a:moveTo>
                    <a:pt x="809492" y="652250"/>
                  </a:moveTo>
                  <a:lnTo>
                    <a:pt x="809492" y="670913"/>
                  </a:lnTo>
                </a:path>
                <a:path w="1374775" h="746125">
                  <a:moveTo>
                    <a:pt x="924196" y="652250"/>
                  </a:moveTo>
                  <a:lnTo>
                    <a:pt x="924196" y="670913"/>
                  </a:lnTo>
                </a:path>
                <a:path w="1374775" h="746125">
                  <a:moveTo>
                    <a:pt x="1026777" y="652250"/>
                  </a:moveTo>
                  <a:lnTo>
                    <a:pt x="1026777" y="670913"/>
                  </a:lnTo>
                </a:path>
                <a:path w="1374775" h="746125">
                  <a:moveTo>
                    <a:pt x="1141481" y="652250"/>
                  </a:moveTo>
                  <a:lnTo>
                    <a:pt x="1141481" y="670913"/>
                  </a:lnTo>
                </a:path>
                <a:path w="1374775" h="746125">
                  <a:moveTo>
                    <a:pt x="1252454" y="652250"/>
                  </a:moveTo>
                  <a:lnTo>
                    <a:pt x="1252454" y="670913"/>
                  </a:lnTo>
                </a:path>
                <a:path w="1374775" h="746125">
                  <a:moveTo>
                    <a:pt x="1367158" y="652250"/>
                  </a:moveTo>
                  <a:lnTo>
                    <a:pt x="1367158" y="670913"/>
                  </a:lnTo>
                </a:path>
              </a:pathLst>
            </a:custGeom>
            <a:ln w="583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48970" y="5662435"/>
              <a:ext cx="1351915" cy="607060"/>
            </a:xfrm>
            <a:custGeom>
              <a:avLst/>
              <a:gdLst/>
              <a:ahLst/>
              <a:cxnLst/>
              <a:rect l="l" t="t" r="r" b="b"/>
              <a:pathLst>
                <a:path w="1351914" h="607060">
                  <a:moveTo>
                    <a:pt x="0" y="601859"/>
                  </a:moveTo>
                  <a:lnTo>
                    <a:pt x="3730" y="599993"/>
                  </a:lnTo>
                  <a:lnTo>
                    <a:pt x="7460" y="606525"/>
                  </a:lnTo>
                  <a:lnTo>
                    <a:pt x="25178" y="589728"/>
                  </a:lnTo>
                  <a:lnTo>
                    <a:pt x="28909" y="589728"/>
                  </a:lnTo>
                  <a:lnTo>
                    <a:pt x="32639" y="599060"/>
                  </a:lnTo>
                  <a:lnTo>
                    <a:pt x="36369" y="581330"/>
                  </a:lnTo>
                  <a:lnTo>
                    <a:pt x="40099" y="581330"/>
                  </a:lnTo>
                  <a:lnTo>
                    <a:pt x="51290" y="569199"/>
                  </a:lnTo>
                  <a:lnTo>
                    <a:pt x="55020" y="566400"/>
                  </a:lnTo>
                  <a:lnTo>
                    <a:pt x="58750" y="565466"/>
                  </a:lnTo>
                  <a:lnTo>
                    <a:pt x="62480" y="558934"/>
                  </a:lnTo>
                  <a:lnTo>
                    <a:pt x="66211" y="565466"/>
                  </a:lnTo>
                  <a:lnTo>
                    <a:pt x="77401" y="536539"/>
                  </a:lnTo>
                  <a:lnTo>
                    <a:pt x="81131" y="517876"/>
                  </a:lnTo>
                  <a:lnTo>
                    <a:pt x="84862" y="462820"/>
                  </a:lnTo>
                  <a:lnTo>
                    <a:pt x="88592" y="523475"/>
                  </a:lnTo>
                  <a:lnTo>
                    <a:pt x="92322" y="501079"/>
                  </a:lnTo>
                  <a:lnTo>
                    <a:pt x="103513" y="488015"/>
                  </a:lnTo>
                  <a:lnTo>
                    <a:pt x="107243" y="446956"/>
                  </a:lnTo>
                  <a:lnTo>
                    <a:pt x="110973" y="456288"/>
                  </a:lnTo>
                  <a:lnTo>
                    <a:pt x="114703" y="395633"/>
                  </a:lnTo>
                  <a:lnTo>
                    <a:pt x="118433" y="388168"/>
                  </a:lnTo>
                  <a:lnTo>
                    <a:pt x="128692" y="320047"/>
                  </a:lnTo>
                  <a:lnTo>
                    <a:pt x="132422" y="343376"/>
                  </a:lnTo>
                  <a:lnTo>
                    <a:pt x="136152" y="278056"/>
                  </a:lnTo>
                  <a:lnTo>
                    <a:pt x="139882" y="234197"/>
                  </a:lnTo>
                  <a:lnTo>
                    <a:pt x="143612" y="188496"/>
                  </a:lnTo>
                  <a:lnTo>
                    <a:pt x="154803" y="100780"/>
                  </a:lnTo>
                  <a:lnTo>
                    <a:pt x="158533" y="117577"/>
                  </a:lnTo>
                  <a:lnTo>
                    <a:pt x="162263" y="22395"/>
                  </a:lnTo>
                  <a:lnTo>
                    <a:pt x="165994" y="0"/>
                  </a:lnTo>
                  <a:lnTo>
                    <a:pt x="169724" y="83050"/>
                  </a:lnTo>
                  <a:lnTo>
                    <a:pt x="180914" y="157702"/>
                  </a:lnTo>
                  <a:lnTo>
                    <a:pt x="184645" y="190363"/>
                  </a:lnTo>
                  <a:lnTo>
                    <a:pt x="188375" y="240729"/>
                  </a:lnTo>
                  <a:lnTo>
                    <a:pt x="192105" y="219290"/>
                  </a:lnTo>
                  <a:lnTo>
                    <a:pt x="195835" y="245395"/>
                  </a:lnTo>
                  <a:lnTo>
                    <a:pt x="207026" y="230465"/>
                  </a:lnTo>
                  <a:lnTo>
                    <a:pt x="210756" y="240729"/>
                  </a:lnTo>
                  <a:lnTo>
                    <a:pt x="213554" y="302318"/>
                  </a:lnTo>
                  <a:lnTo>
                    <a:pt x="217284" y="292986"/>
                  </a:lnTo>
                  <a:lnTo>
                    <a:pt x="221014" y="312582"/>
                  </a:lnTo>
                  <a:lnTo>
                    <a:pt x="232205" y="300451"/>
                  </a:lnTo>
                  <a:lnTo>
                    <a:pt x="235935" y="319114"/>
                  </a:lnTo>
                  <a:lnTo>
                    <a:pt x="239665" y="315382"/>
                  </a:lnTo>
                  <a:lnTo>
                    <a:pt x="243395" y="323780"/>
                  </a:lnTo>
                  <a:lnTo>
                    <a:pt x="247125" y="273390"/>
                  </a:lnTo>
                  <a:lnTo>
                    <a:pt x="258316" y="292986"/>
                  </a:lnTo>
                  <a:lnTo>
                    <a:pt x="262046" y="308850"/>
                  </a:lnTo>
                  <a:lnTo>
                    <a:pt x="265776" y="314448"/>
                  </a:lnTo>
                  <a:lnTo>
                    <a:pt x="269507" y="320047"/>
                  </a:lnTo>
                  <a:lnTo>
                    <a:pt x="273237" y="324713"/>
                  </a:lnTo>
                  <a:lnTo>
                    <a:pt x="284427" y="362972"/>
                  </a:lnTo>
                  <a:lnTo>
                    <a:pt x="288158" y="353641"/>
                  </a:lnTo>
                  <a:lnTo>
                    <a:pt x="291888" y="388168"/>
                  </a:lnTo>
                  <a:lnTo>
                    <a:pt x="295618" y="383502"/>
                  </a:lnTo>
                  <a:lnTo>
                    <a:pt x="299348" y="383502"/>
                  </a:lnTo>
                  <a:lnTo>
                    <a:pt x="309606" y="392833"/>
                  </a:lnTo>
                  <a:lnTo>
                    <a:pt x="313337" y="365772"/>
                  </a:lnTo>
                  <a:lnTo>
                    <a:pt x="317067" y="401232"/>
                  </a:lnTo>
                  <a:lnTo>
                    <a:pt x="320797" y="406831"/>
                  </a:lnTo>
                  <a:lnTo>
                    <a:pt x="324527" y="392833"/>
                  </a:lnTo>
                  <a:lnTo>
                    <a:pt x="335718" y="389101"/>
                  </a:lnTo>
                  <a:lnTo>
                    <a:pt x="339448" y="384435"/>
                  </a:lnTo>
                  <a:lnTo>
                    <a:pt x="343178" y="331245"/>
                  </a:lnTo>
                  <a:lnTo>
                    <a:pt x="346908" y="340577"/>
                  </a:lnTo>
                  <a:lnTo>
                    <a:pt x="350639" y="333112"/>
                  </a:lnTo>
                  <a:lnTo>
                    <a:pt x="361829" y="353641"/>
                  </a:lnTo>
                  <a:lnTo>
                    <a:pt x="365559" y="360173"/>
                  </a:lnTo>
                  <a:lnTo>
                    <a:pt x="369290" y="374170"/>
                  </a:lnTo>
                  <a:lnTo>
                    <a:pt x="401929" y="304184"/>
                  </a:lnTo>
                  <a:lnTo>
                    <a:pt x="413120" y="286454"/>
                  </a:lnTo>
                  <a:lnTo>
                    <a:pt x="416850" y="236064"/>
                  </a:lnTo>
                  <a:lnTo>
                    <a:pt x="420580" y="223956"/>
                  </a:lnTo>
                  <a:lnTo>
                    <a:pt x="424310" y="221157"/>
                  </a:lnTo>
                  <a:lnTo>
                    <a:pt x="428079" y="200627"/>
                  </a:lnTo>
                  <a:lnTo>
                    <a:pt x="439270" y="247262"/>
                  </a:lnTo>
                  <a:lnTo>
                    <a:pt x="443000" y="236064"/>
                  </a:lnTo>
                  <a:lnTo>
                    <a:pt x="446730" y="236997"/>
                  </a:lnTo>
                  <a:lnTo>
                    <a:pt x="450460" y="279922"/>
                  </a:lnTo>
                  <a:lnTo>
                    <a:pt x="454191" y="322847"/>
                  </a:lnTo>
                  <a:lnTo>
                    <a:pt x="465381" y="310716"/>
                  </a:lnTo>
                  <a:lnTo>
                    <a:pt x="469111" y="315382"/>
                  </a:lnTo>
                  <a:lnTo>
                    <a:pt x="472842" y="316315"/>
                  </a:lnTo>
                  <a:lnTo>
                    <a:pt x="476572" y="276189"/>
                  </a:lnTo>
                  <a:lnTo>
                    <a:pt x="480302" y="299518"/>
                  </a:lnTo>
                  <a:lnTo>
                    <a:pt x="490560" y="318181"/>
                  </a:lnTo>
                  <a:lnTo>
                    <a:pt x="494290" y="306050"/>
                  </a:lnTo>
                  <a:lnTo>
                    <a:pt x="498020" y="320047"/>
                  </a:lnTo>
                  <a:lnTo>
                    <a:pt x="501751" y="320981"/>
                  </a:lnTo>
                  <a:lnTo>
                    <a:pt x="505481" y="369504"/>
                  </a:lnTo>
                  <a:lnTo>
                    <a:pt x="516672" y="340577"/>
                  </a:lnTo>
                  <a:lnTo>
                    <a:pt x="520402" y="266858"/>
                  </a:lnTo>
                  <a:lnTo>
                    <a:pt x="524132" y="264991"/>
                  </a:lnTo>
                  <a:lnTo>
                    <a:pt x="527862" y="232331"/>
                  </a:lnTo>
                  <a:lnTo>
                    <a:pt x="531592" y="257526"/>
                  </a:lnTo>
                  <a:lnTo>
                    <a:pt x="542783" y="250994"/>
                  </a:lnTo>
                  <a:lnTo>
                    <a:pt x="546513" y="313515"/>
                  </a:lnTo>
                  <a:lnTo>
                    <a:pt x="550243" y="339644"/>
                  </a:lnTo>
                  <a:lnTo>
                    <a:pt x="553974" y="329379"/>
                  </a:lnTo>
                  <a:lnTo>
                    <a:pt x="557704" y="325646"/>
                  </a:lnTo>
                  <a:lnTo>
                    <a:pt x="568894" y="293919"/>
                  </a:lnTo>
                  <a:lnTo>
                    <a:pt x="572625" y="319114"/>
                  </a:lnTo>
                  <a:lnTo>
                    <a:pt x="576355" y="317248"/>
                  </a:lnTo>
                  <a:lnTo>
                    <a:pt x="580085" y="338710"/>
                  </a:lnTo>
                  <a:lnTo>
                    <a:pt x="582883" y="342443"/>
                  </a:lnTo>
                  <a:lnTo>
                    <a:pt x="594073" y="333112"/>
                  </a:lnTo>
                  <a:lnTo>
                    <a:pt x="597803" y="327513"/>
                  </a:lnTo>
                  <a:lnTo>
                    <a:pt x="601534" y="326579"/>
                  </a:lnTo>
                  <a:lnTo>
                    <a:pt x="605264" y="285521"/>
                  </a:lnTo>
                  <a:lnTo>
                    <a:pt x="608994" y="286454"/>
                  </a:lnTo>
                  <a:lnTo>
                    <a:pt x="620185" y="304184"/>
                  </a:lnTo>
                  <a:lnTo>
                    <a:pt x="623915" y="311649"/>
                  </a:lnTo>
                  <a:lnTo>
                    <a:pt x="627645" y="290187"/>
                  </a:lnTo>
                  <a:lnTo>
                    <a:pt x="631375" y="292986"/>
                  </a:lnTo>
                  <a:lnTo>
                    <a:pt x="635105" y="262192"/>
                  </a:lnTo>
                  <a:lnTo>
                    <a:pt x="646296" y="273390"/>
                  </a:lnTo>
                  <a:lnTo>
                    <a:pt x="650026" y="294852"/>
                  </a:lnTo>
                  <a:lnTo>
                    <a:pt x="653756" y="265925"/>
                  </a:lnTo>
                  <a:lnTo>
                    <a:pt x="657487" y="267791"/>
                  </a:lnTo>
                  <a:lnTo>
                    <a:pt x="661217" y="278056"/>
                  </a:lnTo>
                  <a:lnTo>
                    <a:pt x="672407" y="271523"/>
                  </a:lnTo>
                  <a:lnTo>
                    <a:pt x="675205" y="251927"/>
                  </a:lnTo>
                  <a:lnTo>
                    <a:pt x="678935" y="250061"/>
                  </a:lnTo>
                  <a:lnTo>
                    <a:pt x="682666" y="255660"/>
                  </a:lnTo>
                  <a:lnTo>
                    <a:pt x="686396" y="280855"/>
                  </a:lnTo>
                  <a:lnTo>
                    <a:pt x="697586" y="317248"/>
                  </a:lnTo>
                  <a:lnTo>
                    <a:pt x="701317" y="338710"/>
                  </a:lnTo>
                  <a:lnTo>
                    <a:pt x="705047" y="335911"/>
                  </a:lnTo>
                  <a:lnTo>
                    <a:pt x="708777" y="305117"/>
                  </a:lnTo>
                  <a:lnTo>
                    <a:pt x="723698" y="319114"/>
                  </a:lnTo>
                  <a:lnTo>
                    <a:pt x="727428" y="324713"/>
                  </a:lnTo>
                  <a:lnTo>
                    <a:pt x="731158" y="307916"/>
                  </a:lnTo>
                  <a:lnTo>
                    <a:pt x="734888" y="329379"/>
                  </a:lnTo>
                  <a:lnTo>
                    <a:pt x="738619" y="327513"/>
                  </a:lnTo>
                  <a:lnTo>
                    <a:pt x="749809" y="359240"/>
                  </a:lnTo>
                  <a:lnTo>
                    <a:pt x="753539" y="347109"/>
                  </a:lnTo>
                  <a:lnTo>
                    <a:pt x="757270" y="359240"/>
                  </a:lnTo>
                  <a:lnTo>
                    <a:pt x="761000" y="374170"/>
                  </a:lnTo>
                  <a:lnTo>
                    <a:pt x="764730" y="360173"/>
                  </a:lnTo>
                  <a:lnTo>
                    <a:pt x="774988" y="357373"/>
                  </a:lnTo>
                  <a:lnTo>
                    <a:pt x="778718" y="362972"/>
                  </a:lnTo>
                  <a:lnTo>
                    <a:pt x="782448" y="361106"/>
                  </a:lnTo>
                  <a:lnTo>
                    <a:pt x="786179" y="354574"/>
                  </a:lnTo>
                  <a:lnTo>
                    <a:pt x="789909" y="336844"/>
                  </a:lnTo>
                  <a:lnTo>
                    <a:pt x="801100" y="360173"/>
                  </a:lnTo>
                  <a:lnTo>
                    <a:pt x="804830" y="359240"/>
                  </a:lnTo>
                  <a:lnTo>
                    <a:pt x="808560" y="376037"/>
                  </a:lnTo>
                  <a:lnTo>
                    <a:pt x="812290" y="412429"/>
                  </a:lnTo>
                  <a:lnTo>
                    <a:pt x="816020" y="425494"/>
                  </a:lnTo>
                  <a:lnTo>
                    <a:pt x="827211" y="404964"/>
                  </a:lnTo>
                  <a:lnTo>
                    <a:pt x="830941" y="395633"/>
                  </a:lnTo>
                  <a:lnTo>
                    <a:pt x="834671" y="408697"/>
                  </a:lnTo>
                  <a:lnTo>
                    <a:pt x="838402" y="417095"/>
                  </a:lnTo>
                  <a:lnTo>
                    <a:pt x="842132" y="397499"/>
                  </a:lnTo>
                  <a:lnTo>
                    <a:pt x="853322" y="414296"/>
                  </a:lnTo>
                  <a:lnTo>
                    <a:pt x="857053" y="403098"/>
                  </a:lnTo>
                  <a:lnTo>
                    <a:pt x="859850" y="357373"/>
                  </a:lnTo>
                  <a:lnTo>
                    <a:pt x="889692" y="384435"/>
                  </a:lnTo>
                  <a:lnTo>
                    <a:pt x="893422" y="393766"/>
                  </a:lnTo>
                  <a:lnTo>
                    <a:pt x="904613" y="404031"/>
                  </a:lnTo>
                  <a:lnTo>
                    <a:pt x="908343" y="405897"/>
                  </a:lnTo>
                  <a:lnTo>
                    <a:pt x="912073" y="420828"/>
                  </a:lnTo>
                  <a:lnTo>
                    <a:pt x="915803" y="420828"/>
                  </a:lnTo>
                  <a:lnTo>
                    <a:pt x="919533" y="417095"/>
                  </a:lnTo>
                  <a:lnTo>
                    <a:pt x="930724" y="415229"/>
                  </a:lnTo>
                  <a:lnTo>
                    <a:pt x="934454" y="432026"/>
                  </a:lnTo>
                  <a:lnTo>
                    <a:pt x="938184" y="435758"/>
                  </a:lnTo>
                  <a:lnTo>
                    <a:pt x="941915" y="464686"/>
                  </a:lnTo>
                  <a:lnTo>
                    <a:pt x="945645" y="466552"/>
                  </a:lnTo>
                  <a:lnTo>
                    <a:pt x="955903" y="498279"/>
                  </a:lnTo>
                  <a:lnTo>
                    <a:pt x="959633" y="507611"/>
                  </a:lnTo>
                  <a:lnTo>
                    <a:pt x="963363" y="519742"/>
                  </a:lnTo>
                  <a:lnTo>
                    <a:pt x="967094" y="510410"/>
                  </a:lnTo>
                  <a:lnTo>
                    <a:pt x="970824" y="505745"/>
                  </a:lnTo>
                  <a:lnTo>
                    <a:pt x="982014" y="503878"/>
                  </a:lnTo>
                  <a:lnTo>
                    <a:pt x="985745" y="504812"/>
                  </a:lnTo>
                  <a:lnTo>
                    <a:pt x="989475" y="504812"/>
                  </a:lnTo>
                  <a:lnTo>
                    <a:pt x="993205" y="500146"/>
                  </a:lnTo>
                  <a:lnTo>
                    <a:pt x="996935" y="507611"/>
                  </a:lnTo>
                  <a:lnTo>
                    <a:pt x="1008126" y="503878"/>
                  </a:lnTo>
                  <a:lnTo>
                    <a:pt x="1011856" y="502945"/>
                  </a:lnTo>
                  <a:lnTo>
                    <a:pt x="1015586" y="535606"/>
                  </a:lnTo>
                  <a:lnTo>
                    <a:pt x="1019316" y="521608"/>
                  </a:lnTo>
                  <a:lnTo>
                    <a:pt x="1023047" y="515076"/>
                  </a:lnTo>
                  <a:lnTo>
                    <a:pt x="1034237" y="515076"/>
                  </a:lnTo>
                  <a:lnTo>
                    <a:pt x="1037967" y="514143"/>
                  </a:lnTo>
                  <a:lnTo>
                    <a:pt x="1041698" y="505745"/>
                  </a:lnTo>
                  <a:lnTo>
                    <a:pt x="1044495" y="501079"/>
                  </a:lnTo>
                  <a:lnTo>
                    <a:pt x="1048225" y="492681"/>
                  </a:lnTo>
                  <a:lnTo>
                    <a:pt x="1063146" y="496413"/>
                  </a:lnTo>
                  <a:lnTo>
                    <a:pt x="1066876" y="500146"/>
                  </a:lnTo>
                  <a:lnTo>
                    <a:pt x="1070607" y="474018"/>
                  </a:lnTo>
                  <a:lnTo>
                    <a:pt x="1074337" y="491747"/>
                  </a:lnTo>
                  <a:lnTo>
                    <a:pt x="1085528" y="482416"/>
                  </a:lnTo>
                  <a:lnTo>
                    <a:pt x="1089258" y="484282"/>
                  </a:lnTo>
                  <a:lnTo>
                    <a:pt x="1092988" y="489881"/>
                  </a:lnTo>
                  <a:lnTo>
                    <a:pt x="1096718" y="494547"/>
                  </a:lnTo>
                  <a:lnTo>
                    <a:pt x="1100448" y="460953"/>
                  </a:lnTo>
                  <a:lnTo>
                    <a:pt x="1111639" y="425494"/>
                  </a:lnTo>
                  <a:lnTo>
                    <a:pt x="1115369" y="439491"/>
                  </a:lnTo>
                  <a:lnTo>
                    <a:pt x="1119099" y="418028"/>
                  </a:lnTo>
                  <a:lnTo>
                    <a:pt x="1122830" y="414296"/>
                  </a:lnTo>
                  <a:lnTo>
                    <a:pt x="1126560" y="385368"/>
                  </a:lnTo>
                  <a:lnTo>
                    <a:pt x="1136818" y="368571"/>
                  </a:lnTo>
                  <a:lnTo>
                    <a:pt x="1140548" y="379769"/>
                  </a:lnTo>
                  <a:lnTo>
                    <a:pt x="1144278" y="311649"/>
                  </a:lnTo>
                  <a:lnTo>
                    <a:pt x="1148008" y="293919"/>
                  </a:lnTo>
                  <a:lnTo>
                    <a:pt x="1151739" y="216491"/>
                  </a:lnTo>
                  <a:lnTo>
                    <a:pt x="1174120" y="301384"/>
                  </a:lnTo>
                  <a:lnTo>
                    <a:pt x="1177850" y="295785"/>
                  </a:lnTo>
                  <a:lnTo>
                    <a:pt x="1189041" y="218357"/>
                  </a:lnTo>
                  <a:lnTo>
                    <a:pt x="1192771" y="175432"/>
                  </a:lnTo>
                  <a:lnTo>
                    <a:pt x="1196501" y="174499"/>
                  </a:lnTo>
                  <a:lnTo>
                    <a:pt x="1200231" y="127841"/>
                  </a:lnTo>
                  <a:lnTo>
                    <a:pt x="1203961" y="74652"/>
                  </a:lnTo>
                  <a:lnTo>
                    <a:pt x="1215152" y="83050"/>
                  </a:lnTo>
                  <a:lnTo>
                    <a:pt x="1218882" y="165167"/>
                  </a:lnTo>
                  <a:lnTo>
                    <a:pt x="1222612" y="149304"/>
                  </a:lnTo>
                  <a:lnTo>
                    <a:pt x="1226343" y="175432"/>
                  </a:lnTo>
                  <a:lnTo>
                    <a:pt x="1230073" y="170766"/>
                  </a:lnTo>
                  <a:lnTo>
                    <a:pt x="1240331" y="182897"/>
                  </a:lnTo>
                  <a:lnTo>
                    <a:pt x="1244061" y="159569"/>
                  </a:lnTo>
                  <a:lnTo>
                    <a:pt x="1247791" y="86783"/>
                  </a:lnTo>
                  <a:lnTo>
                    <a:pt x="1251522" y="113844"/>
                  </a:lnTo>
                  <a:lnTo>
                    <a:pt x="1255252" y="96114"/>
                  </a:lnTo>
                  <a:lnTo>
                    <a:pt x="1266442" y="87716"/>
                  </a:lnTo>
                  <a:lnTo>
                    <a:pt x="1270173" y="105446"/>
                  </a:lnTo>
                  <a:lnTo>
                    <a:pt x="1273903" y="115710"/>
                  </a:lnTo>
                  <a:lnTo>
                    <a:pt x="1277633" y="149304"/>
                  </a:lnTo>
                  <a:lnTo>
                    <a:pt x="1281363" y="156769"/>
                  </a:lnTo>
                  <a:lnTo>
                    <a:pt x="1292554" y="153970"/>
                  </a:lnTo>
                  <a:lnTo>
                    <a:pt x="1296284" y="137173"/>
                  </a:lnTo>
                  <a:lnTo>
                    <a:pt x="1300014" y="176365"/>
                  </a:lnTo>
                  <a:lnTo>
                    <a:pt x="1303744" y="140905"/>
                  </a:lnTo>
                  <a:lnTo>
                    <a:pt x="1307475" y="109178"/>
                  </a:lnTo>
                  <a:lnTo>
                    <a:pt x="1322395" y="172633"/>
                  </a:lnTo>
                  <a:lnTo>
                    <a:pt x="1325193" y="203427"/>
                  </a:lnTo>
                  <a:lnTo>
                    <a:pt x="1328923" y="188496"/>
                  </a:lnTo>
                  <a:lnTo>
                    <a:pt x="1332653" y="181964"/>
                  </a:lnTo>
                  <a:lnTo>
                    <a:pt x="1343844" y="177298"/>
                  </a:lnTo>
                  <a:lnTo>
                    <a:pt x="1347574" y="117577"/>
                  </a:lnTo>
                  <a:lnTo>
                    <a:pt x="1351304" y="101713"/>
                  </a:lnTo>
                </a:path>
              </a:pathLst>
            </a:custGeom>
            <a:ln w="11663">
              <a:solidFill>
                <a:srgbClr val="BD00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8970" y="6070199"/>
              <a:ext cx="1351915" cy="194310"/>
            </a:xfrm>
            <a:custGeom>
              <a:avLst/>
              <a:gdLst/>
              <a:ahLst/>
              <a:cxnLst/>
              <a:rect l="l" t="t" r="r" b="b"/>
              <a:pathLst>
                <a:path w="1351914" h="194310">
                  <a:moveTo>
                    <a:pt x="0" y="194095"/>
                  </a:moveTo>
                  <a:lnTo>
                    <a:pt x="3730" y="191296"/>
                  </a:lnTo>
                  <a:lnTo>
                    <a:pt x="7460" y="189429"/>
                  </a:lnTo>
                  <a:lnTo>
                    <a:pt x="25178" y="193162"/>
                  </a:lnTo>
                  <a:lnTo>
                    <a:pt x="28909" y="186630"/>
                  </a:lnTo>
                  <a:lnTo>
                    <a:pt x="32639" y="177298"/>
                  </a:lnTo>
                  <a:lnTo>
                    <a:pt x="36369" y="167034"/>
                  </a:lnTo>
                  <a:lnTo>
                    <a:pt x="40099" y="157702"/>
                  </a:lnTo>
                  <a:lnTo>
                    <a:pt x="51290" y="129708"/>
                  </a:lnTo>
                  <a:lnTo>
                    <a:pt x="55020" y="125975"/>
                  </a:lnTo>
                  <a:lnTo>
                    <a:pt x="58750" y="117577"/>
                  </a:lnTo>
                  <a:lnTo>
                    <a:pt x="62480" y="110111"/>
                  </a:lnTo>
                  <a:lnTo>
                    <a:pt x="66211" y="120376"/>
                  </a:lnTo>
                  <a:lnTo>
                    <a:pt x="77401" y="108245"/>
                  </a:lnTo>
                  <a:lnTo>
                    <a:pt x="81131" y="113844"/>
                  </a:lnTo>
                  <a:lnTo>
                    <a:pt x="84862" y="121309"/>
                  </a:lnTo>
                  <a:lnTo>
                    <a:pt x="88592" y="146504"/>
                  </a:lnTo>
                  <a:lnTo>
                    <a:pt x="92322" y="143705"/>
                  </a:lnTo>
                  <a:lnTo>
                    <a:pt x="103513" y="127841"/>
                  </a:lnTo>
                  <a:lnTo>
                    <a:pt x="107243" y="126908"/>
                  </a:lnTo>
                  <a:lnTo>
                    <a:pt x="110973" y="124109"/>
                  </a:lnTo>
                  <a:lnTo>
                    <a:pt x="114703" y="124109"/>
                  </a:lnTo>
                  <a:lnTo>
                    <a:pt x="118433" y="148371"/>
                  </a:lnTo>
                  <a:lnTo>
                    <a:pt x="128692" y="145571"/>
                  </a:lnTo>
                  <a:lnTo>
                    <a:pt x="132422" y="140905"/>
                  </a:lnTo>
                  <a:lnTo>
                    <a:pt x="136152" y="128775"/>
                  </a:lnTo>
                  <a:lnTo>
                    <a:pt x="139882" y="130641"/>
                  </a:lnTo>
                  <a:lnTo>
                    <a:pt x="143612" y="126908"/>
                  </a:lnTo>
                  <a:lnTo>
                    <a:pt x="154803" y="117577"/>
                  </a:lnTo>
                  <a:lnTo>
                    <a:pt x="158533" y="117577"/>
                  </a:lnTo>
                  <a:lnTo>
                    <a:pt x="162263" y="117577"/>
                  </a:lnTo>
                  <a:lnTo>
                    <a:pt x="165994" y="118510"/>
                  </a:lnTo>
                  <a:lnTo>
                    <a:pt x="169724" y="125042"/>
                  </a:lnTo>
                  <a:lnTo>
                    <a:pt x="180914" y="123176"/>
                  </a:lnTo>
                  <a:lnTo>
                    <a:pt x="184645" y="127841"/>
                  </a:lnTo>
                  <a:lnTo>
                    <a:pt x="188375" y="131574"/>
                  </a:lnTo>
                  <a:lnTo>
                    <a:pt x="192105" y="133440"/>
                  </a:lnTo>
                  <a:lnTo>
                    <a:pt x="195835" y="125042"/>
                  </a:lnTo>
                  <a:lnTo>
                    <a:pt x="207026" y="112911"/>
                  </a:lnTo>
                  <a:lnTo>
                    <a:pt x="210756" y="112911"/>
                  </a:lnTo>
                  <a:lnTo>
                    <a:pt x="213554" y="121309"/>
                  </a:lnTo>
                  <a:lnTo>
                    <a:pt x="217284" y="128775"/>
                  </a:lnTo>
                  <a:lnTo>
                    <a:pt x="221014" y="124109"/>
                  </a:lnTo>
                  <a:lnTo>
                    <a:pt x="232205" y="119443"/>
                  </a:lnTo>
                  <a:lnTo>
                    <a:pt x="235935" y="118510"/>
                  </a:lnTo>
                  <a:lnTo>
                    <a:pt x="239665" y="125042"/>
                  </a:lnTo>
                  <a:lnTo>
                    <a:pt x="243395" y="122242"/>
                  </a:lnTo>
                  <a:lnTo>
                    <a:pt x="247125" y="109178"/>
                  </a:lnTo>
                  <a:lnTo>
                    <a:pt x="258316" y="112911"/>
                  </a:lnTo>
                  <a:lnTo>
                    <a:pt x="262046" y="110111"/>
                  </a:lnTo>
                  <a:lnTo>
                    <a:pt x="265776" y="109178"/>
                  </a:lnTo>
                  <a:lnTo>
                    <a:pt x="269507" y="112911"/>
                  </a:lnTo>
                  <a:lnTo>
                    <a:pt x="273237" y="117577"/>
                  </a:lnTo>
                  <a:lnTo>
                    <a:pt x="284427" y="129708"/>
                  </a:lnTo>
                  <a:lnTo>
                    <a:pt x="288158" y="126908"/>
                  </a:lnTo>
                  <a:lnTo>
                    <a:pt x="291888" y="139039"/>
                  </a:lnTo>
                  <a:lnTo>
                    <a:pt x="295618" y="139039"/>
                  </a:lnTo>
                  <a:lnTo>
                    <a:pt x="299348" y="134373"/>
                  </a:lnTo>
                  <a:lnTo>
                    <a:pt x="309606" y="131574"/>
                  </a:lnTo>
                  <a:lnTo>
                    <a:pt x="313337" y="126908"/>
                  </a:lnTo>
                  <a:lnTo>
                    <a:pt x="317067" y="130641"/>
                  </a:lnTo>
                  <a:lnTo>
                    <a:pt x="320797" y="133440"/>
                  </a:lnTo>
                  <a:lnTo>
                    <a:pt x="324527" y="121309"/>
                  </a:lnTo>
                  <a:lnTo>
                    <a:pt x="335718" y="126908"/>
                  </a:lnTo>
                  <a:lnTo>
                    <a:pt x="339448" y="133440"/>
                  </a:lnTo>
                  <a:lnTo>
                    <a:pt x="343178" y="131574"/>
                  </a:lnTo>
                  <a:lnTo>
                    <a:pt x="346908" y="141839"/>
                  </a:lnTo>
                  <a:lnTo>
                    <a:pt x="350639" y="140905"/>
                  </a:lnTo>
                  <a:lnTo>
                    <a:pt x="361829" y="139039"/>
                  </a:lnTo>
                  <a:lnTo>
                    <a:pt x="365559" y="138106"/>
                  </a:lnTo>
                  <a:lnTo>
                    <a:pt x="369290" y="139039"/>
                  </a:lnTo>
                  <a:lnTo>
                    <a:pt x="401929" y="127841"/>
                  </a:lnTo>
                  <a:lnTo>
                    <a:pt x="413120" y="111978"/>
                  </a:lnTo>
                  <a:lnTo>
                    <a:pt x="416850" y="110111"/>
                  </a:lnTo>
                  <a:lnTo>
                    <a:pt x="420580" y="113844"/>
                  </a:lnTo>
                  <a:lnTo>
                    <a:pt x="424310" y="114777"/>
                  </a:lnTo>
                  <a:lnTo>
                    <a:pt x="428079" y="115710"/>
                  </a:lnTo>
                  <a:lnTo>
                    <a:pt x="439270" y="119443"/>
                  </a:lnTo>
                  <a:lnTo>
                    <a:pt x="443000" y="115710"/>
                  </a:lnTo>
                  <a:lnTo>
                    <a:pt x="446730" y="115710"/>
                  </a:lnTo>
                  <a:lnTo>
                    <a:pt x="450460" y="116644"/>
                  </a:lnTo>
                  <a:lnTo>
                    <a:pt x="454191" y="124109"/>
                  </a:lnTo>
                  <a:lnTo>
                    <a:pt x="465381" y="126908"/>
                  </a:lnTo>
                  <a:lnTo>
                    <a:pt x="469111" y="125975"/>
                  </a:lnTo>
                  <a:lnTo>
                    <a:pt x="472842" y="121309"/>
                  </a:lnTo>
                  <a:lnTo>
                    <a:pt x="476572" y="117577"/>
                  </a:lnTo>
                  <a:lnTo>
                    <a:pt x="480302" y="126908"/>
                  </a:lnTo>
                  <a:lnTo>
                    <a:pt x="490560" y="123176"/>
                  </a:lnTo>
                  <a:lnTo>
                    <a:pt x="494290" y="117577"/>
                  </a:lnTo>
                  <a:lnTo>
                    <a:pt x="498020" y="112911"/>
                  </a:lnTo>
                  <a:lnTo>
                    <a:pt x="501751" y="104513"/>
                  </a:lnTo>
                  <a:lnTo>
                    <a:pt x="505481" y="104513"/>
                  </a:lnTo>
                  <a:lnTo>
                    <a:pt x="516672" y="94248"/>
                  </a:lnTo>
                  <a:lnTo>
                    <a:pt x="520402" y="97047"/>
                  </a:lnTo>
                  <a:lnTo>
                    <a:pt x="524132" y="102646"/>
                  </a:lnTo>
                  <a:lnTo>
                    <a:pt x="527862" y="102646"/>
                  </a:lnTo>
                  <a:lnTo>
                    <a:pt x="531592" y="108245"/>
                  </a:lnTo>
                  <a:lnTo>
                    <a:pt x="542783" y="102646"/>
                  </a:lnTo>
                  <a:lnTo>
                    <a:pt x="546513" y="103579"/>
                  </a:lnTo>
                  <a:lnTo>
                    <a:pt x="550243" y="104513"/>
                  </a:lnTo>
                  <a:lnTo>
                    <a:pt x="553974" y="99847"/>
                  </a:lnTo>
                  <a:lnTo>
                    <a:pt x="557704" y="97980"/>
                  </a:lnTo>
                  <a:lnTo>
                    <a:pt x="568894" y="91448"/>
                  </a:lnTo>
                  <a:lnTo>
                    <a:pt x="572625" y="95181"/>
                  </a:lnTo>
                  <a:lnTo>
                    <a:pt x="576355" y="101713"/>
                  </a:lnTo>
                  <a:lnTo>
                    <a:pt x="580085" y="100780"/>
                  </a:lnTo>
                  <a:lnTo>
                    <a:pt x="582883" y="94248"/>
                  </a:lnTo>
                  <a:lnTo>
                    <a:pt x="594073" y="96114"/>
                  </a:lnTo>
                  <a:lnTo>
                    <a:pt x="597803" y="83983"/>
                  </a:lnTo>
                  <a:lnTo>
                    <a:pt x="601534" y="83983"/>
                  </a:lnTo>
                  <a:lnTo>
                    <a:pt x="605264" y="84916"/>
                  </a:lnTo>
                  <a:lnTo>
                    <a:pt x="608994" y="83983"/>
                  </a:lnTo>
                  <a:lnTo>
                    <a:pt x="620185" y="89582"/>
                  </a:lnTo>
                  <a:lnTo>
                    <a:pt x="623915" y="90515"/>
                  </a:lnTo>
                  <a:lnTo>
                    <a:pt x="627645" y="97980"/>
                  </a:lnTo>
                  <a:lnTo>
                    <a:pt x="631375" y="98914"/>
                  </a:lnTo>
                  <a:lnTo>
                    <a:pt x="635105" y="104513"/>
                  </a:lnTo>
                  <a:lnTo>
                    <a:pt x="646296" y="98914"/>
                  </a:lnTo>
                  <a:lnTo>
                    <a:pt x="650026" y="97980"/>
                  </a:lnTo>
                  <a:lnTo>
                    <a:pt x="653756" y="97047"/>
                  </a:lnTo>
                  <a:lnTo>
                    <a:pt x="657487" y="89582"/>
                  </a:lnTo>
                  <a:lnTo>
                    <a:pt x="661217" y="91448"/>
                  </a:lnTo>
                  <a:lnTo>
                    <a:pt x="672407" y="86783"/>
                  </a:lnTo>
                  <a:lnTo>
                    <a:pt x="675205" y="96114"/>
                  </a:lnTo>
                  <a:lnTo>
                    <a:pt x="678935" y="91448"/>
                  </a:lnTo>
                  <a:lnTo>
                    <a:pt x="682666" y="91448"/>
                  </a:lnTo>
                  <a:lnTo>
                    <a:pt x="686396" y="86783"/>
                  </a:lnTo>
                  <a:lnTo>
                    <a:pt x="697586" y="84916"/>
                  </a:lnTo>
                  <a:lnTo>
                    <a:pt x="701317" y="86783"/>
                  </a:lnTo>
                  <a:lnTo>
                    <a:pt x="705047" y="79317"/>
                  </a:lnTo>
                  <a:lnTo>
                    <a:pt x="708777" y="68120"/>
                  </a:lnTo>
                  <a:lnTo>
                    <a:pt x="723698" y="61588"/>
                  </a:lnTo>
                  <a:lnTo>
                    <a:pt x="727428" y="50390"/>
                  </a:lnTo>
                  <a:lnTo>
                    <a:pt x="731158" y="44791"/>
                  </a:lnTo>
                  <a:lnTo>
                    <a:pt x="734888" y="33593"/>
                  </a:lnTo>
                  <a:lnTo>
                    <a:pt x="738619" y="35459"/>
                  </a:lnTo>
                  <a:lnTo>
                    <a:pt x="749809" y="41991"/>
                  </a:lnTo>
                  <a:lnTo>
                    <a:pt x="753539" y="24261"/>
                  </a:lnTo>
                  <a:lnTo>
                    <a:pt x="757270" y="26128"/>
                  </a:lnTo>
                  <a:lnTo>
                    <a:pt x="761000" y="38259"/>
                  </a:lnTo>
                  <a:lnTo>
                    <a:pt x="764730" y="40125"/>
                  </a:lnTo>
                  <a:lnTo>
                    <a:pt x="774988" y="32660"/>
                  </a:lnTo>
                  <a:lnTo>
                    <a:pt x="778718" y="41991"/>
                  </a:lnTo>
                  <a:lnTo>
                    <a:pt x="782448" y="37326"/>
                  </a:lnTo>
                  <a:lnTo>
                    <a:pt x="786179" y="27994"/>
                  </a:lnTo>
                  <a:lnTo>
                    <a:pt x="789909" y="27061"/>
                  </a:lnTo>
                  <a:lnTo>
                    <a:pt x="801100" y="20529"/>
                  </a:lnTo>
                  <a:lnTo>
                    <a:pt x="804830" y="33593"/>
                  </a:lnTo>
                  <a:lnTo>
                    <a:pt x="808560" y="31727"/>
                  </a:lnTo>
                  <a:lnTo>
                    <a:pt x="812290" y="48523"/>
                  </a:lnTo>
                  <a:lnTo>
                    <a:pt x="816020" y="52256"/>
                  </a:lnTo>
                  <a:lnTo>
                    <a:pt x="827211" y="44791"/>
                  </a:lnTo>
                  <a:lnTo>
                    <a:pt x="830941" y="34526"/>
                  </a:lnTo>
                  <a:lnTo>
                    <a:pt x="834671" y="36392"/>
                  </a:lnTo>
                  <a:lnTo>
                    <a:pt x="838402" y="38259"/>
                  </a:lnTo>
                  <a:lnTo>
                    <a:pt x="842132" y="37326"/>
                  </a:lnTo>
                  <a:lnTo>
                    <a:pt x="853322" y="27994"/>
                  </a:lnTo>
                  <a:lnTo>
                    <a:pt x="857053" y="13997"/>
                  </a:lnTo>
                  <a:lnTo>
                    <a:pt x="859850" y="0"/>
                  </a:lnTo>
                  <a:lnTo>
                    <a:pt x="889692" y="4665"/>
                  </a:lnTo>
                  <a:lnTo>
                    <a:pt x="893422" y="3732"/>
                  </a:lnTo>
                  <a:lnTo>
                    <a:pt x="904613" y="24261"/>
                  </a:lnTo>
                  <a:lnTo>
                    <a:pt x="908343" y="26128"/>
                  </a:lnTo>
                  <a:lnTo>
                    <a:pt x="912073" y="41991"/>
                  </a:lnTo>
                  <a:lnTo>
                    <a:pt x="915803" y="38259"/>
                  </a:lnTo>
                  <a:lnTo>
                    <a:pt x="919533" y="53189"/>
                  </a:lnTo>
                  <a:lnTo>
                    <a:pt x="930724" y="43858"/>
                  </a:lnTo>
                  <a:lnTo>
                    <a:pt x="934454" y="52256"/>
                  </a:lnTo>
                  <a:lnTo>
                    <a:pt x="938184" y="40125"/>
                  </a:lnTo>
                  <a:lnTo>
                    <a:pt x="941915" y="59721"/>
                  </a:lnTo>
                  <a:lnTo>
                    <a:pt x="945645" y="61588"/>
                  </a:lnTo>
                  <a:lnTo>
                    <a:pt x="955903" y="83050"/>
                  </a:lnTo>
                  <a:lnTo>
                    <a:pt x="959633" y="95181"/>
                  </a:lnTo>
                  <a:lnTo>
                    <a:pt x="963363" y="91448"/>
                  </a:lnTo>
                  <a:lnTo>
                    <a:pt x="967094" y="77451"/>
                  </a:lnTo>
                  <a:lnTo>
                    <a:pt x="970824" y="75585"/>
                  </a:lnTo>
                  <a:lnTo>
                    <a:pt x="982014" y="87716"/>
                  </a:lnTo>
                  <a:lnTo>
                    <a:pt x="985745" y="83050"/>
                  </a:lnTo>
                  <a:lnTo>
                    <a:pt x="989475" y="80251"/>
                  </a:lnTo>
                  <a:lnTo>
                    <a:pt x="993205" y="75585"/>
                  </a:lnTo>
                  <a:lnTo>
                    <a:pt x="996935" y="91448"/>
                  </a:lnTo>
                  <a:lnTo>
                    <a:pt x="1008126" y="84916"/>
                  </a:lnTo>
                  <a:lnTo>
                    <a:pt x="1011856" y="90515"/>
                  </a:lnTo>
                  <a:lnTo>
                    <a:pt x="1015586" y="99847"/>
                  </a:lnTo>
                  <a:lnTo>
                    <a:pt x="1019316" y="99847"/>
                  </a:lnTo>
                  <a:lnTo>
                    <a:pt x="1023047" y="87716"/>
                  </a:lnTo>
                  <a:lnTo>
                    <a:pt x="1034237" y="86783"/>
                  </a:lnTo>
                  <a:lnTo>
                    <a:pt x="1037967" y="81184"/>
                  </a:lnTo>
                  <a:lnTo>
                    <a:pt x="1041698" y="86783"/>
                  </a:lnTo>
                  <a:lnTo>
                    <a:pt x="1044495" y="79317"/>
                  </a:lnTo>
                  <a:lnTo>
                    <a:pt x="1048225" y="73719"/>
                  </a:lnTo>
                  <a:lnTo>
                    <a:pt x="1063146" y="75585"/>
                  </a:lnTo>
                  <a:lnTo>
                    <a:pt x="1066876" y="80251"/>
                  </a:lnTo>
                  <a:lnTo>
                    <a:pt x="1070607" y="79317"/>
                  </a:lnTo>
                  <a:lnTo>
                    <a:pt x="1074337" y="87716"/>
                  </a:lnTo>
                  <a:lnTo>
                    <a:pt x="1085528" y="97980"/>
                  </a:lnTo>
                  <a:lnTo>
                    <a:pt x="1089258" y="98914"/>
                  </a:lnTo>
                  <a:lnTo>
                    <a:pt x="1092988" y="94248"/>
                  </a:lnTo>
                  <a:lnTo>
                    <a:pt x="1096718" y="97980"/>
                  </a:lnTo>
                  <a:lnTo>
                    <a:pt x="1100448" y="96114"/>
                  </a:lnTo>
                  <a:lnTo>
                    <a:pt x="1111639" y="82117"/>
                  </a:lnTo>
                  <a:lnTo>
                    <a:pt x="1115369" y="82117"/>
                  </a:lnTo>
                  <a:lnTo>
                    <a:pt x="1119099" y="80251"/>
                  </a:lnTo>
                  <a:lnTo>
                    <a:pt x="1122830" y="82117"/>
                  </a:lnTo>
                  <a:lnTo>
                    <a:pt x="1126560" y="76518"/>
                  </a:lnTo>
                  <a:lnTo>
                    <a:pt x="1136818" y="83050"/>
                  </a:lnTo>
                  <a:lnTo>
                    <a:pt x="1140548" y="81184"/>
                  </a:lnTo>
                  <a:lnTo>
                    <a:pt x="1144278" y="78384"/>
                  </a:lnTo>
                  <a:lnTo>
                    <a:pt x="1148008" y="72785"/>
                  </a:lnTo>
                  <a:lnTo>
                    <a:pt x="1151739" y="77451"/>
                  </a:lnTo>
                  <a:lnTo>
                    <a:pt x="1174120" y="84916"/>
                  </a:lnTo>
                  <a:lnTo>
                    <a:pt x="1177850" y="92382"/>
                  </a:lnTo>
                  <a:lnTo>
                    <a:pt x="1189041" y="92382"/>
                  </a:lnTo>
                  <a:lnTo>
                    <a:pt x="1192771" y="89582"/>
                  </a:lnTo>
                  <a:lnTo>
                    <a:pt x="1196501" y="86783"/>
                  </a:lnTo>
                  <a:lnTo>
                    <a:pt x="1200231" y="92382"/>
                  </a:lnTo>
                  <a:lnTo>
                    <a:pt x="1203961" y="79317"/>
                  </a:lnTo>
                  <a:lnTo>
                    <a:pt x="1215152" y="70919"/>
                  </a:lnTo>
                  <a:lnTo>
                    <a:pt x="1218882" y="70919"/>
                  </a:lnTo>
                  <a:lnTo>
                    <a:pt x="1222612" y="71852"/>
                  </a:lnTo>
                  <a:lnTo>
                    <a:pt x="1226343" y="70919"/>
                  </a:lnTo>
                  <a:lnTo>
                    <a:pt x="1230073" y="76518"/>
                  </a:lnTo>
                  <a:lnTo>
                    <a:pt x="1240331" y="73719"/>
                  </a:lnTo>
                  <a:lnTo>
                    <a:pt x="1244061" y="55989"/>
                  </a:lnTo>
                  <a:lnTo>
                    <a:pt x="1247791" y="55055"/>
                  </a:lnTo>
                  <a:lnTo>
                    <a:pt x="1251522" y="53189"/>
                  </a:lnTo>
                  <a:lnTo>
                    <a:pt x="1255252" y="55055"/>
                  </a:lnTo>
                  <a:lnTo>
                    <a:pt x="1266442" y="54122"/>
                  </a:lnTo>
                  <a:lnTo>
                    <a:pt x="1270173" y="53189"/>
                  </a:lnTo>
                  <a:lnTo>
                    <a:pt x="1273903" y="58788"/>
                  </a:lnTo>
                  <a:lnTo>
                    <a:pt x="1277633" y="62521"/>
                  </a:lnTo>
                  <a:lnTo>
                    <a:pt x="1281363" y="59721"/>
                  </a:lnTo>
                  <a:lnTo>
                    <a:pt x="1292554" y="60654"/>
                  </a:lnTo>
                  <a:lnTo>
                    <a:pt x="1296284" y="65320"/>
                  </a:lnTo>
                  <a:lnTo>
                    <a:pt x="1300014" y="65320"/>
                  </a:lnTo>
                  <a:lnTo>
                    <a:pt x="1303744" y="60654"/>
                  </a:lnTo>
                  <a:lnTo>
                    <a:pt x="1307475" y="66253"/>
                  </a:lnTo>
                  <a:lnTo>
                    <a:pt x="1322395" y="72785"/>
                  </a:lnTo>
                  <a:lnTo>
                    <a:pt x="1325193" y="83050"/>
                  </a:lnTo>
                  <a:lnTo>
                    <a:pt x="1328923" y="80251"/>
                  </a:lnTo>
                  <a:lnTo>
                    <a:pt x="1332653" y="80251"/>
                  </a:lnTo>
                  <a:lnTo>
                    <a:pt x="1343844" y="81184"/>
                  </a:lnTo>
                  <a:lnTo>
                    <a:pt x="1347574" y="78384"/>
                  </a:lnTo>
                  <a:lnTo>
                    <a:pt x="1351304" y="74652"/>
                  </a:lnTo>
                </a:path>
              </a:pathLst>
            </a:custGeom>
            <a:ln w="1166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0776" y="6289430"/>
            <a:ext cx="1443990" cy="34417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2020-06-22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2020-07-22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2020-08-22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2020-09-22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2020-10-22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2020-11-22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2020-12-22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2021-01-22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2021-02-22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2021-03-22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2021-04-22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2021-05-22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2021-06-22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049" y="5410226"/>
            <a:ext cx="1323975" cy="992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90"/>
              </a:spcBef>
              <a:tabLst>
                <a:tab pos="596900" algn="l"/>
                <a:tab pos="1088390" algn="l"/>
              </a:tabLst>
            </a:pPr>
            <a:r>
              <a:rPr dirty="0" u="sng" sz="500" spc="-5">
                <a:solidFill>
                  <a:srgbClr val="585858"/>
                </a:solidFill>
                <a:uFill>
                  <a:solidFill>
                    <a:srgbClr val="BD002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 spc="-5">
                <a:solidFill>
                  <a:srgbClr val="585858"/>
                </a:solidFill>
                <a:uFill>
                  <a:solidFill>
                    <a:srgbClr val="BD002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500" spc="-10">
                <a:solidFill>
                  <a:srgbClr val="585858"/>
                </a:solidFill>
                <a:latin typeface="PMingLiU"/>
                <a:cs typeface="PMingLiU"/>
              </a:rPr>
              <a:t>复星医药</a:t>
            </a:r>
            <a:r>
              <a:rPr dirty="0" sz="500" spc="-10">
                <a:solidFill>
                  <a:srgbClr val="585858"/>
                </a:solidFill>
                <a:latin typeface="PMingLiU"/>
                <a:cs typeface="PMingLiU"/>
              </a:rPr>
              <a:t>    </a:t>
            </a:r>
            <a:r>
              <a:rPr dirty="0" sz="500" spc="-50">
                <a:solidFill>
                  <a:srgbClr val="585858"/>
                </a:solidFill>
                <a:latin typeface="PMingLiU"/>
                <a:cs typeface="PMingLiU"/>
              </a:rPr>
              <a:t> </a:t>
            </a:r>
            <a:r>
              <a:rPr dirty="0" u="sng" sz="500" spc="-5">
                <a:solidFill>
                  <a:srgbClr val="585858"/>
                </a:solidFill>
                <a:uFill>
                  <a:solidFill>
                    <a:srgbClr val="C0C0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solidFill>
                  <a:srgbClr val="585858"/>
                </a:solidFill>
                <a:uFill>
                  <a:solidFill>
                    <a:srgbClr val="C0C0C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500" spc="-10">
                <a:solidFill>
                  <a:srgbClr val="585858"/>
                </a:solidFill>
                <a:latin typeface="PMingLiU"/>
                <a:cs typeface="PMingLiU"/>
              </a:rPr>
              <a:t>沪深</a:t>
            </a:r>
            <a:r>
              <a:rPr dirty="0" sz="500" spc="-5">
                <a:solidFill>
                  <a:srgbClr val="585858"/>
                </a:solidFill>
                <a:latin typeface="Times New Roman"/>
                <a:cs typeface="Times New Roman"/>
              </a:rPr>
              <a:t>300</a:t>
            </a: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algn="r" marR="1057275">
              <a:lnSpc>
                <a:spcPct val="100000"/>
              </a:lnSpc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140.00%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120.00%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100.00%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80.00%</a:t>
            </a:r>
            <a:endParaRPr sz="500">
              <a:latin typeface="Arial"/>
              <a:cs typeface="Arial"/>
            </a:endParaRPr>
          </a:p>
          <a:p>
            <a:pPr algn="r" marR="1056640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60.00%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40.00%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20.00%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0.00%</a:t>
            </a:r>
            <a:endParaRPr sz="500">
              <a:latin typeface="Arial"/>
              <a:cs typeface="Arial"/>
            </a:endParaRPr>
          </a:p>
          <a:p>
            <a:pPr algn="r" marR="1057275">
              <a:lnSpc>
                <a:spcPct val="100000"/>
              </a:lnSpc>
              <a:spcBef>
                <a:spcPts val="135"/>
              </a:spcBef>
            </a:pPr>
            <a:r>
              <a:rPr dirty="0" sz="500" spc="-10">
                <a:solidFill>
                  <a:srgbClr val="585858"/>
                </a:solidFill>
                <a:latin typeface="Arial"/>
                <a:cs typeface="Arial"/>
              </a:rPr>
              <a:t>-20.00%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68550" y="406907"/>
            <a:ext cx="4805045" cy="198120"/>
          </a:xfrm>
          <a:custGeom>
            <a:avLst/>
            <a:gdLst/>
            <a:ahLst/>
            <a:cxnLst/>
            <a:rect l="l" t="t" r="r" b="b"/>
            <a:pathLst>
              <a:path w="4805045" h="198120">
                <a:moveTo>
                  <a:pt x="4804537" y="0"/>
                </a:moveTo>
                <a:lnTo>
                  <a:pt x="1972691" y="0"/>
                </a:lnTo>
                <a:lnTo>
                  <a:pt x="0" y="0"/>
                </a:lnTo>
                <a:lnTo>
                  <a:pt x="0" y="198120"/>
                </a:lnTo>
                <a:lnTo>
                  <a:pt x="1972691" y="198120"/>
                </a:lnTo>
                <a:lnTo>
                  <a:pt x="4804537" y="198120"/>
                </a:lnTo>
                <a:lnTo>
                  <a:pt x="4804537" y="0"/>
                </a:lnTo>
                <a:close/>
              </a:path>
            </a:pathLst>
          </a:custGeom>
          <a:solidFill>
            <a:srgbClr val="F876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42976" y="309541"/>
            <a:ext cx="6673850" cy="60642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263775">
              <a:lnSpc>
                <a:spcPct val="100000"/>
              </a:lnSpc>
              <a:spcBef>
                <a:spcPts val="765"/>
              </a:spcBef>
              <a:tabLst>
                <a:tab pos="5705475" algn="l"/>
              </a:tabLst>
            </a:pPr>
            <a:r>
              <a:rPr dirty="0" sz="1200" spc="-229" b="1">
                <a:solidFill>
                  <a:srgbClr val="FFFFFF"/>
                </a:solidFill>
                <a:latin typeface="Microsoft JhengHei"/>
                <a:cs typeface="Microsoft JhengHei"/>
              </a:rPr>
              <a:t>证券研究报告</a:t>
            </a:r>
            <a:r>
              <a:rPr dirty="0" sz="1200" spc="-40" b="1">
                <a:solidFill>
                  <a:srgbClr val="FFFFFF"/>
                </a:solidFill>
                <a:latin typeface="Microsoft JhengHei"/>
                <a:cs typeface="Microsoft JhengHei"/>
              </a:rPr>
              <a:t>/</a:t>
            </a:r>
            <a:r>
              <a:rPr dirty="0" sz="1200" spc="-229" b="1">
                <a:solidFill>
                  <a:srgbClr val="FFFFFF"/>
                </a:solidFill>
                <a:latin typeface="Microsoft JhengHei"/>
                <a:cs typeface="Microsoft JhengHei"/>
              </a:rPr>
              <a:t>公</a:t>
            </a:r>
            <a:r>
              <a:rPr dirty="0" sz="1200" spc="-245" b="1">
                <a:solidFill>
                  <a:srgbClr val="FFFFFF"/>
                </a:solidFill>
                <a:latin typeface="Microsoft JhengHei"/>
                <a:cs typeface="Microsoft JhengHei"/>
              </a:rPr>
              <a:t>司</a:t>
            </a:r>
            <a:r>
              <a:rPr dirty="0" sz="1200" spc="-229" b="1">
                <a:solidFill>
                  <a:srgbClr val="FFFFFF"/>
                </a:solidFill>
                <a:latin typeface="Microsoft JhengHei"/>
                <a:cs typeface="Microsoft JhengHei"/>
              </a:rPr>
              <a:t>点</a:t>
            </a:r>
            <a:r>
              <a:rPr dirty="0" sz="1200" spc="-260" b="1">
                <a:solidFill>
                  <a:srgbClr val="FFFFFF"/>
                </a:solidFill>
                <a:latin typeface="Microsoft JhengHei"/>
                <a:cs typeface="Microsoft JhengHei"/>
              </a:rPr>
              <a:t>评	</a:t>
            </a:r>
            <a:r>
              <a:rPr dirty="0" sz="1200" spc="-229" b="1">
                <a:solidFill>
                  <a:srgbClr val="FFFFFF"/>
                </a:solidFill>
                <a:latin typeface="Microsoft JhengHei"/>
                <a:cs typeface="Microsoft JhengHei"/>
              </a:rPr>
              <a:t>2021 </a:t>
            </a:r>
            <a:r>
              <a:rPr dirty="0" sz="1200" spc="-260" b="1">
                <a:solidFill>
                  <a:srgbClr val="FFFFFF"/>
                </a:solidFill>
                <a:latin typeface="Microsoft JhengHei"/>
                <a:cs typeface="Microsoft JhengHei"/>
              </a:rPr>
              <a:t>年 </a:t>
            </a:r>
            <a:r>
              <a:rPr dirty="0" sz="1200" spc="-245" b="1">
                <a:solidFill>
                  <a:srgbClr val="FFFFFF"/>
                </a:solidFill>
                <a:latin typeface="Microsoft JhengHei"/>
                <a:cs typeface="Microsoft JhengHei"/>
              </a:rPr>
              <a:t>6 </a:t>
            </a:r>
            <a:r>
              <a:rPr dirty="0" sz="1200" spc="-260" b="1">
                <a:solidFill>
                  <a:srgbClr val="FFFFFF"/>
                </a:solidFill>
                <a:latin typeface="Microsoft JhengHei"/>
                <a:cs typeface="Microsoft JhengHei"/>
              </a:rPr>
              <a:t>月 </a:t>
            </a:r>
            <a:r>
              <a:rPr dirty="0" sz="1200" spc="-235" b="1">
                <a:solidFill>
                  <a:srgbClr val="FFFFFF"/>
                </a:solidFill>
                <a:latin typeface="Microsoft JhengHei"/>
                <a:cs typeface="Microsoft JhengHei"/>
              </a:rPr>
              <a:t>23</a:t>
            </a:r>
            <a:r>
              <a:rPr dirty="0" sz="1200" spc="-180" b="1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1200" spc="-260" b="1">
                <a:solidFill>
                  <a:srgbClr val="FFFFFF"/>
                </a:solidFill>
                <a:latin typeface="Microsoft JhengHei"/>
                <a:cs typeface="Microsoft JhengHei"/>
              </a:rPr>
              <a:t>日</a:t>
            </a:r>
            <a:endParaRPr sz="1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2731770" algn="l"/>
              </a:tabLst>
            </a:pPr>
            <a:r>
              <a:rPr dirty="0" baseline="1984" sz="2100">
                <a:latin typeface="黑体"/>
                <a:cs typeface="黑体"/>
              </a:rPr>
              <a:t>复星医</a:t>
            </a:r>
            <a:r>
              <a:rPr dirty="0" baseline="1984" sz="2100" spc="-104">
                <a:latin typeface="黑体"/>
                <a:cs typeface="黑体"/>
              </a:rPr>
              <a:t>药</a:t>
            </a:r>
            <a:r>
              <a:rPr dirty="0" baseline="1984" sz="2100" spc="-22">
                <a:latin typeface="黑体"/>
                <a:cs typeface="黑体"/>
              </a:rPr>
              <a:t>（600196）/</a:t>
            </a:r>
            <a:r>
              <a:rPr dirty="0" baseline="1984" sz="2100">
                <a:latin typeface="黑体"/>
                <a:cs typeface="黑体"/>
              </a:rPr>
              <a:t>医药</a:t>
            </a:r>
            <a:r>
              <a:rPr dirty="0" baseline="1984" sz="2100" spc="-22">
                <a:latin typeface="黑体"/>
                <a:cs typeface="黑体"/>
              </a:rPr>
              <a:t>生</a:t>
            </a:r>
            <a:r>
              <a:rPr dirty="0" baseline="1984" sz="2100">
                <a:latin typeface="黑体"/>
                <a:cs typeface="黑体"/>
              </a:rPr>
              <a:t>物	</a:t>
            </a:r>
            <a:r>
              <a:rPr dirty="0" sz="1400">
                <a:latin typeface="黑体"/>
                <a:cs typeface="黑体"/>
              </a:rPr>
              <a:t>首个国产</a:t>
            </a:r>
            <a:r>
              <a:rPr dirty="0" sz="1400" spc="-360">
                <a:latin typeface="黑体"/>
                <a:cs typeface="黑体"/>
              </a:rPr>
              <a:t> </a:t>
            </a:r>
            <a:r>
              <a:rPr dirty="0" sz="1400" spc="-5">
                <a:latin typeface="黑体"/>
                <a:cs typeface="黑体"/>
              </a:rPr>
              <a:t>CAR-T</a:t>
            </a:r>
            <a:r>
              <a:rPr dirty="0" sz="1400" spc="-365">
                <a:latin typeface="黑体"/>
                <a:cs typeface="黑体"/>
              </a:rPr>
              <a:t> </a:t>
            </a:r>
            <a:r>
              <a:rPr dirty="0" sz="1400" spc="-15">
                <a:latin typeface="黑体"/>
                <a:cs typeface="黑体"/>
              </a:rPr>
              <a:t>获</a:t>
            </a:r>
            <a:r>
              <a:rPr dirty="0" sz="1400">
                <a:latin typeface="黑体"/>
                <a:cs typeface="黑体"/>
              </a:rPr>
              <a:t>批，开</a:t>
            </a:r>
            <a:r>
              <a:rPr dirty="0" sz="1400" spc="-15">
                <a:latin typeface="黑体"/>
                <a:cs typeface="黑体"/>
              </a:rPr>
              <a:t>启</a:t>
            </a:r>
            <a:r>
              <a:rPr dirty="0" sz="1400">
                <a:latin typeface="黑体"/>
                <a:cs typeface="黑体"/>
              </a:rPr>
              <a:t>细胞</a:t>
            </a:r>
            <a:r>
              <a:rPr dirty="0" sz="1400" spc="-15">
                <a:latin typeface="黑体"/>
                <a:cs typeface="黑体"/>
              </a:rPr>
              <a:t>治</a:t>
            </a:r>
            <a:r>
              <a:rPr dirty="0" sz="1400" spc="-10">
                <a:latin typeface="黑体"/>
                <a:cs typeface="黑体"/>
              </a:rPr>
              <a:t>疗</a:t>
            </a:r>
            <a:r>
              <a:rPr dirty="0" sz="1400">
                <a:latin typeface="黑体"/>
                <a:cs typeface="黑体"/>
              </a:rPr>
              <a:t>商业化</a:t>
            </a:r>
            <a:r>
              <a:rPr dirty="0" sz="1400" spc="-15">
                <a:latin typeface="黑体"/>
                <a:cs typeface="黑体"/>
              </a:rPr>
              <a:t>元</a:t>
            </a:r>
            <a:r>
              <a:rPr dirty="0" sz="1400">
                <a:latin typeface="黑体"/>
                <a:cs typeface="黑体"/>
              </a:rPr>
              <a:t>年</a:t>
            </a:r>
            <a:endParaRPr sz="1400">
              <a:latin typeface="黑体"/>
              <a:cs typeface="黑体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095" y="265688"/>
            <a:ext cx="1476232" cy="3940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9661" y="53746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公司点评</a:t>
            </a:r>
            <a:endParaRPr sz="105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301624"/>
            <a:ext cx="1676400" cy="447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0447" y="938275"/>
            <a:ext cx="4582795" cy="56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宋体"/>
                <a:cs typeface="宋体"/>
              </a:rPr>
              <a:t>回</a:t>
            </a:r>
            <a:r>
              <a:rPr dirty="0" sz="1000" spc="-5">
                <a:latin typeface="宋体"/>
                <a:cs typeface="宋体"/>
              </a:rPr>
              <a:t>增长</a:t>
            </a:r>
            <a:r>
              <a:rPr dirty="0" sz="1000" spc="5">
                <a:latin typeface="宋体"/>
                <a:cs typeface="宋体"/>
              </a:rPr>
              <a:t>，</a:t>
            </a:r>
            <a:r>
              <a:rPr dirty="0" sz="1000" spc="-5">
                <a:latin typeface="宋体"/>
                <a:cs typeface="宋体"/>
              </a:rPr>
              <a:t>维持</a:t>
            </a:r>
            <a:r>
              <a:rPr dirty="0" sz="1000" spc="5">
                <a:latin typeface="宋体"/>
                <a:cs typeface="宋体"/>
              </a:rPr>
              <a:t>“</a:t>
            </a:r>
            <a:r>
              <a:rPr dirty="0" sz="1000" spc="-5">
                <a:latin typeface="宋体"/>
                <a:cs typeface="宋体"/>
              </a:rPr>
              <a:t>买入</a:t>
            </a:r>
            <a:r>
              <a:rPr dirty="0" sz="1000" spc="5">
                <a:latin typeface="宋体"/>
                <a:cs typeface="宋体"/>
              </a:rPr>
              <a:t>”</a:t>
            </a:r>
            <a:r>
              <a:rPr dirty="0" sz="1000" spc="-5">
                <a:latin typeface="宋体"/>
                <a:cs typeface="宋体"/>
              </a:rPr>
              <a:t>评级。</a:t>
            </a:r>
            <a:endParaRPr sz="1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宋体"/>
              <a:cs typeface="宋体"/>
            </a:endParaRPr>
          </a:p>
          <a:p>
            <a:pPr marL="279400" marR="5080" indent="-266700">
              <a:lnSpc>
                <a:spcPts val="1010"/>
              </a:lnSpc>
              <a:buClr>
                <a:srgbClr val="9C1F00"/>
              </a:buClr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000" spc="5" b="1">
                <a:latin typeface="Microsoft JhengHei"/>
                <a:cs typeface="Microsoft JhengHei"/>
              </a:rPr>
              <a:t>风险提</a:t>
            </a:r>
            <a:r>
              <a:rPr dirty="0" sz="1000" spc="-5" b="1">
                <a:latin typeface="Microsoft JhengHei"/>
                <a:cs typeface="Microsoft JhengHei"/>
              </a:rPr>
              <a:t>示</a:t>
            </a:r>
            <a:r>
              <a:rPr dirty="0" sz="1000" spc="-110" b="1">
                <a:latin typeface="Microsoft JhengHei"/>
                <a:cs typeface="Microsoft JhengHei"/>
              </a:rPr>
              <a:t>：</a:t>
            </a:r>
            <a:r>
              <a:rPr dirty="0" sz="1000" spc="-5" b="1">
                <a:latin typeface="Microsoft JhengHei"/>
                <a:cs typeface="Microsoft JhengHei"/>
              </a:rPr>
              <a:t>外</a:t>
            </a:r>
            <a:r>
              <a:rPr dirty="0" sz="1000" spc="5" b="1">
                <a:latin typeface="Microsoft JhengHei"/>
                <a:cs typeface="Microsoft JhengHei"/>
              </a:rPr>
              <a:t>延并</a:t>
            </a:r>
            <a:r>
              <a:rPr dirty="0" sz="1000" spc="-5" b="1">
                <a:latin typeface="Microsoft JhengHei"/>
                <a:cs typeface="Microsoft JhengHei"/>
              </a:rPr>
              <a:t>购</a:t>
            </a:r>
            <a:r>
              <a:rPr dirty="0" sz="1000" spc="5" b="1">
                <a:latin typeface="Microsoft JhengHei"/>
                <a:cs typeface="Microsoft JhengHei"/>
              </a:rPr>
              <a:t>不达</a:t>
            </a:r>
            <a:r>
              <a:rPr dirty="0" sz="1000" spc="-5" b="1">
                <a:latin typeface="Microsoft JhengHei"/>
                <a:cs typeface="Microsoft JhengHei"/>
              </a:rPr>
              <a:t>预</a:t>
            </a:r>
            <a:r>
              <a:rPr dirty="0" sz="1000" spc="5" b="1">
                <a:latin typeface="Microsoft JhengHei"/>
                <a:cs typeface="Microsoft JhengHei"/>
              </a:rPr>
              <a:t>期</a:t>
            </a:r>
            <a:r>
              <a:rPr dirty="0" sz="1000" spc="-114" b="1">
                <a:latin typeface="Microsoft JhengHei"/>
                <a:cs typeface="Microsoft JhengHei"/>
              </a:rPr>
              <a:t>；</a:t>
            </a:r>
            <a:r>
              <a:rPr dirty="0" sz="1000" spc="-5" b="1">
                <a:latin typeface="Microsoft JhengHei"/>
                <a:cs typeface="Microsoft JhengHei"/>
              </a:rPr>
              <a:t>新</a:t>
            </a:r>
            <a:r>
              <a:rPr dirty="0" sz="1000" spc="5" b="1">
                <a:latin typeface="Microsoft JhengHei"/>
                <a:cs typeface="Microsoft JhengHei"/>
              </a:rPr>
              <a:t>药研</a:t>
            </a:r>
            <a:r>
              <a:rPr dirty="0" sz="1000" spc="-5" b="1">
                <a:latin typeface="Microsoft JhengHei"/>
                <a:cs typeface="Microsoft JhengHei"/>
              </a:rPr>
              <a:t>发</a:t>
            </a:r>
            <a:r>
              <a:rPr dirty="0" sz="1000" spc="5" b="1">
                <a:latin typeface="Microsoft JhengHei"/>
                <a:cs typeface="Microsoft JhengHei"/>
              </a:rPr>
              <a:t>失败</a:t>
            </a:r>
            <a:r>
              <a:rPr dirty="0" sz="1000" spc="-5" b="1">
                <a:latin typeface="Microsoft JhengHei"/>
                <a:cs typeface="Microsoft JhengHei"/>
              </a:rPr>
              <a:t>的</a:t>
            </a:r>
            <a:r>
              <a:rPr dirty="0" sz="1000" spc="5" b="1">
                <a:latin typeface="Microsoft JhengHei"/>
                <a:cs typeface="Microsoft JhengHei"/>
              </a:rPr>
              <a:t>风</a:t>
            </a:r>
            <a:r>
              <a:rPr dirty="0" sz="1000" spc="-5" b="1">
                <a:latin typeface="Microsoft JhengHei"/>
                <a:cs typeface="Microsoft JhengHei"/>
              </a:rPr>
              <a:t>险</a:t>
            </a:r>
            <a:r>
              <a:rPr dirty="0" sz="1000" spc="-125" b="1">
                <a:latin typeface="Microsoft JhengHei"/>
                <a:cs typeface="Microsoft JhengHei"/>
              </a:rPr>
              <a:t>；</a:t>
            </a:r>
            <a:r>
              <a:rPr dirty="0" sz="1000" spc="5" b="1">
                <a:latin typeface="Microsoft JhengHei"/>
                <a:cs typeface="Microsoft JhengHei"/>
              </a:rPr>
              <a:t>化学仿</a:t>
            </a:r>
            <a:r>
              <a:rPr dirty="0" sz="1000" spc="-5" b="1">
                <a:latin typeface="Microsoft JhengHei"/>
                <a:cs typeface="Microsoft JhengHei"/>
              </a:rPr>
              <a:t>制</a:t>
            </a:r>
            <a:r>
              <a:rPr dirty="0" sz="1000" spc="5" b="1">
                <a:latin typeface="Microsoft JhengHei"/>
                <a:cs typeface="Microsoft JhengHei"/>
              </a:rPr>
              <a:t>药带</a:t>
            </a:r>
            <a:r>
              <a:rPr dirty="0" sz="1000" spc="-5" b="1">
                <a:latin typeface="Microsoft JhengHei"/>
                <a:cs typeface="Microsoft JhengHei"/>
              </a:rPr>
              <a:t>量</a:t>
            </a:r>
            <a:r>
              <a:rPr dirty="0" sz="1000" spc="25" b="1">
                <a:latin typeface="Microsoft JhengHei"/>
                <a:cs typeface="Microsoft JhengHei"/>
              </a:rPr>
              <a:t>采</a:t>
            </a:r>
            <a:r>
              <a:rPr dirty="0" sz="1000" spc="5" b="1">
                <a:latin typeface="Microsoft JhengHei"/>
                <a:cs typeface="Microsoft JhengHei"/>
              </a:rPr>
              <a:t>购降 </a:t>
            </a:r>
            <a:r>
              <a:rPr dirty="0" sz="1000" spc="5" b="1">
                <a:latin typeface="Microsoft JhengHei"/>
                <a:cs typeface="Microsoft JhengHei"/>
              </a:rPr>
              <a:t>幅和范</a:t>
            </a:r>
            <a:r>
              <a:rPr dirty="0" sz="1000" spc="-5" b="1">
                <a:latin typeface="Microsoft JhengHei"/>
                <a:cs typeface="Microsoft JhengHei"/>
              </a:rPr>
              <a:t>围</a:t>
            </a:r>
            <a:r>
              <a:rPr dirty="0" sz="1000" spc="5" b="1">
                <a:latin typeface="Microsoft JhengHei"/>
                <a:cs typeface="Microsoft JhengHei"/>
              </a:rPr>
              <a:t>超预</a:t>
            </a:r>
            <a:r>
              <a:rPr dirty="0" sz="1000" spc="-5" b="1">
                <a:latin typeface="Microsoft JhengHei"/>
                <a:cs typeface="Microsoft JhengHei"/>
              </a:rPr>
              <a:t>期</a:t>
            </a:r>
            <a:r>
              <a:rPr dirty="0" sz="1000" spc="5" b="1">
                <a:latin typeface="Microsoft JhengHei"/>
                <a:cs typeface="Microsoft JhengHei"/>
              </a:rPr>
              <a:t>的风</a:t>
            </a:r>
            <a:r>
              <a:rPr dirty="0" sz="1000" spc="-5" b="1">
                <a:latin typeface="Microsoft JhengHei"/>
                <a:cs typeface="Microsoft JhengHei"/>
              </a:rPr>
              <a:t>险</a:t>
            </a:r>
            <a:endParaRPr sz="1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4185" y="923543"/>
            <a:ext cx="4692015" cy="0"/>
          </a:xfrm>
          <a:custGeom>
            <a:avLst/>
            <a:gdLst/>
            <a:ahLst/>
            <a:cxnLst/>
            <a:rect l="l" t="t" r="r" b="b"/>
            <a:pathLst>
              <a:path w="4692015" h="0">
                <a:moveTo>
                  <a:pt x="0" y="0"/>
                </a:moveTo>
                <a:lnTo>
                  <a:pt x="4691888" y="0"/>
                </a:lnTo>
              </a:path>
            </a:pathLst>
          </a:custGeom>
          <a:ln w="18288">
            <a:solidFill>
              <a:srgbClr val="E3C4A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4082" y="914348"/>
            <a:ext cx="3175" cy="8517890"/>
          </a:xfrm>
          <a:custGeom>
            <a:avLst/>
            <a:gdLst/>
            <a:ahLst/>
            <a:cxnLst/>
            <a:rect l="l" t="t" r="r" b="b"/>
            <a:pathLst>
              <a:path w="3175" h="8517890">
                <a:moveTo>
                  <a:pt x="3047" y="0"/>
                </a:moveTo>
                <a:lnTo>
                  <a:pt x="0" y="0"/>
                </a:lnTo>
                <a:lnTo>
                  <a:pt x="0" y="8517382"/>
                </a:lnTo>
                <a:lnTo>
                  <a:pt x="3047" y="8517382"/>
                </a:lnTo>
                <a:lnTo>
                  <a:pt x="3047" y="0"/>
                </a:lnTo>
                <a:close/>
              </a:path>
            </a:pathLst>
          </a:custGeom>
          <a:solidFill>
            <a:srgbClr val="9E1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2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9661" y="53746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公司点评</a:t>
            </a:r>
            <a:endParaRPr sz="105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301624"/>
            <a:ext cx="1676400" cy="4476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440" y="1112519"/>
          <a:ext cx="6612890" cy="425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2255"/>
              </a:tblGrid>
              <a:tr h="20904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图表</a:t>
                      </a:r>
                      <a:r>
                        <a:rPr dirty="0" sz="1100" spc="-1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50" spc="-10" b="1" i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10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1050" spc="-10" b="1" i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CAR-T</a:t>
                      </a:r>
                      <a:r>
                        <a:rPr dirty="0" sz="1050" spc="-40" b="1" i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细胞的激活和对肿瘤的杀伤</a:t>
                      </a:r>
                      <a:r>
                        <a:rPr dirty="0" sz="1100" spc="-60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原</a:t>
                      </a: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理</a:t>
                      </a:r>
                      <a:endParaRPr sz="11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145">
                    <a:lnT w="19050">
                      <a:solidFill>
                        <a:srgbClr val="C00000"/>
                      </a:solidFill>
                      <a:prstDash val="solid"/>
                    </a:lnT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3624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4069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来源</a:t>
                      </a:r>
                      <a:r>
                        <a:rPr dirty="0" sz="750" spc="-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：PubMed，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中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泰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证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券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研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究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所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8735">
                    <a:lnT w="3175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8319" y="5364973"/>
            <a:ext cx="2363470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2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30" b="1" i="1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dirty="0" sz="1100" spc="-3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全球已有</a:t>
            </a:r>
            <a:r>
              <a:rPr dirty="0" sz="1100" spc="-2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b="1" i="1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dirty="0" sz="1050" spc="-50" b="1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款</a:t>
            </a:r>
            <a:r>
              <a:rPr dirty="0" sz="1100" spc="-2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5" b="1" i="1">
                <a:solidFill>
                  <a:srgbClr val="C00000"/>
                </a:solidFill>
                <a:latin typeface="Arial"/>
                <a:cs typeface="Arial"/>
              </a:rPr>
              <a:t>CAR-T</a:t>
            </a:r>
            <a:r>
              <a:rPr dirty="0" sz="1050" spc="-50" b="1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产品上市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" y="5569330"/>
            <a:ext cx="6615430" cy="3175"/>
          </a:xfrm>
          <a:custGeom>
            <a:avLst/>
            <a:gdLst/>
            <a:ahLst/>
            <a:cxnLst/>
            <a:rect l="l" t="t" r="r" b="b"/>
            <a:pathLst>
              <a:path w="6615430" h="3175">
                <a:moveTo>
                  <a:pt x="6615430" y="0"/>
                </a:moveTo>
                <a:lnTo>
                  <a:pt x="0" y="0"/>
                </a:lnTo>
                <a:lnTo>
                  <a:pt x="0" y="3047"/>
                </a:lnTo>
                <a:lnTo>
                  <a:pt x="6615430" y="3047"/>
                </a:lnTo>
                <a:lnTo>
                  <a:pt x="661543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8319" y="6914768"/>
            <a:ext cx="145669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来源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：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医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药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魔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方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，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中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泰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证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券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研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究所</a:t>
            </a:r>
            <a:endParaRPr sz="75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" y="6887844"/>
            <a:ext cx="6615430" cy="3175"/>
          </a:xfrm>
          <a:custGeom>
            <a:avLst/>
            <a:gdLst/>
            <a:ahLst/>
            <a:cxnLst/>
            <a:rect l="l" t="t" r="r" b="b"/>
            <a:pathLst>
              <a:path w="6615430" h="3175">
                <a:moveTo>
                  <a:pt x="6615430" y="0"/>
                </a:moveTo>
                <a:lnTo>
                  <a:pt x="0" y="0"/>
                </a:lnTo>
                <a:lnTo>
                  <a:pt x="0" y="3047"/>
                </a:lnTo>
                <a:lnTo>
                  <a:pt x="6615430" y="3047"/>
                </a:lnTo>
                <a:lnTo>
                  <a:pt x="661543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0384" y="5570698"/>
          <a:ext cx="6482080" cy="131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/>
                <a:gridCol w="1052830"/>
                <a:gridCol w="513080"/>
                <a:gridCol w="1610360"/>
                <a:gridCol w="742950"/>
                <a:gridCol w="716279"/>
              </a:tblGrid>
              <a:tr h="266039">
                <a:tc gridSpan="6">
                  <a:txBody>
                    <a:bodyPr/>
                    <a:lstStyle/>
                    <a:p>
                      <a:pPr marL="5772785" marR="50165" indent="-5751830">
                        <a:lnSpc>
                          <a:spcPct val="61600"/>
                        </a:lnSpc>
                        <a:spcBef>
                          <a:spcPts val="885"/>
                        </a:spcBef>
                        <a:tabLst>
                          <a:tab pos="1852930" algn="l"/>
                          <a:tab pos="2906395" algn="l"/>
                          <a:tab pos="3419475" algn="l"/>
                          <a:tab pos="5029835" algn="l"/>
                          <a:tab pos="5772785" algn="l"/>
                        </a:tabLst>
                      </a:pPr>
                      <a:r>
                        <a:rPr dirty="0" sz="75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药品名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称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	</a:t>
                      </a:r>
                      <a:r>
                        <a:rPr dirty="0" sz="75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厂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商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	</a:t>
                      </a:r>
                      <a:r>
                        <a:rPr dirty="0" sz="75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靶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点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	</a:t>
                      </a:r>
                      <a:r>
                        <a:rPr dirty="0" sz="75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适应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症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	</a:t>
                      </a:r>
                      <a:r>
                        <a:rPr dirty="0" sz="75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上市时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间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	</a:t>
                      </a:r>
                      <a:r>
                        <a:rPr dirty="0" baseline="37037" sz="1125" spc="89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销售额（亿美 </a:t>
                      </a:r>
                      <a:r>
                        <a:rPr dirty="0" sz="750" spc="8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元</a:t>
                      </a:r>
                      <a:r>
                        <a:rPr dirty="0" sz="750" spc="2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，</a:t>
                      </a:r>
                      <a:r>
                        <a:rPr dirty="0" sz="750" spc="-13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</a:t>
                      </a:r>
                      <a:r>
                        <a:rPr dirty="0" sz="75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）</a:t>
                      </a:r>
                      <a:endParaRPr sz="75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12395">
                    <a:lnT w="9525">
                      <a:solidFill>
                        <a:srgbClr val="C0002D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6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Abecma</a:t>
                      </a:r>
                      <a:r>
                        <a:rPr dirty="0" sz="750">
                          <a:latin typeface="PMingLiU"/>
                          <a:cs typeface="PMingLiU"/>
                        </a:rPr>
                        <a:t>（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idecabtagene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vicleucel</a:t>
                      </a:r>
                      <a:r>
                        <a:rPr dirty="0" sz="750" spc="5">
                          <a:latin typeface="PMingLiU"/>
                          <a:cs typeface="PMingLiU"/>
                        </a:rPr>
                        <a:t>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BMS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BCMA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多发性骨髓瘤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2020.3.26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C0504D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6766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Breyanzi</a:t>
                      </a:r>
                      <a:r>
                        <a:rPr dirty="0" sz="750">
                          <a:latin typeface="PMingLiU"/>
                          <a:cs typeface="PMingLiU"/>
                        </a:rPr>
                        <a:t>（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lisocabtagene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maraleucel</a:t>
                      </a:r>
                      <a:r>
                        <a:rPr dirty="0" sz="750" spc="-5">
                          <a:latin typeface="PMingLiU"/>
                          <a:cs typeface="PMingLiU"/>
                        </a:rPr>
                        <a:t>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BMS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CD19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弥漫性大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750" spc="15">
                          <a:latin typeface="PMingLiU"/>
                          <a:cs typeface="PMingLiU"/>
                        </a:rPr>
                        <a:t>细胞淋巴瘤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2021.2.5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67665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Tecartus</a:t>
                      </a:r>
                      <a:r>
                        <a:rPr dirty="0" sz="750" spc="5">
                          <a:latin typeface="PMingLiU"/>
                          <a:cs typeface="PMingLiU"/>
                        </a:rPr>
                        <a:t>（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brexucabtagene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autoleucel</a:t>
                      </a:r>
                      <a:r>
                        <a:rPr dirty="0" sz="750" spc="-5">
                          <a:latin typeface="PMingLiU"/>
                          <a:cs typeface="PMingLiU"/>
                        </a:rPr>
                        <a:t>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吉利德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CD19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套细胞淋巴瘤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2020.7.24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0.44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264642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Yescarta</a:t>
                      </a:r>
                      <a:r>
                        <a:rPr dirty="0" sz="750" spc="15">
                          <a:latin typeface="PMingLiU"/>
                          <a:cs typeface="PMingLiU"/>
                        </a:rPr>
                        <a:t>（阿基伦塞）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吉利</a:t>
                      </a:r>
                      <a:r>
                        <a:rPr dirty="0" sz="750" spc="20">
                          <a:latin typeface="PMingLiU"/>
                          <a:cs typeface="PMingLiU"/>
                        </a:rPr>
                        <a:t>德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15">
                          <a:latin typeface="PMingLiU"/>
                          <a:cs typeface="PMingLiU"/>
                        </a:rPr>
                        <a:t>复星凯特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CD19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弥漫性大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750" spc="15">
                          <a:latin typeface="PMingLiU"/>
                          <a:cs typeface="PMingLiU"/>
                        </a:rPr>
                        <a:t>细胞淋巴瘤、滤泡性淋巴</a:t>
                      </a:r>
                      <a:endParaRPr sz="750">
                        <a:latin typeface="PMingLiU"/>
                        <a:cs typeface="PMingLiU"/>
                      </a:endParaRPr>
                    </a:p>
                    <a:p>
                      <a:pPr marL="21590">
                        <a:lnSpc>
                          <a:spcPts val="894"/>
                        </a:lnSpc>
                        <a:spcBef>
                          <a:spcPts val="14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瘤等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571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2017.10.18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5.63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271183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Kymriah</a:t>
                      </a:r>
                      <a:r>
                        <a:rPr dirty="0" sz="750" spc="-5">
                          <a:latin typeface="PMingLiU"/>
                          <a:cs typeface="PMingLiU"/>
                        </a:rPr>
                        <a:t>（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tisagenlecleucel-T</a:t>
                      </a:r>
                      <a:r>
                        <a:rPr dirty="0" sz="750" spc="-5">
                          <a:latin typeface="PMingLiU"/>
                          <a:cs typeface="PMingLiU"/>
                        </a:rPr>
                        <a:t>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诺华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CD19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弥漫性大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750" spc="15">
                          <a:latin typeface="PMingLiU"/>
                          <a:cs typeface="PMingLiU"/>
                        </a:rPr>
                        <a:t>细胞淋巴瘤、急性淋巴细</a:t>
                      </a:r>
                      <a:endParaRPr sz="750">
                        <a:latin typeface="PMingLiU"/>
                        <a:cs typeface="PMingLiU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50" spc="15">
                          <a:latin typeface="PMingLiU"/>
                          <a:cs typeface="PMingLiU"/>
                        </a:rPr>
                        <a:t>胞白血病等</a:t>
                      </a:r>
                      <a:endParaRPr sz="750">
                        <a:latin typeface="PMingLiU"/>
                        <a:cs typeface="PMingLiU"/>
                      </a:endParaRPr>
                    </a:p>
                  </a:txBody>
                  <a:tcPr marL="0" marR="0" marB="0" marT="571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2017.8.30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4.74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C0504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422" y="1333715"/>
            <a:ext cx="4237516" cy="357160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2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9661" y="53746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公司点评</a:t>
            </a:r>
            <a:endParaRPr sz="105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301624"/>
            <a:ext cx="1676400" cy="447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319" y="1124825"/>
            <a:ext cx="2089150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30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30" b="1" i="1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dirty="0" sz="1100" spc="-3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中国</a:t>
            </a:r>
            <a:r>
              <a:rPr dirty="0" sz="1100" spc="-3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5" b="1" i="1">
                <a:solidFill>
                  <a:srgbClr val="C00000"/>
                </a:solidFill>
                <a:latin typeface="Arial"/>
                <a:cs typeface="Arial"/>
              </a:rPr>
              <a:t>CAR-T</a:t>
            </a:r>
            <a:r>
              <a:rPr dirty="0" sz="1050" spc="-55" b="1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产品研究概览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" y="1112519"/>
            <a:ext cx="6609715" cy="18415"/>
          </a:xfrm>
          <a:custGeom>
            <a:avLst/>
            <a:gdLst/>
            <a:ahLst/>
            <a:cxnLst/>
            <a:rect l="l" t="t" r="r" b="b"/>
            <a:pathLst>
              <a:path w="6609715" h="18415">
                <a:moveTo>
                  <a:pt x="6609333" y="0"/>
                </a:moveTo>
                <a:lnTo>
                  <a:pt x="0" y="0"/>
                </a:lnTo>
                <a:lnTo>
                  <a:pt x="0" y="18288"/>
                </a:lnTo>
                <a:lnTo>
                  <a:pt x="6609333" y="18288"/>
                </a:lnTo>
                <a:lnTo>
                  <a:pt x="660933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440" y="1329181"/>
            <a:ext cx="6609715" cy="3175"/>
          </a:xfrm>
          <a:custGeom>
            <a:avLst/>
            <a:gdLst/>
            <a:ahLst/>
            <a:cxnLst/>
            <a:rect l="l" t="t" r="r" b="b"/>
            <a:pathLst>
              <a:path w="6609715" h="3175">
                <a:moveTo>
                  <a:pt x="6609333" y="0"/>
                </a:moveTo>
                <a:lnTo>
                  <a:pt x="0" y="0"/>
                </a:lnTo>
                <a:lnTo>
                  <a:pt x="0" y="3048"/>
                </a:lnTo>
                <a:lnTo>
                  <a:pt x="6609333" y="3048"/>
                </a:lnTo>
                <a:lnTo>
                  <a:pt x="660933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8319" y="7894701"/>
            <a:ext cx="279082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来源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：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医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药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魔</a:t>
            </a:r>
            <a:r>
              <a:rPr dirty="0" sz="750" spc="-5">
                <a:solidFill>
                  <a:srgbClr val="C00000"/>
                </a:solidFill>
                <a:latin typeface="楷体"/>
                <a:cs typeface="楷体"/>
              </a:rPr>
              <a:t>方</a:t>
            </a:r>
            <a:r>
              <a:rPr dirty="0" sz="750">
                <a:solidFill>
                  <a:srgbClr val="C00000"/>
                </a:solidFill>
                <a:latin typeface="楷体"/>
                <a:cs typeface="楷体"/>
              </a:rPr>
              <a:t>，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中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泰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证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券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研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究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所（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数据</a:t>
            </a:r>
            <a:r>
              <a:rPr dirty="0" sz="750" spc="-10">
                <a:solidFill>
                  <a:srgbClr val="C00000"/>
                </a:solidFill>
                <a:latin typeface="楷体"/>
                <a:cs typeface="楷体"/>
              </a:rPr>
              <a:t>截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至</a:t>
            </a:r>
            <a:r>
              <a:rPr dirty="0" sz="750" spc="-19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 spc="-5">
                <a:solidFill>
                  <a:srgbClr val="C00000"/>
                </a:solidFill>
                <a:latin typeface="楷体"/>
                <a:cs typeface="楷体"/>
              </a:rPr>
              <a:t>2021</a:t>
            </a:r>
            <a:r>
              <a:rPr dirty="0" sz="750" spc="-21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年</a:t>
            </a:r>
            <a:r>
              <a:rPr dirty="0" sz="750" spc="-19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>
                <a:solidFill>
                  <a:srgbClr val="C00000"/>
                </a:solidFill>
                <a:latin typeface="楷体"/>
                <a:cs typeface="楷体"/>
              </a:rPr>
              <a:t>6</a:t>
            </a:r>
            <a:r>
              <a:rPr dirty="0" sz="750" spc="-210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月</a:t>
            </a:r>
            <a:r>
              <a:rPr dirty="0" sz="750" spc="-19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 spc="-5">
                <a:solidFill>
                  <a:srgbClr val="C00000"/>
                </a:solidFill>
                <a:latin typeface="楷体"/>
                <a:cs typeface="楷体"/>
              </a:rPr>
              <a:t>23</a:t>
            </a:r>
            <a:r>
              <a:rPr dirty="0" sz="750" spc="-200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日）</a:t>
            </a:r>
            <a:endParaRPr sz="750">
              <a:latin typeface="楷体"/>
              <a:cs typeface="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2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2440" y="1333229"/>
          <a:ext cx="6609715" cy="653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/>
                <a:gridCol w="2600325"/>
                <a:gridCol w="1057275"/>
                <a:gridCol w="676275"/>
                <a:gridCol w="542925"/>
                <a:gridCol w="872490"/>
              </a:tblGrid>
              <a:tr h="180787">
                <a:tc rowSpan="3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623820" algn="l"/>
                          <a:tab pos="3681095" algn="l"/>
                          <a:tab pos="4357370" algn="l"/>
                        </a:tabLst>
                      </a:pPr>
                      <a:r>
                        <a:rPr dirty="0" sz="800" spc="9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通用</a:t>
                      </a:r>
                      <a:r>
                        <a:rPr dirty="0" sz="800" spc="2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名	</a:t>
                      </a:r>
                      <a:r>
                        <a:rPr dirty="0" sz="800" spc="9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企业名</a:t>
                      </a:r>
                      <a:r>
                        <a:rPr dirty="0" sz="800" spc="2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称	</a:t>
                      </a:r>
                      <a:r>
                        <a:rPr dirty="0" sz="800" spc="9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靶</a:t>
                      </a:r>
                      <a:r>
                        <a:rPr dirty="0" sz="800" spc="2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点	</a:t>
                      </a:r>
                      <a:r>
                        <a:rPr dirty="0" sz="800" spc="9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进展</a:t>
                      </a:r>
                      <a:endParaRPr sz="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C0002D"/>
                      </a:solidFill>
                      <a:prstDash val="solid"/>
                    </a:lnT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阿基伦赛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复星凯特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批准上市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瑞基伦赛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药名巨诺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申请上市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Kymriah</a:t>
                      </a:r>
                      <a:r>
                        <a:rPr dirty="0" sz="800">
                          <a:latin typeface="PMingLiU"/>
                          <a:cs typeface="PMingLiU"/>
                        </a:rPr>
                        <a:t>（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tisagenlecleucel-T</a:t>
                      </a:r>
                      <a:r>
                        <a:rPr dirty="0" sz="800">
                          <a:latin typeface="PMingLiU"/>
                          <a:cs typeface="PMingLiU"/>
                        </a:rPr>
                        <a:t>）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诺华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抗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嵌合抗原受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体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合源生物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西达基奥仑赛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传奇生物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BCMA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抗人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恒润达生生物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CT053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科济制药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BCMA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IBI-326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驯鹿医疗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BCMA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IM19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嵌合抗原受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体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艺妙神州医药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BZ019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上海细胞治疗集团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因诺卡替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-19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深圳因诺免疫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CT041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科济制药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CLDN18.2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CT032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科济制药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ICT19G1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上海斯丹赛生物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5">
                          <a:latin typeface="Arial"/>
                          <a:cs typeface="Arial"/>
                        </a:rPr>
                        <a:t>I/II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MBC19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成都银河生物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GC007G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且喜生物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BCMACAR-T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普瑞金生物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BCMA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靶向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单链抗体嵌合抗原受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体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永泰瑞科生物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白介素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表达功能沉默的靶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向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自体基因编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辑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上海优卡迪生物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CD19,IL-6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GB5005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上海吉倍生物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CT017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科济生物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GPC3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C-4-29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重庆精准生物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/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pCAR-19B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细胞自体回输制剂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重庆精准生物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HD</a:t>
                      </a:r>
                      <a:r>
                        <a:rPr dirty="0" sz="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CAR-T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华道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上海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7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期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PCAR-019(anti-CD19CAR-T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cells)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博生吉医药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批准临床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9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抗人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CD19/CD22T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恒润达生生物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CD19,CD22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批准临床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GC019F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亘喜生物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批准临床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SENL-B19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河北森朗生物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批准临床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9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靶向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的嵌合抗原受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体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深圳普瑞金生物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抗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HIV-1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嵌合抗原受</a:t>
                      </a:r>
                      <a:r>
                        <a:rPr dirty="0" sz="800" spc="15">
                          <a:latin typeface="PMingLiU"/>
                          <a:cs typeface="PMingLiU"/>
                        </a:rPr>
                        <a:t>体</a:t>
                      </a:r>
                      <a:r>
                        <a:rPr dirty="0" sz="800" spc="-75">
                          <a:latin typeface="Arial"/>
                          <a:cs typeface="Arial"/>
                        </a:rPr>
                        <a:t>!</a:t>
                      </a:r>
                      <a:r>
                        <a:rPr dirty="0" sz="800" spc="20">
                          <a:latin typeface="PMingLiU"/>
                          <a:cs typeface="PMingLiU"/>
                        </a:rPr>
                        <a:t>细胞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深圳市再生之城生物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gp120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BinD19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深圳宾德生物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BG-119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广州百暨基因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08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C-CAR088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上海赛比曼生物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BCMA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1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PA3-17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博生吉医药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60">
                          <a:latin typeface="Arial"/>
                          <a:cs typeface="Arial"/>
                        </a:rPr>
                        <a:t>CD7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76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C-CAR011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赛比曼生物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CD19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 spc="20">
                          <a:latin typeface="PMingLiU"/>
                          <a:cs typeface="PMingLiU"/>
                        </a:rPr>
                        <a:t>申请临床</a:t>
                      </a:r>
                      <a:endParaRPr sz="800">
                        <a:latin typeface="PMingLiU"/>
                        <a:cs typeface="PMingLiU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9661" y="53746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公司点评</a:t>
            </a:r>
            <a:endParaRPr sz="105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301624"/>
            <a:ext cx="1676400" cy="4476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0384" y="3467928"/>
            <a:ext cx="3124835" cy="5080"/>
            <a:chOff x="540384" y="3467928"/>
            <a:chExt cx="3124835" cy="5080"/>
          </a:xfrm>
        </p:grpSpPr>
        <p:sp>
          <p:nvSpPr>
            <p:cNvPr id="5" name="object 5"/>
            <p:cNvSpPr/>
            <p:nvPr/>
          </p:nvSpPr>
          <p:spPr>
            <a:xfrm>
              <a:off x="542906" y="3470450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4" h="0">
                  <a:moveTo>
                    <a:pt x="0" y="0"/>
                  </a:moveTo>
                  <a:lnTo>
                    <a:pt x="3119417" y="0"/>
                  </a:lnTo>
                </a:path>
              </a:pathLst>
            </a:custGeom>
            <a:ln w="5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384" y="3467928"/>
              <a:ext cx="3124835" cy="5080"/>
            </a:xfrm>
            <a:custGeom>
              <a:avLst/>
              <a:gdLst/>
              <a:ahLst/>
              <a:cxnLst/>
              <a:rect l="l" t="t" r="r" b="b"/>
              <a:pathLst>
                <a:path w="3124835" h="5079">
                  <a:moveTo>
                    <a:pt x="3124460" y="0"/>
                  </a:moveTo>
                  <a:lnTo>
                    <a:pt x="0" y="0"/>
                  </a:lnTo>
                  <a:lnTo>
                    <a:pt x="0" y="5044"/>
                  </a:lnTo>
                  <a:lnTo>
                    <a:pt x="3124460" y="5044"/>
                  </a:lnTo>
                  <a:lnTo>
                    <a:pt x="3124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40384" y="4679376"/>
            <a:ext cx="3124835" cy="5080"/>
            <a:chOff x="540384" y="4679376"/>
            <a:chExt cx="3124835" cy="5080"/>
          </a:xfrm>
        </p:grpSpPr>
        <p:sp>
          <p:nvSpPr>
            <p:cNvPr id="8" name="object 8"/>
            <p:cNvSpPr/>
            <p:nvPr/>
          </p:nvSpPr>
          <p:spPr>
            <a:xfrm>
              <a:off x="542906" y="4681898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4" h="0">
                  <a:moveTo>
                    <a:pt x="0" y="0"/>
                  </a:moveTo>
                  <a:lnTo>
                    <a:pt x="3119417" y="0"/>
                  </a:lnTo>
                </a:path>
              </a:pathLst>
            </a:custGeom>
            <a:ln w="5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0384" y="4679376"/>
              <a:ext cx="3124835" cy="5080"/>
            </a:xfrm>
            <a:custGeom>
              <a:avLst/>
              <a:gdLst/>
              <a:ahLst/>
              <a:cxnLst/>
              <a:rect l="l" t="t" r="r" b="b"/>
              <a:pathLst>
                <a:path w="3124835" h="5079">
                  <a:moveTo>
                    <a:pt x="3124460" y="0"/>
                  </a:moveTo>
                  <a:lnTo>
                    <a:pt x="0" y="0"/>
                  </a:lnTo>
                  <a:lnTo>
                    <a:pt x="0" y="5044"/>
                  </a:lnTo>
                  <a:lnTo>
                    <a:pt x="3124460" y="5044"/>
                  </a:lnTo>
                  <a:lnTo>
                    <a:pt x="3124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40384" y="5587862"/>
            <a:ext cx="3124835" cy="5080"/>
            <a:chOff x="540384" y="5587862"/>
            <a:chExt cx="3124835" cy="5080"/>
          </a:xfrm>
        </p:grpSpPr>
        <p:sp>
          <p:nvSpPr>
            <p:cNvPr id="11" name="object 11"/>
            <p:cNvSpPr/>
            <p:nvPr/>
          </p:nvSpPr>
          <p:spPr>
            <a:xfrm>
              <a:off x="542906" y="5590384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4" h="0">
                  <a:moveTo>
                    <a:pt x="0" y="0"/>
                  </a:moveTo>
                  <a:lnTo>
                    <a:pt x="3119417" y="0"/>
                  </a:lnTo>
                </a:path>
              </a:pathLst>
            </a:custGeom>
            <a:ln w="5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0384" y="5587862"/>
              <a:ext cx="3124835" cy="5080"/>
            </a:xfrm>
            <a:custGeom>
              <a:avLst/>
              <a:gdLst/>
              <a:ahLst/>
              <a:cxnLst/>
              <a:rect l="l" t="t" r="r" b="b"/>
              <a:pathLst>
                <a:path w="3124835" h="5079">
                  <a:moveTo>
                    <a:pt x="3124460" y="0"/>
                  </a:moveTo>
                  <a:lnTo>
                    <a:pt x="0" y="0"/>
                  </a:lnTo>
                  <a:lnTo>
                    <a:pt x="0" y="5044"/>
                  </a:lnTo>
                  <a:lnTo>
                    <a:pt x="3124460" y="5044"/>
                  </a:lnTo>
                  <a:lnTo>
                    <a:pt x="3124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2440" y="923543"/>
          <a:ext cx="6615430" cy="808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586104"/>
                <a:gridCol w="593090"/>
                <a:gridCol w="554989"/>
                <a:gridCol w="544829"/>
                <a:gridCol w="1034414"/>
                <a:gridCol w="590550"/>
                <a:gridCol w="590550"/>
                <a:gridCol w="580389"/>
                <a:gridCol w="556259"/>
              </a:tblGrid>
              <a:tr h="208787">
                <a:tc gridSpan="10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图表</a:t>
                      </a:r>
                      <a:r>
                        <a:rPr dirty="0" sz="1100" spc="-1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050" spc="-30" b="1" i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100" spc="-30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：</a:t>
                      </a: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复星医药财务</a:t>
                      </a:r>
                      <a:r>
                        <a:rPr dirty="0" sz="1100" spc="-60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模</a:t>
                      </a: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型预测（单位：百</a:t>
                      </a:r>
                      <a:r>
                        <a:rPr dirty="0" sz="1100" spc="-60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万</a:t>
                      </a:r>
                      <a:r>
                        <a:rPr dirty="0" sz="1100" spc="-4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元</a:t>
                      </a:r>
                      <a:r>
                        <a:rPr dirty="0" sz="1100" spc="-3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050" spc="-35" b="1" i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1100" spc="-35" b="1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sz="11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C00000"/>
                      </a:solidFill>
                      <a:prstDash val="solid"/>
                    </a:lnT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7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ts val="880"/>
                        </a:lnSpc>
                      </a:pPr>
                      <a:r>
                        <a:rPr dirty="0" sz="800" spc="25" b="1">
                          <a:latin typeface="Microsoft JhengHei"/>
                          <a:cs typeface="Microsoft JhengHei"/>
                        </a:rPr>
                        <a:t>资产负债表</a:t>
                      </a:r>
                      <a:endParaRPr sz="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715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78105">
                        <a:lnSpc>
                          <a:spcPts val="530"/>
                        </a:lnSpc>
                      </a:pPr>
                      <a:r>
                        <a:rPr dirty="0" sz="450" spc="25">
                          <a:latin typeface="宋体"/>
                          <a:cs typeface="宋体"/>
                        </a:rPr>
                        <a:t>单位</a:t>
                      </a:r>
                      <a:r>
                        <a:rPr dirty="0" sz="450" spc="10">
                          <a:latin typeface="宋体"/>
                          <a:cs typeface="宋体"/>
                        </a:rPr>
                        <a:t>:</a:t>
                      </a:r>
                      <a:r>
                        <a:rPr dirty="0" sz="450" spc="25">
                          <a:latin typeface="宋体"/>
                          <a:cs typeface="宋体"/>
                        </a:rPr>
                        <a:t>百万元</a:t>
                      </a:r>
                      <a:endParaRPr sz="4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880"/>
                        </a:lnSpc>
                      </a:pPr>
                      <a:r>
                        <a:rPr dirty="0" sz="800" spc="25" b="1">
                          <a:latin typeface="Microsoft JhengHei"/>
                          <a:cs typeface="Microsoft JhengHei"/>
                        </a:rPr>
                        <a:t>利润表</a:t>
                      </a:r>
                      <a:endParaRPr sz="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715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r" marR="84455">
                        <a:lnSpc>
                          <a:spcPts val="530"/>
                        </a:lnSpc>
                      </a:pPr>
                      <a:r>
                        <a:rPr dirty="0" sz="450" spc="25">
                          <a:latin typeface="宋体"/>
                          <a:cs typeface="宋体"/>
                        </a:rPr>
                        <a:t>单位</a:t>
                      </a:r>
                      <a:r>
                        <a:rPr dirty="0" sz="450" spc="10">
                          <a:latin typeface="宋体"/>
                          <a:cs typeface="宋体"/>
                        </a:rPr>
                        <a:t>:</a:t>
                      </a:r>
                      <a:r>
                        <a:rPr dirty="0" sz="450" spc="25">
                          <a:latin typeface="宋体"/>
                          <a:cs typeface="宋体"/>
                        </a:rPr>
                        <a:t>百万元</a:t>
                      </a:r>
                      <a:endParaRPr sz="4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3175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632">
                <a:tc>
                  <a:txBody>
                    <a:bodyPr/>
                    <a:lstStyle/>
                    <a:p>
                      <a:pPr marL="8763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会计年度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2021E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2022E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2023E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会计年度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2021E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3189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2022E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ts val="819"/>
                        </a:lnSpc>
                        <a:spcBef>
                          <a:spcPts val="27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2023E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330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流动资产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25085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29729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37368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46351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营业收入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30307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36099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41201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46848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2918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现金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9962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14293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20097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26643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营业成本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13431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15609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17766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20158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</a:tr>
              <a:tr h="15143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应收账款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4565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6246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7222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营业税金及附加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</a:tr>
              <a:tr h="15148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其他应收款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326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467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511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营业费用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8464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10469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12154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13586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15148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预付账款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1495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1434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1693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管理费用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6386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7168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</a:tr>
              <a:tr h="15133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存货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5163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5487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6190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7182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财务费用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15143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其他流动资产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3575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2633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2889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3035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资产减值损失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-225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129943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非流动资产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84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58601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57531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56695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55621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公允价值变动收益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337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</a:tr>
              <a:tr h="302962">
                <a:tc>
                  <a:txBody>
                    <a:bodyPr/>
                    <a:lstStyle/>
                    <a:p>
                      <a:pPr marL="178435" marR="433705">
                        <a:lnSpc>
                          <a:spcPts val="1190"/>
                        </a:lnSpc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长期投资 固定资产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22309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1971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8136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21700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1399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9194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21773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9069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21838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7329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8348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 marR="481965">
                        <a:lnSpc>
                          <a:spcPts val="1190"/>
                        </a:lnSpc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投资净收益 </a:t>
                      </a: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营业利润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2284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225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2453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5731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2648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6908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2863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3177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8326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192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无形资产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87630" marR="161290" indent="90170">
                        <a:lnSpc>
                          <a:spcPts val="1230"/>
                        </a:lnSpc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其他非流动资产 </a:t>
                      </a: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资产总计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8670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19487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891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83686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8703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17934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383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87261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8842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17011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94063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8957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16478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573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101972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90805" marR="481965">
                        <a:lnSpc>
                          <a:spcPct val="137100"/>
                        </a:lnSpc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营业外收入 营业外支出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90805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利润总额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4678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5688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85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859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6865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14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14300">
                        <a:lnSpc>
                          <a:spcPts val="780"/>
                        </a:lnSpc>
                        <a:spcBef>
                          <a:spcPts val="39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8283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330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流动负债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24872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21898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22932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23856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所得税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738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897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1083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1307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632">
                <a:tc>
                  <a:txBody>
                    <a:bodyPr/>
                    <a:lstStyle/>
                    <a:p>
                      <a:pPr marL="17843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短期借款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7916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7014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7205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7260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净利润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3940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4791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6976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66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应付账款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178435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其他流动负债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2942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8910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14014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3228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3830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11656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3687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12040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4217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76530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12379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少数股东损益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90805">
                        <a:lnSpc>
                          <a:spcPts val="680"/>
                        </a:lnSpc>
                        <a:spcBef>
                          <a:spcPts val="495"/>
                        </a:spcBef>
                      </a:pPr>
                      <a:r>
                        <a:rPr dirty="0" sz="600" spc="70" b="1">
                          <a:latin typeface="Microsoft JhengHei"/>
                          <a:cs typeface="Microsoft JhengHei"/>
                        </a:rPr>
                        <a:t>归属母公司净利润</a:t>
                      </a:r>
                      <a:endParaRPr sz="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277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2250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341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4449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412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5370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497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31775">
                        <a:lnSpc>
                          <a:spcPts val="780"/>
                        </a:lnSpc>
                        <a:spcBef>
                          <a:spcPts val="39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6479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531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非流动负债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12829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14320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13934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13606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EBITDA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7006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8520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9650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10912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330">
                <a:tc>
                  <a:txBody>
                    <a:bodyPr/>
                    <a:lstStyle/>
                    <a:p>
                      <a:pPr marL="17843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长期借款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7146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7135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6858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6691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EPS</a:t>
                      </a:r>
                      <a:r>
                        <a:rPr dirty="0" sz="700" spc="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700" spc="10">
                          <a:latin typeface="宋体"/>
                          <a:cs typeface="宋体"/>
                        </a:rPr>
                        <a:t>元）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1.43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1.74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2.53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962">
                <a:tc>
                  <a:txBody>
                    <a:bodyPr/>
                    <a:lstStyle/>
                    <a:p>
                      <a:pPr marL="87630" marR="161290" indent="90170">
                        <a:lnSpc>
                          <a:spcPts val="1190"/>
                        </a:lnSpc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其他非流动负债 </a:t>
                      </a: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负债合计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5683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891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37702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7185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6383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36218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7077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36866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6915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7653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37462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880"/>
                        </a:lnSpc>
                        <a:spcBef>
                          <a:spcPts val="484"/>
                        </a:spcBef>
                      </a:pPr>
                      <a:r>
                        <a:rPr dirty="0" sz="800" spc="25" b="1">
                          <a:latin typeface="Microsoft JhengHei"/>
                          <a:cs typeface="Microsoft JhengHei"/>
                        </a:rPr>
                        <a:t>主要财务比率</a:t>
                      </a:r>
                      <a:endParaRPr sz="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330">
                <a:tc>
                  <a:txBody>
                    <a:bodyPr/>
                    <a:lstStyle/>
                    <a:p>
                      <a:pPr marL="1333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少数股东权益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8989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9330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9742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10239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会计年度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2021E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3189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2022E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90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2023E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019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股本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成长能力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48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资本公积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15133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15133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15133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15133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营业收入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6.0%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19.1%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14.1%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148959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留存收益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20234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23749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29120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35599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营业利润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5.1%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21.4%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20.5%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20.5%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8415"/>
                </a:tc>
              </a:tr>
              <a:tr h="15133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30">
                          <a:latin typeface="宋体"/>
                          <a:cs typeface="宋体"/>
                        </a:rPr>
                        <a:t>归属母公司股东权益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36996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41713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47455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54271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600" spc="30">
                          <a:latin typeface="宋体"/>
                          <a:cs typeface="宋体"/>
                        </a:rPr>
                        <a:t>归属于母公司净利润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10.3%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21.5%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240"/>
                </a:tc>
              </a:tr>
              <a:tr h="132364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负债和股东权益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83686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87261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94063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08585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101972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16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获利能力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032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ts val="880"/>
                        </a:lnSpc>
                        <a:spcBef>
                          <a:spcPts val="484"/>
                        </a:spcBef>
                      </a:pPr>
                      <a:r>
                        <a:rPr dirty="0" sz="800" spc="25" b="1">
                          <a:latin typeface="Microsoft JhengHei"/>
                          <a:cs typeface="Microsoft JhengHei"/>
                        </a:rPr>
                        <a:t>现金流量表</a:t>
                      </a:r>
                      <a:endParaRPr sz="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r" marR="78105">
                        <a:lnSpc>
                          <a:spcPts val="530"/>
                        </a:lnSpc>
                      </a:pPr>
                      <a:r>
                        <a:rPr dirty="0" sz="450" spc="25">
                          <a:latin typeface="宋体"/>
                          <a:cs typeface="宋体"/>
                        </a:rPr>
                        <a:t>单位</a:t>
                      </a:r>
                      <a:r>
                        <a:rPr dirty="0" sz="450" spc="10">
                          <a:latin typeface="宋体"/>
                          <a:cs typeface="宋体"/>
                        </a:rPr>
                        <a:t>:</a:t>
                      </a:r>
                      <a:r>
                        <a:rPr dirty="0" sz="450" spc="25">
                          <a:latin typeface="宋体"/>
                          <a:cs typeface="宋体"/>
                        </a:rPr>
                        <a:t>百万元</a:t>
                      </a:r>
                      <a:endParaRPr sz="4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毛利率(%)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90805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净利率(%)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55.7%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12.1%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56.8%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12.3%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56.9%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13.0%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57.0%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13.8%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632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会计年度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2021E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2022E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2023E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5">
                          <a:latin typeface="Arial"/>
                          <a:cs typeface="Arial"/>
                        </a:rPr>
                        <a:t>ROE(%)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9.9%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10.7%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11.3%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11.9%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</a:tr>
              <a:tr h="302660">
                <a:tc>
                  <a:txBody>
                    <a:bodyPr/>
                    <a:lstStyle/>
                    <a:p>
                      <a:pPr marL="178435" marR="217804" indent="-90805">
                        <a:lnSpc>
                          <a:spcPts val="1190"/>
                        </a:lnSpc>
                      </a:pPr>
                      <a:r>
                        <a:rPr dirty="0" sz="700" spc="35" b="1">
                          <a:latin typeface="Microsoft JhengHei"/>
                          <a:cs typeface="Microsoft JhengHei"/>
                        </a:rPr>
                        <a:t>经营活动现金流 </a:t>
                      </a:r>
                      <a:r>
                        <a:rPr dirty="0" sz="700" spc="10">
                          <a:latin typeface="宋体"/>
                          <a:cs typeface="宋体"/>
                        </a:rPr>
                        <a:t>净利润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2580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1971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3940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3752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1399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4791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5270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5782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5296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7329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6976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ROIC(%)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 spc="35" b="1">
                          <a:latin typeface="Microsoft JhengHei"/>
                          <a:cs typeface="Microsoft JhengHei"/>
                        </a:rPr>
                        <a:t>偿债能力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16.0%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18.0%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20.3%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019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折旧摊销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1626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1827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1935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资产负债率</a:t>
                      </a:r>
                      <a:r>
                        <a:rPr dirty="0" sz="700" spc="5">
                          <a:latin typeface="宋体"/>
                          <a:cs typeface="宋体"/>
                        </a:rPr>
                        <a:t>(%)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45.1%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41.5%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39.2%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36.7%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8959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财务费用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1162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915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净负债比率</a:t>
                      </a:r>
                      <a:r>
                        <a:rPr dirty="0" sz="700" spc="5">
                          <a:latin typeface="宋体"/>
                          <a:cs typeface="宋体"/>
                        </a:rPr>
                        <a:t>(%)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58.51%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53.43%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52.69%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52.14%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</a:tr>
              <a:tr h="151481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投资损失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-2284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-2453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-2648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-2863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流动比率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1.36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1.94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</a:tr>
              <a:tr h="153852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营运资金变动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-1285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-1450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-1147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-1814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速动比率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0.80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1.35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</a:tr>
              <a:tr h="129842">
                <a:tc>
                  <a:txBody>
                    <a:bodyPr/>
                    <a:lstStyle/>
                    <a:p>
                      <a:pPr marL="178435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其他经营现金流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541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411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14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营运能力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531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投资活动现金流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-4706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2678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1603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1975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总资产周转率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0.38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0.42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0.45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0.48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4293">
                <a:tc>
                  <a:txBody>
                    <a:bodyPr/>
                    <a:lstStyle/>
                    <a:p>
                      <a:pPr marL="178435" marR="433705">
                        <a:lnSpc>
                          <a:spcPts val="1190"/>
                        </a:lnSpc>
                        <a:spcBef>
                          <a:spcPts val="60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资本支出 长期投资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178435">
                        <a:lnSpc>
                          <a:spcPts val="780"/>
                        </a:lnSpc>
                        <a:spcBef>
                          <a:spcPts val="254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其他投资现金流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76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4437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394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69875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121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-505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13995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2294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133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1809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7329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2169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应收账款周转率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90805" marR="269875">
                        <a:lnSpc>
                          <a:spcPct val="141900"/>
                        </a:lnSpc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应付账款周转率 </a:t>
                      </a:r>
                      <a:r>
                        <a:rPr dirty="0" sz="700" spc="35" b="1">
                          <a:latin typeface="Microsoft JhengHei"/>
                          <a:cs typeface="Microsoft JhengHei"/>
                        </a:rPr>
                        <a:t>每股指</a:t>
                      </a:r>
                      <a:r>
                        <a:rPr dirty="0" sz="700" spc="40" b="1">
                          <a:latin typeface="Microsoft JhengHei"/>
                          <a:cs typeface="Microsoft JhengHei"/>
                        </a:rPr>
                        <a:t>标（</a:t>
                      </a:r>
                      <a:r>
                        <a:rPr dirty="0" sz="700" spc="35" b="1">
                          <a:latin typeface="Microsoft JhengHei"/>
                          <a:cs typeface="Microsoft JhengHei"/>
                        </a:rPr>
                        <a:t>元</a:t>
                      </a:r>
                      <a:r>
                        <a:rPr dirty="0" sz="700" b="1">
                          <a:latin typeface="Microsoft JhengHei"/>
                          <a:cs typeface="Microsoft JhengHei"/>
                        </a:rPr>
                        <a:t>）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5.27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5.06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8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5.14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143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5.10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1330">
                <a:tc>
                  <a:txBody>
                    <a:bodyPr/>
                    <a:lstStyle/>
                    <a:p>
                      <a:pPr marL="8763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筹资活动现金流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1467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-2099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-1069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-725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580"/>
                        </a:lnSpc>
                      </a:pPr>
                      <a:r>
                        <a:rPr dirty="0" sz="500" spc="50">
                          <a:latin typeface="宋体"/>
                          <a:cs typeface="宋体"/>
                        </a:rPr>
                        <a:t>每股收</a:t>
                      </a:r>
                      <a:r>
                        <a:rPr dirty="0" sz="500" spc="55">
                          <a:latin typeface="宋体"/>
                          <a:cs typeface="宋体"/>
                        </a:rPr>
                        <a:t>益</a:t>
                      </a:r>
                      <a:r>
                        <a:rPr dirty="0" sz="500" spc="20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500" spc="50">
                          <a:latin typeface="宋体"/>
                          <a:cs typeface="宋体"/>
                        </a:rPr>
                        <a:t>最新摊</a:t>
                      </a:r>
                      <a:r>
                        <a:rPr dirty="0" sz="500" spc="55">
                          <a:latin typeface="宋体"/>
                          <a:cs typeface="宋体"/>
                        </a:rPr>
                        <a:t>薄</a:t>
                      </a:r>
                      <a:r>
                        <a:rPr dirty="0" sz="500" spc="5">
                          <a:latin typeface="宋体"/>
                          <a:cs typeface="宋体"/>
                        </a:rPr>
                        <a:t>)</a:t>
                      </a:r>
                      <a:endParaRPr sz="500">
                        <a:latin typeface="宋体"/>
                        <a:cs typeface="宋体"/>
                      </a:endParaRPr>
                    </a:p>
                  </a:txBody>
                  <a:tcPr marL="0" marR="0" marB="0" marT="635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1.43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1.74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ts val="78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2.53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4494">
                <a:tc>
                  <a:txBody>
                    <a:bodyPr/>
                    <a:lstStyle/>
                    <a:p>
                      <a:pPr marL="178435" marR="342900">
                        <a:lnSpc>
                          <a:spcPts val="1190"/>
                        </a:lnSpc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短期借款 长期借款 </a:t>
                      </a:r>
                      <a:r>
                        <a:rPr dirty="0" sz="700">
                          <a:latin typeface="宋体"/>
                          <a:cs typeface="宋体"/>
                        </a:rPr>
                        <a:t>普通股增加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7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1558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62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-147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621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-902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689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6891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192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35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-277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351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55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-167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07950">
                        <a:lnSpc>
                          <a:spcPts val="78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128270">
                        <a:lnSpc>
                          <a:spcPts val="1190"/>
                        </a:lnSpc>
                        <a:spcBef>
                          <a:spcPts val="60"/>
                        </a:spcBef>
                      </a:pPr>
                      <a:r>
                        <a:rPr dirty="0" sz="500" spc="35">
                          <a:latin typeface="宋体"/>
                          <a:cs typeface="宋体"/>
                        </a:rPr>
                        <a:t>每股经营现金</a:t>
                      </a:r>
                      <a:r>
                        <a:rPr dirty="0" sz="500" spc="40">
                          <a:latin typeface="宋体"/>
                          <a:cs typeface="宋体"/>
                        </a:rPr>
                        <a:t>流</a:t>
                      </a:r>
                      <a:r>
                        <a:rPr dirty="0" sz="500" spc="15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500" spc="35">
                          <a:latin typeface="宋体"/>
                          <a:cs typeface="宋体"/>
                        </a:rPr>
                        <a:t>最新摊薄 </a:t>
                      </a:r>
                      <a:r>
                        <a:rPr dirty="0" sz="500" spc="50">
                          <a:latin typeface="宋体"/>
                          <a:cs typeface="宋体"/>
                        </a:rPr>
                        <a:t>每股净资</a:t>
                      </a:r>
                      <a:r>
                        <a:rPr dirty="0" sz="500" spc="55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500" spc="20">
                          <a:latin typeface="宋体"/>
                          <a:cs typeface="宋体"/>
                        </a:rPr>
                        <a:t>(</a:t>
                      </a:r>
                      <a:r>
                        <a:rPr dirty="0" sz="500" spc="50">
                          <a:latin typeface="宋体"/>
                          <a:cs typeface="宋体"/>
                        </a:rPr>
                        <a:t>最新摊</a:t>
                      </a:r>
                      <a:r>
                        <a:rPr dirty="0" sz="500" spc="55">
                          <a:latin typeface="宋体"/>
                          <a:cs typeface="宋体"/>
                        </a:rPr>
                        <a:t>薄</a:t>
                      </a:r>
                      <a:r>
                        <a:rPr dirty="0" sz="500" spc="5">
                          <a:latin typeface="宋体"/>
                          <a:cs typeface="宋体"/>
                        </a:rPr>
                        <a:t>)</a:t>
                      </a:r>
                      <a:endParaRPr sz="500">
                        <a:latin typeface="宋体"/>
                        <a:cs typeface="宋体"/>
                      </a:endParaRPr>
                    </a:p>
                    <a:p>
                      <a:pPr marL="90805">
                        <a:lnSpc>
                          <a:spcPts val="780"/>
                        </a:lnSpc>
                        <a:spcBef>
                          <a:spcPts val="259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估值比率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762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1.01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14.44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1.46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16.28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2.06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18.52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2.07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21.18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238">
                <a:tc>
                  <a:txBody>
                    <a:bodyPr/>
                    <a:lstStyle/>
                    <a:p>
                      <a:pPr marL="178435" marR="161290">
                        <a:lnSpc>
                          <a:spcPts val="1190"/>
                        </a:lnSpc>
                        <a:spcBef>
                          <a:spcPts val="60"/>
                        </a:spcBef>
                      </a:pPr>
                      <a:r>
                        <a:rPr dirty="0" sz="700" spc="10">
                          <a:latin typeface="宋体"/>
                          <a:cs typeface="宋体"/>
                        </a:rPr>
                        <a:t>资本公积增加 </a:t>
                      </a:r>
                      <a:r>
                        <a:rPr dirty="0" sz="700">
                          <a:latin typeface="宋体"/>
                          <a:cs typeface="宋体"/>
                        </a:rPr>
                        <a:t>其他筹资现金流</a:t>
                      </a:r>
                      <a:endParaRPr sz="700">
                        <a:latin typeface="宋体"/>
                        <a:cs typeface="宋体"/>
                      </a:endParaRPr>
                    </a:p>
                    <a:p>
                      <a:pPr marL="87630">
                        <a:lnSpc>
                          <a:spcPts val="780"/>
                        </a:lnSpc>
                        <a:spcBef>
                          <a:spcPts val="254"/>
                        </a:spcBef>
                      </a:pPr>
                      <a:r>
                        <a:rPr dirty="0" sz="700" spc="45" b="1">
                          <a:latin typeface="Microsoft JhengHei"/>
                          <a:cs typeface="Microsoft JhengHei"/>
                        </a:rPr>
                        <a:t>现金净增加额</a:t>
                      </a:r>
                      <a:endParaRPr sz="7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762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2989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-2932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40029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-959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68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-1186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6891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4331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35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-983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351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5804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079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-613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0795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6546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89305">
                        <a:lnSpc>
                          <a:spcPts val="1190"/>
                        </a:lnSpc>
                        <a:spcBef>
                          <a:spcPts val="6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P/E  P/B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78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EV/EBITDA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47.04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4.66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38.73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4.13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5875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32.08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8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3.63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4859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26.59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143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3.17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r" marR="114300">
                        <a:lnSpc>
                          <a:spcPts val="780"/>
                        </a:lnSpc>
                        <a:spcBef>
                          <a:spcPts val="350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270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613">
                <a:tc gridSpan="10">
                  <a:txBody>
                    <a:bodyPr/>
                    <a:lstStyle/>
                    <a:p>
                      <a:pPr marL="67945">
                        <a:lnSpc>
                          <a:spcPts val="755"/>
                        </a:lnSpc>
                        <a:spcBef>
                          <a:spcPts val="305"/>
                        </a:spcBef>
                      </a:pP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来源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：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中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泰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证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券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研</a:t>
                      </a:r>
                      <a:r>
                        <a:rPr dirty="0" sz="750" spc="-10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究</a:t>
                      </a:r>
                      <a:r>
                        <a:rPr dirty="0" sz="750" spc="5">
                          <a:solidFill>
                            <a:srgbClr val="C00000"/>
                          </a:solidFill>
                          <a:latin typeface="楷体"/>
                          <a:cs typeface="楷体"/>
                        </a:rPr>
                        <a:t>所</a:t>
                      </a:r>
                      <a:endParaRPr sz="750">
                        <a:latin typeface="楷体"/>
                        <a:cs typeface="楷体"/>
                      </a:endParaRPr>
                    </a:p>
                  </a:txBody>
                  <a:tcPr marL="0" marR="0" marB="0" marT="38735">
                    <a:lnT w="3175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2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9661" y="537464"/>
            <a:ext cx="5619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Microsoft JhengHei"/>
                <a:cs typeface="Microsoft JhengHei"/>
              </a:rPr>
              <a:t>公司点评</a:t>
            </a:r>
            <a:endParaRPr sz="105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301624"/>
            <a:ext cx="1676400" cy="447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319" y="901700"/>
            <a:ext cx="1097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Microsoft JhengHei"/>
                <a:cs typeface="Microsoft JhengHei"/>
              </a:rPr>
              <a:t>投</a:t>
            </a:r>
            <a:r>
              <a:rPr dirty="0" sz="1200" b="1">
                <a:latin typeface="Microsoft JhengHei"/>
                <a:cs typeface="Microsoft JhengHei"/>
              </a:rPr>
              <a:t>资</a:t>
            </a:r>
            <a:r>
              <a:rPr dirty="0" sz="1200" spc="10" b="1">
                <a:latin typeface="Microsoft JhengHei"/>
                <a:cs typeface="Microsoft JhengHei"/>
              </a:rPr>
              <a:t>评</a:t>
            </a:r>
            <a:r>
              <a:rPr dirty="0" sz="1200" b="1">
                <a:latin typeface="Microsoft JhengHei"/>
                <a:cs typeface="Microsoft JhengHei"/>
              </a:rPr>
              <a:t>级说</a:t>
            </a:r>
            <a:r>
              <a:rPr dirty="0" sz="1200" spc="15" b="1">
                <a:latin typeface="Microsoft JhengHei"/>
                <a:cs typeface="Microsoft JhengHei"/>
              </a:rPr>
              <a:t>明</a:t>
            </a:r>
            <a:r>
              <a:rPr dirty="0" sz="1200" b="1">
                <a:latin typeface="Microsoft JhengHei"/>
                <a:cs typeface="Microsoft JhengHei"/>
              </a:rPr>
              <a:t>：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- </a:t>
            </a:r>
            <a:fld id="{81D60167-4931-47E6-BA6A-407CBD079E47}" type="slidenum">
              <a:rPr dirty="0"/>
              <a:t>2</a:t>
            </a:fld>
            <a:r>
              <a:rPr dirty="0" spc="-70"/>
              <a:t> </a:t>
            </a:r>
            <a:r>
              <a:rPr dirty="0"/>
              <a:t>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5"/>
              <a:t>请务必阅读正文之</a:t>
            </a:r>
            <a:r>
              <a:rPr dirty="0" spc="-10"/>
              <a:t>后</a:t>
            </a:r>
            <a:r>
              <a:rPr dirty="0" spc="5"/>
              <a:t>的</a:t>
            </a:r>
            <a:r>
              <a:rPr dirty="0" spc="-10"/>
              <a:t>重</a:t>
            </a:r>
            <a:r>
              <a:rPr dirty="0" spc="5"/>
              <a:t>要声</a:t>
            </a:r>
            <a:r>
              <a:rPr dirty="0"/>
              <a:t>明</a:t>
            </a:r>
            <a:r>
              <a:rPr dirty="0" spc="5"/>
              <a:t>部分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9391" y="1112519"/>
          <a:ext cx="6628130" cy="244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0"/>
                <a:gridCol w="449580"/>
                <a:gridCol w="5019675"/>
              </a:tblGrid>
              <a:tr h="204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50" spc="5" b="1">
                          <a:latin typeface="Microsoft JhengHei"/>
                          <a:cs typeface="Microsoft JhengHei"/>
                        </a:rPr>
                        <a:t>评级</a:t>
                      </a:r>
                      <a:endParaRPr sz="10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50" spc="5" b="1">
                          <a:latin typeface="Microsoft JhengHei"/>
                          <a:cs typeface="Microsoft JhengHei"/>
                        </a:rPr>
                        <a:t>说明</a:t>
                      </a:r>
                      <a:endParaRPr sz="10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dirty="0" sz="1050" spc="5" b="1">
                          <a:latin typeface="Microsoft JhengHei"/>
                          <a:cs typeface="Microsoft JhengHei"/>
                        </a:rPr>
                        <a:t>股票评级</a:t>
                      </a:r>
                      <a:endParaRPr sz="10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买入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15%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以上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增持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5%~15%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之间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持有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-10%~+5%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之间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减持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10%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以上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5" b="1">
                          <a:latin typeface="Microsoft JhengHei"/>
                          <a:cs typeface="Microsoft JhengHei"/>
                        </a:rPr>
                        <a:t>行业评级</a:t>
                      </a:r>
                      <a:endParaRPr sz="105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增持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同期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涨幅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10%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以上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中性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同期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-10%~+10%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之间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减持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预期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来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同期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跌幅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10%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以上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0100">
                <a:tc gridSpan="3">
                  <a:txBody>
                    <a:bodyPr/>
                    <a:lstStyle/>
                    <a:p>
                      <a:pPr algn="just"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备注</a:t>
                      </a:r>
                      <a:r>
                        <a:rPr dirty="0" sz="1050" spc="-6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级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标准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报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告发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布日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Arial"/>
                          <a:cs typeface="Arial"/>
                        </a:rPr>
                        <a:t>6~12</a:t>
                      </a:r>
                      <a:r>
                        <a:rPr dirty="0" sz="10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司股</a:t>
                      </a:r>
                      <a:r>
                        <a:rPr dirty="0" sz="1050" spc="-60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行业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6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场表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现</a:t>
                      </a:r>
                      <a:r>
                        <a:rPr dirty="0" sz="1050" spc="-4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其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algn="just" marL="67945" marR="57785">
                        <a:lnSpc>
                          <a:spcPct val="123800"/>
                        </a:lnSpc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5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沪深</a:t>
                      </a:r>
                      <a:r>
                        <a:rPr dirty="0" sz="105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300</a:t>
                      </a:r>
                      <a:r>
                        <a:rPr dirty="0" sz="10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板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三板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针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协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议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转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让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标的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板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做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针对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做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市 转让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；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香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市场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士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美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股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普</a:t>
                      </a:r>
                      <a:r>
                        <a:rPr dirty="0" sz="1050" spc="-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500</a:t>
                      </a:r>
                      <a:r>
                        <a:rPr dirty="0" sz="1050" spc="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达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克综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合指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为 基准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另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说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除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1050" spc="-53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。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9759" y="3886327"/>
            <a:ext cx="6425565" cy="455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Microsoft JhengHei"/>
                <a:cs typeface="Microsoft JhengHei"/>
              </a:rPr>
              <a:t>重</a:t>
            </a:r>
            <a:r>
              <a:rPr dirty="0" sz="1200" b="1">
                <a:latin typeface="Microsoft JhengHei"/>
                <a:cs typeface="Microsoft JhengHei"/>
              </a:rPr>
              <a:t>要</a:t>
            </a:r>
            <a:r>
              <a:rPr dirty="0" sz="1200" spc="10" b="1">
                <a:latin typeface="Microsoft JhengHei"/>
                <a:cs typeface="Microsoft JhengHei"/>
              </a:rPr>
              <a:t>声</a:t>
            </a:r>
            <a:r>
              <a:rPr dirty="0" sz="1200" b="1">
                <a:latin typeface="Microsoft JhengHei"/>
                <a:cs typeface="Microsoft JhengHei"/>
              </a:rPr>
              <a:t>明：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Microsoft JhengHei"/>
              <a:cs typeface="Microsoft JhengHei"/>
            </a:endParaRPr>
          </a:p>
          <a:p>
            <a:pPr marL="12700" marR="5080">
              <a:lnSpc>
                <a:spcPct val="123800"/>
              </a:lnSpc>
            </a:pPr>
            <a:r>
              <a:rPr dirty="0" sz="1050" spc="5" b="1">
                <a:latin typeface="Microsoft JhengHei"/>
                <a:cs typeface="Microsoft JhengHei"/>
              </a:rPr>
              <a:t>中泰证券股份有限</a:t>
            </a:r>
            <a:r>
              <a:rPr dirty="0" sz="1050" spc="-10" b="1">
                <a:latin typeface="Microsoft JhengHei"/>
                <a:cs typeface="Microsoft JhengHei"/>
              </a:rPr>
              <a:t>公</a:t>
            </a:r>
            <a:r>
              <a:rPr dirty="0" sz="1050" spc="-45" b="1">
                <a:latin typeface="Microsoft JhengHei"/>
                <a:cs typeface="Microsoft JhengHei"/>
              </a:rPr>
              <a:t>司</a:t>
            </a:r>
            <a:r>
              <a:rPr dirty="0" sz="1050" spc="-10" b="1">
                <a:latin typeface="Microsoft JhengHei"/>
                <a:cs typeface="Microsoft JhengHei"/>
              </a:rPr>
              <a:t>（</a:t>
            </a:r>
            <a:r>
              <a:rPr dirty="0" sz="1050" spc="5" b="1">
                <a:latin typeface="Microsoft JhengHei"/>
                <a:cs typeface="Microsoft JhengHei"/>
              </a:rPr>
              <a:t>以下简</a:t>
            </a:r>
            <a:r>
              <a:rPr dirty="0" sz="1050" spc="-45" b="1">
                <a:latin typeface="Microsoft JhengHei"/>
                <a:cs typeface="Microsoft JhengHei"/>
              </a:rPr>
              <a:t>称</a:t>
            </a:r>
            <a:r>
              <a:rPr dirty="0" sz="1050" spc="5" b="1">
                <a:latin typeface="Microsoft JhengHei"/>
                <a:cs typeface="Microsoft JhengHei"/>
              </a:rPr>
              <a:t>“本</a:t>
            </a:r>
            <a:r>
              <a:rPr dirty="0" sz="1050" spc="-10" b="1">
                <a:latin typeface="Microsoft JhengHei"/>
                <a:cs typeface="Microsoft JhengHei"/>
              </a:rPr>
              <a:t>公</a:t>
            </a:r>
            <a:r>
              <a:rPr dirty="0" sz="1050" spc="5" b="1">
                <a:latin typeface="Microsoft JhengHei"/>
                <a:cs typeface="Microsoft JhengHei"/>
              </a:rPr>
              <a:t>司</a:t>
            </a:r>
            <a:r>
              <a:rPr dirty="0" sz="1050" spc="-60" b="1">
                <a:latin typeface="Microsoft JhengHei"/>
                <a:cs typeface="Microsoft JhengHei"/>
              </a:rPr>
              <a:t>”</a:t>
            </a:r>
            <a:r>
              <a:rPr dirty="0" sz="1050" spc="-45" b="1">
                <a:latin typeface="Microsoft JhengHei"/>
                <a:cs typeface="Microsoft JhengHei"/>
              </a:rPr>
              <a:t>）</a:t>
            </a:r>
            <a:r>
              <a:rPr dirty="0" sz="1050" spc="-10" b="1">
                <a:latin typeface="Microsoft JhengHei"/>
                <a:cs typeface="Microsoft JhengHei"/>
              </a:rPr>
              <a:t>具</a:t>
            </a:r>
            <a:r>
              <a:rPr dirty="0" sz="1050" spc="5" b="1">
                <a:latin typeface="Microsoft JhengHei"/>
                <a:cs typeface="Microsoft JhengHei"/>
              </a:rPr>
              <a:t>有中国证券监督管</a:t>
            </a:r>
            <a:r>
              <a:rPr dirty="0" sz="1050" spc="-10" b="1">
                <a:latin typeface="Microsoft JhengHei"/>
                <a:cs typeface="Microsoft JhengHei"/>
              </a:rPr>
              <a:t>理</a:t>
            </a:r>
            <a:r>
              <a:rPr dirty="0" sz="1050" spc="5" b="1">
                <a:latin typeface="Microsoft JhengHei"/>
                <a:cs typeface="Microsoft JhengHei"/>
              </a:rPr>
              <a:t>委</a:t>
            </a:r>
            <a:r>
              <a:rPr dirty="0" sz="1050" spc="-10" b="1">
                <a:latin typeface="Microsoft JhengHei"/>
                <a:cs typeface="Microsoft JhengHei"/>
              </a:rPr>
              <a:t>员</a:t>
            </a:r>
            <a:r>
              <a:rPr dirty="0" sz="1050" spc="5" b="1">
                <a:latin typeface="Microsoft JhengHei"/>
                <a:cs typeface="Microsoft JhengHei"/>
              </a:rPr>
              <a:t>会许可的证券投资</a:t>
            </a:r>
            <a:r>
              <a:rPr dirty="0" sz="1050" spc="-10" b="1">
                <a:latin typeface="Microsoft JhengHei"/>
                <a:cs typeface="Microsoft JhengHei"/>
              </a:rPr>
              <a:t>咨</a:t>
            </a:r>
            <a:r>
              <a:rPr dirty="0" sz="1050" spc="5" b="1">
                <a:latin typeface="Microsoft JhengHei"/>
                <a:cs typeface="Microsoft JhengHei"/>
              </a:rPr>
              <a:t>询</a:t>
            </a:r>
            <a:r>
              <a:rPr dirty="0" sz="1050" spc="-10" b="1">
                <a:latin typeface="Microsoft JhengHei"/>
                <a:cs typeface="Microsoft JhengHei"/>
              </a:rPr>
              <a:t>业</a:t>
            </a:r>
            <a:r>
              <a:rPr dirty="0" sz="1050" spc="5" b="1">
                <a:latin typeface="Microsoft JhengHei"/>
                <a:cs typeface="Microsoft JhengHei"/>
              </a:rPr>
              <a:t>务资格。 </a:t>
            </a:r>
            <a:r>
              <a:rPr dirty="0" sz="1050" spc="5" b="1">
                <a:latin typeface="Microsoft JhengHei"/>
                <a:cs typeface="Microsoft JhengHei"/>
              </a:rPr>
              <a:t>本报告仅供本公司</a:t>
            </a:r>
            <a:r>
              <a:rPr dirty="0" sz="1050" spc="-10" b="1">
                <a:latin typeface="Microsoft JhengHei"/>
                <a:cs typeface="Microsoft JhengHei"/>
              </a:rPr>
              <a:t>的</a:t>
            </a:r>
            <a:r>
              <a:rPr dirty="0" sz="1050" spc="5" b="1">
                <a:latin typeface="Microsoft JhengHei"/>
                <a:cs typeface="Microsoft JhengHei"/>
              </a:rPr>
              <a:t>客</a:t>
            </a:r>
            <a:r>
              <a:rPr dirty="0" sz="1050" spc="-10" b="1">
                <a:latin typeface="Microsoft JhengHei"/>
                <a:cs typeface="Microsoft JhengHei"/>
              </a:rPr>
              <a:t>户</a:t>
            </a:r>
            <a:r>
              <a:rPr dirty="0" sz="1050" spc="5" b="1">
                <a:latin typeface="Microsoft JhengHei"/>
                <a:cs typeface="Microsoft JhengHei"/>
              </a:rPr>
              <a:t>使用。本公司不会</a:t>
            </a:r>
            <a:r>
              <a:rPr dirty="0" sz="1050" spc="-10" b="1">
                <a:latin typeface="Microsoft JhengHei"/>
                <a:cs typeface="Microsoft JhengHei"/>
              </a:rPr>
              <a:t>因</a:t>
            </a:r>
            <a:r>
              <a:rPr dirty="0" sz="1050" spc="5" b="1">
                <a:latin typeface="Microsoft JhengHei"/>
                <a:cs typeface="Microsoft JhengHei"/>
              </a:rPr>
              <a:t>接</a:t>
            </a:r>
            <a:r>
              <a:rPr dirty="0" sz="1050" spc="-10" b="1">
                <a:latin typeface="Microsoft JhengHei"/>
                <a:cs typeface="Microsoft JhengHei"/>
              </a:rPr>
              <a:t>收</a:t>
            </a:r>
            <a:r>
              <a:rPr dirty="0" sz="1050" spc="5" b="1">
                <a:latin typeface="Microsoft JhengHei"/>
                <a:cs typeface="Microsoft JhengHei"/>
              </a:rPr>
              <a:t>人收到本报告而视</a:t>
            </a:r>
            <a:r>
              <a:rPr dirty="0" sz="1050" spc="-10" b="1">
                <a:latin typeface="Microsoft JhengHei"/>
                <a:cs typeface="Microsoft JhengHei"/>
              </a:rPr>
              <a:t>其</a:t>
            </a:r>
            <a:r>
              <a:rPr dirty="0" sz="1050" spc="5" b="1">
                <a:latin typeface="Microsoft JhengHei"/>
                <a:cs typeface="Microsoft JhengHei"/>
              </a:rPr>
              <a:t>为</a:t>
            </a:r>
            <a:r>
              <a:rPr dirty="0" sz="1050" spc="-10" b="1">
                <a:latin typeface="Microsoft JhengHei"/>
                <a:cs typeface="Microsoft JhengHei"/>
              </a:rPr>
              <a:t>客</a:t>
            </a:r>
            <a:r>
              <a:rPr dirty="0" sz="1050" spc="5" b="1">
                <a:latin typeface="Microsoft JhengHei"/>
                <a:cs typeface="Microsoft JhengHei"/>
              </a:rPr>
              <a:t>户。</a:t>
            </a:r>
            <a:endParaRPr sz="10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850">
              <a:latin typeface="Microsoft JhengHei"/>
              <a:cs typeface="Microsoft JhengHei"/>
            </a:endParaRPr>
          </a:p>
          <a:p>
            <a:pPr algn="just" marL="12700" marR="69850">
              <a:lnSpc>
                <a:spcPct val="123800"/>
              </a:lnSpc>
            </a:pPr>
            <a:r>
              <a:rPr dirty="0" sz="1050" spc="15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15">
                <a:latin typeface="宋体"/>
                <a:cs typeface="宋体"/>
              </a:rPr>
              <a:t>告</a:t>
            </a:r>
            <a:r>
              <a:rPr dirty="0" sz="1050" spc="5">
                <a:latin typeface="宋体"/>
                <a:cs typeface="宋体"/>
              </a:rPr>
              <a:t>基</a:t>
            </a:r>
            <a:r>
              <a:rPr dirty="0" sz="1050" spc="15">
                <a:latin typeface="宋体"/>
                <a:cs typeface="宋体"/>
              </a:rPr>
              <a:t>于</a:t>
            </a:r>
            <a:r>
              <a:rPr dirty="0" sz="1050" spc="5">
                <a:latin typeface="宋体"/>
                <a:cs typeface="宋体"/>
              </a:rPr>
              <a:t>本公</a:t>
            </a:r>
            <a:r>
              <a:rPr dirty="0" sz="1050" spc="15">
                <a:latin typeface="宋体"/>
                <a:cs typeface="宋体"/>
              </a:rPr>
              <a:t>司</a:t>
            </a:r>
            <a:r>
              <a:rPr dirty="0" sz="1050" spc="5">
                <a:latin typeface="宋体"/>
                <a:cs typeface="宋体"/>
              </a:rPr>
              <a:t>及</a:t>
            </a:r>
            <a:r>
              <a:rPr dirty="0" sz="1050" spc="15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研</a:t>
            </a:r>
            <a:r>
              <a:rPr dirty="0" sz="1050" spc="15">
                <a:latin typeface="宋体"/>
                <a:cs typeface="宋体"/>
              </a:rPr>
              <a:t>究</a:t>
            </a:r>
            <a:r>
              <a:rPr dirty="0" sz="1050" spc="5">
                <a:latin typeface="宋体"/>
                <a:cs typeface="宋体"/>
              </a:rPr>
              <a:t>人</a:t>
            </a:r>
            <a:r>
              <a:rPr dirty="0" sz="1050" spc="15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认</a:t>
            </a:r>
            <a:r>
              <a:rPr dirty="0" sz="1050" spc="15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可信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15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资</a:t>
            </a:r>
            <a:r>
              <a:rPr dirty="0" sz="1050" spc="15">
                <a:latin typeface="宋体"/>
                <a:cs typeface="宋体"/>
              </a:rPr>
              <a:t>料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15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地</a:t>
            </a:r>
            <a:r>
              <a:rPr dirty="0" sz="1050" spc="15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研资</a:t>
            </a:r>
            <a:r>
              <a:rPr dirty="0" sz="1050" spc="15">
                <a:latin typeface="宋体"/>
                <a:cs typeface="宋体"/>
              </a:rPr>
              <a:t>料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15">
                <a:latin typeface="宋体"/>
                <a:cs typeface="宋体"/>
              </a:rPr>
              <a:t>反</a:t>
            </a:r>
            <a:r>
              <a:rPr dirty="0" sz="1050" spc="5">
                <a:latin typeface="宋体"/>
                <a:cs typeface="宋体"/>
              </a:rPr>
              <a:t>映</a:t>
            </a:r>
            <a:r>
              <a:rPr dirty="0" sz="1050" spc="15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作</a:t>
            </a:r>
            <a:r>
              <a:rPr dirty="0" sz="1050" spc="15">
                <a:latin typeface="宋体"/>
                <a:cs typeface="宋体"/>
              </a:rPr>
              <a:t>者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研</a:t>
            </a:r>
            <a:r>
              <a:rPr dirty="0" sz="1050" spc="5">
                <a:latin typeface="宋体"/>
                <a:cs typeface="宋体"/>
              </a:rPr>
              <a:t>究观</a:t>
            </a:r>
            <a:r>
              <a:rPr dirty="0" sz="1050" spc="15">
                <a:latin typeface="宋体"/>
                <a:cs typeface="宋体"/>
              </a:rPr>
              <a:t>点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15">
                <a:latin typeface="宋体"/>
                <a:cs typeface="宋体"/>
              </a:rPr>
              <a:t>力</a:t>
            </a:r>
            <a:r>
              <a:rPr dirty="0" sz="1050" spc="5">
                <a:latin typeface="宋体"/>
                <a:cs typeface="宋体"/>
              </a:rPr>
              <a:t>求</a:t>
            </a:r>
            <a:r>
              <a:rPr dirty="0" sz="1050" spc="15">
                <a:latin typeface="宋体"/>
                <a:cs typeface="宋体"/>
              </a:rPr>
              <a:t>独</a:t>
            </a:r>
            <a:r>
              <a:rPr dirty="0" sz="1050" spc="5">
                <a:latin typeface="宋体"/>
                <a:cs typeface="宋体"/>
              </a:rPr>
              <a:t>立、 </a:t>
            </a:r>
            <a:r>
              <a:rPr dirty="0" sz="1050" spc="15">
                <a:latin typeface="宋体"/>
                <a:cs typeface="宋体"/>
              </a:rPr>
              <a:t>客</a:t>
            </a:r>
            <a:r>
              <a:rPr dirty="0" sz="1050" spc="5">
                <a:latin typeface="宋体"/>
                <a:cs typeface="宋体"/>
              </a:rPr>
              <a:t>观</a:t>
            </a:r>
            <a:r>
              <a:rPr dirty="0" sz="1050" spc="15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15">
                <a:latin typeface="宋体"/>
                <a:cs typeface="宋体"/>
              </a:rPr>
              <a:t>正</a:t>
            </a:r>
            <a:r>
              <a:rPr dirty="0" sz="1050" spc="5">
                <a:latin typeface="宋体"/>
                <a:cs typeface="宋体"/>
              </a:rPr>
              <a:t>，结</a:t>
            </a:r>
            <a:r>
              <a:rPr dirty="0" sz="1050" spc="15">
                <a:latin typeface="宋体"/>
                <a:cs typeface="宋体"/>
              </a:rPr>
              <a:t>论</a:t>
            </a:r>
            <a:r>
              <a:rPr dirty="0" sz="1050" spc="5">
                <a:latin typeface="宋体"/>
                <a:cs typeface="宋体"/>
              </a:rPr>
              <a:t>不</a:t>
            </a:r>
            <a:r>
              <a:rPr dirty="0" sz="1050" spc="15">
                <a:latin typeface="宋体"/>
                <a:cs typeface="宋体"/>
              </a:rPr>
              <a:t>受</a:t>
            </a:r>
            <a:r>
              <a:rPr dirty="0" sz="1050" spc="5">
                <a:latin typeface="宋体"/>
                <a:cs typeface="宋体"/>
              </a:rPr>
              <a:t>任</a:t>
            </a:r>
            <a:r>
              <a:rPr dirty="0" sz="1050" spc="15">
                <a:latin typeface="宋体"/>
                <a:cs typeface="宋体"/>
              </a:rPr>
              <a:t>何</a:t>
            </a:r>
            <a:r>
              <a:rPr dirty="0" sz="1050" spc="5">
                <a:latin typeface="宋体"/>
                <a:cs typeface="宋体"/>
              </a:rPr>
              <a:t>第</a:t>
            </a:r>
            <a:r>
              <a:rPr dirty="0" sz="1050" spc="15">
                <a:latin typeface="宋体"/>
                <a:cs typeface="宋体"/>
              </a:rPr>
              <a:t>三</a:t>
            </a:r>
            <a:r>
              <a:rPr dirty="0" sz="1050" spc="5">
                <a:latin typeface="宋体"/>
                <a:cs typeface="宋体"/>
              </a:rPr>
              <a:t>方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授意</a:t>
            </a:r>
            <a:r>
              <a:rPr dirty="0" sz="1050" spc="15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影</a:t>
            </a:r>
            <a:r>
              <a:rPr dirty="0" sz="1050" spc="15">
                <a:latin typeface="宋体"/>
                <a:cs typeface="宋体"/>
              </a:rPr>
              <a:t>响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 spc="15">
                <a:latin typeface="宋体"/>
                <a:cs typeface="宋体"/>
              </a:rPr>
              <a:t>但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</a:t>
            </a:r>
            <a:r>
              <a:rPr dirty="0" sz="1050" spc="15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其研</a:t>
            </a:r>
            <a:r>
              <a:rPr dirty="0" sz="1050" spc="15">
                <a:latin typeface="宋体"/>
                <a:cs typeface="宋体"/>
              </a:rPr>
              <a:t>究</a:t>
            </a:r>
            <a:r>
              <a:rPr dirty="0" sz="1050" spc="5">
                <a:latin typeface="宋体"/>
                <a:cs typeface="宋体"/>
              </a:rPr>
              <a:t>人</a:t>
            </a:r>
            <a:r>
              <a:rPr dirty="0" sz="1050" spc="15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对</a:t>
            </a:r>
            <a:r>
              <a:rPr dirty="0" sz="1050" spc="15">
                <a:latin typeface="宋体"/>
                <a:cs typeface="宋体"/>
              </a:rPr>
              <a:t>这</a:t>
            </a:r>
            <a:r>
              <a:rPr dirty="0" sz="1050" spc="5">
                <a:latin typeface="宋体"/>
                <a:cs typeface="宋体"/>
              </a:rPr>
              <a:t>些</a:t>
            </a:r>
            <a:r>
              <a:rPr dirty="0" sz="1050" spc="15">
                <a:latin typeface="宋体"/>
                <a:cs typeface="宋体"/>
              </a:rPr>
              <a:t>信</a:t>
            </a:r>
            <a:r>
              <a:rPr dirty="0" sz="1050" spc="5">
                <a:latin typeface="宋体"/>
                <a:cs typeface="宋体"/>
              </a:rPr>
              <a:t>息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准确</a:t>
            </a:r>
            <a:r>
              <a:rPr dirty="0" sz="1050" spc="15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15">
                <a:latin typeface="宋体"/>
                <a:cs typeface="宋体"/>
              </a:rPr>
              <a:t>完</a:t>
            </a:r>
            <a:r>
              <a:rPr dirty="0" sz="1050" spc="5">
                <a:latin typeface="宋体"/>
                <a:cs typeface="宋体"/>
              </a:rPr>
              <a:t>整</a:t>
            </a:r>
            <a:r>
              <a:rPr dirty="0" sz="1050" spc="15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不作 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保</a:t>
            </a:r>
            <a:r>
              <a:rPr dirty="0" sz="1050" spc="5">
                <a:latin typeface="宋体"/>
                <a:cs typeface="宋体"/>
              </a:rPr>
              <a:t>证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且本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料</a:t>
            </a:r>
            <a:r>
              <a:rPr dirty="0" sz="1050" spc="1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意</a:t>
            </a:r>
            <a:r>
              <a:rPr dirty="0" sz="1050" spc="15">
                <a:latin typeface="宋体"/>
                <a:cs typeface="宋体"/>
              </a:rPr>
              <a:t>见</a:t>
            </a:r>
            <a:r>
              <a:rPr dirty="0" sz="1050" spc="5">
                <a:latin typeface="宋体"/>
                <a:cs typeface="宋体"/>
              </a:rPr>
              <a:t>、预</a:t>
            </a:r>
            <a:r>
              <a:rPr dirty="0" sz="1050" spc="15">
                <a:latin typeface="宋体"/>
                <a:cs typeface="宋体"/>
              </a:rPr>
              <a:t>测</a:t>
            </a:r>
            <a:r>
              <a:rPr dirty="0" sz="1050" spc="5">
                <a:latin typeface="宋体"/>
                <a:cs typeface="宋体"/>
              </a:rPr>
              <a:t>均</a:t>
            </a:r>
            <a:r>
              <a:rPr dirty="0" sz="1050" spc="15">
                <a:latin typeface="宋体"/>
                <a:cs typeface="宋体"/>
              </a:rPr>
              <a:t>反</a:t>
            </a:r>
            <a:r>
              <a:rPr dirty="0" sz="1050" spc="5">
                <a:latin typeface="宋体"/>
                <a:cs typeface="宋体"/>
              </a:rPr>
              <a:t>映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初</a:t>
            </a:r>
            <a:r>
              <a:rPr dirty="0" sz="1050" spc="5">
                <a:latin typeface="宋体"/>
                <a:cs typeface="宋体"/>
              </a:rPr>
              <a:t>次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开发</a:t>
            </a:r>
            <a:r>
              <a:rPr dirty="0" sz="1050" spc="15">
                <a:latin typeface="宋体"/>
                <a:cs typeface="宋体"/>
              </a:rPr>
              <a:t>布</a:t>
            </a:r>
            <a:r>
              <a:rPr dirty="0" sz="1050" spc="5">
                <a:latin typeface="宋体"/>
                <a:cs typeface="宋体"/>
              </a:rPr>
              <a:t>时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判</a:t>
            </a:r>
            <a:r>
              <a:rPr dirty="0" sz="1050" spc="15">
                <a:latin typeface="宋体"/>
                <a:cs typeface="宋体"/>
              </a:rPr>
              <a:t>断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15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</a:t>
            </a:r>
            <a:r>
              <a:rPr dirty="0" sz="1050" spc="15">
                <a:latin typeface="宋体"/>
                <a:cs typeface="宋体"/>
              </a:rPr>
              <a:t>会</a:t>
            </a:r>
            <a:r>
              <a:rPr dirty="0" sz="1050" spc="5">
                <a:latin typeface="宋体"/>
                <a:cs typeface="宋体"/>
              </a:rPr>
              <a:t>随时</a:t>
            </a:r>
            <a:r>
              <a:rPr dirty="0" sz="1050" spc="15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整</a:t>
            </a:r>
            <a:r>
              <a:rPr dirty="0" sz="1050" spc="1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司对 </a:t>
            </a:r>
            <a:r>
              <a:rPr dirty="0" sz="1050" spc="15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15">
                <a:latin typeface="宋体"/>
                <a:cs typeface="宋体"/>
              </a:rPr>
              <a:t>告</a:t>
            </a:r>
            <a:r>
              <a:rPr dirty="0" sz="1050" spc="5">
                <a:latin typeface="宋体"/>
                <a:cs typeface="宋体"/>
              </a:rPr>
              <a:t>所</a:t>
            </a:r>
            <a:r>
              <a:rPr dirty="0" sz="1050" spc="15">
                <a:latin typeface="宋体"/>
                <a:cs typeface="宋体"/>
              </a:rPr>
              <a:t>含</a:t>
            </a:r>
            <a:r>
              <a:rPr dirty="0" sz="1050" spc="5">
                <a:latin typeface="宋体"/>
                <a:cs typeface="宋体"/>
              </a:rPr>
              <a:t>信息</a:t>
            </a:r>
            <a:r>
              <a:rPr dirty="0" sz="1050" spc="15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15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15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通</a:t>
            </a:r>
            <a:r>
              <a:rPr dirty="0" sz="1050" spc="15">
                <a:latin typeface="宋体"/>
                <a:cs typeface="宋体"/>
              </a:rPr>
              <a:t>知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形下</a:t>
            </a:r>
            <a:r>
              <a:rPr dirty="0" sz="1050" spc="15">
                <a:latin typeface="宋体"/>
                <a:cs typeface="宋体"/>
              </a:rPr>
              <a:t>做</a:t>
            </a:r>
            <a:r>
              <a:rPr dirty="0" sz="1050" spc="5">
                <a:latin typeface="宋体"/>
                <a:cs typeface="宋体"/>
              </a:rPr>
              <a:t>出</a:t>
            </a:r>
            <a:r>
              <a:rPr dirty="0" sz="1050" spc="15">
                <a:latin typeface="宋体"/>
                <a:cs typeface="宋体"/>
              </a:rPr>
              <a:t>修</a:t>
            </a:r>
            <a:r>
              <a:rPr dirty="0" sz="1050" spc="5">
                <a:latin typeface="宋体"/>
                <a:cs typeface="宋体"/>
              </a:rPr>
              <a:t>改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投</a:t>
            </a:r>
            <a:r>
              <a:rPr dirty="0" sz="1050" spc="15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者</a:t>
            </a:r>
            <a:r>
              <a:rPr dirty="0" sz="1050" spc="15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当自</a:t>
            </a:r>
            <a:r>
              <a:rPr dirty="0" sz="1050" spc="4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关</a:t>
            </a:r>
            <a:r>
              <a:rPr dirty="0" sz="1050" spc="15">
                <a:latin typeface="宋体"/>
                <a:cs typeface="宋体"/>
              </a:rPr>
              <a:t>注</a:t>
            </a:r>
            <a:r>
              <a:rPr dirty="0" sz="1050" spc="5">
                <a:latin typeface="宋体"/>
                <a:cs typeface="宋体"/>
              </a:rPr>
              <a:t>相</a:t>
            </a:r>
            <a:r>
              <a:rPr dirty="0" sz="1050" spc="15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更</a:t>
            </a:r>
            <a:r>
              <a:rPr dirty="0" sz="1050" spc="5">
                <a:latin typeface="宋体"/>
                <a:cs typeface="宋体"/>
              </a:rPr>
              <a:t>新</a:t>
            </a:r>
            <a:r>
              <a:rPr dirty="0" sz="1050" spc="15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修改</a:t>
            </a:r>
            <a:r>
              <a:rPr dirty="0" sz="1050" spc="1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载的 </a:t>
            </a:r>
            <a:r>
              <a:rPr dirty="0" sz="1050" spc="15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料</a:t>
            </a:r>
            <a:r>
              <a:rPr dirty="0" sz="1050" spc="1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工</a:t>
            </a:r>
            <a:r>
              <a:rPr dirty="0" sz="1050" spc="15">
                <a:latin typeface="宋体"/>
                <a:cs typeface="宋体"/>
              </a:rPr>
              <a:t>具</a:t>
            </a:r>
            <a:r>
              <a:rPr dirty="0" sz="1050" spc="5">
                <a:latin typeface="宋体"/>
                <a:cs typeface="宋体"/>
              </a:rPr>
              <a:t>、意</a:t>
            </a:r>
            <a:r>
              <a:rPr dirty="0" sz="1050" spc="15">
                <a:latin typeface="宋体"/>
                <a:cs typeface="宋体"/>
              </a:rPr>
              <a:t>见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15">
                <a:latin typeface="宋体"/>
                <a:cs typeface="宋体"/>
              </a:rPr>
              <a:t>信</a:t>
            </a:r>
            <a:r>
              <a:rPr dirty="0" sz="1050" spc="5">
                <a:latin typeface="宋体"/>
                <a:cs typeface="宋体"/>
              </a:rPr>
              <a:t>息</a:t>
            </a:r>
            <a:r>
              <a:rPr dirty="0" sz="1050" spc="15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推</a:t>
            </a:r>
            <a:r>
              <a:rPr dirty="0" sz="1050" spc="15">
                <a:latin typeface="宋体"/>
                <a:cs typeface="宋体"/>
              </a:rPr>
              <a:t>测</a:t>
            </a:r>
            <a:r>
              <a:rPr dirty="0" sz="1050" spc="5">
                <a:latin typeface="宋体"/>
                <a:cs typeface="宋体"/>
              </a:rPr>
              <a:t>只</a:t>
            </a:r>
            <a:r>
              <a:rPr dirty="0" sz="1050" spc="15">
                <a:latin typeface="宋体"/>
                <a:cs typeface="宋体"/>
              </a:rPr>
              <a:t>提</a:t>
            </a:r>
            <a:r>
              <a:rPr dirty="0" sz="1050" spc="5">
                <a:latin typeface="宋体"/>
                <a:cs typeface="宋体"/>
              </a:rPr>
              <a:t>供给</a:t>
            </a:r>
            <a:r>
              <a:rPr dirty="0" sz="1050" spc="15">
                <a:latin typeface="宋体"/>
                <a:cs typeface="宋体"/>
              </a:rPr>
              <a:t>客</a:t>
            </a:r>
            <a:r>
              <a:rPr dirty="0" sz="1050" spc="5">
                <a:latin typeface="宋体"/>
                <a:cs typeface="宋体"/>
              </a:rPr>
              <a:t>户</a:t>
            </a:r>
            <a:r>
              <a:rPr dirty="0" sz="1050" spc="15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参</a:t>
            </a:r>
            <a:r>
              <a:rPr dirty="0" sz="1050" spc="15">
                <a:latin typeface="宋体"/>
                <a:cs typeface="宋体"/>
              </a:rPr>
              <a:t>考</a:t>
            </a:r>
            <a:r>
              <a:rPr dirty="0" sz="1050" spc="5">
                <a:latin typeface="宋体"/>
                <a:cs typeface="宋体"/>
              </a:rPr>
              <a:t>之</a:t>
            </a:r>
            <a:r>
              <a:rPr dirty="0" sz="1050" spc="15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15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构成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投</a:t>
            </a:r>
            <a:r>
              <a:rPr dirty="0" sz="1050" spc="5">
                <a:latin typeface="宋体"/>
                <a:cs typeface="宋体"/>
              </a:rPr>
              <a:t>资</a:t>
            </a:r>
            <a:r>
              <a:rPr dirty="0" sz="1050" spc="1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法</a:t>
            </a:r>
            <a:r>
              <a:rPr dirty="0" sz="1050" spc="15">
                <a:latin typeface="宋体"/>
                <a:cs typeface="宋体"/>
              </a:rPr>
              <a:t>律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15">
                <a:latin typeface="宋体"/>
                <a:cs typeface="宋体"/>
              </a:rPr>
              <a:t>会</a:t>
            </a:r>
            <a:r>
              <a:rPr dirty="0" sz="1050" spc="5">
                <a:latin typeface="宋体"/>
                <a:cs typeface="宋体"/>
              </a:rPr>
              <a:t>计或</a:t>
            </a:r>
            <a:r>
              <a:rPr dirty="0" sz="1050" spc="15">
                <a:latin typeface="宋体"/>
                <a:cs typeface="宋体"/>
              </a:rPr>
              <a:t>税</a:t>
            </a:r>
            <a:r>
              <a:rPr dirty="0" sz="1050" spc="5">
                <a:latin typeface="宋体"/>
                <a:cs typeface="宋体"/>
              </a:rPr>
              <a:t>务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最</a:t>
            </a:r>
            <a:r>
              <a:rPr dirty="0" sz="1050" spc="15">
                <a:latin typeface="宋体"/>
                <a:cs typeface="宋体"/>
              </a:rPr>
              <a:t>终</a:t>
            </a:r>
            <a:r>
              <a:rPr dirty="0" sz="1050" spc="5">
                <a:latin typeface="宋体"/>
                <a:cs typeface="宋体"/>
              </a:rPr>
              <a:t>操作 </a:t>
            </a:r>
            <a:r>
              <a:rPr dirty="0" sz="1050" spc="15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议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司不</a:t>
            </a:r>
            <a:r>
              <a:rPr dirty="0" sz="1050" spc="15">
                <a:latin typeface="宋体"/>
                <a:cs typeface="宋体"/>
              </a:rPr>
              <a:t>就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15">
                <a:latin typeface="宋体"/>
                <a:cs typeface="宋体"/>
              </a:rPr>
              <a:t>告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内</a:t>
            </a:r>
            <a:r>
              <a:rPr dirty="0" sz="1050" spc="15">
                <a:latin typeface="宋体"/>
                <a:cs typeface="宋体"/>
              </a:rPr>
              <a:t>容</a:t>
            </a:r>
            <a:r>
              <a:rPr dirty="0" sz="1050" spc="5">
                <a:latin typeface="宋体"/>
                <a:cs typeface="宋体"/>
              </a:rPr>
              <a:t>对</a:t>
            </a:r>
            <a:r>
              <a:rPr dirty="0" sz="1050" spc="15">
                <a:latin typeface="宋体"/>
                <a:cs typeface="宋体"/>
              </a:rPr>
              <a:t>最</a:t>
            </a:r>
            <a:r>
              <a:rPr dirty="0" sz="1050" spc="5">
                <a:latin typeface="宋体"/>
                <a:cs typeface="宋体"/>
              </a:rPr>
              <a:t>终操</a:t>
            </a:r>
            <a:r>
              <a:rPr dirty="0" sz="1050" spc="15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建</a:t>
            </a:r>
            <a:r>
              <a:rPr dirty="0" sz="1050" spc="15">
                <a:latin typeface="宋体"/>
                <a:cs typeface="宋体"/>
              </a:rPr>
              <a:t>议</a:t>
            </a:r>
            <a:r>
              <a:rPr dirty="0" sz="1050" spc="5">
                <a:latin typeface="宋体"/>
                <a:cs typeface="宋体"/>
              </a:rPr>
              <a:t>做</a:t>
            </a:r>
            <a:r>
              <a:rPr dirty="0" sz="1050" spc="15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任</a:t>
            </a:r>
            <a:r>
              <a:rPr dirty="0" sz="1050" spc="15">
                <a:latin typeface="宋体"/>
                <a:cs typeface="宋体"/>
              </a:rPr>
              <a:t>何</a:t>
            </a:r>
            <a:r>
              <a:rPr dirty="0" sz="1050" spc="5">
                <a:latin typeface="宋体"/>
                <a:cs typeface="宋体"/>
              </a:rPr>
              <a:t>担</a:t>
            </a:r>
            <a:r>
              <a:rPr dirty="0" sz="1050" spc="15">
                <a:latin typeface="宋体"/>
                <a:cs typeface="宋体"/>
              </a:rPr>
              <a:t>保</a:t>
            </a:r>
            <a:r>
              <a:rPr dirty="0" sz="1050" spc="5">
                <a:latin typeface="宋体"/>
                <a:cs typeface="宋体"/>
              </a:rPr>
              <a:t>。本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所</a:t>
            </a:r>
            <a:r>
              <a:rPr dirty="0" sz="1050" spc="15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投</a:t>
            </a:r>
            <a:r>
              <a:rPr dirty="0" sz="1050" spc="5">
                <a:latin typeface="宋体"/>
                <a:cs typeface="宋体"/>
              </a:rPr>
              <a:t>资</a:t>
            </a:r>
            <a:r>
              <a:rPr dirty="0" sz="1050" spc="15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服务</a:t>
            </a:r>
            <a:r>
              <a:rPr dirty="0" sz="1050" spc="15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</a:t>
            </a:r>
            <a:r>
              <a:rPr dirty="0" sz="1050" spc="15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适</a:t>
            </a:r>
            <a:r>
              <a:rPr dirty="0" sz="1050" spc="15">
                <a:latin typeface="宋体"/>
                <a:cs typeface="宋体"/>
              </a:rPr>
              <a:t>合</a:t>
            </a:r>
            <a:r>
              <a:rPr dirty="0" sz="1050" spc="5">
                <a:latin typeface="宋体"/>
                <a:cs typeface="宋体"/>
              </a:rPr>
              <a:t>个别 </a:t>
            </a:r>
            <a:r>
              <a:rPr dirty="0" sz="1050" spc="5">
                <a:latin typeface="宋体"/>
                <a:cs typeface="宋体"/>
              </a:rPr>
              <a:t>客户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不</a:t>
            </a:r>
            <a:r>
              <a:rPr dirty="0" sz="1050" spc="-10">
                <a:latin typeface="宋体"/>
                <a:cs typeface="宋体"/>
              </a:rPr>
              <a:t>构</a:t>
            </a:r>
            <a:r>
              <a:rPr dirty="0" sz="1050" spc="5">
                <a:latin typeface="宋体"/>
                <a:cs typeface="宋体"/>
              </a:rPr>
              <a:t>成</a:t>
            </a:r>
            <a:r>
              <a:rPr dirty="0" sz="1050" spc="-10">
                <a:latin typeface="宋体"/>
                <a:cs typeface="宋体"/>
              </a:rPr>
              <a:t>客</a:t>
            </a:r>
            <a:r>
              <a:rPr dirty="0" sz="1050" spc="5">
                <a:latin typeface="宋体"/>
                <a:cs typeface="宋体"/>
              </a:rPr>
              <a:t>户</a:t>
            </a:r>
            <a:r>
              <a:rPr dirty="0" sz="1050" spc="-10">
                <a:latin typeface="宋体"/>
                <a:cs typeface="宋体"/>
              </a:rPr>
              <a:t>私</a:t>
            </a:r>
            <a:r>
              <a:rPr dirty="0" sz="1050" spc="5">
                <a:latin typeface="宋体"/>
                <a:cs typeface="宋体"/>
              </a:rPr>
              <a:t>人</a:t>
            </a:r>
            <a:r>
              <a:rPr dirty="0" sz="1050" spc="-10">
                <a:latin typeface="宋体"/>
                <a:cs typeface="宋体"/>
              </a:rPr>
              <a:t>咨</a:t>
            </a:r>
            <a:r>
              <a:rPr dirty="0" sz="1050" spc="5">
                <a:latin typeface="宋体"/>
                <a:cs typeface="宋体"/>
              </a:rPr>
              <a:t>询建</a:t>
            </a:r>
            <a:r>
              <a:rPr dirty="0" sz="1050" spc="-10">
                <a:latin typeface="宋体"/>
                <a:cs typeface="宋体"/>
              </a:rPr>
              <a:t>议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宋体"/>
              <a:cs typeface="宋体"/>
            </a:endParaRPr>
          </a:p>
          <a:p>
            <a:pPr marL="12700" marR="73025">
              <a:lnSpc>
                <a:spcPct val="123800"/>
              </a:lnSpc>
            </a:pPr>
            <a:r>
              <a:rPr dirty="0" sz="1050" spc="15">
                <a:latin typeface="宋体"/>
                <a:cs typeface="宋体"/>
              </a:rPr>
              <a:t>市</a:t>
            </a:r>
            <a:r>
              <a:rPr dirty="0" sz="1050" spc="5">
                <a:latin typeface="宋体"/>
                <a:cs typeface="宋体"/>
              </a:rPr>
              <a:t>场</a:t>
            </a:r>
            <a:r>
              <a:rPr dirty="0" sz="1050" spc="15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风</a:t>
            </a:r>
            <a:r>
              <a:rPr dirty="0" sz="1050" spc="15">
                <a:latin typeface="宋体"/>
                <a:cs typeface="宋体"/>
              </a:rPr>
              <a:t>险</a:t>
            </a:r>
            <a:r>
              <a:rPr dirty="0" sz="1050" spc="5">
                <a:latin typeface="宋体"/>
                <a:cs typeface="宋体"/>
              </a:rPr>
              <a:t>，投</a:t>
            </a:r>
            <a:r>
              <a:rPr dirty="0" sz="1050" spc="15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需</a:t>
            </a:r>
            <a:r>
              <a:rPr dirty="0" sz="1050" spc="15">
                <a:latin typeface="宋体"/>
                <a:cs typeface="宋体"/>
              </a:rPr>
              <a:t>谨</a:t>
            </a:r>
            <a:r>
              <a:rPr dirty="0" sz="1050" spc="5">
                <a:latin typeface="宋体"/>
                <a:cs typeface="宋体"/>
              </a:rPr>
              <a:t>慎</a:t>
            </a:r>
            <a:r>
              <a:rPr dirty="0" sz="1050" spc="1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况下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</a:t>
            </a:r>
            <a:r>
              <a:rPr dirty="0" sz="1050" spc="15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对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人</a:t>
            </a:r>
            <a:r>
              <a:rPr dirty="0" sz="1050" spc="5">
                <a:latin typeface="宋体"/>
                <a:cs typeface="宋体"/>
              </a:rPr>
              <a:t>因使</a:t>
            </a:r>
            <a:r>
              <a:rPr dirty="0" sz="1050" spc="15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内</a:t>
            </a:r>
            <a:r>
              <a:rPr dirty="0" sz="1050" spc="5">
                <a:latin typeface="宋体"/>
                <a:cs typeface="宋体"/>
              </a:rPr>
              <a:t>容所</a:t>
            </a:r>
            <a:r>
              <a:rPr dirty="0" sz="1050" spc="15">
                <a:latin typeface="宋体"/>
                <a:cs typeface="宋体"/>
              </a:rPr>
              <a:t>引</a:t>
            </a:r>
            <a:r>
              <a:rPr dirty="0" sz="1050" spc="5">
                <a:latin typeface="宋体"/>
                <a:cs typeface="宋体"/>
              </a:rPr>
              <a:t>致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任</a:t>
            </a:r>
            <a:r>
              <a:rPr dirty="0" sz="1050" spc="15">
                <a:latin typeface="宋体"/>
                <a:cs typeface="宋体"/>
              </a:rPr>
              <a:t>何</a:t>
            </a:r>
            <a:r>
              <a:rPr dirty="0" sz="1050" spc="5">
                <a:latin typeface="宋体"/>
                <a:cs typeface="宋体"/>
              </a:rPr>
              <a:t>损失 </a:t>
            </a:r>
            <a:r>
              <a:rPr dirty="0" sz="1050" spc="5">
                <a:latin typeface="宋体"/>
                <a:cs typeface="宋体"/>
              </a:rPr>
              <a:t>负任</a:t>
            </a:r>
            <a:r>
              <a:rPr dirty="0" sz="1050" spc="-10">
                <a:latin typeface="宋体"/>
                <a:cs typeface="宋体"/>
              </a:rPr>
              <a:t>何</a:t>
            </a:r>
            <a:r>
              <a:rPr dirty="0" sz="1050" spc="5">
                <a:latin typeface="宋体"/>
                <a:cs typeface="宋体"/>
              </a:rPr>
              <a:t>责</a:t>
            </a:r>
            <a:r>
              <a:rPr dirty="0" sz="1050" spc="-10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宋体"/>
              <a:cs typeface="宋体"/>
            </a:endParaRPr>
          </a:p>
          <a:p>
            <a:pPr algn="just" marL="12700" marR="70485">
              <a:lnSpc>
                <a:spcPct val="123800"/>
              </a:lnSpc>
            </a:pPr>
            <a:r>
              <a:rPr dirty="0" sz="1050" spc="15">
                <a:latin typeface="宋体"/>
                <a:cs typeface="宋体"/>
              </a:rPr>
              <a:t>投</a:t>
            </a:r>
            <a:r>
              <a:rPr dirty="0" sz="1050" spc="5">
                <a:latin typeface="宋体"/>
                <a:cs typeface="宋体"/>
              </a:rPr>
              <a:t>资</a:t>
            </a:r>
            <a:r>
              <a:rPr dirty="0" sz="1050" spc="15">
                <a:latin typeface="宋体"/>
                <a:cs typeface="宋体"/>
              </a:rPr>
              <a:t>者</a:t>
            </a:r>
            <a:r>
              <a:rPr dirty="0" sz="1050" spc="5">
                <a:latin typeface="宋体"/>
                <a:cs typeface="宋体"/>
              </a:rPr>
              <a:t>应</a:t>
            </a:r>
            <a:r>
              <a:rPr dirty="0" sz="1050" spc="15">
                <a:latin typeface="宋体"/>
                <a:cs typeface="宋体"/>
              </a:rPr>
              <a:t>注</a:t>
            </a:r>
            <a:r>
              <a:rPr dirty="0" sz="1050" spc="5">
                <a:latin typeface="宋体"/>
                <a:cs typeface="宋体"/>
              </a:rPr>
              <a:t>意，</a:t>
            </a:r>
            <a:r>
              <a:rPr dirty="0" sz="1050" spc="15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法</a:t>
            </a:r>
            <a:r>
              <a:rPr dirty="0" sz="1050" spc="15">
                <a:latin typeface="宋体"/>
                <a:cs typeface="宋体"/>
              </a:rPr>
              <a:t>律</a:t>
            </a:r>
            <a:r>
              <a:rPr dirty="0" sz="1050" spc="5">
                <a:latin typeface="宋体"/>
                <a:cs typeface="宋体"/>
              </a:rPr>
              <a:t>允</a:t>
            </a:r>
            <a:r>
              <a:rPr dirty="0" sz="1050" spc="15">
                <a:latin typeface="宋体"/>
                <a:cs typeface="宋体"/>
              </a:rPr>
              <a:t>许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</a:t>
            </a:r>
            <a:r>
              <a:rPr dirty="0" sz="1050" spc="15">
                <a:latin typeface="宋体"/>
                <a:cs typeface="宋体"/>
              </a:rPr>
              <a:t>下</a:t>
            </a:r>
            <a:r>
              <a:rPr dirty="0" sz="1050" spc="5">
                <a:latin typeface="宋体"/>
                <a:cs typeface="宋体"/>
              </a:rPr>
              <a:t>，本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</a:t>
            </a:r>
            <a:r>
              <a:rPr dirty="0" sz="1050" spc="15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其</a:t>
            </a:r>
            <a:r>
              <a:rPr dirty="0" sz="1050" spc="15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15">
                <a:latin typeface="宋体"/>
                <a:cs typeface="宋体"/>
              </a:rPr>
              <a:t>司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5">
                <a:latin typeface="宋体"/>
                <a:cs typeface="宋体"/>
              </a:rPr>
              <a:t>关</a:t>
            </a:r>
            <a:r>
              <a:rPr dirty="0" sz="1050" spc="5">
                <a:latin typeface="宋体"/>
                <a:cs typeface="宋体"/>
              </a:rPr>
              <a:t>联机</a:t>
            </a:r>
            <a:r>
              <a:rPr dirty="0" sz="1050" spc="15">
                <a:latin typeface="宋体"/>
                <a:cs typeface="宋体"/>
              </a:rPr>
              <a:t>构</a:t>
            </a:r>
            <a:r>
              <a:rPr dirty="0" sz="1050" spc="5">
                <a:latin typeface="宋体"/>
                <a:cs typeface="宋体"/>
              </a:rPr>
              <a:t>可</a:t>
            </a:r>
            <a:r>
              <a:rPr dirty="0" sz="1050" spc="15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会</a:t>
            </a:r>
            <a:r>
              <a:rPr dirty="0" sz="1050" spc="15">
                <a:latin typeface="宋体"/>
                <a:cs typeface="宋体"/>
              </a:rPr>
              <a:t>持</a:t>
            </a:r>
            <a:r>
              <a:rPr dirty="0" sz="1050" spc="5">
                <a:latin typeface="宋体"/>
                <a:cs typeface="宋体"/>
              </a:rPr>
              <a:t>有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涉及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15">
                <a:latin typeface="宋体"/>
                <a:cs typeface="宋体"/>
              </a:rPr>
              <a:t>司</a:t>
            </a:r>
            <a:r>
              <a:rPr dirty="0" sz="1050" spc="5">
                <a:latin typeface="宋体"/>
                <a:cs typeface="宋体"/>
              </a:rPr>
              <a:t>所</a:t>
            </a:r>
            <a:r>
              <a:rPr dirty="0" sz="1050" spc="15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行的 </a:t>
            </a:r>
            <a:r>
              <a:rPr dirty="0" sz="1050" spc="15">
                <a:latin typeface="宋体"/>
                <a:cs typeface="宋体"/>
              </a:rPr>
              <a:t>证</a:t>
            </a:r>
            <a:r>
              <a:rPr dirty="0" sz="1050" spc="5">
                <a:latin typeface="宋体"/>
                <a:cs typeface="宋体"/>
              </a:rPr>
              <a:t>券</a:t>
            </a:r>
            <a:r>
              <a:rPr dirty="0" sz="1050" spc="15">
                <a:latin typeface="宋体"/>
                <a:cs typeface="宋体"/>
              </a:rPr>
              <a:t>并</a:t>
            </a:r>
            <a:r>
              <a:rPr dirty="0" sz="1050" spc="5">
                <a:latin typeface="宋体"/>
                <a:cs typeface="宋体"/>
              </a:rPr>
              <a:t>进</a:t>
            </a:r>
            <a:r>
              <a:rPr dirty="0" sz="1050" spc="15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交易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并</a:t>
            </a:r>
            <a:r>
              <a:rPr dirty="0" sz="1050" spc="15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</a:t>
            </a:r>
            <a:r>
              <a:rPr dirty="0" sz="1050" spc="15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这</a:t>
            </a:r>
            <a:r>
              <a:rPr dirty="0" sz="1050" spc="15">
                <a:latin typeface="宋体"/>
                <a:cs typeface="宋体"/>
              </a:rPr>
              <a:t>些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15">
                <a:latin typeface="宋体"/>
                <a:cs typeface="宋体"/>
              </a:rPr>
              <a:t>司</a:t>
            </a:r>
            <a:r>
              <a:rPr dirty="0" sz="1050" spc="5">
                <a:latin typeface="宋体"/>
                <a:cs typeface="宋体"/>
              </a:rPr>
              <a:t>正在</a:t>
            </a:r>
            <a:r>
              <a:rPr dirty="0" sz="1050" spc="15">
                <a:latin typeface="宋体"/>
                <a:cs typeface="宋体"/>
              </a:rPr>
              <a:t>提</a:t>
            </a:r>
            <a:r>
              <a:rPr dirty="0" sz="1050" spc="5">
                <a:latin typeface="宋体"/>
                <a:cs typeface="宋体"/>
              </a:rPr>
              <a:t>供</a:t>
            </a:r>
            <a:r>
              <a:rPr dirty="0" sz="1050" spc="15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争</a:t>
            </a:r>
            <a:r>
              <a:rPr dirty="0" sz="1050" spc="15">
                <a:latin typeface="宋体"/>
                <a:cs typeface="宋体"/>
              </a:rPr>
              <a:t>取</a:t>
            </a:r>
            <a:r>
              <a:rPr dirty="0" sz="1050" spc="5">
                <a:latin typeface="宋体"/>
                <a:cs typeface="宋体"/>
              </a:rPr>
              <a:t>提</a:t>
            </a:r>
            <a:r>
              <a:rPr dirty="0" sz="1050" spc="15">
                <a:latin typeface="宋体"/>
                <a:cs typeface="宋体"/>
              </a:rPr>
              <a:t>供</a:t>
            </a:r>
            <a:r>
              <a:rPr dirty="0" sz="1050" spc="25">
                <a:latin typeface="宋体"/>
                <a:cs typeface="宋体"/>
              </a:rPr>
              <a:t>投</a:t>
            </a:r>
            <a:r>
              <a:rPr dirty="0" sz="1050" spc="15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银行</a:t>
            </a:r>
            <a:r>
              <a:rPr dirty="0" sz="1050" spc="1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财</a:t>
            </a:r>
            <a:r>
              <a:rPr dirty="0" sz="1050" spc="15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顾</a:t>
            </a:r>
            <a:r>
              <a:rPr dirty="0" sz="1050" spc="15">
                <a:latin typeface="宋体"/>
                <a:cs typeface="宋体"/>
              </a:rPr>
              <a:t>问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15">
                <a:latin typeface="宋体"/>
                <a:cs typeface="宋体"/>
              </a:rPr>
              <a:t>金</a:t>
            </a:r>
            <a:r>
              <a:rPr dirty="0" sz="1050" spc="5">
                <a:latin typeface="宋体"/>
                <a:cs typeface="宋体"/>
              </a:rPr>
              <a:t>融</a:t>
            </a:r>
            <a:r>
              <a:rPr dirty="0" sz="1050" spc="15">
                <a:latin typeface="宋体"/>
                <a:cs typeface="宋体"/>
              </a:rPr>
              <a:t>产</a:t>
            </a:r>
            <a:r>
              <a:rPr dirty="0" sz="1050" spc="5">
                <a:latin typeface="宋体"/>
                <a:cs typeface="宋体"/>
              </a:rPr>
              <a:t>品等</a:t>
            </a:r>
            <a:r>
              <a:rPr dirty="0" sz="1050" spc="15">
                <a:latin typeface="宋体"/>
                <a:cs typeface="宋体"/>
              </a:rPr>
              <a:t>各</a:t>
            </a:r>
            <a:r>
              <a:rPr dirty="0" sz="1050" spc="5">
                <a:latin typeface="宋体"/>
                <a:cs typeface="宋体"/>
              </a:rPr>
              <a:t>种</a:t>
            </a:r>
            <a:r>
              <a:rPr dirty="0" sz="1050" spc="15">
                <a:latin typeface="宋体"/>
                <a:cs typeface="宋体"/>
              </a:rPr>
              <a:t>金</a:t>
            </a:r>
            <a:r>
              <a:rPr dirty="0" sz="1050" spc="5">
                <a:latin typeface="宋体"/>
                <a:cs typeface="宋体"/>
              </a:rPr>
              <a:t>融</a:t>
            </a:r>
            <a:r>
              <a:rPr dirty="0" sz="1050" spc="15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务。 </a:t>
            </a:r>
            <a:r>
              <a:rPr dirty="0" sz="1050" spc="5">
                <a:latin typeface="宋体"/>
                <a:cs typeface="宋体"/>
              </a:rPr>
              <a:t>本公</a:t>
            </a:r>
            <a:r>
              <a:rPr dirty="0" sz="1050" spc="-10">
                <a:latin typeface="宋体"/>
                <a:cs typeface="宋体"/>
              </a:rPr>
              <a:t>司</a:t>
            </a:r>
            <a:r>
              <a:rPr dirty="0" sz="1050" spc="5">
                <a:latin typeface="宋体"/>
                <a:cs typeface="宋体"/>
              </a:rPr>
              <a:t>及</a:t>
            </a:r>
            <a:r>
              <a:rPr dirty="0" sz="1050" spc="-1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-10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</a:t>
            </a:r>
            <a:r>
              <a:rPr dirty="0" sz="1050" spc="-1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关</a:t>
            </a:r>
            <a:r>
              <a:rPr dirty="0" sz="1050" spc="-10">
                <a:latin typeface="宋体"/>
                <a:cs typeface="宋体"/>
              </a:rPr>
              <a:t>联</a:t>
            </a:r>
            <a:r>
              <a:rPr dirty="0" sz="1050" spc="5">
                <a:latin typeface="宋体"/>
                <a:cs typeface="宋体"/>
              </a:rPr>
              <a:t>机构</a:t>
            </a:r>
            <a:r>
              <a:rPr dirty="0" sz="1050" spc="-1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10">
                <a:latin typeface="宋体"/>
                <a:cs typeface="宋体"/>
              </a:rPr>
              <a:t>人</a:t>
            </a:r>
            <a:r>
              <a:rPr dirty="0" sz="1050" spc="5">
                <a:latin typeface="宋体"/>
                <a:cs typeface="宋体"/>
              </a:rPr>
              <a:t>可</a:t>
            </a:r>
            <a:r>
              <a:rPr dirty="0" sz="1050" spc="-1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10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-10">
                <a:latin typeface="宋体"/>
                <a:cs typeface="宋体"/>
              </a:rPr>
              <a:t>告</a:t>
            </a:r>
            <a:r>
              <a:rPr dirty="0" sz="1050" spc="5">
                <a:latin typeface="宋体"/>
                <a:cs typeface="宋体"/>
              </a:rPr>
              <a:t>公开</a:t>
            </a:r>
            <a:r>
              <a:rPr dirty="0" sz="1050" spc="-1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布</a:t>
            </a:r>
            <a:r>
              <a:rPr dirty="0" sz="1050" spc="-1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前</a:t>
            </a:r>
            <a:r>
              <a:rPr dirty="0" sz="1050" spc="-10">
                <a:latin typeface="宋体"/>
                <a:cs typeface="宋体"/>
              </a:rPr>
              <a:t>已</a:t>
            </a:r>
            <a:r>
              <a:rPr dirty="0" sz="1050" spc="5">
                <a:latin typeface="宋体"/>
                <a:cs typeface="宋体"/>
              </a:rPr>
              <a:t>经</a:t>
            </a:r>
            <a:r>
              <a:rPr dirty="0" sz="1050" spc="-1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1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了解</a:t>
            </a:r>
            <a:r>
              <a:rPr dirty="0" sz="1050" spc="-1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1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信</a:t>
            </a:r>
            <a:r>
              <a:rPr dirty="0" sz="1050" spc="-10">
                <a:latin typeface="宋体"/>
                <a:cs typeface="宋体"/>
              </a:rPr>
              <a:t>息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宋体"/>
              <a:cs typeface="宋体"/>
            </a:endParaRPr>
          </a:p>
          <a:p>
            <a:pPr algn="just" marL="12700" marR="67945">
              <a:lnSpc>
                <a:spcPct val="123900"/>
              </a:lnSpc>
            </a:pPr>
            <a:r>
              <a:rPr dirty="0" sz="1050" spc="15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15">
                <a:latin typeface="宋体"/>
                <a:cs typeface="宋体"/>
              </a:rPr>
              <a:t>告</a:t>
            </a:r>
            <a:r>
              <a:rPr dirty="0" sz="1050" spc="5">
                <a:latin typeface="宋体"/>
                <a:cs typeface="宋体"/>
              </a:rPr>
              <a:t>版</a:t>
            </a:r>
            <a:r>
              <a:rPr dirty="0" sz="1050" spc="15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归</a:t>
            </a:r>
            <a:r>
              <a:rPr dirty="0" sz="1050" spc="10">
                <a:latin typeface="宋体"/>
                <a:cs typeface="宋体"/>
              </a:rPr>
              <a:t>“</a:t>
            </a:r>
            <a:r>
              <a:rPr dirty="0" sz="1050" spc="15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泰</a:t>
            </a:r>
            <a:r>
              <a:rPr dirty="0" sz="1050" spc="15">
                <a:latin typeface="宋体"/>
                <a:cs typeface="宋体"/>
              </a:rPr>
              <a:t>证</a:t>
            </a:r>
            <a:r>
              <a:rPr dirty="0" sz="1050" spc="5">
                <a:latin typeface="宋体"/>
                <a:cs typeface="宋体"/>
              </a:rPr>
              <a:t>券</a:t>
            </a:r>
            <a:r>
              <a:rPr dirty="0" sz="1050" spc="15">
                <a:latin typeface="宋体"/>
                <a:cs typeface="宋体"/>
              </a:rPr>
              <a:t>股</a:t>
            </a:r>
            <a:r>
              <a:rPr dirty="0" sz="1050" spc="5">
                <a:latin typeface="宋体"/>
                <a:cs typeface="宋体"/>
              </a:rPr>
              <a:t>份</a:t>
            </a:r>
            <a:r>
              <a:rPr dirty="0" sz="1050" spc="15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限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司”</a:t>
            </a:r>
            <a:r>
              <a:rPr dirty="0" sz="1050" spc="15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有</a:t>
            </a:r>
            <a:r>
              <a:rPr dirty="0" sz="1050" spc="1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未</a:t>
            </a:r>
            <a:r>
              <a:rPr dirty="0" sz="1050" spc="15">
                <a:latin typeface="宋体"/>
                <a:cs typeface="宋体"/>
              </a:rPr>
              <a:t>经</a:t>
            </a:r>
            <a:r>
              <a:rPr dirty="0" sz="1050" spc="5">
                <a:latin typeface="宋体"/>
                <a:cs typeface="宋体"/>
              </a:rPr>
              <a:t>事</a:t>
            </a:r>
            <a:r>
              <a:rPr dirty="0" sz="1050" spc="15">
                <a:latin typeface="宋体"/>
                <a:cs typeface="宋体"/>
              </a:rPr>
              <a:t>先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15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司书</a:t>
            </a:r>
            <a:r>
              <a:rPr dirty="0" sz="1050" spc="15"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授</a:t>
            </a:r>
            <a:r>
              <a:rPr dirty="0" sz="1050" spc="15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</a:t>
            </a:r>
            <a:r>
              <a:rPr dirty="0" sz="1050" spc="15">
                <a:latin typeface="宋体"/>
                <a:cs typeface="宋体"/>
              </a:rPr>
              <a:t>人</a:t>
            </a:r>
            <a:r>
              <a:rPr dirty="0" sz="1050" spc="5">
                <a:latin typeface="宋体"/>
                <a:cs typeface="宋体"/>
              </a:rPr>
              <a:t>不</a:t>
            </a:r>
            <a:r>
              <a:rPr dirty="0" sz="1050" spc="15">
                <a:latin typeface="宋体"/>
                <a:cs typeface="宋体"/>
              </a:rPr>
              <a:t>得</a:t>
            </a:r>
            <a:r>
              <a:rPr dirty="0" sz="1050" spc="5">
                <a:latin typeface="宋体"/>
                <a:cs typeface="宋体"/>
              </a:rPr>
              <a:t>对本</a:t>
            </a:r>
            <a:r>
              <a:rPr dirty="0" sz="1050" spc="15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15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15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何形 </a:t>
            </a:r>
            <a:r>
              <a:rPr dirty="0" sz="1050" spc="5">
                <a:latin typeface="宋体"/>
                <a:cs typeface="宋体"/>
              </a:rPr>
              <a:t>式的</a:t>
            </a:r>
            <a:r>
              <a:rPr dirty="0" sz="1050" spc="-10">
                <a:latin typeface="宋体"/>
                <a:cs typeface="宋体"/>
              </a:rPr>
              <a:t>发布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复</a:t>
            </a:r>
            <a:r>
              <a:rPr dirty="0" sz="1050" spc="5">
                <a:latin typeface="宋体"/>
                <a:cs typeface="宋体"/>
              </a:rPr>
              <a:t>制</a:t>
            </a:r>
            <a:r>
              <a:rPr dirty="0" sz="1050" spc="-1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-10">
                <a:latin typeface="宋体"/>
                <a:cs typeface="宋体"/>
              </a:rPr>
              <a:t>引用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刊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需</a:t>
            </a:r>
            <a:r>
              <a:rPr dirty="0" sz="1050" spc="-10">
                <a:latin typeface="宋体"/>
                <a:cs typeface="宋体"/>
              </a:rPr>
              <a:t>注</a:t>
            </a:r>
            <a:r>
              <a:rPr dirty="0" sz="1050" spc="5">
                <a:latin typeface="宋体"/>
                <a:cs typeface="宋体"/>
              </a:rPr>
              <a:t>明</a:t>
            </a:r>
            <a:r>
              <a:rPr dirty="0" sz="1050" spc="-10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处</a:t>
            </a:r>
            <a:r>
              <a:rPr dirty="0" sz="1050" spc="-10">
                <a:latin typeface="宋体"/>
                <a:cs typeface="宋体"/>
              </a:rPr>
              <a:t>为“</a:t>
            </a:r>
            <a:r>
              <a:rPr dirty="0" sz="1050" spc="5">
                <a:latin typeface="宋体"/>
                <a:cs typeface="宋体"/>
              </a:rPr>
              <a:t>中泰</a:t>
            </a:r>
            <a:r>
              <a:rPr dirty="0" sz="1050" spc="-10">
                <a:latin typeface="宋体"/>
                <a:cs typeface="宋体"/>
              </a:rPr>
              <a:t>证</a:t>
            </a:r>
            <a:r>
              <a:rPr dirty="0" sz="1050" spc="5">
                <a:latin typeface="宋体"/>
                <a:cs typeface="宋体"/>
              </a:rPr>
              <a:t>券</a:t>
            </a:r>
            <a:r>
              <a:rPr dirty="0" sz="1050" spc="-10">
                <a:latin typeface="宋体"/>
                <a:cs typeface="宋体"/>
              </a:rPr>
              <a:t>研</a:t>
            </a:r>
            <a:r>
              <a:rPr dirty="0" sz="1050" spc="5">
                <a:latin typeface="宋体"/>
                <a:cs typeface="宋体"/>
              </a:rPr>
              <a:t>究</a:t>
            </a:r>
            <a:r>
              <a:rPr dirty="0" sz="1050" spc="-10">
                <a:latin typeface="宋体"/>
                <a:cs typeface="宋体"/>
              </a:rPr>
              <a:t>所</a:t>
            </a:r>
            <a:r>
              <a:rPr dirty="0" sz="1050" spc="-270">
                <a:latin typeface="宋体"/>
                <a:cs typeface="宋体"/>
              </a:rPr>
              <a:t>”，</a:t>
            </a:r>
            <a:r>
              <a:rPr dirty="0" sz="1050" spc="5">
                <a:latin typeface="宋体"/>
                <a:cs typeface="宋体"/>
              </a:rPr>
              <a:t>且</a:t>
            </a:r>
            <a:r>
              <a:rPr dirty="0" sz="1050" spc="-10">
                <a:latin typeface="宋体"/>
                <a:cs typeface="宋体"/>
              </a:rPr>
              <a:t>不得</a:t>
            </a:r>
            <a:r>
              <a:rPr dirty="0" sz="1050" spc="5">
                <a:latin typeface="宋体"/>
                <a:cs typeface="宋体"/>
              </a:rPr>
              <a:t>对本</a:t>
            </a:r>
            <a:r>
              <a:rPr dirty="0" sz="1050" spc="-10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告</a:t>
            </a:r>
            <a:r>
              <a:rPr dirty="0" sz="1050" spc="-10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1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悖</a:t>
            </a:r>
            <a:r>
              <a:rPr dirty="0" sz="1050" spc="-10">
                <a:latin typeface="宋体"/>
                <a:cs typeface="宋体"/>
              </a:rPr>
              <a:t>原</a:t>
            </a:r>
            <a:r>
              <a:rPr dirty="0" sz="1050" spc="5">
                <a:latin typeface="宋体"/>
                <a:cs typeface="宋体"/>
              </a:rPr>
              <a:t>意</a:t>
            </a:r>
            <a:r>
              <a:rPr dirty="0" sz="1050" spc="-1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删节或 修改。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中泰证券-复星医药(600196)首个国产CAR-T获批，开启细胞治疗商业化元年-210623.pdf</dc:title>
  <dcterms:created xsi:type="dcterms:W3CDTF">2021-06-24T07:23:51Z</dcterms:created>
  <dcterms:modified xsi:type="dcterms:W3CDTF">2021-06-24T07:23:51Z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2021-06-24T00:00:00Z</vt:filetime>
  </property>
  <property fmtid="{D5CDD505-2E9C-101B-9397-08002B2CF9AE}" pid="3" name="LastSaved">
    <vt:filetime>2021-06-24T00:00:00Z</vt:filetime>
  </property>
</Properties>
</file>