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pPr marL="12700">
              <a:lnSpc>
                <a:spcPts val="1065"/>
              </a:lnSpc>
            </a:pPr>
            <a:r>
              <a:rPr dirty="0" spc="10"/>
              <a:t>请</a:t>
            </a:r>
            <a:r>
              <a:rPr dirty="0" spc="-15"/>
              <a:t>务</a:t>
            </a:r>
            <a:r>
              <a:rPr dirty="0" spc="10"/>
              <a:t>必</a:t>
            </a:r>
            <a:r>
              <a:rPr dirty="0" spc="-15"/>
              <a:t>阅</a:t>
            </a:r>
            <a:r>
              <a:rPr dirty="0" spc="10"/>
              <a:t>读</a:t>
            </a:r>
            <a:r>
              <a:rPr dirty="0" spc="-15"/>
              <a:t>报</a:t>
            </a:r>
            <a:r>
              <a:rPr dirty="0" spc="10"/>
              <a:t>告</a:t>
            </a:r>
            <a:r>
              <a:rPr dirty="0" spc="-15"/>
              <a:t>末</a:t>
            </a:r>
            <a:r>
              <a:rPr dirty="0" spc="10"/>
              <a:t>页</a:t>
            </a:r>
            <a:r>
              <a:rPr dirty="0" spc="-15"/>
              <a:t>的</a:t>
            </a:r>
            <a:r>
              <a:rPr dirty="0" spc="10"/>
              <a:t>重</a:t>
            </a:r>
            <a:r>
              <a:rPr dirty="0" spc="-15"/>
              <a:t>要</a:t>
            </a:r>
            <a:r>
              <a:rPr dirty="0" spc="10"/>
              <a:t>声明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pPr marL="12700">
              <a:lnSpc>
                <a:spcPts val="1065"/>
              </a:lnSpc>
            </a:pPr>
            <a:r>
              <a:rPr dirty="0" spc="10"/>
              <a:t>请</a:t>
            </a:r>
            <a:r>
              <a:rPr dirty="0" spc="-15"/>
              <a:t>务</a:t>
            </a:r>
            <a:r>
              <a:rPr dirty="0" spc="10"/>
              <a:t>必</a:t>
            </a:r>
            <a:r>
              <a:rPr dirty="0" spc="-15"/>
              <a:t>阅</a:t>
            </a:r>
            <a:r>
              <a:rPr dirty="0" spc="10"/>
              <a:t>读</a:t>
            </a:r>
            <a:r>
              <a:rPr dirty="0" spc="-15"/>
              <a:t>报</a:t>
            </a:r>
            <a:r>
              <a:rPr dirty="0" spc="10"/>
              <a:t>告</a:t>
            </a:r>
            <a:r>
              <a:rPr dirty="0" spc="-15"/>
              <a:t>末</a:t>
            </a:r>
            <a:r>
              <a:rPr dirty="0" spc="10"/>
              <a:t>页</a:t>
            </a:r>
            <a:r>
              <a:rPr dirty="0" spc="-15"/>
              <a:t>的</a:t>
            </a:r>
            <a:r>
              <a:rPr dirty="0" spc="10"/>
              <a:t>重</a:t>
            </a:r>
            <a:r>
              <a:rPr dirty="0" spc="-15"/>
              <a:t>要</a:t>
            </a:r>
            <a:r>
              <a:rPr dirty="0" spc="10"/>
              <a:t>声明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pPr marL="12700">
              <a:lnSpc>
                <a:spcPts val="1065"/>
              </a:lnSpc>
            </a:pPr>
            <a:r>
              <a:rPr dirty="0" spc="10"/>
              <a:t>请</a:t>
            </a:r>
            <a:r>
              <a:rPr dirty="0" spc="-15"/>
              <a:t>务</a:t>
            </a:r>
            <a:r>
              <a:rPr dirty="0" spc="10"/>
              <a:t>必</a:t>
            </a:r>
            <a:r>
              <a:rPr dirty="0" spc="-15"/>
              <a:t>阅</a:t>
            </a:r>
            <a:r>
              <a:rPr dirty="0" spc="10"/>
              <a:t>读</a:t>
            </a:r>
            <a:r>
              <a:rPr dirty="0" spc="-15"/>
              <a:t>报</a:t>
            </a:r>
            <a:r>
              <a:rPr dirty="0" spc="10"/>
              <a:t>告</a:t>
            </a:r>
            <a:r>
              <a:rPr dirty="0" spc="-15"/>
              <a:t>末</a:t>
            </a:r>
            <a:r>
              <a:rPr dirty="0" spc="10"/>
              <a:t>页</a:t>
            </a:r>
            <a:r>
              <a:rPr dirty="0" spc="-15"/>
              <a:t>的</a:t>
            </a:r>
            <a:r>
              <a:rPr dirty="0" spc="10"/>
              <a:t>重</a:t>
            </a:r>
            <a:r>
              <a:rPr dirty="0" spc="-15"/>
              <a:t>要</a:t>
            </a:r>
            <a:r>
              <a:rPr dirty="0" spc="10"/>
              <a:t>声明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pPr marL="12700">
              <a:lnSpc>
                <a:spcPts val="1065"/>
              </a:lnSpc>
            </a:pPr>
            <a:r>
              <a:rPr dirty="0" spc="10"/>
              <a:t>请</a:t>
            </a:r>
            <a:r>
              <a:rPr dirty="0" spc="-15"/>
              <a:t>务</a:t>
            </a:r>
            <a:r>
              <a:rPr dirty="0" spc="10"/>
              <a:t>必</a:t>
            </a:r>
            <a:r>
              <a:rPr dirty="0" spc="-15"/>
              <a:t>阅</a:t>
            </a:r>
            <a:r>
              <a:rPr dirty="0" spc="10"/>
              <a:t>读</a:t>
            </a:r>
            <a:r>
              <a:rPr dirty="0" spc="-15"/>
              <a:t>报</a:t>
            </a:r>
            <a:r>
              <a:rPr dirty="0" spc="10"/>
              <a:t>告</a:t>
            </a:r>
            <a:r>
              <a:rPr dirty="0" spc="-15"/>
              <a:t>末</a:t>
            </a:r>
            <a:r>
              <a:rPr dirty="0" spc="10"/>
              <a:t>页</a:t>
            </a:r>
            <a:r>
              <a:rPr dirty="0" spc="-15"/>
              <a:t>的</a:t>
            </a:r>
            <a:r>
              <a:rPr dirty="0" spc="10"/>
              <a:t>重</a:t>
            </a:r>
            <a:r>
              <a:rPr dirty="0" spc="-15"/>
              <a:t>要</a:t>
            </a:r>
            <a:r>
              <a:rPr dirty="0" spc="10"/>
              <a:t>声明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pPr marL="12700">
              <a:lnSpc>
                <a:spcPts val="1065"/>
              </a:lnSpc>
            </a:pPr>
            <a:r>
              <a:rPr dirty="0" spc="10"/>
              <a:t>请</a:t>
            </a:r>
            <a:r>
              <a:rPr dirty="0" spc="-15"/>
              <a:t>务</a:t>
            </a:r>
            <a:r>
              <a:rPr dirty="0" spc="10"/>
              <a:t>必</a:t>
            </a:r>
            <a:r>
              <a:rPr dirty="0" spc="-15"/>
              <a:t>阅</a:t>
            </a:r>
            <a:r>
              <a:rPr dirty="0" spc="10"/>
              <a:t>读</a:t>
            </a:r>
            <a:r>
              <a:rPr dirty="0" spc="-15"/>
              <a:t>报</a:t>
            </a:r>
            <a:r>
              <a:rPr dirty="0" spc="10"/>
              <a:t>告</a:t>
            </a:r>
            <a:r>
              <a:rPr dirty="0" spc="-15"/>
              <a:t>末</a:t>
            </a:r>
            <a:r>
              <a:rPr dirty="0" spc="10"/>
              <a:t>页</a:t>
            </a:r>
            <a:r>
              <a:rPr dirty="0" spc="-15"/>
              <a:t>的</a:t>
            </a:r>
            <a:r>
              <a:rPr dirty="0" spc="10"/>
              <a:t>重</a:t>
            </a:r>
            <a:r>
              <a:rPr dirty="0" spc="-15"/>
              <a:t>要</a:t>
            </a:r>
            <a:r>
              <a:rPr dirty="0" spc="10"/>
              <a:t>声明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1512" y="588517"/>
            <a:ext cx="6519545" cy="12700"/>
          </a:xfrm>
          <a:custGeom>
            <a:avLst/>
            <a:gdLst/>
            <a:ahLst/>
            <a:cxnLst/>
            <a:rect l="l" t="t" r="r" b="b"/>
            <a:pathLst>
              <a:path w="6519545" h="12700">
                <a:moveTo>
                  <a:pt x="6519418" y="0"/>
                </a:moveTo>
                <a:lnTo>
                  <a:pt x="0" y="0"/>
                </a:lnTo>
                <a:lnTo>
                  <a:pt x="0" y="12192"/>
                </a:lnTo>
                <a:lnTo>
                  <a:pt x="6519418" y="12192"/>
                </a:lnTo>
                <a:lnTo>
                  <a:pt x="651941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08803" y="10403363"/>
            <a:ext cx="1629409" cy="14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pPr marL="12700">
              <a:lnSpc>
                <a:spcPts val="1065"/>
              </a:lnSpc>
            </a:pPr>
            <a:r>
              <a:rPr dirty="0" spc="10"/>
              <a:t>请</a:t>
            </a:r>
            <a:r>
              <a:rPr dirty="0" spc="-15"/>
              <a:t>务</a:t>
            </a:r>
            <a:r>
              <a:rPr dirty="0" spc="10"/>
              <a:t>必</a:t>
            </a:r>
            <a:r>
              <a:rPr dirty="0" spc="-15"/>
              <a:t>阅</a:t>
            </a:r>
            <a:r>
              <a:rPr dirty="0" spc="10"/>
              <a:t>读</a:t>
            </a:r>
            <a:r>
              <a:rPr dirty="0" spc="-15"/>
              <a:t>报</a:t>
            </a:r>
            <a:r>
              <a:rPr dirty="0" spc="10"/>
              <a:t>告</a:t>
            </a:r>
            <a:r>
              <a:rPr dirty="0" spc="-15"/>
              <a:t>末</a:t>
            </a:r>
            <a:r>
              <a:rPr dirty="0" spc="10"/>
              <a:t>页</a:t>
            </a:r>
            <a:r>
              <a:rPr dirty="0" spc="-15"/>
              <a:t>的</a:t>
            </a:r>
            <a:r>
              <a:rPr dirty="0" spc="10"/>
              <a:t>重</a:t>
            </a:r>
            <a:r>
              <a:rPr dirty="0" spc="-15"/>
              <a:t>要</a:t>
            </a:r>
            <a:r>
              <a:rPr dirty="0" spc="10"/>
              <a:t>声明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12464" y="10398047"/>
            <a:ext cx="140970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mailto:zhengwei@glsc.com.cn" TargetMode="External"/><Relationship Id="rId4" Type="http://schemas.openxmlformats.org/officeDocument/2006/relationships/hyperlink" Target="mailto:ybjieshou@eastmoney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hyperlink" Target="mailto:ybjieshou@eastmoney.com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hyperlink" Target="mailto:ybjieshou@eastmoney.com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4815" y="10384027"/>
            <a:ext cx="9017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33705" cy="10692765"/>
          </a:xfrm>
          <a:custGeom>
            <a:avLst/>
            <a:gdLst/>
            <a:ahLst/>
            <a:cxnLst/>
            <a:rect l="l" t="t" r="r" b="b"/>
            <a:pathLst>
              <a:path w="433705" h="10692765">
                <a:moveTo>
                  <a:pt x="433120" y="0"/>
                </a:moveTo>
                <a:lnTo>
                  <a:pt x="433120" y="0"/>
                </a:lnTo>
                <a:lnTo>
                  <a:pt x="0" y="0"/>
                </a:lnTo>
                <a:lnTo>
                  <a:pt x="0" y="12192"/>
                </a:lnTo>
                <a:lnTo>
                  <a:pt x="0" y="10692384"/>
                </a:lnTo>
                <a:lnTo>
                  <a:pt x="433120" y="10692384"/>
                </a:lnTo>
                <a:lnTo>
                  <a:pt x="433120" y="12192"/>
                </a:lnTo>
                <a:lnTo>
                  <a:pt x="433120" y="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7507" y="411226"/>
            <a:ext cx="177800" cy="65976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just" marL="12700" marR="5080">
              <a:lnSpc>
                <a:spcPct val="82200"/>
              </a:lnSpc>
              <a:spcBef>
                <a:spcPts val="355"/>
              </a:spcBef>
            </a:pPr>
            <a:r>
              <a:rPr dirty="0" sz="1200" spc="-5" b="1">
                <a:solidFill>
                  <a:srgbClr val="FFFFFF"/>
                </a:solidFill>
                <a:latin typeface="楷体"/>
                <a:cs typeface="楷体"/>
              </a:rPr>
              <a:t>公 司 报 告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12" y="1029969"/>
            <a:ext cx="177800" cy="1778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 sz="1200" b="1">
                <a:solidFill>
                  <a:srgbClr val="FFFFFF"/>
                </a:solidFill>
                <a:latin typeface="楷体"/>
                <a:cs typeface="楷体"/>
              </a:rPr>
              <a:t>│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07" y="1161033"/>
            <a:ext cx="177800" cy="95885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algn="just" marL="12700" marR="5080">
              <a:lnSpc>
                <a:spcPct val="82000"/>
              </a:lnSpc>
              <a:spcBef>
                <a:spcPts val="359"/>
              </a:spcBef>
            </a:pPr>
            <a:r>
              <a:rPr dirty="0" sz="1200" spc="-5" b="1">
                <a:solidFill>
                  <a:srgbClr val="FFFFFF"/>
                </a:solidFill>
                <a:latin typeface="楷体"/>
                <a:cs typeface="楷体"/>
              </a:rPr>
              <a:t>公 司 年 报 点 评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524391"/>
            <a:ext cx="433705" cy="12700"/>
          </a:xfrm>
          <a:custGeom>
            <a:avLst/>
            <a:gdLst/>
            <a:ahLst/>
            <a:cxnLst/>
            <a:rect l="l" t="t" r="r" b="b"/>
            <a:pathLst>
              <a:path w="433705" h="12700">
                <a:moveTo>
                  <a:pt x="433120" y="0"/>
                </a:moveTo>
                <a:lnTo>
                  <a:pt x="344424" y="0"/>
                </a:lnTo>
                <a:lnTo>
                  <a:pt x="91440" y="0"/>
                </a:lnTo>
                <a:lnTo>
                  <a:pt x="0" y="0"/>
                </a:lnTo>
                <a:lnTo>
                  <a:pt x="0" y="12179"/>
                </a:lnTo>
                <a:lnTo>
                  <a:pt x="91440" y="12179"/>
                </a:lnTo>
                <a:lnTo>
                  <a:pt x="344424" y="12179"/>
                </a:lnTo>
                <a:lnTo>
                  <a:pt x="433120" y="12179"/>
                </a:lnTo>
                <a:lnTo>
                  <a:pt x="4331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0356" y="926338"/>
            <a:ext cx="3346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latin typeface="Microsoft JhengHei"/>
                <a:cs typeface="Microsoft JhengHei"/>
              </a:rPr>
              <a:t>金</a:t>
            </a:r>
            <a:r>
              <a:rPr dirty="0" sz="1800" b="1">
                <a:latin typeface="Microsoft JhengHei"/>
                <a:cs typeface="Microsoft JhengHei"/>
              </a:rPr>
              <a:t>斯瑞生</a:t>
            </a:r>
            <a:r>
              <a:rPr dirty="0" sz="1800" spc="20" b="1">
                <a:latin typeface="Microsoft JhengHei"/>
                <a:cs typeface="Microsoft JhengHei"/>
              </a:rPr>
              <a:t>物</a:t>
            </a:r>
            <a:r>
              <a:rPr dirty="0" sz="1800" b="1">
                <a:latin typeface="Microsoft JhengHei"/>
                <a:cs typeface="Microsoft JhengHei"/>
              </a:rPr>
              <a:t>科技</a:t>
            </a:r>
            <a:r>
              <a:rPr dirty="0" sz="1800" spc="30" b="1">
                <a:latin typeface="Microsoft JhengHei"/>
                <a:cs typeface="Microsoft JhengHei"/>
              </a:rPr>
              <a:t>（</a:t>
            </a:r>
            <a:r>
              <a:rPr dirty="0" sz="1800" spc="-15">
                <a:latin typeface="宋体"/>
                <a:cs typeface="宋体"/>
              </a:rPr>
              <a:t>1</a:t>
            </a:r>
            <a:r>
              <a:rPr dirty="0" sz="1800" spc="10">
                <a:latin typeface="宋体"/>
                <a:cs typeface="宋体"/>
              </a:rPr>
              <a:t>5</a:t>
            </a:r>
            <a:r>
              <a:rPr dirty="0" sz="1800" spc="-15">
                <a:latin typeface="宋体"/>
                <a:cs typeface="宋体"/>
              </a:rPr>
              <a:t>4</a:t>
            </a:r>
            <a:r>
              <a:rPr dirty="0" sz="1800" spc="15">
                <a:latin typeface="宋体"/>
                <a:cs typeface="宋体"/>
              </a:rPr>
              <a:t>8</a:t>
            </a:r>
            <a:r>
              <a:rPr dirty="0" sz="1800" spc="20" b="1">
                <a:latin typeface="Microsoft JhengHei"/>
                <a:cs typeface="Microsoft JhengHei"/>
              </a:rPr>
              <a:t>）</a:t>
            </a:r>
            <a:r>
              <a:rPr dirty="0" sz="1400" spc="-10">
                <a:latin typeface="宋体"/>
                <a:cs typeface="宋体"/>
              </a:rPr>
              <a:t>\港</a:t>
            </a:r>
            <a:r>
              <a:rPr dirty="0" sz="1400" spc="-35">
                <a:latin typeface="宋体"/>
                <a:cs typeface="宋体"/>
              </a:rPr>
              <a:t>股</a:t>
            </a:r>
            <a:r>
              <a:rPr dirty="0" sz="1400" spc="-10">
                <a:latin typeface="宋体"/>
                <a:cs typeface="宋体"/>
              </a:rPr>
              <a:t>行业</a:t>
            </a:r>
            <a:endParaRPr sz="1400">
              <a:latin typeface="宋体"/>
              <a:cs typeface="宋体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2952" y="268604"/>
            <a:ext cx="4431030" cy="554990"/>
            <a:chOff x="612952" y="268604"/>
            <a:chExt cx="4431030" cy="554990"/>
          </a:xfrm>
        </p:grpSpPr>
        <p:sp>
          <p:nvSpPr>
            <p:cNvPr id="10" name="object 10"/>
            <p:cNvSpPr/>
            <p:nvPr/>
          </p:nvSpPr>
          <p:spPr>
            <a:xfrm>
              <a:off x="612952" y="804925"/>
              <a:ext cx="4431030" cy="18415"/>
            </a:xfrm>
            <a:custGeom>
              <a:avLst/>
              <a:gdLst/>
              <a:ahLst/>
              <a:cxnLst/>
              <a:rect l="l" t="t" r="r" b="b"/>
              <a:pathLst>
                <a:path w="4431030" h="18415">
                  <a:moveTo>
                    <a:pt x="4430522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4430522" y="18288"/>
                  </a:lnTo>
                  <a:lnTo>
                    <a:pt x="443052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989" y="268604"/>
              <a:ext cx="1982361" cy="5048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98956" y="1454022"/>
            <a:ext cx="3628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楷体"/>
                <a:cs typeface="楷体"/>
              </a:rPr>
              <a:t>生物药</a:t>
            </a:r>
            <a:r>
              <a:rPr dirty="0" sz="1200" spc="-305" b="1">
                <a:latin typeface="楷体"/>
                <a:cs typeface="楷体"/>
              </a:rPr>
              <a:t> </a:t>
            </a:r>
            <a:r>
              <a:rPr dirty="0" sz="1200" spc="-10" b="1">
                <a:latin typeface="Arial"/>
                <a:cs typeface="Arial"/>
              </a:rPr>
              <a:t>CDMO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5" b="1">
                <a:latin typeface="楷体"/>
                <a:cs typeface="楷体"/>
              </a:rPr>
              <a:t>实现高速</a:t>
            </a:r>
            <a:r>
              <a:rPr dirty="0" sz="1200" spc="15" b="1">
                <a:latin typeface="楷体"/>
                <a:cs typeface="楷体"/>
              </a:rPr>
              <a:t>增</a:t>
            </a:r>
            <a:r>
              <a:rPr dirty="0" sz="1200" spc="-5" b="1">
                <a:latin typeface="楷体"/>
                <a:cs typeface="楷体"/>
              </a:rPr>
              <a:t>长，细胞治</a:t>
            </a:r>
            <a:r>
              <a:rPr dirty="0" sz="1200" spc="15" b="1">
                <a:latin typeface="楷体"/>
                <a:cs typeface="楷体"/>
              </a:rPr>
              <a:t>疗</a:t>
            </a:r>
            <a:r>
              <a:rPr dirty="0" sz="1200" spc="-5" b="1">
                <a:latin typeface="楷体"/>
                <a:cs typeface="楷体"/>
              </a:rPr>
              <a:t>有望加</a:t>
            </a:r>
            <a:r>
              <a:rPr dirty="0" sz="1200" spc="15" b="1">
                <a:latin typeface="楷体"/>
                <a:cs typeface="楷体"/>
              </a:rPr>
              <a:t>速</a:t>
            </a:r>
            <a:r>
              <a:rPr dirty="0" sz="1200" spc="-5" b="1">
                <a:latin typeface="楷体"/>
                <a:cs typeface="楷体"/>
              </a:rPr>
              <a:t>放量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356" y="1825878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楷体"/>
                <a:cs typeface="楷体"/>
              </a:rPr>
              <a:t>事</a:t>
            </a:r>
            <a:r>
              <a:rPr dirty="0" sz="1200" spc="15" b="1">
                <a:latin typeface="楷体"/>
                <a:cs typeface="楷体"/>
              </a:rPr>
              <a:t>件</a:t>
            </a:r>
            <a:r>
              <a:rPr dirty="0" sz="1200" spc="-5" b="1">
                <a:latin typeface="楷体"/>
                <a:cs typeface="楷体"/>
              </a:rPr>
              <a:t>：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0683" y="4737607"/>
            <a:ext cx="22180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04720" algn="l"/>
              </a:tabLst>
            </a:pPr>
            <a:r>
              <a:rPr dirty="0" u="sng" sz="105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356" y="2059964"/>
            <a:ext cx="4297680" cy="51206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6515">
              <a:lnSpc>
                <a:spcPct val="142000"/>
              </a:lnSpc>
              <a:spcBef>
                <a:spcPts val="85"/>
              </a:spcBef>
            </a:pPr>
            <a:r>
              <a:rPr dirty="0" sz="1050" spc="5">
                <a:latin typeface="楷体"/>
                <a:cs typeface="楷体"/>
              </a:rPr>
              <a:t>公司发</a:t>
            </a:r>
            <a:r>
              <a:rPr dirty="0" sz="1050" spc="-20">
                <a:latin typeface="楷体"/>
                <a:cs typeface="楷体"/>
              </a:rPr>
              <a:t>布</a:t>
            </a:r>
            <a:r>
              <a:rPr dirty="0" sz="1050">
                <a:latin typeface="Arial"/>
                <a:cs typeface="Arial"/>
              </a:rPr>
              <a:t>2022</a:t>
            </a:r>
            <a:r>
              <a:rPr dirty="0" sz="1050" spc="5">
                <a:latin typeface="楷体"/>
                <a:cs typeface="楷体"/>
              </a:rPr>
              <a:t>年年</a:t>
            </a:r>
            <a:r>
              <a:rPr dirty="0" sz="1050" spc="-20">
                <a:latin typeface="楷体"/>
                <a:cs typeface="楷体"/>
              </a:rPr>
              <a:t>报</a:t>
            </a:r>
            <a:r>
              <a:rPr dirty="0" sz="1050" spc="5">
                <a:latin typeface="楷体"/>
                <a:cs typeface="楷体"/>
              </a:rPr>
              <a:t>，全</a:t>
            </a:r>
            <a:r>
              <a:rPr dirty="0" sz="1050" spc="-20">
                <a:latin typeface="楷体"/>
                <a:cs typeface="楷体"/>
              </a:rPr>
              <a:t>年</a:t>
            </a:r>
            <a:r>
              <a:rPr dirty="0" sz="1050" spc="5">
                <a:latin typeface="楷体"/>
                <a:cs typeface="楷体"/>
              </a:rPr>
              <a:t>实现营</a:t>
            </a:r>
            <a:r>
              <a:rPr dirty="0" sz="1050" spc="-15">
                <a:latin typeface="楷体"/>
                <a:cs typeface="楷体"/>
              </a:rPr>
              <a:t>收</a:t>
            </a:r>
            <a:r>
              <a:rPr dirty="0" sz="1050">
                <a:latin typeface="Arial"/>
                <a:cs typeface="Arial"/>
              </a:rPr>
              <a:t>6.26</a:t>
            </a:r>
            <a:r>
              <a:rPr dirty="0" sz="1050" spc="-20">
                <a:latin typeface="楷体"/>
                <a:cs typeface="楷体"/>
              </a:rPr>
              <a:t>亿</a:t>
            </a:r>
            <a:r>
              <a:rPr dirty="0" sz="1050" spc="5">
                <a:latin typeface="楷体"/>
                <a:cs typeface="楷体"/>
              </a:rPr>
              <a:t>美元，</a:t>
            </a:r>
            <a:r>
              <a:rPr dirty="0" sz="1050" spc="-20">
                <a:latin typeface="楷体"/>
                <a:cs typeface="楷体"/>
              </a:rPr>
              <a:t>同</a:t>
            </a:r>
            <a:r>
              <a:rPr dirty="0" sz="1050" spc="5">
                <a:latin typeface="楷体"/>
                <a:cs typeface="楷体"/>
              </a:rPr>
              <a:t>比</a:t>
            </a:r>
            <a:r>
              <a:rPr dirty="0" sz="1050">
                <a:latin typeface="Arial"/>
                <a:cs typeface="Arial"/>
              </a:rPr>
              <a:t>+27.7%</a:t>
            </a:r>
            <a:r>
              <a:rPr dirty="0" sz="1050">
                <a:latin typeface="楷体"/>
                <a:cs typeface="楷体"/>
              </a:rPr>
              <a:t>；</a:t>
            </a:r>
            <a:r>
              <a:rPr dirty="0" sz="1050" spc="5">
                <a:latin typeface="楷体"/>
                <a:cs typeface="楷体"/>
              </a:rPr>
              <a:t>毛</a:t>
            </a:r>
            <a:r>
              <a:rPr dirty="0" sz="1050" spc="-20">
                <a:latin typeface="楷体"/>
                <a:cs typeface="楷体"/>
              </a:rPr>
              <a:t>利</a:t>
            </a:r>
            <a:r>
              <a:rPr dirty="0" sz="1050" spc="5">
                <a:latin typeface="楷体"/>
                <a:cs typeface="楷体"/>
              </a:rPr>
              <a:t>润 </a:t>
            </a:r>
            <a:r>
              <a:rPr dirty="0" sz="1050">
                <a:latin typeface="Arial"/>
                <a:cs typeface="Arial"/>
              </a:rPr>
              <a:t>3.04</a:t>
            </a:r>
            <a:r>
              <a:rPr dirty="0" sz="1050" spc="5">
                <a:latin typeface="楷体"/>
                <a:cs typeface="楷体"/>
              </a:rPr>
              <a:t>亿</a:t>
            </a:r>
            <a:r>
              <a:rPr dirty="0" sz="1050" spc="-20">
                <a:latin typeface="楷体"/>
                <a:cs typeface="楷体"/>
              </a:rPr>
              <a:t>美</a:t>
            </a:r>
            <a:r>
              <a:rPr dirty="0" sz="1050" spc="5">
                <a:latin typeface="楷体"/>
                <a:cs typeface="楷体"/>
              </a:rPr>
              <a:t>元，同</a:t>
            </a:r>
            <a:r>
              <a:rPr dirty="0" sz="1050" spc="-20">
                <a:latin typeface="楷体"/>
                <a:cs typeface="楷体"/>
              </a:rPr>
              <a:t>比</a:t>
            </a:r>
            <a:r>
              <a:rPr dirty="0" sz="1050" spc="-5">
                <a:latin typeface="Arial"/>
                <a:cs typeface="Arial"/>
              </a:rPr>
              <a:t>+7.6%</a:t>
            </a:r>
            <a:r>
              <a:rPr dirty="0" sz="1050" spc="-5">
                <a:latin typeface="楷体"/>
                <a:cs typeface="楷体"/>
              </a:rPr>
              <a:t>；</a:t>
            </a:r>
            <a:r>
              <a:rPr dirty="0" sz="1050" spc="5">
                <a:latin typeface="楷体"/>
                <a:cs typeface="楷体"/>
              </a:rPr>
              <a:t>经调整</a:t>
            </a:r>
            <a:r>
              <a:rPr dirty="0" sz="1050" spc="-20">
                <a:latin typeface="楷体"/>
                <a:cs typeface="楷体"/>
              </a:rPr>
              <a:t>净</a:t>
            </a:r>
            <a:r>
              <a:rPr dirty="0" sz="1050" spc="5">
                <a:latin typeface="楷体"/>
                <a:cs typeface="楷体"/>
              </a:rPr>
              <a:t>亏</a:t>
            </a:r>
            <a:r>
              <a:rPr dirty="0" sz="1050" spc="-20">
                <a:latin typeface="楷体"/>
                <a:cs typeface="楷体"/>
              </a:rPr>
              <a:t>损</a:t>
            </a:r>
            <a:r>
              <a:rPr dirty="0" sz="1050">
                <a:latin typeface="Arial"/>
                <a:cs typeface="Arial"/>
              </a:rPr>
              <a:t>3.59</a:t>
            </a:r>
            <a:r>
              <a:rPr dirty="0" sz="1050" spc="5">
                <a:latin typeface="楷体"/>
                <a:cs typeface="楷体"/>
              </a:rPr>
              <a:t>亿</a:t>
            </a:r>
            <a:r>
              <a:rPr dirty="0" sz="1050" spc="-20">
                <a:latin typeface="楷体"/>
                <a:cs typeface="楷体"/>
              </a:rPr>
              <a:t>美元</a:t>
            </a:r>
            <a:r>
              <a:rPr dirty="0" sz="1050" spc="5">
                <a:latin typeface="楷体"/>
                <a:cs typeface="楷体"/>
              </a:rPr>
              <a:t>，同比</a:t>
            </a:r>
            <a:r>
              <a:rPr dirty="0" sz="1050" spc="-5">
                <a:latin typeface="Arial"/>
                <a:cs typeface="Arial"/>
              </a:rPr>
              <a:t>+9.6%</a:t>
            </a:r>
            <a:r>
              <a:rPr dirty="0" sz="1050" spc="-5">
                <a:latin typeface="楷体"/>
                <a:cs typeface="楷体"/>
              </a:rPr>
              <a:t>；</a:t>
            </a:r>
            <a:r>
              <a:rPr dirty="0" sz="1050" spc="5">
                <a:latin typeface="楷体"/>
                <a:cs typeface="楷体"/>
              </a:rPr>
              <a:t>经调 整公司拥</a:t>
            </a:r>
            <a:r>
              <a:rPr dirty="0" sz="1050" spc="-20">
                <a:latin typeface="楷体"/>
                <a:cs typeface="楷体"/>
              </a:rPr>
              <a:t>有</a:t>
            </a:r>
            <a:r>
              <a:rPr dirty="0" sz="1050" spc="5">
                <a:latin typeface="楷体"/>
                <a:cs typeface="楷体"/>
              </a:rPr>
              <a:t>人应占</a:t>
            </a:r>
            <a:r>
              <a:rPr dirty="0" sz="1050" spc="-20">
                <a:latin typeface="楷体"/>
                <a:cs typeface="楷体"/>
              </a:rPr>
              <a:t>净</a:t>
            </a:r>
            <a:r>
              <a:rPr dirty="0" sz="1050" spc="5">
                <a:latin typeface="楷体"/>
                <a:cs typeface="楷体"/>
              </a:rPr>
              <a:t>亏</a:t>
            </a:r>
            <a:r>
              <a:rPr dirty="0" sz="1050" spc="10">
                <a:latin typeface="楷体"/>
                <a:cs typeface="楷体"/>
              </a:rPr>
              <a:t>损</a:t>
            </a:r>
            <a:r>
              <a:rPr dirty="0" sz="1050" spc="-5">
                <a:latin typeface="Arial"/>
                <a:cs typeface="Arial"/>
              </a:rPr>
              <a:t>1.68</a:t>
            </a:r>
            <a:r>
              <a:rPr dirty="0" sz="1050" spc="5">
                <a:latin typeface="楷体"/>
                <a:cs typeface="楷体"/>
              </a:rPr>
              <a:t>亿美</a:t>
            </a:r>
            <a:r>
              <a:rPr dirty="0" sz="1050" spc="-20">
                <a:latin typeface="楷体"/>
                <a:cs typeface="楷体"/>
              </a:rPr>
              <a:t>元</a:t>
            </a:r>
            <a:r>
              <a:rPr dirty="0" sz="1050" spc="5">
                <a:latin typeface="楷体"/>
                <a:cs typeface="楷体"/>
              </a:rPr>
              <a:t>，同</a:t>
            </a:r>
            <a:r>
              <a:rPr dirty="0" sz="1050" spc="-20">
                <a:latin typeface="楷体"/>
                <a:cs typeface="楷体"/>
              </a:rPr>
              <a:t>比</a:t>
            </a:r>
            <a:r>
              <a:rPr dirty="0" sz="1050" spc="-5">
                <a:latin typeface="Arial"/>
                <a:cs typeface="Arial"/>
              </a:rPr>
              <a:t>-7.3%</a:t>
            </a:r>
            <a:r>
              <a:rPr dirty="0" sz="1050" spc="-5">
                <a:latin typeface="楷体"/>
                <a:cs typeface="楷体"/>
              </a:rPr>
              <a:t>；</a:t>
            </a:r>
            <a:r>
              <a:rPr dirty="0" sz="1050" spc="5">
                <a:latin typeface="楷体"/>
                <a:cs typeface="楷体"/>
              </a:rPr>
              <a:t>业绩基本</a:t>
            </a:r>
            <a:r>
              <a:rPr dirty="0" sz="1050" spc="-20">
                <a:latin typeface="楷体"/>
                <a:cs typeface="楷体"/>
              </a:rPr>
              <a:t>符</a:t>
            </a:r>
            <a:r>
              <a:rPr dirty="0" sz="1050" spc="5">
                <a:latin typeface="楷体"/>
                <a:cs typeface="楷体"/>
              </a:rPr>
              <a:t>合预期。</a:t>
            </a:r>
            <a:endParaRPr sz="1050">
              <a:latin typeface="楷体"/>
              <a:cs typeface="楷体"/>
            </a:endParaRPr>
          </a:p>
          <a:p>
            <a:pPr marL="280670" indent="-268605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280670" algn="l"/>
                <a:tab pos="281305" algn="l"/>
              </a:tabLst>
            </a:pPr>
            <a:r>
              <a:rPr dirty="0" sz="1050" b="1">
                <a:latin typeface="楷体"/>
                <a:cs typeface="楷体"/>
              </a:rPr>
              <a:t>非细胞疗法业务实现稳健增长</a:t>
            </a:r>
            <a:endParaRPr sz="10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050">
                <a:latin typeface="Arial"/>
                <a:cs typeface="Arial"/>
              </a:rPr>
              <a:t>2022</a:t>
            </a:r>
            <a:r>
              <a:rPr dirty="0" sz="1050" spc="5">
                <a:latin typeface="楷体"/>
                <a:cs typeface="楷体"/>
              </a:rPr>
              <a:t>年非</a:t>
            </a:r>
            <a:r>
              <a:rPr dirty="0" sz="1050" spc="-20">
                <a:latin typeface="楷体"/>
                <a:cs typeface="楷体"/>
              </a:rPr>
              <a:t>细</a:t>
            </a:r>
            <a:r>
              <a:rPr dirty="0" sz="1050" spc="5">
                <a:latin typeface="楷体"/>
                <a:cs typeface="楷体"/>
              </a:rPr>
              <a:t>胞疗法</a:t>
            </a:r>
            <a:r>
              <a:rPr dirty="0" sz="1050" spc="-20">
                <a:latin typeface="楷体"/>
                <a:cs typeface="楷体"/>
              </a:rPr>
              <a:t>业</a:t>
            </a:r>
            <a:r>
              <a:rPr dirty="0" sz="1050" spc="5">
                <a:latin typeface="楷体"/>
                <a:cs typeface="楷体"/>
              </a:rPr>
              <a:t>务营</a:t>
            </a:r>
            <a:r>
              <a:rPr dirty="0" sz="1050" spc="-15">
                <a:latin typeface="楷体"/>
                <a:cs typeface="楷体"/>
              </a:rPr>
              <a:t>收</a:t>
            </a:r>
            <a:r>
              <a:rPr dirty="0" sz="1050">
                <a:latin typeface="Arial"/>
                <a:cs typeface="Arial"/>
              </a:rPr>
              <a:t>5.09</a:t>
            </a:r>
            <a:r>
              <a:rPr dirty="0" sz="1050" spc="-20">
                <a:latin typeface="楷体"/>
                <a:cs typeface="楷体"/>
              </a:rPr>
              <a:t>亿</a:t>
            </a:r>
            <a:r>
              <a:rPr dirty="0" sz="1050" spc="5">
                <a:latin typeface="楷体"/>
                <a:cs typeface="楷体"/>
              </a:rPr>
              <a:t>美元，</a:t>
            </a:r>
            <a:r>
              <a:rPr dirty="0" sz="1050" spc="-20">
                <a:latin typeface="楷体"/>
                <a:cs typeface="楷体"/>
              </a:rPr>
              <a:t>同</a:t>
            </a:r>
            <a:r>
              <a:rPr dirty="0" sz="1050" spc="5">
                <a:latin typeface="楷体"/>
                <a:cs typeface="楷体"/>
              </a:rPr>
              <a:t>比增</a:t>
            </a:r>
            <a:r>
              <a:rPr dirty="0" sz="1050" spc="-20">
                <a:latin typeface="楷体"/>
                <a:cs typeface="楷体"/>
              </a:rPr>
              <a:t>长</a:t>
            </a:r>
            <a:r>
              <a:rPr dirty="0" sz="1050" spc="-5">
                <a:latin typeface="Arial"/>
                <a:cs typeface="Arial"/>
              </a:rPr>
              <a:t>19.8%</a:t>
            </a:r>
            <a:r>
              <a:rPr dirty="0" sz="1050" spc="-5">
                <a:latin typeface="楷体"/>
                <a:cs typeface="楷体"/>
              </a:rPr>
              <a:t>；</a:t>
            </a:r>
            <a:r>
              <a:rPr dirty="0" sz="1050" spc="5">
                <a:latin typeface="楷体"/>
                <a:cs typeface="楷体"/>
              </a:rPr>
              <a:t>经</a:t>
            </a:r>
            <a:r>
              <a:rPr dirty="0" sz="1050" spc="-20">
                <a:latin typeface="楷体"/>
                <a:cs typeface="楷体"/>
              </a:rPr>
              <a:t>调</a:t>
            </a:r>
            <a:r>
              <a:rPr dirty="0" sz="1050" spc="5">
                <a:latin typeface="楷体"/>
                <a:cs typeface="楷体"/>
              </a:rPr>
              <a:t>整净利润</a:t>
            </a:r>
            <a:endParaRPr sz="10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050" spc="10">
                <a:latin typeface="Arial"/>
                <a:cs typeface="Arial"/>
              </a:rPr>
              <a:t>0</a:t>
            </a:r>
            <a:r>
              <a:rPr dirty="0" sz="1050" spc="-10">
                <a:latin typeface="Arial"/>
                <a:cs typeface="Arial"/>
              </a:rPr>
              <a:t>.</a:t>
            </a:r>
            <a:r>
              <a:rPr dirty="0" sz="1050" spc="-15">
                <a:latin typeface="Arial"/>
                <a:cs typeface="Arial"/>
              </a:rPr>
              <a:t>6</a:t>
            </a:r>
            <a:r>
              <a:rPr dirty="0" sz="1050" spc="10">
                <a:latin typeface="Arial"/>
                <a:cs typeface="Arial"/>
              </a:rPr>
              <a:t>2</a:t>
            </a:r>
            <a:r>
              <a:rPr dirty="0" sz="1050" spc="5">
                <a:latin typeface="楷体"/>
                <a:cs typeface="楷体"/>
              </a:rPr>
              <a:t>亿</a:t>
            </a:r>
            <a:r>
              <a:rPr dirty="0" sz="1050" spc="-20">
                <a:latin typeface="楷体"/>
                <a:cs typeface="楷体"/>
              </a:rPr>
              <a:t>美</a:t>
            </a:r>
            <a:r>
              <a:rPr dirty="0" sz="1050" spc="5">
                <a:latin typeface="楷体"/>
                <a:cs typeface="楷体"/>
              </a:rPr>
              <a:t>元，同</a:t>
            </a:r>
            <a:r>
              <a:rPr dirty="0" sz="1050" spc="-20">
                <a:latin typeface="楷体"/>
                <a:cs typeface="楷体"/>
              </a:rPr>
              <a:t>比</a:t>
            </a:r>
            <a:r>
              <a:rPr dirty="0" sz="1050" spc="5">
                <a:latin typeface="楷体"/>
                <a:cs typeface="楷体"/>
              </a:rPr>
              <a:t>增</a:t>
            </a:r>
            <a:r>
              <a:rPr dirty="0" sz="1050" spc="-15">
                <a:latin typeface="楷体"/>
                <a:cs typeface="楷体"/>
              </a:rPr>
              <a:t>长</a:t>
            </a:r>
            <a:r>
              <a:rPr dirty="0" sz="1050" spc="10">
                <a:latin typeface="Arial"/>
                <a:cs typeface="Arial"/>
              </a:rPr>
              <a:t>31</a:t>
            </a:r>
            <a:r>
              <a:rPr dirty="0" sz="1050" spc="-30">
                <a:latin typeface="Arial"/>
                <a:cs typeface="Arial"/>
              </a:rPr>
              <a:t>.</a:t>
            </a:r>
            <a:r>
              <a:rPr dirty="0" sz="1050" spc="10">
                <a:latin typeface="Arial"/>
                <a:cs typeface="Arial"/>
              </a:rPr>
              <a:t>4</a:t>
            </a:r>
            <a:r>
              <a:rPr dirty="0" sz="1050" spc="5">
                <a:latin typeface="Arial"/>
                <a:cs typeface="Arial"/>
              </a:rPr>
              <a:t>%</a:t>
            </a:r>
            <a:r>
              <a:rPr dirty="0" sz="1050" spc="5">
                <a:latin typeface="楷体"/>
                <a:cs typeface="楷体"/>
              </a:rPr>
              <a:t>。</a:t>
            </a:r>
            <a:r>
              <a:rPr dirty="0" sz="1050" spc="-20">
                <a:latin typeface="楷体"/>
                <a:cs typeface="楷体"/>
              </a:rPr>
              <a:t>其</a:t>
            </a:r>
            <a:r>
              <a:rPr dirty="0" sz="1050" spc="5">
                <a:latin typeface="楷体"/>
                <a:cs typeface="楷体"/>
              </a:rPr>
              <a:t>中生命</a:t>
            </a:r>
            <a:r>
              <a:rPr dirty="0" sz="1050" spc="-20">
                <a:latin typeface="楷体"/>
                <a:cs typeface="楷体"/>
              </a:rPr>
              <a:t>科</a:t>
            </a:r>
            <a:r>
              <a:rPr dirty="0" sz="1050" spc="5">
                <a:latin typeface="楷体"/>
                <a:cs typeface="楷体"/>
              </a:rPr>
              <a:t>学业务</a:t>
            </a:r>
            <a:r>
              <a:rPr dirty="0" sz="1050" spc="-20">
                <a:latin typeface="楷体"/>
                <a:cs typeface="楷体"/>
              </a:rPr>
              <a:t>营</a:t>
            </a:r>
            <a:r>
              <a:rPr dirty="0" sz="1050" spc="10">
                <a:latin typeface="楷体"/>
                <a:cs typeface="楷体"/>
              </a:rPr>
              <a:t>收</a:t>
            </a:r>
            <a:r>
              <a:rPr dirty="0" sz="1050" spc="10">
                <a:latin typeface="Arial"/>
                <a:cs typeface="Arial"/>
              </a:rPr>
              <a:t>3</a:t>
            </a:r>
            <a:r>
              <a:rPr dirty="0" sz="1050" spc="-10">
                <a:latin typeface="Arial"/>
                <a:cs typeface="Arial"/>
              </a:rPr>
              <a:t>.</a:t>
            </a:r>
            <a:r>
              <a:rPr dirty="0" sz="1050" spc="-15">
                <a:latin typeface="Arial"/>
                <a:cs typeface="Arial"/>
              </a:rPr>
              <a:t>6</a:t>
            </a:r>
            <a:r>
              <a:rPr dirty="0" sz="1050" spc="15">
                <a:latin typeface="Arial"/>
                <a:cs typeface="Arial"/>
              </a:rPr>
              <a:t>1</a:t>
            </a:r>
            <a:r>
              <a:rPr dirty="0" sz="1050" spc="-20">
                <a:latin typeface="楷体"/>
                <a:cs typeface="楷体"/>
              </a:rPr>
              <a:t>亿</a:t>
            </a:r>
            <a:r>
              <a:rPr dirty="0" sz="1050" spc="5">
                <a:latin typeface="楷体"/>
                <a:cs typeface="楷体"/>
              </a:rPr>
              <a:t>美元，</a:t>
            </a:r>
            <a:r>
              <a:rPr dirty="0" sz="1050" spc="-20">
                <a:latin typeface="楷体"/>
                <a:cs typeface="楷体"/>
              </a:rPr>
              <a:t>同</a:t>
            </a:r>
            <a:r>
              <a:rPr dirty="0" sz="1050" spc="5">
                <a:latin typeface="楷体"/>
                <a:cs typeface="楷体"/>
              </a:rPr>
              <a:t>比</a:t>
            </a:r>
            <a:endParaRPr sz="10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50" spc="5">
                <a:latin typeface="Arial"/>
                <a:cs typeface="Arial"/>
              </a:rPr>
              <a:t>+</a:t>
            </a:r>
            <a:r>
              <a:rPr dirty="0" sz="1050" spc="-15">
                <a:latin typeface="Arial"/>
                <a:cs typeface="Arial"/>
              </a:rPr>
              <a:t>1</a:t>
            </a:r>
            <a:r>
              <a:rPr dirty="0" sz="1050" spc="10">
                <a:latin typeface="Arial"/>
                <a:cs typeface="Arial"/>
              </a:rPr>
              <a:t>4</a:t>
            </a:r>
            <a:r>
              <a:rPr dirty="0" sz="1050" spc="-10">
                <a:latin typeface="Arial"/>
                <a:cs typeface="Arial"/>
              </a:rPr>
              <a:t>.</a:t>
            </a:r>
            <a:r>
              <a:rPr dirty="0" sz="1050" spc="10">
                <a:latin typeface="Arial"/>
                <a:cs typeface="Arial"/>
              </a:rPr>
              <a:t>2</a:t>
            </a:r>
            <a:r>
              <a:rPr dirty="0" sz="1050" spc="-20">
                <a:latin typeface="Arial"/>
                <a:cs typeface="Arial"/>
              </a:rPr>
              <a:t>%</a:t>
            </a:r>
            <a:r>
              <a:rPr dirty="0" sz="1050" spc="5">
                <a:latin typeface="楷体"/>
                <a:cs typeface="楷体"/>
              </a:rPr>
              <a:t>，扣除</a:t>
            </a:r>
            <a:r>
              <a:rPr dirty="0" sz="1050" spc="-20">
                <a:latin typeface="楷体"/>
                <a:cs typeface="楷体"/>
              </a:rPr>
              <a:t>汇</a:t>
            </a:r>
            <a:r>
              <a:rPr dirty="0" sz="1050" spc="5">
                <a:latin typeface="楷体"/>
                <a:cs typeface="楷体"/>
              </a:rPr>
              <a:t>率波动</a:t>
            </a:r>
            <a:r>
              <a:rPr dirty="0" sz="1050" spc="-20">
                <a:latin typeface="楷体"/>
                <a:cs typeface="楷体"/>
              </a:rPr>
              <a:t>及</a:t>
            </a:r>
            <a:r>
              <a:rPr dirty="0" sz="1050" spc="5">
                <a:latin typeface="楷体"/>
                <a:cs typeface="楷体"/>
              </a:rPr>
              <a:t>新冠</a:t>
            </a:r>
            <a:r>
              <a:rPr dirty="0" sz="1050" spc="-20">
                <a:latin typeface="楷体"/>
                <a:cs typeface="楷体"/>
              </a:rPr>
              <a:t>检</a:t>
            </a:r>
            <a:r>
              <a:rPr dirty="0" sz="1050" spc="5">
                <a:latin typeface="楷体"/>
                <a:cs typeface="楷体"/>
              </a:rPr>
              <a:t>测相关</a:t>
            </a:r>
            <a:r>
              <a:rPr dirty="0" sz="1050" spc="-20">
                <a:latin typeface="楷体"/>
                <a:cs typeface="楷体"/>
              </a:rPr>
              <a:t>产</a:t>
            </a:r>
            <a:r>
              <a:rPr dirty="0" sz="1050" spc="5">
                <a:latin typeface="楷体"/>
                <a:cs typeface="楷体"/>
              </a:rPr>
              <a:t>品收入</a:t>
            </a:r>
            <a:r>
              <a:rPr dirty="0" sz="1050" spc="-20">
                <a:latin typeface="楷体"/>
                <a:cs typeface="楷体"/>
              </a:rPr>
              <a:t>后</a:t>
            </a:r>
            <a:r>
              <a:rPr dirty="0" sz="1050" spc="5">
                <a:latin typeface="楷体"/>
                <a:cs typeface="楷体"/>
              </a:rPr>
              <a:t>同</a:t>
            </a:r>
            <a:r>
              <a:rPr dirty="0" sz="1050" spc="10">
                <a:latin typeface="楷体"/>
                <a:cs typeface="楷体"/>
              </a:rPr>
              <a:t>比</a:t>
            </a:r>
            <a:r>
              <a:rPr dirty="0" sz="1050" spc="-20">
                <a:latin typeface="Arial"/>
                <a:cs typeface="Arial"/>
              </a:rPr>
              <a:t>+</a:t>
            </a:r>
            <a:r>
              <a:rPr dirty="0" sz="1050" spc="10">
                <a:latin typeface="Arial"/>
                <a:cs typeface="Arial"/>
              </a:rPr>
              <a:t>22</a:t>
            </a:r>
            <a:r>
              <a:rPr dirty="0" sz="1050" spc="-30">
                <a:latin typeface="Arial"/>
                <a:cs typeface="Arial"/>
              </a:rPr>
              <a:t>.</a:t>
            </a:r>
            <a:r>
              <a:rPr dirty="0" sz="1050" spc="10">
                <a:latin typeface="Arial"/>
                <a:cs typeface="Arial"/>
              </a:rPr>
              <a:t>6</a:t>
            </a:r>
            <a:r>
              <a:rPr dirty="0" sz="1050" spc="5">
                <a:latin typeface="Arial"/>
                <a:cs typeface="Arial"/>
              </a:rPr>
              <a:t>%</a:t>
            </a:r>
            <a:r>
              <a:rPr dirty="0" sz="1050" spc="5">
                <a:latin typeface="楷体"/>
                <a:cs typeface="楷体"/>
              </a:rPr>
              <a:t>；</a:t>
            </a:r>
            <a:r>
              <a:rPr dirty="0" sz="1050" spc="-20">
                <a:latin typeface="楷体"/>
                <a:cs typeface="楷体"/>
              </a:rPr>
              <a:t>生</a:t>
            </a:r>
            <a:r>
              <a:rPr dirty="0" sz="1050" spc="5">
                <a:latin typeface="楷体"/>
                <a:cs typeface="楷体"/>
              </a:rPr>
              <a:t>物药</a:t>
            </a:r>
            <a:endParaRPr sz="1050">
              <a:latin typeface="楷体"/>
              <a:cs typeface="楷体"/>
            </a:endParaRPr>
          </a:p>
          <a:p>
            <a:pPr algn="just" marL="12700" marR="29209">
              <a:lnSpc>
                <a:spcPct val="119000"/>
              </a:lnSpc>
              <a:spcBef>
                <a:spcPts val="15"/>
              </a:spcBef>
            </a:pPr>
            <a:r>
              <a:rPr dirty="0" sz="1050" spc="-5">
                <a:latin typeface="Arial"/>
                <a:cs typeface="Arial"/>
              </a:rPr>
              <a:t>CDMO</a:t>
            </a:r>
            <a:r>
              <a:rPr dirty="0" sz="1050" spc="5">
                <a:latin typeface="楷体"/>
                <a:cs typeface="楷体"/>
              </a:rPr>
              <a:t>业务营</a:t>
            </a:r>
            <a:r>
              <a:rPr dirty="0" sz="1050" spc="-20">
                <a:latin typeface="楷体"/>
                <a:cs typeface="楷体"/>
              </a:rPr>
              <a:t>收</a:t>
            </a:r>
            <a:r>
              <a:rPr dirty="0" sz="1050" spc="-5">
                <a:latin typeface="Arial"/>
                <a:cs typeface="Arial"/>
              </a:rPr>
              <a:t>1.25</a:t>
            </a:r>
            <a:r>
              <a:rPr dirty="0" sz="1050" spc="5">
                <a:latin typeface="楷体"/>
                <a:cs typeface="楷体"/>
              </a:rPr>
              <a:t>亿美元</a:t>
            </a:r>
            <a:r>
              <a:rPr dirty="0" sz="1050" spc="-2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同比</a:t>
            </a:r>
            <a:r>
              <a:rPr dirty="0" sz="1050" spc="-5">
                <a:latin typeface="Arial"/>
                <a:cs typeface="Arial"/>
              </a:rPr>
              <a:t>+53.6%</a:t>
            </a:r>
            <a:r>
              <a:rPr dirty="0" sz="1050" spc="-5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其中</a:t>
            </a:r>
            <a:r>
              <a:rPr dirty="0" sz="1050" spc="-10">
                <a:latin typeface="Arial"/>
                <a:cs typeface="Arial"/>
              </a:rPr>
              <a:t>CGT</a:t>
            </a:r>
            <a:r>
              <a:rPr dirty="0" sz="1050" spc="5">
                <a:latin typeface="楷体"/>
                <a:cs typeface="楷体"/>
              </a:rPr>
              <a:t>业务实</a:t>
            </a:r>
            <a:r>
              <a:rPr dirty="0" sz="1050" spc="-20">
                <a:latin typeface="楷体"/>
                <a:cs typeface="楷体"/>
              </a:rPr>
              <a:t>现</a:t>
            </a:r>
            <a:r>
              <a:rPr dirty="0" sz="1050" spc="5">
                <a:latin typeface="楷体"/>
                <a:cs typeface="楷体"/>
              </a:rPr>
              <a:t>了持续高 </a:t>
            </a:r>
            <a:r>
              <a:rPr dirty="0" sz="1050" spc="5">
                <a:latin typeface="楷体"/>
                <a:cs typeface="楷体"/>
              </a:rPr>
              <a:t>速增长；</a:t>
            </a:r>
            <a:r>
              <a:rPr dirty="0" sz="1050" spc="-20">
                <a:latin typeface="楷体"/>
                <a:cs typeface="楷体"/>
              </a:rPr>
              <a:t>工</a:t>
            </a:r>
            <a:r>
              <a:rPr dirty="0" sz="1050" spc="5">
                <a:latin typeface="楷体"/>
                <a:cs typeface="楷体"/>
              </a:rPr>
              <a:t>业合成</a:t>
            </a:r>
            <a:r>
              <a:rPr dirty="0" sz="1050" spc="-20">
                <a:latin typeface="楷体"/>
                <a:cs typeface="楷体"/>
              </a:rPr>
              <a:t>生</a:t>
            </a:r>
            <a:r>
              <a:rPr dirty="0" sz="1050" spc="5">
                <a:latin typeface="楷体"/>
                <a:cs typeface="楷体"/>
              </a:rPr>
              <a:t>物产品</a:t>
            </a:r>
            <a:r>
              <a:rPr dirty="0" sz="1050" spc="-20">
                <a:latin typeface="楷体"/>
                <a:cs typeface="楷体"/>
              </a:rPr>
              <a:t>业</a:t>
            </a:r>
            <a:r>
              <a:rPr dirty="0" sz="1050" spc="5">
                <a:latin typeface="楷体"/>
                <a:cs typeface="楷体"/>
              </a:rPr>
              <a:t>务营</a:t>
            </a:r>
            <a:r>
              <a:rPr dirty="0" sz="1050" spc="-15">
                <a:latin typeface="楷体"/>
                <a:cs typeface="楷体"/>
              </a:rPr>
              <a:t>收</a:t>
            </a:r>
            <a:r>
              <a:rPr dirty="0" sz="1050" spc="10">
                <a:latin typeface="Arial"/>
                <a:cs typeface="Arial"/>
              </a:rPr>
              <a:t>0</a:t>
            </a:r>
            <a:r>
              <a:rPr dirty="0" sz="1050" spc="-10">
                <a:latin typeface="Arial"/>
                <a:cs typeface="Arial"/>
              </a:rPr>
              <a:t>.</a:t>
            </a:r>
            <a:r>
              <a:rPr dirty="0" sz="1050" spc="-15">
                <a:latin typeface="Arial"/>
                <a:cs typeface="Arial"/>
              </a:rPr>
              <a:t>3</a:t>
            </a:r>
            <a:r>
              <a:rPr dirty="0" sz="1050" spc="10">
                <a:latin typeface="Arial"/>
                <a:cs typeface="Arial"/>
              </a:rPr>
              <a:t>9</a:t>
            </a:r>
            <a:r>
              <a:rPr dirty="0" sz="1050" spc="5">
                <a:latin typeface="楷体"/>
                <a:cs typeface="楷体"/>
              </a:rPr>
              <a:t>亿</a:t>
            </a:r>
            <a:r>
              <a:rPr dirty="0" sz="1050" spc="-20">
                <a:latin typeface="楷体"/>
                <a:cs typeface="楷体"/>
              </a:rPr>
              <a:t>美</a:t>
            </a:r>
            <a:r>
              <a:rPr dirty="0" sz="1050" spc="5">
                <a:latin typeface="楷体"/>
                <a:cs typeface="楷体"/>
              </a:rPr>
              <a:t>元，</a:t>
            </a:r>
            <a:r>
              <a:rPr dirty="0" sz="1050" spc="-20">
                <a:latin typeface="楷体"/>
                <a:cs typeface="楷体"/>
              </a:rPr>
              <a:t>同</a:t>
            </a:r>
            <a:r>
              <a:rPr dirty="0" sz="1050" spc="5">
                <a:latin typeface="楷体"/>
                <a:cs typeface="楷体"/>
              </a:rPr>
              <a:t>比</a:t>
            </a:r>
            <a:r>
              <a:rPr dirty="0" sz="1050" spc="5">
                <a:latin typeface="Arial"/>
                <a:cs typeface="Arial"/>
              </a:rPr>
              <a:t>+</a:t>
            </a:r>
            <a:r>
              <a:rPr dirty="0" sz="1050" spc="10">
                <a:latin typeface="Arial"/>
                <a:cs typeface="Arial"/>
              </a:rPr>
              <a:t>0</a:t>
            </a:r>
            <a:r>
              <a:rPr dirty="0" sz="1050" spc="-30">
                <a:latin typeface="Arial"/>
                <a:cs typeface="Arial"/>
              </a:rPr>
              <a:t>.</a:t>
            </a:r>
            <a:r>
              <a:rPr dirty="0" sz="1050" spc="10">
                <a:latin typeface="Arial"/>
                <a:cs typeface="Arial"/>
              </a:rPr>
              <a:t>3</a:t>
            </a:r>
            <a:r>
              <a:rPr dirty="0" sz="1050" spc="5">
                <a:latin typeface="Arial"/>
                <a:cs typeface="Arial"/>
              </a:rPr>
              <a:t>%</a:t>
            </a:r>
            <a:r>
              <a:rPr dirty="0" sz="1050" spc="-2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受益于产 </a:t>
            </a:r>
            <a:r>
              <a:rPr dirty="0" sz="1050" spc="5">
                <a:latin typeface="楷体"/>
                <a:cs typeface="楷体"/>
              </a:rPr>
              <a:t>品组合优</a:t>
            </a:r>
            <a:r>
              <a:rPr dirty="0" sz="1050" spc="-20">
                <a:latin typeface="楷体"/>
                <a:cs typeface="楷体"/>
              </a:rPr>
              <a:t>化</a:t>
            </a:r>
            <a:r>
              <a:rPr dirty="0" sz="1050" spc="5">
                <a:latin typeface="楷体"/>
                <a:cs typeface="楷体"/>
              </a:rPr>
              <a:t>与工艺</a:t>
            </a:r>
            <a:r>
              <a:rPr dirty="0" sz="1050" spc="-20">
                <a:latin typeface="楷体"/>
                <a:cs typeface="楷体"/>
              </a:rPr>
              <a:t>改</a:t>
            </a:r>
            <a:r>
              <a:rPr dirty="0" sz="1050" spc="5">
                <a:latin typeface="楷体"/>
                <a:cs typeface="楷体"/>
              </a:rPr>
              <a:t>进，经</a:t>
            </a:r>
            <a:r>
              <a:rPr dirty="0" sz="1050" spc="-20">
                <a:latin typeface="楷体"/>
                <a:cs typeface="楷体"/>
              </a:rPr>
              <a:t>调</a:t>
            </a:r>
            <a:r>
              <a:rPr dirty="0" sz="1050" spc="5">
                <a:latin typeface="楷体"/>
                <a:cs typeface="楷体"/>
              </a:rPr>
              <a:t>整毛利</a:t>
            </a:r>
            <a:r>
              <a:rPr dirty="0" sz="1050" spc="-20">
                <a:latin typeface="楷体"/>
                <a:cs typeface="楷体"/>
              </a:rPr>
              <a:t>润</a:t>
            </a:r>
            <a:r>
              <a:rPr dirty="0" sz="1050" spc="5">
                <a:latin typeface="楷体"/>
                <a:cs typeface="楷体"/>
              </a:rPr>
              <a:t>达</a:t>
            </a:r>
            <a:r>
              <a:rPr dirty="0" sz="1050" spc="-15">
                <a:latin typeface="楷体"/>
                <a:cs typeface="楷体"/>
              </a:rPr>
              <a:t>到</a:t>
            </a:r>
            <a:r>
              <a:rPr dirty="0" sz="1050">
                <a:latin typeface="Arial"/>
                <a:cs typeface="Arial"/>
              </a:rPr>
              <a:t>0.17</a:t>
            </a:r>
            <a:r>
              <a:rPr dirty="0" sz="1050" spc="5">
                <a:latin typeface="楷体"/>
                <a:cs typeface="楷体"/>
              </a:rPr>
              <a:t>亿</a:t>
            </a:r>
            <a:r>
              <a:rPr dirty="0" sz="1050" spc="-20">
                <a:latin typeface="楷体"/>
                <a:cs typeface="楷体"/>
              </a:rPr>
              <a:t>美</a:t>
            </a:r>
            <a:r>
              <a:rPr dirty="0" sz="1050" spc="5">
                <a:latin typeface="楷体"/>
                <a:cs typeface="楷体"/>
              </a:rPr>
              <a:t>元，同比</a:t>
            </a:r>
            <a:r>
              <a:rPr dirty="0" sz="1050" spc="-5">
                <a:latin typeface="Arial"/>
                <a:cs typeface="Arial"/>
              </a:rPr>
              <a:t>+46.9%</a:t>
            </a:r>
            <a:r>
              <a:rPr dirty="0" sz="1050" spc="5">
                <a:latin typeface="楷体"/>
                <a:cs typeface="楷体"/>
              </a:rPr>
              <a:t>。</a:t>
            </a:r>
            <a:endParaRPr sz="1050">
              <a:latin typeface="楷体"/>
              <a:cs typeface="楷体"/>
            </a:endParaRPr>
          </a:p>
          <a:p>
            <a:pPr marL="280670" indent="-268605">
              <a:lnSpc>
                <a:spcPct val="100000"/>
              </a:lnSpc>
              <a:spcBef>
                <a:spcPts val="875"/>
              </a:spcBef>
              <a:buFont typeface="Wingdings"/>
              <a:buChar char=""/>
              <a:tabLst>
                <a:tab pos="280670" algn="l"/>
                <a:tab pos="281305" algn="l"/>
              </a:tabLst>
            </a:pPr>
            <a:r>
              <a:rPr dirty="0" sz="1050" b="1">
                <a:latin typeface="楷体"/>
                <a:cs typeface="楷体"/>
              </a:rPr>
              <a:t>细胞治疗产品</a:t>
            </a:r>
            <a:r>
              <a:rPr dirty="0" sz="1050" spc="-5" b="1">
                <a:latin typeface="Arial"/>
                <a:cs typeface="Arial"/>
              </a:rPr>
              <a:t>Carvykti</a:t>
            </a:r>
            <a:r>
              <a:rPr dirty="0" sz="1050" b="1">
                <a:latin typeface="楷体"/>
                <a:cs typeface="楷体"/>
              </a:rPr>
              <a:t>有望实现加速放量</a:t>
            </a:r>
            <a:endParaRPr sz="10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050">
                <a:latin typeface="Arial"/>
                <a:cs typeface="Arial"/>
              </a:rPr>
              <a:t>BCMA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CAR-T</a:t>
            </a:r>
            <a:r>
              <a:rPr dirty="0" sz="1050" spc="5">
                <a:latin typeface="楷体"/>
                <a:cs typeface="楷体"/>
              </a:rPr>
              <a:t>产</a:t>
            </a:r>
            <a:r>
              <a:rPr dirty="0" sz="1050" spc="-20">
                <a:latin typeface="楷体"/>
                <a:cs typeface="楷体"/>
              </a:rPr>
              <a:t>品</a:t>
            </a:r>
            <a:r>
              <a:rPr dirty="0" sz="1050" spc="-5">
                <a:latin typeface="Arial"/>
                <a:cs typeface="Arial"/>
              </a:rPr>
              <a:t>Carvykti</a:t>
            </a:r>
            <a:r>
              <a:rPr dirty="0" sz="1050" spc="5">
                <a:latin typeface="楷体"/>
                <a:cs typeface="楷体"/>
              </a:rPr>
              <a:t>在</a:t>
            </a:r>
            <a:r>
              <a:rPr dirty="0" sz="1050" spc="-5">
                <a:latin typeface="Arial"/>
                <a:cs typeface="Arial"/>
              </a:rPr>
              <a:t>2022</a:t>
            </a:r>
            <a:r>
              <a:rPr dirty="0" sz="1050" spc="5">
                <a:latin typeface="楷体"/>
                <a:cs typeface="楷体"/>
              </a:rPr>
              <a:t>年录得</a:t>
            </a:r>
            <a:r>
              <a:rPr dirty="0" sz="1050" spc="-20">
                <a:latin typeface="楷体"/>
                <a:cs typeface="楷体"/>
              </a:rPr>
              <a:t>收</a:t>
            </a:r>
            <a:r>
              <a:rPr dirty="0" sz="1050" spc="5">
                <a:latin typeface="楷体"/>
                <a:cs typeface="楷体"/>
              </a:rPr>
              <a:t>入</a:t>
            </a:r>
            <a:r>
              <a:rPr dirty="0" sz="1050" spc="-5">
                <a:latin typeface="Arial"/>
                <a:cs typeface="Arial"/>
              </a:rPr>
              <a:t>1.17</a:t>
            </a:r>
            <a:r>
              <a:rPr dirty="0" sz="1050" spc="-20">
                <a:latin typeface="楷体"/>
                <a:cs typeface="楷体"/>
              </a:rPr>
              <a:t>亿</a:t>
            </a:r>
            <a:r>
              <a:rPr dirty="0" sz="1050" spc="5">
                <a:latin typeface="楷体"/>
                <a:cs typeface="楷体"/>
              </a:rPr>
              <a:t>美元，同比</a:t>
            </a:r>
            <a:endParaRPr sz="10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50">
                <a:latin typeface="Arial"/>
                <a:cs typeface="Arial"/>
              </a:rPr>
              <a:t>+70.0%</a:t>
            </a:r>
            <a:r>
              <a:rPr dirty="0" sz="105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包含</a:t>
            </a:r>
            <a:r>
              <a:rPr dirty="0" sz="1050" spc="-20">
                <a:latin typeface="楷体"/>
                <a:cs typeface="楷体"/>
              </a:rPr>
              <a:t>与</a:t>
            </a:r>
            <a:r>
              <a:rPr dirty="0" sz="1050" spc="5">
                <a:latin typeface="楷体"/>
                <a:cs typeface="楷体"/>
              </a:rPr>
              <a:t>强生合</a:t>
            </a:r>
            <a:r>
              <a:rPr dirty="0" sz="1050" spc="-20">
                <a:latin typeface="楷体"/>
                <a:cs typeface="楷体"/>
              </a:rPr>
              <a:t>作</a:t>
            </a:r>
            <a:r>
              <a:rPr dirty="0" sz="1050" spc="5">
                <a:latin typeface="楷体"/>
                <a:cs typeface="楷体"/>
              </a:rPr>
              <a:t>的</a:t>
            </a:r>
            <a:r>
              <a:rPr dirty="0" sz="1050" spc="-5">
                <a:latin typeface="Arial"/>
                <a:cs typeface="Arial"/>
              </a:rPr>
              <a:t>0.5</a:t>
            </a:r>
            <a:r>
              <a:rPr dirty="0" sz="1050" spc="5">
                <a:latin typeface="楷体"/>
                <a:cs typeface="楷体"/>
              </a:rPr>
              <a:t>亿</a:t>
            </a:r>
            <a:r>
              <a:rPr dirty="0" sz="1050" spc="-20">
                <a:latin typeface="楷体"/>
                <a:cs typeface="楷体"/>
              </a:rPr>
              <a:t>美</a:t>
            </a:r>
            <a:r>
              <a:rPr dirty="0" sz="1050" spc="5">
                <a:latin typeface="楷体"/>
                <a:cs typeface="楷体"/>
              </a:rPr>
              <a:t>元里程</a:t>
            </a:r>
            <a:r>
              <a:rPr dirty="0" sz="1050" spc="-20">
                <a:latin typeface="楷体"/>
                <a:cs typeface="楷体"/>
              </a:rPr>
              <a:t>碑</a:t>
            </a:r>
            <a:r>
              <a:rPr dirty="0" sz="1050" spc="5">
                <a:latin typeface="楷体"/>
                <a:cs typeface="楷体"/>
              </a:rPr>
              <a:t>付款</a:t>
            </a:r>
            <a:r>
              <a:rPr dirty="0" sz="1050" spc="-15">
                <a:latin typeface="楷体"/>
                <a:cs typeface="楷体"/>
              </a:rPr>
              <a:t>与</a:t>
            </a:r>
            <a:r>
              <a:rPr dirty="0" sz="1050">
                <a:latin typeface="Arial"/>
                <a:cs typeface="Arial"/>
              </a:rPr>
              <a:t>0.67</a:t>
            </a:r>
            <a:r>
              <a:rPr dirty="0" sz="1050" spc="-20">
                <a:latin typeface="楷体"/>
                <a:cs typeface="楷体"/>
              </a:rPr>
              <a:t>亿</a:t>
            </a:r>
            <a:r>
              <a:rPr dirty="0" sz="1050" spc="5">
                <a:latin typeface="楷体"/>
                <a:cs typeface="楷体"/>
              </a:rPr>
              <a:t>美元销</a:t>
            </a:r>
            <a:r>
              <a:rPr dirty="0" sz="1050" spc="-20">
                <a:latin typeface="楷体"/>
                <a:cs typeface="楷体"/>
              </a:rPr>
              <a:t>售</a:t>
            </a:r>
            <a:r>
              <a:rPr dirty="0" sz="1050" spc="5">
                <a:latin typeface="楷体"/>
                <a:cs typeface="楷体"/>
              </a:rPr>
              <a:t>分</a:t>
            </a:r>
            <a:endParaRPr sz="1050">
              <a:latin typeface="楷体"/>
              <a:cs typeface="楷体"/>
            </a:endParaRPr>
          </a:p>
          <a:p>
            <a:pPr marL="12700" marR="5080">
              <a:lnSpc>
                <a:spcPct val="119400"/>
              </a:lnSpc>
              <a:spcBef>
                <a:spcPts val="10"/>
              </a:spcBef>
            </a:pPr>
            <a:r>
              <a:rPr dirty="0" sz="1050" spc="5">
                <a:latin typeface="楷体"/>
                <a:cs typeface="楷体"/>
              </a:rPr>
              <a:t>成。</a:t>
            </a:r>
            <a:r>
              <a:rPr dirty="0" sz="1050">
                <a:latin typeface="Arial"/>
                <a:cs typeface="Arial"/>
              </a:rPr>
              <a:t>2023</a:t>
            </a:r>
            <a:r>
              <a:rPr dirty="0" sz="1050" spc="-20">
                <a:latin typeface="楷体"/>
                <a:cs typeface="楷体"/>
              </a:rPr>
              <a:t>年</a:t>
            </a:r>
            <a:r>
              <a:rPr dirty="0" sz="1050" spc="5">
                <a:latin typeface="楷体"/>
                <a:cs typeface="楷体"/>
              </a:rPr>
              <a:t>传奇生</a:t>
            </a:r>
            <a:r>
              <a:rPr dirty="0" sz="1050" spc="-20">
                <a:latin typeface="楷体"/>
                <a:cs typeface="楷体"/>
              </a:rPr>
              <a:t>物</a:t>
            </a:r>
            <a:r>
              <a:rPr dirty="0" sz="1050" spc="5">
                <a:latin typeface="楷体"/>
                <a:cs typeface="楷体"/>
              </a:rPr>
              <a:t>与强</a:t>
            </a:r>
            <a:r>
              <a:rPr dirty="0" sz="1050" spc="-20">
                <a:latin typeface="楷体"/>
                <a:cs typeface="楷体"/>
              </a:rPr>
              <a:t>生</a:t>
            </a:r>
            <a:r>
              <a:rPr dirty="0" sz="1050" spc="5">
                <a:latin typeface="楷体"/>
                <a:cs typeface="楷体"/>
              </a:rPr>
              <a:t>将进一</a:t>
            </a:r>
            <a:r>
              <a:rPr dirty="0" sz="1050" spc="-20">
                <a:latin typeface="楷体"/>
                <a:cs typeface="楷体"/>
              </a:rPr>
              <a:t>步</a:t>
            </a:r>
            <a:r>
              <a:rPr dirty="0" sz="1050" spc="5">
                <a:latin typeface="楷体"/>
                <a:cs typeface="楷体"/>
              </a:rPr>
              <a:t>扩大细</a:t>
            </a:r>
            <a:r>
              <a:rPr dirty="0" sz="1050" spc="-20">
                <a:latin typeface="楷体"/>
                <a:cs typeface="楷体"/>
              </a:rPr>
              <a:t>胞</a:t>
            </a:r>
            <a:r>
              <a:rPr dirty="0" sz="1050" spc="5">
                <a:latin typeface="楷体"/>
                <a:cs typeface="楷体"/>
              </a:rPr>
              <a:t>治疗</a:t>
            </a:r>
            <a:r>
              <a:rPr dirty="0" sz="1050" spc="-20">
                <a:latin typeface="楷体"/>
                <a:cs typeface="楷体"/>
              </a:rPr>
              <a:t>产</a:t>
            </a:r>
            <a:r>
              <a:rPr dirty="0" sz="1050" spc="5">
                <a:latin typeface="楷体"/>
                <a:cs typeface="楷体"/>
              </a:rPr>
              <a:t>品的产能</a:t>
            </a:r>
            <a:r>
              <a:rPr dirty="0" sz="1050" spc="-20">
                <a:latin typeface="楷体"/>
                <a:cs typeface="楷体"/>
              </a:rPr>
              <a:t>供</a:t>
            </a:r>
            <a:r>
              <a:rPr dirty="0" sz="1050" spc="5">
                <a:latin typeface="楷体"/>
                <a:cs typeface="楷体"/>
              </a:rPr>
              <a:t>给，在 推进一线</a:t>
            </a:r>
            <a:r>
              <a:rPr dirty="0" sz="1050" spc="-20">
                <a:latin typeface="楷体"/>
                <a:cs typeface="楷体"/>
              </a:rPr>
              <a:t>治</a:t>
            </a:r>
            <a:r>
              <a:rPr dirty="0" sz="1050" spc="5">
                <a:latin typeface="楷体"/>
                <a:cs typeface="楷体"/>
              </a:rPr>
              <a:t>疗</a:t>
            </a:r>
            <a:r>
              <a:rPr dirty="0" sz="1050" spc="-10">
                <a:latin typeface="Arial"/>
                <a:cs typeface="Arial"/>
              </a:rPr>
              <a:t>III</a:t>
            </a:r>
            <a:r>
              <a:rPr dirty="0" sz="1050" spc="5">
                <a:latin typeface="楷体"/>
                <a:cs typeface="楷体"/>
              </a:rPr>
              <a:t>期临床</a:t>
            </a:r>
            <a:r>
              <a:rPr dirty="0" sz="1050" spc="-5">
                <a:latin typeface="Arial"/>
                <a:cs typeface="Arial"/>
              </a:rPr>
              <a:t>CARTITUDE-5</a:t>
            </a:r>
            <a:r>
              <a:rPr dirty="0" sz="1050" spc="-20">
                <a:latin typeface="楷体"/>
                <a:cs typeface="楷体"/>
              </a:rPr>
              <a:t>和</a:t>
            </a:r>
            <a:r>
              <a:rPr dirty="0" sz="1050" spc="10">
                <a:latin typeface="Arial"/>
                <a:cs typeface="Arial"/>
              </a:rPr>
              <a:t>6</a:t>
            </a:r>
            <a:r>
              <a:rPr dirty="0" sz="1050" spc="5">
                <a:latin typeface="楷体"/>
                <a:cs typeface="楷体"/>
              </a:rPr>
              <a:t>的同</a:t>
            </a:r>
            <a:r>
              <a:rPr dirty="0" sz="1050" spc="-20">
                <a:latin typeface="楷体"/>
                <a:cs typeface="楷体"/>
              </a:rPr>
              <a:t>时</a:t>
            </a:r>
            <a:r>
              <a:rPr dirty="0" sz="1050" spc="5">
                <a:latin typeface="楷体"/>
                <a:cs typeface="楷体"/>
              </a:rPr>
              <a:t>，</a:t>
            </a:r>
            <a:r>
              <a:rPr dirty="0" sz="1050" spc="-20">
                <a:latin typeface="楷体"/>
                <a:cs typeface="楷体"/>
              </a:rPr>
              <a:t>满</a:t>
            </a:r>
            <a:r>
              <a:rPr dirty="0" sz="1050" spc="5">
                <a:latin typeface="楷体"/>
                <a:cs typeface="楷体"/>
              </a:rPr>
              <a:t>足更多的</a:t>
            </a:r>
            <a:r>
              <a:rPr dirty="0" sz="1050" spc="-20">
                <a:latin typeface="楷体"/>
                <a:cs typeface="楷体"/>
              </a:rPr>
              <a:t>商</a:t>
            </a:r>
            <a:r>
              <a:rPr dirty="0" sz="1050" spc="5">
                <a:latin typeface="楷体"/>
                <a:cs typeface="楷体"/>
              </a:rPr>
              <a:t>业化患者 需求。</a:t>
            </a:r>
            <a:r>
              <a:rPr dirty="0" sz="1050" spc="-5">
                <a:latin typeface="Arial"/>
                <a:cs typeface="Arial"/>
              </a:rPr>
              <a:t>Carvykti</a:t>
            </a:r>
            <a:r>
              <a:rPr dirty="0" sz="1050" spc="5">
                <a:latin typeface="楷体"/>
                <a:cs typeface="楷体"/>
              </a:rPr>
              <a:t>用</a:t>
            </a:r>
            <a:r>
              <a:rPr dirty="0" sz="1050" spc="-20">
                <a:latin typeface="楷体"/>
                <a:cs typeface="楷体"/>
              </a:rPr>
              <a:t>于</a:t>
            </a:r>
            <a:r>
              <a:rPr dirty="0" sz="1050" spc="5">
                <a:latin typeface="楷体"/>
                <a:cs typeface="楷体"/>
              </a:rPr>
              <a:t>治疗</a:t>
            </a:r>
            <a:r>
              <a:rPr dirty="0" sz="1050" spc="-10">
                <a:latin typeface="Arial"/>
                <a:cs typeface="Arial"/>
              </a:rPr>
              <a:t>2-4</a:t>
            </a:r>
            <a:r>
              <a:rPr dirty="0" sz="1050" spc="5">
                <a:latin typeface="楷体"/>
                <a:cs typeface="楷体"/>
              </a:rPr>
              <a:t>线多</a:t>
            </a:r>
            <a:r>
              <a:rPr dirty="0" sz="1050" spc="-20">
                <a:latin typeface="楷体"/>
                <a:cs typeface="楷体"/>
              </a:rPr>
              <a:t>发</a:t>
            </a:r>
            <a:r>
              <a:rPr dirty="0" sz="1050" spc="5">
                <a:latin typeface="楷体"/>
                <a:cs typeface="楷体"/>
              </a:rPr>
              <a:t>性骨髓</a:t>
            </a:r>
            <a:r>
              <a:rPr dirty="0" sz="1050" spc="-20">
                <a:latin typeface="楷体"/>
                <a:cs typeface="楷体"/>
              </a:rPr>
              <a:t>瘤</a:t>
            </a:r>
            <a:r>
              <a:rPr dirty="0" sz="1050" spc="10">
                <a:latin typeface="楷体"/>
                <a:cs typeface="楷体"/>
              </a:rPr>
              <a:t>的</a:t>
            </a:r>
            <a:r>
              <a:rPr dirty="0" sz="1050" spc="-10">
                <a:latin typeface="Arial"/>
                <a:cs typeface="Arial"/>
              </a:rPr>
              <a:t>III</a:t>
            </a:r>
            <a:r>
              <a:rPr dirty="0" sz="1050" spc="5">
                <a:latin typeface="楷体"/>
                <a:cs typeface="楷体"/>
              </a:rPr>
              <a:t>期</a:t>
            </a:r>
            <a:r>
              <a:rPr dirty="0" sz="1050" spc="-20">
                <a:latin typeface="楷体"/>
                <a:cs typeface="楷体"/>
              </a:rPr>
              <a:t>临</a:t>
            </a:r>
            <a:r>
              <a:rPr dirty="0" sz="1050" spc="5">
                <a:latin typeface="楷体"/>
                <a:cs typeface="楷体"/>
              </a:rPr>
              <a:t>床</a:t>
            </a:r>
            <a:r>
              <a:rPr dirty="0" sz="1050" spc="-5">
                <a:latin typeface="Arial"/>
                <a:cs typeface="Arial"/>
              </a:rPr>
              <a:t>CARTITUDE-4</a:t>
            </a:r>
            <a:r>
              <a:rPr dirty="0" sz="1050" spc="5">
                <a:latin typeface="楷体"/>
                <a:cs typeface="楷体"/>
              </a:rPr>
              <a:t>也 </a:t>
            </a:r>
            <a:r>
              <a:rPr dirty="0" sz="1050" spc="5">
                <a:latin typeface="楷体"/>
                <a:cs typeface="楷体"/>
              </a:rPr>
              <a:t>已达到主</a:t>
            </a:r>
            <a:r>
              <a:rPr dirty="0" sz="1050" spc="-20">
                <a:latin typeface="楷体"/>
                <a:cs typeface="楷体"/>
              </a:rPr>
              <a:t>要</a:t>
            </a:r>
            <a:r>
              <a:rPr dirty="0" sz="1050" spc="5">
                <a:latin typeface="楷体"/>
                <a:cs typeface="楷体"/>
              </a:rPr>
              <a:t>终点，</a:t>
            </a:r>
            <a:r>
              <a:rPr dirty="0" sz="1050" spc="-20">
                <a:latin typeface="楷体"/>
                <a:cs typeface="楷体"/>
              </a:rPr>
              <a:t>我</a:t>
            </a:r>
            <a:r>
              <a:rPr dirty="0" sz="1050" spc="5">
                <a:latin typeface="楷体"/>
                <a:cs typeface="楷体"/>
              </a:rPr>
              <a:t>们预计</a:t>
            </a:r>
            <a:r>
              <a:rPr dirty="0" sz="1050" spc="-20">
                <a:latin typeface="楷体"/>
                <a:cs typeface="楷体"/>
              </a:rPr>
              <a:t>有</a:t>
            </a:r>
            <a:r>
              <a:rPr dirty="0" sz="1050" spc="5">
                <a:latin typeface="楷体"/>
                <a:cs typeface="楷体"/>
              </a:rPr>
              <a:t>望在年</a:t>
            </a:r>
            <a:r>
              <a:rPr dirty="0" sz="1050" spc="-20">
                <a:latin typeface="楷体"/>
                <a:cs typeface="楷体"/>
              </a:rPr>
              <a:t>底</a:t>
            </a:r>
            <a:r>
              <a:rPr dirty="0" sz="1050" spc="5">
                <a:latin typeface="楷体"/>
                <a:cs typeface="楷体"/>
              </a:rPr>
              <a:t>获批，</a:t>
            </a:r>
            <a:r>
              <a:rPr dirty="0" sz="1050" spc="-20">
                <a:latin typeface="楷体"/>
                <a:cs typeface="楷体"/>
              </a:rPr>
              <a:t>加</a:t>
            </a:r>
            <a:r>
              <a:rPr dirty="0" sz="1050" spc="5">
                <a:latin typeface="楷体"/>
                <a:cs typeface="楷体"/>
              </a:rPr>
              <a:t>速</a:t>
            </a:r>
            <a:r>
              <a:rPr dirty="0" sz="1050" spc="-20">
                <a:latin typeface="楷体"/>
                <a:cs typeface="楷体"/>
              </a:rPr>
              <a:t>美</a:t>
            </a:r>
            <a:r>
              <a:rPr dirty="0" sz="1050" spc="5">
                <a:latin typeface="楷体"/>
                <a:cs typeface="楷体"/>
              </a:rPr>
              <a:t>国市场的</a:t>
            </a:r>
            <a:r>
              <a:rPr dirty="0" sz="1050" spc="-20">
                <a:latin typeface="楷体"/>
                <a:cs typeface="楷体"/>
              </a:rPr>
              <a:t>销</a:t>
            </a:r>
            <a:r>
              <a:rPr dirty="0" sz="1050" spc="5">
                <a:latin typeface="楷体"/>
                <a:cs typeface="楷体"/>
              </a:rPr>
              <a:t>售放量。</a:t>
            </a:r>
            <a:endParaRPr sz="1050">
              <a:latin typeface="楷体"/>
              <a:cs typeface="楷体"/>
            </a:endParaRPr>
          </a:p>
          <a:p>
            <a:pPr marL="280670" indent="-268605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280670" algn="l"/>
                <a:tab pos="281305" algn="l"/>
              </a:tabLst>
            </a:pPr>
            <a:r>
              <a:rPr dirty="0" sz="1050" b="1">
                <a:latin typeface="楷体"/>
                <a:cs typeface="楷体"/>
              </a:rPr>
              <a:t>盈利预测、估值与评级</a:t>
            </a:r>
            <a:endParaRPr sz="1050">
              <a:latin typeface="楷体"/>
              <a:cs typeface="楷体"/>
            </a:endParaRPr>
          </a:p>
          <a:p>
            <a:pPr marL="12700" marR="5080">
              <a:lnSpc>
                <a:spcPct val="119300"/>
              </a:lnSpc>
              <a:spcBef>
                <a:spcPts val="605"/>
              </a:spcBef>
            </a:pPr>
            <a:r>
              <a:rPr dirty="0" sz="1050" spc="5">
                <a:latin typeface="楷体"/>
                <a:cs typeface="楷体"/>
              </a:rPr>
              <a:t>考虑到公</a:t>
            </a:r>
            <a:r>
              <a:rPr dirty="0" sz="1050" spc="-20">
                <a:latin typeface="楷体"/>
                <a:cs typeface="楷体"/>
              </a:rPr>
              <a:t>司</a:t>
            </a:r>
            <a:r>
              <a:rPr dirty="0" sz="1050" spc="5">
                <a:latin typeface="楷体"/>
                <a:cs typeface="楷体"/>
              </a:rPr>
              <a:t>细胞治</a:t>
            </a:r>
            <a:r>
              <a:rPr dirty="0" sz="1050" spc="-20">
                <a:latin typeface="楷体"/>
                <a:cs typeface="楷体"/>
              </a:rPr>
              <a:t>疗</a:t>
            </a:r>
            <a:r>
              <a:rPr dirty="0" sz="1050" spc="5">
                <a:latin typeface="楷体"/>
                <a:cs typeface="楷体"/>
              </a:rPr>
              <a:t>产品在</a:t>
            </a:r>
            <a:r>
              <a:rPr dirty="0" sz="1050" spc="-20">
                <a:latin typeface="楷体"/>
                <a:cs typeface="楷体"/>
              </a:rPr>
              <a:t>产</a:t>
            </a:r>
            <a:r>
              <a:rPr dirty="0" sz="1050" spc="5">
                <a:latin typeface="楷体"/>
                <a:cs typeface="楷体"/>
              </a:rPr>
              <a:t>能扩增</a:t>
            </a:r>
            <a:r>
              <a:rPr dirty="0" sz="1050" spc="-20">
                <a:latin typeface="楷体"/>
                <a:cs typeface="楷体"/>
              </a:rPr>
              <a:t>节</a:t>
            </a:r>
            <a:r>
              <a:rPr dirty="0" sz="1050" spc="5">
                <a:latin typeface="楷体"/>
                <a:cs typeface="楷体"/>
              </a:rPr>
              <a:t>奏和进</a:t>
            </a:r>
            <a:r>
              <a:rPr dirty="0" sz="1050" spc="-20">
                <a:latin typeface="楷体"/>
                <a:cs typeface="楷体"/>
              </a:rPr>
              <a:t>入</a:t>
            </a:r>
            <a:r>
              <a:rPr dirty="0" sz="1050" spc="5">
                <a:latin typeface="楷体"/>
                <a:cs typeface="楷体"/>
              </a:rPr>
              <a:t>早</a:t>
            </a:r>
            <a:r>
              <a:rPr dirty="0" sz="1050" spc="-20">
                <a:latin typeface="楷体"/>
                <a:cs typeface="楷体"/>
              </a:rPr>
              <a:t>线</a:t>
            </a:r>
            <a:r>
              <a:rPr dirty="0" sz="1050" spc="5">
                <a:latin typeface="楷体"/>
                <a:cs typeface="楷体"/>
              </a:rPr>
              <a:t>治疗市场</a:t>
            </a:r>
            <a:r>
              <a:rPr dirty="0" sz="1050" spc="-2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时点变 化，我们</a:t>
            </a:r>
            <a:r>
              <a:rPr dirty="0" sz="1050" spc="-20">
                <a:latin typeface="楷体"/>
                <a:cs typeface="楷体"/>
              </a:rPr>
              <a:t>预</a:t>
            </a:r>
            <a:r>
              <a:rPr dirty="0" sz="1050" spc="5">
                <a:latin typeface="楷体"/>
                <a:cs typeface="楷体"/>
              </a:rPr>
              <a:t>计</a:t>
            </a:r>
            <a:r>
              <a:rPr dirty="0" sz="1050" spc="-5">
                <a:latin typeface="楷体"/>
                <a:cs typeface="楷体"/>
              </a:rPr>
              <a:t>2023-24</a:t>
            </a:r>
            <a:r>
              <a:rPr dirty="0" sz="1050" spc="5">
                <a:latin typeface="楷体"/>
                <a:cs typeface="楷体"/>
              </a:rPr>
              <a:t>年收入</a:t>
            </a:r>
            <a:r>
              <a:rPr dirty="0" sz="1050" spc="-20">
                <a:latin typeface="楷体"/>
                <a:cs typeface="楷体"/>
              </a:rPr>
              <a:t>分</a:t>
            </a:r>
            <a:r>
              <a:rPr dirty="0" sz="1050" spc="5">
                <a:latin typeface="楷体"/>
                <a:cs typeface="楷体"/>
              </a:rPr>
              <a:t>别为</a:t>
            </a:r>
            <a:r>
              <a:rPr dirty="0" sz="1050" spc="-5">
                <a:latin typeface="楷体"/>
                <a:cs typeface="楷体"/>
              </a:rPr>
              <a:t>9.49/18.17</a:t>
            </a:r>
            <a:r>
              <a:rPr dirty="0" sz="1050" spc="5">
                <a:latin typeface="楷体"/>
                <a:cs typeface="楷体"/>
              </a:rPr>
              <a:t>亿</a:t>
            </a:r>
            <a:r>
              <a:rPr dirty="0" sz="1050" spc="-20">
                <a:latin typeface="楷体"/>
                <a:cs typeface="楷体"/>
              </a:rPr>
              <a:t>美</a:t>
            </a:r>
            <a:r>
              <a:rPr dirty="0" sz="1050" spc="5">
                <a:latin typeface="楷体"/>
                <a:cs typeface="楷体"/>
              </a:rPr>
              <a:t>元（原值为 </a:t>
            </a:r>
            <a:r>
              <a:rPr dirty="0" sz="1050">
                <a:latin typeface="楷体"/>
                <a:cs typeface="楷体"/>
              </a:rPr>
              <a:t>11.93/16.46</a:t>
            </a:r>
            <a:r>
              <a:rPr dirty="0" sz="1050" spc="5">
                <a:latin typeface="楷体"/>
                <a:cs typeface="楷体"/>
              </a:rPr>
              <a:t>亿美元</a:t>
            </a:r>
            <a:r>
              <a:rPr dirty="0" sz="1050" spc="-10">
                <a:latin typeface="楷体"/>
                <a:cs typeface="楷体"/>
              </a:rPr>
              <a:t>），</a:t>
            </a:r>
            <a:r>
              <a:rPr dirty="0" sz="1050" spc="5">
                <a:latin typeface="楷体"/>
                <a:cs typeface="楷体"/>
              </a:rPr>
              <a:t>对应</a:t>
            </a:r>
            <a:r>
              <a:rPr dirty="0" sz="1050" spc="-20">
                <a:latin typeface="楷体"/>
                <a:cs typeface="楷体"/>
              </a:rPr>
              <a:t>增</a:t>
            </a:r>
            <a:r>
              <a:rPr dirty="0" sz="1050" spc="5">
                <a:latin typeface="楷体"/>
                <a:cs typeface="楷体"/>
              </a:rPr>
              <a:t>速分别</a:t>
            </a:r>
            <a:r>
              <a:rPr dirty="0" sz="1050" spc="-20">
                <a:latin typeface="楷体"/>
                <a:cs typeface="楷体"/>
              </a:rPr>
              <a:t>为</a:t>
            </a:r>
            <a:r>
              <a:rPr dirty="0" sz="1050" spc="-5">
                <a:latin typeface="楷体"/>
                <a:cs typeface="楷体"/>
              </a:rPr>
              <a:t>51.62%/91.51%；</a:t>
            </a:r>
            <a:r>
              <a:rPr dirty="0" sz="1050" spc="5">
                <a:latin typeface="楷体"/>
                <a:cs typeface="楷体"/>
              </a:rPr>
              <a:t>归母</a:t>
            </a:r>
            <a:r>
              <a:rPr dirty="0" sz="1050" spc="-20">
                <a:latin typeface="楷体"/>
                <a:cs typeface="楷体"/>
              </a:rPr>
              <a:t>净</a:t>
            </a:r>
            <a:r>
              <a:rPr dirty="0" sz="1050" spc="5">
                <a:latin typeface="楷体"/>
                <a:cs typeface="楷体"/>
              </a:rPr>
              <a:t>利润分别 </a:t>
            </a:r>
            <a:r>
              <a:rPr dirty="0" sz="1050">
                <a:latin typeface="楷体"/>
                <a:cs typeface="楷体"/>
              </a:rPr>
              <a:t>为-0.93/1.</a:t>
            </a:r>
            <a:r>
              <a:rPr dirty="0" sz="1050" spc="-25">
                <a:latin typeface="楷体"/>
                <a:cs typeface="楷体"/>
              </a:rPr>
              <a:t>7</a:t>
            </a:r>
            <a:r>
              <a:rPr dirty="0" sz="1050" spc="5">
                <a:latin typeface="楷体"/>
                <a:cs typeface="楷体"/>
              </a:rPr>
              <a:t>8亿美</a:t>
            </a:r>
            <a:r>
              <a:rPr dirty="0" sz="1050" spc="-20">
                <a:latin typeface="楷体"/>
                <a:cs typeface="楷体"/>
              </a:rPr>
              <a:t>元</a:t>
            </a:r>
            <a:r>
              <a:rPr dirty="0" sz="1050" spc="5">
                <a:latin typeface="楷体"/>
                <a:cs typeface="楷体"/>
              </a:rPr>
              <a:t>（原值为</a:t>
            </a:r>
            <a:r>
              <a:rPr dirty="0" sz="1050" spc="-25">
                <a:latin typeface="楷体"/>
                <a:cs typeface="楷体"/>
              </a:rPr>
              <a:t>-</a:t>
            </a:r>
            <a:r>
              <a:rPr dirty="0" sz="1050">
                <a:latin typeface="楷体"/>
                <a:cs typeface="楷体"/>
              </a:rPr>
              <a:t>1.45/0.</a:t>
            </a:r>
            <a:r>
              <a:rPr dirty="0" sz="1050" spc="-25">
                <a:latin typeface="楷体"/>
                <a:cs typeface="楷体"/>
              </a:rPr>
              <a:t>3</a:t>
            </a:r>
            <a:r>
              <a:rPr dirty="0" sz="1050" spc="5">
                <a:latin typeface="楷体"/>
                <a:cs typeface="楷体"/>
              </a:rPr>
              <a:t>3亿美</a:t>
            </a:r>
            <a:r>
              <a:rPr dirty="0" sz="1050" spc="-20">
                <a:latin typeface="楷体"/>
                <a:cs typeface="楷体"/>
              </a:rPr>
              <a:t>元</a:t>
            </a:r>
            <a:r>
              <a:rPr dirty="0" sz="1050" spc="5">
                <a:latin typeface="楷体"/>
                <a:cs typeface="楷体"/>
              </a:rPr>
              <a:t>）</a:t>
            </a:r>
            <a:r>
              <a:rPr dirty="0" sz="1050" spc="-20">
                <a:latin typeface="楷体"/>
                <a:cs typeface="楷体"/>
              </a:rPr>
              <a:t>。</a:t>
            </a:r>
            <a:r>
              <a:rPr dirty="0" sz="1050" spc="5">
                <a:latin typeface="楷体"/>
                <a:cs typeface="楷体"/>
              </a:rPr>
              <a:t>鉴于公司</a:t>
            </a:r>
            <a:r>
              <a:rPr dirty="0" sz="1050" spc="-20">
                <a:latin typeface="楷体"/>
                <a:cs typeface="楷体"/>
              </a:rPr>
              <a:t>各</a:t>
            </a:r>
            <a:r>
              <a:rPr dirty="0" sz="1050" spc="5">
                <a:latin typeface="楷体"/>
                <a:cs typeface="楷体"/>
              </a:rPr>
              <a:t>业务板块 </a:t>
            </a:r>
            <a:r>
              <a:rPr dirty="0" sz="1050" spc="5">
                <a:latin typeface="楷体"/>
                <a:cs typeface="楷体"/>
              </a:rPr>
              <a:t>差异性较</a:t>
            </a:r>
            <a:r>
              <a:rPr dirty="0" sz="1050" spc="-20">
                <a:latin typeface="楷体"/>
                <a:cs typeface="楷体"/>
              </a:rPr>
              <a:t>大</a:t>
            </a:r>
            <a:r>
              <a:rPr dirty="0" sz="1050" spc="5">
                <a:latin typeface="楷体"/>
                <a:cs typeface="楷体"/>
              </a:rPr>
              <a:t>，我们</a:t>
            </a:r>
            <a:r>
              <a:rPr dirty="0" sz="1050" spc="-20">
                <a:latin typeface="楷体"/>
                <a:cs typeface="楷体"/>
              </a:rPr>
              <a:t>采</a:t>
            </a:r>
            <a:r>
              <a:rPr dirty="0" sz="1050" spc="5">
                <a:latin typeface="楷体"/>
                <a:cs typeface="楷体"/>
              </a:rPr>
              <a:t>用分部</a:t>
            </a:r>
            <a:r>
              <a:rPr dirty="0" sz="1050" spc="-20">
                <a:latin typeface="楷体"/>
                <a:cs typeface="楷体"/>
              </a:rPr>
              <a:t>估</a:t>
            </a:r>
            <a:r>
              <a:rPr dirty="0" sz="1050" spc="5">
                <a:latin typeface="楷体"/>
                <a:cs typeface="楷体"/>
              </a:rPr>
              <a:t>值法估</a:t>
            </a:r>
            <a:r>
              <a:rPr dirty="0" sz="1050" spc="-20">
                <a:latin typeface="楷体"/>
                <a:cs typeface="楷体"/>
              </a:rPr>
              <a:t>值</a:t>
            </a:r>
            <a:r>
              <a:rPr dirty="0" sz="1050" spc="5">
                <a:latin typeface="楷体"/>
                <a:cs typeface="楷体"/>
              </a:rPr>
              <a:t>，给予</a:t>
            </a:r>
            <a:r>
              <a:rPr dirty="0" sz="1050" spc="-20">
                <a:latin typeface="楷体"/>
                <a:cs typeface="楷体"/>
              </a:rPr>
              <a:t>公</a:t>
            </a:r>
            <a:r>
              <a:rPr dirty="0" sz="1050" spc="10">
                <a:latin typeface="楷体"/>
                <a:cs typeface="楷体"/>
              </a:rPr>
              <a:t>司</a:t>
            </a:r>
            <a:r>
              <a:rPr dirty="0" sz="1050" spc="-5">
                <a:latin typeface="楷体"/>
                <a:cs typeface="楷体"/>
              </a:rPr>
              <a:t>2023</a:t>
            </a:r>
            <a:r>
              <a:rPr dirty="0" sz="1050" spc="5">
                <a:latin typeface="楷体"/>
                <a:cs typeface="楷体"/>
              </a:rPr>
              <a:t>年目标</a:t>
            </a:r>
            <a:r>
              <a:rPr dirty="0" sz="1050" spc="-20">
                <a:latin typeface="楷体"/>
                <a:cs typeface="楷体"/>
              </a:rPr>
              <a:t>市</a:t>
            </a:r>
            <a:r>
              <a:rPr dirty="0" sz="1050" spc="5">
                <a:latin typeface="楷体"/>
                <a:cs typeface="楷体"/>
              </a:rPr>
              <a:t>值</a:t>
            </a:r>
            <a:r>
              <a:rPr dirty="0" sz="1050">
                <a:latin typeface="楷体"/>
                <a:cs typeface="楷体"/>
              </a:rPr>
              <a:t>583</a:t>
            </a:r>
            <a:r>
              <a:rPr dirty="0" sz="1050" spc="5">
                <a:latin typeface="楷体"/>
                <a:cs typeface="楷体"/>
              </a:rPr>
              <a:t>亿 港元，对</a:t>
            </a:r>
            <a:r>
              <a:rPr dirty="0" sz="1050" spc="-20">
                <a:latin typeface="楷体"/>
                <a:cs typeface="楷体"/>
              </a:rPr>
              <a:t>应</a:t>
            </a:r>
            <a:r>
              <a:rPr dirty="0" sz="1050" spc="5">
                <a:latin typeface="楷体"/>
                <a:cs typeface="楷体"/>
              </a:rPr>
              <a:t>目标价为</a:t>
            </a:r>
            <a:r>
              <a:rPr dirty="0" sz="1050" spc="-5">
                <a:latin typeface="楷体"/>
                <a:cs typeface="楷体"/>
              </a:rPr>
              <a:t>27.55</a:t>
            </a:r>
            <a:r>
              <a:rPr dirty="0" sz="1050" spc="5">
                <a:latin typeface="楷体"/>
                <a:cs typeface="楷体"/>
              </a:rPr>
              <a:t>港</a:t>
            </a:r>
            <a:r>
              <a:rPr dirty="0" sz="1050" spc="-20">
                <a:latin typeface="楷体"/>
                <a:cs typeface="楷体"/>
              </a:rPr>
              <a:t>元</a:t>
            </a:r>
            <a:r>
              <a:rPr dirty="0" sz="1050" spc="5">
                <a:latin typeface="楷体"/>
                <a:cs typeface="楷体"/>
              </a:rPr>
              <a:t>，维持</a:t>
            </a:r>
            <a:r>
              <a:rPr dirty="0" sz="1050" spc="-20">
                <a:latin typeface="楷体"/>
                <a:cs typeface="楷体"/>
              </a:rPr>
              <a:t>“</a:t>
            </a:r>
            <a:r>
              <a:rPr dirty="0" sz="1050" spc="5">
                <a:latin typeface="楷体"/>
                <a:cs typeface="楷体"/>
              </a:rPr>
              <a:t>买入</a:t>
            </a:r>
            <a:r>
              <a:rPr dirty="0" sz="1050" spc="-20">
                <a:latin typeface="楷体"/>
                <a:cs typeface="楷体"/>
              </a:rPr>
              <a:t>”</a:t>
            </a:r>
            <a:r>
              <a:rPr dirty="0" sz="1050" spc="5">
                <a:latin typeface="楷体"/>
                <a:cs typeface="楷体"/>
              </a:rPr>
              <a:t>评</a:t>
            </a:r>
            <a:r>
              <a:rPr dirty="0" sz="1050" spc="-20">
                <a:latin typeface="楷体"/>
                <a:cs typeface="楷体"/>
              </a:rPr>
              <a:t>级</a:t>
            </a:r>
            <a:r>
              <a:rPr dirty="0" sz="1050" spc="5">
                <a:latin typeface="楷体"/>
                <a:cs typeface="楷体"/>
              </a:rPr>
              <a:t>。</a:t>
            </a:r>
            <a:endParaRPr sz="1050">
              <a:latin typeface="楷体"/>
              <a:cs typeface="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356" y="7218705"/>
            <a:ext cx="431736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95"/>
              </a:spcBef>
            </a:pPr>
            <a:r>
              <a:rPr dirty="0" sz="1050" b="1">
                <a:latin typeface="楷体"/>
                <a:cs typeface="楷体"/>
              </a:rPr>
              <a:t>风险</a:t>
            </a:r>
            <a:r>
              <a:rPr dirty="0" sz="1050" spc="20" b="1">
                <a:latin typeface="楷体"/>
                <a:cs typeface="楷体"/>
              </a:rPr>
              <a:t>提</a:t>
            </a:r>
            <a:r>
              <a:rPr dirty="0" sz="1050" b="1">
                <a:latin typeface="楷体"/>
                <a:cs typeface="楷体"/>
              </a:rPr>
              <a:t>示</a:t>
            </a:r>
            <a:r>
              <a:rPr dirty="0" sz="1050" spc="25" b="1">
                <a:latin typeface="楷体"/>
                <a:cs typeface="楷体"/>
              </a:rPr>
              <a:t>：</a:t>
            </a:r>
            <a:r>
              <a:rPr dirty="0" sz="1050" spc="5">
                <a:latin typeface="楷体"/>
                <a:cs typeface="楷体"/>
              </a:rPr>
              <a:t>临床试验结果</a:t>
            </a:r>
            <a:r>
              <a:rPr dirty="0" sz="1050" spc="-20">
                <a:latin typeface="楷体"/>
                <a:cs typeface="楷体"/>
              </a:rPr>
              <a:t>不</a:t>
            </a:r>
            <a:r>
              <a:rPr dirty="0" sz="1050" spc="5">
                <a:latin typeface="楷体"/>
                <a:cs typeface="楷体"/>
              </a:rPr>
              <a:t>及预期；新产品商业化</a:t>
            </a:r>
            <a:r>
              <a:rPr dirty="0" sz="1050" spc="-20">
                <a:latin typeface="楷体"/>
                <a:cs typeface="楷体"/>
              </a:rPr>
              <a:t>不</a:t>
            </a:r>
            <a:r>
              <a:rPr dirty="0" sz="1050" spc="5">
                <a:latin typeface="楷体"/>
                <a:cs typeface="楷体"/>
              </a:rPr>
              <a:t>及预期；行业政策波 </a:t>
            </a:r>
            <a:r>
              <a:rPr dirty="0" sz="1050" spc="5">
                <a:latin typeface="楷体"/>
                <a:cs typeface="楷体"/>
              </a:rPr>
              <a:t>动；市场</a:t>
            </a:r>
            <a:r>
              <a:rPr dirty="0" sz="1050" spc="-20">
                <a:latin typeface="楷体"/>
                <a:cs typeface="楷体"/>
              </a:rPr>
              <a:t>竞</a:t>
            </a:r>
            <a:r>
              <a:rPr dirty="0" sz="1050" spc="5">
                <a:latin typeface="楷体"/>
                <a:cs typeface="楷体"/>
              </a:rPr>
              <a:t>争加剧</a:t>
            </a:r>
            <a:r>
              <a:rPr dirty="0" sz="1050" spc="-20">
                <a:latin typeface="楷体"/>
                <a:cs typeface="楷体"/>
              </a:rPr>
              <a:t>；</a:t>
            </a:r>
            <a:r>
              <a:rPr dirty="0" sz="1050" spc="5">
                <a:latin typeface="楷体"/>
                <a:cs typeface="楷体"/>
              </a:rPr>
              <a:t>新冠疫</a:t>
            </a:r>
            <a:r>
              <a:rPr dirty="0" sz="1050" spc="-20">
                <a:latin typeface="楷体"/>
                <a:cs typeface="楷体"/>
              </a:rPr>
              <a:t>情</a:t>
            </a:r>
            <a:r>
              <a:rPr dirty="0" sz="1050" spc="5">
                <a:latin typeface="楷体"/>
                <a:cs typeface="楷体"/>
              </a:rPr>
              <a:t>；汇率</a:t>
            </a:r>
            <a:r>
              <a:rPr dirty="0" sz="1050" spc="-20">
                <a:latin typeface="楷体"/>
                <a:cs typeface="楷体"/>
              </a:rPr>
              <a:t>变</a:t>
            </a:r>
            <a:r>
              <a:rPr dirty="0" sz="1050" spc="5">
                <a:latin typeface="楷体"/>
                <a:cs typeface="楷体"/>
              </a:rPr>
              <a:t>化</a:t>
            </a:r>
            <a:endParaRPr sz="1050">
              <a:latin typeface="楷体"/>
              <a:cs typeface="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2952" y="1814194"/>
            <a:ext cx="4431030" cy="6350"/>
          </a:xfrm>
          <a:custGeom>
            <a:avLst/>
            <a:gdLst/>
            <a:ahLst/>
            <a:cxnLst/>
            <a:rect l="l" t="t" r="r" b="b"/>
            <a:pathLst>
              <a:path w="4431030" h="6350">
                <a:moveTo>
                  <a:pt x="4430522" y="0"/>
                </a:moveTo>
                <a:lnTo>
                  <a:pt x="0" y="0"/>
                </a:lnTo>
                <a:lnTo>
                  <a:pt x="0" y="6096"/>
                </a:lnTo>
                <a:lnTo>
                  <a:pt x="4430522" y="6096"/>
                </a:lnTo>
                <a:lnTo>
                  <a:pt x="443052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61720" y="8296020"/>
          <a:ext cx="4324350" cy="1814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/>
                <a:gridCol w="612139"/>
                <a:gridCol w="655319"/>
                <a:gridCol w="621665"/>
                <a:gridCol w="668654"/>
                <a:gridCol w="647064"/>
              </a:tblGrid>
              <a:tr h="1828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50" spc="1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财</a:t>
                      </a:r>
                      <a:r>
                        <a:rPr dirty="0" sz="750" spc="-1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务数</a:t>
                      </a:r>
                      <a:r>
                        <a:rPr dirty="0" sz="750" spc="1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据</a:t>
                      </a:r>
                      <a:r>
                        <a:rPr dirty="0" sz="750" spc="-1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和</a:t>
                      </a:r>
                      <a:r>
                        <a:rPr dirty="0" sz="750" spc="1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估</a:t>
                      </a:r>
                      <a:r>
                        <a:rPr dirty="0" sz="750" spc="-1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值</a:t>
                      </a:r>
                      <a:endParaRPr sz="75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873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2021A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556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2022A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556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2023E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556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2024E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556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2025E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5560">
                    <a:solidFill>
                      <a:srgbClr val="C00000"/>
                    </a:solidFill>
                  </a:tcPr>
                </a:tc>
              </a:tr>
              <a:tr h="18835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营业收入（百万美元）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511.06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625.70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948.70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1,816.88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2,466.77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45085"/>
                </a:tc>
              </a:tr>
              <a:tr h="178133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增长率</a:t>
                      </a:r>
                      <a:r>
                        <a:rPr dirty="0" sz="650">
                          <a:latin typeface="宋体"/>
                          <a:cs typeface="宋体"/>
                        </a:rPr>
                        <a:t>（%）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30.76%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22.43%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51.62%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91.51%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35.77%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</a:tr>
              <a:tr h="18484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 spc="-5">
                          <a:latin typeface="Arial"/>
                          <a:cs typeface="Arial"/>
                        </a:rPr>
                        <a:t>EBITDA</a:t>
                      </a:r>
                      <a:r>
                        <a:rPr dirty="0" sz="650" spc="-5">
                          <a:latin typeface="宋体"/>
                          <a:cs typeface="宋体"/>
                        </a:rPr>
                        <a:t>（百万美元）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-446.22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-418.42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17.27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288.87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577.71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</a:tr>
              <a:tr h="176898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归母净利润（百万美元）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-347.87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-226.85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-93.19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178.04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467.26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</a:tr>
              <a:tr h="17791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增长率</a:t>
                      </a:r>
                      <a:r>
                        <a:rPr dirty="0" sz="650">
                          <a:latin typeface="宋体"/>
                          <a:cs typeface="宋体"/>
                        </a:rPr>
                        <a:t>（%）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-69.74%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34.79%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58.92%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291.05%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162.45%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6830"/>
                </a:tc>
              </a:tr>
              <a:tr h="18426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 spc="-10">
                          <a:latin typeface="Arial"/>
                          <a:cs typeface="Arial"/>
                        </a:rPr>
                        <a:t>EPS</a:t>
                      </a:r>
                      <a:r>
                        <a:rPr dirty="0" sz="65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650" spc="-5">
                          <a:latin typeface="宋体"/>
                          <a:cs typeface="宋体"/>
                        </a:rPr>
                        <a:t>美元</a:t>
                      </a:r>
                      <a:r>
                        <a:rPr dirty="0" sz="650" spc="5">
                          <a:latin typeface="宋体"/>
                          <a:cs typeface="宋体"/>
                        </a:rPr>
                        <a:t>/</a:t>
                      </a:r>
                      <a:r>
                        <a:rPr dirty="0" sz="650" spc="-5">
                          <a:latin typeface="宋体"/>
                          <a:cs typeface="宋体"/>
                        </a:rPr>
                        <a:t>股）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 marR="3238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-0.16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-0.11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-0.04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0.08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0.22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8735"/>
                </a:tc>
              </a:tr>
              <a:tr h="18135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市盈率</a:t>
                      </a:r>
                      <a:r>
                        <a:rPr dirty="0" sz="65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650">
                          <a:latin typeface="Arial"/>
                          <a:cs typeface="Arial"/>
                        </a:rPr>
                        <a:t>P/E</a:t>
                      </a:r>
                      <a:r>
                        <a:rPr dirty="0" sz="650">
                          <a:latin typeface="宋体"/>
                          <a:cs typeface="宋体"/>
                        </a:rPr>
                        <a:t>）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-102.2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-156.7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-381.5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199.7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76.1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7465"/>
                </a:tc>
              </a:tr>
              <a:tr h="17998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市净率</a:t>
                      </a:r>
                      <a:r>
                        <a:rPr dirty="0" sz="65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650">
                          <a:latin typeface="Arial"/>
                          <a:cs typeface="Arial"/>
                        </a:rPr>
                        <a:t>P/B</a:t>
                      </a:r>
                      <a:r>
                        <a:rPr dirty="0" sz="650">
                          <a:latin typeface="宋体"/>
                          <a:cs typeface="宋体"/>
                        </a:rPr>
                        <a:t>）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40.4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35.2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11.7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11.0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 spc="5">
                          <a:latin typeface="宋体"/>
                          <a:cs typeface="宋体"/>
                        </a:rPr>
                        <a:t>9.6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/>
                </a:tc>
              </a:tr>
              <a:tr h="17346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 spc="-5">
                          <a:latin typeface="Arial"/>
                          <a:cs typeface="Arial"/>
                        </a:rPr>
                        <a:t>EV/EBITDA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 spc="5">
                          <a:latin typeface="宋体"/>
                          <a:cs typeface="宋体"/>
                        </a:rPr>
                        <a:t>1.7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 spc="5">
                          <a:latin typeface="宋体"/>
                          <a:cs typeface="宋体"/>
                        </a:rPr>
                        <a:t>1.2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 spc="-5">
                          <a:latin typeface="宋体"/>
                          <a:cs typeface="宋体"/>
                        </a:rPr>
                        <a:t>2035.8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121.6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50">
                          <a:latin typeface="宋体"/>
                          <a:cs typeface="宋体"/>
                        </a:rPr>
                        <a:t>60.2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719124" y="10134091"/>
            <a:ext cx="36175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楷体"/>
                <a:cs typeface="楷体"/>
              </a:rPr>
              <a:t>数据来源：</a:t>
            </a:r>
            <a:r>
              <a:rPr dirty="0" sz="750" spc="10">
                <a:latin typeface="楷体"/>
                <a:cs typeface="楷体"/>
              </a:rPr>
              <a:t>公</a:t>
            </a:r>
            <a:r>
              <a:rPr dirty="0" sz="750" spc="-10">
                <a:latin typeface="楷体"/>
                <a:cs typeface="楷体"/>
              </a:rPr>
              <a:t>司公告、</a:t>
            </a:r>
            <a:r>
              <a:rPr dirty="0" sz="750">
                <a:latin typeface="Arial"/>
                <a:cs typeface="Arial"/>
              </a:rPr>
              <a:t>iFinD</a:t>
            </a:r>
            <a:r>
              <a:rPr dirty="0" sz="750">
                <a:latin typeface="楷体"/>
                <a:cs typeface="楷体"/>
              </a:rPr>
              <a:t>，</a:t>
            </a:r>
            <a:r>
              <a:rPr dirty="0" sz="750" spc="-10">
                <a:latin typeface="楷体"/>
                <a:cs typeface="楷体"/>
              </a:rPr>
              <a:t>国联</a:t>
            </a:r>
            <a:r>
              <a:rPr dirty="0" sz="750" spc="10">
                <a:latin typeface="楷体"/>
                <a:cs typeface="楷体"/>
              </a:rPr>
              <a:t>证</a:t>
            </a:r>
            <a:r>
              <a:rPr dirty="0" sz="750" spc="-10">
                <a:latin typeface="楷体"/>
                <a:cs typeface="楷体"/>
              </a:rPr>
              <a:t>券研究</a:t>
            </a:r>
            <a:r>
              <a:rPr dirty="0" sz="750" spc="15">
                <a:latin typeface="楷体"/>
                <a:cs typeface="楷体"/>
              </a:rPr>
              <a:t>所</a:t>
            </a:r>
            <a:r>
              <a:rPr dirty="0" sz="750" spc="-10">
                <a:latin typeface="楷体"/>
                <a:cs typeface="楷体"/>
              </a:rPr>
              <a:t>预测；</a:t>
            </a:r>
            <a:r>
              <a:rPr dirty="0" sz="750" spc="10">
                <a:latin typeface="楷体"/>
                <a:cs typeface="楷体"/>
              </a:rPr>
              <a:t>股</a:t>
            </a:r>
            <a:r>
              <a:rPr dirty="0" sz="750" spc="-10">
                <a:latin typeface="楷体"/>
                <a:cs typeface="楷体"/>
              </a:rPr>
              <a:t>价为</a:t>
            </a:r>
            <a:r>
              <a:rPr dirty="0" sz="750" spc="-185">
                <a:latin typeface="楷体"/>
                <a:cs typeface="楷体"/>
              </a:rPr>
              <a:t> </a:t>
            </a:r>
            <a:r>
              <a:rPr dirty="0" sz="750" spc="-5">
                <a:latin typeface="Arial"/>
                <a:cs typeface="Arial"/>
              </a:rPr>
              <a:t>2023</a:t>
            </a:r>
            <a:r>
              <a:rPr dirty="0" sz="750" spc="-20">
                <a:latin typeface="Arial"/>
                <a:cs typeface="Arial"/>
              </a:rPr>
              <a:t> </a:t>
            </a:r>
            <a:r>
              <a:rPr dirty="0" sz="750" spc="-10">
                <a:latin typeface="楷体"/>
                <a:cs typeface="楷体"/>
              </a:rPr>
              <a:t>年</a:t>
            </a:r>
            <a:r>
              <a:rPr dirty="0" sz="750" spc="-180">
                <a:latin typeface="楷体"/>
                <a:cs typeface="楷体"/>
              </a:rPr>
              <a:t> </a:t>
            </a:r>
            <a:r>
              <a:rPr dirty="0" sz="750" spc="-5">
                <a:latin typeface="Arial"/>
                <a:cs typeface="Arial"/>
              </a:rPr>
              <a:t>3</a:t>
            </a:r>
            <a:r>
              <a:rPr dirty="0" sz="750" spc="-20">
                <a:latin typeface="Arial"/>
                <a:cs typeface="Arial"/>
              </a:rPr>
              <a:t> </a:t>
            </a:r>
            <a:r>
              <a:rPr dirty="0" sz="750" spc="-10">
                <a:latin typeface="楷体"/>
                <a:cs typeface="楷体"/>
              </a:rPr>
              <a:t>月</a:t>
            </a:r>
            <a:r>
              <a:rPr dirty="0" sz="750" spc="-155">
                <a:latin typeface="楷体"/>
                <a:cs typeface="楷体"/>
              </a:rPr>
              <a:t> </a:t>
            </a:r>
            <a:r>
              <a:rPr dirty="0" sz="750" spc="-10">
                <a:latin typeface="Arial"/>
                <a:cs typeface="Arial"/>
              </a:rPr>
              <a:t>31</a:t>
            </a:r>
            <a:r>
              <a:rPr dirty="0" sz="750" spc="-20">
                <a:latin typeface="Arial"/>
                <a:cs typeface="Arial"/>
              </a:rPr>
              <a:t> </a:t>
            </a:r>
            <a:r>
              <a:rPr dirty="0" sz="750" spc="-10">
                <a:latin typeface="楷体"/>
                <a:cs typeface="楷体"/>
              </a:rPr>
              <a:t>日收</a:t>
            </a:r>
            <a:r>
              <a:rPr dirty="0" sz="750" spc="10">
                <a:latin typeface="楷体"/>
                <a:cs typeface="楷体"/>
              </a:rPr>
              <a:t>盘</a:t>
            </a:r>
            <a:r>
              <a:rPr dirty="0" sz="750" spc="-10">
                <a:latin typeface="楷体"/>
                <a:cs typeface="楷体"/>
              </a:rPr>
              <a:t>价</a:t>
            </a:r>
            <a:endParaRPr sz="750">
              <a:latin typeface="楷体"/>
              <a:cs typeface="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4526" y="215899"/>
            <a:ext cx="8274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楷体"/>
                <a:cs typeface="楷体"/>
              </a:rPr>
              <a:t>证券研究</a:t>
            </a:r>
            <a:r>
              <a:rPr dirty="0" sz="1050" spc="-20">
                <a:latin typeface="楷体"/>
                <a:cs typeface="楷体"/>
              </a:rPr>
              <a:t>报</a:t>
            </a:r>
            <a:r>
              <a:rPr dirty="0" sz="1050" spc="5">
                <a:latin typeface="楷体"/>
                <a:cs typeface="楷体"/>
              </a:rPr>
              <a:t>告</a:t>
            </a:r>
            <a:endParaRPr sz="1050">
              <a:latin typeface="楷体"/>
              <a:cs typeface="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37909" y="520953"/>
            <a:ext cx="11899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Arial"/>
                <a:cs typeface="Arial"/>
              </a:rPr>
              <a:t>2023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年</a:t>
            </a:r>
            <a:r>
              <a:rPr dirty="0" sz="1050" spc="-300">
                <a:latin typeface="楷体"/>
                <a:cs typeface="楷体"/>
              </a:rPr>
              <a:t> </a:t>
            </a:r>
            <a:r>
              <a:rPr dirty="0" sz="1050" spc="5">
                <a:latin typeface="Arial"/>
                <a:cs typeface="Arial"/>
              </a:rPr>
              <a:t>04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月</a:t>
            </a:r>
            <a:r>
              <a:rPr dirty="0" sz="1050" spc="-275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03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日</a:t>
            </a:r>
            <a:endParaRPr sz="1050">
              <a:latin typeface="楷体"/>
              <a:cs typeface="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0786" y="772719"/>
            <a:ext cx="60198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95"/>
              </a:spcBef>
              <a:tabLst>
                <a:tab pos="360045" algn="l"/>
              </a:tabLst>
            </a:pPr>
            <a:r>
              <a:rPr dirty="0" sz="900" spc="10" b="1">
                <a:latin typeface="Microsoft JhengHei"/>
                <a:cs typeface="Microsoft JhengHei"/>
              </a:rPr>
              <a:t>投资评</a:t>
            </a:r>
            <a:r>
              <a:rPr dirty="0" sz="900" spc="-15" b="1">
                <a:latin typeface="Microsoft JhengHei"/>
                <a:cs typeface="Microsoft JhengHei"/>
              </a:rPr>
              <a:t>级</a:t>
            </a:r>
            <a:r>
              <a:rPr dirty="0" sz="900" spc="5" b="1">
                <a:latin typeface="Microsoft JhengHei"/>
                <a:cs typeface="Microsoft JhengHei"/>
              </a:rPr>
              <a:t>： 行</a:t>
            </a:r>
            <a:r>
              <a:rPr dirty="0" sz="900" b="1">
                <a:latin typeface="Microsoft JhengHei"/>
                <a:cs typeface="Microsoft JhengHei"/>
              </a:rPr>
              <a:t>	</a:t>
            </a:r>
            <a:r>
              <a:rPr dirty="0" sz="900" spc="-15" b="1">
                <a:latin typeface="Microsoft JhengHei"/>
                <a:cs typeface="Microsoft JhengHei"/>
              </a:rPr>
              <a:t>业：</a:t>
            </a:r>
            <a:endParaRPr sz="9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18657" y="980592"/>
            <a:ext cx="1306195" cy="80899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Arial"/>
                <a:cs typeface="Arial"/>
              </a:rPr>
              <a:t>(HS)</a:t>
            </a:r>
            <a:r>
              <a:rPr dirty="0" sz="1050" spc="140" b="1">
                <a:latin typeface="Arial"/>
                <a:cs typeface="Arial"/>
              </a:rPr>
              <a:t> </a:t>
            </a:r>
            <a:r>
              <a:rPr dirty="0" sz="1050" b="1">
                <a:latin typeface="楷体"/>
                <a:cs typeface="楷体"/>
              </a:rPr>
              <a:t>药品及生物科技</a:t>
            </a:r>
            <a:endParaRPr sz="1050">
              <a:latin typeface="楷体"/>
              <a:cs typeface="楷体"/>
            </a:endParaRPr>
          </a:p>
          <a:p>
            <a:pPr algn="r" marR="7620">
              <a:lnSpc>
                <a:spcPct val="100000"/>
              </a:lnSpc>
              <a:spcBef>
                <a:spcPts val="300"/>
              </a:spcBef>
            </a:pPr>
            <a:r>
              <a:rPr dirty="0" sz="1050" b="1">
                <a:latin typeface="楷体"/>
                <a:cs typeface="楷体"/>
              </a:rPr>
              <a:t>买</a:t>
            </a:r>
            <a:r>
              <a:rPr dirty="0" sz="1050" spc="20" b="1">
                <a:latin typeface="楷体"/>
                <a:cs typeface="楷体"/>
              </a:rPr>
              <a:t>入</a:t>
            </a:r>
            <a:r>
              <a:rPr dirty="0" sz="1050" spc="-30" b="1">
                <a:latin typeface="Arial"/>
                <a:cs typeface="Arial"/>
              </a:rPr>
              <a:t>/</a:t>
            </a:r>
            <a:r>
              <a:rPr dirty="0" sz="1050" b="1">
                <a:latin typeface="楷体"/>
                <a:cs typeface="楷体"/>
              </a:rPr>
              <a:t>维持评级</a:t>
            </a:r>
            <a:endParaRPr sz="1050">
              <a:latin typeface="楷体"/>
              <a:cs typeface="楷体"/>
            </a:endParaRPr>
          </a:p>
          <a:p>
            <a:pPr marL="747395">
              <a:lnSpc>
                <a:spcPct val="100000"/>
              </a:lnSpc>
              <a:spcBef>
                <a:spcPts val="405"/>
              </a:spcBef>
            </a:pPr>
            <a:r>
              <a:rPr dirty="0" sz="900">
                <a:latin typeface="Arial"/>
                <a:cs typeface="Arial"/>
              </a:rPr>
              <a:t>16.80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 spc="-15">
                <a:latin typeface="楷体"/>
                <a:cs typeface="楷体"/>
              </a:rPr>
              <a:t>港元</a:t>
            </a:r>
            <a:endParaRPr sz="900">
              <a:latin typeface="楷体"/>
              <a:cs typeface="楷体"/>
            </a:endParaRPr>
          </a:p>
          <a:p>
            <a:pPr marL="747395">
              <a:lnSpc>
                <a:spcPct val="100000"/>
              </a:lnSpc>
              <a:spcBef>
                <a:spcPts val="480"/>
              </a:spcBef>
            </a:pPr>
            <a:r>
              <a:rPr dirty="0" sz="900">
                <a:latin typeface="Arial"/>
                <a:cs typeface="Arial"/>
              </a:rPr>
              <a:t>27.55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 spc="-15">
                <a:latin typeface="楷体"/>
                <a:cs typeface="楷体"/>
              </a:rPr>
              <a:t>港元</a:t>
            </a:r>
            <a:endParaRPr sz="900">
              <a:latin typeface="楷体"/>
              <a:cs typeface="楷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80786" y="1228090"/>
            <a:ext cx="60198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 b="1">
                <a:latin typeface="Microsoft JhengHei"/>
                <a:cs typeface="Microsoft JhengHei"/>
              </a:rPr>
              <a:t>投资建</a:t>
            </a:r>
            <a:r>
              <a:rPr dirty="0" sz="900" spc="-15" b="1">
                <a:latin typeface="Microsoft JhengHei"/>
                <a:cs typeface="Microsoft JhengHei"/>
              </a:rPr>
              <a:t>议</a:t>
            </a:r>
            <a:r>
              <a:rPr dirty="0" sz="900" spc="10" b="1">
                <a:latin typeface="Microsoft JhengHei"/>
                <a:cs typeface="Microsoft JhengHei"/>
              </a:rPr>
              <a:t>：</a:t>
            </a:r>
            <a:endParaRPr sz="9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80786" y="1366697"/>
            <a:ext cx="601980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700"/>
              </a:lnSpc>
              <a:spcBef>
                <a:spcPts val="95"/>
              </a:spcBef>
            </a:pPr>
            <a:r>
              <a:rPr dirty="0" sz="900" spc="10" b="1">
                <a:latin typeface="Microsoft JhengHei"/>
                <a:cs typeface="Microsoft JhengHei"/>
              </a:rPr>
              <a:t>当前价</a:t>
            </a:r>
            <a:r>
              <a:rPr dirty="0" sz="900" spc="-15" b="1">
                <a:latin typeface="Microsoft JhengHei"/>
                <a:cs typeface="Microsoft JhengHei"/>
              </a:rPr>
              <a:t>格</a:t>
            </a:r>
            <a:r>
              <a:rPr dirty="0" sz="900" spc="10" b="1">
                <a:latin typeface="Microsoft JhengHei"/>
                <a:cs typeface="Microsoft JhengHei"/>
              </a:rPr>
              <a:t>： 目标价</a:t>
            </a:r>
            <a:r>
              <a:rPr dirty="0" sz="900" spc="-15" b="1">
                <a:latin typeface="Microsoft JhengHei"/>
                <a:cs typeface="Microsoft JhengHei"/>
              </a:rPr>
              <a:t>格</a:t>
            </a:r>
            <a:r>
              <a:rPr dirty="0" sz="900" spc="10" b="1">
                <a:latin typeface="Microsoft JhengHei"/>
                <a:cs typeface="Microsoft JhengHei"/>
              </a:rPr>
              <a:t>：</a:t>
            </a:r>
            <a:endParaRPr sz="9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6" y="1953894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C00000"/>
                </a:solidFill>
                <a:latin typeface="楷体"/>
                <a:cs typeface="楷体"/>
              </a:rPr>
              <a:t>基本数据</a:t>
            </a:r>
            <a:endParaRPr sz="1050">
              <a:latin typeface="楷体"/>
              <a:cs typeface="楷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0786" y="2191639"/>
            <a:ext cx="121475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0">
                <a:latin typeface="宋体"/>
                <a:cs typeface="宋体"/>
              </a:rPr>
              <a:t>总股本</a:t>
            </a:r>
            <a:r>
              <a:rPr dirty="0" sz="750" spc="5">
                <a:latin typeface="宋体"/>
                <a:cs typeface="宋体"/>
              </a:rPr>
              <a:t>/</a:t>
            </a:r>
            <a:r>
              <a:rPr dirty="0" sz="750" spc="-10">
                <a:latin typeface="宋体"/>
                <a:cs typeface="宋体"/>
              </a:rPr>
              <a:t>流通股</a:t>
            </a:r>
            <a:r>
              <a:rPr dirty="0" sz="750" spc="10">
                <a:latin typeface="宋体"/>
                <a:cs typeface="宋体"/>
              </a:rPr>
              <a:t>本</a:t>
            </a:r>
            <a:r>
              <a:rPr dirty="0" sz="750" spc="-10">
                <a:latin typeface="宋体"/>
                <a:cs typeface="宋体"/>
              </a:rPr>
              <a:t>（百万</a:t>
            </a:r>
            <a:r>
              <a:rPr dirty="0" sz="750" spc="10">
                <a:latin typeface="宋体"/>
                <a:cs typeface="宋体"/>
              </a:rPr>
              <a:t>股</a:t>
            </a:r>
            <a:r>
              <a:rPr dirty="0" sz="750" spc="-10">
                <a:latin typeface="宋体"/>
                <a:cs typeface="宋体"/>
              </a:rPr>
              <a:t>）</a:t>
            </a:r>
            <a:endParaRPr sz="7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7614" y="2191639"/>
            <a:ext cx="51054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20">
                <a:latin typeface="Arial"/>
                <a:cs typeface="Arial"/>
              </a:rPr>
              <a:t>2,116/2,116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23383" y="2152522"/>
            <a:ext cx="2162175" cy="6350"/>
          </a:xfrm>
          <a:custGeom>
            <a:avLst/>
            <a:gdLst/>
            <a:ahLst/>
            <a:cxnLst/>
            <a:rect l="l" t="t" r="r" b="b"/>
            <a:pathLst>
              <a:path w="2162175" h="6350">
                <a:moveTo>
                  <a:pt x="1338694" y="0"/>
                </a:moveTo>
                <a:lnTo>
                  <a:pt x="1332611" y="0"/>
                </a:lnTo>
                <a:lnTo>
                  <a:pt x="0" y="0"/>
                </a:lnTo>
                <a:lnTo>
                  <a:pt x="0" y="6096"/>
                </a:lnTo>
                <a:lnTo>
                  <a:pt x="1332611" y="6096"/>
                </a:lnTo>
                <a:lnTo>
                  <a:pt x="1338694" y="6096"/>
                </a:lnTo>
                <a:lnTo>
                  <a:pt x="1338694" y="0"/>
                </a:lnTo>
                <a:close/>
              </a:path>
              <a:path w="2162175" h="6350">
                <a:moveTo>
                  <a:pt x="2161971" y="0"/>
                </a:moveTo>
                <a:lnTo>
                  <a:pt x="1338707" y="0"/>
                </a:lnTo>
                <a:lnTo>
                  <a:pt x="1338707" y="6096"/>
                </a:lnTo>
                <a:lnTo>
                  <a:pt x="2161971" y="6096"/>
                </a:lnTo>
                <a:lnTo>
                  <a:pt x="216197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280786" y="2404998"/>
            <a:ext cx="108648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0">
                <a:latin typeface="宋体"/>
                <a:cs typeface="宋体"/>
              </a:rPr>
              <a:t>流通</a:t>
            </a:r>
            <a:r>
              <a:rPr dirty="0" sz="750" spc="-210">
                <a:latin typeface="宋体"/>
                <a:cs typeface="宋体"/>
              </a:rPr>
              <a:t> </a:t>
            </a:r>
            <a:r>
              <a:rPr dirty="0" sz="750" spc="-5">
                <a:latin typeface="Arial"/>
                <a:cs typeface="Arial"/>
              </a:rPr>
              <a:t>A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 spc="-10">
                <a:latin typeface="宋体"/>
                <a:cs typeface="宋体"/>
              </a:rPr>
              <a:t>股市值（百</a:t>
            </a:r>
            <a:r>
              <a:rPr dirty="0" sz="750" spc="10">
                <a:latin typeface="宋体"/>
                <a:cs typeface="宋体"/>
              </a:rPr>
              <a:t>万</a:t>
            </a:r>
            <a:r>
              <a:rPr dirty="0" sz="750" spc="-10">
                <a:latin typeface="宋体"/>
                <a:cs typeface="宋体"/>
              </a:rPr>
              <a:t>元）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12940" y="2404998"/>
            <a:ext cx="31559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5">
                <a:latin typeface="Arial"/>
                <a:cs typeface="Arial"/>
              </a:rPr>
              <a:t>35</a:t>
            </a:r>
            <a:r>
              <a:rPr dirty="0" sz="750">
                <a:latin typeface="Arial"/>
                <a:cs typeface="Arial"/>
              </a:rPr>
              <a:t>,</a:t>
            </a:r>
            <a:r>
              <a:rPr dirty="0" sz="750" spc="-15">
                <a:latin typeface="Arial"/>
                <a:cs typeface="Arial"/>
              </a:rPr>
              <a:t>5</a:t>
            </a:r>
            <a:r>
              <a:rPr dirty="0" sz="750" spc="10">
                <a:latin typeface="Arial"/>
                <a:cs typeface="Arial"/>
              </a:rPr>
              <a:t>5</a:t>
            </a:r>
            <a:r>
              <a:rPr dirty="0" sz="750" spc="-5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80786" y="2618613"/>
            <a:ext cx="78486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0">
                <a:latin typeface="宋体"/>
                <a:cs typeface="宋体"/>
              </a:rPr>
              <a:t>每股净资产</a:t>
            </a:r>
            <a:r>
              <a:rPr dirty="0" sz="750" spc="10">
                <a:latin typeface="宋体"/>
                <a:cs typeface="宋体"/>
              </a:rPr>
              <a:t>（</a:t>
            </a:r>
            <a:r>
              <a:rPr dirty="0" sz="750" spc="-10">
                <a:latin typeface="宋体"/>
                <a:cs typeface="宋体"/>
              </a:rPr>
              <a:t>元）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19619" y="2618613"/>
            <a:ext cx="20891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5">
                <a:latin typeface="Arial"/>
                <a:cs typeface="Arial"/>
              </a:rPr>
              <a:t>3</a:t>
            </a:r>
            <a:r>
              <a:rPr dirty="0" sz="750">
                <a:latin typeface="Arial"/>
                <a:cs typeface="Arial"/>
              </a:rPr>
              <a:t>.</a:t>
            </a:r>
            <a:r>
              <a:rPr dirty="0" sz="750" spc="-15">
                <a:latin typeface="Arial"/>
                <a:cs typeface="Arial"/>
              </a:rPr>
              <a:t>7</a:t>
            </a:r>
            <a:r>
              <a:rPr dirty="0" sz="750" spc="-5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0786" y="2835020"/>
            <a:ext cx="73596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0">
                <a:latin typeface="宋体"/>
                <a:cs typeface="宋体"/>
              </a:rPr>
              <a:t>资产负债率（</a:t>
            </a:r>
            <a:r>
              <a:rPr dirty="0" sz="750" spc="5">
                <a:latin typeface="宋体"/>
                <a:cs typeface="宋体"/>
              </a:rPr>
              <a:t>%</a:t>
            </a:r>
            <a:r>
              <a:rPr dirty="0" sz="750" spc="-10">
                <a:latin typeface="宋体"/>
                <a:cs typeface="宋体"/>
              </a:rPr>
              <a:t>）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67804" y="2835020"/>
            <a:ext cx="26098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5">
                <a:latin typeface="Arial"/>
                <a:cs typeface="Arial"/>
              </a:rPr>
              <a:t>46</a:t>
            </a:r>
            <a:r>
              <a:rPr dirty="0" sz="750">
                <a:latin typeface="Arial"/>
                <a:cs typeface="Arial"/>
              </a:rPr>
              <a:t>.</a:t>
            </a:r>
            <a:r>
              <a:rPr dirty="0" sz="750" spc="-15">
                <a:latin typeface="Arial"/>
                <a:cs typeface="Arial"/>
              </a:rPr>
              <a:t>4</a:t>
            </a:r>
            <a:r>
              <a:rPr dirty="0" sz="750" spc="-5">
                <a:latin typeface="Arial"/>
                <a:cs typeface="Arial"/>
              </a:rPr>
              <a:t>9</a:t>
            </a:r>
            <a:endParaRPr sz="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80786" y="3051428"/>
            <a:ext cx="102235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0">
                <a:latin typeface="宋体"/>
                <a:cs typeface="宋体"/>
              </a:rPr>
              <a:t>一年内最高</a:t>
            </a:r>
            <a:r>
              <a:rPr dirty="0" sz="750" spc="5">
                <a:latin typeface="宋体"/>
                <a:cs typeface="宋体"/>
              </a:rPr>
              <a:t>/</a:t>
            </a:r>
            <a:r>
              <a:rPr dirty="0" sz="750" spc="-10">
                <a:latin typeface="宋体"/>
                <a:cs typeface="宋体"/>
              </a:rPr>
              <a:t>最</a:t>
            </a:r>
            <a:r>
              <a:rPr dirty="0" sz="750" spc="10">
                <a:latin typeface="宋体"/>
                <a:cs typeface="宋体"/>
              </a:rPr>
              <a:t>低</a:t>
            </a:r>
            <a:r>
              <a:rPr dirty="0" sz="750" spc="-10">
                <a:latin typeface="宋体"/>
                <a:cs typeface="宋体"/>
              </a:rPr>
              <a:t>（元）</a:t>
            </a:r>
            <a:endParaRPr sz="75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02373" y="3051428"/>
            <a:ext cx="52578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0">
                <a:latin typeface="Arial"/>
                <a:cs typeface="Arial"/>
              </a:rPr>
              <a:t>33.60/13.96</a:t>
            </a:r>
            <a:endParaRPr sz="7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0786" y="3356228"/>
            <a:ext cx="8305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solidFill>
                  <a:srgbClr val="C1002C"/>
                </a:solidFill>
                <a:latin typeface="Microsoft JhengHei"/>
                <a:cs typeface="Microsoft JhengHei"/>
              </a:rPr>
              <a:t>股价相对走势</a:t>
            </a:r>
            <a:endParaRPr sz="105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23383" y="3554856"/>
            <a:ext cx="2162175" cy="6350"/>
          </a:xfrm>
          <a:custGeom>
            <a:avLst/>
            <a:gdLst/>
            <a:ahLst/>
            <a:cxnLst/>
            <a:rect l="l" t="t" r="r" b="b"/>
            <a:pathLst>
              <a:path w="2162175" h="6350">
                <a:moveTo>
                  <a:pt x="2161920" y="0"/>
                </a:moveTo>
                <a:lnTo>
                  <a:pt x="0" y="0"/>
                </a:lnTo>
                <a:lnTo>
                  <a:pt x="0" y="6096"/>
                </a:lnTo>
                <a:lnTo>
                  <a:pt x="2161920" y="6096"/>
                </a:lnTo>
                <a:lnTo>
                  <a:pt x="21619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280786" y="4922316"/>
            <a:ext cx="1733550" cy="5283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732155" algn="l"/>
              </a:tabLst>
            </a:pPr>
            <a:r>
              <a:rPr dirty="0" sz="900" spc="10">
                <a:latin typeface="楷体"/>
                <a:cs typeface="楷体"/>
              </a:rPr>
              <a:t>分</a:t>
            </a:r>
            <a:r>
              <a:rPr dirty="0" sz="900" spc="-15">
                <a:latin typeface="楷体"/>
                <a:cs typeface="楷体"/>
              </a:rPr>
              <a:t>析</a:t>
            </a:r>
            <a:r>
              <a:rPr dirty="0" sz="900" spc="10">
                <a:latin typeface="楷体"/>
                <a:cs typeface="楷体"/>
              </a:rPr>
              <a:t>师	郑薇</a:t>
            </a:r>
            <a:endParaRPr sz="9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900" spc="10">
                <a:latin typeface="楷体"/>
                <a:cs typeface="楷体"/>
              </a:rPr>
              <a:t>执</a:t>
            </a:r>
            <a:r>
              <a:rPr dirty="0" sz="900" spc="-15">
                <a:latin typeface="楷体"/>
                <a:cs typeface="楷体"/>
              </a:rPr>
              <a:t>业</a:t>
            </a:r>
            <a:r>
              <a:rPr dirty="0" sz="900" spc="10">
                <a:latin typeface="楷体"/>
                <a:cs typeface="楷体"/>
              </a:rPr>
              <a:t>证</a:t>
            </a:r>
            <a:r>
              <a:rPr dirty="0" sz="900" spc="-15">
                <a:latin typeface="楷体"/>
                <a:cs typeface="楷体"/>
              </a:rPr>
              <a:t>书</a:t>
            </a:r>
            <a:r>
              <a:rPr dirty="0" sz="900" spc="10">
                <a:latin typeface="楷体"/>
                <a:cs typeface="楷体"/>
              </a:rPr>
              <a:t>编</a:t>
            </a:r>
            <a:r>
              <a:rPr dirty="0" sz="900" spc="-15">
                <a:latin typeface="楷体"/>
                <a:cs typeface="楷体"/>
              </a:rPr>
              <a:t>号</a:t>
            </a:r>
            <a:r>
              <a:rPr dirty="0" sz="900">
                <a:latin typeface="楷体"/>
                <a:cs typeface="楷体"/>
              </a:rPr>
              <a:t>：</a:t>
            </a:r>
            <a:r>
              <a:rPr dirty="0" sz="900">
                <a:latin typeface="Arial"/>
                <a:cs typeface="Arial"/>
              </a:rPr>
              <a:t>S0590521070002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900" spc="10">
                <a:latin typeface="楷体"/>
                <a:cs typeface="楷体"/>
              </a:rPr>
              <a:t>邮</a:t>
            </a:r>
            <a:r>
              <a:rPr dirty="0" sz="900" spc="-15">
                <a:latin typeface="楷体"/>
                <a:cs typeface="楷体"/>
              </a:rPr>
              <a:t>箱</a:t>
            </a:r>
            <a:r>
              <a:rPr dirty="0" sz="900" spc="-5">
                <a:latin typeface="楷体"/>
                <a:cs typeface="楷体"/>
              </a:rPr>
              <a:t>：</a:t>
            </a:r>
            <a:r>
              <a:rPr dirty="0" sz="900" spc="-5">
                <a:latin typeface="Arial"/>
                <a:cs typeface="Arial"/>
                <a:hlinkClick r:id="rId3"/>
              </a:rPr>
              <a:t>zhengwei@glsc.com.cn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80786" y="7258938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C1002C"/>
                </a:solidFill>
                <a:latin typeface="楷体"/>
                <a:cs typeface="楷体"/>
              </a:rPr>
              <a:t>相关报告</a:t>
            </a:r>
            <a:endParaRPr sz="1050">
              <a:latin typeface="楷体"/>
              <a:cs typeface="楷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80786" y="7490586"/>
            <a:ext cx="2047239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5">
                <a:latin typeface="Arial"/>
                <a:cs typeface="Arial"/>
              </a:rPr>
              <a:t>1</a:t>
            </a:r>
            <a:r>
              <a:rPr dirty="0" sz="750" spc="-445">
                <a:latin typeface="楷体"/>
                <a:cs typeface="楷体"/>
              </a:rPr>
              <a:t>、</a:t>
            </a:r>
            <a:r>
              <a:rPr dirty="0" sz="750" spc="-10">
                <a:latin typeface="楷体"/>
                <a:cs typeface="楷体"/>
              </a:rPr>
              <a:t>《金斯</a:t>
            </a:r>
            <a:r>
              <a:rPr dirty="0" sz="750" spc="10">
                <a:latin typeface="楷体"/>
                <a:cs typeface="楷体"/>
              </a:rPr>
              <a:t>瑞</a:t>
            </a:r>
            <a:r>
              <a:rPr dirty="0" sz="750" spc="-10">
                <a:latin typeface="楷体"/>
                <a:cs typeface="楷体"/>
              </a:rPr>
              <a:t>生物科</a:t>
            </a:r>
            <a:r>
              <a:rPr dirty="0" sz="750" spc="-60">
                <a:latin typeface="楷体"/>
                <a:cs typeface="楷体"/>
              </a:rPr>
              <a:t>技</a:t>
            </a:r>
            <a:r>
              <a:rPr dirty="0" sz="750" spc="-10">
                <a:latin typeface="楷体"/>
                <a:cs typeface="楷体"/>
              </a:rPr>
              <a:t>（</a:t>
            </a:r>
            <a:r>
              <a:rPr dirty="0" sz="750" spc="-10">
                <a:latin typeface="Arial"/>
                <a:cs typeface="Arial"/>
              </a:rPr>
              <a:t>1548</a:t>
            </a:r>
            <a:r>
              <a:rPr dirty="0" sz="750" spc="-10">
                <a:latin typeface="楷体"/>
                <a:cs typeface="楷体"/>
              </a:rPr>
              <a:t>）</a:t>
            </a:r>
            <a:r>
              <a:rPr dirty="0" sz="750" spc="-10">
                <a:latin typeface="Arial"/>
                <a:cs typeface="Arial"/>
              </a:rPr>
              <a:t>\</a:t>
            </a:r>
            <a:r>
              <a:rPr dirty="0" sz="750" spc="-10">
                <a:latin typeface="楷体"/>
                <a:cs typeface="楷体"/>
              </a:rPr>
              <a:t>港股行业</a:t>
            </a:r>
            <a:r>
              <a:rPr dirty="0" sz="750" spc="10">
                <a:latin typeface="楷体"/>
                <a:cs typeface="楷体"/>
              </a:rPr>
              <a:t>行</a:t>
            </a:r>
            <a:r>
              <a:rPr dirty="0" sz="750" spc="-10">
                <a:latin typeface="楷体"/>
                <a:cs typeface="楷体"/>
              </a:rPr>
              <a:t>业</a:t>
            </a:r>
            <a:r>
              <a:rPr dirty="0" sz="750" spc="-60">
                <a:latin typeface="楷体"/>
                <a:cs typeface="楷体"/>
              </a:rPr>
              <a:t>》</a:t>
            </a:r>
            <a:r>
              <a:rPr dirty="0" sz="750" spc="-10">
                <a:latin typeface="楷体"/>
                <a:cs typeface="楷体"/>
              </a:rPr>
              <a:t>一</a:t>
            </a:r>
            <a:endParaRPr sz="7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750" spc="-10">
                <a:latin typeface="Arial"/>
                <a:cs typeface="Arial"/>
              </a:rPr>
              <a:t>2022.09.18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23383" y="7457567"/>
            <a:ext cx="2162175" cy="6350"/>
          </a:xfrm>
          <a:custGeom>
            <a:avLst/>
            <a:gdLst/>
            <a:ahLst/>
            <a:cxnLst/>
            <a:rect l="l" t="t" r="r" b="b"/>
            <a:pathLst>
              <a:path w="2162175" h="6350">
                <a:moveTo>
                  <a:pt x="2161920" y="0"/>
                </a:moveTo>
                <a:lnTo>
                  <a:pt x="0" y="0"/>
                </a:lnTo>
                <a:lnTo>
                  <a:pt x="0" y="6095"/>
                </a:lnTo>
                <a:lnTo>
                  <a:pt x="2161920" y="6095"/>
                </a:lnTo>
                <a:lnTo>
                  <a:pt x="21619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23383" y="9808159"/>
            <a:ext cx="2162175" cy="6350"/>
          </a:xfrm>
          <a:custGeom>
            <a:avLst/>
            <a:gdLst/>
            <a:ahLst/>
            <a:cxnLst/>
            <a:rect l="l" t="t" r="r" b="b"/>
            <a:pathLst>
              <a:path w="2162175" h="6350">
                <a:moveTo>
                  <a:pt x="2161920" y="0"/>
                </a:moveTo>
                <a:lnTo>
                  <a:pt x="0" y="0"/>
                </a:lnTo>
                <a:lnTo>
                  <a:pt x="0" y="6095"/>
                </a:lnTo>
                <a:lnTo>
                  <a:pt x="2161920" y="6095"/>
                </a:lnTo>
                <a:lnTo>
                  <a:pt x="2161920" y="0"/>
                </a:lnTo>
                <a:close/>
              </a:path>
            </a:pathLst>
          </a:custGeom>
          <a:solidFill>
            <a:srgbClr val="CF00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039992" y="10347452"/>
            <a:ext cx="135509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0">
                <a:latin typeface="楷体"/>
                <a:cs typeface="楷体"/>
              </a:rPr>
              <a:t>请务必阅读</a:t>
            </a:r>
            <a:r>
              <a:rPr dirty="0" sz="750" spc="10">
                <a:latin typeface="楷体"/>
                <a:cs typeface="楷体"/>
              </a:rPr>
              <a:t>报</a:t>
            </a:r>
            <a:r>
              <a:rPr dirty="0" sz="750" spc="-10">
                <a:latin typeface="楷体"/>
                <a:cs typeface="楷体"/>
              </a:rPr>
              <a:t>告末页</a:t>
            </a:r>
            <a:r>
              <a:rPr dirty="0" sz="750" spc="15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重要声明</a:t>
            </a:r>
            <a:endParaRPr sz="750">
              <a:latin typeface="楷体"/>
              <a:cs typeface="楷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2952" y="10299191"/>
            <a:ext cx="6772909" cy="18415"/>
          </a:xfrm>
          <a:custGeom>
            <a:avLst/>
            <a:gdLst/>
            <a:ahLst/>
            <a:cxnLst/>
            <a:rect l="l" t="t" r="r" b="b"/>
            <a:pathLst>
              <a:path w="6772909" h="18415">
                <a:moveTo>
                  <a:pt x="4430522" y="0"/>
                </a:moveTo>
                <a:lnTo>
                  <a:pt x="0" y="0"/>
                </a:lnTo>
                <a:lnTo>
                  <a:pt x="0" y="18288"/>
                </a:lnTo>
                <a:lnTo>
                  <a:pt x="4430522" y="18288"/>
                </a:lnTo>
                <a:lnTo>
                  <a:pt x="4430522" y="0"/>
                </a:lnTo>
                <a:close/>
              </a:path>
              <a:path w="6772909" h="18415">
                <a:moveTo>
                  <a:pt x="6772351" y="0"/>
                </a:moveTo>
                <a:lnTo>
                  <a:pt x="4628718" y="0"/>
                </a:lnTo>
                <a:lnTo>
                  <a:pt x="4610430" y="0"/>
                </a:lnTo>
                <a:lnTo>
                  <a:pt x="4448886" y="0"/>
                </a:lnTo>
                <a:lnTo>
                  <a:pt x="4430598" y="0"/>
                </a:lnTo>
                <a:lnTo>
                  <a:pt x="4430598" y="18288"/>
                </a:lnTo>
                <a:lnTo>
                  <a:pt x="4448886" y="18288"/>
                </a:lnTo>
                <a:lnTo>
                  <a:pt x="4610430" y="18288"/>
                </a:lnTo>
                <a:lnTo>
                  <a:pt x="4628718" y="18288"/>
                </a:lnTo>
                <a:lnTo>
                  <a:pt x="6772351" y="18288"/>
                </a:lnTo>
                <a:lnTo>
                  <a:pt x="67723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7" name="object 47"/>
          <p:cNvGrpSpPr/>
          <p:nvPr/>
        </p:nvGrpSpPr>
        <p:grpSpPr>
          <a:xfrm>
            <a:off x="5500496" y="3784853"/>
            <a:ext cx="1635125" cy="817880"/>
            <a:chOff x="5500496" y="3784853"/>
            <a:chExt cx="1635125" cy="817880"/>
          </a:xfrm>
        </p:grpSpPr>
        <p:sp>
          <p:nvSpPr>
            <p:cNvPr id="48" name="object 48"/>
            <p:cNvSpPr/>
            <p:nvPr/>
          </p:nvSpPr>
          <p:spPr>
            <a:xfrm>
              <a:off x="5500496" y="3797553"/>
              <a:ext cx="1627505" cy="782320"/>
            </a:xfrm>
            <a:custGeom>
              <a:avLst/>
              <a:gdLst/>
              <a:ahLst/>
              <a:cxnLst/>
              <a:rect l="l" t="t" r="r" b="b"/>
              <a:pathLst>
                <a:path w="1627504" h="782320">
                  <a:moveTo>
                    <a:pt x="22987" y="782192"/>
                  </a:moveTo>
                  <a:lnTo>
                    <a:pt x="22987" y="0"/>
                  </a:lnTo>
                </a:path>
                <a:path w="1627504" h="782320">
                  <a:moveTo>
                    <a:pt x="0" y="782192"/>
                  </a:moveTo>
                  <a:lnTo>
                    <a:pt x="22987" y="782192"/>
                  </a:lnTo>
                </a:path>
                <a:path w="1627504" h="782320">
                  <a:moveTo>
                    <a:pt x="0" y="683005"/>
                  </a:moveTo>
                  <a:lnTo>
                    <a:pt x="22987" y="683005"/>
                  </a:lnTo>
                </a:path>
                <a:path w="1627504" h="782320">
                  <a:moveTo>
                    <a:pt x="0" y="585469"/>
                  </a:moveTo>
                  <a:lnTo>
                    <a:pt x="22987" y="585469"/>
                  </a:lnTo>
                </a:path>
                <a:path w="1627504" h="782320">
                  <a:moveTo>
                    <a:pt x="0" y="487933"/>
                  </a:moveTo>
                  <a:lnTo>
                    <a:pt x="22987" y="487933"/>
                  </a:lnTo>
                </a:path>
                <a:path w="1627504" h="782320">
                  <a:moveTo>
                    <a:pt x="0" y="390398"/>
                  </a:moveTo>
                  <a:lnTo>
                    <a:pt x="22987" y="390398"/>
                  </a:lnTo>
                </a:path>
                <a:path w="1627504" h="782320">
                  <a:moveTo>
                    <a:pt x="0" y="292861"/>
                  </a:moveTo>
                  <a:lnTo>
                    <a:pt x="22987" y="292861"/>
                  </a:lnTo>
                </a:path>
                <a:path w="1627504" h="782320">
                  <a:moveTo>
                    <a:pt x="0" y="195325"/>
                  </a:moveTo>
                  <a:lnTo>
                    <a:pt x="22987" y="195325"/>
                  </a:lnTo>
                </a:path>
                <a:path w="1627504" h="782320">
                  <a:moveTo>
                    <a:pt x="0" y="97789"/>
                  </a:moveTo>
                  <a:lnTo>
                    <a:pt x="22987" y="97789"/>
                  </a:lnTo>
                </a:path>
                <a:path w="1627504" h="782320">
                  <a:moveTo>
                    <a:pt x="0" y="0"/>
                  </a:moveTo>
                  <a:lnTo>
                    <a:pt x="22987" y="0"/>
                  </a:lnTo>
                </a:path>
                <a:path w="1627504" h="782320">
                  <a:moveTo>
                    <a:pt x="22987" y="782192"/>
                  </a:moveTo>
                  <a:lnTo>
                    <a:pt x="1627377" y="782192"/>
                  </a:lnTo>
                </a:path>
              </a:pathLst>
            </a:custGeom>
            <a:ln w="25400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510783" y="4591240"/>
              <a:ext cx="1506220" cy="0"/>
            </a:xfrm>
            <a:custGeom>
              <a:avLst/>
              <a:gdLst/>
              <a:ahLst/>
              <a:cxnLst/>
              <a:rect l="l" t="t" r="r" b="b"/>
              <a:pathLst>
                <a:path w="1506220" h="0">
                  <a:moveTo>
                    <a:pt x="0" y="0"/>
                  </a:moveTo>
                  <a:lnTo>
                    <a:pt x="25400" y="0"/>
                  </a:lnTo>
                </a:path>
                <a:path w="1506220" h="0">
                  <a:moveTo>
                    <a:pt x="133603" y="0"/>
                  </a:moveTo>
                  <a:lnTo>
                    <a:pt x="159003" y="0"/>
                  </a:lnTo>
                </a:path>
                <a:path w="1506220" h="0">
                  <a:moveTo>
                    <a:pt x="270763" y="0"/>
                  </a:moveTo>
                  <a:lnTo>
                    <a:pt x="296163" y="0"/>
                  </a:lnTo>
                </a:path>
                <a:path w="1506220" h="0">
                  <a:moveTo>
                    <a:pt x="401827" y="0"/>
                  </a:moveTo>
                  <a:lnTo>
                    <a:pt x="427227" y="0"/>
                  </a:lnTo>
                </a:path>
                <a:path w="1506220" h="0">
                  <a:moveTo>
                    <a:pt x="542036" y="0"/>
                  </a:moveTo>
                  <a:lnTo>
                    <a:pt x="567436" y="0"/>
                  </a:lnTo>
                </a:path>
                <a:path w="1506220" h="0">
                  <a:moveTo>
                    <a:pt x="679195" y="0"/>
                  </a:moveTo>
                  <a:lnTo>
                    <a:pt x="704595" y="0"/>
                  </a:lnTo>
                </a:path>
                <a:path w="1506220" h="0">
                  <a:moveTo>
                    <a:pt x="810260" y="0"/>
                  </a:moveTo>
                  <a:lnTo>
                    <a:pt x="835660" y="0"/>
                  </a:lnTo>
                </a:path>
                <a:path w="1506220" h="0">
                  <a:moveTo>
                    <a:pt x="947419" y="0"/>
                  </a:moveTo>
                  <a:lnTo>
                    <a:pt x="972819" y="0"/>
                  </a:lnTo>
                </a:path>
                <a:path w="1506220" h="0">
                  <a:moveTo>
                    <a:pt x="1081532" y="0"/>
                  </a:moveTo>
                  <a:lnTo>
                    <a:pt x="1106932" y="0"/>
                  </a:lnTo>
                </a:path>
                <a:path w="1506220" h="0">
                  <a:moveTo>
                    <a:pt x="1218691" y="0"/>
                  </a:moveTo>
                  <a:lnTo>
                    <a:pt x="1244091" y="0"/>
                  </a:lnTo>
                </a:path>
                <a:path w="1506220" h="0">
                  <a:moveTo>
                    <a:pt x="1355851" y="0"/>
                  </a:moveTo>
                  <a:lnTo>
                    <a:pt x="1381251" y="0"/>
                  </a:lnTo>
                </a:path>
                <a:path w="1506220" h="0">
                  <a:moveTo>
                    <a:pt x="1480312" y="0"/>
                  </a:moveTo>
                  <a:lnTo>
                    <a:pt x="1505712" y="0"/>
                  </a:lnTo>
                </a:path>
              </a:pathLst>
            </a:custGeom>
            <a:ln w="2298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525642" y="3830065"/>
              <a:ext cx="1600200" cy="688340"/>
            </a:xfrm>
            <a:custGeom>
              <a:avLst/>
              <a:gdLst/>
              <a:ahLst/>
              <a:cxnLst/>
              <a:rect l="l" t="t" r="r" b="b"/>
              <a:pathLst>
                <a:path w="1600200" h="688339">
                  <a:moveTo>
                    <a:pt x="0" y="260858"/>
                  </a:moveTo>
                  <a:lnTo>
                    <a:pt x="2299" y="274911"/>
                  </a:lnTo>
                  <a:lnTo>
                    <a:pt x="4683" y="289179"/>
                  </a:lnTo>
                  <a:lnTo>
                    <a:pt x="6947" y="302970"/>
                  </a:lnTo>
                  <a:lnTo>
                    <a:pt x="8890" y="315595"/>
                  </a:lnTo>
                  <a:lnTo>
                    <a:pt x="10281" y="327804"/>
                  </a:lnTo>
                  <a:lnTo>
                    <a:pt x="11350" y="339645"/>
                  </a:lnTo>
                  <a:lnTo>
                    <a:pt x="12301" y="349367"/>
                  </a:lnTo>
                  <a:lnTo>
                    <a:pt x="13335" y="355219"/>
                  </a:lnTo>
                  <a:lnTo>
                    <a:pt x="14208" y="353851"/>
                  </a:lnTo>
                  <a:lnTo>
                    <a:pt x="15081" y="347614"/>
                  </a:lnTo>
                  <a:lnTo>
                    <a:pt x="16192" y="341878"/>
                  </a:lnTo>
                  <a:lnTo>
                    <a:pt x="17780" y="342011"/>
                  </a:lnTo>
                  <a:lnTo>
                    <a:pt x="20665" y="353927"/>
                  </a:lnTo>
                  <a:lnTo>
                    <a:pt x="24384" y="372951"/>
                  </a:lnTo>
                  <a:lnTo>
                    <a:pt x="28102" y="391142"/>
                  </a:lnTo>
                  <a:lnTo>
                    <a:pt x="30987" y="400558"/>
                  </a:lnTo>
                  <a:lnTo>
                    <a:pt x="32771" y="395384"/>
                  </a:lnTo>
                  <a:lnTo>
                    <a:pt x="33829" y="381079"/>
                  </a:lnTo>
                  <a:lnTo>
                    <a:pt x="34577" y="366607"/>
                  </a:lnTo>
                  <a:lnTo>
                    <a:pt x="35433" y="360934"/>
                  </a:lnTo>
                  <a:lnTo>
                    <a:pt x="36556" y="369796"/>
                  </a:lnTo>
                  <a:lnTo>
                    <a:pt x="37655" y="387350"/>
                  </a:lnTo>
                  <a:lnTo>
                    <a:pt x="38754" y="404903"/>
                  </a:lnTo>
                  <a:lnTo>
                    <a:pt x="39878" y="413766"/>
                  </a:lnTo>
                  <a:lnTo>
                    <a:pt x="40590" y="408432"/>
                  </a:lnTo>
                  <a:lnTo>
                    <a:pt x="41005" y="394620"/>
                  </a:lnTo>
                  <a:lnTo>
                    <a:pt x="41967" y="380476"/>
                  </a:lnTo>
                  <a:lnTo>
                    <a:pt x="44323" y="374142"/>
                  </a:lnTo>
                  <a:lnTo>
                    <a:pt x="49043" y="380166"/>
                  </a:lnTo>
                  <a:lnTo>
                    <a:pt x="55419" y="393477"/>
                  </a:lnTo>
                  <a:lnTo>
                    <a:pt x="61771" y="407503"/>
                  </a:lnTo>
                  <a:lnTo>
                    <a:pt x="66421" y="415671"/>
                  </a:lnTo>
                  <a:lnTo>
                    <a:pt x="68794" y="414494"/>
                  </a:lnTo>
                  <a:lnTo>
                    <a:pt x="69786" y="408066"/>
                  </a:lnTo>
                  <a:lnTo>
                    <a:pt x="70207" y="401187"/>
                  </a:lnTo>
                  <a:lnTo>
                    <a:pt x="70866" y="398653"/>
                  </a:lnTo>
                  <a:lnTo>
                    <a:pt x="72007" y="403209"/>
                  </a:lnTo>
                  <a:lnTo>
                    <a:pt x="73136" y="411861"/>
                  </a:lnTo>
                  <a:lnTo>
                    <a:pt x="74241" y="420512"/>
                  </a:lnTo>
                  <a:lnTo>
                    <a:pt x="75311" y="425069"/>
                  </a:lnTo>
                  <a:lnTo>
                    <a:pt x="76237" y="422231"/>
                  </a:lnTo>
                  <a:lnTo>
                    <a:pt x="77009" y="414845"/>
                  </a:lnTo>
                  <a:lnTo>
                    <a:pt x="78043" y="408316"/>
                  </a:lnTo>
                  <a:lnTo>
                    <a:pt x="79756" y="408051"/>
                  </a:lnTo>
                  <a:lnTo>
                    <a:pt x="82661" y="418498"/>
                  </a:lnTo>
                  <a:lnTo>
                    <a:pt x="86423" y="435721"/>
                  </a:lnTo>
                  <a:lnTo>
                    <a:pt x="90185" y="452824"/>
                  </a:lnTo>
                  <a:lnTo>
                    <a:pt x="93091" y="462915"/>
                  </a:lnTo>
                  <a:lnTo>
                    <a:pt x="94803" y="462446"/>
                  </a:lnTo>
                  <a:lnTo>
                    <a:pt x="95837" y="455739"/>
                  </a:lnTo>
                  <a:lnTo>
                    <a:pt x="96609" y="447413"/>
                  </a:lnTo>
                  <a:lnTo>
                    <a:pt x="97536" y="442087"/>
                  </a:lnTo>
                  <a:lnTo>
                    <a:pt x="98425" y="440055"/>
                  </a:lnTo>
                  <a:lnTo>
                    <a:pt x="100965" y="446278"/>
                  </a:lnTo>
                  <a:lnTo>
                    <a:pt x="101981" y="443992"/>
                  </a:lnTo>
                  <a:lnTo>
                    <a:pt x="107727" y="397684"/>
                  </a:lnTo>
                  <a:lnTo>
                    <a:pt x="108712" y="386058"/>
                  </a:lnTo>
                  <a:lnTo>
                    <a:pt x="110744" y="379730"/>
                  </a:lnTo>
                  <a:lnTo>
                    <a:pt x="114611" y="380031"/>
                  </a:lnTo>
                  <a:lnTo>
                    <a:pt x="119681" y="384810"/>
                  </a:lnTo>
                  <a:lnTo>
                    <a:pt x="131556" y="431482"/>
                  </a:lnTo>
                  <a:lnTo>
                    <a:pt x="132149" y="447754"/>
                  </a:lnTo>
                  <a:lnTo>
                    <a:pt x="132969" y="460883"/>
                  </a:lnTo>
                  <a:lnTo>
                    <a:pt x="134056" y="468786"/>
                  </a:lnTo>
                  <a:lnTo>
                    <a:pt x="135191" y="474392"/>
                  </a:lnTo>
                  <a:lnTo>
                    <a:pt x="136326" y="479688"/>
                  </a:lnTo>
                  <a:lnTo>
                    <a:pt x="137414" y="486664"/>
                  </a:lnTo>
                  <a:lnTo>
                    <a:pt x="138179" y="497782"/>
                  </a:lnTo>
                  <a:lnTo>
                    <a:pt x="138779" y="511127"/>
                  </a:lnTo>
                  <a:lnTo>
                    <a:pt x="139807" y="524115"/>
                  </a:lnTo>
                  <a:lnTo>
                    <a:pt x="141859" y="534162"/>
                  </a:lnTo>
                  <a:lnTo>
                    <a:pt x="145653" y="541262"/>
                  </a:lnTo>
                  <a:lnTo>
                    <a:pt x="150685" y="546576"/>
                  </a:lnTo>
                  <a:lnTo>
                    <a:pt x="155717" y="549271"/>
                  </a:lnTo>
                  <a:lnTo>
                    <a:pt x="159512" y="548513"/>
                  </a:lnTo>
                  <a:lnTo>
                    <a:pt x="161563" y="542159"/>
                  </a:lnTo>
                  <a:lnTo>
                    <a:pt x="162591" y="531304"/>
                  </a:lnTo>
                  <a:lnTo>
                    <a:pt x="163191" y="519973"/>
                  </a:lnTo>
                  <a:lnTo>
                    <a:pt x="163957" y="512191"/>
                  </a:lnTo>
                  <a:lnTo>
                    <a:pt x="164465" y="510032"/>
                  </a:lnTo>
                  <a:lnTo>
                    <a:pt x="167894" y="512953"/>
                  </a:lnTo>
                  <a:lnTo>
                    <a:pt x="168402" y="511556"/>
                  </a:lnTo>
                  <a:lnTo>
                    <a:pt x="169926" y="507746"/>
                  </a:lnTo>
                  <a:lnTo>
                    <a:pt x="169926" y="493776"/>
                  </a:lnTo>
                  <a:lnTo>
                    <a:pt x="172847" y="489712"/>
                  </a:lnTo>
                  <a:lnTo>
                    <a:pt x="175768" y="485648"/>
                  </a:lnTo>
                  <a:lnTo>
                    <a:pt x="183261" y="492760"/>
                  </a:lnTo>
                  <a:lnTo>
                    <a:pt x="186182" y="486664"/>
                  </a:lnTo>
                  <a:lnTo>
                    <a:pt x="187894" y="479577"/>
                  </a:lnTo>
                  <a:lnTo>
                    <a:pt x="188928" y="469598"/>
                  </a:lnTo>
                  <a:lnTo>
                    <a:pt x="189700" y="459357"/>
                  </a:lnTo>
                  <a:lnTo>
                    <a:pt x="190627" y="451485"/>
                  </a:lnTo>
                  <a:lnTo>
                    <a:pt x="191770" y="445516"/>
                  </a:lnTo>
                  <a:lnTo>
                    <a:pt x="193929" y="441706"/>
                  </a:lnTo>
                  <a:lnTo>
                    <a:pt x="195072" y="440182"/>
                  </a:lnTo>
                  <a:lnTo>
                    <a:pt x="195453" y="439674"/>
                  </a:lnTo>
                  <a:lnTo>
                    <a:pt x="199009" y="442341"/>
                  </a:lnTo>
                  <a:lnTo>
                    <a:pt x="199390" y="440182"/>
                  </a:lnTo>
                  <a:lnTo>
                    <a:pt x="200316" y="431063"/>
                  </a:lnTo>
                  <a:lnTo>
                    <a:pt x="201088" y="417718"/>
                  </a:lnTo>
                  <a:lnTo>
                    <a:pt x="202122" y="404302"/>
                  </a:lnTo>
                  <a:lnTo>
                    <a:pt x="203835" y="394970"/>
                  </a:lnTo>
                  <a:lnTo>
                    <a:pt x="205994" y="389255"/>
                  </a:lnTo>
                  <a:lnTo>
                    <a:pt x="215011" y="386588"/>
                  </a:lnTo>
                  <a:lnTo>
                    <a:pt x="217170" y="392938"/>
                  </a:lnTo>
                  <a:lnTo>
                    <a:pt x="218882" y="403651"/>
                  </a:lnTo>
                  <a:lnTo>
                    <a:pt x="219916" y="419496"/>
                  </a:lnTo>
                  <a:lnTo>
                    <a:pt x="220688" y="435746"/>
                  </a:lnTo>
                  <a:lnTo>
                    <a:pt x="221615" y="447675"/>
                  </a:lnTo>
                  <a:lnTo>
                    <a:pt x="222377" y="453771"/>
                  </a:lnTo>
                  <a:lnTo>
                    <a:pt x="225171" y="456311"/>
                  </a:lnTo>
                  <a:lnTo>
                    <a:pt x="226060" y="459105"/>
                  </a:lnTo>
                  <a:lnTo>
                    <a:pt x="227457" y="464058"/>
                  </a:lnTo>
                  <a:lnTo>
                    <a:pt x="228981" y="478917"/>
                  </a:lnTo>
                  <a:lnTo>
                    <a:pt x="230505" y="477901"/>
                  </a:lnTo>
                  <a:lnTo>
                    <a:pt x="231902" y="477012"/>
                  </a:lnTo>
                  <a:lnTo>
                    <a:pt x="232029" y="465582"/>
                  </a:lnTo>
                  <a:lnTo>
                    <a:pt x="234950" y="453390"/>
                  </a:lnTo>
                  <a:lnTo>
                    <a:pt x="237835" y="442253"/>
                  </a:lnTo>
                  <a:lnTo>
                    <a:pt x="241554" y="428879"/>
                  </a:lnTo>
                  <a:lnTo>
                    <a:pt x="245272" y="415028"/>
                  </a:lnTo>
                  <a:lnTo>
                    <a:pt x="248158" y="402463"/>
                  </a:lnTo>
                  <a:lnTo>
                    <a:pt x="249941" y="390626"/>
                  </a:lnTo>
                  <a:lnTo>
                    <a:pt x="250999" y="378920"/>
                  </a:lnTo>
                  <a:lnTo>
                    <a:pt x="251747" y="369048"/>
                  </a:lnTo>
                  <a:lnTo>
                    <a:pt x="252603" y="362712"/>
                  </a:lnTo>
                  <a:lnTo>
                    <a:pt x="258556" y="388889"/>
                  </a:lnTo>
                  <a:lnTo>
                    <a:pt x="259637" y="396817"/>
                  </a:lnTo>
                  <a:lnTo>
                    <a:pt x="261493" y="394970"/>
                  </a:lnTo>
                  <a:lnTo>
                    <a:pt x="265306" y="374945"/>
                  </a:lnTo>
                  <a:lnTo>
                    <a:pt x="270383" y="343074"/>
                  </a:lnTo>
                  <a:lnTo>
                    <a:pt x="275459" y="310227"/>
                  </a:lnTo>
                  <a:lnTo>
                    <a:pt x="279273" y="287274"/>
                  </a:lnTo>
                  <a:lnTo>
                    <a:pt x="280035" y="282956"/>
                  </a:lnTo>
                  <a:lnTo>
                    <a:pt x="283337" y="282701"/>
                  </a:lnTo>
                  <a:lnTo>
                    <a:pt x="283718" y="279781"/>
                  </a:lnTo>
                  <a:lnTo>
                    <a:pt x="284785" y="264140"/>
                  </a:lnTo>
                  <a:lnTo>
                    <a:pt x="285877" y="241998"/>
                  </a:lnTo>
                  <a:lnTo>
                    <a:pt x="286968" y="220809"/>
                  </a:lnTo>
                  <a:lnTo>
                    <a:pt x="288036" y="208025"/>
                  </a:lnTo>
                  <a:lnTo>
                    <a:pt x="289177" y="207289"/>
                  </a:lnTo>
                  <a:lnTo>
                    <a:pt x="290306" y="214137"/>
                  </a:lnTo>
                  <a:lnTo>
                    <a:pt x="291411" y="223581"/>
                  </a:lnTo>
                  <a:lnTo>
                    <a:pt x="292481" y="230632"/>
                  </a:lnTo>
                  <a:lnTo>
                    <a:pt x="294005" y="236347"/>
                  </a:lnTo>
                  <a:lnTo>
                    <a:pt x="294005" y="238251"/>
                  </a:lnTo>
                  <a:lnTo>
                    <a:pt x="296926" y="241935"/>
                  </a:lnTo>
                  <a:lnTo>
                    <a:pt x="299847" y="245745"/>
                  </a:lnTo>
                  <a:lnTo>
                    <a:pt x="307340" y="248666"/>
                  </a:lnTo>
                  <a:lnTo>
                    <a:pt x="310261" y="253365"/>
                  </a:lnTo>
                  <a:lnTo>
                    <a:pt x="313182" y="258064"/>
                  </a:lnTo>
                  <a:lnTo>
                    <a:pt x="313182" y="268097"/>
                  </a:lnTo>
                  <a:lnTo>
                    <a:pt x="314706" y="270383"/>
                  </a:lnTo>
                  <a:lnTo>
                    <a:pt x="316103" y="272542"/>
                  </a:lnTo>
                  <a:lnTo>
                    <a:pt x="317627" y="264668"/>
                  </a:lnTo>
                  <a:lnTo>
                    <a:pt x="319151" y="266573"/>
                  </a:lnTo>
                  <a:lnTo>
                    <a:pt x="320548" y="268350"/>
                  </a:lnTo>
                  <a:lnTo>
                    <a:pt x="322072" y="280035"/>
                  </a:lnTo>
                  <a:lnTo>
                    <a:pt x="323596" y="281559"/>
                  </a:lnTo>
                  <a:lnTo>
                    <a:pt x="324358" y="282575"/>
                  </a:lnTo>
                  <a:lnTo>
                    <a:pt x="326263" y="279019"/>
                  </a:lnTo>
                  <a:lnTo>
                    <a:pt x="327914" y="275971"/>
                  </a:lnTo>
                  <a:lnTo>
                    <a:pt x="330872" y="271539"/>
                  </a:lnTo>
                  <a:lnTo>
                    <a:pt x="334629" y="265953"/>
                  </a:lnTo>
                  <a:lnTo>
                    <a:pt x="338361" y="258772"/>
                  </a:lnTo>
                  <a:lnTo>
                    <a:pt x="341249" y="249554"/>
                  </a:lnTo>
                  <a:lnTo>
                    <a:pt x="342961" y="235400"/>
                  </a:lnTo>
                  <a:lnTo>
                    <a:pt x="343995" y="217471"/>
                  </a:lnTo>
                  <a:lnTo>
                    <a:pt x="344767" y="201423"/>
                  </a:lnTo>
                  <a:lnTo>
                    <a:pt x="345694" y="192913"/>
                  </a:lnTo>
                  <a:lnTo>
                    <a:pt x="346817" y="196141"/>
                  </a:lnTo>
                  <a:lnTo>
                    <a:pt x="347916" y="207216"/>
                  </a:lnTo>
                  <a:lnTo>
                    <a:pt x="349015" y="219648"/>
                  </a:lnTo>
                  <a:lnTo>
                    <a:pt x="350139" y="226949"/>
                  </a:lnTo>
                  <a:lnTo>
                    <a:pt x="356282" y="184245"/>
                  </a:lnTo>
                  <a:lnTo>
                    <a:pt x="357316" y="167929"/>
                  </a:lnTo>
                  <a:lnTo>
                    <a:pt x="359029" y="156972"/>
                  </a:lnTo>
                  <a:lnTo>
                    <a:pt x="361188" y="150495"/>
                  </a:lnTo>
                  <a:lnTo>
                    <a:pt x="370078" y="159639"/>
                  </a:lnTo>
                  <a:lnTo>
                    <a:pt x="372237" y="160782"/>
                  </a:lnTo>
                  <a:lnTo>
                    <a:pt x="375158" y="162306"/>
                  </a:lnTo>
                  <a:lnTo>
                    <a:pt x="375285" y="163195"/>
                  </a:lnTo>
                  <a:lnTo>
                    <a:pt x="376682" y="166497"/>
                  </a:lnTo>
                  <a:lnTo>
                    <a:pt x="378206" y="169925"/>
                  </a:lnTo>
                  <a:lnTo>
                    <a:pt x="379730" y="181864"/>
                  </a:lnTo>
                  <a:lnTo>
                    <a:pt x="381127" y="181610"/>
                  </a:lnTo>
                  <a:lnTo>
                    <a:pt x="381889" y="181356"/>
                  </a:lnTo>
                  <a:lnTo>
                    <a:pt x="383667" y="173100"/>
                  </a:lnTo>
                  <a:lnTo>
                    <a:pt x="385572" y="164592"/>
                  </a:lnTo>
                  <a:lnTo>
                    <a:pt x="394462" y="123634"/>
                  </a:lnTo>
                  <a:lnTo>
                    <a:pt x="403352" y="79628"/>
                  </a:lnTo>
                  <a:lnTo>
                    <a:pt x="406959" y="46142"/>
                  </a:lnTo>
                  <a:lnTo>
                    <a:pt x="407797" y="38100"/>
                  </a:lnTo>
                  <a:lnTo>
                    <a:pt x="409194" y="27432"/>
                  </a:lnTo>
                  <a:lnTo>
                    <a:pt x="410718" y="21463"/>
                  </a:lnTo>
                  <a:lnTo>
                    <a:pt x="412242" y="15494"/>
                  </a:lnTo>
                  <a:lnTo>
                    <a:pt x="413639" y="9525"/>
                  </a:lnTo>
                  <a:lnTo>
                    <a:pt x="415163" y="0"/>
                  </a:lnTo>
                  <a:lnTo>
                    <a:pt x="416560" y="2286"/>
                  </a:lnTo>
                  <a:lnTo>
                    <a:pt x="417486" y="5984"/>
                  </a:lnTo>
                  <a:lnTo>
                    <a:pt x="418258" y="12731"/>
                  </a:lnTo>
                  <a:lnTo>
                    <a:pt x="419292" y="20859"/>
                  </a:lnTo>
                  <a:lnTo>
                    <a:pt x="421005" y="28701"/>
                  </a:lnTo>
                  <a:lnTo>
                    <a:pt x="423963" y="35603"/>
                  </a:lnTo>
                  <a:lnTo>
                    <a:pt x="427720" y="42576"/>
                  </a:lnTo>
                  <a:lnTo>
                    <a:pt x="431452" y="50168"/>
                  </a:lnTo>
                  <a:lnTo>
                    <a:pt x="434340" y="58927"/>
                  </a:lnTo>
                  <a:lnTo>
                    <a:pt x="436052" y="71173"/>
                  </a:lnTo>
                  <a:lnTo>
                    <a:pt x="437086" y="85931"/>
                  </a:lnTo>
                  <a:lnTo>
                    <a:pt x="437858" y="98522"/>
                  </a:lnTo>
                  <a:lnTo>
                    <a:pt x="438785" y="104267"/>
                  </a:lnTo>
                  <a:lnTo>
                    <a:pt x="439908" y="100109"/>
                  </a:lnTo>
                  <a:lnTo>
                    <a:pt x="441007" y="89201"/>
                  </a:lnTo>
                  <a:lnTo>
                    <a:pt x="442106" y="75888"/>
                  </a:lnTo>
                  <a:lnTo>
                    <a:pt x="443230" y="64516"/>
                  </a:lnTo>
                  <a:lnTo>
                    <a:pt x="444353" y="54871"/>
                  </a:lnTo>
                  <a:lnTo>
                    <a:pt x="445452" y="45085"/>
                  </a:lnTo>
                  <a:lnTo>
                    <a:pt x="446551" y="37012"/>
                  </a:lnTo>
                  <a:lnTo>
                    <a:pt x="447675" y="32512"/>
                  </a:lnTo>
                  <a:lnTo>
                    <a:pt x="448530" y="33944"/>
                  </a:lnTo>
                  <a:lnTo>
                    <a:pt x="449278" y="39782"/>
                  </a:lnTo>
                  <a:lnTo>
                    <a:pt x="450336" y="45763"/>
                  </a:lnTo>
                  <a:lnTo>
                    <a:pt x="452120" y="47625"/>
                  </a:lnTo>
                  <a:lnTo>
                    <a:pt x="455005" y="41360"/>
                  </a:lnTo>
                  <a:lnTo>
                    <a:pt x="458724" y="30178"/>
                  </a:lnTo>
                  <a:lnTo>
                    <a:pt x="462442" y="20639"/>
                  </a:lnTo>
                  <a:lnTo>
                    <a:pt x="465328" y="19303"/>
                  </a:lnTo>
                  <a:lnTo>
                    <a:pt x="467111" y="32045"/>
                  </a:lnTo>
                  <a:lnTo>
                    <a:pt x="468169" y="53990"/>
                  </a:lnTo>
                  <a:lnTo>
                    <a:pt x="468917" y="75578"/>
                  </a:lnTo>
                  <a:lnTo>
                    <a:pt x="469773" y="87249"/>
                  </a:lnTo>
                  <a:lnTo>
                    <a:pt x="470914" y="82915"/>
                  </a:lnTo>
                  <a:lnTo>
                    <a:pt x="472043" y="68865"/>
                  </a:lnTo>
                  <a:lnTo>
                    <a:pt x="473148" y="54102"/>
                  </a:lnTo>
                  <a:lnTo>
                    <a:pt x="474218" y="47625"/>
                  </a:lnTo>
                  <a:lnTo>
                    <a:pt x="475341" y="53296"/>
                  </a:lnTo>
                  <a:lnTo>
                    <a:pt x="476440" y="65849"/>
                  </a:lnTo>
                  <a:lnTo>
                    <a:pt x="477539" y="80593"/>
                  </a:lnTo>
                  <a:lnTo>
                    <a:pt x="478663" y="92837"/>
                  </a:lnTo>
                  <a:lnTo>
                    <a:pt x="479589" y="101988"/>
                  </a:lnTo>
                  <a:lnTo>
                    <a:pt x="480361" y="110331"/>
                  </a:lnTo>
                  <a:lnTo>
                    <a:pt x="481395" y="117482"/>
                  </a:lnTo>
                  <a:lnTo>
                    <a:pt x="483108" y="123063"/>
                  </a:lnTo>
                  <a:lnTo>
                    <a:pt x="486029" y="129413"/>
                  </a:lnTo>
                  <a:lnTo>
                    <a:pt x="493395" y="127508"/>
                  </a:lnTo>
                  <a:lnTo>
                    <a:pt x="496443" y="130683"/>
                  </a:lnTo>
                  <a:lnTo>
                    <a:pt x="499364" y="133731"/>
                  </a:lnTo>
                  <a:lnTo>
                    <a:pt x="499364" y="139826"/>
                  </a:lnTo>
                  <a:lnTo>
                    <a:pt x="500888" y="141986"/>
                  </a:lnTo>
                  <a:lnTo>
                    <a:pt x="501650" y="143256"/>
                  </a:lnTo>
                  <a:lnTo>
                    <a:pt x="504444" y="146050"/>
                  </a:lnTo>
                  <a:lnTo>
                    <a:pt x="505206" y="143891"/>
                  </a:lnTo>
                  <a:lnTo>
                    <a:pt x="506347" y="137916"/>
                  </a:lnTo>
                  <a:lnTo>
                    <a:pt x="507476" y="128762"/>
                  </a:lnTo>
                  <a:lnTo>
                    <a:pt x="508581" y="121013"/>
                  </a:lnTo>
                  <a:lnTo>
                    <a:pt x="509651" y="119252"/>
                  </a:lnTo>
                  <a:lnTo>
                    <a:pt x="510577" y="126777"/>
                  </a:lnTo>
                  <a:lnTo>
                    <a:pt x="511349" y="140398"/>
                  </a:lnTo>
                  <a:lnTo>
                    <a:pt x="512383" y="155257"/>
                  </a:lnTo>
                  <a:lnTo>
                    <a:pt x="514096" y="166497"/>
                  </a:lnTo>
                  <a:lnTo>
                    <a:pt x="516890" y="176149"/>
                  </a:lnTo>
                  <a:lnTo>
                    <a:pt x="524637" y="178053"/>
                  </a:lnTo>
                  <a:lnTo>
                    <a:pt x="527431" y="181610"/>
                  </a:lnTo>
                  <a:lnTo>
                    <a:pt x="530098" y="185039"/>
                  </a:lnTo>
                  <a:lnTo>
                    <a:pt x="530479" y="186563"/>
                  </a:lnTo>
                  <a:lnTo>
                    <a:pt x="531876" y="189102"/>
                  </a:lnTo>
                  <a:lnTo>
                    <a:pt x="533146" y="191643"/>
                  </a:lnTo>
                  <a:lnTo>
                    <a:pt x="534924" y="203708"/>
                  </a:lnTo>
                  <a:lnTo>
                    <a:pt x="536321" y="198627"/>
                  </a:lnTo>
                  <a:lnTo>
                    <a:pt x="540766" y="155194"/>
                  </a:lnTo>
                  <a:lnTo>
                    <a:pt x="542369" y="110458"/>
                  </a:lnTo>
                  <a:lnTo>
                    <a:pt x="543427" y="89650"/>
                  </a:lnTo>
                  <a:lnTo>
                    <a:pt x="545211" y="81534"/>
                  </a:lnTo>
                  <a:lnTo>
                    <a:pt x="548096" y="93297"/>
                  </a:lnTo>
                  <a:lnTo>
                    <a:pt x="551815" y="118681"/>
                  </a:lnTo>
                  <a:lnTo>
                    <a:pt x="555533" y="146256"/>
                  </a:lnTo>
                  <a:lnTo>
                    <a:pt x="558419" y="164592"/>
                  </a:lnTo>
                  <a:lnTo>
                    <a:pt x="559054" y="167386"/>
                  </a:lnTo>
                  <a:lnTo>
                    <a:pt x="562610" y="159258"/>
                  </a:lnTo>
                  <a:lnTo>
                    <a:pt x="562864" y="160782"/>
                  </a:lnTo>
                  <a:lnTo>
                    <a:pt x="563987" y="171128"/>
                  </a:lnTo>
                  <a:lnTo>
                    <a:pt x="565086" y="186880"/>
                  </a:lnTo>
                  <a:lnTo>
                    <a:pt x="566185" y="201394"/>
                  </a:lnTo>
                  <a:lnTo>
                    <a:pt x="567309" y="208025"/>
                  </a:lnTo>
                  <a:lnTo>
                    <a:pt x="568432" y="202382"/>
                  </a:lnTo>
                  <a:lnTo>
                    <a:pt x="569531" y="188976"/>
                  </a:lnTo>
                  <a:lnTo>
                    <a:pt x="570630" y="174236"/>
                  </a:lnTo>
                  <a:lnTo>
                    <a:pt x="571754" y="164592"/>
                  </a:lnTo>
                  <a:lnTo>
                    <a:pt x="572389" y="161671"/>
                  </a:lnTo>
                  <a:lnTo>
                    <a:pt x="574929" y="166877"/>
                  </a:lnTo>
                  <a:lnTo>
                    <a:pt x="576199" y="168401"/>
                  </a:lnTo>
                  <a:lnTo>
                    <a:pt x="579120" y="171831"/>
                  </a:lnTo>
                  <a:lnTo>
                    <a:pt x="586486" y="182499"/>
                  </a:lnTo>
                  <a:lnTo>
                    <a:pt x="589534" y="185420"/>
                  </a:lnTo>
                  <a:lnTo>
                    <a:pt x="591058" y="186944"/>
                  </a:lnTo>
                  <a:lnTo>
                    <a:pt x="593090" y="184658"/>
                  </a:lnTo>
                  <a:lnTo>
                    <a:pt x="593852" y="185420"/>
                  </a:lnTo>
                  <a:lnTo>
                    <a:pt x="595376" y="186690"/>
                  </a:lnTo>
                  <a:lnTo>
                    <a:pt x="596900" y="190119"/>
                  </a:lnTo>
                  <a:lnTo>
                    <a:pt x="598297" y="192913"/>
                  </a:lnTo>
                  <a:lnTo>
                    <a:pt x="599821" y="195707"/>
                  </a:lnTo>
                  <a:lnTo>
                    <a:pt x="601345" y="197612"/>
                  </a:lnTo>
                  <a:lnTo>
                    <a:pt x="602742" y="202438"/>
                  </a:lnTo>
                  <a:lnTo>
                    <a:pt x="604266" y="207137"/>
                  </a:lnTo>
                  <a:lnTo>
                    <a:pt x="604266" y="216916"/>
                  </a:lnTo>
                  <a:lnTo>
                    <a:pt x="607187" y="221234"/>
                  </a:lnTo>
                  <a:lnTo>
                    <a:pt x="609854" y="225298"/>
                  </a:lnTo>
                  <a:lnTo>
                    <a:pt x="617855" y="221615"/>
                  </a:lnTo>
                  <a:lnTo>
                    <a:pt x="620522" y="228853"/>
                  </a:lnTo>
                  <a:lnTo>
                    <a:pt x="622234" y="236936"/>
                  </a:lnTo>
                  <a:lnTo>
                    <a:pt x="623268" y="247888"/>
                  </a:lnTo>
                  <a:lnTo>
                    <a:pt x="624040" y="259197"/>
                  </a:lnTo>
                  <a:lnTo>
                    <a:pt x="624967" y="268350"/>
                  </a:lnTo>
                  <a:lnTo>
                    <a:pt x="626364" y="278002"/>
                  </a:lnTo>
                  <a:lnTo>
                    <a:pt x="627888" y="287909"/>
                  </a:lnTo>
                  <a:lnTo>
                    <a:pt x="629412" y="287274"/>
                  </a:lnTo>
                  <a:lnTo>
                    <a:pt x="630809" y="286639"/>
                  </a:lnTo>
                  <a:lnTo>
                    <a:pt x="632333" y="272542"/>
                  </a:lnTo>
                  <a:lnTo>
                    <a:pt x="633857" y="264668"/>
                  </a:lnTo>
                  <a:lnTo>
                    <a:pt x="634710" y="257427"/>
                  </a:lnTo>
                  <a:lnTo>
                    <a:pt x="635444" y="249221"/>
                  </a:lnTo>
                  <a:lnTo>
                    <a:pt x="636464" y="242611"/>
                  </a:lnTo>
                  <a:lnTo>
                    <a:pt x="654431" y="276225"/>
                  </a:lnTo>
                  <a:lnTo>
                    <a:pt x="654431" y="285623"/>
                  </a:lnTo>
                  <a:lnTo>
                    <a:pt x="655955" y="287274"/>
                  </a:lnTo>
                  <a:lnTo>
                    <a:pt x="657479" y="288798"/>
                  </a:lnTo>
                  <a:lnTo>
                    <a:pt x="658876" y="275336"/>
                  </a:lnTo>
                  <a:lnTo>
                    <a:pt x="660400" y="277875"/>
                  </a:lnTo>
                  <a:lnTo>
                    <a:pt x="661924" y="280416"/>
                  </a:lnTo>
                  <a:lnTo>
                    <a:pt x="663321" y="291465"/>
                  </a:lnTo>
                  <a:lnTo>
                    <a:pt x="664845" y="302387"/>
                  </a:lnTo>
                  <a:lnTo>
                    <a:pt x="665700" y="312644"/>
                  </a:lnTo>
                  <a:lnTo>
                    <a:pt x="666448" y="324913"/>
                  </a:lnTo>
                  <a:lnTo>
                    <a:pt x="667506" y="336301"/>
                  </a:lnTo>
                  <a:lnTo>
                    <a:pt x="669290" y="343916"/>
                  </a:lnTo>
                  <a:lnTo>
                    <a:pt x="672175" y="345517"/>
                  </a:lnTo>
                  <a:lnTo>
                    <a:pt x="675894" y="343201"/>
                  </a:lnTo>
                  <a:lnTo>
                    <a:pt x="679612" y="340290"/>
                  </a:lnTo>
                  <a:lnTo>
                    <a:pt x="682498" y="340106"/>
                  </a:lnTo>
                  <a:lnTo>
                    <a:pt x="685546" y="343281"/>
                  </a:lnTo>
                  <a:lnTo>
                    <a:pt x="685546" y="358648"/>
                  </a:lnTo>
                  <a:lnTo>
                    <a:pt x="686943" y="362712"/>
                  </a:lnTo>
                  <a:lnTo>
                    <a:pt x="687832" y="364998"/>
                  </a:lnTo>
                  <a:lnTo>
                    <a:pt x="690626" y="363855"/>
                  </a:lnTo>
                  <a:lnTo>
                    <a:pt x="691388" y="364744"/>
                  </a:lnTo>
                  <a:lnTo>
                    <a:pt x="692912" y="366268"/>
                  </a:lnTo>
                  <a:lnTo>
                    <a:pt x="694309" y="372872"/>
                  </a:lnTo>
                  <a:lnTo>
                    <a:pt x="695833" y="372237"/>
                  </a:lnTo>
                  <a:lnTo>
                    <a:pt x="696976" y="371729"/>
                  </a:lnTo>
                  <a:lnTo>
                    <a:pt x="697357" y="355600"/>
                  </a:lnTo>
                  <a:lnTo>
                    <a:pt x="700278" y="360934"/>
                  </a:lnTo>
                  <a:lnTo>
                    <a:pt x="714244" y="398456"/>
                  </a:lnTo>
                  <a:lnTo>
                    <a:pt x="721683" y="445704"/>
                  </a:lnTo>
                  <a:lnTo>
                    <a:pt x="722503" y="451485"/>
                  </a:lnTo>
                  <a:lnTo>
                    <a:pt x="723570" y="450088"/>
                  </a:lnTo>
                  <a:lnTo>
                    <a:pt x="724662" y="443357"/>
                  </a:lnTo>
                  <a:lnTo>
                    <a:pt x="725753" y="436911"/>
                  </a:lnTo>
                  <a:lnTo>
                    <a:pt x="726821" y="436372"/>
                  </a:lnTo>
                  <a:lnTo>
                    <a:pt x="727747" y="444879"/>
                  </a:lnTo>
                  <a:lnTo>
                    <a:pt x="728519" y="458898"/>
                  </a:lnTo>
                  <a:lnTo>
                    <a:pt x="729553" y="474037"/>
                  </a:lnTo>
                  <a:lnTo>
                    <a:pt x="731266" y="485902"/>
                  </a:lnTo>
                  <a:lnTo>
                    <a:pt x="734314" y="497459"/>
                  </a:lnTo>
                  <a:lnTo>
                    <a:pt x="741680" y="505079"/>
                  </a:lnTo>
                  <a:lnTo>
                    <a:pt x="744601" y="506222"/>
                  </a:lnTo>
                  <a:lnTo>
                    <a:pt x="747522" y="507365"/>
                  </a:lnTo>
                  <a:lnTo>
                    <a:pt x="747522" y="489331"/>
                  </a:lnTo>
                  <a:lnTo>
                    <a:pt x="749046" y="492633"/>
                  </a:lnTo>
                  <a:lnTo>
                    <a:pt x="750169" y="498111"/>
                  </a:lnTo>
                  <a:lnTo>
                    <a:pt x="751268" y="507507"/>
                  </a:lnTo>
                  <a:lnTo>
                    <a:pt x="752367" y="517975"/>
                  </a:lnTo>
                  <a:lnTo>
                    <a:pt x="753491" y="526669"/>
                  </a:lnTo>
                  <a:lnTo>
                    <a:pt x="754888" y="535686"/>
                  </a:lnTo>
                  <a:lnTo>
                    <a:pt x="756412" y="538353"/>
                  </a:lnTo>
                  <a:lnTo>
                    <a:pt x="757936" y="546989"/>
                  </a:lnTo>
                  <a:lnTo>
                    <a:pt x="758791" y="554682"/>
                  </a:lnTo>
                  <a:lnTo>
                    <a:pt x="759539" y="563578"/>
                  </a:lnTo>
                  <a:lnTo>
                    <a:pt x="760597" y="572117"/>
                  </a:lnTo>
                  <a:lnTo>
                    <a:pt x="762381" y="578739"/>
                  </a:lnTo>
                  <a:lnTo>
                    <a:pt x="765302" y="585470"/>
                  </a:lnTo>
                  <a:lnTo>
                    <a:pt x="772668" y="588645"/>
                  </a:lnTo>
                  <a:lnTo>
                    <a:pt x="775589" y="587883"/>
                  </a:lnTo>
                  <a:lnTo>
                    <a:pt x="778637" y="586994"/>
                  </a:lnTo>
                  <a:lnTo>
                    <a:pt x="778637" y="570992"/>
                  </a:lnTo>
                  <a:lnTo>
                    <a:pt x="780034" y="573405"/>
                  </a:lnTo>
                  <a:lnTo>
                    <a:pt x="781157" y="578830"/>
                  </a:lnTo>
                  <a:lnTo>
                    <a:pt x="782256" y="588422"/>
                  </a:lnTo>
                  <a:lnTo>
                    <a:pt x="783355" y="597872"/>
                  </a:lnTo>
                  <a:lnTo>
                    <a:pt x="784479" y="602869"/>
                  </a:lnTo>
                  <a:lnTo>
                    <a:pt x="786003" y="604647"/>
                  </a:lnTo>
                  <a:lnTo>
                    <a:pt x="787400" y="585978"/>
                  </a:lnTo>
                  <a:lnTo>
                    <a:pt x="788924" y="583946"/>
                  </a:lnTo>
                  <a:lnTo>
                    <a:pt x="790448" y="582041"/>
                  </a:lnTo>
                  <a:lnTo>
                    <a:pt x="790448" y="589280"/>
                  </a:lnTo>
                  <a:lnTo>
                    <a:pt x="793369" y="590804"/>
                  </a:lnTo>
                  <a:lnTo>
                    <a:pt x="796163" y="592328"/>
                  </a:lnTo>
                  <a:lnTo>
                    <a:pt x="803148" y="598805"/>
                  </a:lnTo>
                  <a:lnTo>
                    <a:pt x="806704" y="593090"/>
                  </a:lnTo>
                  <a:lnTo>
                    <a:pt x="809323" y="584702"/>
                  </a:lnTo>
                  <a:lnTo>
                    <a:pt x="811656" y="572087"/>
                  </a:lnTo>
                  <a:lnTo>
                    <a:pt x="813704" y="560353"/>
                  </a:lnTo>
                  <a:lnTo>
                    <a:pt x="815467" y="554609"/>
                  </a:lnTo>
                  <a:lnTo>
                    <a:pt x="816929" y="557367"/>
                  </a:lnTo>
                  <a:lnTo>
                    <a:pt x="818022" y="565531"/>
                  </a:lnTo>
                  <a:lnTo>
                    <a:pt x="818949" y="575790"/>
                  </a:lnTo>
                  <a:lnTo>
                    <a:pt x="819912" y="584835"/>
                  </a:lnTo>
                  <a:lnTo>
                    <a:pt x="820838" y="591395"/>
                  </a:lnTo>
                  <a:lnTo>
                    <a:pt x="821610" y="597408"/>
                  </a:lnTo>
                  <a:lnTo>
                    <a:pt x="822644" y="604087"/>
                  </a:lnTo>
                  <a:lnTo>
                    <a:pt x="834786" y="653778"/>
                  </a:lnTo>
                  <a:lnTo>
                    <a:pt x="841502" y="672084"/>
                  </a:lnTo>
                  <a:lnTo>
                    <a:pt x="842137" y="671576"/>
                  </a:lnTo>
                  <a:lnTo>
                    <a:pt x="843534" y="670560"/>
                  </a:lnTo>
                  <a:lnTo>
                    <a:pt x="845058" y="655193"/>
                  </a:lnTo>
                  <a:lnTo>
                    <a:pt x="846582" y="657987"/>
                  </a:lnTo>
                  <a:lnTo>
                    <a:pt x="847651" y="664710"/>
                  </a:lnTo>
                  <a:lnTo>
                    <a:pt x="848756" y="676338"/>
                  </a:lnTo>
                  <a:lnTo>
                    <a:pt x="849885" y="686347"/>
                  </a:lnTo>
                  <a:lnTo>
                    <a:pt x="851027" y="688213"/>
                  </a:lnTo>
                  <a:lnTo>
                    <a:pt x="851880" y="677001"/>
                  </a:lnTo>
                  <a:lnTo>
                    <a:pt x="852614" y="657193"/>
                  </a:lnTo>
                  <a:lnTo>
                    <a:pt x="853634" y="636670"/>
                  </a:lnTo>
                  <a:lnTo>
                    <a:pt x="855345" y="623316"/>
                  </a:lnTo>
                  <a:lnTo>
                    <a:pt x="858017" y="622915"/>
                  </a:lnTo>
                  <a:lnTo>
                    <a:pt x="862060" y="627538"/>
                  </a:lnTo>
                  <a:lnTo>
                    <a:pt x="866078" y="631924"/>
                  </a:lnTo>
                  <a:lnTo>
                    <a:pt x="868680" y="630809"/>
                  </a:lnTo>
                  <a:lnTo>
                    <a:pt x="870392" y="615884"/>
                  </a:lnTo>
                  <a:lnTo>
                    <a:pt x="871426" y="593232"/>
                  </a:lnTo>
                  <a:lnTo>
                    <a:pt x="872198" y="570319"/>
                  </a:lnTo>
                  <a:lnTo>
                    <a:pt x="873125" y="554609"/>
                  </a:lnTo>
                  <a:lnTo>
                    <a:pt x="873379" y="552323"/>
                  </a:lnTo>
                  <a:lnTo>
                    <a:pt x="877316" y="553974"/>
                  </a:lnTo>
                  <a:lnTo>
                    <a:pt x="877570" y="553847"/>
                  </a:lnTo>
                  <a:lnTo>
                    <a:pt x="878332" y="553212"/>
                  </a:lnTo>
                  <a:lnTo>
                    <a:pt x="881253" y="551053"/>
                  </a:lnTo>
                  <a:lnTo>
                    <a:pt x="882015" y="546989"/>
                  </a:lnTo>
                  <a:lnTo>
                    <a:pt x="882941" y="536904"/>
                  </a:lnTo>
                  <a:lnTo>
                    <a:pt x="883713" y="522605"/>
                  </a:lnTo>
                  <a:lnTo>
                    <a:pt x="884747" y="510305"/>
                  </a:lnTo>
                  <a:lnTo>
                    <a:pt x="886460" y="506222"/>
                  </a:lnTo>
                  <a:lnTo>
                    <a:pt x="889345" y="516078"/>
                  </a:lnTo>
                  <a:lnTo>
                    <a:pt x="893064" y="535162"/>
                  </a:lnTo>
                  <a:lnTo>
                    <a:pt x="896782" y="554317"/>
                  </a:lnTo>
                  <a:lnTo>
                    <a:pt x="899668" y="564388"/>
                  </a:lnTo>
                  <a:lnTo>
                    <a:pt x="901451" y="561945"/>
                  </a:lnTo>
                  <a:lnTo>
                    <a:pt x="902509" y="552275"/>
                  </a:lnTo>
                  <a:lnTo>
                    <a:pt x="903257" y="539009"/>
                  </a:lnTo>
                  <a:lnTo>
                    <a:pt x="904113" y="525780"/>
                  </a:lnTo>
                  <a:lnTo>
                    <a:pt x="905254" y="511615"/>
                  </a:lnTo>
                  <a:lnTo>
                    <a:pt x="906383" y="495141"/>
                  </a:lnTo>
                  <a:lnTo>
                    <a:pt x="907488" y="479667"/>
                  </a:lnTo>
                  <a:lnTo>
                    <a:pt x="908558" y="468503"/>
                  </a:lnTo>
                  <a:lnTo>
                    <a:pt x="909066" y="464947"/>
                  </a:lnTo>
                  <a:lnTo>
                    <a:pt x="912495" y="461645"/>
                  </a:lnTo>
                  <a:lnTo>
                    <a:pt x="913003" y="462915"/>
                  </a:lnTo>
                  <a:lnTo>
                    <a:pt x="913929" y="468249"/>
                  </a:lnTo>
                  <a:lnTo>
                    <a:pt x="914701" y="476726"/>
                  </a:lnTo>
                  <a:lnTo>
                    <a:pt x="915735" y="485346"/>
                  </a:lnTo>
                  <a:lnTo>
                    <a:pt x="917448" y="491109"/>
                  </a:lnTo>
                  <a:lnTo>
                    <a:pt x="920369" y="495554"/>
                  </a:lnTo>
                  <a:lnTo>
                    <a:pt x="927862" y="494030"/>
                  </a:lnTo>
                  <a:lnTo>
                    <a:pt x="936297" y="447321"/>
                  </a:lnTo>
                  <a:lnTo>
                    <a:pt x="937402" y="424688"/>
                  </a:lnTo>
                  <a:lnTo>
                    <a:pt x="938531" y="402720"/>
                  </a:lnTo>
                  <a:lnTo>
                    <a:pt x="939673" y="387350"/>
                  </a:lnTo>
                  <a:lnTo>
                    <a:pt x="939927" y="384429"/>
                  </a:lnTo>
                  <a:lnTo>
                    <a:pt x="943737" y="382524"/>
                  </a:lnTo>
                  <a:lnTo>
                    <a:pt x="943991" y="383540"/>
                  </a:lnTo>
                  <a:lnTo>
                    <a:pt x="944917" y="390935"/>
                  </a:lnTo>
                  <a:lnTo>
                    <a:pt x="945689" y="402415"/>
                  </a:lnTo>
                  <a:lnTo>
                    <a:pt x="946723" y="412490"/>
                  </a:lnTo>
                  <a:lnTo>
                    <a:pt x="948436" y="415671"/>
                  </a:lnTo>
                  <a:lnTo>
                    <a:pt x="951394" y="408098"/>
                  </a:lnTo>
                  <a:lnTo>
                    <a:pt x="955151" y="393573"/>
                  </a:lnTo>
                  <a:lnTo>
                    <a:pt x="958883" y="377809"/>
                  </a:lnTo>
                  <a:lnTo>
                    <a:pt x="961771" y="366522"/>
                  </a:lnTo>
                  <a:lnTo>
                    <a:pt x="963041" y="362331"/>
                  </a:lnTo>
                  <a:lnTo>
                    <a:pt x="965581" y="356997"/>
                  </a:lnTo>
                  <a:lnTo>
                    <a:pt x="966216" y="359028"/>
                  </a:lnTo>
                  <a:lnTo>
                    <a:pt x="967339" y="364841"/>
                  </a:lnTo>
                  <a:lnTo>
                    <a:pt x="968438" y="373999"/>
                  </a:lnTo>
                  <a:lnTo>
                    <a:pt x="969537" y="384657"/>
                  </a:lnTo>
                  <a:lnTo>
                    <a:pt x="970661" y="394970"/>
                  </a:lnTo>
                  <a:lnTo>
                    <a:pt x="971784" y="406713"/>
                  </a:lnTo>
                  <a:lnTo>
                    <a:pt x="972883" y="420147"/>
                  </a:lnTo>
                  <a:lnTo>
                    <a:pt x="973982" y="430867"/>
                  </a:lnTo>
                  <a:lnTo>
                    <a:pt x="975106" y="434467"/>
                  </a:lnTo>
                  <a:lnTo>
                    <a:pt x="975961" y="427795"/>
                  </a:lnTo>
                  <a:lnTo>
                    <a:pt x="976709" y="413861"/>
                  </a:lnTo>
                  <a:lnTo>
                    <a:pt x="977767" y="397498"/>
                  </a:lnTo>
                  <a:lnTo>
                    <a:pt x="989873" y="351089"/>
                  </a:lnTo>
                  <a:lnTo>
                    <a:pt x="995807" y="342392"/>
                  </a:lnTo>
                  <a:lnTo>
                    <a:pt x="995807" y="356743"/>
                  </a:lnTo>
                  <a:lnTo>
                    <a:pt x="997204" y="362712"/>
                  </a:lnTo>
                  <a:lnTo>
                    <a:pt x="998601" y="368300"/>
                  </a:lnTo>
                  <a:lnTo>
                    <a:pt x="1000252" y="372110"/>
                  </a:lnTo>
                  <a:lnTo>
                    <a:pt x="1001649" y="381762"/>
                  </a:lnTo>
                  <a:lnTo>
                    <a:pt x="1002772" y="390761"/>
                  </a:lnTo>
                  <a:lnTo>
                    <a:pt x="1003871" y="401653"/>
                  </a:lnTo>
                  <a:lnTo>
                    <a:pt x="1004970" y="413426"/>
                  </a:lnTo>
                  <a:lnTo>
                    <a:pt x="1006093" y="425069"/>
                  </a:lnTo>
                  <a:lnTo>
                    <a:pt x="1007020" y="437397"/>
                  </a:lnTo>
                  <a:lnTo>
                    <a:pt x="1007792" y="450548"/>
                  </a:lnTo>
                  <a:lnTo>
                    <a:pt x="1008826" y="462770"/>
                  </a:lnTo>
                  <a:lnTo>
                    <a:pt x="1010538" y="472313"/>
                  </a:lnTo>
                  <a:lnTo>
                    <a:pt x="1013206" y="481330"/>
                  </a:lnTo>
                  <a:lnTo>
                    <a:pt x="1021207" y="477647"/>
                  </a:lnTo>
                  <a:lnTo>
                    <a:pt x="1023874" y="485902"/>
                  </a:lnTo>
                  <a:lnTo>
                    <a:pt x="1025586" y="494450"/>
                  </a:lnTo>
                  <a:lnTo>
                    <a:pt x="1026620" y="505333"/>
                  </a:lnTo>
                  <a:lnTo>
                    <a:pt x="1027392" y="516691"/>
                  </a:lnTo>
                  <a:lnTo>
                    <a:pt x="1028318" y="526669"/>
                  </a:lnTo>
                  <a:lnTo>
                    <a:pt x="1036192" y="559308"/>
                  </a:lnTo>
                  <a:lnTo>
                    <a:pt x="1037082" y="560578"/>
                  </a:lnTo>
                  <a:lnTo>
                    <a:pt x="1038225" y="562102"/>
                  </a:lnTo>
                  <a:lnTo>
                    <a:pt x="1039367" y="569595"/>
                  </a:lnTo>
                  <a:lnTo>
                    <a:pt x="1041527" y="566547"/>
                  </a:lnTo>
                  <a:lnTo>
                    <a:pt x="1057783" y="528066"/>
                  </a:lnTo>
                  <a:lnTo>
                    <a:pt x="1057783" y="523367"/>
                  </a:lnTo>
                  <a:lnTo>
                    <a:pt x="1059307" y="516001"/>
                  </a:lnTo>
                  <a:lnTo>
                    <a:pt x="1060704" y="508762"/>
                  </a:lnTo>
                  <a:lnTo>
                    <a:pt x="1062228" y="495427"/>
                  </a:lnTo>
                  <a:lnTo>
                    <a:pt x="1063752" y="492633"/>
                  </a:lnTo>
                  <a:lnTo>
                    <a:pt x="1065149" y="489966"/>
                  </a:lnTo>
                  <a:lnTo>
                    <a:pt x="1066673" y="497205"/>
                  </a:lnTo>
                  <a:lnTo>
                    <a:pt x="1068197" y="499491"/>
                  </a:lnTo>
                  <a:lnTo>
                    <a:pt x="1068959" y="500761"/>
                  </a:lnTo>
                  <a:lnTo>
                    <a:pt x="1070864" y="510032"/>
                  </a:lnTo>
                  <a:lnTo>
                    <a:pt x="1072641" y="506222"/>
                  </a:lnTo>
                  <a:lnTo>
                    <a:pt x="1075527" y="497744"/>
                  </a:lnTo>
                  <a:lnTo>
                    <a:pt x="1079245" y="484600"/>
                  </a:lnTo>
                  <a:lnTo>
                    <a:pt x="1082964" y="470931"/>
                  </a:lnTo>
                  <a:lnTo>
                    <a:pt x="1085850" y="460883"/>
                  </a:lnTo>
                  <a:lnTo>
                    <a:pt x="1087501" y="455930"/>
                  </a:lnTo>
                  <a:lnTo>
                    <a:pt x="1089533" y="452882"/>
                  </a:lnTo>
                  <a:lnTo>
                    <a:pt x="1090295" y="451485"/>
                  </a:lnTo>
                  <a:lnTo>
                    <a:pt x="1090803" y="450723"/>
                  </a:lnTo>
                  <a:lnTo>
                    <a:pt x="1094232" y="449453"/>
                  </a:lnTo>
                  <a:lnTo>
                    <a:pt x="1094739" y="445897"/>
                  </a:lnTo>
                  <a:lnTo>
                    <a:pt x="1095863" y="434397"/>
                  </a:lnTo>
                  <a:lnTo>
                    <a:pt x="1096962" y="418480"/>
                  </a:lnTo>
                  <a:lnTo>
                    <a:pt x="1098061" y="401159"/>
                  </a:lnTo>
                  <a:lnTo>
                    <a:pt x="1099185" y="385445"/>
                  </a:lnTo>
                  <a:lnTo>
                    <a:pt x="1100111" y="370147"/>
                  </a:lnTo>
                  <a:lnTo>
                    <a:pt x="1100883" y="354314"/>
                  </a:lnTo>
                  <a:lnTo>
                    <a:pt x="1101917" y="341314"/>
                  </a:lnTo>
                  <a:lnTo>
                    <a:pt x="1103630" y="334518"/>
                  </a:lnTo>
                  <a:lnTo>
                    <a:pt x="1106517" y="336901"/>
                  </a:lnTo>
                  <a:lnTo>
                    <a:pt x="1110249" y="345963"/>
                  </a:lnTo>
                  <a:lnTo>
                    <a:pt x="1114006" y="356860"/>
                  </a:lnTo>
                  <a:lnTo>
                    <a:pt x="1116964" y="364744"/>
                  </a:lnTo>
                  <a:lnTo>
                    <a:pt x="1118742" y="368681"/>
                  </a:lnTo>
                  <a:lnTo>
                    <a:pt x="1120393" y="371475"/>
                  </a:lnTo>
                  <a:lnTo>
                    <a:pt x="1121283" y="372237"/>
                  </a:lnTo>
                  <a:lnTo>
                    <a:pt x="1122172" y="372872"/>
                  </a:lnTo>
                  <a:lnTo>
                    <a:pt x="1124965" y="370205"/>
                  </a:lnTo>
                  <a:lnTo>
                    <a:pt x="1125728" y="372237"/>
                  </a:lnTo>
                  <a:lnTo>
                    <a:pt x="1127252" y="376047"/>
                  </a:lnTo>
                  <a:lnTo>
                    <a:pt x="1128776" y="393065"/>
                  </a:lnTo>
                  <a:lnTo>
                    <a:pt x="1130173" y="394970"/>
                  </a:lnTo>
                  <a:lnTo>
                    <a:pt x="1131046" y="393112"/>
                  </a:lnTo>
                  <a:lnTo>
                    <a:pt x="1131919" y="387826"/>
                  </a:lnTo>
                  <a:lnTo>
                    <a:pt x="1133030" y="383254"/>
                  </a:lnTo>
                  <a:lnTo>
                    <a:pt x="1134617" y="383540"/>
                  </a:lnTo>
                  <a:lnTo>
                    <a:pt x="1137523" y="392701"/>
                  </a:lnTo>
                  <a:lnTo>
                    <a:pt x="1141285" y="407304"/>
                  </a:lnTo>
                  <a:lnTo>
                    <a:pt x="1145047" y="422312"/>
                  </a:lnTo>
                  <a:lnTo>
                    <a:pt x="1147953" y="432689"/>
                  </a:lnTo>
                  <a:lnTo>
                    <a:pt x="1148714" y="434975"/>
                  </a:lnTo>
                  <a:lnTo>
                    <a:pt x="1152016" y="435102"/>
                  </a:lnTo>
                  <a:lnTo>
                    <a:pt x="1152398" y="434467"/>
                  </a:lnTo>
                  <a:lnTo>
                    <a:pt x="1153795" y="432308"/>
                  </a:lnTo>
                  <a:lnTo>
                    <a:pt x="1155318" y="420370"/>
                  </a:lnTo>
                  <a:lnTo>
                    <a:pt x="1156842" y="419481"/>
                  </a:lnTo>
                  <a:lnTo>
                    <a:pt x="1158239" y="418465"/>
                  </a:lnTo>
                  <a:lnTo>
                    <a:pt x="1159764" y="431673"/>
                  </a:lnTo>
                  <a:lnTo>
                    <a:pt x="1161288" y="428879"/>
                  </a:lnTo>
                  <a:lnTo>
                    <a:pt x="1161926" y="425537"/>
                  </a:lnTo>
                  <a:lnTo>
                    <a:pt x="1162494" y="419576"/>
                  </a:lnTo>
                  <a:lnTo>
                    <a:pt x="1163538" y="411662"/>
                  </a:lnTo>
                  <a:lnTo>
                    <a:pt x="1165606" y="402463"/>
                  </a:lnTo>
                  <a:lnTo>
                    <a:pt x="1170328" y="388338"/>
                  </a:lnTo>
                  <a:lnTo>
                    <a:pt x="1176718" y="370903"/>
                  </a:lnTo>
                  <a:lnTo>
                    <a:pt x="1183108" y="352706"/>
                  </a:lnTo>
                  <a:lnTo>
                    <a:pt x="1187831" y="336296"/>
                  </a:lnTo>
                  <a:lnTo>
                    <a:pt x="1190186" y="320980"/>
                  </a:lnTo>
                  <a:lnTo>
                    <a:pt x="1191148" y="305784"/>
                  </a:lnTo>
                  <a:lnTo>
                    <a:pt x="1191563" y="293112"/>
                  </a:lnTo>
                  <a:lnTo>
                    <a:pt x="1192276" y="285369"/>
                  </a:lnTo>
                  <a:lnTo>
                    <a:pt x="1193041" y="286533"/>
                  </a:lnTo>
                  <a:lnTo>
                    <a:pt x="1193736" y="293639"/>
                  </a:lnTo>
                  <a:lnTo>
                    <a:pt x="1194812" y="300388"/>
                  </a:lnTo>
                  <a:lnTo>
                    <a:pt x="1196721" y="300482"/>
                  </a:lnTo>
                  <a:lnTo>
                    <a:pt x="1200515" y="288121"/>
                  </a:lnTo>
                  <a:lnTo>
                    <a:pt x="1205547" y="268366"/>
                  </a:lnTo>
                  <a:lnTo>
                    <a:pt x="1210579" y="248636"/>
                  </a:lnTo>
                  <a:lnTo>
                    <a:pt x="1214374" y="236347"/>
                  </a:lnTo>
                  <a:lnTo>
                    <a:pt x="1216282" y="235402"/>
                  </a:lnTo>
                  <a:lnTo>
                    <a:pt x="1217358" y="240506"/>
                  </a:lnTo>
                  <a:lnTo>
                    <a:pt x="1218053" y="247276"/>
                  </a:lnTo>
                  <a:lnTo>
                    <a:pt x="1218818" y="251333"/>
                  </a:lnTo>
                  <a:lnTo>
                    <a:pt x="1219708" y="252602"/>
                  </a:lnTo>
                  <a:lnTo>
                    <a:pt x="1222375" y="244983"/>
                  </a:lnTo>
                  <a:lnTo>
                    <a:pt x="1223264" y="247650"/>
                  </a:lnTo>
                  <a:lnTo>
                    <a:pt x="1224190" y="253890"/>
                  </a:lnTo>
                  <a:lnTo>
                    <a:pt x="1224962" y="263477"/>
                  </a:lnTo>
                  <a:lnTo>
                    <a:pt x="1225996" y="272706"/>
                  </a:lnTo>
                  <a:lnTo>
                    <a:pt x="1227709" y="277875"/>
                  </a:lnTo>
                  <a:lnTo>
                    <a:pt x="1230630" y="280416"/>
                  </a:lnTo>
                  <a:lnTo>
                    <a:pt x="1237996" y="264287"/>
                  </a:lnTo>
                  <a:lnTo>
                    <a:pt x="1241043" y="262763"/>
                  </a:lnTo>
                  <a:lnTo>
                    <a:pt x="1242440" y="262000"/>
                  </a:lnTo>
                  <a:lnTo>
                    <a:pt x="1244727" y="271907"/>
                  </a:lnTo>
                  <a:lnTo>
                    <a:pt x="1245489" y="268350"/>
                  </a:lnTo>
                  <a:lnTo>
                    <a:pt x="1246558" y="258083"/>
                  </a:lnTo>
                  <a:lnTo>
                    <a:pt x="1247663" y="242316"/>
                  </a:lnTo>
                  <a:lnTo>
                    <a:pt x="1248792" y="227310"/>
                  </a:lnTo>
                  <a:lnTo>
                    <a:pt x="1249934" y="219328"/>
                  </a:lnTo>
                  <a:lnTo>
                    <a:pt x="1251001" y="224212"/>
                  </a:lnTo>
                  <a:lnTo>
                    <a:pt x="1252092" y="237251"/>
                  </a:lnTo>
                  <a:lnTo>
                    <a:pt x="1253184" y="248886"/>
                  </a:lnTo>
                  <a:lnTo>
                    <a:pt x="1254252" y="249554"/>
                  </a:lnTo>
                  <a:lnTo>
                    <a:pt x="1255178" y="231721"/>
                  </a:lnTo>
                  <a:lnTo>
                    <a:pt x="1255950" y="202136"/>
                  </a:lnTo>
                  <a:lnTo>
                    <a:pt x="1256984" y="172670"/>
                  </a:lnTo>
                  <a:lnTo>
                    <a:pt x="1258697" y="155194"/>
                  </a:lnTo>
                  <a:lnTo>
                    <a:pt x="1261655" y="154759"/>
                  </a:lnTo>
                  <a:lnTo>
                    <a:pt x="1265412" y="164385"/>
                  </a:lnTo>
                  <a:lnTo>
                    <a:pt x="1274778" y="208454"/>
                  </a:lnTo>
                  <a:lnTo>
                    <a:pt x="1275550" y="216374"/>
                  </a:lnTo>
                  <a:lnTo>
                    <a:pt x="1276477" y="219328"/>
                  </a:lnTo>
                  <a:lnTo>
                    <a:pt x="1277600" y="214370"/>
                  </a:lnTo>
                  <a:lnTo>
                    <a:pt x="1278699" y="203755"/>
                  </a:lnTo>
                  <a:lnTo>
                    <a:pt x="1279798" y="192450"/>
                  </a:lnTo>
                  <a:lnTo>
                    <a:pt x="1280922" y="185420"/>
                  </a:lnTo>
                  <a:lnTo>
                    <a:pt x="1282318" y="181228"/>
                  </a:lnTo>
                  <a:lnTo>
                    <a:pt x="1283970" y="191770"/>
                  </a:lnTo>
                  <a:lnTo>
                    <a:pt x="1285366" y="192913"/>
                  </a:lnTo>
                  <a:lnTo>
                    <a:pt x="1285621" y="193167"/>
                  </a:lnTo>
                  <a:lnTo>
                    <a:pt x="1288541" y="194818"/>
                  </a:lnTo>
                  <a:lnTo>
                    <a:pt x="1289812" y="192913"/>
                  </a:lnTo>
                  <a:lnTo>
                    <a:pt x="1310725" y="156337"/>
                  </a:lnTo>
                  <a:lnTo>
                    <a:pt x="1319911" y="138684"/>
                  </a:lnTo>
                  <a:lnTo>
                    <a:pt x="1318767" y="127889"/>
                  </a:lnTo>
                  <a:lnTo>
                    <a:pt x="1320800" y="130683"/>
                  </a:lnTo>
                  <a:lnTo>
                    <a:pt x="1334135" y="170179"/>
                  </a:lnTo>
                  <a:lnTo>
                    <a:pt x="1336881" y="211788"/>
                  </a:lnTo>
                  <a:lnTo>
                    <a:pt x="1337653" y="231526"/>
                  </a:lnTo>
                  <a:lnTo>
                    <a:pt x="1338580" y="240157"/>
                  </a:lnTo>
                  <a:lnTo>
                    <a:pt x="1339647" y="231907"/>
                  </a:lnTo>
                  <a:lnTo>
                    <a:pt x="1340739" y="212169"/>
                  </a:lnTo>
                  <a:lnTo>
                    <a:pt x="1341830" y="189882"/>
                  </a:lnTo>
                  <a:lnTo>
                    <a:pt x="1342898" y="173990"/>
                  </a:lnTo>
                  <a:lnTo>
                    <a:pt x="1343660" y="168021"/>
                  </a:lnTo>
                  <a:lnTo>
                    <a:pt x="1346708" y="160020"/>
                  </a:lnTo>
                  <a:lnTo>
                    <a:pt x="1347342" y="162687"/>
                  </a:lnTo>
                  <a:lnTo>
                    <a:pt x="1348269" y="169164"/>
                  </a:lnTo>
                  <a:lnTo>
                    <a:pt x="1349041" y="179450"/>
                  </a:lnTo>
                  <a:lnTo>
                    <a:pt x="1350075" y="192690"/>
                  </a:lnTo>
                  <a:lnTo>
                    <a:pt x="1358455" y="253317"/>
                  </a:lnTo>
                  <a:lnTo>
                    <a:pt x="1365123" y="291084"/>
                  </a:lnTo>
                  <a:lnTo>
                    <a:pt x="1366531" y="292294"/>
                  </a:lnTo>
                  <a:lnTo>
                    <a:pt x="1367726" y="287337"/>
                  </a:lnTo>
                  <a:lnTo>
                    <a:pt x="1368730" y="280475"/>
                  </a:lnTo>
                  <a:lnTo>
                    <a:pt x="1369567" y="275971"/>
                  </a:lnTo>
                  <a:lnTo>
                    <a:pt x="1370964" y="272161"/>
                  </a:lnTo>
                  <a:lnTo>
                    <a:pt x="1372489" y="270001"/>
                  </a:lnTo>
                  <a:lnTo>
                    <a:pt x="1374013" y="268350"/>
                  </a:lnTo>
                  <a:lnTo>
                    <a:pt x="1374521" y="267843"/>
                  </a:lnTo>
                  <a:lnTo>
                    <a:pt x="1377823" y="264160"/>
                  </a:lnTo>
                  <a:lnTo>
                    <a:pt x="1378458" y="266573"/>
                  </a:lnTo>
                  <a:lnTo>
                    <a:pt x="1379311" y="274091"/>
                  </a:lnTo>
                  <a:lnTo>
                    <a:pt x="1380045" y="285289"/>
                  </a:lnTo>
                  <a:lnTo>
                    <a:pt x="1381065" y="296558"/>
                  </a:lnTo>
                  <a:lnTo>
                    <a:pt x="1382776" y="304292"/>
                  </a:lnTo>
                  <a:lnTo>
                    <a:pt x="1385698" y="306006"/>
                  </a:lnTo>
                  <a:lnTo>
                    <a:pt x="1389491" y="304387"/>
                  </a:lnTo>
                  <a:lnTo>
                    <a:pt x="1393259" y="302720"/>
                  </a:lnTo>
                  <a:lnTo>
                    <a:pt x="1396111" y="304292"/>
                  </a:lnTo>
                  <a:lnTo>
                    <a:pt x="1397823" y="310513"/>
                  </a:lnTo>
                  <a:lnTo>
                    <a:pt x="1398857" y="319389"/>
                  </a:lnTo>
                  <a:lnTo>
                    <a:pt x="1399629" y="329670"/>
                  </a:lnTo>
                  <a:lnTo>
                    <a:pt x="1400556" y="340106"/>
                  </a:lnTo>
                  <a:lnTo>
                    <a:pt x="1401679" y="351333"/>
                  </a:lnTo>
                  <a:lnTo>
                    <a:pt x="1402778" y="363632"/>
                  </a:lnTo>
                  <a:lnTo>
                    <a:pt x="1403877" y="375503"/>
                  </a:lnTo>
                  <a:lnTo>
                    <a:pt x="1405001" y="385445"/>
                  </a:lnTo>
                  <a:lnTo>
                    <a:pt x="1406525" y="396748"/>
                  </a:lnTo>
                  <a:lnTo>
                    <a:pt x="1407922" y="405257"/>
                  </a:lnTo>
                  <a:lnTo>
                    <a:pt x="1409446" y="408051"/>
                  </a:lnTo>
                  <a:lnTo>
                    <a:pt x="1410335" y="409829"/>
                  </a:lnTo>
                  <a:lnTo>
                    <a:pt x="1412113" y="405638"/>
                  </a:lnTo>
                  <a:lnTo>
                    <a:pt x="1413890" y="402463"/>
                  </a:lnTo>
                  <a:lnTo>
                    <a:pt x="1416776" y="396049"/>
                  </a:lnTo>
                  <a:lnTo>
                    <a:pt x="1420494" y="387159"/>
                  </a:lnTo>
                  <a:lnTo>
                    <a:pt x="1424213" y="379317"/>
                  </a:lnTo>
                  <a:lnTo>
                    <a:pt x="1427099" y="376047"/>
                  </a:lnTo>
                  <a:lnTo>
                    <a:pt x="1428882" y="379720"/>
                  </a:lnTo>
                  <a:lnTo>
                    <a:pt x="1429940" y="388000"/>
                  </a:lnTo>
                  <a:lnTo>
                    <a:pt x="1430688" y="397353"/>
                  </a:lnTo>
                  <a:lnTo>
                    <a:pt x="1431543" y="404241"/>
                  </a:lnTo>
                  <a:lnTo>
                    <a:pt x="1432687" y="408559"/>
                  </a:lnTo>
                  <a:lnTo>
                    <a:pt x="1434973" y="412242"/>
                  </a:lnTo>
                  <a:lnTo>
                    <a:pt x="1435989" y="411861"/>
                  </a:lnTo>
                  <a:lnTo>
                    <a:pt x="1437513" y="411226"/>
                  </a:lnTo>
                  <a:lnTo>
                    <a:pt x="1439037" y="403352"/>
                  </a:lnTo>
                  <a:lnTo>
                    <a:pt x="1440434" y="400558"/>
                  </a:lnTo>
                  <a:lnTo>
                    <a:pt x="1441450" y="398780"/>
                  </a:lnTo>
                  <a:lnTo>
                    <a:pt x="1442974" y="391922"/>
                  </a:lnTo>
                  <a:lnTo>
                    <a:pt x="1444879" y="394970"/>
                  </a:lnTo>
                  <a:lnTo>
                    <a:pt x="1447784" y="401447"/>
                  </a:lnTo>
                  <a:lnTo>
                    <a:pt x="1451546" y="411543"/>
                  </a:lnTo>
                  <a:lnTo>
                    <a:pt x="1455308" y="421830"/>
                  </a:lnTo>
                  <a:lnTo>
                    <a:pt x="1458214" y="428879"/>
                  </a:lnTo>
                  <a:lnTo>
                    <a:pt x="1458976" y="430403"/>
                  </a:lnTo>
                  <a:lnTo>
                    <a:pt x="1462278" y="431038"/>
                  </a:lnTo>
                  <a:lnTo>
                    <a:pt x="1462659" y="428879"/>
                  </a:lnTo>
                  <a:lnTo>
                    <a:pt x="1463728" y="418520"/>
                  </a:lnTo>
                  <a:lnTo>
                    <a:pt x="1464833" y="403351"/>
                  </a:lnTo>
                  <a:lnTo>
                    <a:pt x="1465962" y="388659"/>
                  </a:lnTo>
                  <a:lnTo>
                    <a:pt x="1467104" y="379730"/>
                  </a:lnTo>
                  <a:lnTo>
                    <a:pt x="1468171" y="379825"/>
                  </a:lnTo>
                  <a:lnTo>
                    <a:pt x="1469263" y="385445"/>
                  </a:lnTo>
                  <a:lnTo>
                    <a:pt x="1470354" y="392017"/>
                  </a:lnTo>
                  <a:lnTo>
                    <a:pt x="1471422" y="394970"/>
                  </a:lnTo>
                  <a:lnTo>
                    <a:pt x="1472348" y="391298"/>
                  </a:lnTo>
                  <a:lnTo>
                    <a:pt x="1473120" y="384079"/>
                  </a:lnTo>
                  <a:lnTo>
                    <a:pt x="1474154" y="377574"/>
                  </a:lnTo>
                  <a:lnTo>
                    <a:pt x="1489202" y="413766"/>
                  </a:lnTo>
                  <a:lnTo>
                    <a:pt x="1492720" y="441144"/>
                  </a:lnTo>
                  <a:lnTo>
                    <a:pt x="1493647" y="451485"/>
                  </a:lnTo>
                  <a:lnTo>
                    <a:pt x="1494770" y="464710"/>
                  </a:lnTo>
                  <a:lnTo>
                    <a:pt x="1495869" y="479853"/>
                  </a:lnTo>
                  <a:lnTo>
                    <a:pt x="1496968" y="493543"/>
                  </a:lnTo>
                  <a:lnTo>
                    <a:pt x="1498091" y="502412"/>
                  </a:lnTo>
                  <a:lnTo>
                    <a:pt x="1498981" y="507111"/>
                  </a:lnTo>
                  <a:lnTo>
                    <a:pt x="1501521" y="494030"/>
                  </a:lnTo>
                  <a:lnTo>
                    <a:pt x="1502537" y="494157"/>
                  </a:lnTo>
                  <a:lnTo>
                    <a:pt x="1503934" y="494284"/>
                  </a:lnTo>
                  <a:lnTo>
                    <a:pt x="1504061" y="499110"/>
                  </a:lnTo>
                  <a:lnTo>
                    <a:pt x="1506982" y="503301"/>
                  </a:lnTo>
                  <a:lnTo>
                    <a:pt x="1509903" y="507619"/>
                  </a:lnTo>
                  <a:lnTo>
                    <a:pt x="1517268" y="519811"/>
                  </a:lnTo>
                  <a:lnTo>
                    <a:pt x="1520189" y="520573"/>
                  </a:lnTo>
                  <a:lnTo>
                    <a:pt x="1522476" y="521081"/>
                  </a:lnTo>
                  <a:lnTo>
                    <a:pt x="1523491" y="514477"/>
                  </a:lnTo>
                  <a:lnTo>
                    <a:pt x="1524635" y="507746"/>
                  </a:lnTo>
                  <a:lnTo>
                    <a:pt x="1525776" y="498381"/>
                  </a:lnTo>
                  <a:lnTo>
                    <a:pt x="1526905" y="485981"/>
                  </a:lnTo>
                  <a:lnTo>
                    <a:pt x="1528010" y="474652"/>
                  </a:lnTo>
                  <a:lnTo>
                    <a:pt x="1529080" y="468503"/>
                  </a:lnTo>
                  <a:lnTo>
                    <a:pt x="1530203" y="469790"/>
                  </a:lnTo>
                  <a:lnTo>
                    <a:pt x="1531302" y="475948"/>
                  </a:lnTo>
                  <a:lnTo>
                    <a:pt x="1532401" y="483844"/>
                  </a:lnTo>
                  <a:lnTo>
                    <a:pt x="1533525" y="490347"/>
                  </a:lnTo>
                  <a:lnTo>
                    <a:pt x="1534922" y="496189"/>
                  </a:lnTo>
                  <a:lnTo>
                    <a:pt x="1535303" y="498856"/>
                  </a:lnTo>
                  <a:lnTo>
                    <a:pt x="1537970" y="506984"/>
                  </a:lnTo>
                  <a:lnTo>
                    <a:pt x="1540857" y="516653"/>
                  </a:lnTo>
                  <a:lnTo>
                    <a:pt x="1544589" y="529193"/>
                  </a:lnTo>
                  <a:lnTo>
                    <a:pt x="1548346" y="539898"/>
                  </a:lnTo>
                  <a:lnTo>
                    <a:pt x="1551305" y="544068"/>
                  </a:lnTo>
                  <a:lnTo>
                    <a:pt x="1553017" y="537493"/>
                  </a:lnTo>
                  <a:lnTo>
                    <a:pt x="1554051" y="523668"/>
                  </a:lnTo>
                  <a:lnTo>
                    <a:pt x="1554823" y="509438"/>
                  </a:lnTo>
                  <a:lnTo>
                    <a:pt x="1555750" y="501650"/>
                  </a:lnTo>
                  <a:lnTo>
                    <a:pt x="1556817" y="503866"/>
                  </a:lnTo>
                  <a:lnTo>
                    <a:pt x="1557909" y="511857"/>
                  </a:lnTo>
                  <a:lnTo>
                    <a:pt x="1559000" y="520777"/>
                  </a:lnTo>
                  <a:lnTo>
                    <a:pt x="1560067" y="525780"/>
                  </a:lnTo>
                  <a:lnTo>
                    <a:pt x="1561591" y="527812"/>
                  </a:lnTo>
                  <a:lnTo>
                    <a:pt x="1563115" y="511302"/>
                  </a:lnTo>
                  <a:lnTo>
                    <a:pt x="1564513" y="513842"/>
                  </a:lnTo>
                  <a:lnTo>
                    <a:pt x="1565439" y="518910"/>
                  </a:lnTo>
                  <a:lnTo>
                    <a:pt x="1566211" y="527716"/>
                  </a:lnTo>
                  <a:lnTo>
                    <a:pt x="1567245" y="536380"/>
                  </a:lnTo>
                  <a:lnTo>
                    <a:pt x="1568958" y="541020"/>
                  </a:lnTo>
                  <a:lnTo>
                    <a:pt x="1571916" y="538974"/>
                  </a:lnTo>
                  <a:lnTo>
                    <a:pt x="1575673" y="532844"/>
                  </a:lnTo>
                  <a:lnTo>
                    <a:pt x="1579405" y="526643"/>
                  </a:lnTo>
                  <a:lnTo>
                    <a:pt x="1582292" y="524383"/>
                  </a:lnTo>
                  <a:lnTo>
                    <a:pt x="1585214" y="525780"/>
                  </a:lnTo>
                  <a:lnTo>
                    <a:pt x="1585214" y="545719"/>
                  </a:lnTo>
                  <a:lnTo>
                    <a:pt x="1586738" y="549275"/>
                  </a:lnTo>
                  <a:lnTo>
                    <a:pt x="1587881" y="551942"/>
                  </a:lnTo>
                  <a:lnTo>
                    <a:pt x="1590039" y="544195"/>
                  </a:lnTo>
                  <a:lnTo>
                    <a:pt x="1591183" y="545465"/>
                  </a:lnTo>
                  <a:lnTo>
                    <a:pt x="1598931" y="592552"/>
                  </a:lnTo>
                  <a:lnTo>
                    <a:pt x="1600073" y="604393"/>
                  </a:lnTo>
                </a:path>
              </a:pathLst>
            </a:custGeom>
            <a:ln w="158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525642" y="4081017"/>
              <a:ext cx="1600200" cy="354330"/>
            </a:xfrm>
            <a:custGeom>
              <a:avLst/>
              <a:gdLst/>
              <a:ahLst/>
              <a:cxnLst/>
              <a:rect l="l" t="t" r="r" b="b"/>
              <a:pathLst>
                <a:path w="1600200" h="354329">
                  <a:moveTo>
                    <a:pt x="0" y="9906"/>
                  </a:moveTo>
                  <a:lnTo>
                    <a:pt x="2921" y="16001"/>
                  </a:lnTo>
                  <a:lnTo>
                    <a:pt x="6604" y="23241"/>
                  </a:lnTo>
                  <a:lnTo>
                    <a:pt x="8890" y="28194"/>
                  </a:lnTo>
                  <a:lnTo>
                    <a:pt x="11049" y="33274"/>
                  </a:lnTo>
                  <a:lnTo>
                    <a:pt x="11811" y="38481"/>
                  </a:lnTo>
                  <a:lnTo>
                    <a:pt x="13335" y="40005"/>
                  </a:lnTo>
                  <a:lnTo>
                    <a:pt x="13970" y="40767"/>
                  </a:lnTo>
                  <a:lnTo>
                    <a:pt x="16256" y="35179"/>
                  </a:lnTo>
                  <a:lnTo>
                    <a:pt x="17780" y="37338"/>
                  </a:lnTo>
                  <a:lnTo>
                    <a:pt x="20665" y="43092"/>
                  </a:lnTo>
                  <a:lnTo>
                    <a:pt x="24384" y="51847"/>
                  </a:lnTo>
                  <a:lnTo>
                    <a:pt x="28102" y="60555"/>
                  </a:lnTo>
                  <a:lnTo>
                    <a:pt x="30987" y="66167"/>
                  </a:lnTo>
                  <a:lnTo>
                    <a:pt x="32893" y="68707"/>
                  </a:lnTo>
                  <a:lnTo>
                    <a:pt x="34544" y="62102"/>
                  </a:lnTo>
                  <a:lnTo>
                    <a:pt x="35433" y="61341"/>
                  </a:lnTo>
                  <a:lnTo>
                    <a:pt x="36957" y="60198"/>
                  </a:lnTo>
                  <a:lnTo>
                    <a:pt x="38354" y="60325"/>
                  </a:lnTo>
                  <a:lnTo>
                    <a:pt x="39878" y="58927"/>
                  </a:lnTo>
                  <a:lnTo>
                    <a:pt x="41021" y="57785"/>
                  </a:lnTo>
                  <a:lnTo>
                    <a:pt x="41021" y="50800"/>
                  </a:lnTo>
                  <a:lnTo>
                    <a:pt x="44323" y="52577"/>
                  </a:lnTo>
                  <a:lnTo>
                    <a:pt x="49043" y="56411"/>
                  </a:lnTo>
                  <a:lnTo>
                    <a:pt x="55419" y="62674"/>
                  </a:lnTo>
                  <a:lnTo>
                    <a:pt x="61771" y="69222"/>
                  </a:lnTo>
                  <a:lnTo>
                    <a:pt x="66421" y="73914"/>
                  </a:lnTo>
                  <a:lnTo>
                    <a:pt x="68580" y="75946"/>
                  </a:lnTo>
                  <a:lnTo>
                    <a:pt x="70231" y="76454"/>
                  </a:lnTo>
                  <a:lnTo>
                    <a:pt x="70866" y="77597"/>
                  </a:lnTo>
                  <a:lnTo>
                    <a:pt x="72390" y="80137"/>
                  </a:lnTo>
                  <a:lnTo>
                    <a:pt x="73914" y="86741"/>
                  </a:lnTo>
                  <a:lnTo>
                    <a:pt x="75311" y="89026"/>
                  </a:lnTo>
                  <a:lnTo>
                    <a:pt x="75819" y="89789"/>
                  </a:lnTo>
                  <a:lnTo>
                    <a:pt x="78740" y="88773"/>
                  </a:lnTo>
                  <a:lnTo>
                    <a:pt x="79756" y="90932"/>
                  </a:lnTo>
                  <a:lnTo>
                    <a:pt x="82661" y="97901"/>
                  </a:lnTo>
                  <a:lnTo>
                    <a:pt x="86423" y="107918"/>
                  </a:lnTo>
                  <a:lnTo>
                    <a:pt x="90185" y="117792"/>
                  </a:lnTo>
                  <a:lnTo>
                    <a:pt x="93091" y="124333"/>
                  </a:lnTo>
                  <a:lnTo>
                    <a:pt x="94361" y="126619"/>
                  </a:lnTo>
                  <a:lnTo>
                    <a:pt x="96901" y="121666"/>
                  </a:lnTo>
                  <a:lnTo>
                    <a:pt x="97536" y="121412"/>
                  </a:lnTo>
                  <a:lnTo>
                    <a:pt x="98679" y="121031"/>
                  </a:lnTo>
                  <a:lnTo>
                    <a:pt x="100837" y="122936"/>
                  </a:lnTo>
                  <a:lnTo>
                    <a:pt x="101981" y="121031"/>
                  </a:lnTo>
                  <a:lnTo>
                    <a:pt x="107727" y="88106"/>
                  </a:lnTo>
                  <a:lnTo>
                    <a:pt x="108712" y="78228"/>
                  </a:lnTo>
                  <a:lnTo>
                    <a:pt x="110744" y="71374"/>
                  </a:lnTo>
                  <a:lnTo>
                    <a:pt x="114554" y="65277"/>
                  </a:lnTo>
                  <a:lnTo>
                    <a:pt x="124841" y="69088"/>
                  </a:lnTo>
                  <a:lnTo>
                    <a:pt x="128524" y="70739"/>
                  </a:lnTo>
                  <a:lnTo>
                    <a:pt x="132207" y="72263"/>
                  </a:lnTo>
                  <a:lnTo>
                    <a:pt x="131445" y="78613"/>
                  </a:lnTo>
                  <a:lnTo>
                    <a:pt x="132969" y="80899"/>
                  </a:lnTo>
                  <a:lnTo>
                    <a:pt x="133604" y="81788"/>
                  </a:lnTo>
                  <a:lnTo>
                    <a:pt x="136779" y="81407"/>
                  </a:lnTo>
                  <a:lnTo>
                    <a:pt x="137414" y="84074"/>
                  </a:lnTo>
                  <a:lnTo>
                    <a:pt x="138179" y="90951"/>
                  </a:lnTo>
                  <a:lnTo>
                    <a:pt x="138779" y="100520"/>
                  </a:lnTo>
                  <a:lnTo>
                    <a:pt x="139807" y="110470"/>
                  </a:lnTo>
                  <a:lnTo>
                    <a:pt x="141859" y="118491"/>
                  </a:lnTo>
                  <a:lnTo>
                    <a:pt x="145542" y="127000"/>
                  </a:lnTo>
                  <a:lnTo>
                    <a:pt x="155829" y="133350"/>
                  </a:lnTo>
                  <a:lnTo>
                    <a:pt x="159512" y="134620"/>
                  </a:lnTo>
                  <a:lnTo>
                    <a:pt x="163195" y="135890"/>
                  </a:lnTo>
                  <a:lnTo>
                    <a:pt x="162560" y="124460"/>
                  </a:lnTo>
                  <a:lnTo>
                    <a:pt x="163957" y="126238"/>
                  </a:lnTo>
                  <a:lnTo>
                    <a:pt x="165481" y="128143"/>
                  </a:lnTo>
                  <a:lnTo>
                    <a:pt x="166878" y="146050"/>
                  </a:lnTo>
                  <a:lnTo>
                    <a:pt x="168402" y="145542"/>
                  </a:lnTo>
                  <a:lnTo>
                    <a:pt x="169926" y="145034"/>
                  </a:lnTo>
                  <a:lnTo>
                    <a:pt x="169926" y="127127"/>
                  </a:lnTo>
                  <a:lnTo>
                    <a:pt x="172847" y="123063"/>
                  </a:lnTo>
                  <a:lnTo>
                    <a:pt x="175768" y="118872"/>
                  </a:lnTo>
                  <a:lnTo>
                    <a:pt x="183134" y="125857"/>
                  </a:lnTo>
                  <a:lnTo>
                    <a:pt x="186182" y="120777"/>
                  </a:lnTo>
                  <a:lnTo>
                    <a:pt x="187894" y="114905"/>
                  </a:lnTo>
                  <a:lnTo>
                    <a:pt x="188928" y="106568"/>
                  </a:lnTo>
                  <a:lnTo>
                    <a:pt x="189700" y="98256"/>
                  </a:lnTo>
                  <a:lnTo>
                    <a:pt x="190627" y="92456"/>
                  </a:lnTo>
                  <a:lnTo>
                    <a:pt x="191262" y="90170"/>
                  </a:lnTo>
                  <a:lnTo>
                    <a:pt x="194310" y="89026"/>
                  </a:lnTo>
                  <a:lnTo>
                    <a:pt x="195072" y="90677"/>
                  </a:lnTo>
                  <a:lnTo>
                    <a:pt x="196469" y="94107"/>
                  </a:lnTo>
                  <a:lnTo>
                    <a:pt x="197993" y="113919"/>
                  </a:lnTo>
                  <a:lnTo>
                    <a:pt x="199390" y="113411"/>
                  </a:lnTo>
                  <a:lnTo>
                    <a:pt x="200316" y="109434"/>
                  </a:lnTo>
                  <a:lnTo>
                    <a:pt x="201088" y="101123"/>
                  </a:lnTo>
                  <a:lnTo>
                    <a:pt x="202122" y="92479"/>
                  </a:lnTo>
                  <a:lnTo>
                    <a:pt x="203835" y="87502"/>
                  </a:lnTo>
                  <a:lnTo>
                    <a:pt x="206883" y="84963"/>
                  </a:lnTo>
                  <a:lnTo>
                    <a:pt x="214249" y="93852"/>
                  </a:lnTo>
                  <a:lnTo>
                    <a:pt x="217170" y="98171"/>
                  </a:lnTo>
                  <a:lnTo>
                    <a:pt x="220091" y="102616"/>
                  </a:lnTo>
                  <a:lnTo>
                    <a:pt x="220091" y="111633"/>
                  </a:lnTo>
                  <a:lnTo>
                    <a:pt x="221615" y="113792"/>
                  </a:lnTo>
                  <a:lnTo>
                    <a:pt x="223012" y="115824"/>
                  </a:lnTo>
                  <a:lnTo>
                    <a:pt x="224536" y="111252"/>
                  </a:lnTo>
                  <a:lnTo>
                    <a:pt x="226060" y="111252"/>
                  </a:lnTo>
                  <a:lnTo>
                    <a:pt x="226949" y="111125"/>
                  </a:lnTo>
                  <a:lnTo>
                    <a:pt x="229616" y="115951"/>
                  </a:lnTo>
                  <a:lnTo>
                    <a:pt x="230505" y="113538"/>
                  </a:lnTo>
                  <a:lnTo>
                    <a:pt x="231360" y="109017"/>
                  </a:lnTo>
                  <a:lnTo>
                    <a:pt x="232108" y="102235"/>
                  </a:lnTo>
                  <a:lnTo>
                    <a:pt x="233166" y="94785"/>
                  </a:lnTo>
                  <a:lnTo>
                    <a:pt x="234950" y="88265"/>
                  </a:lnTo>
                  <a:lnTo>
                    <a:pt x="237871" y="81025"/>
                  </a:lnTo>
                  <a:lnTo>
                    <a:pt x="245237" y="75057"/>
                  </a:lnTo>
                  <a:lnTo>
                    <a:pt x="248158" y="69850"/>
                  </a:lnTo>
                  <a:lnTo>
                    <a:pt x="251206" y="64643"/>
                  </a:lnTo>
                  <a:lnTo>
                    <a:pt x="251206" y="58420"/>
                  </a:lnTo>
                  <a:lnTo>
                    <a:pt x="252603" y="57150"/>
                  </a:lnTo>
                  <a:lnTo>
                    <a:pt x="254127" y="55880"/>
                  </a:lnTo>
                  <a:lnTo>
                    <a:pt x="255524" y="59944"/>
                  </a:lnTo>
                  <a:lnTo>
                    <a:pt x="257048" y="62357"/>
                  </a:lnTo>
                  <a:lnTo>
                    <a:pt x="258572" y="64770"/>
                  </a:lnTo>
                  <a:lnTo>
                    <a:pt x="257810" y="74168"/>
                  </a:lnTo>
                  <a:lnTo>
                    <a:pt x="261493" y="71627"/>
                  </a:lnTo>
                  <a:lnTo>
                    <a:pt x="265306" y="67077"/>
                  </a:lnTo>
                  <a:lnTo>
                    <a:pt x="270383" y="59420"/>
                  </a:lnTo>
                  <a:lnTo>
                    <a:pt x="275459" y="51643"/>
                  </a:lnTo>
                  <a:lnTo>
                    <a:pt x="279273" y="46736"/>
                  </a:lnTo>
                  <a:lnTo>
                    <a:pt x="281813" y="44450"/>
                  </a:lnTo>
                  <a:lnTo>
                    <a:pt x="282575" y="53848"/>
                  </a:lnTo>
                  <a:lnTo>
                    <a:pt x="283718" y="52070"/>
                  </a:lnTo>
                  <a:lnTo>
                    <a:pt x="285115" y="49402"/>
                  </a:lnTo>
                  <a:lnTo>
                    <a:pt x="286639" y="33527"/>
                  </a:lnTo>
                  <a:lnTo>
                    <a:pt x="288036" y="31115"/>
                  </a:lnTo>
                  <a:lnTo>
                    <a:pt x="289560" y="28701"/>
                  </a:lnTo>
                  <a:lnTo>
                    <a:pt x="291084" y="35941"/>
                  </a:lnTo>
                  <a:lnTo>
                    <a:pt x="292481" y="37338"/>
                  </a:lnTo>
                  <a:lnTo>
                    <a:pt x="293116" y="37973"/>
                  </a:lnTo>
                  <a:lnTo>
                    <a:pt x="295783" y="37846"/>
                  </a:lnTo>
                  <a:lnTo>
                    <a:pt x="296926" y="40132"/>
                  </a:lnTo>
                  <a:lnTo>
                    <a:pt x="299831" y="46866"/>
                  </a:lnTo>
                  <a:lnTo>
                    <a:pt x="303593" y="56388"/>
                  </a:lnTo>
                  <a:lnTo>
                    <a:pt x="307355" y="65813"/>
                  </a:lnTo>
                  <a:lnTo>
                    <a:pt x="310261" y="72263"/>
                  </a:lnTo>
                  <a:lnTo>
                    <a:pt x="311277" y="74295"/>
                  </a:lnTo>
                  <a:lnTo>
                    <a:pt x="314198" y="72771"/>
                  </a:lnTo>
                  <a:lnTo>
                    <a:pt x="314706" y="72136"/>
                  </a:lnTo>
                  <a:lnTo>
                    <a:pt x="316103" y="70485"/>
                  </a:lnTo>
                  <a:lnTo>
                    <a:pt x="317627" y="60198"/>
                  </a:lnTo>
                  <a:lnTo>
                    <a:pt x="319151" y="61849"/>
                  </a:lnTo>
                  <a:lnTo>
                    <a:pt x="320548" y="63500"/>
                  </a:lnTo>
                  <a:lnTo>
                    <a:pt x="322072" y="80137"/>
                  </a:lnTo>
                  <a:lnTo>
                    <a:pt x="323596" y="81915"/>
                  </a:lnTo>
                  <a:lnTo>
                    <a:pt x="324993" y="83566"/>
                  </a:lnTo>
                  <a:lnTo>
                    <a:pt x="324993" y="74168"/>
                  </a:lnTo>
                  <a:lnTo>
                    <a:pt x="327914" y="71882"/>
                  </a:lnTo>
                  <a:lnTo>
                    <a:pt x="330962" y="69596"/>
                  </a:lnTo>
                  <a:lnTo>
                    <a:pt x="338328" y="71627"/>
                  </a:lnTo>
                  <a:lnTo>
                    <a:pt x="341249" y="68072"/>
                  </a:lnTo>
                  <a:lnTo>
                    <a:pt x="344170" y="64643"/>
                  </a:lnTo>
                  <a:lnTo>
                    <a:pt x="344170" y="49784"/>
                  </a:lnTo>
                  <a:lnTo>
                    <a:pt x="345694" y="50926"/>
                  </a:lnTo>
                  <a:lnTo>
                    <a:pt x="347218" y="51943"/>
                  </a:lnTo>
                  <a:lnTo>
                    <a:pt x="348615" y="72771"/>
                  </a:lnTo>
                  <a:lnTo>
                    <a:pt x="350139" y="74802"/>
                  </a:lnTo>
                  <a:lnTo>
                    <a:pt x="351663" y="76962"/>
                  </a:lnTo>
                  <a:lnTo>
                    <a:pt x="353060" y="68452"/>
                  </a:lnTo>
                  <a:lnTo>
                    <a:pt x="354584" y="63246"/>
                  </a:lnTo>
                  <a:lnTo>
                    <a:pt x="356108" y="58166"/>
                  </a:lnTo>
                  <a:lnTo>
                    <a:pt x="356108" y="50926"/>
                  </a:lnTo>
                  <a:lnTo>
                    <a:pt x="359029" y="43942"/>
                  </a:lnTo>
                  <a:lnTo>
                    <a:pt x="361914" y="38236"/>
                  </a:lnTo>
                  <a:lnTo>
                    <a:pt x="365633" y="32115"/>
                  </a:lnTo>
                  <a:lnTo>
                    <a:pt x="369351" y="26350"/>
                  </a:lnTo>
                  <a:lnTo>
                    <a:pt x="372237" y="21717"/>
                  </a:lnTo>
                  <a:lnTo>
                    <a:pt x="374650" y="17652"/>
                  </a:lnTo>
                  <a:lnTo>
                    <a:pt x="375539" y="12192"/>
                  </a:lnTo>
                  <a:lnTo>
                    <a:pt x="376682" y="13589"/>
                  </a:lnTo>
                  <a:lnTo>
                    <a:pt x="378206" y="15240"/>
                  </a:lnTo>
                  <a:lnTo>
                    <a:pt x="379730" y="27813"/>
                  </a:lnTo>
                  <a:lnTo>
                    <a:pt x="381127" y="31876"/>
                  </a:lnTo>
                  <a:lnTo>
                    <a:pt x="382397" y="35433"/>
                  </a:lnTo>
                  <a:lnTo>
                    <a:pt x="382397" y="36830"/>
                  </a:lnTo>
                  <a:lnTo>
                    <a:pt x="385572" y="37846"/>
                  </a:lnTo>
                  <a:lnTo>
                    <a:pt x="389255" y="39116"/>
                  </a:lnTo>
                  <a:lnTo>
                    <a:pt x="399669" y="39116"/>
                  </a:lnTo>
                  <a:lnTo>
                    <a:pt x="403352" y="39116"/>
                  </a:lnTo>
                  <a:lnTo>
                    <a:pt x="405638" y="39116"/>
                  </a:lnTo>
                  <a:lnTo>
                    <a:pt x="406908" y="37084"/>
                  </a:lnTo>
                  <a:lnTo>
                    <a:pt x="407797" y="38226"/>
                  </a:lnTo>
                  <a:lnTo>
                    <a:pt x="409194" y="39877"/>
                  </a:lnTo>
                  <a:lnTo>
                    <a:pt x="410718" y="48133"/>
                  </a:lnTo>
                  <a:lnTo>
                    <a:pt x="412242" y="49657"/>
                  </a:lnTo>
                  <a:lnTo>
                    <a:pt x="413639" y="51181"/>
                  </a:lnTo>
                  <a:lnTo>
                    <a:pt x="415163" y="48260"/>
                  </a:lnTo>
                  <a:lnTo>
                    <a:pt x="416560" y="47244"/>
                  </a:lnTo>
                  <a:lnTo>
                    <a:pt x="417449" y="46609"/>
                  </a:lnTo>
                  <a:lnTo>
                    <a:pt x="419227" y="41401"/>
                  </a:lnTo>
                  <a:lnTo>
                    <a:pt x="421005" y="43688"/>
                  </a:lnTo>
                  <a:lnTo>
                    <a:pt x="423963" y="48416"/>
                  </a:lnTo>
                  <a:lnTo>
                    <a:pt x="427720" y="55705"/>
                  </a:lnTo>
                  <a:lnTo>
                    <a:pt x="431452" y="63494"/>
                  </a:lnTo>
                  <a:lnTo>
                    <a:pt x="434340" y="69723"/>
                  </a:lnTo>
                  <a:lnTo>
                    <a:pt x="437134" y="75692"/>
                  </a:lnTo>
                  <a:lnTo>
                    <a:pt x="437388" y="79756"/>
                  </a:lnTo>
                  <a:lnTo>
                    <a:pt x="438785" y="81915"/>
                  </a:lnTo>
                  <a:lnTo>
                    <a:pt x="440055" y="84074"/>
                  </a:lnTo>
                  <a:lnTo>
                    <a:pt x="441960" y="83312"/>
                  </a:lnTo>
                  <a:lnTo>
                    <a:pt x="443230" y="83947"/>
                  </a:lnTo>
                  <a:lnTo>
                    <a:pt x="444119" y="84327"/>
                  </a:lnTo>
                  <a:lnTo>
                    <a:pt x="446786" y="83693"/>
                  </a:lnTo>
                  <a:lnTo>
                    <a:pt x="447675" y="85979"/>
                  </a:lnTo>
                  <a:lnTo>
                    <a:pt x="449072" y="89662"/>
                  </a:lnTo>
                  <a:lnTo>
                    <a:pt x="449072" y="106425"/>
                  </a:lnTo>
                  <a:lnTo>
                    <a:pt x="452120" y="105791"/>
                  </a:lnTo>
                  <a:lnTo>
                    <a:pt x="455005" y="102096"/>
                  </a:lnTo>
                  <a:lnTo>
                    <a:pt x="458724" y="94519"/>
                  </a:lnTo>
                  <a:lnTo>
                    <a:pt x="462442" y="86610"/>
                  </a:lnTo>
                  <a:lnTo>
                    <a:pt x="465328" y="81915"/>
                  </a:lnTo>
                  <a:lnTo>
                    <a:pt x="468376" y="79248"/>
                  </a:lnTo>
                  <a:lnTo>
                    <a:pt x="468376" y="90170"/>
                  </a:lnTo>
                  <a:lnTo>
                    <a:pt x="469773" y="89916"/>
                  </a:lnTo>
                  <a:lnTo>
                    <a:pt x="471297" y="89535"/>
                  </a:lnTo>
                  <a:lnTo>
                    <a:pt x="472821" y="79248"/>
                  </a:lnTo>
                  <a:lnTo>
                    <a:pt x="474218" y="79883"/>
                  </a:lnTo>
                  <a:lnTo>
                    <a:pt x="475742" y="80518"/>
                  </a:lnTo>
                  <a:lnTo>
                    <a:pt x="477139" y="91694"/>
                  </a:lnTo>
                  <a:lnTo>
                    <a:pt x="478663" y="93725"/>
                  </a:lnTo>
                  <a:lnTo>
                    <a:pt x="479806" y="95376"/>
                  </a:lnTo>
                  <a:lnTo>
                    <a:pt x="480695" y="92075"/>
                  </a:lnTo>
                  <a:lnTo>
                    <a:pt x="483108" y="92201"/>
                  </a:lnTo>
                  <a:lnTo>
                    <a:pt x="486029" y="92201"/>
                  </a:lnTo>
                  <a:lnTo>
                    <a:pt x="493395" y="96393"/>
                  </a:lnTo>
                  <a:lnTo>
                    <a:pt x="496443" y="94234"/>
                  </a:lnTo>
                  <a:lnTo>
                    <a:pt x="499364" y="92075"/>
                  </a:lnTo>
                  <a:lnTo>
                    <a:pt x="499364" y="80010"/>
                  </a:lnTo>
                  <a:lnTo>
                    <a:pt x="500888" y="79248"/>
                  </a:lnTo>
                  <a:lnTo>
                    <a:pt x="502285" y="78486"/>
                  </a:lnTo>
                  <a:lnTo>
                    <a:pt x="503809" y="87502"/>
                  </a:lnTo>
                  <a:lnTo>
                    <a:pt x="505206" y="89535"/>
                  </a:lnTo>
                  <a:lnTo>
                    <a:pt x="506222" y="90805"/>
                  </a:lnTo>
                  <a:lnTo>
                    <a:pt x="508762" y="89281"/>
                  </a:lnTo>
                  <a:lnTo>
                    <a:pt x="509651" y="91567"/>
                  </a:lnTo>
                  <a:lnTo>
                    <a:pt x="511175" y="95250"/>
                  </a:lnTo>
                  <a:lnTo>
                    <a:pt x="511175" y="108458"/>
                  </a:lnTo>
                  <a:lnTo>
                    <a:pt x="514096" y="111760"/>
                  </a:lnTo>
                  <a:lnTo>
                    <a:pt x="517144" y="115062"/>
                  </a:lnTo>
                  <a:lnTo>
                    <a:pt x="524510" y="107950"/>
                  </a:lnTo>
                  <a:lnTo>
                    <a:pt x="527431" y="111379"/>
                  </a:lnTo>
                  <a:lnTo>
                    <a:pt x="530352" y="114808"/>
                  </a:lnTo>
                  <a:lnTo>
                    <a:pt x="530352" y="129286"/>
                  </a:lnTo>
                  <a:lnTo>
                    <a:pt x="531876" y="132080"/>
                  </a:lnTo>
                  <a:lnTo>
                    <a:pt x="539242" y="114300"/>
                  </a:lnTo>
                  <a:lnTo>
                    <a:pt x="540766" y="111125"/>
                  </a:lnTo>
                  <a:lnTo>
                    <a:pt x="541655" y="108966"/>
                  </a:lnTo>
                  <a:lnTo>
                    <a:pt x="543179" y="109220"/>
                  </a:lnTo>
                  <a:lnTo>
                    <a:pt x="545211" y="109855"/>
                  </a:lnTo>
                  <a:lnTo>
                    <a:pt x="548132" y="110744"/>
                  </a:lnTo>
                  <a:lnTo>
                    <a:pt x="555498" y="115189"/>
                  </a:lnTo>
                  <a:lnTo>
                    <a:pt x="558419" y="116713"/>
                  </a:lnTo>
                  <a:lnTo>
                    <a:pt x="560451" y="117729"/>
                  </a:lnTo>
                  <a:lnTo>
                    <a:pt x="561848" y="116332"/>
                  </a:lnTo>
                  <a:lnTo>
                    <a:pt x="562864" y="118491"/>
                  </a:lnTo>
                  <a:lnTo>
                    <a:pt x="564388" y="121539"/>
                  </a:lnTo>
                  <a:lnTo>
                    <a:pt x="565785" y="136144"/>
                  </a:lnTo>
                  <a:lnTo>
                    <a:pt x="567309" y="135509"/>
                  </a:lnTo>
                  <a:lnTo>
                    <a:pt x="568833" y="135001"/>
                  </a:lnTo>
                  <a:lnTo>
                    <a:pt x="570230" y="119126"/>
                  </a:lnTo>
                  <a:lnTo>
                    <a:pt x="571754" y="115062"/>
                  </a:lnTo>
                  <a:lnTo>
                    <a:pt x="572770" y="112268"/>
                  </a:lnTo>
                  <a:lnTo>
                    <a:pt x="574167" y="110744"/>
                  </a:lnTo>
                  <a:lnTo>
                    <a:pt x="576199" y="110998"/>
                  </a:lnTo>
                  <a:lnTo>
                    <a:pt x="579120" y="111379"/>
                  </a:lnTo>
                  <a:lnTo>
                    <a:pt x="586486" y="114427"/>
                  </a:lnTo>
                  <a:lnTo>
                    <a:pt x="589534" y="116840"/>
                  </a:lnTo>
                  <a:lnTo>
                    <a:pt x="592455" y="119380"/>
                  </a:lnTo>
                  <a:lnTo>
                    <a:pt x="592455" y="125095"/>
                  </a:lnTo>
                  <a:lnTo>
                    <a:pt x="593852" y="125984"/>
                  </a:lnTo>
                  <a:lnTo>
                    <a:pt x="595376" y="126873"/>
                  </a:lnTo>
                  <a:lnTo>
                    <a:pt x="596900" y="121412"/>
                  </a:lnTo>
                  <a:lnTo>
                    <a:pt x="598297" y="121920"/>
                  </a:lnTo>
                  <a:lnTo>
                    <a:pt x="599821" y="122428"/>
                  </a:lnTo>
                  <a:lnTo>
                    <a:pt x="601345" y="127762"/>
                  </a:lnTo>
                  <a:lnTo>
                    <a:pt x="602742" y="128905"/>
                  </a:lnTo>
                  <a:lnTo>
                    <a:pt x="603885" y="129667"/>
                  </a:lnTo>
                  <a:lnTo>
                    <a:pt x="605028" y="128016"/>
                  </a:lnTo>
                  <a:lnTo>
                    <a:pt x="607187" y="128524"/>
                  </a:lnTo>
                  <a:lnTo>
                    <a:pt x="610108" y="129286"/>
                  </a:lnTo>
                  <a:lnTo>
                    <a:pt x="617601" y="131572"/>
                  </a:lnTo>
                  <a:lnTo>
                    <a:pt x="620522" y="133477"/>
                  </a:lnTo>
                  <a:lnTo>
                    <a:pt x="623443" y="135509"/>
                  </a:lnTo>
                  <a:lnTo>
                    <a:pt x="623443" y="137414"/>
                  </a:lnTo>
                  <a:lnTo>
                    <a:pt x="624967" y="140208"/>
                  </a:lnTo>
                  <a:lnTo>
                    <a:pt x="626364" y="143002"/>
                  </a:lnTo>
                  <a:lnTo>
                    <a:pt x="627888" y="153797"/>
                  </a:lnTo>
                  <a:lnTo>
                    <a:pt x="629412" y="150368"/>
                  </a:lnTo>
                  <a:lnTo>
                    <a:pt x="630481" y="145143"/>
                  </a:lnTo>
                  <a:lnTo>
                    <a:pt x="631586" y="136382"/>
                  </a:lnTo>
                  <a:lnTo>
                    <a:pt x="632715" y="127025"/>
                  </a:lnTo>
                  <a:lnTo>
                    <a:pt x="633857" y="120015"/>
                  </a:lnTo>
                  <a:lnTo>
                    <a:pt x="634873" y="115189"/>
                  </a:lnTo>
                  <a:lnTo>
                    <a:pt x="636016" y="111506"/>
                  </a:lnTo>
                  <a:lnTo>
                    <a:pt x="638175" y="111252"/>
                  </a:lnTo>
                  <a:lnTo>
                    <a:pt x="641223" y="110871"/>
                  </a:lnTo>
                  <a:lnTo>
                    <a:pt x="648589" y="116078"/>
                  </a:lnTo>
                  <a:lnTo>
                    <a:pt x="651510" y="117602"/>
                  </a:lnTo>
                  <a:lnTo>
                    <a:pt x="653923" y="118999"/>
                  </a:lnTo>
                  <a:lnTo>
                    <a:pt x="654812" y="120523"/>
                  </a:lnTo>
                  <a:lnTo>
                    <a:pt x="655955" y="120904"/>
                  </a:lnTo>
                  <a:lnTo>
                    <a:pt x="657098" y="121285"/>
                  </a:lnTo>
                  <a:lnTo>
                    <a:pt x="659257" y="118618"/>
                  </a:lnTo>
                  <a:lnTo>
                    <a:pt x="660400" y="120650"/>
                  </a:lnTo>
                  <a:lnTo>
                    <a:pt x="661924" y="123190"/>
                  </a:lnTo>
                  <a:lnTo>
                    <a:pt x="663321" y="132461"/>
                  </a:lnTo>
                  <a:lnTo>
                    <a:pt x="664845" y="136144"/>
                  </a:lnTo>
                  <a:lnTo>
                    <a:pt x="666242" y="139700"/>
                  </a:lnTo>
                  <a:lnTo>
                    <a:pt x="669290" y="142494"/>
                  </a:lnTo>
                  <a:lnTo>
                    <a:pt x="672211" y="145161"/>
                  </a:lnTo>
                  <a:lnTo>
                    <a:pt x="679577" y="150495"/>
                  </a:lnTo>
                  <a:lnTo>
                    <a:pt x="682498" y="152273"/>
                  </a:lnTo>
                  <a:lnTo>
                    <a:pt x="684530" y="153416"/>
                  </a:lnTo>
                  <a:lnTo>
                    <a:pt x="686054" y="152400"/>
                  </a:lnTo>
                  <a:lnTo>
                    <a:pt x="686943" y="153289"/>
                  </a:lnTo>
                  <a:lnTo>
                    <a:pt x="688467" y="154559"/>
                  </a:lnTo>
                  <a:lnTo>
                    <a:pt x="689991" y="157607"/>
                  </a:lnTo>
                  <a:lnTo>
                    <a:pt x="691388" y="160147"/>
                  </a:lnTo>
                  <a:lnTo>
                    <a:pt x="692912" y="162687"/>
                  </a:lnTo>
                  <a:lnTo>
                    <a:pt x="694309" y="170688"/>
                  </a:lnTo>
                  <a:lnTo>
                    <a:pt x="695833" y="168402"/>
                  </a:lnTo>
                  <a:lnTo>
                    <a:pt x="697357" y="166116"/>
                  </a:lnTo>
                  <a:lnTo>
                    <a:pt x="696595" y="149733"/>
                  </a:lnTo>
                  <a:lnTo>
                    <a:pt x="700278" y="146304"/>
                  </a:lnTo>
                  <a:lnTo>
                    <a:pt x="703961" y="142875"/>
                  </a:lnTo>
                  <a:lnTo>
                    <a:pt x="714375" y="144145"/>
                  </a:lnTo>
                  <a:lnTo>
                    <a:pt x="718058" y="147828"/>
                  </a:lnTo>
                  <a:lnTo>
                    <a:pt x="721741" y="151638"/>
                  </a:lnTo>
                  <a:lnTo>
                    <a:pt x="720979" y="165862"/>
                  </a:lnTo>
                  <a:lnTo>
                    <a:pt x="722503" y="168656"/>
                  </a:lnTo>
                  <a:lnTo>
                    <a:pt x="723773" y="171196"/>
                  </a:lnTo>
                  <a:lnTo>
                    <a:pt x="725551" y="164592"/>
                  </a:lnTo>
                  <a:lnTo>
                    <a:pt x="726821" y="165100"/>
                  </a:lnTo>
                  <a:lnTo>
                    <a:pt x="728345" y="165735"/>
                  </a:lnTo>
                  <a:lnTo>
                    <a:pt x="728345" y="169799"/>
                  </a:lnTo>
                  <a:lnTo>
                    <a:pt x="731266" y="172466"/>
                  </a:lnTo>
                  <a:lnTo>
                    <a:pt x="734314" y="175006"/>
                  </a:lnTo>
                  <a:lnTo>
                    <a:pt x="741680" y="181102"/>
                  </a:lnTo>
                  <a:lnTo>
                    <a:pt x="744601" y="180975"/>
                  </a:lnTo>
                  <a:lnTo>
                    <a:pt x="747522" y="180848"/>
                  </a:lnTo>
                  <a:lnTo>
                    <a:pt x="747522" y="170815"/>
                  </a:lnTo>
                  <a:lnTo>
                    <a:pt x="749046" y="171577"/>
                  </a:lnTo>
                  <a:lnTo>
                    <a:pt x="750570" y="172466"/>
                  </a:lnTo>
                  <a:lnTo>
                    <a:pt x="751967" y="181610"/>
                  </a:lnTo>
                  <a:lnTo>
                    <a:pt x="753491" y="186182"/>
                  </a:lnTo>
                  <a:lnTo>
                    <a:pt x="754888" y="190754"/>
                  </a:lnTo>
                  <a:lnTo>
                    <a:pt x="756412" y="195453"/>
                  </a:lnTo>
                  <a:lnTo>
                    <a:pt x="757936" y="199136"/>
                  </a:lnTo>
                  <a:lnTo>
                    <a:pt x="759333" y="202819"/>
                  </a:lnTo>
                  <a:lnTo>
                    <a:pt x="759333" y="206248"/>
                  </a:lnTo>
                  <a:lnTo>
                    <a:pt x="762381" y="208407"/>
                  </a:lnTo>
                  <a:lnTo>
                    <a:pt x="765302" y="210566"/>
                  </a:lnTo>
                  <a:lnTo>
                    <a:pt x="772668" y="211328"/>
                  </a:lnTo>
                  <a:lnTo>
                    <a:pt x="775589" y="211836"/>
                  </a:lnTo>
                  <a:lnTo>
                    <a:pt x="776986" y="212090"/>
                  </a:lnTo>
                  <a:lnTo>
                    <a:pt x="779399" y="209550"/>
                  </a:lnTo>
                  <a:lnTo>
                    <a:pt x="780034" y="211582"/>
                  </a:lnTo>
                  <a:lnTo>
                    <a:pt x="781157" y="216890"/>
                  </a:lnTo>
                  <a:lnTo>
                    <a:pt x="782256" y="224615"/>
                  </a:lnTo>
                  <a:lnTo>
                    <a:pt x="783355" y="232459"/>
                  </a:lnTo>
                  <a:lnTo>
                    <a:pt x="784479" y="238125"/>
                  </a:lnTo>
                  <a:lnTo>
                    <a:pt x="785368" y="240919"/>
                  </a:lnTo>
                  <a:lnTo>
                    <a:pt x="788162" y="241681"/>
                  </a:lnTo>
                  <a:lnTo>
                    <a:pt x="788924" y="241808"/>
                  </a:lnTo>
                  <a:lnTo>
                    <a:pt x="790194" y="241935"/>
                  </a:lnTo>
                  <a:lnTo>
                    <a:pt x="790829" y="238760"/>
                  </a:lnTo>
                  <a:lnTo>
                    <a:pt x="793369" y="239268"/>
                  </a:lnTo>
                  <a:lnTo>
                    <a:pt x="796290" y="239903"/>
                  </a:lnTo>
                  <a:lnTo>
                    <a:pt x="803021" y="251841"/>
                  </a:lnTo>
                  <a:lnTo>
                    <a:pt x="806704" y="245491"/>
                  </a:lnTo>
                  <a:lnTo>
                    <a:pt x="809323" y="236985"/>
                  </a:lnTo>
                  <a:lnTo>
                    <a:pt x="811656" y="223837"/>
                  </a:lnTo>
                  <a:lnTo>
                    <a:pt x="813704" y="210593"/>
                  </a:lnTo>
                  <a:lnTo>
                    <a:pt x="815467" y="201803"/>
                  </a:lnTo>
                  <a:lnTo>
                    <a:pt x="816356" y="199136"/>
                  </a:lnTo>
                  <a:lnTo>
                    <a:pt x="819404" y="203962"/>
                  </a:lnTo>
                  <a:lnTo>
                    <a:pt x="819912" y="204978"/>
                  </a:lnTo>
                  <a:lnTo>
                    <a:pt x="821436" y="207391"/>
                  </a:lnTo>
                  <a:lnTo>
                    <a:pt x="821563" y="211201"/>
                  </a:lnTo>
                  <a:lnTo>
                    <a:pt x="824357" y="216789"/>
                  </a:lnTo>
                  <a:lnTo>
                    <a:pt x="827262" y="221894"/>
                  </a:lnTo>
                  <a:lnTo>
                    <a:pt x="831024" y="227917"/>
                  </a:lnTo>
                  <a:lnTo>
                    <a:pt x="834786" y="234059"/>
                  </a:lnTo>
                  <a:lnTo>
                    <a:pt x="837692" y="239522"/>
                  </a:lnTo>
                  <a:lnTo>
                    <a:pt x="840613" y="246126"/>
                  </a:lnTo>
                  <a:lnTo>
                    <a:pt x="840613" y="252603"/>
                  </a:lnTo>
                  <a:lnTo>
                    <a:pt x="842137" y="256286"/>
                  </a:lnTo>
                  <a:lnTo>
                    <a:pt x="843407" y="259588"/>
                  </a:lnTo>
                  <a:lnTo>
                    <a:pt x="845185" y="259080"/>
                  </a:lnTo>
                  <a:lnTo>
                    <a:pt x="846582" y="262001"/>
                  </a:lnTo>
                  <a:lnTo>
                    <a:pt x="847979" y="265176"/>
                  </a:lnTo>
                  <a:lnTo>
                    <a:pt x="849503" y="274701"/>
                  </a:lnTo>
                  <a:lnTo>
                    <a:pt x="851027" y="275590"/>
                  </a:lnTo>
                  <a:lnTo>
                    <a:pt x="852424" y="276352"/>
                  </a:lnTo>
                  <a:lnTo>
                    <a:pt x="852424" y="268478"/>
                  </a:lnTo>
                  <a:lnTo>
                    <a:pt x="855345" y="266827"/>
                  </a:lnTo>
                  <a:lnTo>
                    <a:pt x="858393" y="265176"/>
                  </a:lnTo>
                  <a:lnTo>
                    <a:pt x="865759" y="268097"/>
                  </a:lnTo>
                  <a:lnTo>
                    <a:pt x="868680" y="265811"/>
                  </a:lnTo>
                  <a:lnTo>
                    <a:pt x="871601" y="263398"/>
                  </a:lnTo>
                  <a:lnTo>
                    <a:pt x="871601" y="251968"/>
                  </a:lnTo>
                  <a:lnTo>
                    <a:pt x="873125" y="252730"/>
                  </a:lnTo>
                  <a:lnTo>
                    <a:pt x="874649" y="253365"/>
                  </a:lnTo>
                  <a:lnTo>
                    <a:pt x="876046" y="265557"/>
                  </a:lnTo>
                  <a:lnTo>
                    <a:pt x="877570" y="270129"/>
                  </a:lnTo>
                  <a:lnTo>
                    <a:pt x="879094" y="274828"/>
                  </a:lnTo>
                  <a:lnTo>
                    <a:pt x="880491" y="278130"/>
                  </a:lnTo>
                  <a:lnTo>
                    <a:pt x="882015" y="280289"/>
                  </a:lnTo>
                  <a:lnTo>
                    <a:pt x="882523" y="280924"/>
                  </a:lnTo>
                  <a:lnTo>
                    <a:pt x="885444" y="280797"/>
                  </a:lnTo>
                  <a:lnTo>
                    <a:pt x="886460" y="283337"/>
                  </a:lnTo>
                  <a:lnTo>
                    <a:pt x="889345" y="292590"/>
                  </a:lnTo>
                  <a:lnTo>
                    <a:pt x="893064" y="305831"/>
                  </a:lnTo>
                  <a:lnTo>
                    <a:pt x="896782" y="319002"/>
                  </a:lnTo>
                  <a:lnTo>
                    <a:pt x="899668" y="328041"/>
                  </a:lnTo>
                  <a:lnTo>
                    <a:pt x="900557" y="330200"/>
                  </a:lnTo>
                  <a:lnTo>
                    <a:pt x="903732" y="328930"/>
                  </a:lnTo>
                  <a:lnTo>
                    <a:pt x="904113" y="328676"/>
                  </a:lnTo>
                  <a:lnTo>
                    <a:pt x="905637" y="327660"/>
                  </a:lnTo>
                  <a:lnTo>
                    <a:pt x="907161" y="323977"/>
                  </a:lnTo>
                  <a:lnTo>
                    <a:pt x="908558" y="322072"/>
                  </a:lnTo>
                  <a:lnTo>
                    <a:pt x="909955" y="320421"/>
                  </a:lnTo>
                  <a:lnTo>
                    <a:pt x="911733" y="314325"/>
                  </a:lnTo>
                  <a:lnTo>
                    <a:pt x="913003" y="317373"/>
                  </a:lnTo>
                  <a:lnTo>
                    <a:pt x="914527" y="320548"/>
                  </a:lnTo>
                  <a:lnTo>
                    <a:pt x="914527" y="336550"/>
                  </a:lnTo>
                  <a:lnTo>
                    <a:pt x="917448" y="341884"/>
                  </a:lnTo>
                  <a:lnTo>
                    <a:pt x="920369" y="347218"/>
                  </a:lnTo>
                  <a:lnTo>
                    <a:pt x="927862" y="353822"/>
                  </a:lnTo>
                  <a:lnTo>
                    <a:pt x="930783" y="349504"/>
                  </a:lnTo>
                  <a:lnTo>
                    <a:pt x="932495" y="343624"/>
                  </a:lnTo>
                  <a:lnTo>
                    <a:pt x="933529" y="334279"/>
                  </a:lnTo>
                  <a:lnTo>
                    <a:pt x="934301" y="324197"/>
                  </a:lnTo>
                  <a:lnTo>
                    <a:pt x="935228" y="316103"/>
                  </a:lnTo>
                  <a:lnTo>
                    <a:pt x="936625" y="307848"/>
                  </a:lnTo>
                  <a:lnTo>
                    <a:pt x="938149" y="299085"/>
                  </a:lnTo>
                  <a:lnTo>
                    <a:pt x="939673" y="299974"/>
                  </a:lnTo>
                  <a:lnTo>
                    <a:pt x="940740" y="303948"/>
                  </a:lnTo>
                  <a:lnTo>
                    <a:pt x="941832" y="311769"/>
                  </a:lnTo>
                  <a:lnTo>
                    <a:pt x="942923" y="318994"/>
                  </a:lnTo>
                  <a:lnTo>
                    <a:pt x="943991" y="321183"/>
                  </a:lnTo>
                  <a:lnTo>
                    <a:pt x="944917" y="315856"/>
                  </a:lnTo>
                  <a:lnTo>
                    <a:pt x="945689" y="305816"/>
                  </a:lnTo>
                  <a:lnTo>
                    <a:pt x="946723" y="294536"/>
                  </a:lnTo>
                  <a:lnTo>
                    <a:pt x="948436" y="285496"/>
                  </a:lnTo>
                  <a:lnTo>
                    <a:pt x="951484" y="276352"/>
                  </a:lnTo>
                  <a:lnTo>
                    <a:pt x="958850" y="269494"/>
                  </a:lnTo>
                  <a:lnTo>
                    <a:pt x="961771" y="266573"/>
                  </a:lnTo>
                  <a:lnTo>
                    <a:pt x="963422" y="264922"/>
                  </a:lnTo>
                  <a:lnTo>
                    <a:pt x="965327" y="267208"/>
                  </a:lnTo>
                  <a:lnTo>
                    <a:pt x="966216" y="268224"/>
                  </a:lnTo>
                  <a:lnTo>
                    <a:pt x="967740" y="270002"/>
                  </a:lnTo>
                  <a:lnTo>
                    <a:pt x="969137" y="273431"/>
                  </a:lnTo>
                  <a:lnTo>
                    <a:pt x="970661" y="276860"/>
                  </a:lnTo>
                  <a:lnTo>
                    <a:pt x="971931" y="279908"/>
                  </a:lnTo>
                  <a:lnTo>
                    <a:pt x="973709" y="295275"/>
                  </a:lnTo>
                  <a:lnTo>
                    <a:pt x="975106" y="288925"/>
                  </a:lnTo>
                  <a:lnTo>
                    <a:pt x="975961" y="279096"/>
                  </a:lnTo>
                  <a:lnTo>
                    <a:pt x="976709" y="263445"/>
                  </a:lnTo>
                  <a:lnTo>
                    <a:pt x="977767" y="247009"/>
                  </a:lnTo>
                  <a:lnTo>
                    <a:pt x="979551" y="234823"/>
                  </a:lnTo>
                  <a:lnTo>
                    <a:pt x="981837" y="225933"/>
                  </a:lnTo>
                  <a:lnTo>
                    <a:pt x="990473" y="227965"/>
                  </a:lnTo>
                  <a:lnTo>
                    <a:pt x="992759" y="222123"/>
                  </a:lnTo>
                  <a:lnTo>
                    <a:pt x="994542" y="214737"/>
                  </a:lnTo>
                  <a:lnTo>
                    <a:pt x="995600" y="205327"/>
                  </a:lnTo>
                  <a:lnTo>
                    <a:pt x="996348" y="196441"/>
                  </a:lnTo>
                  <a:lnTo>
                    <a:pt x="997204" y="190627"/>
                  </a:lnTo>
                  <a:lnTo>
                    <a:pt x="998092" y="187833"/>
                  </a:lnTo>
                  <a:lnTo>
                    <a:pt x="1000760" y="193167"/>
                  </a:lnTo>
                  <a:lnTo>
                    <a:pt x="1001649" y="194437"/>
                  </a:lnTo>
                  <a:lnTo>
                    <a:pt x="1003173" y="196596"/>
                  </a:lnTo>
                  <a:lnTo>
                    <a:pt x="1004570" y="201676"/>
                  </a:lnTo>
                  <a:lnTo>
                    <a:pt x="1006093" y="203581"/>
                  </a:lnTo>
                  <a:lnTo>
                    <a:pt x="1006983" y="204724"/>
                  </a:lnTo>
                  <a:lnTo>
                    <a:pt x="1008761" y="204089"/>
                  </a:lnTo>
                  <a:lnTo>
                    <a:pt x="1010538" y="205867"/>
                  </a:lnTo>
                  <a:lnTo>
                    <a:pt x="1013460" y="208661"/>
                  </a:lnTo>
                  <a:lnTo>
                    <a:pt x="1020826" y="216408"/>
                  </a:lnTo>
                  <a:lnTo>
                    <a:pt x="1023874" y="220472"/>
                  </a:lnTo>
                  <a:lnTo>
                    <a:pt x="1026795" y="224663"/>
                  </a:lnTo>
                  <a:lnTo>
                    <a:pt x="1026795" y="229616"/>
                  </a:lnTo>
                  <a:lnTo>
                    <a:pt x="1028318" y="230632"/>
                  </a:lnTo>
                  <a:lnTo>
                    <a:pt x="1029715" y="231521"/>
                  </a:lnTo>
                  <a:lnTo>
                    <a:pt x="1031239" y="227838"/>
                  </a:lnTo>
                  <a:lnTo>
                    <a:pt x="1032637" y="226187"/>
                  </a:lnTo>
                  <a:lnTo>
                    <a:pt x="1034161" y="224536"/>
                  </a:lnTo>
                  <a:lnTo>
                    <a:pt x="1035685" y="220726"/>
                  </a:lnTo>
                  <a:lnTo>
                    <a:pt x="1037082" y="220345"/>
                  </a:lnTo>
                  <a:lnTo>
                    <a:pt x="1038225" y="220091"/>
                  </a:lnTo>
                  <a:lnTo>
                    <a:pt x="1039367" y="222123"/>
                  </a:lnTo>
                  <a:lnTo>
                    <a:pt x="1041527" y="224028"/>
                  </a:lnTo>
                  <a:lnTo>
                    <a:pt x="1044575" y="226695"/>
                  </a:lnTo>
                  <a:lnTo>
                    <a:pt x="1051940" y="240665"/>
                  </a:lnTo>
                  <a:lnTo>
                    <a:pt x="1054862" y="236093"/>
                  </a:lnTo>
                  <a:lnTo>
                    <a:pt x="1056574" y="229334"/>
                  </a:lnTo>
                  <a:lnTo>
                    <a:pt x="1057608" y="218217"/>
                  </a:lnTo>
                  <a:lnTo>
                    <a:pt x="1058380" y="206196"/>
                  </a:lnTo>
                  <a:lnTo>
                    <a:pt x="1059307" y="196723"/>
                  </a:lnTo>
                  <a:lnTo>
                    <a:pt x="1060704" y="187960"/>
                  </a:lnTo>
                  <a:lnTo>
                    <a:pt x="1062355" y="183134"/>
                  </a:lnTo>
                  <a:lnTo>
                    <a:pt x="1063752" y="179578"/>
                  </a:lnTo>
                  <a:lnTo>
                    <a:pt x="1065022" y="176022"/>
                  </a:lnTo>
                  <a:lnTo>
                    <a:pt x="1066800" y="174117"/>
                  </a:lnTo>
                  <a:lnTo>
                    <a:pt x="1068197" y="173609"/>
                  </a:lnTo>
                  <a:lnTo>
                    <a:pt x="1068705" y="173355"/>
                  </a:lnTo>
                  <a:lnTo>
                    <a:pt x="1071372" y="178562"/>
                  </a:lnTo>
                  <a:lnTo>
                    <a:pt x="1072641" y="176276"/>
                  </a:lnTo>
                  <a:lnTo>
                    <a:pt x="1075527" y="168915"/>
                  </a:lnTo>
                  <a:lnTo>
                    <a:pt x="1079245" y="157876"/>
                  </a:lnTo>
                  <a:lnTo>
                    <a:pt x="1082964" y="146861"/>
                  </a:lnTo>
                  <a:lnTo>
                    <a:pt x="1085850" y="139573"/>
                  </a:lnTo>
                  <a:lnTo>
                    <a:pt x="1087120" y="137160"/>
                  </a:lnTo>
                  <a:lnTo>
                    <a:pt x="1089660" y="140589"/>
                  </a:lnTo>
                  <a:lnTo>
                    <a:pt x="1090295" y="142875"/>
                  </a:lnTo>
                  <a:lnTo>
                    <a:pt x="1091418" y="149284"/>
                  </a:lnTo>
                  <a:lnTo>
                    <a:pt x="1092517" y="158432"/>
                  </a:lnTo>
                  <a:lnTo>
                    <a:pt x="1093616" y="166627"/>
                  </a:lnTo>
                  <a:lnTo>
                    <a:pt x="1094739" y="170180"/>
                  </a:lnTo>
                  <a:lnTo>
                    <a:pt x="1095863" y="166907"/>
                  </a:lnTo>
                  <a:lnTo>
                    <a:pt x="1096962" y="159242"/>
                  </a:lnTo>
                  <a:lnTo>
                    <a:pt x="1098061" y="150123"/>
                  </a:lnTo>
                  <a:lnTo>
                    <a:pt x="1099185" y="142494"/>
                  </a:lnTo>
                  <a:lnTo>
                    <a:pt x="1100709" y="134620"/>
                  </a:lnTo>
                  <a:lnTo>
                    <a:pt x="1100709" y="123063"/>
                  </a:lnTo>
                  <a:lnTo>
                    <a:pt x="1103630" y="122936"/>
                  </a:lnTo>
                  <a:lnTo>
                    <a:pt x="1106551" y="122809"/>
                  </a:lnTo>
                  <a:lnTo>
                    <a:pt x="1113916" y="139700"/>
                  </a:lnTo>
                  <a:lnTo>
                    <a:pt x="1116964" y="141859"/>
                  </a:lnTo>
                  <a:lnTo>
                    <a:pt x="1119886" y="144018"/>
                  </a:lnTo>
                  <a:lnTo>
                    <a:pt x="1119886" y="137668"/>
                  </a:lnTo>
                  <a:lnTo>
                    <a:pt x="1121283" y="136144"/>
                  </a:lnTo>
                  <a:lnTo>
                    <a:pt x="1122807" y="134620"/>
                  </a:lnTo>
                  <a:lnTo>
                    <a:pt x="1124331" y="131191"/>
                  </a:lnTo>
                  <a:lnTo>
                    <a:pt x="1125728" y="132842"/>
                  </a:lnTo>
                  <a:lnTo>
                    <a:pt x="1127252" y="134493"/>
                  </a:lnTo>
                  <a:lnTo>
                    <a:pt x="1128776" y="144526"/>
                  </a:lnTo>
                  <a:lnTo>
                    <a:pt x="1130173" y="146050"/>
                  </a:lnTo>
                  <a:lnTo>
                    <a:pt x="1131570" y="147701"/>
                  </a:lnTo>
                  <a:lnTo>
                    <a:pt x="1131824" y="142367"/>
                  </a:lnTo>
                  <a:lnTo>
                    <a:pt x="1134617" y="142494"/>
                  </a:lnTo>
                  <a:lnTo>
                    <a:pt x="1137539" y="142621"/>
                  </a:lnTo>
                  <a:lnTo>
                    <a:pt x="1145032" y="144272"/>
                  </a:lnTo>
                  <a:lnTo>
                    <a:pt x="1147953" y="146812"/>
                  </a:lnTo>
                  <a:lnTo>
                    <a:pt x="1150874" y="149352"/>
                  </a:lnTo>
                  <a:lnTo>
                    <a:pt x="1150874" y="156591"/>
                  </a:lnTo>
                  <a:lnTo>
                    <a:pt x="1152398" y="157988"/>
                  </a:lnTo>
                  <a:lnTo>
                    <a:pt x="1153287" y="158750"/>
                  </a:lnTo>
                  <a:lnTo>
                    <a:pt x="1155954" y="157607"/>
                  </a:lnTo>
                  <a:lnTo>
                    <a:pt x="1156842" y="155067"/>
                  </a:lnTo>
                  <a:lnTo>
                    <a:pt x="1158239" y="150876"/>
                  </a:lnTo>
                  <a:lnTo>
                    <a:pt x="1159764" y="135763"/>
                  </a:lnTo>
                  <a:lnTo>
                    <a:pt x="1161288" y="132588"/>
                  </a:lnTo>
                  <a:lnTo>
                    <a:pt x="1162177" y="130683"/>
                  </a:lnTo>
                  <a:lnTo>
                    <a:pt x="1162939" y="137287"/>
                  </a:lnTo>
                  <a:lnTo>
                    <a:pt x="1165606" y="136398"/>
                  </a:lnTo>
                  <a:lnTo>
                    <a:pt x="1170328" y="133760"/>
                  </a:lnTo>
                  <a:lnTo>
                    <a:pt x="1176718" y="129492"/>
                  </a:lnTo>
                  <a:lnTo>
                    <a:pt x="1183108" y="125343"/>
                  </a:lnTo>
                  <a:lnTo>
                    <a:pt x="1187831" y="123063"/>
                  </a:lnTo>
                  <a:lnTo>
                    <a:pt x="1191767" y="122047"/>
                  </a:lnTo>
                  <a:lnTo>
                    <a:pt x="1190879" y="129159"/>
                  </a:lnTo>
                  <a:lnTo>
                    <a:pt x="1192276" y="129921"/>
                  </a:lnTo>
                  <a:lnTo>
                    <a:pt x="1193038" y="130302"/>
                  </a:lnTo>
                  <a:lnTo>
                    <a:pt x="1194815" y="129667"/>
                  </a:lnTo>
                  <a:lnTo>
                    <a:pt x="1196721" y="128143"/>
                  </a:lnTo>
                  <a:lnTo>
                    <a:pt x="1200404" y="125222"/>
                  </a:lnTo>
                  <a:lnTo>
                    <a:pt x="1218053" y="90354"/>
                  </a:lnTo>
                  <a:lnTo>
                    <a:pt x="1218818" y="84200"/>
                  </a:lnTo>
                  <a:lnTo>
                    <a:pt x="1220215" y="78232"/>
                  </a:lnTo>
                  <a:lnTo>
                    <a:pt x="1221993" y="74168"/>
                  </a:lnTo>
                  <a:lnTo>
                    <a:pt x="1223264" y="72898"/>
                  </a:lnTo>
                  <a:lnTo>
                    <a:pt x="1224280" y="71882"/>
                  </a:lnTo>
                  <a:lnTo>
                    <a:pt x="1225677" y="77216"/>
                  </a:lnTo>
                  <a:lnTo>
                    <a:pt x="1227709" y="75565"/>
                  </a:lnTo>
                  <a:lnTo>
                    <a:pt x="1230630" y="73151"/>
                  </a:lnTo>
                  <a:lnTo>
                    <a:pt x="1237996" y="60833"/>
                  </a:lnTo>
                  <a:lnTo>
                    <a:pt x="1241043" y="58293"/>
                  </a:lnTo>
                  <a:lnTo>
                    <a:pt x="1242949" y="56642"/>
                  </a:lnTo>
                  <a:lnTo>
                    <a:pt x="1244473" y="60960"/>
                  </a:lnTo>
                  <a:lnTo>
                    <a:pt x="1245489" y="60706"/>
                  </a:lnTo>
                  <a:lnTo>
                    <a:pt x="1246886" y="60451"/>
                  </a:lnTo>
                  <a:lnTo>
                    <a:pt x="1248410" y="57531"/>
                  </a:lnTo>
                  <a:lnTo>
                    <a:pt x="1249934" y="56261"/>
                  </a:lnTo>
                  <a:lnTo>
                    <a:pt x="1251331" y="54991"/>
                  </a:lnTo>
                  <a:lnTo>
                    <a:pt x="1252855" y="54991"/>
                  </a:lnTo>
                  <a:lnTo>
                    <a:pt x="1254252" y="52832"/>
                  </a:lnTo>
                  <a:lnTo>
                    <a:pt x="1255776" y="50673"/>
                  </a:lnTo>
                  <a:lnTo>
                    <a:pt x="1255776" y="44704"/>
                  </a:lnTo>
                  <a:lnTo>
                    <a:pt x="1258697" y="43052"/>
                  </a:lnTo>
                  <a:lnTo>
                    <a:pt x="1261745" y="41401"/>
                  </a:lnTo>
                  <a:lnTo>
                    <a:pt x="1269111" y="41529"/>
                  </a:lnTo>
                  <a:lnTo>
                    <a:pt x="1272032" y="42799"/>
                  </a:lnTo>
                  <a:lnTo>
                    <a:pt x="1274953" y="43942"/>
                  </a:lnTo>
                  <a:lnTo>
                    <a:pt x="1274953" y="49657"/>
                  </a:lnTo>
                  <a:lnTo>
                    <a:pt x="1276477" y="50038"/>
                  </a:lnTo>
                  <a:lnTo>
                    <a:pt x="1278001" y="50546"/>
                  </a:lnTo>
                  <a:lnTo>
                    <a:pt x="1279398" y="46227"/>
                  </a:lnTo>
                  <a:lnTo>
                    <a:pt x="1280922" y="45720"/>
                  </a:lnTo>
                  <a:lnTo>
                    <a:pt x="1282064" y="45339"/>
                  </a:lnTo>
                  <a:lnTo>
                    <a:pt x="1284224" y="48895"/>
                  </a:lnTo>
                  <a:lnTo>
                    <a:pt x="1285366" y="46863"/>
                  </a:lnTo>
                  <a:lnTo>
                    <a:pt x="1286764" y="44196"/>
                  </a:lnTo>
                  <a:lnTo>
                    <a:pt x="1284605" y="36449"/>
                  </a:lnTo>
                  <a:lnTo>
                    <a:pt x="1289812" y="29718"/>
                  </a:lnTo>
                  <a:lnTo>
                    <a:pt x="1295370" y="24042"/>
                  </a:lnTo>
                  <a:lnTo>
                    <a:pt x="1303035" y="17653"/>
                  </a:lnTo>
                  <a:lnTo>
                    <a:pt x="1310725" y="11644"/>
                  </a:lnTo>
                  <a:lnTo>
                    <a:pt x="1316355" y="7112"/>
                  </a:lnTo>
                  <a:lnTo>
                    <a:pt x="1318895" y="4825"/>
                  </a:lnTo>
                  <a:lnTo>
                    <a:pt x="1319276" y="0"/>
                  </a:lnTo>
                  <a:lnTo>
                    <a:pt x="1320800" y="1777"/>
                  </a:lnTo>
                  <a:lnTo>
                    <a:pt x="1323687" y="6681"/>
                  </a:lnTo>
                  <a:lnTo>
                    <a:pt x="1327419" y="14335"/>
                  </a:lnTo>
                  <a:lnTo>
                    <a:pt x="1331176" y="22441"/>
                  </a:lnTo>
                  <a:lnTo>
                    <a:pt x="1334135" y="28701"/>
                  </a:lnTo>
                  <a:lnTo>
                    <a:pt x="1336421" y="33527"/>
                  </a:lnTo>
                  <a:lnTo>
                    <a:pt x="1337310" y="38608"/>
                  </a:lnTo>
                  <a:lnTo>
                    <a:pt x="1338580" y="38608"/>
                  </a:lnTo>
                  <a:lnTo>
                    <a:pt x="1339977" y="38481"/>
                  </a:lnTo>
                  <a:lnTo>
                    <a:pt x="1341501" y="29464"/>
                  </a:lnTo>
                  <a:lnTo>
                    <a:pt x="1342898" y="28575"/>
                  </a:lnTo>
                  <a:lnTo>
                    <a:pt x="1344422" y="27813"/>
                  </a:lnTo>
                  <a:lnTo>
                    <a:pt x="1345946" y="30607"/>
                  </a:lnTo>
                  <a:lnTo>
                    <a:pt x="1347342" y="33527"/>
                  </a:lnTo>
                  <a:lnTo>
                    <a:pt x="1348866" y="36575"/>
                  </a:lnTo>
                  <a:lnTo>
                    <a:pt x="1348866" y="41148"/>
                  </a:lnTo>
                  <a:lnTo>
                    <a:pt x="1351788" y="46482"/>
                  </a:lnTo>
                  <a:lnTo>
                    <a:pt x="1354709" y="51816"/>
                  </a:lnTo>
                  <a:lnTo>
                    <a:pt x="1362202" y="62865"/>
                  </a:lnTo>
                  <a:lnTo>
                    <a:pt x="1365123" y="65532"/>
                  </a:lnTo>
                  <a:lnTo>
                    <a:pt x="1367155" y="67437"/>
                  </a:lnTo>
                  <a:lnTo>
                    <a:pt x="1368552" y="62484"/>
                  </a:lnTo>
                  <a:lnTo>
                    <a:pt x="1369567" y="62230"/>
                  </a:lnTo>
                  <a:lnTo>
                    <a:pt x="1370711" y="61849"/>
                  </a:lnTo>
                  <a:lnTo>
                    <a:pt x="1372742" y="64770"/>
                  </a:lnTo>
                  <a:lnTo>
                    <a:pt x="1374013" y="62865"/>
                  </a:lnTo>
                  <a:lnTo>
                    <a:pt x="1375410" y="60579"/>
                  </a:lnTo>
                  <a:lnTo>
                    <a:pt x="1376934" y="47371"/>
                  </a:lnTo>
                  <a:lnTo>
                    <a:pt x="1378458" y="48006"/>
                  </a:lnTo>
                  <a:lnTo>
                    <a:pt x="1379855" y="48768"/>
                  </a:lnTo>
                  <a:lnTo>
                    <a:pt x="1379855" y="63626"/>
                  </a:lnTo>
                  <a:lnTo>
                    <a:pt x="1382776" y="66929"/>
                  </a:lnTo>
                  <a:lnTo>
                    <a:pt x="1385824" y="70231"/>
                  </a:lnTo>
                  <a:lnTo>
                    <a:pt x="1393189" y="67564"/>
                  </a:lnTo>
                  <a:lnTo>
                    <a:pt x="1396111" y="68072"/>
                  </a:lnTo>
                  <a:lnTo>
                    <a:pt x="1398524" y="68580"/>
                  </a:lnTo>
                  <a:lnTo>
                    <a:pt x="1399413" y="68199"/>
                  </a:lnTo>
                  <a:lnTo>
                    <a:pt x="1400556" y="70231"/>
                  </a:lnTo>
                  <a:lnTo>
                    <a:pt x="1402080" y="72771"/>
                  </a:lnTo>
                  <a:lnTo>
                    <a:pt x="1403477" y="82423"/>
                  </a:lnTo>
                  <a:lnTo>
                    <a:pt x="1405001" y="83312"/>
                  </a:lnTo>
                  <a:lnTo>
                    <a:pt x="1406525" y="84200"/>
                  </a:lnTo>
                  <a:lnTo>
                    <a:pt x="1407922" y="75057"/>
                  </a:lnTo>
                  <a:lnTo>
                    <a:pt x="1409446" y="75692"/>
                  </a:lnTo>
                  <a:lnTo>
                    <a:pt x="1410970" y="76326"/>
                  </a:lnTo>
                  <a:lnTo>
                    <a:pt x="1410970" y="86614"/>
                  </a:lnTo>
                  <a:lnTo>
                    <a:pt x="1413890" y="87375"/>
                  </a:lnTo>
                  <a:lnTo>
                    <a:pt x="1416812" y="88138"/>
                  </a:lnTo>
                  <a:lnTo>
                    <a:pt x="1424178" y="78740"/>
                  </a:lnTo>
                  <a:lnTo>
                    <a:pt x="1427099" y="80137"/>
                  </a:lnTo>
                  <a:lnTo>
                    <a:pt x="1430147" y="81534"/>
                  </a:lnTo>
                  <a:lnTo>
                    <a:pt x="1430147" y="92329"/>
                  </a:lnTo>
                  <a:lnTo>
                    <a:pt x="1431543" y="95631"/>
                  </a:lnTo>
                  <a:lnTo>
                    <a:pt x="1432940" y="98551"/>
                  </a:lnTo>
                  <a:lnTo>
                    <a:pt x="1434718" y="99187"/>
                  </a:lnTo>
                  <a:lnTo>
                    <a:pt x="1435989" y="100202"/>
                  </a:lnTo>
                  <a:lnTo>
                    <a:pt x="1437259" y="101346"/>
                  </a:lnTo>
                  <a:lnTo>
                    <a:pt x="1439290" y="100965"/>
                  </a:lnTo>
                  <a:lnTo>
                    <a:pt x="1440434" y="103377"/>
                  </a:lnTo>
                  <a:lnTo>
                    <a:pt x="1441958" y="106425"/>
                  </a:lnTo>
                  <a:lnTo>
                    <a:pt x="1441958" y="115316"/>
                  </a:lnTo>
                  <a:lnTo>
                    <a:pt x="1444879" y="118237"/>
                  </a:lnTo>
                  <a:lnTo>
                    <a:pt x="1447800" y="121158"/>
                  </a:lnTo>
                  <a:lnTo>
                    <a:pt x="1455292" y="119507"/>
                  </a:lnTo>
                  <a:lnTo>
                    <a:pt x="1458214" y="121031"/>
                  </a:lnTo>
                  <a:lnTo>
                    <a:pt x="1460500" y="122428"/>
                  </a:lnTo>
                  <a:lnTo>
                    <a:pt x="1461389" y="131826"/>
                  </a:lnTo>
                  <a:lnTo>
                    <a:pt x="1462659" y="127889"/>
                  </a:lnTo>
                  <a:lnTo>
                    <a:pt x="1463728" y="120858"/>
                  </a:lnTo>
                  <a:lnTo>
                    <a:pt x="1464833" y="109743"/>
                  </a:lnTo>
                  <a:lnTo>
                    <a:pt x="1465962" y="98653"/>
                  </a:lnTo>
                  <a:lnTo>
                    <a:pt x="1467104" y="91694"/>
                  </a:lnTo>
                  <a:lnTo>
                    <a:pt x="1468501" y="87249"/>
                  </a:lnTo>
                  <a:lnTo>
                    <a:pt x="1470025" y="99568"/>
                  </a:lnTo>
                  <a:lnTo>
                    <a:pt x="1471422" y="99949"/>
                  </a:lnTo>
                  <a:lnTo>
                    <a:pt x="1472946" y="100330"/>
                  </a:lnTo>
                  <a:lnTo>
                    <a:pt x="1472946" y="95250"/>
                  </a:lnTo>
                  <a:lnTo>
                    <a:pt x="1475866" y="93980"/>
                  </a:lnTo>
                  <a:lnTo>
                    <a:pt x="1478914" y="92710"/>
                  </a:lnTo>
                  <a:lnTo>
                    <a:pt x="1486281" y="92201"/>
                  </a:lnTo>
                  <a:lnTo>
                    <a:pt x="1489202" y="92456"/>
                  </a:lnTo>
                  <a:lnTo>
                    <a:pt x="1491107" y="92583"/>
                  </a:lnTo>
                  <a:lnTo>
                    <a:pt x="1492758" y="92964"/>
                  </a:lnTo>
                  <a:lnTo>
                    <a:pt x="1493647" y="95504"/>
                  </a:lnTo>
                  <a:lnTo>
                    <a:pt x="1495171" y="99441"/>
                  </a:lnTo>
                  <a:lnTo>
                    <a:pt x="1496567" y="112014"/>
                  </a:lnTo>
                  <a:lnTo>
                    <a:pt x="1498091" y="116332"/>
                  </a:lnTo>
                  <a:lnTo>
                    <a:pt x="1498981" y="119253"/>
                  </a:lnTo>
                  <a:lnTo>
                    <a:pt x="1501521" y="118491"/>
                  </a:lnTo>
                  <a:lnTo>
                    <a:pt x="1502537" y="121920"/>
                  </a:lnTo>
                  <a:lnTo>
                    <a:pt x="1503392" y="127992"/>
                  </a:lnTo>
                  <a:lnTo>
                    <a:pt x="1504140" y="136398"/>
                  </a:lnTo>
                  <a:lnTo>
                    <a:pt x="1505198" y="144137"/>
                  </a:lnTo>
                  <a:lnTo>
                    <a:pt x="1506982" y="148209"/>
                  </a:lnTo>
                  <a:lnTo>
                    <a:pt x="1509903" y="149860"/>
                  </a:lnTo>
                  <a:lnTo>
                    <a:pt x="1517268" y="131318"/>
                  </a:lnTo>
                  <a:lnTo>
                    <a:pt x="1520189" y="131826"/>
                  </a:lnTo>
                  <a:lnTo>
                    <a:pt x="1523238" y="132334"/>
                  </a:lnTo>
                  <a:lnTo>
                    <a:pt x="1523238" y="150114"/>
                  </a:lnTo>
                  <a:lnTo>
                    <a:pt x="1524635" y="151257"/>
                  </a:lnTo>
                  <a:lnTo>
                    <a:pt x="1526159" y="152400"/>
                  </a:lnTo>
                  <a:lnTo>
                    <a:pt x="1527683" y="138303"/>
                  </a:lnTo>
                  <a:lnTo>
                    <a:pt x="1529080" y="138684"/>
                  </a:lnTo>
                  <a:lnTo>
                    <a:pt x="1530604" y="139065"/>
                  </a:lnTo>
                  <a:lnTo>
                    <a:pt x="1532001" y="153162"/>
                  </a:lnTo>
                  <a:lnTo>
                    <a:pt x="1533525" y="153289"/>
                  </a:lnTo>
                  <a:lnTo>
                    <a:pt x="1535049" y="153416"/>
                  </a:lnTo>
                  <a:lnTo>
                    <a:pt x="1535049" y="138049"/>
                  </a:lnTo>
                  <a:lnTo>
                    <a:pt x="1537970" y="139573"/>
                  </a:lnTo>
                  <a:lnTo>
                    <a:pt x="1540857" y="143406"/>
                  </a:lnTo>
                  <a:lnTo>
                    <a:pt x="1544589" y="150622"/>
                  </a:lnTo>
                  <a:lnTo>
                    <a:pt x="1548346" y="157932"/>
                  </a:lnTo>
                  <a:lnTo>
                    <a:pt x="1551305" y="162052"/>
                  </a:lnTo>
                  <a:lnTo>
                    <a:pt x="1554226" y="163957"/>
                  </a:lnTo>
                  <a:lnTo>
                    <a:pt x="1554226" y="155067"/>
                  </a:lnTo>
                  <a:lnTo>
                    <a:pt x="1555750" y="150749"/>
                  </a:lnTo>
                  <a:lnTo>
                    <a:pt x="1557147" y="146558"/>
                  </a:lnTo>
                  <a:lnTo>
                    <a:pt x="1558671" y="142113"/>
                  </a:lnTo>
                  <a:lnTo>
                    <a:pt x="1560067" y="136398"/>
                  </a:lnTo>
                  <a:lnTo>
                    <a:pt x="1561591" y="130683"/>
                  </a:lnTo>
                  <a:lnTo>
                    <a:pt x="1563115" y="118872"/>
                  </a:lnTo>
                  <a:lnTo>
                    <a:pt x="1564513" y="116459"/>
                  </a:lnTo>
                  <a:lnTo>
                    <a:pt x="1565783" y="114554"/>
                  </a:lnTo>
                  <a:lnTo>
                    <a:pt x="1566672" y="119507"/>
                  </a:lnTo>
                  <a:lnTo>
                    <a:pt x="1568958" y="122301"/>
                  </a:lnTo>
                  <a:lnTo>
                    <a:pt x="1572006" y="125730"/>
                  </a:lnTo>
                  <a:lnTo>
                    <a:pt x="1579372" y="136398"/>
                  </a:lnTo>
                  <a:lnTo>
                    <a:pt x="1582292" y="137414"/>
                  </a:lnTo>
                  <a:lnTo>
                    <a:pt x="1585214" y="138430"/>
                  </a:lnTo>
                  <a:lnTo>
                    <a:pt x="1585214" y="132588"/>
                  </a:lnTo>
                  <a:lnTo>
                    <a:pt x="1586738" y="128016"/>
                  </a:lnTo>
                  <a:lnTo>
                    <a:pt x="1588135" y="123571"/>
                  </a:lnTo>
                  <a:lnTo>
                    <a:pt x="1589659" y="114173"/>
                  </a:lnTo>
                  <a:lnTo>
                    <a:pt x="1591183" y="110363"/>
                  </a:lnTo>
                  <a:lnTo>
                    <a:pt x="1592326" y="107188"/>
                  </a:lnTo>
                  <a:lnTo>
                    <a:pt x="1594358" y="106552"/>
                  </a:lnTo>
                  <a:lnTo>
                    <a:pt x="1595628" y="105283"/>
                  </a:lnTo>
                  <a:lnTo>
                    <a:pt x="1597025" y="103759"/>
                  </a:lnTo>
                  <a:lnTo>
                    <a:pt x="1598549" y="102616"/>
                  </a:lnTo>
                  <a:lnTo>
                    <a:pt x="1600073" y="101219"/>
                  </a:lnTo>
                </a:path>
              </a:pathLst>
            </a:custGeom>
            <a:ln w="19049">
              <a:solidFill>
                <a:srgbClr val="0000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5269484" y="3728592"/>
            <a:ext cx="204470" cy="906144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dirty="0" sz="600" spc="-5">
                <a:latin typeface="Arial"/>
                <a:cs typeface="Arial"/>
              </a:rPr>
              <a:t>30%</a:t>
            </a:r>
            <a:endParaRPr sz="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600" spc="-5">
                <a:latin typeface="Arial"/>
                <a:cs typeface="Arial"/>
              </a:rPr>
              <a:t>20%</a:t>
            </a:r>
            <a:endParaRPr sz="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600" spc="-5">
                <a:latin typeface="Arial"/>
                <a:cs typeface="Arial"/>
              </a:rPr>
              <a:t>10%</a:t>
            </a:r>
            <a:endParaRPr sz="60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50"/>
              </a:spcBef>
            </a:pPr>
            <a:r>
              <a:rPr dirty="0" sz="600" spc="-5"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 spc="-5">
                <a:latin typeface="Arial"/>
                <a:cs typeface="Arial"/>
              </a:rPr>
              <a:t>10%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20%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 spc="-5">
                <a:latin typeface="Arial"/>
                <a:cs typeface="Arial"/>
              </a:rPr>
              <a:t>30%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 spc="-5">
                <a:latin typeface="Arial"/>
                <a:cs typeface="Arial"/>
              </a:rPr>
              <a:t>40%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 spc="-5">
                <a:latin typeface="Arial"/>
                <a:cs typeface="Arial"/>
              </a:rPr>
              <a:t>50%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73933" y="4614454"/>
            <a:ext cx="1591945" cy="22034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>
                <a:latin typeface="Arial"/>
                <a:cs typeface="Arial"/>
              </a:rPr>
              <a:t>22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04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600">
                <a:latin typeface="Arial"/>
                <a:cs typeface="Arial"/>
              </a:rPr>
              <a:t>22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05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600">
                <a:latin typeface="Arial"/>
                <a:cs typeface="Arial"/>
              </a:rPr>
              <a:t>22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06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600">
                <a:latin typeface="Arial"/>
                <a:cs typeface="Arial"/>
              </a:rPr>
              <a:t>22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07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600">
                <a:latin typeface="Arial"/>
                <a:cs typeface="Arial"/>
              </a:rPr>
              <a:t>22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08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600">
                <a:latin typeface="Arial"/>
                <a:cs typeface="Arial"/>
              </a:rPr>
              <a:t>22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09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600">
                <a:latin typeface="Arial"/>
                <a:cs typeface="Arial"/>
              </a:rPr>
              <a:t>22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600">
                <a:latin typeface="Arial"/>
                <a:cs typeface="Arial"/>
              </a:rPr>
              <a:t>22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600">
                <a:latin typeface="Arial"/>
                <a:cs typeface="Arial"/>
              </a:rPr>
              <a:t>22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600">
                <a:latin typeface="Arial"/>
                <a:cs typeface="Arial"/>
              </a:rPr>
              <a:t>23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01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600">
                <a:latin typeface="Arial"/>
                <a:cs typeface="Arial"/>
              </a:rPr>
              <a:t>23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02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600">
                <a:latin typeface="Arial"/>
                <a:cs typeface="Arial"/>
              </a:rPr>
              <a:t>23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</a:rPr>
              <a:t>03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70904" y="367931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958204" y="3607435"/>
            <a:ext cx="919480" cy="2254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84480" marR="5080" indent="-272415">
              <a:lnSpc>
                <a:spcPts val="740"/>
              </a:lnSpc>
              <a:spcBef>
                <a:spcPts val="204"/>
              </a:spcBef>
              <a:tabLst>
                <a:tab pos="274955" algn="l"/>
              </a:tabLst>
            </a:pPr>
            <a:r>
              <a:rPr dirty="0" u="heavy" sz="700" spc="-5">
                <a:uFill>
                  <a:solidFill>
                    <a:srgbClr val="0000E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700" spc="-5">
                <a:uFill>
                  <a:solidFill>
                    <a:srgbClr val="0000E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700" spc="-5">
                <a:latin typeface="楷体"/>
                <a:cs typeface="楷体"/>
              </a:rPr>
              <a:t>金</a:t>
            </a:r>
            <a:r>
              <a:rPr dirty="0" sz="700" spc="15">
                <a:latin typeface="楷体"/>
                <a:cs typeface="楷体"/>
              </a:rPr>
              <a:t>斯</a:t>
            </a:r>
            <a:r>
              <a:rPr dirty="0" sz="700" spc="-5">
                <a:latin typeface="楷体"/>
                <a:cs typeface="楷体"/>
              </a:rPr>
              <a:t>瑞生物科技 </a:t>
            </a:r>
            <a:r>
              <a:rPr dirty="0" sz="700" spc="-5">
                <a:latin typeface="楷体"/>
                <a:cs typeface="楷体"/>
              </a:rPr>
              <a:t>恒</a:t>
            </a:r>
            <a:r>
              <a:rPr dirty="0" sz="700" spc="15">
                <a:latin typeface="楷体"/>
                <a:cs typeface="楷体"/>
              </a:rPr>
              <a:t>生</a:t>
            </a:r>
            <a:r>
              <a:rPr dirty="0" sz="700" spc="-5">
                <a:latin typeface="楷体"/>
                <a:cs typeface="楷体"/>
              </a:rPr>
              <a:t>指数</a:t>
            </a:r>
            <a:endParaRPr sz="700">
              <a:latin typeface="楷体"/>
              <a:cs typeface="楷体"/>
            </a:endParaRPr>
          </a:p>
        </p:txBody>
      </p:sp>
      <p:sp>
        <p:nvSpPr>
          <p:cNvPr id="56" name="object 56"/>
          <p:cNvSpPr txBox="1"/>
          <p:nvPr/>
        </p:nvSpPr>
        <p:spPr>
          <a:xfrm rot="18660000">
            <a:off x="2369611" y="3182415"/>
            <a:ext cx="1624543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00"/>
              </a:lnSpc>
            </a:pPr>
            <a:r>
              <a:rPr dirty="0" sz="2500">
                <a:solidFill>
                  <a:srgbClr val="7F7F7F"/>
                </a:solidFill>
                <a:latin typeface="黑体"/>
                <a:cs typeface="黑体"/>
              </a:rPr>
              <a:t>本 报 告 仅 供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57" name="object 57"/>
          <p:cNvSpPr txBox="1"/>
          <p:nvPr/>
        </p:nvSpPr>
        <p:spPr>
          <a:xfrm rot="18660000">
            <a:off x="1857082" y="3526671"/>
            <a:ext cx="3670089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00"/>
              </a:lnSpc>
            </a:pPr>
            <a:r>
              <a:rPr dirty="0" sz="2500">
                <a:solidFill>
                  <a:srgbClr val="7F7F7F"/>
                </a:solidFill>
                <a:latin typeface="黑体"/>
                <a:cs typeface="黑体"/>
                <a:hlinkClick r:id="rId4"/>
              </a:rPr>
              <a:t>ybjieshou@eastmoney.com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58" name="object 58"/>
          <p:cNvSpPr txBox="1"/>
          <p:nvPr/>
        </p:nvSpPr>
        <p:spPr>
          <a:xfrm rot="18660000">
            <a:off x="827643" y="4479321"/>
            <a:ext cx="5728884" cy="3175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ts val="2460"/>
              </a:lnSpc>
              <a:spcBef>
                <a:spcPts val="40"/>
              </a:spcBef>
            </a:pPr>
            <a:r>
              <a:rPr dirty="0" sz="2500">
                <a:solidFill>
                  <a:srgbClr val="7F7F7F"/>
                </a:solidFill>
                <a:latin typeface="黑体"/>
                <a:cs typeface="黑体"/>
              </a:rPr>
              <a:t>邮 箱 所 有 人 使 用 ， 未 经 许 可 ， 不 得 外 传 。</a:t>
            </a:r>
            <a:endParaRPr sz="25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384" y="180339"/>
            <a:ext cx="1384300" cy="39497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1512" y="10232135"/>
            <a:ext cx="6519545" cy="12700"/>
          </a:xfrm>
          <a:custGeom>
            <a:avLst/>
            <a:gdLst/>
            <a:ahLst/>
            <a:cxnLst/>
            <a:rect l="l" t="t" r="r" b="b"/>
            <a:pathLst>
              <a:path w="6519545" h="12700">
                <a:moveTo>
                  <a:pt x="6519418" y="0"/>
                </a:moveTo>
                <a:lnTo>
                  <a:pt x="0" y="0"/>
                </a:lnTo>
                <a:lnTo>
                  <a:pt x="0" y="12192"/>
                </a:lnTo>
                <a:lnTo>
                  <a:pt x="6519418" y="12192"/>
                </a:lnTo>
                <a:lnTo>
                  <a:pt x="651941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42709" y="343915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楷体"/>
                <a:cs typeface="楷体"/>
              </a:rPr>
              <a:t>年报点评</a:t>
            </a:r>
            <a:endParaRPr sz="1050">
              <a:latin typeface="楷体"/>
              <a:cs typeface="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5"/>
              </a:lnSpc>
            </a:pPr>
            <a:r>
              <a:rPr dirty="0" spc="10"/>
              <a:t>请</a:t>
            </a:r>
            <a:r>
              <a:rPr dirty="0" spc="-15"/>
              <a:t>务</a:t>
            </a:r>
            <a:r>
              <a:rPr dirty="0" spc="10"/>
              <a:t>必</a:t>
            </a:r>
            <a:r>
              <a:rPr dirty="0" spc="-15"/>
              <a:t>阅</a:t>
            </a:r>
            <a:r>
              <a:rPr dirty="0" spc="10"/>
              <a:t>读</a:t>
            </a:r>
            <a:r>
              <a:rPr dirty="0" spc="-15"/>
              <a:t>报</a:t>
            </a:r>
            <a:r>
              <a:rPr dirty="0" spc="10"/>
              <a:t>告</a:t>
            </a:r>
            <a:r>
              <a:rPr dirty="0" spc="-15"/>
              <a:t>末</a:t>
            </a:r>
            <a:r>
              <a:rPr dirty="0" spc="10"/>
              <a:t>页</a:t>
            </a:r>
            <a:r>
              <a:rPr dirty="0" spc="-15"/>
              <a:t>的</a:t>
            </a:r>
            <a:r>
              <a:rPr dirty="0" spc="10"/>
              <a:t>重</a:t>
            </a:r>
            <a:r>
              <a:rPr dirty="0" spc="-15"/>
              <a:t>要</a:t>
            </a:r>
            <a:r>
              <a:rPr dirty="0" spc="10"/>
              <a:t>声明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1616" y="902461"/>
          <a:ext cx="6382385" cy="722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421005"/>
                <a:gridCol w="422275"/>
                <a:gridCol w="431800"/>
                <a:gridCol w="431800"/>
                <a:gridCol w="426084"/>
                <a:gridCol w="140335"/>
                <a:gridCol w="998220"/>
                <a:gridCol w="419100"/>
                <a:gridCol w="418464"/>
                <a:gridCol w="414654"/>
                <a:gridCol w="440054"/>
                <a:gridCol w="421004"/>
              </a:tblGrid>
              <a:tr h="27127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45" b="1">
                          <a:latin typeface="Microsoft JhengHei"/>
                          <a:cs typeface="Microsoft JhengHei"/>
                        </a:rPr>
                        <a:t>财务预测摘要</a:t>
                      </a:r>
                      <a:endParaRPr sz="11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927">
                <a:tc>
                  <a:txBody>
                    <a:bodyPr/>
                    <a:lstStyle/>
                    <a:p>
                      <a:pPr marL="66675">
                        <a:lnSpc>
                          <a:spcPts val="1040"/>
                        </a:lnSpc>
                        <a:spcBef>
                          <a:spcPts val="320"/>
                        </a:spcBef>
                      </a:pPr>
                      <a:r>
                        <a:rPr dirty="0" sz="900" spc="5" b="1">
                          <a:latin typeface="楷体"/>
                          <a:cs typeface="楷体"/>
                        </a:rPr>
                        <a:t>资产负</a:t>
                      </a:r>
                      <a:r>
                        <a:rPr dirty="0" sz="900" spc="-20" b="1">
                          <a:latin typeface="楷体"/>
                          <a:cs typeface="楷体"/>
                        </a:rPr>
                        <a:t>债</a:t>
                      </a:r>
                      <a:r>
                        <a:rPr dirty="0" sz="900" spc="5" b="1">
                          <a:latin typeface="楷体"/>
                          <a:cs typeface="楷体"/>
                        </a:rPr>
                        <a:t>表</a:t>
                      </a:r>
                      <a:endParaRPr sz="900">
                        <a:latin typeface="楷体"/>
                        <a:cs typeface="楷体"/>
                      </a:endParaRPr>
                    </a:p>
                  </a:txBody>
                  <a:tcPr marL="0" marR="0" marB="0" marT="4064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40"/>
                        </a:lnSpc>
                        <a:spcBef>
                          <a:spcPts val="320"/>
                        </a:spcBef>
                      </a:pP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利润表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064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</a:tr>
              <a:tr h="17068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单位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百万</a:t>
                      </a:r>
                      <a:r>
                        <a:rPr dirty="0" sz="750" spc="15" b="1">
                          <a:latin typeface="楷体"/>
                          <a:cs typeface="楷体"/>
                        </a:rPr>
                        <a:t>美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元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2021A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2022A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2023E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2024E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2025E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10" b="1">
                          <a:latin typeface="Microsoft JhengHei"/>
                          <a:cs typeface="Microsoft JhengHei"/>
                        </a:rPr>
                        <a:t>单</a:t>
                      </a:r>
                      <a:r>
                        <a:rPr dirty="0" sz="750" spc="-10" b="1">
                          <a:latin typeface="Microsoft JhengHei"/>
                          <a:cs typeface="Microsoft JhengHei"/>
                        </a:rPr>
                        <a:t>位</a:t>
                      </a:r>
                      <a:r>
                        <a:rPr dirty="0" sz="750" spc="190" b="1">
                          <a:latin typeface="Microsoft JhengHei"/>
                          <a:cs typeface="Microsoft JhengHei"/>
                        </a:rPr>
                        <a:t>:</a:t>
                      </a:r>
                      <a:r>
                        <a:rPr dirty="0" sz="750" spc="-10" b="1">
                          <a:latin typeface="Microsoft JhengHei"/>
                          <a:cs typeface="Microsoft JhengHei"/>
                        </a:rPr>
                        <a:t>百</a:t>
                      </a:r>
                      <a:r>
                        <a:rPr dirty="0" sz="750" spc="10" b="1">
                          <a:latin typeface="Microsoft JhengHei"/>
                          <a:cs typeface="Microsoft JhengHei"/>
                        </a:rPr>
                        <a:t>万</a:t>
                      </a:r>
                      <a:r>
                        <a:rPr dirty="0" sz="750" spc="-10" b="1">
                          <a:latin typeface="Microsoft JhengHei"/>
                          <a:cs typeface="Microsoft JhengHei"/>
                        </a:rPr>
                        <a:t>美元</a:t>
                      </a:r>
                      <a:endParaRPr sz="75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2021A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2022A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2023E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2024E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2025E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</a:tr>
              <a:tr h="18435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货币资金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1,182.4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1,051.2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894.7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1,017.7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1,448.7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营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业收入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511.1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625.7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948.7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1,816.9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2,466.8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应收账款</a:t>
                      </a:r>
                      <a:r>
                        <a:rPr dirty="0" sz="750" spc="5">
                          <a:latin typeface="楷体"/>
                          <a:cs typeface="楷体"/>
                        </a:rPr>
                        <a:t>+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票据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142.3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104.1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255.4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489.1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664.0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销售成本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207.6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321.6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469.1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949.6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1,212.9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16916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预付账款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17.3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93.9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69.4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132.8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180.4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其他费用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13.0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24.3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36.8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52.9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</a:tr>
              <a:tr h="16916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存货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59.9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99.3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201.1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256.8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销售费用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168.0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168.3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266.9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423.0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478.6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6916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其他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251.6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455.9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621.2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996.7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1,277.8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管理费用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492.9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572.6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232.4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306.4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401.4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</a:tr>
              <a:tr h="1677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流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动资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产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合计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1,638.0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1,765.0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1,940.0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2,837.4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3,827.7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财务费用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13.3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6929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长期股权投资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其他经营损益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6916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固定资产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439.9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521.6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439.9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358.1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276.4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投资收益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</a:tr>
              <a:tr h="16916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在建工程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公允价值变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动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损益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6916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无形资产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85.6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126.9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105.8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84.6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63.5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营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业利润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-372.8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-474.4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-63.4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78.4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368.2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</a:tr>
              <a:tr h="16764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其他非流动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资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产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66.0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128.6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127.7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126.8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125.9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其他非经营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损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-123.6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42.7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-30.0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6935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非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流动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资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产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合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计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594.8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781.4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677.7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573.9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470.1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利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润总额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-496.4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-431.7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-93.4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178.4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468.2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6935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资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产总计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2,232.8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2,546.4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2,617.7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3,411.3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4,297.8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所得税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-3.7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</a:tr>
              <a:tr h="16916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短期借款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33.7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净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利润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-501.0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-428.0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-93.4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178.4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468.2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6916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应付账款</a:t>
                      </a:r>
                      <a:r>
                        <a:rPr dirty="0" sz="750" spc="5">
                          <a:latin typeface="楷体"/>
                          <a:cs typeface="楷体"/>
                        </a:rPr>
                        <a:t>+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票据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30.2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55.8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76.9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155.7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198.9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少数股东损益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-153.1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-201.1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-0.2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</a:tr>
              <a:tr h="16916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其他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433.7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456.5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614.4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1,150.8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1,526.0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归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属于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母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公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司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净利润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-347.9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-226.9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-93.2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178.0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467.3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5587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流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动负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债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合计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464.4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546.0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691.3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1,306.5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1,724.9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</a:tr>
              <a:tr h="17785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长期带息负债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121.1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261.0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261.0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261.0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261.0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</a:tr>
              <a:tr h="16072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长期应付款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65"/>
                        </a:lnSpc>
                        <a:spcBef>
                          <a:spcPts val="100"/>
                        </a:spcBef>
                      </a:pPr>
                      <a:r>
                        <a:rPr dirty="0" sz="900" spc="5" b="1">
                          <a:latin typeface="楷体"/>
                          <a:cs typeface="楷体"/>
                        </a:rPr>
                        <a:t>财务比率</a:t>
                      </a:r>
                      <a:endParaRPr sz="900">
                        <a:latin typeface="楷体"/>
                        <a:cs typeface="楷体"/>
                      </a:endParaRPr>
                    </a:p>
                  </a:txBody>
                  <a:tcPr marL="0" marR="0" marB="0" marT="1270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6675">
                        <a:lnSpc>
                          <a:spcPts val="890"/>
                        </a:lnSpc>
                        <a:spcBef>
                          <a:spcPts val="33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其他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554.4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376.7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376.7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376.7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376.7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89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2021A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89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2022A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89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2023E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ts val="89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2024E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89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2025E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</a:tr>
              <a:tr h="1854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非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流动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负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债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合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计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675.4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637.7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637.7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637.7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637.7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成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长能力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</a:tr>
              <a:tr h="16394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负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债合计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1,139.8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1,183.7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1,329.0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1,944.2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2,362.6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营业收入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30.8%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22.4%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51.6%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91.5%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35.8%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</a:tr>
              <a:tr h="17100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少数股东权益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213.2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352.1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351.9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352.3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353.2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EBIT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-78.7%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15.3%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79.3%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314.0%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156.0%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</a:tr>
              <a:tr h="17133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股本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2,101.5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2,115.2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2,116.4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2,116.4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2,116.4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EBITDA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-83.2%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6.2%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104.1%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1572.7%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100.0%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16592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储备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877.7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1,008.4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1,026.6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1,026.6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1,026.6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归属于母公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司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净利润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-69.7%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34.8%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58.9%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291.1%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162.5%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</a:tr>
              <a:tr h="16929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留存收益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-93.2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84.9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552.1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获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利能力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916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股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东权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益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合计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1,093.0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1,362.7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3,401.7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3,580.1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4,048.3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毛利率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59.4%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48.6%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50.6%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47.7%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50.8%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6830"/>
                </a:tc>
              </a:tr>
              <a:tr h="1574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负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债和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股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东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权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益总计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2,232.8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2,546.4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4,730.8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5,524.4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6,410.9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净利率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-98.0%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-68.4%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-9.8%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9.8%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19.0%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81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ROE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-39.5%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-22.4%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-3.1%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5.5%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12.6%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</a:tr>
              <a:tr h="154056">
                <a:tc>
                  <a:txBody>
                    <a:bodyPr/>
                    <a:lstStyle/>
                    <a:p>
                      <a:pPr marL="66675">
                        <a:lnSpc>
                          <a:spcPts val="1040"/>
                        </a:lnSpc>
                        <a:spcBef>
                          <a:spcPts val="70"/>
                        </a:spcBef>
                      </a:pP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现金流</a:t>
                      </a:r>
                      <a:r>
                        <a:rPr dirty="0" sz="900" spc="-15" b="1">
                          <a:latin typeface="Microsoft JhengHei"/>
                          <a:cs typeface="Microsoft JhengHei"/>
                        </a:rPr>
                        <a:t>量</a:t>
                      </a: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表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889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ROA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-15.6%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-8.9%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-3.6%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5.2%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10.9%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</a:tr>
              <a:tr h="17068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10" b="1">
                          <a:latin typeface="Microsoft JhengHei"/>
                          <a:cs typeface="Microsoft JhengHei"/>
                        </a:rPr>
                        <a:t>单</a:t>
                      </a:r>
                      <a:r>
                        <a:rPr dirty="0" sz="750" spc="-10" b="1">
                          <a:latin typeface="Microsoft JhengHei"/>
                          <a:cs typeface="Microsoft JhengHei"/>
                        </a:rPr>
                        <a:t>位</a:t>
                      </a:r>
                      <a:r>
                        <a:rPr dirty="0" sz="750" spc="190" b="1">
                          <a:latin typeface="Microsoft JhengHei"/>
                          <a:cs typeface="Microsoft JhengHei"/>
                        </a:rPr>
                        <a:t>:</a:t>
                      </a:r>
                      <a:r>
                        <a:rPr dirty="0" sz="750" spc="-10" b="1">
                          <a:latin typeface="Microsoft JhengHei"/>
                          <a:cs typeface="Microsoft JhengHei"/>
                        </a:rPr>
                        <a:t>百</a:t>
                      </a:r>
                      <a:r>
                        <a:rPr dirty="0" sz="750" spc="15" b="1">
                          <a:latin typeface="Microsoft JhengHei"/>
                          <a:cs typeface="Microsoft JhengHei"/>
                        </a:rPr>
                        <a:t>万</a:t>
                      </a:r>
                      <a:r>
                        <a:rPr dirty="0" sz="750" spc="-10" b="1">
                          <a:latin typeface="Microsoft JhengHei"/>
                          <a:cs typeface="Microsoft JhengHei"/>
                        </a:rPr>
                        <a:t>美元</a:t>
                      </a:r>
                      <a:endParaRPr sz="75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2021A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2022A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2023E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2024E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2025E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ROIC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ct val="10000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-151.4%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-564.5%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r" marR="58419">
                        <a:lnSpc>
                          <a:spcPct val="10000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-12.3%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3.2%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13.4%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4610"/>
                </a:tc>
              </a:tr>
              <a:tr h="18218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税后经营利润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41910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-376.2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-470.3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-63.4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78.4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368.2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T w="6350">
                      <a:solidFill>
                        <a:srgbClr val="C1002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估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值倍数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948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折旧与摊销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47.8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103.8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103.8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103.8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P/E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-102.2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-156.7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-381.5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199.7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76.1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16916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财务费用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13.3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P/S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69.6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56.8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37.5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19.6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</a:tr>
              <a:tr h="16980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其他经营资金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189.3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336.7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-152.5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-159.2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-140.9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P/B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40.4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35.2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15">
                          <a:latin typeface="Arial"/>
                          <a:cs typeface="Arial"/>
                        </a:rPr>
                        <a:t>11.7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15">
                          <a:latin typeface="Arial"/>
                          <a:cs typeface="Arial"/>
                        </a:rPr>
                        <a:t>11.0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9.6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16362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经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营性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现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金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净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流量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-136.8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-120.3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-105.2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29.6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336.8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股息率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0"/>
                </a:tc>
              </a:tr>
              <a:tr h="17265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投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资性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现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金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净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流量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-212.5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-443.3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-30.0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100.0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100.0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EV/EBIT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-406.4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189.7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73.3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</a:tr>
              <a:tr h="16929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筹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资性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现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金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净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流量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902.1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419.3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-21.2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-6.7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-5.7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EV/EBITDA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2,035.8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121.6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Arial"/>
                          <a:cs typeface="Arial"/>
                        </a:rPr>
                        <a:t>60.2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15467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10" b="1">
                          <a:latin typeface="楷体"/>
                          <a:cs typeface="楷体"/>
                        </a:rPr>
                        <a:t>现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金流</a:t>
                      </a:r>
                      <a:r>
                        <a:rPr dirty="0" sz="750" spc="10" b="1">
                          <a:latin typeface="楷体"/>
                          <a:cs typeface="楷体"/>
                        </a:rPr>
                        <a:t>量</a:t>
                      </a:r>
                      <a:r>
                        <a:rPr dirty="0" sz="750" spc="-10" b="1">
                          <a:latin typeface="楷体"/>
                          <a:cs typeface="楷体"/>
                        </a:rPr>
                        <a:t>净额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228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552.8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-144.3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-156.5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122.9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431.0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EV/NOPLAT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2.0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1.1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spc="-5" b="1">
                          <a:latin typeface="Arial"/>
                          <a:cs typeface="Arial"/>
                        </a:rPr>
                        <a:t>-622.2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412.7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92.9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B w="6350">
                      <a:solidFill>
                        <a:srgbClr val="C1002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5972" y="8149208"/>
            <a:ext cx="36175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楷体"/>
                <a:cs typeface="楷体"/>
              </a:rPr>
              <a:t>数据来源：</a:t>
            </a:r>
            <a:r>
              <a:rPr dirty="0" sz="750" spc="10">
                <a:latin typeface="楷体"/>
                <a:cs typeface="楷体"/>
              </a:rPr>
              <a:t>公</a:t>
            </a:r>
            <a:r>
              <a:rPr dirty="0" sz="750" spc="-10">
                <a:latin typeface="楷体"/>
                <a:cs typeface="楷体"/>
              </a:rPr>
              <a:t>司公告</a:t>
            </a:r>
            <a:r>
              <a:rPr dirty="0" sz="750">
                <a:latin typeface="楷体"/>
                <a:cs typeface="楷体"/>
              </a:rPr>
              <a:t>，</a:t>
            </a:r>
            <a:r>
              <a:rPr dirty="0" sz="750">
                <a:latin typeface="Arial"/>
                <a:cs typeface="Arial"/>
              </a:rPr>
              <a:t>iFinD</a:t>
            </a:r>
            <a:r>
              <a:rPr dirty="0" sz="750">
                <a:latin typeface="楷体"/>
                <a:cs typeface="楷体"/>
              </a:rPr>
              <a:t>，</a:t>
            </a:r>
            <a:r>
              <a:rPr dirty="0" sz="750" spc="-10">
                <a:latin typeface="楷体"/>
                <a:cs typeface="楷体"/>
              </a:rPr>
              <a:t>国联</a:t>
            </a:r>
            <a:r>
              <a:rPr dirty="0" sz="750" spc="10">
                <a:latin typeface="楷体"/>
                <a:cs typeface="楷体"/>
              </a:rPr>
              <a:t>证</a:t>
            </a:r>
            <a:r>
              <a:rPr dirty="0" sz="750" spc="-10">
                <a:latin typeface="楷体"/>
                <a:cs typeface="楷体"/>
              </a:rPr>
              <a:t>券研究</a:t>
            </a:r>
            <a:r>
              <a:rPr dirty="0" sz="750" spc="15">
                <a:latin typeface="楷体"/>
                <a:cs typeface="楷体"/>
              </a:rPr>
              <a:t>所</a:t>
            </a:r>
            <a:r>
              <a:rPr dirty="0" sz="750" spc="-10">
                <a:latin typeface="楷体"/>
                <a:cs typeface="楷体"/>
              </a:rPr>
              <a:t>预测，</a:t>
            </a:r>
            <a:r>
              <a:rPr dirty="0" sz="750" spc="10">
                <a:latin typeface="楷体"/>
                <a:cs typeface="楷体"/>
              </a:rPr>
              <a:t>股</a:t>
            </a:r>
            <a:r>
              <a:rPr dirty="0" sz="750" spc="-10">
                <a:latin typeface="楷体"/>
                <a:cs typeface="楷体"/>
              </a:rPr>
              <a:t>价取</a:t>
            </a:r>
            <a:r>
              <a:rPr dirty="0" sz="750" spc="-185">
                <a:latin typeface="楷体"/>
                <a:cs typeface="楷体"/>
              </a:rPr>
              <a:t> </a:t>
            </a:r>
            <a:r>
              <a:rPr dirty="0" sz="750" spc="-5">
                <a:latin typeface="Arial"/>
                <a:cs typeface="Arial"/>
              </a:rPr>
              <a:t>2023</a:t>
            </a:r>
            <a:r>
              <a:rPr dirty="0" sz="750" spc="-15">
                <a:latin typeface="Arial"/>
                <a:cs typeface="Arial"/>
              </a:rPr>
              <a:t> </a:t>
            </a:r>
            <a:r>
              <a:rPr dirty="0" sz="750" spc="-10">
                <a:latin typeface="楷体"/>
                <a:cs typeface="楷体"/>
              </a:rPr>
              <a:t>年</a:t>
            </a:r>
            <a:r>
              <a:rPr dirty="0" sz="750" spc="-185">
                <a:latin typeface="楷体"/>
                <a:cs typeface="楷体"/>
              </a:rPr>
              <a:t> </a:t>
            </a:r>
            <a:r>
              <a:rPr dirty="0" sz="750" spc="-5">
                <a:latin typeface="Arial"/>
                <a:cs typeface="Arial"/>
              </a:rPr>
              <a:t>3</a:t>
            </a:r>
            <a:r>
              <a:rPr dirty="0" sz="750" spc="-20">
                <a:latin typeface="Arial"/>
                <a:cs typeface="Arial"/>
              </a:rPr>
              <a:t> </a:t>
            </a:r>
            <a:r>
              <a:rPr dirty="0" sz="750" spc="-10">
                <a:latin typeface="楷体"/>
                <a:cs typeface="楷体"/>
              </a:rPr>
              <a:t>月</a:t>
            </a:r>
            <a:r>
              <a:rPr dirty="0" sz="750" spc="-155">
                <a:latin typeface="楷体"/>
                <a:cs typeface="楷体"/>
              </a:rPr>
              <a:t> </a:t>
            </a:r>
            <a:r>
              <a:rPr dirty="0" sz="750" spc="-10">
                <a:latin typeface="Arial"/>
                <a:cs typeface="Arial"/>
              </a:rPr>
              <a:t>31</a:t>
            </a:r>
            <a:r>
              <a:rPr dirty="0" sz="750" spc="-25">
                <a:latin typeface="Arial"/>
                <a:cs typeface="Arial"/>
              </a:rPr>
              <a:t> </a:t>
            </a:r>
            <a:r>
              <a:rPr dirty="0" sz="750" spc="-10">
                <a:latin typeface="楷体"/>
                <a:cs typeface="楷体"/>
              </a:rPr>
              <a:t>日收</a:t>
            </a:r>
            <a:r>
              <a:rPr dirty="0" sz="750" spc="10">
                <a:latin typeface="楷体"/>
                <a:cs typeface="楷体"/>
              </a:rPr>
              <a:t>盘</a:t>
            </a:r>
            <a:r>
              <a:rPr dirty="0" sz="750" spc="-10">
                <a:latin typeface="楷体"/>
                <a:cs typeface="楷体"/>
              </a:rPr>
              <a:t>价</a:t>
            </a:r>
            <a:endParaRPr sz="75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 rot="18660000">
            <a:off x="2369611" y="3182415"/>
            <a:ext cx="1624543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00"/>
              </a:lnSpc>
            </a:pPr>
            <a:r>
              <a:rPr dirty="0" sz="2500">
                <a:solidFill>
                  <a:srgbClr val="7F7F7F"/>
                </a:solidFill>
                <a:latin typeface="黑体"/>
                <a:cs typeface="黑体"/>
              </a:rPr>
              <a:t>本 报 告 仅 供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 rot="18660000">
            <a:off x="1857082" y="3526671"/>
            <a:ext cx="3670089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00"/>
              </a:lnSpc>
            </a:pPr>
            <a:r>
              <a:rPr dirty="0" sz="2500">
                <a:solidFill>
                  <a:srgbClr val="7F7F7F"/>
                </a:solidFill>
                <a:latin typeface="黑体"/>
                <a:cs typeface="黑体"/>
                <a:hlinkClick r:id="rId3"/>
              </a:rPr>
              <a:t>ybjieshou@eastmoney.com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 rot="18660000">
            <a:off x="827643" y="4479321"/>
            <a:ext cx="5728884" cy="3175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ts val="2460"/>
              </a:lnSpc>
              <a:spcBef>
                <a:spcPts val="40"/>
              </a:spcBef>
            </a:pPr>
            <a:r>
              <a:rPr dirty="0" sz="2500">
                <a:solidFill>
                  <a:srgbClr val="7F7F7F"/>
                </a:solidFill>
                <a:latin typeface="黑体"/>
                <a:cs typeface="黑体"/>
              </a:rPr>
              <a:t>邮 箱 所 有 人 使 用 ， 未 经 许 可 ， 不 得 外 传 。</a:t>
            </a:r>
            <a:endParaRPr sz="25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766" y="180339"/>
            <a:ext cx="1359283" cy="3962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1512" y="10232135"/>
            <a:ext cx="6519545" cy="12700"/>
          </a:xfrm>
          <a:custGeom>
            <a:avLst/>
            <a:gdLst/>
            <a:ahLst/>
            <a:cxnLst/>
            <a:rect l="l" t="t" r="r" b="b"/>
            <a:pathLst>
              <a:path w="6519545" h="12700">
                <a:moveTo>
                  <a:pt x="6519418" y="0"/>
                </a:moveTo>
                <a:lnTo>
                  <a:pt x="0" y="0"/>
                </a:lnTo>
                <a:lnTo>
                  <a:pt x="0" y="12192"/>
                </a:lnTo>
                <a:lnTo>
                  <a:pt x="6519418" y="12192"/>
                </a:lnTo>
                <a:lnTo>
                  <a:pt x="651941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100" y="911097"/>
            <a:ext cx="6497955" cy="7594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solidFill>
                  <a:srgbClr val="C00000"/>
                </a:solidFill>
                <a:latin typeface="楷体"/>
                <a:cs typeface="楷体"/>
              </a:rPr>
              <a:t>分析师</a:t>
            </a:r>
            <a:r>
              <a:rPr dirty="0" sz="900" spc="-20" b="1">
                <a:solidFill>
                  <a:srgbClr val="C00000"/>
                </a:solidFill>
                <a:latin typeface="楷体"/>
                <a:cs typeface="楷体"/>
              </a:rPr>
              <a:t>声</a:t>
            </a:r>
            <a:r>
              <a:rPr dirty="0" sz="900" spc="5" b="1">
                <a:solidFill>
                  <a:srgbClr val="C00000"/>
                </a:solidFill>
                <a:latin typeface="楷体"/>
                <a:cs typeface="楷体"/>
              </a:rPr>
              <a:t>明</a:t>
            </a:r>
            <a:endParaRPr sz="900">
              <a:latin typeface="楷体"/>
              <a:cs typeface="楷体"/>
            </a:endParaRPr>
          </a:p>
          <a:p>
            <a:pPr marL="12700" marR="5080">
              <a:lnSpc>
                <a:spcPts val="1560"/>
              </a:lnSpc>
              <a:spcBef>
                <a:spcPts val="85"/>
              </a:spcBef>
            </a:pPr>
            <a:r>
              <a:rPr dirty="0" sz="750" spc="-10">
                <a:latin typeface="楷体"/>
                <a:cs typeface="楷体"/>
              </a:rPr>
              <a:t>本报告署名</a:t>
            </a:r>
            <a:r>
              <a:rPr dirty="0" sz="750" spc="10">
                <a:latin typeface="楷体"/>
                <a:cs typeface="楷体"/>
              </a:rPr>
              <a:t>分</a:t>
            </a:r>
            <a:r>
              <a:rPr dirty="0" sz="750" spc="-10">
                <a:latin typeface="楷体"/>
                <a:cs typeface="楷体"/>
              </a:rPr>
              <a:t>析师在</a:t>
            </a:r>
            <a:r>
              <a:rPr dirty="0" sz="750" spc="10">
                <a:latin typeface="楷体"/>
                <a:cs typeface="楷体"/>
              </a:rPr>
              <a:t>此</a:t>
            </a:r>
            <a:r>
              <a:rPr dirty="0" sz="750" spc="-10">
                <a:latin typeface="楷体"/>
                <a:cs typeface="楷体"/>
              </a:rPr>
              <a:t>声明：</a:t>
            </a:r>
            <a:r>
              <a:rPr dirty="0" sz="750" spc="10">
                <a:latin typeface="楷体"/>
                <a:cs typeface="楷体"/>
              </a:rPr>
              <a:t>我</a:t>
            </a:r>
            <a:r>
              <a:rPr dirty="0" sz="750" spc="-10">
                <a:latin typeface="楷体"/>
                <a:cs typeface="楷体"/>
              </a:rPr>
              <a:t>们具有</a:t>
            </a:r>
            <a:r>
              <a:rPr dirty="0" sz="750" spc="10">
                <a:latin typeface="楷体"/>
                <a:cs typeface="楷体"/>
              </a:rPr>
              <a:t>中</a:t>
            </a:r>
            <a:r>
              <a:rPr dirty="0" sz="750" spc="-10">
                <a:latin typeface="楷体"/>
                <a:cs typeface="楷体"/>
              </a:rPr>
              <a:t>国证券</a:t>
            </a:r>
            <a:r>
              <a:rPr dirty="0" sz="750" spc="10">
                <a:latin typeface="楷体"/>
                <a:cs typeface="楷体"/>
              </a:rPr>
              <a:t>业</a:t>
            </a:r>
            <a:r>
              <a:rPr dirty="0" sz="750" spc="-10">
                <a:latin typeface="楷体"/>
                <a:cs typeface="楷体"/>
              </a:rPr>
              <a:t>协会授</a:t>
            </a:r>
            <a:r>
              <a:rPr dirty="0" sz="750" spc="10">
                <a:latin typeface="楷体"/>
                <a:cs typeface="楷体"/>
              </a:rPr>
              <a:t>予</a:t>
            </a:r>
            <a:r>
              <a:rPr dirty="0" sz="750" spc="-10">
                <a:latin typeface="楷体"/>
                <a:cs typeface="楷体"/>
              </a:rPr>
              <a:t>的证券</a:t>
            </a:r>
            <a:r>
              <a:rPr dirty="0" sz="750" spc="10">
                <a:latin typeface="楷体"/>
                <a:cs typeface="楷体"/>
              </a:rPr>
              <a:t>投</a:t>
            </a:r>
            <a:r>
              <a:rPr dirty="0" sz="750" spc="-10">
                <a:latin typeface="楷体"/>
                <a:cs typeface="楷体"/>
              </a:rPr>
              <a:t>资</a:t>
            </a:r>
            <a:r>
              <a:rPr dirty="0" sz="750" spc="10">
                <a:latin typeface="楷体"/>
                <a:cs typeface="楷体"/>
              </a:rPr>
              <a:t>咨</a:t>
            </a:r>
            <a:r>
              <a:rPr dirty="0" sz="750" spc="-10">
                <a:latin typeface="楷体"/>
                <a:cs typeface="楷体"/>
              </a:rPr>
              <a:t>询执业资格</a:t>
            </a:r>
            <a:r>
              <a:rPr dirty="0" sz="750" spc="10">
                <a:latin typeface="楷体"/>
                <a:cs typeface="楷体"/>
              </a:rPr>
              <a:t>或</a:t>
            </a:r>
            <a:r>
              <a:rPr dirty="0" sz="750" spc="-10">
                <a:latin typeface="楷体"/>
                <a:cs typeface="楷体"/>
              </a:rPr>
              <a:t>相当的</a:t>
            </a:r>
            <a:r>
              <a:rPr dirty="0" sz="750" spc="10">
                <a:latin typeface="楷体"/>
                <a:cs typeface="楷体"/>
              </a:rPr>
              <a:t>专</a:t>
            </a:r>
            <a:r>
              <a:rPr dirty="0" sz="750" spc="-10">
                <a:latin typeface="楷体"/>
                <a:cs typeface="楷体"/>
              </a:rPr>
              <a:t>业胜任</a:t>
            </a:r>
            <a:r>
              <a:rPr dirty="0" sz="750" spc="10">
                <a:latin typeface="楷体"/>
                <a:cs typeface="楷体"/>
              </a:rPr>
              <a:t>能</a:t>
            </a:r>
            <a:r>
              <a:rPr dirty="0" sz="750" spc="-10">
                <a:latin typeface="楷体"/>
                <a:cs typeface="楷体"/>
              </a:rPr>
              <a:t>力，本</a:t>
            </a:r>
            <a:r>
              <a:rPr dirty="0" sz="750" spc="10">
                <a:latin typeface="楷体"/>
                <a:cs typeface="楷体"/>
              </a:rPr>
              <a:t>报</a:t>
            </a:r>
            <a:r>
              <a:rPr dirty="0" sz="750" spc="-10">
                <a:latin typeface="楷体"/>
                <a:cs typeface="楷体"/>
              </a:rPr>
              <a:t>告所表</a:t>
            </a:r>
            <a:r>
              <a:rPr dirty="0" sz="750" spc="10">
                <a:latin typeface="楷体"/>
                <a:cs typeface="楷体"/>
              </a:rPr>
              <a:t>述</a:t>
            </a:r>
            <a:r>
              <a:rPr dirty="0" sz="750" spc="-10">
                <a:latin typeface="楷体"/>
                <a:cs typeface="楷体"/>
              </a:rPr>
              <a:t>的所有</a:t>
            </a:r>
            <a:r>
              <a:rPr dirty="0" sz="750" spc="10">
                <a:latin typeface="楷体"/>
                <a:cs typeface="楷体"/>
              </a:rPr>
              <a:t>观</a:t>
            </a:r>
            <a:r>
              <a:rPr dirty="0" sz="750" spc="-10">
                <a:latin typeface="楷体"/>
                <a:cs typeface="楷体"/>
              </a:rPr>
              <a:t>点均准</a:t>
            </a:r>
            <a:r>
              <a:rPr dirty="0" sz="750" spc="10">
                <a:latin typeface="楷体"/>
                <a:cs typeface="楷体"/>
              </a:rPr>
              <a:t>确</a:t>
            </a:r>
            <a:r>
              <a:rPr dirty="0" sz="750" spc="-10">
                <a:latin typeface="楷体"/>
                <a:cs typeface="楷体"/>
              </a:rPr>
              <a:t>地</a:t>
            </a:r>
            <a:r>
              <a:rPr dirty="0" sz="750" spc="10">
                <a:latin typeface="楷体"/>
                <a:cs typeface="楷体"/>
              </a:rPr>
              <a:t>反</a:t>
            </a:r>
            <a:r>
              <a:rPr dirty="0" sz="750" spc="-10">
                <a:latin typeface="楷体"/>
                <a:cs typeface="楷体"/>
              </a:rPr>
              <a:t>映了我们 对标的证券</a:t>
            </a:r>
            <a:r>
              <a:rPr dirty="0" sz="750" spc="10">
                <a:latin typeface="楷体"/>
                <a:cs typeface="楷体"/>
              </a:rPr>
              <a:t>和</a:t>
            </a:r>
            <a:r>
              <a:rPr dirty="0" sz="750" spc="-10">
                <a:latin typeface="楷体"/>
                <a:cs typeface="楷体"/>
              </a:rPr>
              <a:t>发行人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个人看</a:t>
            </a:r>
            <a:r>
              <a:rPr dirty="0" sz="750" spc="10">
                <a:latin typeface="楷体"/>
                <a:cs typeface="楷体"/>
              </a:rPr>
              <a:t>法</a:t>
            </a:r>
            <a:r>
              <a:rPr dirty="0" sz="750" spc="-10">
                <a:latin typeface="楷体"/>
                <a:cs typeface="楷体"/>
              </a:rPr>
              <a:t>。我们</a:t>
            </a:r>
            <a:r>
              <a:rPr dirty="0" sz="750" spc="10">
                <a:latin typeface="楷体"/>
                <a:cs typeface="楷体"/>
              </a:rPr>
              <a:t>所</a:t>
            </a:r>
            <a:r>
              <a:rPr dirty="0" sz="750" spc="-10">
                <a:latin typeface="楷体"/>
                <a:cs typeface="楷体"/>
              </a:rPr>
              <a:t>得报酬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任何部</a:t>
            </a:r>
            <a:r>
              <a:rPr dirty="0" sz="750" spc="10">
                <a:latin typeface="楷体"/>
                <a:cs typeface="楷体"/>
              </a:rPr>
              <a:t>分</a:t>
            </a:r>
            <a:r>
              <a:rPr dirty="0" sz="750" spc="-10">
                <a:latin typeface="楷体"/>
                <a:cs typeface="楷体"/>
              </a:rPr>
              <a:t>不曾与</a:t>
            </a:r>
            <a:r>
              <a:rPr dirty="0" sz="750" spc="10">
                <a:latin typeface="楷体"/>
                <a:cs typeface="楷体"/>
              </a:rPr>
              <a:t>，</a:t>
            </a:r>
            <a:r>
              <a:rPr dirty="0" sz="750" spc="-10">
                <a:latin typeface="楷体"/>
                <a:cs typeface="楷体"/>
              </a:rPr>
              <a:t>不</a:t>
            </a:r>
            <a:r>
              <a:rPr dirty="0" sz="750" spc="10">
                <a:latin typeface="楷体"/>
                <a:cs typeface="楷体"/>
              </a:rPr>
              <a:t>与</a:t>
            </a:r>
            <a:r>
              <a:rPr dirty="0" sz="750" spc="-10">
                <a:latin typeface="楷体"/>
                <a:cs typeface="楷体"/>
              </a:rPr>
              <a:t>，也将不会</a:t>
            </a:r>
            <a:r>
              <a:rPr dirty="0" sz="750" spc="10">
                <a:latin typeface="楷体"/>
                <a:cs typeface="楷体"/>
              </a:rPr>
              <a:t>与</a:t>
            </a:r>
            <a:r>
              <a:rPr dirty="0" sz="750" spc="-10">
                <a:latin typeface="楷体"/>
                <a:cs typeface="楷体"/>
              </a:rPr>
              <a:t>本报告</a:t>
            </a:r>
            <a:r>
              <a:rPr dirty="0" sz="750" spc="10">
                <a:latin typeface="楷体"/>
                <a:cs typeface="楷体"/>
              </a:rPr>
              <a:t>中</a:t>
            </a:r>
            <a:r>
              <a:rPr dirty="0" sz="750" spc="-10">
                <a:latin typeface="楷体"/>
                <a:cs typeface="楷体"/>
              </a:rPr>
              <a:t>的具体</a:t>
            </a:r>
            <a:r>
              <a:rPr dirty="0" sz="750" spc="10">
                <a:latin typeface="楷体"/>
                <a:cs typeface="楷体"/>
              </a:rPr>
              <a:t>投</a:t>
            </a:r>
            <a:r>
              <a:rPr dirty="0" sz="750" spc="-10">
                <a:latin typeface="楷体"/>
                <a:cs typeface="楷体"/>
              </a:rPr>
              <a:t>资建议</a:t>
            </a:r>
            <a:r>
              <a:rPr dirty="0" sz="750" spc="10">
                <a:latin typeface="楷体"/>
                <a:cs typeface="楷体"/>
              </a:rPr>
              <a:t>或</a:t>
            </a:r>
            <a:r>
              <a:rPr dirty="0" sz="750" spc="-10">
                <a:latin typeface="楷体"/>
                <a:cs typeface="楷体"/>
              </a:rPr>
              <a:t>观点有</a:t>
            </a:r>
            <a:r>
              <a:rPr dirty="0" sz="750" spc="10">
                <a:latin typeface="楷体"/>
                <a:cs typeface="楷体"/>
              </a:rPr>
              <a:t>直</a:t>
            </a:r>
            <a:r>
              <a:rPr dirty="0" sz="750" spc="-10">
                <a:latin typeface="楷体"/>
                <a:cs typeface="楷体"/>
              </a:rPr>
              <a:t>接或间</a:t>
            </a:r>
            <a:r>
              <a:rPr dirty="0" sz="750" spc="10">
                <a:latin typeface="楷体"/>
                <a:cs typeface="楷体"/>
              </a:rPr>
              <a:t>接</a:t>
            </a:r>
            <a:r>
              <a:rPr dirty="0" sz="750" spc="-10">
                <a:latin typeface="楷体"/>
                <a:cs typeface="楷体"/>
              </a:rPr>
              <a:t>联系。</a:t>
            </a:r>
            <a:endParaRPr sz="7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900" spc="5" b="1">
                <a:solidFill>
                  <a:srgbClr val="C00000"/>
                </a:solidFill>
                <a:latin typeface="楷体"/>
                <a:cs typeface="楷体"/>
              </a:rPr>
              <a:t>评级说明</a:t>
            </a:r>
            <a:endParaRPr sz="900">
              <a:latin typeface="楷体"/>
              <a:cs typeface="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5"/>
              </a:lnSpc>
            </a:pPr>
            <a:r>
              <a:rPr dirty="0" spc="10"/>
              <a:t>请</a:t>
            </a:r>
            <a:r>
              <a:rPr dirty="0" spc="-15"/>
              <a:t>务</a:t>
            </a:r>
            <a:r>
              <a:rPr dirty="0" spc="10"/>
              <a:t>必</a:t>
            </a:r>
            <a:r>
              <a:rPr dirty="0" spc="-15"/>
              <a:t>阅</a:t>
            </a:r>
            <a:r>
              <a:rPr dirty="0" spc="10"/>
              <a:t>读</a:t>
            </a:r>
            <a:r>
              <a:rPr dirty="0" spc="-15"/>
              <a:t>报</a:t>
            </a:r>
            <a:r>
              <a:rPr dirty="0" spc="10"/>
              <a:t>告</a:t>
            </a:r>
            <a:r>
              <a:rPr dirty="0" spc="-15"/>
              <a:t>末</a:t>
            </a:r>
            <a:r>
              <a:rPr dirty="0" spc="10"/>
              <a:t>页</a:t>
            </a:r>
            <a:r>
              <a:rPr dirty="0" spc="-15"/>
              <a:t>的</a:t>
            </a:r>
            <a:r>
              <a:rPr dirty="0" spc="10"/>
              <a:t>重</a:t>
            </a:r>
            <a:r>
              <a:rPr dirty="0" spc="-15"/>
              <a:t>要</a:t>
            </a:r>
            <a:r>
              <a:rPr dirty="0" spc="10"/>
              <a:t>声明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808" y="1692274"/>
          <a:ext cx="6446520" cy="262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8705"/>
                <a:gridCol w="619125"/>
                <a:gridCol w="573405"/>
                <a:gridCol w="2896869"/>
              </a:tblGrid>
              <a:tr h="326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投资建议的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评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级标准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评级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说明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L w="12700">
                      <a:solidFill>
                        <a:srgbClr val="C00000"/>
                      </a:solidFill>
                      <a:prstDash val="solid"/>
                    </a:lnL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9184">
                <a:tc rowSpan="7">
                  <a:txBody>
                    <a:bodyPr/>
                    <a:lstStyle/>
                    <a:p>
                      <a:pPr marL="66675" marR="76200">
                        <a:lnSpc>
                          <a:spcPct val="173300"/>
                        </a:lnSpc>
                        <a:spcBef>
                          <a:spcPts val="7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报告中投资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议所涉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及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的评级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分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为股票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评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级和行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业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评 级（另有说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明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的除外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）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。评级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标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准为报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告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发布日后</a:t>
                      </a:r>
                      <a:r>
                        <a:rPr dirty="0" sz="750" spc="-18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-5">
                          <a:latin typeface="楷体"/>
                          <a:cs typeface="楷体"/>
                        </a:rPr>
                        <a:t>6</a:t>
                      </a:r>
                      <a:endParaRPr sz="750">
                        <a:latin typeface="楷体"/>
                        <a:cs typeface="楷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到</a:t>
                      </a:r>
                      <a:r>
                        <a:rPr dirty="0" sz="750" spc="-19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>
                          <a:latin typeface="楷体"/>
                          <a:cs typeface="楷体"/>
                        </a:rPr>
                        <a:t>12</a:t>
                      </a:r>
                      <a:r>
                        <a:rPr dirty="0" sz="750" spc="-18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个月内的相对市场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表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现，也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即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：以报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告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发布日</a:t>
                      </a:r>
                      <a:endParaRPr sz="750">
                        <a:latin typeface="楷体"/>
                        <a:cs typeface="楷体"/>
                      </a:endParaRPr>
                    </a:p>
                    <a:p>
                      <a:pPr marL="66675" marR="76200">
                        <a:lnSpc>
                          <a:spcPct val="1734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后的</a:t>
                      </a:r>
                      <a:r>
                        <a:rPr dirty="0" sz="750" spc="-19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-5">
                          <a:latin typeface="楷体"/>
                          <a:cs typeface="楷体"/>
                        </a:rPr>
                        <a:t>6</a:t>
                      </a:r>
                      <a:r>
                        <a:rPr dirty="0" sz="750" spc="-17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到</a:t>
                      </a:r>
                      <a:r>
                        <a:rPr dirty="0" sz="750" spc="-19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>
                          <a:latin typeface="楷体"/>
                          <a:cs typeface="楷体"/>
                        </a:rPr>
                        <a:t>12</a:t>
                      </a:r>
                      <a:r>
                        <a:rPr dirty="0" sz="750" spc="-17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个月内的公司股价（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或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行业指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数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）相对 同期相关证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券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市场代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表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性指数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的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涨跌幅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作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为基准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。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其 中</a:t>
                      </a:r>
                      <a:r>
                        <a:rPr dirty="0" sz="750" spc="-5">
                          <a:latin typeface="楷体"/>
                          <a:cs typeface="楷体"/>
                        </a:rPr>
                        <a:t>：A</a:t>
                      </a:r>
                      <a:r>
                        <a:rPr dirty="0" sz="750" spc="-18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股市场以沪深</a:t>
                      </a:r>
                      <a:r>
                        <a:rPr dirty="0" sz="750" spc="-19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>
                          <a:latin typeface="楷体"/>
                          <a:cs typeface="楷体"/>
                        </a:rPr>
                        <a:t>300</a:t>
                      </a:r>
                      <a:r>
                        <a:rPr dirty="0" sz="750" spc="-17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指数为基准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，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新三板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市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场以 三板成指（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针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对协议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转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让标的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）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或三板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做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市指数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（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针 对做市转让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标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的）为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准；香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港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市场以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摩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根士丹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利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中 国指数为基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准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；美国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市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场以纳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斯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达克综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合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指数或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标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普 </a:t>
                      </a:r>
                      <a:r>
                        <a:rPr dirty="0" sz="750">
                          <a:latin typeface="楷体"/>
                          <a:cs typeface="楷体"/>
                        </a:rPr>
                        <a:t>500</a:t>
                      </a:r>
                      <a:r>
                        <a:rPr dirty="0" sz="750" spc="-18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指数为基准；韩国市场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以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柯斯达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克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指数或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韩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国综 合股价指数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基准。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9525"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股票评级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买入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相对同期相</a:t>
                      </a:r>
                      <a:r>
                        <a:rPr dirty="0" sz="750" spc="15">
                          <a:latin typeface="楷体"/>
                          <a:cs typeface="楷体"/>
                        </a:rPr>
                        <a:t>关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证券市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代表指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数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涨幅</a:t>
                      </a:r>
                      <a:r>
                        <a:rPr dirty="0" sz="750" spc="-18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5">
                          <a:latin typeface="楷体"/>
                          <a:cs typeface="楷体"/>
                        </a:rPr>
                        <a:t>20%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以上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L w="12700">
                      <a:solidFill>
                        <a:srgbClr val="C00000"/>
                      </a:solidFill>
                      <a:prstDash val="solid"/>
                    </a:lnL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63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25"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增持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相对同期相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关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证券市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代表指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数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涨幅介于</a:t>
                      </a:r>
                      <a:r>
                        <a:rPr dirty="0" sz="750" spc="-18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5">
                          <a:latin typeface="楷体"/>
                          <a:cs typeface="楷体"/>
                        </a:rPr>
                        <a:t>5%~20%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之间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61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25"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持有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相对同期相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关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证券市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代表指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数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涨幅介</a:t>
                      </a:r>
                      <a:r>
                        <a:rPr dirty="0" sz="750" spc="-5">
                          <a:latin typeface="楷体"/>
                          <a:cs typeface="楷体"/>
                        </a:rPr>
                        <a:t>于</a:t>
                      </a:r>
                      <a:r>
                        <a:rPr dirty="0" sz="750" spc="5">
                          <a:latin typeface="楷体"/>
                          <a:cs typeface="楷体"/>
                        </a:rPr>
                        <a:t>-10%~5%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之间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61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25"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卖出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相对同期相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关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证券市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代表指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数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跌幅</a:t>
                      </a:r>
                      <a:r>
                        <a:rPr dirty="0" sz="750" spc="-18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5">
                          <a:latin typeface="楷体"/>
                          <a:cs typeface="楷体"/>
                        </a:rPr>
                        <a:t>10%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以上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61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25"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行业评级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强于大市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相对同期相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关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证券市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代表指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数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涨幅</a:t>
                      </a:r>
                      <a:r>
                        <a:rPr dirty="0" sz="750" spc="-18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5">
                          <a:latin typeface="楷体"/>
                          <a:cs typeface="楷体"/>
                        </a:rPr>
                        <a:t>10%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以上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65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25"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中性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相对同期相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关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证券市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代表指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数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涨幅介</a:t>
                      </a:r>
                      <a:r>
                        <a:rPr dirty="0" sz="750" spc="-5">
                          <a:latin typeface="楷体"/>
                          <a:cs typeface="楷体"/>
                        </a:rPr>
                        <a:t>于</a:t>
                      </a:r>
                      <a:r>
                        <a:rPr dirty="0" sz="750">
                          <a:latin typeface="楷体"/>
                          <a:cs typeface="楷体"/>
                        </a:rPr>
                        <a:t>-10%~10%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之间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61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525"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弱于大市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楷体"/>
                          <a:cs typeface="楷体"/>
                        </a:rPr>
                        <a:t>相对同期相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关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证券市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场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代表指</a:t>
                      </a:r>
                      <a:r>
                        <a:rPr dirty="0" sz="750" spc="10">
                          <a:latin typeface="楷体"/>
                          <a:cs typeface="楷体"/>
                        </a:rPr>
                        <a:t>数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跌幅</a:t>
                      </a:r>
                      <a:r>
                        <a:rPr dirty="0" sz="750" spc="-18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50" spc="5">
                          <a:latin typeface="楷体"/>
                          <a:cs typeface="楷体"/>
                        </a:rPr>
                        <a:t>10%</a:t>
                      </a:r>
                      <a:r>
                        <a:rPr dirty="0" sz="750" spc="-10">
                          <a:latin typeface="楷体"/>
                          <a:cs typeface="楷体"/>
                        </a:rPr>
                        <a:t>以上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C00000"/>
                      </a:solidFill>
                      <a:prstDash val="solid"/>
                    </a:lnL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27100" y="4328921"/>
            <a:ext cx="6499860" cy="41179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solidFill>
                  <a:srgbClr val="C00000"/>
                </a:solidFill>
                <a:latin typeface="楷体"/>
                <a:cs typeface="楷体"/>
              </a:rPr>
              <a:t>一般声明</a:t>
            </a:r>
            <a:endParaRPr sz="900">
              <a:latin typeface="楷体"/>
              <a:cs typeface="楷体"/>
            </a:endParaRPr>
          </a:p>
          <a:p>
            <a:pPr marL="12700" marR="6985">
              <a:lnSpc>
                <a:spcPts val="1560"/>
              </a:lnSpc>
              <a:spcBef>
                <a:spcPts val="85"/>
              </a:spcBef>
            </a:pPr>
            <a:r>
              <a:rPr dirty="0" sz="750" spc="-10">
                <a:latin typeface="楷体"/>
                <a:cs typeface="楷体"/>
              </a:rPr>
              <a:t>除非另有规</a:t>
            </a:r>
            <a:r>
              <a:rPr dirty="0" sz="750" spc="10">
                <a:latin typeface="楷体"/>
                <a:cs typeface="楷体"/>
              </a:rPr>
              <a:t>定</a:t>
            </a:r>
            <a:r>
              <a:rPr dirty="0" sz="750" spc="-10">
                <a:latin typeface="楷体"/>
                <a:cs typeface="楷体"/>
              </a:rPr>
              <a:t>，本报</a:t>
            </a:r>
            <a:r>
              <a:rPr dirty="0" sz="750" spc="10">
                <a:latin typeface="楷体"/>
                <a:cs typeface="楷体"/>
              </a:rPr>
              <a:t>告</a:t>
            </a:r>
            <a:r>
              <a:rPr dirty="0" sz="750" spc="-10">
                <a:latin typeface="楷体"/>
                <a:cs typeface="楷体"/>
              </a:rPr>
              <a:t>中的所</a:t>
            </a:r>
            <a:r>
              <a:rPr dirty="0" sz="750" spc="10">
                <a:latin typeface="楷体"/>
                <a:cs typeface="楷体"/>
              </a:rPr>
              <a:t>有</a:t>
            </a:r>
            <a:r>
              <a:rPr dirty="0" sz="750" spc="-10">
                <a:latin typeface="楷体"/>
                <a:cs typeface="楷体"/>
              </a:rPr>
              <a:t>材料版</a:t>
            </a:r>
            <a:r>
              <a:rPr dirty="0" sz="750" spc="10">
                <a:latin typeface="楷体"/>
                <a:cs typeface="楷体"/>
              </a:rPr>
              <a:t>权</a:t>
            </a:r>
            <a:r>
              <a:rPr dirty="0" sz="750" spc="-10">
                <a:latin typeface="楷体"/>
                <a:cs typeface="楷体"/>
              </a:rPr>
              <a:t>均属国</a:t>
            </a:r>
            <a:r>
              <a:rPr dirty="0" sz="750" spc="10">
                <a:latin typeface="楷体"/>
                <a:cs typeface="楷体"/>
              </a:rPr>
              <a:t>联</a:t>
            </a:r>
            <a:r>
              <a:rPr dirty="0" sz="750" spc="-10">
                <a:latin typeface="楷体"/>
                <a:cs typeface="楷体"/>
              </a:rPr>
              <a:t>证券股</a:t>
            </a:r>
            <a:r>
              <a:rPr dirty="0" sz="750" spc="10">
                <a:latin typeface="楷体"/>
                <a:cs typeface="楷体"/>
              </a:rPr>
              <a:t>份</a:t>
            </a:r>
            <a:r>
              <a:rPr dirty="0" sz="750" spc="-10">
                <a:latin typeface="楷体"/>
                <a:cs typeface="楷体"/>
              </a:rPr>
              <a:t>有限公</a:t>
            </a:r>
            <a:r>
              <a:rPr dirty="0" sz="750" spc="10">
                <a:latin typeface="楷体"/>
                <a:cs typeface="楷体"/>
              </a:rPr>
              <a:t>司</a:t>
            </a:r>
            <a:r>
              <a:rPr dirty="0" sz="750" spc="-10">
                <a:latin typeface="楷体"/>
                <a:cs typeface="楷体"/>
              </a:rPr>
              <a:t>（</a:t>
            </a:r>
            <a:r>
              <a:rPr dirty="0" sz="750" spc="10">
                <a:latin typeface="楷体"/>
                <a:cs typeface="楷体"/>
              </a:rPr>
              <a:t>已</a:t>
            </a:r>
            <a:r>
              <a:rPr dirty="0" sz="750" spc="-10">
                <a:latin typeface="楷体"/>
                <a:cs typeface="楷体"/>
              </a:rPr>
              <a:t>获中国证监</a:t>
            </a:r>
            <a:r>
              <a:rPr dirty="0" sz="750" spc="10">
                <a:latin typeface="楷体"/>
                <a:cs typeface="楷体"/>
              </a:rPr>
              <a:t>会</a:t>
            </a:r>
            <a:r>
              <a:rPr dirty="0" sz="750" spc="-10">
                <a:latin typeface="楷体"/>
                <a:cs typeface="楷体"/>
              </a:rPr>
              <a:t>许可的</a:t>
            </a:r>
            <a:r>
              <a:rPr dirty="0" sz="750" spc="10">
                <a:latin typeface="楷体"/>
                <a:cs typeface="楷体"/>
              </a:rPr>
              <a:t>证</a:t>
            </a:r>
            <a:r>
              <a:rPr dirty="0" sz="750" spc="-10">
                <a:latin typeface="楷体"/>
                <a:cs typeface="楷体"/>
              </a:rPr>
              <a:t>券投资</a:t>
            </a:r>
            <a:r>
              <a:rPr dirty="0" sz="750" spc="10">
                <a:latin typeface="楷体"/>
                <a:cs typeface="楷体"/>
              </a:rPr>
              <a:t>咨</a:t>
            </a:r>
            <a:r>
              <a:rPr dirty="0" sz="750" spc="-10">
                <a:latin typeface="楷体"/>
                <a:cs typeface="楷体"/>
              </a:rPr>
              <a:t>询业务</a:t>
            </a:r>
            <a:r>
              <a:rPr dirty="0" sz="750" spc="10">
                <a:latin typeface="楷体"/>
                <a:cs typeface="楷体"/>
              </a:rPr>
              <a:t>资</a:t>
            </a:r>
            <a:r>
              <a:rPr dirty="0" sz="750" spc="-10">
                <a:latin typeface="楷体"/>
                <a:cs typeface="楷体"/>
              </a:rPr>
              <a:t>格）及</a:t>
            </a:r>
            <a:r>
              <a:rPr dirty="0" sz="750" spc="10">
                <a:latin typeface="楷体"/>
                <a:cs typeface="楷体"/>
              </a:rPr>
              <a:t>其</a:t>
            </a:r>
            <a:r>
              <a:rPr dirty="0" sz="750" spc="-10">
                <a:latin typeface="楷体"/>
                <a:cs typeface="楷体"/>
              </a:rPr>
              <a:t>附属机</a:t>
            </a:r>
            <a:r>
              <a:rPr dirty="0" sz="750" spc="10">
                <a:latin typeface="楷体"/>
                <a:cs typeface="楷体"/>
              </a:rPr>
              <a:t>构</a:t>
            </a:r>
            <a:r>
              <a:rPr dirty="0" sz="750" spc="-10">
                <a:latin typeface="楷体"/>
                <a:cs typeface="楷体"/>
              </a:rPr>
              <a:t>（以下</a:t>
            </a:r>
            <a:r>
              <a:rPr dirty="0" sz="750" spc="10">
                <a:latin typeface="楷体"/>
                <a:cs typeface="楷体"/>
              </a:rPr>
              <a:t>统</a:t>
            </a:r>
            <a:r>
              <a:rPr dirty="0" sz="750" spc="20">
                <a:latin typeface="楷体"/>
                <a:cs typeface="楷体"/>
              </a:rPr>
              <a:t>称</a:t>
            </a:r>
            <a:r>
              <a:rPr dirty="0" sz="750" spc="10">
                <a:latin typeface="楷体"/>
                <a:cs typeface="楷体"/>
              </a:rPr>
              <a:t>“</a:t>
            </a:r>
            <a:r>
              <a:rPr dirty="0" sz="750" spc="-10">
                <a:latin typeface="楷体"/>
                <a:cs typeface="楷体"/>
              </a:rPr>
              <a:t>国联证 券”）。未</a:t>
            </a:r>
            <a:r>
              <a:rPr dirty="0" sz="750" spc="10">
                <a:latin typeface="楷体"/>
                <a:cs typeface="楷体"/>
              </a:rPr>
              <a:t>经</a:t>
            </a:r>
            <a:r>
              <a:rPr dirty="0" sz="750" spc="-10">
                <a:latin typeface="楷体"/>
                <a:cs typeface="楷体"/>
              </a:rPr>
              <a:t>国联证</a:t>
            </a:r>
            <a:r>
              <a:rPr dirty="0" sz="750" spc="10">
                <a:latin typeface="楷体"/>
                <a:cs typeface="楷体"/>
              </a:rPr>
              <a:t>券</a:t>
            </a:r>
            <a:r>
              <a:rPr dirty="0" sz="750" spc="-10">
                <a:latin typeface="楷体"/>
                <a:cs typeface="楷体"/>
              </a:rPr>
              <a:t>事先书</a:t>
            </a:r>
            <a:r>
              <a:rPr dirty="0" sz="750" spc="10">
                <a:latin typeface="楷体"/>
                <a:cs typeface="楷体"/>
              </a:rPr>
              <a:t>面</a:t>
            </a:r>
            <a:r>
              <a:rPr dirty="0" sz="750" spc="-10">
                <a:latin typeface="楷体"/>
                <a:cs typeface="楷体"/>
              </a:rPr>
              <a:t>授权，</a:t>
            </a:r>
            <a:r>
              <a:rPr dirty="0" sz="750" spc="10">
                <a:latin typeface="楷体"/>
                <a:cs typeface="楷体"/>
              </a:rPr>
              <a:t>不</a:t>
            </a:r>
            <a:r>
              <a:rPr dirty="0" sz="750" spc="-10">
                <a:latin typeface="楷体"/>
                <a:cs typeface="楷体"/>
              </a:rPr>
              <a:t>得以任</a:t>
            </a:r>
            <a:r>
              <a:rPr dirty="0" sz="750" spc="10">
                <a:latin typeface="楷体"/>
                <a:cs typeface="楷体"/>
              </a:rPr>
              <a:t>何</a:t>
            </a:r>
            <a:r>
              <a:rPr dirty="0" sz="750" spc="-10">
                <a:latin typeface="楷体"/>
                <a:cs typeface="楷体"/>
              </a:rPr>
              <a:t>方式修</a:t>
            </a:r>
            <a:r>
              <a:rPr dirty="0" sz="750" spc="10">
                <a:latin typeface="楷体"/>
                <a:cs typeface="楷体"/>
              </a:rPr>
              <a:t>改</a:t>
            </a:r>
            <a:r>
              <a:rPr dirty="0" sz="750" spc="-10">
                <a:latin typeface="楷体"/>
                <a:cs typeface="楷体"/>
              </a:rPr>
              <a:t>、发送</a:t>
            </a:r>
            <a:r>
              <a:rPr dirty="0" sz="750" spc="10">
                <a:latin typeface="楷体"/>
                <a:cs typeface="楷体"/>
              </a:rPr>
              <a:t>或</a:t>
            </a:r>
            <a:r>
              <a:rPr dirty="0" sz="750" spc="-10">
                <a:latin typeface="楷体"/>
                <a:cs typeface="楷体"/>
              </a:rPr>
              <a:t>者</a:t>
            </a:r>
            <a:r>
              <a:rPr dirty="0" sz="750" spc="10">
                <a:latin typeface="楷体"/>
                <a:cs typeface="楷体"/>
              </a:rPr>
              <a:t>复</a:t>
            </a:r>
            <a:r>
              <a:rPr dirty="0" sz="750" spc="-10">
                <a:latin typeface="楷体"/>
                <a:cs typeface="楷体"/>
              </a:rPr>
              <a:t>制本报告及</a:t>
            </a:r>
            <a:r>
              <a:rPr dirty="0" sz="750" spc="10">
                <a:latin typeface="楷体"/>
                <a:cs typeface="楷体"/>
              </a:rPr>
              <a:t>其</a:t>
            </a:r>
            <a:r>
              <a:rPr dirty="0" sz="750" spc="-10">
                <a:latin typeface="楷体"/>
                <a:cs typeface="楷体"/>
              </a:rPr>
              <a:t>所包含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材料、</a:t>
            </a:r>
            <a:r>
              <a:rPr dirty="0" sz="750" spc="10">
                <a:latin typeface="楷体"/>
                <a:cs typeface="楷体"/>
              </a:rPr>
              <a:t>内</a:t>
            </a:r>
            <a:r>
              <a:rPr dirty="0" sz="750" spc="-10">
                <a:latin typeface="楷体"/>
                <a:cs typeface="楷体"/>
              </a:rPr>
              <a:t>容。所</a:t>
            </a:r>
            <a:r>
              <a:rPr dirty="0" sz="750" spc="10">
                <a:latin typeface="楷体"/>
                <a:cs typeface="楷体"/>
              </a:rPr>
              <a:t>有</a:t>
            </a:r>
            <a:r>
              <a:rPr dirty="0" sz="750" spc="-10">
                <a:latin typeface="楷体"/>
                <a:cs typeface="楷体"/>
              </a:rPr>
              <a:t>本报告</a:t>
            </a:r>
            <a:r>
              <a:rPr dirty="0" sz="750" spc="10">
                <a:latin typeface="楷体"/>
                <a:cs typeface="楷体"/>
              </a:rPr>
              <a:t>中</a:t>
            </a:r>
            <a:r>
              <a:rPr dirty="0" sz="750" spc="-10">
                <a:latin typeface="楷体"/>
                <a:cs typeface="楷体"/>
              </a:rPr>
              <a:t>使用的</a:t>
            </a:r>
            <a:r>
              <a:rPr dirty="0" sz="750" spc="10">
                <a:latin typeface="楷体"/>
                <a:cs typeface="楷体"/>
              </a:rPr>
              <a:t>商</a:t>
            </a:r>
            <a:r>
              <a:rPr dirty="0" sz="750" spc="-10">
                <a:latin typeface="楷体"/>
                <a:cs typeface="楷体"/>
              </a:rPr>
              <a:t>标、服</a:t>
            </a:r>
            <a:r>
              <a:rPr dirty="0" sz="750" spc="10">
                <a:latin typeface="楷体"/>
                <a:cs typeface="楷体"/>
              </a:rPr>
              <a:t>务</a:t>
            </a:r>
            <a:r>
              <a:rPr dirty="0" sz="750" spc="-10">
                <a:latin typeface="楷体"/>
                <a:cs typeface="楷体"/>
              </a:rPr>
              <a:t>标</a:t>
            </a:r>
            <a:r>
              <a:rPr dirty="0" sz="750" spc="10">
                <a:latin typeface="楷体"/>
                <a:cs typeface="楷体"/>
              </a:rPr>
              <a:t>识</a:t>
            </a:r>
            <a:r>
              <a:rPr dirty="0" sz="750" spc="-10">
                <a:latin typeface="楷体"/>
                <a:cs typeface="楷体"/>
              </a:rPr>
              <a:t>及标记均 为国联证券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商标、</a:t>
            </a:r>
            <a:r>
              <a:rPr dirty="0" sz="750" spc="10">
                <a:latin typeface="楷体"/>
                <a:cs typeface="楷体"/>
              </a:rPr>
              <a:t>服</a:t>
            </a:r>
            <a:r>
              <a:rPr dirty="0" sz="750" spc="-10">
                <a:latin typeface="楷体"/>
                <a:cs typeface="楷体"/>
              </a:rPr>
              <a:t>务标识</a:t>
            </a:r>
            <a:r>
              <a:rPr dirty="0" sz="750" spc="10">
                <a:latin typeface="楷体"/>
                <a:cs typeface="楷体"/>
              </a:rPr>
              <a:t>及</a:t>
            </a:r>
            <a:r>
              <a:rPr dirty="0" sz="750" spc="-10">
                <a:latin typeface="楷体"/>
                <a:cs typeface="楷体"/>
              </a:rPr>
              <a:t>标记。</a:t>
            </a:r>
            <a:endParaRPr sz="750">
              <a:latin typeface="楷体"/>
              <a:cs typeface="楷体"/>
            </a:endParaRPr>
          </a:p>
          <a:p>
            <a:pPr algn="just" marL="12700" marR="5080">
              <a:lnSpc>
                <a:spcPts val="1560"/>
              </a:lnSpc>
            </a:pPr>
            <a:r>
              <a:rPr dirty="0" sz="750" spc="-10">
                <a:latin typeface="楷体"/>
                <a:cs typeface="楷体"/>
              </a:rPr>
              <a:t>本报告是机</a:t>
            </a:r>
            <a:r>
              <a:rPr dirty="0" sz="750" spc="10">
                <a:latin typeface="楷体"/>
                <a:cs typeface="楷体"/>
              </a:rPr>
              <a:t>密</a:t>
            </a:r>
            <a:r>
              <a:rPr dirty="0" sz="750" spc="-10">
                <a:latin typeface="楷体"/>
                <a:cs typeface="楷体"/>
              </a:rPr>
              <a:t>的，仅</a:t>
            </a:r>
            <a:r>
              <a:rPr dirty="0" sz="750" spc="10">
                <a:latin typeface="楷体"/>
                <a:cs typeface="楷体"/>
              </a:rPr>
              <a:t>供</a:t>
            </a:r>
            <a:r>
              <a:rPr dirty="0" sz="750" spc="-10">
                <a:latin typeface="楷体"/>
                <a:cs typeface="楷体"/>
              </a:rPr>
              <a:t>我们的</a:t>
            </a:r>
            <a:r>
              <a:rPr dirty="0" sz="750" spc="10">
                <a:latin typeface="楷体"/>
                <a:cs typeface="楷体"/>
              </a:rPr>
              <a:t>客</a:t>
            </a:r>
            <a:r>
              <a:rPr dirty="0" sz="750" spc="-10">
                <a:latin typeface="楷体"/>
                <a:cs typeface="楷体"/>
              </a:rPr>
              <a:t>户使用</a:t>
            </a:r>
            <a:r>
              <a:rPr dirty="0" sz="750" spc="10">
                <a:latin typeface="楷体"/>
                <a:cs typeface="楷体"/>
              </a:rPr>
              <a:t>，</a:t>
            </a:r>
            <a:r>
              <a:rPr dirty="0" sz="750" spc="-10">
                <a:latin typeface="楷体"/>
                <a:cs typeface="楷体"/>
              </a:rPr>
              <a:t>国联证</a:t>
            </a:r>
            <a:r>
              <a:rPr dirty="0" sz="750" spc="10">
                <a:latin typeface="楷体"/>
                <a:cs typeface="楷体"/>
              </a:rPr>
              <a:t>券</a:t>
            </a:r>
            <a:r>
              <a:rPr dirty="0" sz="750" spc="-10">
                <a:latin typeface="楷体"/>
                <a:cs typeface="楷体"/>
              </a:rPr>
              <a:t>不因收</a:t>
            </a:r>
            <a:r>
              <a:rPr dirty="0" sz="750" spc="10">
                <a:latin typeface="楷体"/>
                <a:cs typeface="楷体"/>
              </a:rPr>
              <a:t>件</a:t>
            </a:r>
            <a:r>
              <a:rPr dirty="0" sz="750" spc="-10">
                <a:latin typeface="楷体"/>
                <a:cs typeface="楷体"/>
              </a:rPr>
              <a:t>人收到</a:t>
            </a:r>
            <a:r>
              <a:rPr dirty="0" sz="750" spc="10">
                <a:latin typeface="楷体"/>
                <a:cs typeface="楷体"/>
              </a:rPr>
              <a:t>本</a:t>
            </a:r>
            <a:r>
              <a:rPr dirty="0" sz="750" spc="-10">
                <a:latin typeface="楷体"/>
                <a:cs typeface="楷体"/>
              </a:rPr>
              <a:t>报</a:t>
            </a:r>
            <a:r>
              <a:rPr dirty="0" sz="750" spc="10">
                <a:latin typeface="楷体"/>
                <a:cs typeface="楷体"/>
              </a:rPr>
              <a:t>告</a:t>
            </a:r>
            <a:r>
              <a:rPr dirty="0" sz="750" spc="-10">
                <a:latin typeface="楷体"/>
                <a:cs typeface="楷体"/>
              </a:rPr>
              <a:t>而视其为国</a:t>
            </a:r>
            <a:r>
              <a:rPr dirty="0" sz="750" spc="10">
                <a:latin typeface="楷体"/>
                <a:cs typeface="楷体"/>
              </a:rPr>
              <a:t>联</a:t>
            </a:r>
            <a:r>
              <a:rPr dirty="0" sz="750" spc="-10">
                <a:latin typeface="楷体"/>
                <a:cs typeface="楷体"/>
              </a:rPr>
              <a:t>证券的</a:t>
            </a:r>
            <a:r>
              <a:rPr dirty="0" sz="750" spc="10">
                <a:latin typeface="楷体"/>
                <a:cs typeface="楷体"/>
              </a:rPr>
              <a:t>客</a:t>
            </a:r>
            <a:r>
              <a:rPr dirty="0" sz="750" spc="-10">
                <a:latin typeface="楷体"/>
                <a:cs typeface="楷体"/>
              </a:rPr>
              <a:t>户。本</a:t>
            </a:r>
            <a:r>
              <a:rPr dirty="0" sz="750" spc="10">
                <a:latin typeface="楷体"/>
                <a:cs typeface="楷体"/>
              </a:rPr>
              <a:t>报</a:t>
            </a:r>
            <a:r>
              <a:rPr dirty="0" sz="750" spc="-10">
                <a:latin typeface="楷体"/>
                <a:cs typeface="楷体"/>
              </a:rPr>
              <a:t>告中的</a:t>
            </a:r>
            <a:r>
              <a:rPr dirty="0" sz="750" spc="10">
                <a:latin typeface="楷体"/>
                <a:cs typeface="楷体"/>
              </a:rPr>
              <a:t>信</a:t>
            </a:r>
            <a:r>
              <a:rPr dirty="0" sz="750" spc="-10">
                <a:latin typeface="楷体"/>
                <a:cs typeface="楷体"/>
              </a:rPr>
              <a:t>息均来</a:t>
            </a:r>
            <a:r>
              <a:rPr dirty="0" sz="750" spc="10">
                <a:latin typeface="楷体"/>
                <a:cs typeface="楷体"/>
              </a:rPr>
              <a:t>源</a:t>
            </a:r>
            <a:r>
              <a:rPr dirty="0" sz="750" spc="-10">
                <a:latin typeface="楷体"/>
                <a:cs typeface="楷体"/>
              </a:rPr>
              <a:t>于我们</a:t>
            </a:r>
            <a:r>
              <a:rPr dirty="0" sz="750" spc="10">
                <a:latin typeface="楷体"/>
                <a:cs typeface="楷体"/>
              </a:rPr>
              <a:t>认</a:t>
            </a:r>
            <a:r>
              <a:rPr dirty="0" sz="750" spc="-10">
                <a:latin typeface="楷体"/>
                <a:cs typeface="楷体"/>
              </a:rPr>
              <a:t>为可靠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已</a:t>
            </a:r>
            <a:r>
              <a:rPr dirty="0" sz="750" spc="10">
                <a:latin typeface="楷体"/>
                <a:cs typeface="楷体"/>
              </a:rPr>
              <a:t>公</a:t>
            </a:r>
            <a:r>
              <a:rPr dirty="0" sz="750" spc="-10">
                <a:latin typeface="楷体"/>
                <a:cs typeface="楷体"/>
              </a:rPr>
              <a:t>开资料，  但国联证券</a:t>
            </a:r>
            <a:r>
              <a:rPr dirty="0" sz="750" spc="10">
                <a:latin typeface="楷体"/>
                <a:cs typeface="楷体"/>
              </a:rPr>
              <a:t>对</a:t>
            </a:r>
            <a:r>
              <a:rPr dirty="0" sz="750" spc="-10">
                <a:latin typeface="楷体"/>
                <a:cs typeface="楷体"/>
              </a:rPr>
              <a:t>这些信</a:t>
            </a:r>
            <a:r>
              <a:rPr dirty="0" sz="750" spc="10">
                <a:latin typeface="楷体"/>
                <a:cs typeface="楷体"/>
              </a:rPr>
              <a:t>息</a:t>
            </a:r>
            <a:r>
              <a:rPr dirty="0" sz="750" spc="-10">
                <a:latin typeface="楷体"/>
                <a:cs typeface="楷体"/>
              </a:rPr>
              <a:t>的准确</a:t>
            </a:r>
            <a:r>
              <a:rPr dirty="0" sz="750" spc="10">
                <a:latin typeface="楷体"/>
                <a:cs typeface="楷体"/>
              </a:rPr>
              <a:t>性</a:t>
            </a:r>
            <a:r>
              <a:rPr dirty="0" sz="750" spc="-10">
                <a:latin typeface="楷体"/>
                <a:cs typeface="楷体"/>
              </a:rPr>
              <a:t>及完整</a:t>
            </a:r>
            <a:r>
              <a:rPr dirty="0" sz="750" spc="10">
                <a:latin typeface="楷体"/>
                <a:cs typeface="楷体"/>
              </a:rPr>
              <a:t>性</a:t>
            </a:r>
            <a:r>
              <a:rPr dirty="0" sz="750" spc="-10">
                <a:latin typeface="楷体"/>
                <a:cs typeface="楷体"/>
              </a:rPr>
              <a:t>不作任</a:t>
            </a:r>
            <a:r>
              <a:rPr dirty="0" sz="750" spc="10">
                <a:latin typeface="楷体"/>
                <a:cs typeface="楷体"/>
              </a:rPr>
              <a:t>何</a:t>
            </a:r>
            <a:r>
              <a:rPr dirty="0" sz="750" spc="-10">
                <a:latin typeface="楷体"/>
                <a:cs typeface="楷体"/>
              </a:rPr>
              <a:t>保证。</a:t>
            </a:r>
            <a:r>
              <a:rPr dirty="0" sz="750" spc="10">
                <a:latin typeface="楷体"/>
                <a:cs typeface="楷体"/>
              </a:rPr>
              <a:t>本</a:t>
            </a:r>
            <a:r>
              <a:rPr dirty="0" sz="750" spc="-10">
                <a:latin typeface="楷体"/>
                <a:cs typeface="楷体"/>
              </a:rPr>
              <a:t>报告中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信</a:t>
            </a:r>
            <a:r>
              <a:rPr dirty="0" sz="750" spc="10">
                <a:latin typeface="楷体"/>
                <a:cs typeface="楷体"/>
              </a:rPr>
              <a:t>息</a:t>
            </a:r>
            <a:r>
              <a:rPr dirty="0" sz="750" spc="-10">
                <a:latin typeface="楷体"/>
                <a:cs typeface="楷体"/>
              </a:rPr>
              <a:t>、意</a:t>
            </a:r>
            <a:r>
              <a:rPr dirty="0" sz="750" spc="5">
                <a:latin typeface="楷体"/>
                <a:cs typeface="楷体"/>
              </a:rPr>
              <a:t>见</a:t>
            </a:r>
            <a:r>
              <a:rPr dirty="0" sz="750" spc="-10">
                <a:latin typeface="楷体"/>
                <a:cs typeface="楷体"/>
              </a:rPr>
              <a:t>等均</a:t>
            </a:r>
            <a:r>
              <a:rPr dirty="0" sz="750" spc="10">
                <a:latin typeface="楷体"/>
                <a:cs typeface="楷体"/>
              </a:rPr>
              <a:t>仅</a:t>
            </a:r>
            <a:r>
              <a:rPr dirty="0" sz="750" spc="-10">
                <a:latin typeface="楷体"/>
                <a:cs typeface="楷体"/>
              </a:rPr>
              <a:t>供客户</a:t>
            </a:r>
            <a:r>
              <a:rPr dirty="0" sz="750" spc="10">
                <a:latin typeface="楷体"/>
                <a:cs typeface="楷体"/>
              </a:rPr>
              <a:t>参</a:t>
            </a:r>
            <a:r>
              <a:rPr dirty="0" sz="750" spc="-10">
                <a:latin typeface="楷体"/>
                <a:cs typeface="楷体"/>
              </a:rPr>
              <a:t>考，不</a:t>
            </a:r>
            <a:r>
              <a:rPr dirty="0" sz="750" spc="10">
                <a:latin typeface="楷体"/>
                <a:cs typeface="楷体"/>
              </a:rPr>
              <a:t>构</a:t>
            </a:r>
            <a:r>
              <a:rPr dirty="0" sz="750" spc="-10">
                <a:latin typeface="楷体"/>
                <a:cs typeface="楷体"/>
              </a:rPr>
              <a:t>成所述</a:t>
            </a:r>
            <a:r>
              <a:rPr dirty="0" sz="750" spc="10">
                <a:latin typeface="楷体"/>
                <a:cs typeface="楷体"/>
              </a:rPr>
              <a:t>证</a:t>
            </a:r>
            <a:r>
              <a:rPr dirty="0" sz="750" spc="-10">
                <a:latin typeface="楷体"/>
                <a:cs typeface="楷体"/>
              </a:rPr>
              <a:t>券买卖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出价或</a:t>
            </a:r>
            <a:r>
              <a:rPr dirty="0" sz="750" spc="10">
                <a:latin typeface="楷体"/>
                <a:cs typeface="楷体"/>
              </a:rPr>
              <a:t>征</a:t>
            </a:r>
            <a:r>
              <a:rPr dirty="0" sz="750" spc="-10">
                <a:latin typeface="楷体"/>
                <a:cs typeface="楷体"/>
              </a:rPr>
              <a:t>价邀请</a:t>
            </a:r>
            <a:r>
              <a:rPr dirty="0" sz="750" spc="10">
                <a:latin typeface="楷体"/>
                <a:cs typeface="楷体"/>
              </a:rPr>
              <a:t>或</a:t>
            </a:r>
            <a:r>
              <a:rPr dirty="0" sz="750" spc="-10">
                <a:latin typeface="楷体"/>
                <a:cs typeface="楷体"/>
              </a:rPr>
              <a:t>要</a:t>
            </a:r>
            <a:r>
              <a:rPr dirty="0" sz="750" spc="10">
                <a:latin typeface="楷体"/>
                <a:cs typeface="楷体"/>
              </a:rPr>
              <a:t>约</a:t>
            </a:r>
            <a:r>
              <a:rPr dirty="0" sz="750" spc="-10">
                <a:latin typeface="楷体"/>
                <a:cs typeface="楷体"/>
              </a:rPr>
              <a:t>。该等信 息、意见并</a:t>
            </a:r>
            <a:r>
              <a:rPr dirty="0" sz="750" spc="10">
                <a:latin typeface="楷体"/>
                <a:cs typeface="楷体"/>
              </a:rPr>
              <a:t>未</a:t>
            </a:r>
            <a:r>
              <a:rPr dirty="0" sz="750" spc="-10">
                <a:latin typeface="楷体"/>
                <a:cs typeface="楷体"/>
              </a:rPr>
              <a:t>考虑到</a:t>
            </a:r>
            <a:r>
              <a:rPr dirty="0" sz="750" spc="10">
                <a:latin typeface="楷体"/>
                <a:cs typeface="楷体"/>
              </a:rPr>
              <a:t>获</a:t>
            </a:r>
            <a:r>
              <a:rPr dirty="0" sz="750" spc="-10">
                <a:latin typeface="楷体"/>
                <a:cs typeface="楷体"/>
              </a:rPr>
              <a:t>取本报</a:t>
            </a:r>
            <a:r>
              <a:rPr dirty="0" sz="750" spc="10">
                <a:latin typeface="楷体"/>
                <a:cs typeface="楷体"/>
              </a:rPr>
              <a:t>告</a:t>
            </a:r>
            <a:r>
              <a:rPr dirty="0" sz="750" spc="-10">
                <a:latin typeface="楷体"/>
                <a:cs typeface="楷体"/>
              </a:rPr>
              <a:t>人员的</a:t>
            </a:r>
            <a:r>
              <a:rPr dirty="0" sz="750" spc="10">
                <a:latin typeface="楷体"/>
                <a:cs typeface="楷体"/>
              </a:rPr>
              <a:t>具</a:t>
            </a:r>
            <a:r>
              <a:rPr dirty="0" sz="750" spc="-10">
                <a:latin typeface="楷体"/>
                <a:cs typeface="楷体"/>
              </a:rPr>
              <a:t>体投资</a:t>
            </a:r>
            <a:r>
              <a:rPr dirty="0" sz="750" spc="10">
                <a:latin typeface="楷体"/>
                <a:cs typeface="楷体"/>
              </a:rPr>
              <a:t>目</a:t>
            </a:r>
            <a:r>
              <a:rPr dirty="0" sz="750" spc="-10">
                <a:latin typeface="楷体"/>
                <a:cs typeface="楷体"/>
              </a:rPr>
              <a:t>的、财</a:t>
            </a:r>
            <a:r>
              <a:rPr dirty="0" sz="750" spc="10">
                <a:latin typeface="楷体"/>
                <a:cs typeface="楷体"/>
              </a:rPr>
              <a:t>务</a:t>
            </a:r>
            <a:r>
              <a:rPr dirty="0" sz="750" spc="-10">
                <a:latin typeface="楷体"/>
                <a:cs typeface="楷体"/>
              </a:rPr>
              <a:t>状况以</a:t>
            </a:r>
            <a:r>
              <a:rPr dirty="0" sz="750" spc="10">
                <a:latin typeface="楷体"/>
                <a:cs typeface="楷体"/>
              </a:rPr>
              <a:t>及</a:t>
            </a:r>
            <a:r>
              <a:rPr dirty="0" sz="750" spc="-10">
                <a:latin typeface="楷体"/>
                <a:cs typeface="楷体"/>
              </a:rPr>
              <a:t>特</a:t>
            </a:r>
            <a:r>
              <a:rPr dirty="0" sz="750" spc="10">
                <a:latin typeface="楷体"/>
                <a:cs typeface="楷体"/>
              </a:rPr>
              <a:t>定</a:t>
            </a:r>
            <a:r>
              <a:rPr dirty="0" sz="750" spc="-10">
                <a:latin typeface="楷体"/>
                <a:cs typeface="楷体"/>
              </a:rPr>
              <a:t>需求，在任</a:t>
            </a:r>
            <a:r>
              <a:rPr dirty="0" sz="750" spc="10">
                <a:latin typeface="楷体"/>
                <a:cs typeface="楷体"/>
              </a:rPr>
              <a:t>何</a:t>
            </a:r>
            <a:r>
              <a:rPr dirty="0" sz="750" spc="-10">
                <a:latin typeface="楷体"/>
                <a:cs typeface="楷体"/>
              </a:rPr>
              <a:t>时候均</a:t>
            </a:r>
            <a:r>
              <a:rPr dirty="0" sz="750" spc="10">
                <a:latin typeface="楷体"/>
                <a:cs typeface="楷体"/>
              </a:rPr>
              <a:t>不</a:t>
            </a:r>
            <a:r>
              <a:rPr dirty="0" sz="750" spc="-10">
                <a:latin typeface="楷体"/>
                <a:cs typeface="楷体"/>
              </a:rPr>
              <a:t>构成对</a:t>
            </a:r>
            <a:r>
              <a:rPr dirty="0" sz="750" spc="10">
                <a:latin typeface="楷体"/>
                <a:cs typeface="楷体"/>
              </a:rPr>
              <a:t>任</a:t>
            </a:r>
            <a:r>
              <a:rPr dirty="0" sz="750" spc="-10">
                <a:latin typeface="楷体"/>
                <a:cs typeface="楷体"/>
              </a:rPr>
              <a:t>何人的</a:t>
            </a:r>
            <a:r>
              <a:rPr dirty="0" sz="750" spc="10">
                <a:latin typeface="楷体"/>
                <a:cs typeface="楷体"/>
              </a:rPr>
              <a:t>个</a:t>
            </a:r>
            <a:r>
              <a:rPr dirty="0" sz="750" spc="-10">
                <a:latin typeface="楷体"/>
                <a:cs typeface="楷体"/>
              </a:rPr>
              <a:t>人推荐</a:t>
            </a:r>
            <a:r>
              <a:rPr dirty="0" sz="750" spc="10">
                <a:latin typeface="楷体"/>
                <a:cs typeface="楷体"/>
              </a:rPr>
              <a:t>。</a:t>
            </a:r>
            <a:r>
              <a:rPr dirty="0" sz="750" spc="-10">
                <a:latin typeface="楷体"/>
                <a:cs typeface="楷体"/>
              </a:rPr>
              <a:t>客户应</a:t>
            </a:r>
            <a:r>
              <a:rPr dirty="0" sz="750" spc="10">
                <a:latin typeface="楷体"/>
                <a:cs typeface="楷体"/>
              </a:rPr>
              <a:t>当</a:t>
            </a:r>
            <a:r>
              <a:rPr dirty="0" sz="750" spc="-10">
                <a:latin typeface="楷体"/>
                <a:cs typeface="楷体"/>
              </a:rPr>
              <a:t>对本报</a:t>
            </a:r>
            <a:r>
              <a:rPr dirty="0" sz="750" spc="10">
                <a:latin typeface="楷体"/>
                <a:cs typeface="楷体"/>
              </a:rPr>
              <a:t>告</a:t>
            </a:r>
            <a:r>
              <a:rPr dirty="0" sz="750" spc="-10">
                <a:latin typeface="楷体"/>
                <a:cs typeface="楷体"/>
              </a:rPr>
              <a:t>中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信息和意</a:t>
            </a:r>
            <a:endParaRPr sz="750">
              <a:latin typeface="楷体"/>
              <a:cs typeface="楷体"/>
            </a:endParaRPr>
          </a:p>
          <a:p>
            <a:pPr marL="12700" marR="6985">
              <a:lnSpc>
                <a:spcPts val="1560"/>
              </a:lnSpc>
              <a:spcBef>
                <a:spcPts val="5"/>
              </a:spcBef>
            </a:pPr>
            <a:r>
              <a:rPr dirty="0" sz="750" spc="-10">
                <a:latin typeface="楷体"/>
                <a:cs typeface="楷体"/>
              </a:rPr>
              <a:t>见进行独立</a:t>
            </a:r>
            <a:r>
              <a:rPr dirty="0" sz="750" spc="10">
                <a:latin typeface="楷体"/>
                <a:cs typeface="楷体"/>
              </a:rPr>
              <a:t>评</a:t>
            </a:r>
            <a:r>
              <a:rPr dirty="0" sz="750" spc="-10">
                <a:latin typeface="楷体"/>
                <a:cs typeface="楷体"/>
              </a:rPr>
              <a:t>估，并</a:t>
            </a:r>
            <a:r>
              <a:rPr dirty="0" sz="750" spc="10">
                <a:latin typeface="楷体"/>
                <a:cs typeface="楷体"/>
              </a:rPr>
              <a:t>应</a:t>
            </a:r>
            <a:r>
              <a:rPr dirty="0" sz="750" spc="-10">
                <a:latin typeface="楷体"/>
                <a:cs typeface="楷体"/>
              </a:rPr>
              <a:t>同时考</a:t>
            </a:r>
            <a:r>
              <a:rPr dirty="0" sz="750" spc="10">
                <a:latin typeface="楷体"/>
                <a:cs typeface="楷体"/>
              </a:rPr>
              <a:t>量</a:t>
            </a:r>
            <a:r>
              <a:rPr dirty="0" sz="750" spc="-10">
                <a:latin typeface="楷体"/>
                <a:cs typeface="楷体"/>
              </a:rPr>
              <a:t>各自的</a:t>
            </a:r>
            <a:r>
              <a:rPr dirty="0" sz="750" spc="10">
                <a:latin typeface="楷体"/>
                <a:cs typeface="楷体"/>
              </a:rPr>
              <a:t>投</a:t>
            </a:r>
            <a:r>
              <a:rPr dirty="0" sz="750" spc="-10">
                <a:latin typeface="楷体"/>
                <a:cs typeface="楷体"/>
              </a:rPr>
              <a:t>资目的</a:t>
            </a:r>
            <a:r>
              <a:rPr dirty="0" sz="750" spc="10">
                <a:latin typeface="楷体"/>
                <a:cs typeface="楷体"/>
              </a:rPr>
              <a:t>、</a:t>
            </a:r>
            <a:r>
              <a:rPr dirty="0" sz="750" spc="-10">
                <a:latin typeface="楷体"/>
                <a:cs typeface="楷体"/>
              </a:rPr>
              <a:t>财务状</a:t>
            </a:r>
            <a:r>
              <a:rPr dirty="0" sz="750" spc="10">
                <a:latin typeface="楷体"/>
                <a:cs typeface="楷体"/>
              </a:rPr>
              <a:t>况</a:t>
            </a:r>
            <a:r>
              <a:rPr dirty="0" sz="750" spc="-10">
                <a:latin typeface="楷体"/>
                <a:cs typeface="楷体"/>
              </a:rPr>
              <a:t>和特定</a:t>
            </a:r>
            <a:r>
              <a:rPr dirty="0" sz="750" spc="10">
                <a:latin typeface="楷体"/>
                <a:cs typeface="楷体"/>
              </a:rPr>
              <a:t>需</a:t>
            </a:r>
            <a:r>
              <a:rPr dirty="0" sz="750" spc="-10">
                <a:latin typeface="楷体"/>
                <a:cs typeface="楷体"/>
              </a:rPr>
              <a:t>求</a:t>
            </a:r>
            <a:r>
              <a:rPr dirty="0" sz="750" spc="10">
                <a:latin typeface="楷体"/>
                <a:cs typeface="楷体"/>
              </a:rPr>
              <a:t>，</a:t>
            </a:r>
            <a:r>
              <a:rPr dirty="0" sz="750" spc="-10">
                <a:latin typeface="楷体"/>
                <a:cs typeface="楷体"/>
              </a:rPr>
              <a:t>必要时就法</a:t>
            </a:r>
            <a:r>
              <a:rPr dirty="0" sz="750" spc="10">
                <a:latin typeface="楷体"/>
                <a:cs typeface="楷体"/>
              </a:rPr>
              <a:t>律</a:t>
            </a:r>
            <a:r>
              <a:rPr dirty="0" sz="750" spc="-10">
                <a:latin typeface="楷体"/>
                <a:cs typeface="楷体"/>
              </a:rPr>
              <a:t>、商业</a:t>
            </a:r>
            <a:r>
              <a:rPr dirty="0" sz="750" spc="10">
                <a:latin typeface="楷体"/>
                <a:cs typeface="楷体"/>
              </a:rPr>
              <a:t>、</a:t>
            </a:r>
            <a:r>
              <a:rPr dirty="0" sz="750" spc="-10">
                <a:latin typeface="楷体"/>
                <a:cs typeface="楷体"/>
              </a:rPr>
              <a:t>财务、</a:t>
            </a:r>
            <a:r>
              <a:rPr dirty="0" sz="750" spc="10">
                <a:latin typeface="楷体"/>
                <a:cs typeface="楷体"/>
              </a:rPr>
              <a:t>税</a:t>
            </a:r>
            <a:r>
              <a:rPr dirty="0" sz="750" spc="-10">
                <a:latin typeface="楷体"/>
                <a:cs typeface="楷体"/>
              </a:rPr>
              <a:t>收等方</a:t>
            </a:r>
            <a:r>
              <a:rPr dirty="0" sz="750" spc="10">
                <a:latin typeface="楷体"/>
                <a:cs typeface="楷体"/>
              </a:rPr>
              <a:t>面</a:t>
            </a:r>
            <a:r>
              <a:rPr dirty="0" sz="750" spc="-10">
                <a:latin typeface="楷体"/>
                <a:cs typeface="楷体"/>
              </a:rPr>
              <a:t>咨询专</a:t>
            </a:r>
            <a:r>
              <a:rPr dirty="0" sz="750" spc="10">
                <a:latin typeface="楷体"/>
                <a:cs typeface="楷体"/>
              </a:rPr>
              <a:t>家</a:t>
            </a:r>
            <a:r>
              <a:rPr dirty="0" sz="750" spc="-10">
                <a:latin typeface="楷体"/>
                <a:cs typeface="楷体"/>
              </a:rPr>
              <a:t>的意见</a:t>
            </a:r>
            <a:r>
              <a:rPr dirty="0" sz="750" spc="10">
                <a:latin typeface="楷体"/>
                <a:cs typeface="楷体"/>
              </a:rPr>
              <a:t>。</a:t>
            </a:r>
            <a:r>
              <a:rPr dirty="0" sz="750" spc="-10">
                <a:latin typeface="楷体"/>
                <a:cs typeface="楷体"/>
              </a:rPr>
              <a:t>对依据</a:t>
            </a:r>
            <a:r>
              <a:rPr dirty="0" sz="750" spc="10">
                <a:latin typeface="楷体"/>
                <a:cs typeface="楷体"/>
              </a:rPr>
              <a:t>或</a:t>
            </a:r>
            <a:r>
              <a:rPr dirty="0" sz="750" spc="-10">
                <a:latin typeface="楷体"/>
                <a:cs typeface="楷体"/>
              </a:rPr>
              <a:t>者</a:t>
            </a:r>
            <a:r>
              <a:rPr dirty="0" sz="750" spc="10">
                <a:latin typeface="楷体"/>
                <a:cs typeface="楷体"/>
              </a:rPr>
              <a:t>使</a:t>
            </a:r>
            <a:r>
              <a:rPr dirty="0" sz="750" spc="-10">
                <a:latin typeface="楷体"/>
                <a:cs typeface="楷体"/>
              </a:rPr>
              <a:t>用本报告 所造成的一</a:t>
            </a:r>
            <a:r>
              <a:rPr dirty="0" sz="750" spc="10">
                <a:latin typeface="楷体"/>
                <a:cs typeface="楷体"/>
              </a:rPr>
              <a:t>切</a:t>
            </a:r>
            <a:r>
              <a:rPr dirty="0" sz="750" spc="-10">
                <a:latin typeface="楷体"/>
                <a:cs typeface="楷体"/>
              </a:rPr>
              <a:t>后果，</a:t>
            </a:r>
            <a:r>
              <a:rPr dirty="0" sz="750" spc="10">
                <a:latin typeface="楷体"/>
                <a:cs typeface="楷体"/>
              </a:rPr>
              <a:t>国</a:t>
            </a:r>
            <a:r>
              <a:rPr dirty="0" sz="750" spc="-10">
                <a:latin typeface="楷体"/>
                <a:cs typeface="楷体"/>
              </a:rPr>
              <a:t>联证券</a:t>
            </a:r>
            <a:r>
              <a:rPr dirty="0" sz="750" spc="-5">
                <a:latin typeface="楷体"/>
                <a:cs typeface="楷体"/>
              </a:rPr>
              <a:t>及</a:t>
            </a:r>
            <a:r>
              <a:rPr dirty="0" sz="750" spc="5">
                <a:latin typeface="楷体"/>
                <a:cs typeface="楷体"/>
              </a:rPr>
              <a:t>/</a:t>
            </a:r>
            <a:r>
              <a:rPr dirty="0" sz="750" spc="10">
                <a:latin typeface="楷体"/>
                <a:cs typeface="楷体"/>
              </a:rPr>
              <a:t>或</a:t>
            </a:r>
            <a:r>
              <a:rPr dirty="0" sz="750" spc="-10">
                <a:latin typeface="楷体"/>
                <a:cs typeface="楷体"/>
              </a:rPr>
              <a:t>其关联</a:t>
            </a:r>
            <a:r>
              <a:rPr dirty="0" sz="750" spc="10">
                <a:latin typeface="楷体"/>
                <a:cs typeface="楷体"/>
              </a:rPr>
              <a:t>人</a:t>
            </a:r>
            <a:r>
              <a:rPr dirty="0" sz="750" spc="-10">
                <a:latin typeface="楷体"/>
                <a:cs typeface="楷体"/>
              </a:rPr>
              <a:t>员均不</a:t>
            </a:r>
            <a:r>
              <a:rPr dirty="0" sz="750" spc="10">
                <a:latin typeface="楷体"/>
                <a:cs typeface="楷体"/>
              </a:rPr>
              <a:t>承</a:t>
            </a:r>
            <a:r>
              <a:rPr dirty="0" sz="750" spc="-10">
                <a:latin typeface="楷体"/>
                <a:cs typeface="楷体"/>
              </a:rPr>
              <a:t>担任何法</a:t>
            </a:r>
            <a:r>
              <a:rPr dirty="0" sz="750" spc="10">
                <a:latin typeface="楷体"/>
                <a:cs typeface="楷体"/>
              </a:rPr>
              <a:t>律</a:t>
            </a:r>
            <a:r>
              <a:rPr dirty="0" sz="750" spc="-10">
                <a:latin typeface="楷体"/>
                <a:cs typeface="楷体"/>
              </a:rPr>
              <a:t>责任。</a:t>
            </a:r>
            <a:endParaRPr sz="750">
              <a:latin typeface="楷体"/>
              <a:cs typeface="楷体"/>
            </a:endParaRPr>
          </a:p>
          <a:p>
            <a:pPr marL="12700" marR="6985">
              <a:lnSpc>
                <a:spcPts val="1560"/>
              </a:lnSpc>
            </a:pPr>
            <a:r>
              <a:rPr dirty="0" sz="750" spc="-10">
                <a:latin typeface="楷体"/>
                <a:cs typeface="楷体"/>
              </a:rPr>
              <a:t>本报告所载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意见、</a:t>
            </a:r>
            <a:r>
              <a:rPr dirty="0" sz="750" spc="10">
                <a:latin typeface="楷体"/>
                <a:cs typeface="楷体"/>
              </a:rPr>
              <a:t>评</a:t>
            </a:r>
            <a:r>
              <a:rPr dirty="0" sz="750" spc="-10">
                <a:latin typeface="楷体"/>
                <a:cs typeface="楷体"/>
              </a:rPr>
              <a:t>估及预</a:t>
            </a:r>
            <a:r>
              <a:rPr dirty="0" sz="750" spc="10">
                <a:latin typeface="楷体"/>
                <a:cs typeface="楷体"/>
              </a:rPr>
              <a:t>测</a:t>
            </a:r>
            <a:r>
              <a:rPr dirty="0" sz="750" spc="-10">
                <a:latin typeface="楷体"/>
                <a:cs typeface="楷体"/>
              </a:rPr>
              <a:t>仅为本</a:t>
            </a:r>
            <a:r>
              <a:rPr dirty="0" sz="750" spc="10">
                <a:latin typeface="楷体"/>
                <a:cs typeface="楷体"/>
              </a:rPr>
              <a:t>报</a:t>
            </a:r>
            <a:r>
              <a:rPr dirty="0" sz="750" spc="-10">
                <a:latin typeface="楷体"/>
                <a:cs typeface="楷体"/>
              </a:rPr>
              <a:t>告出具</a:t>
            </a:r>
            <a:r>
              <a:rPr dirty="0" sz="750" spc="10">
                <a:latin typeface="楷体"/>
                <a:cs typeface="楷体"/>
              </a:rPr>
              <a:t>日</a:t>
            </a:r>
            <a:r>
              <a:rPr dirty="0" sz="750" spc="-10">
                <a:latin typeface="楷体"/>
                <a:cs typeface="楷体"/>
              </a:rPr>
              <a:t>的观点</a:t>
            </a:r>
            <a:r>
              <a:rPr dirty="0" sz="750" spc="10">
                <a:latin typeface="楷体"/>
                <a:cs typeface="楷体"/>
              </a:rPr>
              <a:t>和</a:t>
            </a:r>
            <a:r>
              <a:rPr dirty="0" sz="750" spc="-10">
                <a:latin typeface="楷体"/>
                <a:cs typeface="楷体"/>
              </a:rPr>
              <a:t>判断。</a:t>
            </a:r>
            <a:r>
              <a:rPr dirty="0" sz="750" spc="10">
                <a:latin typeface="楷体"/>
                <a:cs typeface="楷体"/>
              </a:rPr>
              <a:t>该</a:t>
            </a:r>
            <a:r>
              <a:rPr dirty="0" sz="750" spc="-10">
                <a:latin typeface="楷体"/>
                <a:cs typeface="楷体"/>
              </a:rPr>
              <a:t>等</a:t>
            </a:r>
            <a:r>
              <a:rPr dirty="0" sz="750" spc="10">
                <a:latin typeface="楷体"/>
                <a:cs typeface="楷体"/>
              </a:rPr>
              <a:t>意</a:t>
            </a:r>
            <a:r>
              <a:rPr dirty="0" sz="750" spc="-10">
                <a:latin typeface="楷体"/>
                <a:cs typeface="楷体"/>
              </a:rPr>
              <a:t>见、评估及</a:t>
            </a:r>
            <a:r>
              <a:rPr dirty="0" sz="750" spc="10">
                <a:latin typeface="楷体"/>
                <a:cs typeface="楷体"/>
              </a:rPr>
              <a:t>预</a:t>
            </a:r>
            <a:r>
              <a:rPr dirty="0" sz="750" spc="-10">
                <a:latin typeface="楷体"/>
                <a:cs typeface="楷体"/>
              </a:rPr>
              <a:t>测无需</a:t>
            </a:r>
            <a:r>
              <a:rPr dirty="0" sz="750" spc="10">
                <a:latin typeface="楷体"/>
                <a:cs typeface="楷体"/>
              </a:rPr>
              <a:t>通</a:t>
            </a:r>
            <a:r>
              <a:rPr dirty="0" sz="750" spc="-10">
                <a:latin typeface="楷体"/>
                <a:cs typeface="楷体"/>
              </a:rPr>
              <a:t>知即可</a:t>
            </a:r>
            <a:r>
              <a:rPr dirty="0" sz="750" spc="10">
                <a:latin typeface="楷体"/>
                <a:cs typeface="楷体"/>
              </a:rPr>
              <a:t>随</a:t>
            </a:r>
            <a:r>
              <a:rPr dirty="0" sz="750" spc="-10">
                <a:latin typeface="楷体"/>
                <a:cs typeface="楷体"/>
              </a:rPr>
              <a:t>时更改</a:t>
            </a:r>
            <a:r>
              <a:rPr dirty="0" sz="750" spc="10">
                <a:latin typeface="楷体"/>
                <a:cs typeface="楷体"/>
              </a:rPr>
              <a:t>。</a:t>
            </a:r>
            <a:r>
              <a:rPr dirty="0" sz="750" spc="-10">
                <a:latin typeface="楷体"/>
                <a:cs typeface="楷体"/>
              </a:rPr>
              <a:t>过往的</a:t>
            </a:r>
            <a:r>
              <a:rPr dirty="0" sz="750" spc="10">
                <a:latin typeface="楷体"/>
                <a:cs typeface="楷体"/>
              </a:rPr>
              <a:t>表</a:t>
            </a:r>
            <a:r>
              <a:rPr dirty="0" sz="750" spc="-10">
                <a:latin typeface="楷体"/>
                <a:cs typeface="楷体"/>
              </a:rPr>
              <a:t>现亦不</a:t>
            </a:r>
            <a:r>
              <a:rPr dirty="0" sz="750" spc="10">
                <a:latin typeface="楷体"/>
                <a:cs typeface="楷体"/>
              </a:rPr>
              <a:t>应</a:t>
            </a:r>
            <a:r>
              <a:rPr dirty="0" sz="750" spc="-10">
                <a:latin typeface="楷体"/>
                <a:cs typeface="楷体"/>
              </a:rPr>
              <a:t>作为日</a:t>
            </a:r>
            <a:r>
              <a:rPr dirty="0" sz="750" spc="10">
                <a:latin typeface="楷体"/>
                <a:cs typeface="楷体"/>
              </a:rPr>
              <a:t>后</a:t>
            </a:r>
            <a:r>
              <a:rPr dirty="0" sz="750" spc="-10">
                <a:latin typeface="楷体"/>
                <a:cs typeface="楷体"/>
              </a:rPr>
              <a:t>表</a:t>
            </a:r>
            <a:r>
              <a:rPr dirty="0" sz="750" spc="10">
                <a:latin typeface="楷体"/>
                <a:cs typeface="楷体"/>
              </a:rPr>
              <a:t>现</a:t>
            </a:r>
            <a:r>
              <a:rPr dirty="0" sz="750" spc="-10">
                <a:latin typeface="楷体"/>
                <a:cs typeface="楷体"/>
              </a:rPr>
              <a:t>的预示和 担保。在不</a:t>
            </a:r>
            <a:r>
              <a:rPr dirty="0" sz="750" spc="10">
                <a:latin typeface="楷体"/>
                <a:cs typeface="楷体"/>
              </a:rPr>
              <a:t>同</a:t>
            </a:r>
            <a:r>
              <a:rPr dirty="0" sz="750" spc="-10">
                <a:latin typeface="楷体"/>
                <a:cs typeface="楷体"/>
              </a:rPr>
              <a:t>时期，</a:t>
            </a:r>
            <a:r>
              <a:rPr dirty="0" sz="750" spc="10">
                <a:latin typeface="楷体"/>
                <a:cs typeface="楷体"/>
              </a:rPr>
              <a:t>国</a:t>
            </a:r>
            <a:r>
              <a:rPr dirty="0" sz="750" spc="-10">
                <a:latin typeface="楷体"/>
                <a:cs typeface="楷体"/>
              </a:rPr>
              <a:t>联证券</a:t>
            </a:r>
            <a:r>
              <a:rPr dirty="0" sz="750" spc="10">
                <a:latin typeface="楷体"/>
                <a:cs typeface="楷体"/>
              </a:rPr>
              <a:t>可</a:t>
            </a:r>
            <a:r>
              <a:rPr dirty="0" sz="750" spc="-10">
                <a:latin typeface="楷体"/>
                <a:cs typeface="楷体"/>
              </a:rPr>
              <a:t>能会发</a:t>
            </a:r>
            <a:r>
              <a:rPr dirty="0" sz="750" spc="10">
                <a:latin typeface="楷体"/>
                <a:cs typeface="楷体"/>
              </a:rPr>
              <a:t>出</a:t>
            </a:r>
            <a:r>
              <a:rPr dirty="0" sz="750" spc="-10">
                <a:latin typeface="楷体"/>
                <a:cs typeface="楷体"/>
              </a:rPr>
              <a:t>与本报</a:t>
            </a:r>
            <a:r>
              <a:rPr dirty="0" sz="750" spc="10">
                <a:latin typeface="楷体"/>
                <a:cs typeface="楷体"/>
              </a:rPr>
              <a:t>告</a:t>
            </a:r>
            <a:r>
              <a:rPr dirty="0" sz="750" spc="-10">
                <a:latin typeface="楷体"/>
                <a:cs typeface="楷体"/>
              </a:rPr>
              <a:t>所载意</a:t>
            </a:r>
            <a:r>
              <a:rPr dirty="0" sz="750" spc="10">
                <a:latin typeface="楷体"/>
                <a:cs typeface="楷体"/>
              </a:rPr>
              <a:t>见</a:t>
            </a:r>
            <a:r>
              <a:rPr dirty="0" sz="750" spc="-10">
                <a:latin typeface="楷体"/>
                <a:cs typeface="楷体"/>
              </a:rPr>
              <a:t>、评估</a:t>
            </a:r>
            <a:r>
              <a:rPr dirty="0" sz="750" spc="10">
                <a:latin typeface="楷体"/>
                <a:cs typeface="楷体"/>
              </a:rPr>
              <a:t>及</a:t>
            </a:r>
            <a:r>
              <a:rPr dirty="0" sz="750" spc="-10">
                <a:latin typeface="楷体"/>
                <a:cs typeface="楷体"/>
              </a:rPr>
              <a:t>预</a:t>
            </a:r>
            <a:r>
              <a:rPr dirty="0" sz="750" spc="10">
                <a:latin typeface="楷体"/>
                <a:cs typeface="楷体"/>
              </a:rPr>
              <a:t>测</a:t>
            </a:r>
            <a:r>
              <a:rPr dirty="0" sz="750" spc="-10">
                <a:latin typeface="楷体"/>
                <a:cs typeface="楷体"/>
              </a:rPr>
              <a:t>不一致的研</a:t>
            </a:r>
            <a:r>
              <a:rPr dirty="0" sz="750" spc="10">
                <a:latin typeface="楷体"/>
                <a:cs typeface="楷体"/>
              </a:rPr>
              <a:t>究</a:t>
            </a:r>
            <a:r>
              <a:rPr dirty="0" sz="750" spc="-10">
                <a:latin typeface="楷体"/>
                <a:cs typeface="楷体"/>
              </a:rPr>
              <a:t>报告。</a:t>
            </a:r>
            <a:endParaRPr sz="7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750" spc="-10">
                <a:latin typeface="楷体"/>
                <a:cs typeface="楷体"/>
              </a:rPr>
              <a:t>国联证券的</a:t>
            </a:r>
            <a:r>
              <a:rPr dirty="0" sz="750" spc="10">
                <a:latin typeface="楷体"/>
                <a:cs typeface="楷体"/>
              </a:rPr>
              <a:t>销</a:t>
            </a:r>
            <a:r>
              <a:rPr dirty="0" sz="750" spc="-10">
                <a:latin typeface="楷体"/>
                <a:cs typeface="楷体"/>
              </a:rPr>
              <a:t>售人员</a:t>
            </a:r>
            <a:r>
              <a:rPr dirty="0" sz="750" spc="10">
                <a:latin typeface="楷体"/>
                <a:cs typeface="楷体"/>
              </a:rPr>
              <a:t>、</a:t>
            </a:r>
            <a:r>
              <a:rPr dirty="0" sz="750" spc="-10">
                <a:latin typeface="楷体"/>
                <a:cs typeface="楷体"/>
              </a:rPr>
              <a:t>交易人</a:t>
            </a:r>
            <a:r>
              <a:rPr dirty="0" sz="750" spc="10">
                <a:latin typeface="楷体"/>
                <a:cs typeface="楷体"/>
              </a:rPr>
              <a:t>员</a:t>
            </a:r>
            <a:r>
              <a:rPr dirty="0" sz="750" spc="-10">
                <a:latin typeface="楷体"/>
                <a:cs typeface="楷体"/>
              </a:rPr>
              <a:t>以及其</a:t>
            </a:r>
            <a:r>
              <a:rPr dirty="0" sz="750" spc="10">
                <a:latin typeface="楷体"/>
                <a:cs typeface="楷体"/>
              </a:rPr>
              <a:t>他</a:t>
            </a:r>
            <a:r>
              <a:rPr dirty="0" sz="750" spc="-10">
                <a:latin typeface="楷体"/>
                <a:cs typeface="楷体"/>
              </a:rPr>
              <a:t>专业人</a:t>
            </a:r>
            <a:r>
              <a:rPr dirty="0" sz="750" spc="10">
                <a:latin typeface="楷体"/>
                <a:cs typeface="楷体"/>
              </a:rPr>
              <a:t>士</a:t>
            </a:r>
            <a:r>
              <a:rPr dirty="0" sz="750" spc="-10">
                <a:latin typeface="楷体"/>
                <a:cs typeface="楷体"/>
              </a:rPr>
              <a:t>可能会</a:t>
            </a:r>
            <a:r>
              <a:rPr dirty="0" sz="750" spc="10">
                <a:latin typeface="楷体"/>
                <a:cs typeface="楷体"/>
              </a:rPr>
              <a:t>依</a:t>
            </a:r>
            <a:r>
              <a:rPr dirty="0" sz="750" spc="-10">
                <a:latin typeface="楷体"/>
                <a:cs typeface="楷体"/>
              </a:rPr>
              <a:t>据不同</a:t>
            </a:r>
            <a:r>
              <a:rPr dirty="0" sz="750" spc="10">
                <a:latin typeface="楷体"/>
                <a:cs typeface="楷体"/>
              </a:rPr>
              <a:t>假</a:t>
            </a:r>
            <a:r>
              <a:rPr dirty="0" sz="750" spc="-10">
                <a:latin typeface="楷体"/>
                <a:cs typeface="楷体"/>
              </a:rPr>
              <a:t>设</a:t>
            </a:r>
            <a:r>
              <a:rPr dirty="0" sz="750" spc="10">
                <a:latin typeface="楷体"/>
                <a:cs typeface="楷体"/>
              </a:rPr>
              <a:t>和</a:t>
            </a:r>
            <a:r>
              <a:rPr dirty="0" sz="750" spc="-10">
                <a:latin typeface="楷体"/>
                <a:cs typeface="楷体"/>
              </a:rPr>
              <a:t>标准、采用</a:t>
            </a:r>
            <a:r>
              <a:rPr dirty="0" sz="750" spc="10">
                <a:latin typeface="楷体"/>
                <a:cs typeface="楷体"/>
              </a:rPr>
              <a:t>不</a:t>
            </a:r>
            <a:r>
              <a:rPr dirty="0" sz="750" spc="-10">
                <a:latin typeface="楷体"/>
                <a:cs typeface="楷体"/>
              </a:rPr>
              <a:t>同的分</a:t>
            </a:r>
            <a:r>
              <a:rPr dirty="0" sz="750" spc="10">
                <a:latin typeface="楷体"/>
                <a:cs typeface="楷体"/>
              </a:rPr>
              <a:t>析</a:t>
            </a:r>
            <a:r>
              <a:rPr dirty="0" sz="750" spc="-10">
                <a:latin typeface="楷体"/>
                <a:cs typeface="楷体"/>
              </a:rPr>
              <a:t>方法而</a:t>
            </a:r>
            <a:r>
              <a:rPr dirty="0" sz="750" spc="10">
                <a:latin typeface="楷体"/>
                <a:cs typeface="楷体"/>
              </a:rPr>
              <a:t>口</a:t>
            </a:r>
            <a:r>
              <a:rPr dirty="0" sz="750" spc="-10">
                <a:latin typeface="楷体"/>
                <a:cs typeface="楷体"/>
              </a:rPr>
              <a:t>头或书</a:t>
            </a:r>
            <a:r>
              <a:rPr dirty="0" sz="750" spc="10">
                <a:latin typeface="楷体"/>
                <a:cs typeface="楷体"/>
              </a:rPr>
              <a:t>面</a:t>
            </a:r>
            <a:r>
              <a:rPr dirty="0" sz="750" spc="-10">
                <a:latin typeface="楷体"/>
                <a:cs typeface="楷体"/>
              </a:rPr>
              <a:t>发表与</a:t>
            </a:r>
            <a:r>
              <a:rPr dirty="0" sz="750" spc="10">
                <a:latin typeface="楷体"/>
                <a:cs typeface="楷体"/>
              </a:rPr>
              <a:t>本</a:t>
            </a:r>
            <a:r>
              <a:rPr dirty="0" sz="750" spc="-10">
                <a:latin typeface="楷体"/>
                <a:cs typeface="楷体"/>
              </a:rPr>
              <a:t>报告意</a:t>
            </a:r>
            <a:r>
              <a:rPr dirty="0" sz="750" spc="10">
                <a:latin typeface="楷体"/>
                <a:cs typeface="楷体"/>
              </a:rPr>
              <a:t>见</a:t>
            </a:r>
            <a:r>
              <a:rPr dirty="0" sz="750" spc="-10">
                <a:latin typeface="楷体"/>
                <a:cs typeface="楷体"/>
              </a:rPr>
              <a:t>及建议</a:t>
            </a:r>
            <a:r>
              <a:rPr dirty="0" sz="750" spc="10">
                <a:latin typeface="楷体"/>
                <a:cs typeface="楷体"/>
              </a:rPr>
              <a:t>不</a:t>
            </a:r>
            <a:r>
              <a:rPr dirty="0" sz="750" spc="-10">
                <a:latin typeface="楷体"/>
                <a:cs typeface="楷体"/>
              </a:rPr>
              <a:t>一</a:t>
            </a:r>
            <a:r>
              <a:rPr dirty="0" sz="750" spc="10">
                <a:latin typeface="楷体"/>
                <a:cs typeface="楷体"/>
              </a:rPr>
              <a:t>致</a:t>
            </a:r>
            <a:r>
              <a:rPr dirty="0" sz="750" spc="-10">
                <a:latin typeface="楷体"/>
                <a:cs typeface="楷体"/>
              </a:rPr>
              <a:t>的市场评</a:t>
            </a:r>
            <a:endParaRPr sz="750">
              <a:latin typeface="楷体"/>
              <a:cs typeface="楷体"/>
            </a:endParaRPr>
          </a:p>
          <a:p>
            <a:pPr marL="12700" marR="55880">
              <a:lnSpc>
                <a:spcPct val="173300"/>
              </a:lnSpc>
              <a:spcBef>
                <a:spcPts val="5"/>
              </a:spcBef>
            </a:pPr>
            <a:r>
              <a:rPr dirty="0" sz="750" spc="-10">
                <a:latin typeface="楷体"/>
                <a:cs typeface="楷体"/>
              </a:rPr>
              <a:t>论和</a:t>
            </a:r>
            <a:r>
              <a:rPr dirty="0" sz="750" spc="5">
                <a:latin typeface="楷体"/>
                <a:cs typeface="楷体"/>
              </a:rPr>
              <a:t>/</a:t>
            </a:r>
            <a:r>
              <a:rPr dirty="0" sz="750" spc="-10">
                <a:latin typeface="楷体"/>
                <a:cs typeface="楷体"/>
              </a:rPr>
              <a:t>或交易观</a:t>
            </a:r>
            <a:r>
              <a:rPr dirty="0" sz="750" spc="10">
                <a:latin typeface="楷体"/>
                <a:cs typeface="楷体"/>
              </a:rPr>
              <a:t>点</a:t>
            </a:r>
            <a:r>
              <a:rPr dirty="0" sz="750" spc="-10">
                <a:latin typeface="楷体"/>
                <a:cs typeface="楷体"/>
              </a:rPr>
              <a:t>。国联</a:t>
            </a:r>
            <a:r>
              <a:rPr dirty="0" sz="750" spc="10">
                <a:latin typeface="楷体"/>
                <a:cs typeface="楷体"/>
              </a:rPr>
              <a:t>证</a:t>
            </a:r>
            <a:r>
              <a:rPr dirty="0" sz="750" spc="-10">
                <a:latin typeface="楷体"/>
                <a:cs typeface="楷体"/>
              </a:rPr>
              <a:t>券没有</a:t>
            </a:r>
            <a:r>
              <a:rPr dirty="0" sz="750" spc="10">
                <a:latin typeface="楷体"/>
                <a:cs typeface="楷体"/>
              </a:rPr>
              <a:t>将</a:t>
            </a:r>
            <a:r>
              <a:rPr dirty="0" sz="750" spc="-10">
                <a:latin typeface="楷体"/>
                <a:cs typeface="楷体"/>
              </a:rPr>
              <a:t>此意见</a:t>
            </a:r>
            <a:r>
              <a:rPr dirty="0" sz="750" spc="10">
                <a:latin typeface="楷体"/>
                <a:cs typeface="楷体"/>
              </a:rPr>
              <a:t>及</a:t>
            </a:r>
            <a:r>
              <a:rPr dirty="0" sz="750" spc="-10">
                <a:latin typeface="楷体"/>
                <a:cs typeface="楷体"/>
              </a:rPr>
              <a:t>建议向</a:t>
            </a:r>
            <a:r>
              <a:rPr dirty="0" sz="750" spc="10">
                <a:latin typeface="楷体"/>
                <a:cs typeface="楷体"/>
              </a:rPr>
              <a:t>报</a:t>
            </a:r>
            <a:r>
              <a:rPr dirty="0" sz="750" spc="-10">
                <a:latin typeface="楷体"/>
                <a:cs typeface="楷体"/>
              </a:rPr>
              <a:t>告所有接</a:t>
            </a:r>
            <a:r>
              <a:rPr dirty="0" sz="750" spc="10">
                <a:latin typeface="楷体"/>
                <a:cs typeface="楷体"/>
              </a:rPr>
              <a:t>收</a:t>
            </a:r>
            <a:r>
              <a:rPr dirty="0" sz="750" spc="-10">
                <a:latin typeface="楷体"/>
                <a:cs typeface="楷体"/>
              </a:rPr>
              <a:t>者进行</a:t>
            </a:r>
            <a:r>
              <a:rPr dirty="0" sz="750" spc="10">
                <a:latin typeface="楷体"/>
                <a:cs typeface="楷体"/>
              </a:rPr>
              <a:t>更</a:t>
            </a:r>
            <a:r>
              <a:rPr dirty="0" sz="750" spc="-10">
                <a:latin typeface="楷体"/>
                <a:cs typeface="楷体"/>
              </a:rPr>
              <a:t>新的义务。</a:t>
            </a:r>
            <a:r>
              <a:rPr dirty="0" sz="750" spc="10">
                <a:latin typeface="楷体"/>
                <a:cs typeface="楷体"/>
              </a:rPr>
              <a:t>国</a:t>
            </a:r>
            <a:r>
              <a:rPr dirty="0" sz="750" spc="-10">
                <a:latin typeface="楷体"/>
                <a:cs typeface="楷体"/>
              </a:rPr>
              <a:t>联证券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资产管</a:t>
            </a:r>
            <a:r>
              <a:rPr dirty="0" sz="750" spc="10">
                <a:latin typeface="楷体"/>
                <a:cs typeface="楷体"/>
              </a:rPr>
              <a:t>理</a:t>
            </a:r>
            <a:r>
              <a:rPr dirty="0" sz="750" spc="-10">
                <a:latin typeface="楷体"/>
                <a:cs typeface="楷体"/>
              </a:rPr>
              <a:t>部门、</a:t>
            </a:r>
            <a:r>
              <a:rPr dirty="0" sz="750" spc="10">
                <a:latin typeface="楷体"/>
                <a:cs typeface="楷体"/>
              </a:rPr>
              <a:t>自</a:t>
            </a:r>
            <a:r>
              <a:rPr dirty="0" sz="750" spc="-10">
                <a:latin typeface="楷体"/>
                <a:cs typeface="楷体"/>
              </a:rPr>
              <a:t>营部门</a:t>
            </a:r>
            <a:r>
              <a:rPr dirty="0" sz="750" spc="10">
                <a:latin typeface="楷体"/>
                <a:cs typeface="楷体"/>
              </a:rPr>
              <a:t>以</a:t>
            </a:r>
            <a:r>
              <a:rPr dirty="0" sz="750" spc="-10">
                <a:latin typeface="楷体"/>
                <a:cs typeface="楷体"/>
              </a:rPr>
              <a:t>及其他</a:t>
            </a:r>
            <a:r>
              <a:rPr dirty="0" sz="750" spc="10">
                <a:latin typeface="楷体"/>
                <a:cs typeface="楷体"/>
              </a:rPr>
              <a:t>投</a:t>
            </a:r>
            <a:r>
              <a:rPr dirty="0" sz="750" spc="-10">
                <a:latin typeface="楷体"/>
                <a:cs typeface="楷体"/>
              </a:rPr>
              <a:t>资业务</a:t>
            </a:r>
            <a:r>
              <a:rPr dirty="0" sz="750" spc="10">
                <a:latin typeface="楷体"/>
                <a:cs typeface="楷体"/>
              </a:rPr>
              <a:t>部</a:t>
            </a:r>
            <a:r>
              <a:rPr dirty="0" sz="750" spc="-10">
                <a:latin typeface="楷体"/>
                <a:cs typeface="楷体"/>
              </a:rPr>
              <a:t>门</a:t>
            </a:r>
            <a:r>
              <a:rPr dirty="0" sz="750" spc="10">
                <a:latin typeface="楷体"/>
                <a:cs typeface="楷体"/>
              </a:rPr>
              <a:t>可</a:t>
            </a:r>
            <a:r>
              <a:rPr dirty="0" sz="750" spc="-10">
                <a:latin typeface="楷体"/>
                <a:cs typeface="楷体"/>
              </a:rPr>
              <a:t>能独立 做出与本报</a:t>
            </a:r>
            <a:r>
              <a:rPr dirty="0" sz="750" spc="10">
                <a:latin typeface="楷体"/>
                <a:cs typeface="楷体"/>
              </a:rPr>
              <a:t>告</a:t>
            </a:r>
            <a:r>
              <a:rPr dirty="0" sz="750" spc="-10">
                <a:latin typeface="楷体"/>
                <a:cs typeface="楷体"/>
              </a:rPr>
              <a:t>中的意</a:t>
            </a:r>
            <a:r>
              <a:rPr dirty="0" sz="750" spc="15">
                <a:latin typeface="楷体"/>
                <a:cs typeface="楷体"/>
              </a:rPr>
              <a:t>见</a:t>
            </a:r>
            <a:r>
              <a:rPr dirty="0" sz="750" spc="-10">
                <a:latin typeface="楷体"/>
                <a:cs typeface="楷体"/>
              </a:rPr>
              <a:t>或建议</a:t>
            </a:r>
            <a:r>
              <a:rPr dirty="0" sz="750" spc="10">
                <a:latin typeface="楷体"/>
                <a:cs typeface="楷体"/>
              </a:rPr>
              <a:t>不</a:t>
            </a:r>
            <a:r>
              <a:rPr dirty="0" sz="750" spc="-10">
                <a:latin typeface="楷体"/>
                <a:cs typeface="楷体"/>
              </a:rPr>
              <a:t>一致的</a:t>
            </a:r>
            <a:r>
              <a:rPr dirty="0" sz="750" spc="10">
                <a:latin typeface="楷体"/>
                <a:cs typeface="楷体"/>
              </a:rPr>
              <a:t>投</a:t>
            </a:r>
            <a:r>
              <a:rPr dirty="0" sz="750" spc="-10">
                <a:latin typeface="楷体"/>
                <a:cs typeface="楷体"/>
              </a:rPr>
              <a:t>资决策。</a:t>
            </a:r>
            <a:endParaRPr sz="7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900" spc="5" b="1">
                <a:solidFill>
                  <a:srgbClr val="C00000"/>
                </a:solidFill>
                <a:latin typeface="楷体"/>
                <a:cs typeface="楷体"/>
              </a:rPr>
              <a:t>特别声明</a:t>
            </a:r>
            <a:endParaRPr sz="900">
              <a:latin typeface="楷体"/>
              <a:cs typeface="楷体"/>
            </a:endParaRPr>
          </a:p>
          <a:p>
            <a:pPr marL="12700" marR="6985">
              <a:lnSpc>
                <a:spcPts val="1560"/>
              </a:lnSpc>
              <a:spcBef>
                <a:spcPts val="80"/>
              </a:spcBef>
            </a:pPr>
            <a:r>
              <a:rPr dirty="0" sz="750" spc="-10">
                <a:latin typeface="楷体"/>
                <a:cs typeface="楷体"/>
              </a:rPr>
              <a:t>在法律许可</a:t>
            </a:r>
            <a:r>
              <a:rPr dirty="0" sz="750" spc="10">
                <a:latin typeface="楷体"/>
                <a:cs typeface="楷体"/>
              </a:rPr>
              <a:t>的</a:t>
            </a:r>
            <a:r>
              <a:rPr dirty="0" sz="750" spc="-10">
                <a:latin typeface="楷体"/>
                <a:cs typeface="楷体"/>
              </a:rPr>
              <a:t>情况下</a:t>
            </a:r>
            <a:r>
              <a:rPr dirty="0" sz="750" spc="10">
                <a:latin typeface="楷体"/>
                <a:cs typeface="楷体"/>
              </a:rPr>
              <a:t>，</a:t>
            </a:r>
            <a:r>
              <a:rPr dirty="0" sz="750" spc="-10">
                <a:latin typeface="楷体"/>
                <a:cs typeface="楷体"/>
              </a:rPr>
              <a:t>国联证</a:t>
            </a:r>
            <a:r>
              <a:rPr dirty="0" sz="750" spc="10">
                <a:latin typeface="楷体"/>
                <a:cs typeface="楷体"/>
              </a:rPr>
              <a:t>券</a:t>
            </a:r>
            <a:r>
              <a:rPr dirty="0" sz="750" spc="-10">
                <a:latin typeface="楷体"/>
                <a:cs typeface="楷体"/>
              </a:rPr>
              <a:t>可能会</a:t>
            </a:r>
            <a:r>
              <a:rPr dirty="0" sz="750" spc="10">
                <a:latin typeface="楷体"/>
                <a:cs typeface="楷体"/>
              </a:rPr>
              <a:t>持</a:t>
            </a:r>
            <a:r>
              <a:rPr dirty="0" sz="750" spc="-10">
                <a:latin typeface="楷体"/>
                <a:cs typeface="楷体"/>
              </a:rPr>
              <a:t>有本报</a:t>
            </a:r>
            <a:r>
              <a:rPr dirty="0" sz="750" spc="10">
                <a:latin typeface="楷体"/>
                <a:cs typeface="楷体"/>
              </a:rPr>
              <a:t>告</a:t>
            </a:r>
            <a:r>
              <a:rPr dirty="0" sz="750" spc="-10">
                <a:latin typeface="楷体"/>
                <a:cs typeface="楷体"/>
              </a:rPr>
              <a:t>中提及</a:t>
            </a:r>
            <a:r>
              <a:rPr dirty="0" sz="750" spc="10">
                <a:latin typeface="楷体"/>
                <a:cs typeface="楷体"/>
              </a:rPr>
              <a:t>公</a:t>
            </a:r>
            <a:r>
              <a:rPr dirty="0" sz="750" spc="-10">
                <a:latin typeface="楷体"/>
                <a:cs typeface="楷体"/>
              </a:rPr>
              <a:t>司所发</a:t>
            </a:r>
            <a:r>
              <a:rPr dirty="0" sz="750" spc="10">
                <a:latin typeface="楷体"/>
                <a:cs typeface="楷体"/>
              </a:rPr>
              <a:t>行</a:t>
            </a:r>
            <a:r>
              <a:rPr dirty="0" sz="750" spc="-10">
                <a:latin typeface="楷体"/>
                <a:cs typeface="楷体"/>
              </a:rPr>
              <a:t>的</a:t>
            </a:r>
            <a:r>
              <a:rPr dirty="0" sz="750" spc="10">
                <a:latin typeface="楷体"/>
                <a:cs typeface="楷体"/>
              </a:rPr>
              <a:t>证</a:t>
            </a:r>
            <a:r>
              <a:rPr dirty="0" sz="750" spc="-10">
                <a:latin typeface="楷体"/>
                <a:cs typeface="楷体"/>
              </a:rPr>
              <a:t>券并进行交</a:t>
            </a:r>
            <a:r>
              <a:rPr dirty="0" sz="750" spc="10">
                <a:latin typeface="楷体"/>
                <a:cs typeface="楷体"/>
              </a:rPr>
              <a:t>易</a:t>
            </a:r>
            <a:r>
              <a:rPr dirty="0" sz="750" spc="-10">
                <a:latin typeface="楷体"/>
                <a:cs typeface="楷体"/>
              </a:rPr>
              <a:t>，也可</a:t>
            </a:r>
            <a:r>
              <a:rPr dirty="0" sz="750" spc="10">
                <a:latin typeface="楷体"/>
                <a:cs typeface="楷体"/>
              </a:rPr>
              <a:t>能</a:t>
            </a:r>
            <a:r>
              <a:rPr dirty="0" sz="750" spc="-10">
                <a:latin typeface="楷体"/>
                <a:cs typeface="楷体"/>
              </a:rPr>
              <a:t>为这些</a:t>
            </a:r>
            <a:r>
              <a:rPr dirty="0" sz="750" spc="10">
                <a:latin typeface="楷体"/>
                <a:cs typeface="楷体"/>
              </a:rPr>
              <a:t>公</a:t>
            </a:r>
            <a:r>
              <a:rPr dirty="0" sz="750" spc="-10">
                <a:latin typeface="楷体"/>
                <a:cs typeface="楷体"/>
              </a:rPr>
              <a:t>司提供</a:t>
            </a:r>
            <a:r>
              <a:rPr dirty="0" sz="750" spc="10">
                <a:latin typeface="楷体"/>
                <a:cs typeface="楷体"/>
              </a:rPr>
              <a:t>或</a:t>
            </a:r>
            <a:r>
              <a:rPr dirty="0" sz="750" spc="-10">
                <a:latin typeface="楷体"/>
                <a:cs typeface="楷体"/>
              </a:rPr>
              <a:t>争取提</a:t>
            </a:r>
            <a:r>
              <a:rPr dirty="0" sz="750" spc="10">
                <a:latin typeface="楷体"/>
                <a:cs typeface="楷体"/>
              </a:rPr>
              <a:t>供</a:t>
            </a:r>
            <a:r>
              <a:rPr dirty="0" sz="750" spc="-10">
                <a:latin typeface="楷体"/>
                <a:cs typeface="楷体"/>
              </a:rPr>
              <a:t>投资银</a:t>
            </a:r>
            <a:r>
              <a:rPr dirty="0" sz="750" spc="10">
                <a:latin typeface="楷体"/>
                <a:cs typeface="楷体"/>
              </a:rPr>
              <a:t>行</a:t>
            </a:r>
            <a:r>
              <a:rPr dirty="0" sz="750" spc="-10">
                <a:latin typeface="楷体"/>
                <a:cs typeface="楷体"/>
              </a:rPr>
              <a:t>、财务</a:t>
            </a:r>
            <a:r>
              <a:rPr dirty="0" sz="750" spc="10">
                <a:latin typeface="楷体"/>
                <a:cs typeface="楷体"/>
              </a:rPr>
              <a:t>顾</a:t>
            </a:r>
            <a:r>
              <a:rPr dirty="0" sz="750" spc="-10">
                <a:latin typeface="楷体"/>
                <a:cs typeface="楷体"/>
              </a:rPr>
              <a:t>问</a:t>
            </a:r>
            <a:r>
              <a:rPr dirty="0" sz="750" spc="10">
                <a:latin typeface="楷体"/>
                <a:cs typeface="楷体"/>
              </a:rPr>
              <a:t>和</a:t>
            </a:r>
            <a:r>
              <a:rPr dirty="0" sz="750" spc="-10">
                <a:latin typeface="楷体"/>
                <a:cs typeface="楷体"/>
              </a:rPr>
              <a:t>金融产品 等各种金融</a:t>
            </a:r>
            <a:r>
              <a:rPr dirty="0" sz="750" spc="10">
                <a:latin typeface="楷体"/>
                <a:cs typeface="楷体"/>
              </a:rPr>
              <a:t>服</a:t>
            </a:r>
            <a:r>
              <a:rPr dirty="0" sz="750" spc="-10">
                <a:latin typeface="楷体"/>
                <a:cs typeface="楷体"/>
              </a:rPr>
              <a:t>务。因</a:t>
            </a:r>
            <a:r>
              <a:rPr dirty="0" sz="750" spc="10">
                <a:latin typeface="楷体"/>
                <a:cs typeface="楷体"/>
              </a:rPr>
              <a:t>此</a:t>
            </a:r>
            <a:r>
              <a:rPr dirty="0" sz="750" spc="-10">
                <a:latin typeface="楷体"/>
                <a:cs typeface="楷体"/>
              </a:rPr>
              <a:t>，投资</a:t>
            </a:r>
            <a:r>
              <a:rPr dirty="0" sz="750" spc="10">
                <a:latin typeface="楷体"/>
                <a:cs typeface="楷体"/>
              </a:rPr>
              <a:t>者</a:t>
            </a:r>
            <a:r>
              <a:rPr dirty="0" sz="750" spc="-10">
                <a:latin typeface="楷体"/>
                <a:cs typeface="楷体"/>
              </a:rPr>
              <a:t>应当考</a:t>
            </a:r>
            <a:r>
              <a:rPr dirty="0" sz="750" spc="10">
                <a:latin typeface="楷体"/>
                <a:cs typeface="楷体"/>
              </a:rPr>
              <a:t>虑</a:t>
            </a:r>
            <a:r>
              <a:rPr dirty="0" sz="750" spc="-10">
                <a:latin typeface="楷体"/>
                <a:cs typeface="楷体"/>
              </a:rPr>
              <a:t>到国联</a:t>
            </a:r>
            <a:r>
              <a:rPr dirty="0" sz="750" spc="10">
                <a:latin typeface="楷体"/>
                <a:cs typeface="楷体"/>
              </a:rPr>
              <a:t>证</a:t>
            </a:r>
            <a:r>
              <a:rPr dirty="0" sz="750" spc="-10">
                <a:latin typeface="楷体"/>
                <a:cs typeface="楷体"/>
              </a:rPr>
              <a:t>券</a:t>
            </a:r>
            <a:r>
              <a:rPr dirty="0" sz="750">
                <a:latin typeface="楷体"/>
                <a:cs typeface="楷体"/>
              </a:rPr>
              <a:t>及</a:t>
            </a:r>
            <a:r>
              <a:rPr dirty="0" sz="750" spc="5">
                <a:latin typeface="楷体"/>
                <a:cs typeface="楷体"/>
              </a:rPr>
              <a:t>/</a:t>
            </a:r>
            <a:r>
              <a:rPr dirty="0" sz="750" spc="-10">
                <a:latin typeface="楷体"/>
                <a:cs typeface="楷体"/>
              </a:rPr>
              <a:t>或其相</a:t>
            </a:r>
            <a:r>
              <a:rPr dirty="0" sz="750" spc="10">
                <a:latin typeface="楷体"/>
                <a:cs typeface="楷体"/>
              </a:rPr>
              <a:t>关</a:t>
            </a:r>
            <a:r>
              <a:rPr dirty="0" sz="750" spc="-10">
                <a:latin typeface="楷体"/>
                <a:cs typeface="楷体"/>
              </a:rPr>
              <a:t>人员可</a:t>
            </a:r>
            <a:r>
              <a:rPr dirty="0" sz="750" spc="10">
                <a:latin typeface="楷体"/>
                <a:cs typeface="楷体"/>
              </a:rPr>
              <a:t>能</a:t>
            </a:r>
            <a:r>
              <a:rPr dirty="0" sz="750" spc="-10">
                <a:latin typeface="楷体"/>
                <a:cs typeface="楷体"/>
              </a:rPr>
              <a:t>存在影响本</a:t>
            </a:r>
            <a:r>
              <a:rPr dirty="0" sz="750" spc="10">
                <a:latin typeface="楷体"/>
                <a:cs typeface="楷体"/>
              </a:rPr>
              <a:t>报</a:t>
            </a:r>
            <a:r>
              <a:rPr dirty="0" sz="750" spc="-10">
                <a:latin typeface="楷体"/>
                <a:cs typeface="楷体"/>
              </a:rPr>
              <a:t>告观点</a:t>
            </a:r>
            <a:r>
              <a:rPr dirty="0" sz="750" spc="10">
                <a:latin typeface="楷体"/>
                <a:cs typeface="楷体"/>
              </a:rPr>
              <a:t>客</a:t>
            </a:r>
            <a:r>
              <a:rPr dirty="0" sz="750" spc="-10">
                <a:latin typeface="楷体"/>
                <a:cs typeface="楷体"/>
              </a:rPr>
              <a:t>观性的</a:t>
            </a:r>
            <a:r>
              <a:rPr dirty="0" sz="750" spc="10">
                <a:latin typeface="楷体"/>
                <a:cs typeface="楷体"/>
              </a:rPr>
              <a:t>潜</a:t>
            </a:r>
            <a:r>
              <a:rPr dirty="0" sz="750" spc="-10">
                <a:latin typeface="楷体"/>
                <a:cs typeface="楷体"/>
              </a:rPr>
              <a:t>在利益</a:t>
            </a:r>
            <a:r>
              <a:rPr dirty="0" sz="750" spc="10">
                <a:latin typeface="楷体"/>
                <a:cs typeface="楷体"/>
              </a:rPr>
              <a:t>冲</a:t>
            </a:r>
            <a:r>
              <a:rPr dirty="0" sz="750" spc="-10">
                <a:latin typeface="楷体"/>
                <a:cs typeface="楷体"/>
              </a:rPr>
              <a:t>突，投</a:t>
            </a:r>
            <a:r>
              <a:rPr dirty="0" sz="750" spc="10">
                <a:latin typeface="楷体"/>
                <a:cs typeface="楷体"/>
              </a:rPr>
              <a:t>资</a:t>
            </a:r>
            <a:r>
              <a:rPr dirty="0" sz="750" spc="-10">
                <a:latin typeface="楷体"/>
                <a:cs typeface="楷体"/>
              </a:rPr>
              <a:t>者请勿</a:t>
            </a:r>
            <a:r>
              <a:rPr dirty="0" sz="750" spc="10">
                <a:latin typeface="楷体"/>
                <a:cs typeface="楷体"/>
              </a:rPr>
              <a:t>将</a:t>
            </a:r>
            <a:r>
              <a:rPr dirty="0" sz="750" spc="-10">
                <a:latin typeface="楷体"/>
                <a:cs typeface="楷体"/>
              </a:rPr>
              <a:t>本报告</a:t>
            </a:r>
            <a:r>
              <a:rPr dirty="0" sz="750" spc="10">
                <a:latin typeface="楷体"/>
                <a:cs typeface="楷体"/>
              </a:rPr>
              <a:t>视</a:t>
            </a:r>
            <a:r>
              <a:rPr dirty="0" sz="750" spc="-10">
                <a:latin typeface="楷体"/>
                <a:cs typeface="楷体"/>
              </a:rPr>
              <a:t>为</a:t>
            </a:r>
            <a:r>
              <a:rPr dirty="0" sz="750" spc="10">
                <a:latin typeface="楷体"/>
                <a:cs typeface="楷体"/>
              </a:rPr>
              <a:t>投</a:t>
            </a:r>
            <a:r>
              <a:rPr dirty="0" sz="750" spc="-10">
                <a:latin typeface="楷体"/>
                <a:cs typeface="楷体"/>
              </a:rPr>
              <a:t>资或其 他决定的唯</a:t>
            </a:r>
            <a:r>
              <a:rPr dirty="0" sz="750" spc="10">
                <a:latin typeface="楷体"/>
                <a:cs typeface="楷体"/>
              </a:rPr>
              <a:t>一</a:t>
            </a:r>
            <a:r>
              <a:rPr dirty="0" sz="750" spc="-10">
                <a:latin typeface="楷体"/>
                <a:cs typeface="楷体"/>
              </a:rPr>
              <a:t>参考依</a:t>
            </a:r>
            <a:r>
              <a:rPr dirty="0" sz="750" spc="10">
                <a:latin typeface="楷体"/>
                <a:cs typeface="楷体"/>
              </a:rPr>
              <a:t>据</a:t>
            </a:r>
            <a:r>
              <a:rPr dirty="0" sz="750" spc="-10">
                <a:latin typeface="楷体"/>
                <a:cs typeface="楷体"/>
              </a:rPr>
              <a:t>。</a:t>
            </a:r>
            <a:endParaRPr sz="7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900" spc="5" b="1">
                <a:solidFill>
                  <a:srgbClr val="C00000"/>
                </a:solidFill>
                <a:latin typeface="楷体"/>
                <a:cs typeface="楷体"/>
              </a:rPr>
              <a:t>版权声明</a:t>
            </a:r>
            <a:endParaRPr sz="900">
              <a:latin typeface="楷体"/>
              <a:cs typeface="楷体"/>
            </a:endParaRPr>
          </a:p>
          <a:p>
            <a:pPr marL="12700" marR="101600">
              <a:lnSpc>
                <a:spcPts val="1560"/>
              </a:lnSpc>
              <a:spcBef>
                <a:spcPts val="20"/>
              </a:spcBef>
            </a:pPr>
            <a:r>
              <a:rPr dirty="0" sz="750" spc="-10">
                <a:latin typeface="楷体"/>
                <a:cs typeface="楷体"/>
              </a:rPr>
              <a:t>未经国联证</a:t>
            </a:r>
            <a:r>
              <a:rPr dirty="0" sz="750" spc="10">
                <a:latin typeface="楷体"/>
                <a:cs typeface="楷体"/>
              </a:rPr>
              <a:t>券</a:t>
            </a:r>
            <a:r>
              <a:rPr dirty="0" sz="750" spc="-10">
                <a:latin typeface="楷体"/>
                <a:cs typeface="楷体"/>
              </a:rPr>
              <a:t>事先书</a:t>
            </a:r>
            <a:r>
              <a:rPr dirty="0" sz="750" spc="10">
                <a:latin typeface="楷体"/>
                <a:cs typeface="楷体"/>
              </a:rPr>
              <a:t>面</a:t>
            </a:r>
            <a:r>
              <a:rPr dirty="0" sz="750" spc="-10">
                <a:latin typeface="楷体"/>
                <a:cs typeface="楷体"/>
              </a:rPr>
              <a:t>许可，</a:t>
            </a:r>
            <a:r>
              <a:rPr dirty="0" sz="750" spc="10">
                <a:latin typeface="楷体"/>
                <a:cs typeface="楷体"/>
              </a:rPr>
              <a:t>任</a:t>
            </a:r>
            <a:r>
              <a:rPr dirty="0" sz="750" spc="-10">
                <a:latin typeface="楷体"/>
                <a:cs typeface="楷体"/>
              </a:rPr>
              <a:t>何机构</a:t>
            </a:r>
            <a:r>
              <a:rPr dirty="0" sz="750" spc="10">
                <a:latin typeface="楷体"/>
                <a:cs typeface="楷体"/>
              </a:rPr>
              <a:t>或</a:t>
            </a:r>
            <a:r>
              <a:rPr dirty="0" sz="750" spc="-10">
                <a:latin typeface="楷体"/>
                <a:cs typeface="楷体"/>
              </a:rPr>
              <a:t>个人不</a:t>
            </a:r>
            <a:r>
              <a:rPr dirty="0" sz="750" spc="10">
                <a:latin typeface="楷体"/>
                <a:cs typeface="楷体"/>
              </a:rPr>
              <a:t>得</a:t>
            </a:r>
            <a:r>
              <a:rPr dirty="0" sz="750" spc="-10">
                <a:latin typeface="楷体"/>
                <a:cs typeface="楷体"/>
              </a:rPr>
              <a:t>以任何</a:t>
            </a:r>
            <a:r>
              <a:rPr dirty="0" sz="750" spc="10">
                <a:latin typeface="楷体"/>
                <a:cs typeface="楷体"/>
              </a:rPr>
              <a:t>形</a:t>
            </a:r>
            <a:r>
              <a:rPr dirty="0" sz="750" spc="-10">
                <a:latin typeface="楷体"/>
                <a:cs typeface="楷体"/>
              </a:rPr>
              <a:t>式翻版</a:t>
            </a:r>
            <a:r>
              <a:rPr dirty="0" sz="750" spc="10">
                <a:latin typeface="楷体"/>
                <a:cs typeface="楷体"/>
              </a:rPr>
              <a:t>、</a:t>
            </a:r>
            <a:r>
              <a:rPr dirty="0" sz="750" spc="-10">
                <a:latin typeface="楷体"/>
                <a:cs typeface="楷体"/>
              </a:rPr>
              <a:t>复</a:t>
            </a:r>
            <a:r>
              <a:rPr dirty="0" sz="750" spc="10">
                <a:latin typeface="楷体"/>
                <a:cs typeface="楷体"/>
              </a:rPr>
              <a:t>制</a:t>
            </a:r>
            <a:r>
              <a:rPr dirty="0" sz="750" spc="-10">
                <a:latin typeface="楷体"/>
                <a:cs typeface="楷体"/>
              </a:rPr>
              <a:t>、转载、刊</a:t>
            </a:r>
            <a:r>
              <a:rPr dirty="0" sz="750" spc="10">
                <a:latin typeface="楷体"/>
                <a:cs typeface="楷体"/>
              </a:rPr>
              <a:t>登</a:t>
            </a:r>
            <a:r>
              <a:rPr dirty="0" sz="750" spc="-10">
                <a:latin typeface="楷体"/>
                <a:cs typeface="楷体"/>
              </a:rPr>
              <a:t>和引用</a:t>
            </a:r>
            <a:r>
              <a:rPr dirty="0" sz="750" spc="10">
                <a:latin typeface="楷体"/>
                <a:cs typeface="楷体"/>
              </a:rPr>
              <a:t>。</a:t>
            </a:r>
            <a:r>
              <a:rPr dirty="0" sz="750" spc="-10">
                <a:latin typeface="楷体"/>
                <a:cs typeface="楷体"/>
              </a:rPr>
              <a:t>否则由</a:t>
            </a:r>
            <a:r>
              <a:rPr dirty="0" sz="750" spc="10">
                <a:latin typeface="楷体"/>
                <a:cs typeface="楷体"/>
              </a:rPr>
              <a:t>此</a:t>
            </a:r>
            <a:r>
              <a:rPr dirty="0" sz="750" spc="-10">
                <a:latin typeface="楷体"/>
                <a:cs typeface="楷体"/>
              </a:rPr>
              <a:t>造成的</a:t>
            </a:r>
            <a:r>
              <a:rPr dirty="0" sz="750" spc="10">
                <a:latin typeface="楷体"/>
                <a:cs typeface="楷体"/>
              </a:rPr>
              <a:t>一</a:t>
            </a:r>
            <a:r>
              <a:rPr dirty="0" sz="750" spc="-10">
                <a:latin typeface="楷体"/>
                <a:cs typeface="楷体"/>
              </a:rPr>
              <a:t>切不良</a:t>
            </a:r>
            <a:r>
              <a:rPr dirty="0" sz="750" spc="10">
                <a:latin typeface="楷体"/>
                <a:cs typeface="楷体"/>
              </a:rPr>
              <a:t>后</a:t>
            </a:r>
            <a:r>
              <a:rPr dirty="0" sz="750" spc="-10">
                <a:latin typeface="楷体"/>
                <a:cs typeface="楷体"/>
              </a:rPr>
              <a:t>果及法</a:t>
            </a:r>
            <a:r>
              <a:rPr dirty="0" sz="750" spc="10">
                <a:latin typeface="楷体"/>
                <a:cs typeface="楷体"/>
              </a:rPr>
              <a:t>律</a:t>
            </a:r>
            <a:r>
              <a:rPr dirty="0" sz="750" spc="-10">
                <a:latin typeface="楷体"/>
                <a:cs typeface="楷体"/>
              </a:rPr>
              <a:t>责任有</a:t>
            </a:r>
            <a:r>
              <a:rPr dirty="0" sz="750" spc="10">
                <a:latin typeface="楷体"/>
                <a:cs typeface="楷体"/>
              </a:rPr>
              <a:t>私</a:t>
            </a:r>
            <a:r>
              <a:rPr dirty="0" sz="750" spc="-10">
                <a:latin typeface="楷体"/>
                <a:cs typeface="楷体"/>
              </a:rPr>
              <a:t>自</a:t>
            </a:r>
            <a:r>
              <a:rPr dirty="0" sz="750" spc="10">
                <a:latin typeface="楷体"/>
                <a:cs typeface="楷体"/>
              </a:rPr>
              <a:t>翻</a:t>
            </a:r>
            <a:r>
              <a:rPr dirty="0" sz="750" spc="-10">
                <a:latin typeface="楷体"/>
                <a:cs typeface="楷体"/>
              </a:rPr>
              <a:t>版、复 制、转载、</a:t>
            </a:r>
            <a:r>
              <a:rPr dirty="0" sz="750" spc="10">
                <a:latin typeface="楷体"/>
                <a:cs typeface="楷体"/>
              </a:rPr>
              <a:t>刊</a:t>
            </a:r>
            <a:r>
              <a:rPr dirty="0" sz="750" spc="-10">
                <a:latin typeface="楷体"/>
                <a:cs typeface="楷体"/>
              </a:rPr>
              <a:t>登和引</a:t>
            </a:r>
            <a:r>
              <a:rPr dirty="0" sz="750" spc="10">
                <a:latin typeface="楷体"/>
                <a:cs typeface="楷体"/>
              </a:rPr>
              <a:t>用</a:t>
            </a:r>
            <a:r>
              <a:rPr dirty="0" sz="750" spc="-10">
                <a:latin typeface="楷体"/>
                <a:cs typeface="楷体"/>
              </a:rPr>
              <a:t>者承担。</a:t>
            </a:r>
            <a:endParaRPr sz="75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512" y="8637396"/>
            <a:ext cx="6519545" cy="198120"/>
          </a:xfrm>
          <a:prstGeom prst="rect">
            <a:avLst/>
          </a:prstGeom>
          <a:solidFill>
            <a:srgbClr val="CF000D"/>
          </a:solidFill>
        </p:spPr>
        <p:txBody>
          <a:bodyPr wrap="square" lIns="0" tIns="3873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05"/>
              </a:spcBef>
            </a:pPr>
            <a:r>
              <a:rPr dirty="0" sz="750" spc="10" b="1">
                <a:solidFill>
                  <a:srgbClr val="FFFFFF"/>
                </a:solidFill>
                <a:latin typeface="楷体"/>
                <a:cs typeface="楷体"/>
              </a:rPr>
              <a:t>联</a:t>
            </a:r>
            <a:r>
              <a:rPr dirty="0" sz="750" spc="-10" b="1">
                <a:solidFill>
                  <a:srgbClr val="FFFFFF"/>
                </a:solidFill>
                <a:latin typeface="楷体"/>
                <a:cs typeface="楷体"/>
              </a:rPr>
              <a:t>系我们</a:t>
            </a:r>
            <a:endParaRPr sz="75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012" y="8862821"/>
            <a:ext cx="5938520" cy="1129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48354" algn="l"/>
              </a:tabLst>
            </a:pPr>
            <a:r>
              <a:rPr dirty="0" sz="750" spc="10" b="1">
                <a:latin typeface="楷体"/>
                <a:cs typeface="楷体"/>
              </a:rPr>
              <a:t>无</a:t>
            </a:r>
            <a:r>
              <a:rPr dirty="0" sz="750" spc="-10" b="1">
                <a:latin typeface="楷体"/>
                <a:cs typeface="楷体"/>
              </a:rPr>
              <a:t>锡</a:t>
            </a:r>
            <a:r>
              <a:rPr dirty="0" sz="750" spc="10" b="1">
                <a:latin typeface="楷体"/>
                <a:cs typeface="楷体"/>
              </a:rPr>
              <a:t>：</a:t>
            </a:r>
            <a:r>
              <a:rPr dirty="0" sz="750" spc="-10">
                <a:latin typeface="楷体"/>
                <a:cs typeface="楷体"/>
              </a:rPr>
              <a:t>江苏省无锡市太湖</a:t>
            </a:r>
            <a:r>
              <a:rPr dirty="0" sz="750" spc="10">
                <a:latin typeface="楷体"/>
                <a:cs typeface="楷体"/>
              </a:rPr>
              <a:t>新</a:t>
            </a:r>
            <a:r>
              <a:rPr dirty="0" sz="750" spc="-10">
                <a:latin typeface="楷体"/>
                <a:cs typeface="楷体"/>
              </a:rPr>
              <a:t>城金融一街</a:t>
            </a:r>
            <a:r>
              <a:rPr dirty="0" sz="750" spc="-170">
                <a:latin typeface="楷体"/>
                <a:cs typeface="楷体"/>
              </a:rPr>
              <a:t> </a:t>
            </a:r>
            <a:r>
              <a:rPr dirty="0" sz="750" spc="-5">
                <a:latin typeface="楷体"/>
                <a:cs typeface="楷体"/>
              </a:rPr>
              <a:t>8</a:t>
            </a:r>
            <a:r>
              <a:rPr dirty="0" sz="750" spc="-160">
                <a:latin typeface="楷体"/>
                <a:cs typeface="楷体"/>
              </a:rPr>
              <a:t> </a:t>
            </a:r>
            <a:r>
              <a:rPr dirty="0" sz="750" spc="-10">
                <a:latin typeface="楷体"/>
                <a:cs typeface="楷体"/>
              </a:rPr>
              <a:t>号</a:t>
            </a:r>
            <a:r>
              <a:rPr dirty="0" sz="750" spc="10">
                <a:latin typeface="楷体"/>
                <a:cs typeface="楷体"/>
              </a:rPr>
              <a:t>国</a:t>
            </a:r>
            <a:r>
              <a:rPr dirty="0" sz="750" spc="-10">
                <a:latin typeface="楷体"/>
                <a:cs typeface="楷体"/>
              </a:rPr>
              <a:t>联金融大厦</a:t>
            </a:r>
            <a:r>
              <a:rPr dirty="0" sz="750" spc="-165">
                <a:latin typeface="楷体"/>
                <a:cs typeface="楷体"/>
              </a:rPr>
              <a:t> </a:t>
            </a:r>
            <a:r>
              <a:rPr dirty="0" sz="750" spc="-5">
                <a:latin typeface="楷体"/>
                <a:cs typeface="楷体"/>
              </a:rPr>
              <a:t>9</a:t>
            </a:r>
            <a:r>
              <a:rPr dirty="0" sz="750" spc="-160">
                <a:latin typeface="楷体"/>
                <a:cs typeface="楷体"/>
              </a:rPr>
              <a:t> </a:t>
            </a:r>
            <a:r>
              <a:rPr dirty="0" sz="750" spc="-10">
                <a:latin typeface="楷体"/>
                <a:cs typeface="楷体"/>
              </a:rPr>
              <a:t>层	</a:t>
            </a:r>
            <a:r>
              <a:rPr dirty="0" sz="750" spc="10" b="1">
                <a:latin typeface="楷体"/>
                <a:cs typeface="楷体"/>
              </a:rPr>
              <a:t>上</a:t>
            </a:r>
            <a:r>
              <a:rPr dirty="0" sz="750" spc="-10" b="1">
                <a:latin typeface="楷体"/>
                <a:cs typeface="楷体"/>
              </a:rPr>
              <a:t>海</a:t>
            </a:r>
            <a:r>
              <a:rPr dirty="0" sz="750" spc="15" b="1">
                <a:latin typeface="楷体"/>
                <a:cs typeface="楷体"/>
              </a:rPr>
              <a:t>：</a:t>
            </a:r>
            <a:r>
              <a:rPr dirty="0" sz="750" spc="-10">
                <a:latin typeface="楷体"/>
                <a:cs typeface="楷体"/>
              </a:rPr>
              <a:t>上海市浦东新区世</a:t>
            </a:r>
            <a:r>
              <a:rPr dirty="0" sz="750" spc="10">
                <a:latin typeface="楷体"/>
                <a:cs typeface="楷体"/>
              </a:rPr>
              <a:t>纪</a:t>
            </a:r>
            <a:r>
              <a:rPr dirty="0" sz="750" spc="-10">
                <a:latin typeface="楷体"/>
                <a:cs typeface="楷体"/>
              </a:rPr>
              <a:t>大道</a:t>
            </a:r>
            <a:r>
              <a:rPr dirty="0" sz="750" spc="-180">
                <a:latin typeface="楷体"/>
                <a:cs typeface="楷体"/>
              </a:rPr>
              <a:t> </a:t>
            </a:r>
            <a:r>
              <a:rPr dirty="0" sz="750">
                <a:latin typeface="楷体"/>
                <a:cs typeface="楷体"/>
              </a:rPr>
              <a:t>1198</a:t>
            </a:r>
            <a:r>
              <a:rPr dirty="0" sz="750" spc="-165">
                <a:latin typeface="楷体"/>
                <a:cs typeface="楷体"/>
              </a:rPr>
              <a:t> </a:t>
            </a:r>
            <a:r>
              <a:rPr dirty="0" sz="750" spc="-10">
                <a:latin typeface="楷体"/>
                <a:cs typeface="楷体"/>
              </a:rPr>
              <a:t>号世纪汇广场</a:t>
            </a:r>
            <a:r>
              <a:rPr dirty="0" sz="750" spc="-185">
                <a:latin typeface="楷体"/>
                <a:cs typeface="楷体"/>
              </a:rPr>
              <a:t> </a:t>
            </a:r>
            <a:r>
              <a:rPr dirty="0" sz="750" spc="-5">
                <a:latin typeface="楷体"/>
                <a:cs typeface="楷体"/>
              </a:rPr>
              <a:t>1</a:t>
            </a:r>
            <a:r>
              <a:rPr dirty="0" sz="750" spc="-170">
                <a:latin typeface="楷体"/>
                <a:cs typeface="楷体"/>
              </a:rPr>
              <a:t> </a:t>
            </a:r>
            <a:r>
              <a:rPr dirty="0" sz="750" spc="-10">
                <a:latin typeface="楷体"/>
                <a:cs typeface="楷体"/>
              </a:rPr>
              <a:t>座</a:t>
            </a:r>
            <a:r>
              <a:rPr dirty="0" sz="750" spc="-185">
                <a:latin typeface="楷体"/>
                <a:cs typeface="楷体"/>
              </a:rPr>
              <a:t> </a:t>
            </a:r>
            <a:r>
              <a:rPr dirty="0" sz="750">
                <a:latin typeface="楷体"/>
                <a:cs typeface="楷体"/>
              </a:rPr>
              <a:t>37</a:t>
            </a:r>
            <a:r>
              <a:rPr dirty="0" sz="750" spc="-175">
                <a:latin typeface="楷体"/>
                <a:cs typeface="楷体"/>
              </a:rPr>
              <a:t> </a:t>
            </a:r>
            <a:r>
              <a:rPr dirty="0" sz="750" spc="-10">
                <a:latin typeface="楷体"/>
                <a:cs typeface="楷体"/>
              </a:rPr>
              <a:t>层</a:t>
            </a:r>
            <a:endParaRPr sz="75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tabLst>
                <a:tab pos="3348354" algn="l"/>
              </a:tabLst>
            </a:pPr>
            <a:r>
              <a:rPr dirty="0" sz="750" spc="-10">
                <a:latin typeface="楷体"/>
                <a:cs typeface="楷体"/>
              </a:rPr>
              <a:t>电话：</a:t>
            </a:r>
            <a:r>
              <a:rPr dirty="0" sz="750" spc="5">
                <a:latin typeface="楷体"/>
                <a:cs typeface="楷体"/>
              </a:rPr>
              <a:t>0510</a:t>
            </a:r>
            <a:r>
              <a:rPr dirty="0" sz="750" spc="-15">
                <a:latin typeface="楷体"/>
                <a:cs typeface="楷体"/>
              </a:rPr>
              <a:t>-</a:t>
            </a:r>
            <a:r>
              <a:rPr dirty="0" sz="750" spc="5">
                <a:latin typeface="楷体"/>
                <a:cs typeface="楷体"/>
              </a:rPr>
              <a:t>82</a:t>
            </a:r>
            <a:r>
              <a:rPr dirty="0" sz="750" spc="-20">
                <a:latin typeface="楷体"/>
                <a:cs typeface="楷体"/>
              </a:rPr>
              <a:t>8</a:t>
            </a:r>
            <a:r>
              <a:rPr dirty="0" sz="750" spc="5">
                <a:latin typeface="楷体"/>
                <a:cs typeface="楷体"/>
              </a:rPr>
              <a:t>33</a:t>
            </a:r>
            <a:r>
              <a:rPr dirty="0" sz="750" spc="-20">
                <a:latin typeface="楷体"/>
                <a:cs typeface="楷体"/>
              </a:rPr>
              <a:t>3</a:t>
            </a:r>
            <a:r>
              <a:rPr dirty="0" sz="750" spc="5">
                <a:latin typeface="楷体"/>
                <a:cs typeface="楷体"/>
              </a:rPr>
              <a:t>3</a:t>
            </a:r>
            <a:r>
              <a:rPr dirty="0" sz="750" spc="-5">
                <a:latin typeface="楷体"/>
                <a:cs typeface="楷体"/>
              </a:rPr>
              <a:t>7</a:t>
            </a:r>
            <a:r>
              <a:rPr dirty="0" sz="750">
                <a:latin typeface="楷体"/>
                <a:cs typeface="楷体"/>
              </a:rPr>
              <a:t>	</a:t>
            </a:r>
            <a:r>
              <a:rPr dirty="0" sz="750" spc="-10">
                <a:latin typeface="楷体"/>
                <a:cs typeface="楷体"/>
              </a:rPr>
              <a:t>电话：</a:t>
            </a:r>
            <a:r>
              <a:rPr dirty="0" sz="750" spc="5">
                <a:latin typeface="楷体"/>
                <a:cs typeface="楷体"/>
              </a:rPr>
              <a:t>02</a:t>
            </a:r>
            <a:r>
              <a:rPr dirty="0" sz="750" spc="-20">
                <a:latin typeface="楷体"/>
                <a:cs typeface="楷体"/>
              </a:rPr>
              <a:t>1</a:t>
            </a:r>
            <a:r>
              <a:rPr dirty="0" sz="750" spc="5">
                <a:latin typeface="楷体"/>
                <a:cs typeface="楷体"/>
              </a:rPr>
              <a:t>-3</a:t>
            </a:r>
            <a:r>
              <a:rPr dirty="0" sz="750" spc="-20">
                <a:latin typeface="楷体"/>
                <a:cs typeface="楷体"/>
              </a:rPr>
              <a:t>8</a:t>
            </a:r>
            <a:r>
              <a:rPr dirty="0" sz="750" spc="5">
                <a:latin typeface="楷体"/>
                <a:cs typeface="楷体"/>
              </a:rPr>
              <a:t>9</a:t>
            </a:r>
            <a:r>
              <a:rPr dirty="0" sz="750" spc="-20">
                <a:latin typeface="楷体"/>
                <a:cs typeface="楷体"/>
              </a:rPr>
              <a:t>9</a:t>
            </a:r>
            <a:r>
              <a:rPr dirty="0" sz="750" spc="5">
                <a:latin typeface="楷体"/>
                <a:cs typeface="楷体"/>
              </a:rPr>
              <a:t>15</a:t>
            </a:r>
            <a:r>
              <a:rPr dirty="0" sz="750" spc="-20">
                <a:latin typeface="楷体"/>
                <a:cs typeface="楷体"/>
              </a:rPr>
              <a:t>0</a:t>
            </a:r>
            <a:r>
              <a:rPr dirty="0" sz="750" spc="-5">
                <a:latin typeface="楷体"/>
                <a:cs typeface="楷体"/>
              </a:rPr>
              <a:t>0</a:t>
            </a:r>
            <a:endParaRPr sz="75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tabLst>
                <a:tab pos="3348354" algn="l"/>
              </a:tabLst>
            </a:pPr>
            <a:r>
              <a:rPr dirty="0" sz="750" spc="-10">
                <a:latin typeface="楷体"/>
                <a:cs typeface="楷体"/>
              </a:rPr>
              <a:t>传真：</a:t>
            </a:r>
            <a:r>
              <a:rPr dirty="0" sz="750" spc="5">
                <a:latin typeface="楷体"/>
                <a:cs typeface="楷体"/>
              </a:rPr>
              <a:t>0510</a:t>
            </a:r>
            <a:r>
              <a:rPr dirty="0" sz="750" spc="-15">
                <a:latin typeface="楷体"/>
                <a:cs typeface="楷体"/>
              </a:rPr>
              <a:t>-</a:t>
            </a:r>
            <a:r>
              <a:rPr dirty="0" sz="750" spc="5">
                <a:latin typeface="楷体"/>
                <a:cs typeface="楷体"/>
              </a:rPr>
              <a:t>82</a:t>
            </a:r>
            <a:r>
              <a:rPr dirty="0" sz="750" spc="-20">
                <a:latin typeface="楷体"/>
                <a:cs typeface="楷体"/>
              </a:rPr>
              <a:t>8</a:t>
            </a:r>
            <a:r>
              <a:rPr dirty="0" sz="750" spc="5">
                <a:latin typeface="楷体"/>
                <a:cs typeface="楷体"/>
              </a:rPr>
              <a:t>33</a:t>
            </a:r>
            <a:r>
              <a:rPr dirty="0" sz="750" spc="-20">
                <a:latin typeface="楷体"/>
                <a:cs typeface="楷体"/>
              </a:rPr>
              <a:t>2</a:t>
            </a:r>
            <a:r>
              <a:rPr dirty="0" sz="750" spc="5">
                <a:latin typeface="楷体"/>
                <a:cs typeface="楷体"/>
              </a:rPr>
              <a:t>1</a:t>
            </a:r>
            <a:r>
              <a:rPr dirty="0" sz="750" spc="-5">
                <a:latin typeface="楷体"/>
                <a:cs typeface="楷体"/>
              </a:rPr>
              <a:t>7</a:t>
            </a:r>
            <a:r>
              <a:rPr dirty="0" sz="750">
                <a:latin typeface="楷体"/>
                <a:cs typeface="楷体"/>
              </a:rPr>
              <a:t>	</a:t>
            </a:r>
            <a:r>
              <a:rPr dirty="0" sz="750" spc="-10">
                <a:latin typeface="楷体"/>
                <a:cs typeface="楷体"/>
              </a:rPr>
              <a:t>传真：</a:t>
            </a:r>
            <a:r>
              <a:rPr dirty="0" sz="750" spc="5">
                <a:latin typeface="楷体"/>
                <a:cs typeface="楷体"/>
              </a:rPr>
              <a:t>02</a:t>
            </a:r>
            <a:r>
              <a:rPr dirty="0" sz="750" spc="-20">
                <a:latin typeface="楷体"/>
                <a:cs typeface="楷体"/>
              </a:rPr>
              <a:t>1</a:t>
            </a:r>
            <a:r>
              <a:rPr dirty="0" sz="750" spc="5">
                <a:latin typeface="楷体"/>
                <a:cs typeface="楷体"/>
              </a:rPr>
              <a:t>-3</a:t>
            </a:r>
            <a:r>
              <a:rPr dirty="0" sz="750" spc="-20">
                <a:latin typeface="楷体"/>
                <a:cs typeface="楷体"/>
              </a:rPr>
              <a:t>8</a:t>
            </a:r>
            <a:r>
              <a:rPr dirty="0" sz="750" spc="5">
                <a:latin typeface="楷体"/>
                <a:cs typeface="楷体"/>
              </a:rPr>
              <a:t>5</a:t>
            </a:r>
            <a:r>
              <a:rPr dirty="0" sz="750" spc="-20">
                <a:latin typeface="楷体"/>
                <a:cs typeface="楷体"/>
              </a:rPr>
              <a:t>7</a:t>
            </a:r>
            <a:r>
              <a:rPr dirty="0" sz="750" spc="5">
                <a:latin typeface="楷体"/>
                <a:cs typeface="楷体"/>
              </a:rPr>
              <a:t>13</a:t>
            </a:r>
            <a:r>
              <a:rPr dirty="0" sz="750" spc="-20">
                <a:latin typeface="楷体"/>
                <a:cs typeface="楷体"/>
              </a:rPr>
              <a:t>7</a:t>
            </a:r>
            <a:r>
              <a:rPr dirty="0" sz="750" spc="-5">
                <a:latin typeface="楷体"/>
                <a:cs typeface="楷体"/>
              </a:rPr>
              <a:t>3</a:t>
            </a:r>
            <a:endParaRPr sz="750">
              <a:latin typeface="楷体"/>
              <a:cs typeface="楷体"/>
            </a:endParaRPr>
          </a:p>
          <a:p>
            <a:pPr marL="12700" marR="102235">
              <a:lnSpc>
                <a:spcPct val="173300"/>
              </a:lnSpc>
              <a:tabLst>
                <a:tab pos="3348354" algn="l"/>
              </a:tabLst>
            </a:pPr>
            <a:r>
              <a:rPr dirty="0" sz="750" spc="10" b="1">
                <a:latin typeface="楷体"/>
                <a:cs typeface="楷体"/>
              </a:rPr>
              <a:t>北</a:t>
            </a:r>
            <a:r>
              <a:rPr dirty="0" sz="750" spc="-10" b="1">
                <a:latin typeface="楷体"/>
                <a:cs typeface="楷体"/>
              </a:rPr>
              <a:t>京</a:t>
            </a:r>
            <a:r>
              <a:rPr dirty="0" sz="750" spc="10" b="1">
                <a:latin typeface="楷体"/>
                <a:cs typeface="楷体"/>
              </a:rPr>
              <a:t>：</a:t>
            </a:r>
            <a:r>
              <a:rPr dirty="0" sz="750" spc="-10">
                <a:latin typeface="楷体"/>
                <a:cs typeface="楷体"/>
              </a:rPr>
              <a:t>北京市东城区安定</a:t>
            </a:r>
            <a:r>
              <a:rPr dirty="0" sz="750" spc="10">
                <a:latin typeface="楷体"/>
                <a:cs typeface="楷体"/>
              </a:rPr>
              <a:t>门</a:t>
            </a:r>
            <a:r>
              <a:rPr dirty="0" sz="750" spc="-10">
                <a:latin typeface="楷体"/>
                <a:cs typeface="楷体"/>
              </a:rPr>
              <a:t>外大街</a:t>
            </a:r>
            <a:r>
              <a:rPr dirty="0" sz="750" spc="-170">
                <a:latin typeface="楷体"/>
                <a:cs typeface="楷体"/>
              </a:rPr>
              <a:t> </a:t>
            </a:r>
            <a:r>
              <a:rPr dirty="0" sz="750">
                <a:latin typeface="楷体"/>
                <a:cs typeface="楷体"/>
              </a:rPr>
              <a:t>208</a:t>
            </a:r>
            <a:r>
              <a:rPr dirty="0" sz="750" spc="-160">
                <a:latin typeface="楷体"/>
                <a:cs typeface="楷体"/>
              </a:rPr>
              <a:t> </a:t>
            </a:r>
            <a:r>
              <a:rPr dirty="0" sz="750" spc="-10">
                <a:latin typeface="楷体"/>
                <a:cs typeface="楷体"/>
              </a:rPr>
              <a:t>号中粮置地广场</a:t>
            </a:r>
            <a:r>
              <a:rPr dirty="0" sz="750" spc="-165">
                <a:latin typeface="楷体"/>
                <a:cs typeface="楷体"/>
              </a:rPr>
              <a:t> </a:t>
            </a:r>
            <a:r>
              <a:rPr dirty="0" sz="750" spc="-5">
                <a:latin typeface="楷体"/>
                <a:cs typeface="楷体"/>
              </a:rPr>
              <a:t>4</a:t>
            </a:r>
            <a:r>
              <a:rPr dirty="0" sz="750" spc="-160">
                <a:latin typeface="楷体"/>
                <a:cs typeface="楷体"/>
              </a:rPr>
              <a:t> </a:t>
            </a:r>
            <a:r>
              <a:rPr dirty="0" sz="750" spc="-10">
                <a:latin typeface="楷体"/>
                <a:cs typeface="楷体"/>
              </a:rPr>
              <a:t>层	</a:t>
            </a:r>
            <a:r>
              <a:rPr dirty="0" sz="750" spc="10" b="1">
                <a:latin typeface="楷体"/>
                <a:cs typeface="楷体"/>
              </a:rPr>
              <a:t>深</a:t>
            </a:r>
            <a:r>
              <a:rPr dirty="0" sz="750" spc="-10" b="1">
                <a:latin typeface="楷体"/>
                <a:cs typeface="楷体"/>
              </a:rPr>
              <a:t>圳</a:t>
            </a:r>
            <a:r>
              <a:rPr dirty="0" sz="750" spc="15" b="1">
                <a:latin typeface="楷体"/>
                <a:cs typeface="楷体"/>
              </a:rPr>
              <a:t>：</a:t>
            </a:r>
            <a:r>
              <a:rPr dirty="0" sz="750" spc="-10">
                <a:latin typeface="楷体"/>
                <a:cs typeface="楷体"/>
              </a:rPr>
              <a:t>广东省深圳市福田</a:t>
            </a:r>
            <a:r>
              <a:rPr dirty="0" sz="750" spc="10">
                <a:latin typeface="楷体"/>
                <a:cs typeface="楷体"/>
              </a:rPr>
              <a:t>区</a:t>
            </a:r>
            <a:r>
              <a:rPr dirty="0" sz="750" spc="-10">
                <a:latin typeface="楷体"/>
                <a:cs typeface="楷体"/>
              </a:rPr>
              <a:t>益田路</a:t>
            </a:r>
            <a:r>
              <a:rPr dirty="0" sz="750" spc="-175">
                <a:latin typeface="楷体"/>
                <a:cs typeface="楷体"/>
              </a:rPr>
              <a:t> </a:t>
            </a:r>
            <a:r>
              <a:rPr dirty="0" sz="750">
                <a:latin typeface="楷体"/>
                <a:cs typeface="楷体"/>
              </a:rPr>
              <a:t>6009</a:t>
            </a:r>
            <a:r>
              <a:rPr dirty="0" sz="750" spc="-170">
                <a:latin typeface="楷体"/>
                <a:cs typeface="楷体"/>
              </a:rPr>
              <a:t> </a:t>
            </a:r>
            <a:r>
              <a:rPr dirty="0" sz="750" spc="-10">
                <a:latin typeface="楷体"/>
                <a:cs typeface="楷体"/>
              </a:rPr>
              <a:t>号新世界中心</a:t>
            </a:r>
            <a:r>
              <a:rPr dirty="0" sz="750" spc="-180">
                <a:latin typeface="楷体"/>
                <a:cs typeface="楷体"/>
              </a:rPr>
              <a:t> </a:t>
            </a:r>
            <a:r>
              <a:rPr dirty="0" sz="750">
                <a:latin typeface="楷体"/>
                <a:cs typeface="楷体"/>
              </a:rPr>
              <a:t>29</a:t>
            </a:r>
            <a:r>
              <a:rPr dirty="0" sz="750" spc="-175">
                <a:latin typeface="楷体"/>
                <a:cs typeface="楷体"/>
              </a:rPr>
              <a:t> </a:t>
            </a:r>
            <a:r>
              <a:rPr dirty="0" sz="750" spc="-10">
                <a:latin typeface="楷体"/>
                <a:cs typeface="楷体"/>
              </a:rPr>
              <a:t>层 电话</a:t>
            </a:r>
            <a:r>
              <a:rPr dirty="0" sz="750" spc="-5">
                <a:latin typeface="楷体"/>
                <a:cs typeface="楷体"/>
              </a:rPr>
              <a:t>：010-64285217	</a:t>
            </a:r>
            <a:r>
              <a:rPr dirty="0" sz="750" spc="-10">
                <a:latin typeface="楷体"/>
                <a:cs typeface="楷体"/>
              </a:rPr>
              <a:t>电话</a:t>
            </a:r>
            <a:r>
              <a:rPr dirty="0" sz="750" spc="-5">
                <a:latin typeface="楷体"/>
                <a:cs typeface="楷体"/>
              </a:rPr>
              <a:t>：0755-82775695</a:t>
            </a:r>
            <a:endParaRPr sz="75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</a:pPr>
            <a:r>
              <a:rPr dirty="0" sz="750" spc="-10">
                <a:latin typeface="楷体"/>
                <a:cs typeface="楷体"/>
              </a:rPr>
              <a:t>传真</a:t>
            </a:r>
            <a:r>
              <a:rPr dirty="0" sz="750" spc="-5">
                <a:latin typeface="楷体"/>
                <a:cs typeface="楷体"/>
              </a:rPr>
              <a:t>：010-64285805</a:t>
            </a:r>
            <a:endParaRPr sz="750">
              <a:latin typeface="楷体"/>
              <a:cs typeface="楷体"/>
            </a:endParaRPr>
          </a:p>
        </p:txBody>
      </p:sp>
      <p:sp>
        <p:nvSpPr>
          <p:cNvPr id="9" name="object 9"/>
          <p:cNvSpPr txBox="1"/>
          <p:nvPr/>
        </p:nvSpPr>
        <p:spPr>
          <a:xfrm rot="18660000">
            <a:off x="2369611" y="3182415"/>
            <a:ext cx="1624543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00"/>
              </a:lnSpc>
            </a:pPr>
            <a:r>
              <a:rPr dirty="0" sz="2500">
                <a:solidFill>
                  <a:srgbClr val="7F7F7F"/>
                </a:solidFill>
                <a:latin typeface="黑体"/>
                <a:cs typeface="黑体"/>
              </a:rPr>
              <a:t>本 报 告 仅 供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 rot="18660000">
            <a:off x="1857082" y="3526671"/>
            <a:ext cx="3670089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00"/>
              </a:lnSpc>
            </a:pPr>
            <a:r>
              <a:rPr dirty="0" sz="2500">
                <a:solidFill>
                  <a:srgbClr val="7F7F7F"/>
                </a:solidFill>
                <a:latin typeface="黑体"/>
                <a:cs typeface="黑体"/>
                <a:hlinkClick r:id="rId3"/>
              </a:rPr>
              <a:t>ybjieshou@eastmoney.com</a:t>
            </a:r>
            <a:endParaRPr sz="250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 rot="18660000">
            <a:off x="827643" y="4479321"/>
            <a:ext cx="5728884" cy="3175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ts val="2460"/>
              </a:lnSpc>
              <a:spcBef>
                <a:spcPts val="40"/>
              </a:spcBef>
            </a:pPr>
            <a:r>
              <a:rPr dirty="0" sz="2500">
                <a:solidFill>
                  <a:srgbClr val="7F7F7F"/>
                </a:solidFill>
                <a:latin typeface="黑体"/>
                <a:cs typeface="黑体"/>
              </a:rPr>
              <a:t>邮 箱 所 有 人 使 用 ， 未 经 许 可 ， 不 得 外 传 。</a:t>
            </a:r>
            <a:endParaRPr sz="25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2023-04-04T04:53:48Z</dcterms:created>
  <dcterms:modified xsi:type="dcterms:W3CDTF">2023-04-04T04:53:48Z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2023-04-04T00:00:00Z</vt:filetime>
  </property>
</Properties>
</file>