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A4EA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57585B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A4EA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A4EA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" y="859536"/>
            <a:ext cx="12182855" cy="8991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89953" y="448437"/>
            <a:ext cx="989015" cy="2402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4766" y="303987"/>
            <a:ext cx="11002467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A4EA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687" y="1082420"/>
            <a:ext cx="10358120" cy="310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57585B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jpg"/><Relationship Id="rId4" Type="http://schemas.openxmlformats.org/officeDocument/2006/relationships/hyperlink" Target="mailto:zhengchen@hcyjs.com" TargetMode="External"/><Relationship Id="rId5" Type="http://schemas.openxmlformats.org/officeDocument/2006/relationships/hyperlink" Target="mailto:liuhao@hcyjs.com" TargetMode="External"/><Relationship Id="rId6" Type="http://schemas.openxmlformats.org/officeDocument/2006/relationships/hyperlink" Target="mailto:lichanjuan@hcyjs.com" TargetMode="External"/><Relationship Id="rId7" Type="http://schemas.openxmlformats.org/officeDocument/2006/relationships/hyperlink" Target="mailto:huangzhijun@hcyjs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2019"/>
            <a:ext cx="12027408" cy="59359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550652" y="370903"/>
            <a:ext cx="1429385" cy="281940"/>
            <a:chOff x="10550652" y="370903"/>
            <a:chExt cx="1429385" cy="281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73223" y="370903"/>
              <a:ext cx="990478" cy="2414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50652" y="644652"/>
              <a:ext cx="1429385" cy="0"/>
            </a:xfrm>
            <a:custGeom>
              <a:avLst/>
              <a:gdLst/>
              <a:ahLst/>
              <a:cxnLst/>
              <a:rect l="l" t="t" r="r" b="b"/>
              <a:pathLst>
                <a:path w="1429384" h="0">
                  <a:moveTo>
                    <a:pt x="0" y="0"/>
                  </a:moveTo>
                  <a:lnTo>
                    <a:pt x="1429384" y="0"/>
                  </a:lnTo>
                </a:path>
              </a:pathLst>
            </a:custGeom>
            <a:ln w="15240">
              <a:solidFill>
                <a:srgbClr val="033A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062397" y="6154013"/>
            <a:ext cx="111125" cy="621665"/>
          </a:xfrm>
          <a:prstGeom prst="rect">
            <a:avLst/>
          </a:prstGeom>
        </p:spPr>
        <p:txBody>
          <a:bodyPr wrap="square" lIns="0" tIns="1778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00" spc="-5" b="0">
                <a:solidFill>
                  <a:srgbClr val="375F92"/>
                </a:solidFill>
                <a:latin typeface="微软雅黑 Light"/>
                <a:cs typeface="微软雅黑 Light"/>
              </a:rPr>
              <a:t>@2021</a:t>
            </a:r>
            <a:r>
              <a:rPr dirty="0" sz="500" b="0">
                <a:solidFill>
                  <a:srgbClr val="375F92"/>
                </a:solidFill>
                <a:latin typeface="微软雅黑 Light"/>
                <a:cs typeface="微软雅黑 Light"/>
              </a:rPr>
              <a:t>华创</a:t>
            </a:r>
            <a:r>
              <a:rPr dirty="0" sz="500" spc="-55" b="0">
                <a:solidFill>
                  <a:srgbClr val="375F92"/>
                </a:solidFill>
                <a:latin typeface="微软雅黑 Light"/>
                <a:cs typeface="微软雅黑 Light"/>
              </a:rPr>
              <a:t> </a:t>
            </a:r>
            <a:r>
              <a:rPr dirty="0" sz="500" b="0">
                <a:solidFill>
                  <a:srgbClr val="375F92"/>
                </a:solidFill>
                <a:latin typeface="微软雅黑 Light"/>
                <a:cs typeface="微软雅黑 Light"/>
              </a:rPr>
              <a:t>版权所有</a:t>
            </a:r>
            <a:endParaRPr sz="500">
              <a:latin typeface="微软雅黑 Light"/>
              <a:cs typeface="微软雅黑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14990" y="675258"/>
            <a:ext cx="12141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0A4EA1"/>
                </a:solidFill>
                <a:latin typeface="Microsoft JhengHei"/>
                <a:cs typeface="Microsoft JhengHei"/>
              </a:rPr>
              <a:t>证 券 研 究 报</a:t>
            </a:r>
            <a:r>
              <a:rPr dirty="0" sz="1100" spc="180" b="1">
                <a:solidFill>
                  <a:srgbClr val="0A4EA1"/>
                </a:solidFill>
                <a:latin typeface="Microsoft JhengHei"/>
                <a:cs typeface="Microsoft JhengHei"/>
              </a:rPr>
              <a:t> </a:t>
            </a:r>
            <a:r>
              <a:rPr dirty="0" sz="1100" b="1">
                <a:solidFill>
                  <a:srgbClr val="0A4EA1"/>
                </a:solidFill>
                <a:latin typeface="Microsoft JhengHei"/>
                <a:cs typeface="Microsoft JhengHei"/>
              </a:rPr>
              <a:t>告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351" y="3793363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2023/05/26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7100" y="1867245"/>
            <a:ext cx="7130415" cy="1261745"/>
          </a:xfrm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 spc="-5">
                <a:solidFill>
                  <a:srgbClr val="FFFFFF"/>
                </a:solidFill>
              </a:rPr>
              <a:t>华创医药周观点：</a:t>
            </a:r>
            <a:endParaRPr sz="2800"/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4000" spc="-5">
                <a:solidFill>
                  <a:srgbClr val="FFFFFF"/>
                </a:solidFill>
              </a:rPr>
              <a:t>华东医药糖尿病和减重管线梳理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51587" y="5895543"/>
            <a:ext cx="11699240" cy="863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本报告由华创证券有限责任公司编制</a:t>
            </a:r>
            <a:endParaRPr sz="1000">
              <a:latin typeface="微软雅黑"/>
              <a:cs typeface="微软雅黑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报告仅供华创证券有限责任公司的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客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户使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用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。本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公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司不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会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因接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收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人收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到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本报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告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而视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其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为客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户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。华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创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证券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对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这些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信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息的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准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确性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和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完整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性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不作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任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何保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证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。报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告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中的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内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容和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意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见仅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供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参考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并不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构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成本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公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司对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所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述证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券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买 卖的出价或询价。本报告所载信息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均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为个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人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观点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，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并不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构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成对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所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涉及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证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券的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个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人投</a:t>
            </a:r>
            <a:r>
              <a:rPr dirty="0" sz="1000" spc="5">
                <a:solidFill>
                  <a:srgbClr val="FFFFFF"/>
                </a:solidFill>
                <a:latin typeface="微软雅黑"/>
                <a:cs typeface="微软雅黑"/>
              </a:rPr>
              <a:t>资</a:t>
            </a:r>
            <a:r>
              <a:rPr dirty="0" sz="1000" spc="-5">
                <a:solidFill>
                  <a:srgbClr val="FFFFFF"/>
                </a:solidFill>
                <a:latin typeface="微软雅黑"/>
                <a:cs typeface="微软雅黑"/>
              </a:rPr>
              <a:t>建议。</a:t>
            </a: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 spc="-5" b="1">
                <a:solidFill>
                  <a:srgbClr val="FFFFFF"/>
                </a:solidFill>
                <a:latin typeface="微软雅黑"/>
                <a:cs typeface="微软雅黑"/>
              </a:rPr>
              <a:t>请仔细阅读</a:t>
            </a:r>
            <a:r>
              <a:rPr dirty="0" sz="1000" b="1">
                <a:solidFill>
                  <a:srgbClr val="FFFFFF"/>
                </a:solidFill>
                <a:latin typeface="微软雅黑"/>
                <a:cs typeface="微软雅黑"/>
              </a:rPr>
              <a:t>PPT</a:t>
            </a:r>
            <a:r>
              <a:rPr dirty="0" sz="1000" spc="-5" b="1">
                <a:solidFill>
                  <a:srgbClr val="FFFFFF"/>
                </a:solidFill>
                <a:latin typeface="微软雅黑"/>
                <a:cs typeface="微软雅黑"/>
              </a:rPr>
              <a:t>后部分的分析师声</a:t>
            </a:r>
            <a:r>
              <a:rPr dirty="0" sz="1000" spc="5" b="1">
                <a:solidFill>
                  <a:srgbClr val="FFFFFF"/>
                </a:solidFill>
                <a:latin typeface="微软雅黑"/>
                <a:cs typeface="微软雅黑"/>
              </a:rPr>
              <a:t>明</a:t>
            </a:r>
            <a:r>
              <a:rPr dirty="0" sz="1000" spc="-5" b="1">
                <a:solidFill>
                  <a:srgbClr val="FFFFFF"/>
                </a:solidFill>
                <a:latin typeface="微软雅黑"/>
                <a:cs typeface="微软雅黑"/>
              </a:rPr>
              <a:t>及免</a:t>
            </a:r>
            <a:r>
              <a:rPr dirty="0" sz="1000" spc="5" b="1">
                <a:solidFill>
                  <a:srgbClr val="FFFFFF"/>
                </a:solidFill>
                <a:latin typeface="微软雅黑"/>
                <a:cs typeface="微软雅黑"/>
              </a:rPr>
              <a:t>责</a:t>
            </a:r>
            <a:r>
              <a:rPr dirty="0" sz="1000" spc="-5" b="1">
                <a:solidFill>
                  <a:srgbClr val="FFFFFF"/>
                </a:solidFill>
                <a:latin typeface="微软雅黑"/>
                <a:cs typeface="微软雅黑"/>
              </a:rPr>
              <a:t>声明。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20" y="4306290"/>
            <a:ext cx="1877695" cy="103187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华创医药首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席分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析师</a:t>
            </a:r>
            <a:r>
              <a:rPr dirty="0" sz="1100" spc="-6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郑辰</a:t>
            </a:r>
            <a:endParaRPr sz="1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华创医药联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席首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席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分析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师</a:t>
            </a:r>
            <a:r>
              <a:rPr dirty="0" sz="1100" spc="-8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刘浩</a:t>
            </a:r>
            <a:endParaRPr sz="1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100" spc="5">
                <a:solidFill>
                  <a:srgbClr val="FFFFFF"/>
                </a:solidFill>
                <a:latin typeface="微软雅黑"/>
                <a:cs typeface="微软雅黑"/>
              </a:rPr>
              <a:t>华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创</a:t>
            </a:r>
            <a:r>
              <a:rPr dirty="0" sz="1100" spc="5">
                <a:solidFill>
                  <a:srgbClr val="FFFFFF"/>
                </a:solidFill>
                <a:latin typeface="微软雅黑"/>
                <a:cs typeface="微软雅黑"/>
              </a:rPr>
              <a:t>医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药</a:t>
            </a:r>
            <a:r>
              <a:rPr dirty="0" sz="1100" spc="5">
                <a:solidFill>
                  <a:srgbClr val="FFFFFF"/>
                </a:solidFill>
                <a:latin typeface="微软雅黑"/>
                <a:cs typeface="微软雅黑"/>
              </a:rPr>
              <a:t>高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级</a:t>
            </a:r>
            <a:r>
              <a:rPr dirty="0" sz="1100" spc="-10">
                <a:solidFill>
                  <a:srgbClr val="FFFFFF"/>
                </a:solidFill>
                <a:latin typeface="微软雅黑"/>
                <a:cs typeface="微软雅黑"/>
              </a:rPr>
              <a:t>分</a:t>
            </a:r>
            <a:r>
              <a:rPr dirty="0" sz="1100" spc="5">
                <a:solidFill>
                  <a:srgbClr val="FFFFFF"/>
                </a:solidFill>
                <a:latin typeface="微软雅黑"/>
                <a:cs typeface="微软雅黑"/>
              </a:rPr>
              <a:t>析师</a:t>
            </a:r>
            <a:r>
              <a:rPr dirty="0" sz="1100" spc="-14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李婵娟</a:t>
            </a:r>
            <a:endParaRPr sz="1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华创医药高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级分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析师</a:t>
            </a:r>
            <a:r>
              <a:rPr dirty="0" sz="1100" spc="-10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黄致君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9151" y="4306290"/>
            <a:ext cx="1873250" cy="1031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95"/>
              </a:spcBef>
            </a:pP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执业编号：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036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011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2 执业编号：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036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012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2 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执业编号：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03605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01100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4 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执业编号：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S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036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5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209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 spc="-15">
                <a:solidFill>
                  <a:srgbClr val="FFFFFF"/>
                </a:solidFill>
                <a:latin typeface="微软雅黑"/>
                <a:cs typeface="微软雅黑"/>
              </a:rPr>
              <a:t>0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3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0353" y="4306290"/>
            <a:ext cx="210375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9065">
              <a:lnSpc>
                <a:spcPct val="15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邮箱</a:t>
            </a:r>
            <a:r>
              <a:rPr dirty="0" sz="1100" spc="-10">
                <a:solidFill>
                  <a:srgbClr val="FFFFFF"/>
                </a:solidFill>
                <a:latin typeface="微软雅黑"/>
                <a:cs typeface="微软雅黑"/>
              </a:rPr>
              <a:t>：</a:t>
            </a:r>
            <a:r>
              <a:rPr dirty="0" sz="1100" spc="-10">
                <a:solidFill>
                  <a:srgbClr val="FFFFFF"/>
                </a:solidFill>
                <a:latin typeface="微软雅黑"/>
                <a:cs typeface="微软雅黑"/>
                <a:hlinkClick r:id="rId4"/>
              </a:rPr>
              <a:t>zhengchen@hcyjs.com  </a:t>
            </a: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邮箱：</a:t>
            </a:r>
            <a:r>
              <a:rPr dirty="0" sz="1100" spc="-4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  <a:hlinkClick r:id="rId5"/>
              </a:rPr>
              <a:t>liuhao@hcyjs.com</a:t>
            </a:r>
            <a:endParaRPr sz="1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邮箱</a:t>
            </a:r>
            <a:r>
              <a:rPr dirty="0" sz="1100" spc="5">
                <a:solidFill>
                  <a:srgbClr val="FFFFFF"/>
                </a:solidFill>
                <a:latin typeface="微软雅黑"/>
                <a:cs typeface="微软雅黑"/>
              </a:rPr>
              <a:t>：</a:t>
            </a:r>
            <a:r>
              <a:rPr dirty="0" sz="1100" spc="-5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微软雅黑"/>
                <a:cs typeface="微软雅黑"/>
                <a:hlinkClick r:id="rId6"/>
              </a:rPr>
              <a:t>lichanjuan@hcyjs.com</a:t>
            </a:r>
            <a:endParaRPr sz="11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100">
                <a:solidFill>
                  <a:srgbClr val="FFFFFF"/>
                </a:solidFill>
                <a:latin typeface="微软雅黑"/>
                <a:cs typeface="微软雅黑"/>
              </a:rPr>
              <a:t>邮箱：</a:t>
            </a:r>
            <a:r>
              <a:rPr dirty="0" sz="1100" spc="-2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微软雅黑"/>
                <a:cs typeface="微软雅黑"/>
                <a:hlinkClick r:id="rId7"/>
              </a:rPr>
              <a:t>huangzhijun@hcyjs.com</a:t>
            </a:r>
            <a:endParaRPr sz="11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81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本周关注：华东医药糖尿病和减重管线梳理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40551" y="6617614"/>
            <a:ext cx="21926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资料来源：医药魔方，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司公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，华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证券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687" y="1082420"/>
            <a:ext cx="10184130" cy="2600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  <a:tabLst>
                <a:tab pos="323215" algn="l"/>
              </a:tabLst>
            </a:pPr>
            <a:r>
              <a:rPr dirty="0" sz="1400" b="0">
                <a:solidFill>
                  <a:srgbClr val="00AFEF"/>
                </a:solidFill>
                <a:latin typeface="微软雅黑 Light"/>
                <a:cs typeface="微软雅黑 Light"/>
              </a:rPr>
              <a:t>┃	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糖尿病</a:t>
            </a:r>
            <a:r>
              <a:rPr dirty="0" sz="1400" spc="-5" b="1">
                <a:solidFill>
                  <a:srgbClr val="57585B"/>
                </a:solidFill>
                <a:latin typeface="微软雅黑"/>
                <a:cs typeface="微软雅黑"/>
              </a:rPr>
              <a:t>：TTP273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国内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临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床进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度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最快</a:t>
            </a:r>
            <a:r>
              <a:rPr dirty="0" sz="1400" spc="5" b="1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口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服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小分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子</a:t>
            </a:r>
            <a:endParaRPr sz="1400">
              <a:latin typeface="微软雅黑"/>
              <a:cs typeface="微软雅黑"/>
            </a:endParaRPr>
          </a:p>
          <a:p>
            <a:pPr algn="just" marL="192405" marR="5080" indent="-180340">
              <a:lnSpc>
                <a:spcPct val="118900"/>
              </a:lnSpc>
              <a:spcBef>
                <a:spcPts val="138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2017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年，公司以“分阶段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3300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万美元许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费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+不超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5000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万美元里程碑付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款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+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每年净销售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额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1%-10%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的销售分成”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从美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30">
                <a:solidFill>
                  <a:srgbClr val="57585B"/>
                </a:solidFill>
                <a:latin typeface="微软雅黑"/>
                <a:cs typeface="微软雅黑"/>
              </a:rPr>
              <a:t>vTv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Therapeutics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公司获得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口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服小分子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TTP273在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中国、韩国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利亚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16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个国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家和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地区的权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2021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9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月，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华东 医药将TTP273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益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授予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给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韩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国Daewon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价格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150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元首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付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款+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超过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3750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元里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碑付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款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+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销售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192405" marR="6350" indent="-180340">
              <a:lnSpc>
                <a:spcPct val="119100"/>
              </a:lnSpc>
              <a:spcBef>
                <a:spcPts val="12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目前TTP273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已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美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完成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II期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试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东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正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开展TTP273的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II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期临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快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的GLP-1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口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服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子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。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其披露的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美国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II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床数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两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组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（QPM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150mg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每日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给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药一次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，BID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150mg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每日给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两次）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受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TPP273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治疗的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者糖 化血红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白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（HbA1c）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平均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显著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低，其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TTP273</a:t>
            </a:r>
            <a:r>
              <a:rPr dirty="0" sz="1400" spc="345">
                <a:solidFill>
                  <a:srgbClr val="57585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150</a:t>
            </a:r>
            <a:r>
              <a:rPr dirty="0" sz="1400" spc="345">
                <a:solidFill>
                  <a:srgbClr val="57585B"/>
                </a:solidFill>
                <a:latin typeface="微软雅黑"/>
                <a:cs typeface="微软雅黑"/>
              </a:rPr>
              <a:t> 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QPM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组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（n=142）HbA1c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较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线降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低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0.87%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时临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发 现TTP273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样具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减重获益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疗效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安全性方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面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，TTP273主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不良事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件为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轻度，最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见的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良事件为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肠道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应，包括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心、 腹泻和呕吐。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3794759"/>
            <a:ext cx="4780915" cy="28829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4064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20"/>
              </a:spcBef>
            </a:pPr>
            <a:r>
              <a:rPr dirty="0" sz="1200" spc="5" b="1">
                <a:solidFill>
                  <a:srgbClr val="FFFFFF"/>
                </a:solidFill>
                <a:latin typeface="微软雅黑"/>
                <a:cs typeface="微软雅黑"/>
              </a:rPr>
              <a:t>TTP273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美国</a:t>
            </a: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II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期临床数据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1295" y="3787140"/>
            <a:ext cx="4151629" cy="28829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41275" rIns="0" bIns="0" rtlCol="0" vert="horz">
            <a:spAutoFit/>
          </a:bodyPr>
          <a:lstStyle/>
          <a:p>
            <a:pPr marL="472440">
              <a:lnSpc>
                <a:spcPct val="100000"/>
              </a:lnSpc>
              <a:spcBef>
                <a:spcPts val="325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中国</a:t>
            </a: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GLP-1</a:t>
            </a: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小分子研发进展（不包括海外进展）</a:t>
            </a:r>
            <a:endParaRPr sz="1200">
              <a:latin typeface="微软雅黑"/>
              <a:cs typeface="微软雅黑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439534" y="4145153"/>
          <a:ext cx="5617845" cy="2040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/>
                <a:gridCol w="586740"/>
                <a:gridCol w="586740"/>
                <a:gridCol w="1043305"/>
                <a:gridCol w="1051559"/>
                <a:gridCol w="1300479"/>
              </a:tblGrid>
              <a:tr h="350139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药品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给药方式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给药频率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厂商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中国研发进度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状态开始日期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</a:tr>
              <a:tr h="335533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TTP-273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口服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vTv/华东医药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spc="-1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II</a:t>
                      </a: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2020/11/19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35661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PF-06882961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口服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辉瑞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800" spc="5">
                          <a:latin typeface="微软雅黑"/>
                          <a:cs typeface="微软雅黑"/>
                        </a:rPr>
                        <a:t>I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2021/04/29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33553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SAL0112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口服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信立泰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spc="5">
                          <a:latin typeface="微软雅黑"/>
                          <a:cs typeface="微软雅黑"/>
                        </a:rPr>
                        <a:t>I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2022/12/21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335597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HDM-1002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口服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华东医药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</a:t>
                      </a: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2023/05/18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35584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XW014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口服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先为达生物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临床前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11" y="4201916"/>
            <a:ext cx="6084535" cy="2019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11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81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本周关注：华东医药糖尿病和减重管线梳理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40551" y="6617614"/>
            <a:ext cx="1624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资料来源：公司官网，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创证券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687" y="1082420"/>
            <a:ext cx="10190480" cy="2600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  <a:tabLst>
                <a:tab pos="323215" algn="l"/>
              </a:tabLst>
            </a:pPr>
            <a:r>
              <a:rPr dirty="0" sz="1400" b="0">
                <a:solidFill>
                  <a:srgbClr val="00AFEF"/>
                </a:solidFill>
                <a:latin typeface="微软雅黑 Light"/>
                <a:cs typeface="微软雅黑 Light"/>
              </a:rPr>
              <a:t>┃	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糖尿病：控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股子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司道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尔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生物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三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靶</a:t>
            </a:r>
            <a:r>
              <a:rPr dirty="0" sz="1400" spc="-5" b="1">
                <a:solidFill>
                  <a:srgbClr val="57585B"/>
                </a:solidFill>
                <a:latin typeface="微软雅黑"/>
                <a:cs typeface="微软雅黑"/>
              </a:rPr>
              <a:t>点GLP-1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研发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度靠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前</a:t>
            </a:r>
            <a:endParaRPr sz="1400">
              <a:latin typeface="微软雅黑"/>
              <a:cs typeface="微软雅黑"/>
            </a:endParaRPr>
          </a:p>
          <a:p>
            <a:pPr algn="just" marL="192405" marR="5080" indent="-180340">
              <a:lnSpc>
                <a:spcPct val="119000"/>
              </a:lnSpc>
              <a:spcBef>
                <a:spcPts val="138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2021</a:t>
            </a:r>
            <a:r>
              <a:rPr dirty="0" sz="1400" spc="-250">
                <a:solidFill>
                  <a:srgbClr val="57585B"/>
                </a:solidFill>
                <a:latin typeface="微软雅黑"/>
                <a:cs typeface="微软雅黑"/>
              </a:rPr>
              <a:t> </a:t>
            </a:r>
            <a:r>
              <a:rPr dirty="0" sz="1400" spc="105">
                <a:solidFill>
                  <a:srgbClr val="57585B"/>
                </a:solidFill>
                <a:latin typeface="微软雅黑"/>
                <a:cs typeface="微软雅黑"/>
              </a:rPr>
              <a:t>年公司</a:t>
            </a:r>
            <a:r>
              <a:rPr dirty="0" sz="1400" spc="120">
                <a:solidFill>
                  <a:srgbClr val="57585B"/>
                </a:solidFill>
                <a:latin typeface="微软雅黑"/>
                <a:cs typeface="微软雅黑"/>
              </a:rPr>
              <a:t>以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4.88</a:t>
            </a:r>
            <a:r>
              <a:rPr dirty="0" sz="1400" spc="105">
                <a:solidFill>
                  <a:srgbClr val="57585B"/>
                </a:solidFill>
                <a:latin typeface="微软雅黑"/>
                <a:cs typeface="微软雅黑"/>
              </a:rPr>
              <a:t>亿</a:t>
            </a:r>
            <a:r>
              <a:rPr dirty="0" sz="1400" spc="120">
                <a:solidFill>
                  <a:srgbClr val="57585B"/>
                </a:solidFill>
                <a:latin typeface="微软雅黑"/>
                <a:cs typeface="微软雅黑"/>
              </a:rPr>
              <a:t>元</a:t>
            </a:r>
            <a:r>
              <a:rPr dirty="0" sz="1400" spc="105">
                <a:solidFill>
                  <a:srgbClr val="57585B"/>
                </a:solidFill>
                <a:latin typeface="微软雅黑"/>
                <a:cs typeface="微软雅黑"/>
              </a:rPr>
              <a:t>收购了道尔生</a:t>
            </a:r>
            <a:r>
              <a:rPr dirty="0" sz="1400" spc="110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 spc="30">
                <a:solidFill>
                  <a:srgbClr val="57585B"/>
                </a:solidFill>
                <a:latin typeface="微软雅黑"/>
                <a:cs typeface="微软雅黑"/>
              </a:rPr>
              <a:t>75%</a:t>
            </a:r>
            <a:r>
              <a:rPr dirty="0" sz="1400" spc="105">
                <a:solidFill>
                  <a:srgbClr val="57585B"/>
                </a:solidFill>
                <a:latin typeface="微软雅黑"/>
                <a:cs typeface="微软雅黑"/>
              </a:rPr>
              <a:t>的股</a:t>
            </a:r>
            <a:r>
              <a:rPr dirty="0" sz="1400" spc="110">
                <a:solidFill>
                  <a:srgbClr val="57585B"/>
                </a:solidFill>
                <a:latin typeface="微软雅黑"/>
                <a:cs typeface="微软雅黑"/>
              </a:rPr>
              <a:t>权</a:t>
            </a:r>
            <a:r>
              <a:rPr dirty="0" sz="1400" spc="105">
                <a:solidFill>
                  <a:srgbClr val="57585B"/>
                </a:solidFill>
                <a:latin typeface="微软雅黑"/>
                <a:cs typeface="微软雅黑"/>
              </a:rPr>
              <a:t>。道尔生</a:t>
            </a:r>
            <a:r>
              <a:rPr dirty="0" sz="1400" spc="114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 spc="105">
                <a:solidFill>
                  <a:srgbClr val="57585B"/>
                </a:solidFill>
                <a:latin typeface="微软雅黑"/>
                <a:cs typeface="微软雅黑"/>
              </a:rPr>
              <a:t>基于</a:t>
            </a:r>
            <a:r>
              <a:rPr dirty="0" sz="1400" spc="125">
                <a:solidFill>
                  <a:srgbClr val="57585B"/>
                </a:solidFill>
                <a:latin typeface="微软雅黑"/>
                <a:cs typeface="微软雅黑"/>
              </a:rPr>
              <a:t>其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xLONGylation</a:t>
            </a:r>
            <a:r>
              <a:rPr dirty="0" sz="1400" spc="10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MultipleBody</a:t>
            </a:r>
            <a:r>
              <a:rPr dirty="0" sz="1400" spc="12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AccuBody</a:t>
            </a:r>
            <a:r>
              <a:rPr dirty="0" sz="1400" spc="12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HTS-  VHHBody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技术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台开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个创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结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构域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多特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性蛋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6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重点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研项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谢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领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域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药管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线 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重点布局基于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GLP-1R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GIPR</a:t>
            </a:r>
            <a:r>
              <a:rPr dirty="0" sz="1400" spc="8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FGF21R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靶点的双靶点及三靶点药物，包括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DR10624（GLP-1R/GCGR/FGF21R</a:t>
            </a:r>
            <a:r>
              <a:rPr dirty="0" sz="1400" spc="70" b="1">
                <a:solidFill>
                  <a:srgbClr val="57585B"/>
                </a:solidFill>
                <a:latin typeface="微软雅黑"/>
                <a:cs typeface="微软雅黑"/>
              </a:rPr>
              <a:t>三特异激动 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剂）、</a:t>
            </a:r>
            <a:r>
              <a:rPr dirty="0" sz="1400" spc="-5" b="1">
                <a:solidFill>
                  <a:srgbClr val="57585B"/>
                </a:solidFill>
                <a:latin typeface="微软雅黑"/>
                <a:cs typeface="微软雅黑"/>
              </a:rPr>
              <a:t>DR10627（GLP-1R/GIPR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双特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异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激动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速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效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日制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）和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DR10628（GLP-1R/GIPR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双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特异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激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动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长效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周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制剂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192405" marR="5080" indent="-180340">
              <a:lnSpc>
                <a:spcPct val="119000"/>
              </a:lnSpc>
              <a:spcBef>
                <a:spcPts val="12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其中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，DR10624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MultipleBody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术平台设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GLP-1R/GCGR激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动活性的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效激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多肽以及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FGF21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似物与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源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IgG  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Fc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融合而获得的三活性蛋白。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DR10624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拟开发适应症为糖尿病、肥胖及非酒精性脂肪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肝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（NASH）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等代谢疾病。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DR10624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是国 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除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礼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来</a:t>
            </a:r>
            <a:r>
              <a:rPr dirty="0" sz="1400" spc="6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LY-3437943（GIPR/GLP-1R/GCGR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三重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激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动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正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在开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75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I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临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）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外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唯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一在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400" spc="6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三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靶点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65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70">
                <a:solidFill>
                  <a:srgbClr val="57585B"/>
                </a:solidFill>
                <a:latin typeface="微软雅黑"/>
                <a:cs typeface="微软雅黑"/>
              </a:rPr>
              <a:t>目前 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DR10624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新西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开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临床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试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验，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内已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递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交IND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申请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研发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度靠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前。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2735" y="3713988"/>
            <a:ext cx="4780915" cy="245745"/>
          </a:xfrm>
          <a:prstGeom prst="rect">
            <a:avLst/>
          </a:prstGeom>
          <a:solidFill>
            <a:srgbClr val="0A4EA1"/>
          </a:solidFill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100" b="1">
                <a:solidFill>
                  <a:srgbClr val="FFFFFF"/>
                </a:solidFill>
                <a:latin typeface="微软雅黑"/>
                <a:cs typeface="微软雅黑"/>
              </a:rPr>
              <a:t>道尔生物产品管线</a:t>
            </a:r>
            <a:endParaRPr sz="1100">
              <a:latin typeface="微软雅黑"/>
              <a:cs typeface="微软雅黑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3141" y="4007598"/>
            <a:ext cx="6371322" cy="25446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12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81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本周关注：华东医药糖尿病和减重管线梳理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40551" y="6617614"/>
            <a:ext cx="1624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资料来源：医药魔方，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创证券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687" y="1082420"/>
            <a:ext cx="10182860" cy="2498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  <a:tabLst>
                <a:tab pos="323215" algn="l"/>
              </a:tabLst>
            </a:pPr>
            <a:r>
              <a:rPr dirty="0" sz="1400" b="0">
                <a:solidFill>
                  <a:srgbClr val="00AFEF"/>
                </a:solidFill>
                <a:latin typeface="微软雅黑 Light"/>
                <a:cs typeface="微软雅黑 Light"/>
              </a:rPr>
              <a:t>┃	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糖尿病：自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研GLP-1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药临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快速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推进</a:t>
            </a:r>
            <a:endParaRPr sz="1400">
              <a:latin typeface="微软雅黑"/>
              <a:cs typeface="微软雅黑"/>
            </a:endParaRPr>
          </a:p>
          <a:p>
            <a:pPr algn="just" marL="299085" marR="5080" indent="-287020">
              <a:lnSpc>
                <a:spcPct val="119300"/>
              </a:lnSpc>
              <a:spcBef>
                <a:spcPts val="1375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司除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了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在全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球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范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围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内进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行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新品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合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作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开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75">
                <a:solidFill>
                  <a:srgbClr val="57585B"/>
                </a:solidFill>
                <a:latin typeface="微软雅黑"/>
                <a:cs typeface="微软雅黑"/>
              </a:rPr>
              <a:t>外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同时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也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积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极进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行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自主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400" spc="4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目前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司拥</a:t>
            </a:r>
            <a:r>
              <a:rPr dirty="0" sz="1400" spc="65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HDM1002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HDM1005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两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款自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研 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受体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动剂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299085" marR="5080" indent="-287020">
              <a:lnSpc>
                <a:spcPct val="119300"/>
              </a:lnSpc>
              <a:spcBef>
                <a:spcPts val="1190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HDM1002：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司自主研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的口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服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小分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子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受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体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激动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2023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50">
                <a:solidFill>
                  <a:srgbClr val="57585B"/>
                </a:solidFill>
                <a:latin typeface="微软雅黑"/>
                <a:cs typeface="微软雅黑"/>
              </a:rPr>
              <a:t>5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月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，HDM1002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临床试验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申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请先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后</a:t>
            </a:r>
            <a:r>
              <a:rPr dirty="0" sz="1400" spc="55">
                <a:solidFill>
                  <a:srgbClr val="57585B"/>
                </a:solidFill>
                <a:latin typeface="微软雅黑"/>
                <a:cs typeface="微软雅黑"/>
              </a:rPr>
              <a:t>获得</a:t>
            </a:r>
            <a:r>
              <a:rPr dirty="0" sz="1400" spc="75">
                <a:solidFill>
                  <a:srgbClr val="57585B"/>
                </a:solidFill>
                <a:latin typeface="微软雅黑"/>
                <a:cs typeface="微软雅黑"/>
              </a:rPr>
              <a:t>了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FDA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和 </a:t>
            </a:r>
            <a:r>
              <a:rPr dirty="0" sz="1400" spc="-30">
                <a:solidFill>
                  <a:srgbClr val="57585B"/>
                </a:solidFill>
                <a:latin typeface="微软雅黑"/>
                <a:cs typeface="微软雅黑"/>
              </a:rPr>
              <a:t>NMPA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批准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首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子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GLP-1，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据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，HDM1002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TTP273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效、活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度、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生产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难度和成本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等方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存在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定提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潜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目前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HDM1002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正在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内开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期临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床。</a:t>
            </a:r>
            <a:endParaRPr sz="1400">
              <a:latin typeface="微软雅黑"/>
              <a:cs typeface="微软雅黑"/>
            </a:endParaRPr>
          </a:p>
          <a:p>
            <a:pPr algn="just" marL="299085" marR="6985" indent="-287020">
              <a:lnSpc>
                <a:spcPct val="119300"/>
              </a:lnSpc>
              <a:spcBef>
                <a:spcPts val="1185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HDM1005：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司自主研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的用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治疗糖尿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和肥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胖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等疾病</a:t>
            </a:r>
            <a:r>
              <a:rPr dirty="0" sz="1400" spc="4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GLP-1R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GIPR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长效多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肽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靶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点激动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HDM1005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立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到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获得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PCC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子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，目前公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司已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完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PCC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确认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根据公司规划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，HDM1005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预计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球范围内提交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临床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申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，2024年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199" y="3595192"/>
            <a:ext cx="18046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半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获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临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件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80682" y="4007992"/>
          <a:ext cx="11404600" cy="2607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105"/>
                <a:gridCol w="888365"/>
                <a:gridCol w="770255"/>
                <a:gridCol w="770255"/>
                <a:gridCol w="1369060"/>
                <a:gridCol w="1379854"/>
                <a:gridCol w="3658870"/>
                <a:gridCol w="1197609"/>
              </a:tblGrid>
              <a:tr h="164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药品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药物类型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给药方式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给药频率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厂商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研发进度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适应症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研发进展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09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</a:tr>
              <a:tr h="12788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替尔泊肽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礼来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II型糖尿病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申报上市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54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0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肥胖/超重</a:t>
                      </a:r>
                      <a:r>
                        <a:rPr dirty="0" sz="800" spc="5"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心衰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7889">
                <a:tc rowSpan="2"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Cotadutide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GLP1R/GCGR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阿斯利康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NASH/肝硬化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0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糖尿病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7888"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Mazdutide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GLP1R/GCGR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信达生物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II型糖尿病/肥胖</a:t>
                      </a:r>
                      <a:r>
                        <a:rPr dirty="0" sz="800" spc="-10"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800" spc="-15">
                          <a:latin typeface="微软雅黑"/>
                          <a:cs typeface="微软雅黑"/>
                        </a:rPr>
                        <a:t>超重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7889"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BI-456906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勃林格殷格翰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NASH/肝硬化/肥胖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015"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Efinopegdutide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大分子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GLP1R/GCGR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MSD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NASH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7889"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GMA-106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大分子（双抗）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杭州鸿运华宁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肥胖/超重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015"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HEC-88473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大分子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GLP1R/FGF-21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东阳光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II型糖尿病/肥胖</a:t>
                      </a:r>
                      <a:r>
                        <a:rPr dirty="0" sz="800" spc="-5">
                          <a:latin typeface="微软雅黑"/>
                          <a:cs typeface="微软雅黑"/>
                        </a:rPr>
                        <a:t>/NASH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7889"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HS-20094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小分子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江苏豪森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II型糖尿病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015"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RAY-1225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众生药业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II型糖尿病/肥胖</a:t>
                      </a:r>
                      <a:r>
                        <a:rPr dirty="0" sz="800" spc="-5">
                          <a:latin typeface="微软雅黑"/>
                          <a:cs typeface="微软雅黑"/>
                        </a:rPr>
                        <a:t>/NASH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7888">
                <a:tc rowSpan="2"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DR-10627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道尔生物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1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II</a:t>
                      </a: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型糖尿病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1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</a:t>
                      </a: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279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NASH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IND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27939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TB-001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图微安创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肝硬化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795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731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NASH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IND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7939"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BGM-0504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小分子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博瑞生物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II型糖尿病/肥胖</a:t>
                      </a:r>
                      <a:r>
                        <a:rPr dirty="0" sz="800" spc="-5">
                          <a:latin typeface="微软雅黑"/>
                          <a:cs typeface="微软雅黑"/>
                        </a:rPr>
                        <a:t>/NASH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7939"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DR-10628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道尔生物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1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II</a:t>
                      </a: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型糖尿病</a:t>
                      </a: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/NASH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IND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27939"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AP-026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大分子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GLP1R/FGF-21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正大天晴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非酒精性脂肪肝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7952"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HDM1005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华东医药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拟开发糖尿病/肥胖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880"/>
                        </a:lnSpc>
                        <a:spcBef>
                          <a:spcPts val="2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临床前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700271" y="3747515"/>
            <a:ext cx="4780915" cy="24257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2413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90"/>
              </a:spcBef>
            </a:pPr>
            <a:r>
              <a:rPr dirty="0" sz="1100" b="1">
                <a:solidFill>
                  <a:srgbClr val="FFFFFF"/>
                </a:solidFill>
                <a:latin typeface="微软雅黑"/>
                <a:cs typeface="微软雅黑"/>
              </a:rPr>
              <a:t>中国</a:t>
            </a:r>
            <a:r>
              <a:rPr dirty="0" sz="1100" spc="-5" b="1">
                <a:solidFill>
                  <a:srgbClr val="FFFFFF"/>
                </a:solidFill>
                <a:latin typeface="微软雅黑"/>
                <a:cs typeface="微软雅黑"/>
              </a:rPr>
              <a:t>GLP-1</a:t>
            </a:r>
            <a:r>
              <a:rPr dirty="0" sz="1100" b="1">
                <a:solidFill>
                  <a:srgbClr val="FFFFFF"/>
                </a:solidFill>
                <a:latin typeface="微软雅黑"/>
                <a:cs typeface="微软雅黑"/>
              </a:rPr>
              <a:t>双靶点产品</a:t>
            </a:r>
            <a:r>
              <a:rPr dirty="0" sz="1100" spc="-15" b="1">
                <a:solidFill>
                  <a:srgbClr val="FFFFFF"/>
                </a:solidFill>
                <a:latin typeface="微软雅黑"/>
                <a:cs typeface="微软雅黑"/>
              </a:rPr>
              <a:t>研</a:t>
            </a:r>
            <a:r>
              <a:rPr dirty="0" sz="1100" b="1">
                <a:solidFill>
                  <a:srgbClr val="FFFFFF"/>
                </a:solidFill>
                <a:latin typeface="微软雅黑"/>
                <a:cs typeface="微软雅黑"/>
              </a:rPr>
              <a:t>发格局</a:t>
            </a:r>
            <a:endParaRPr sz="11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13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81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本周关注：华东医药糖尿病和减重管线梳理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40551" y="6617614"/>
            <a:ext cx="20783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资料来源：诺和诺德公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华创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证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687" y="1082420"/>
            <a:ext cx="10358120" cy="2091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  <a:tabLst>
                <a:tab pos="323215" algn="l"/>
              </a:tabLst>
            </a:pPr>
            <a:r>
              <a:rPr dirty="0" sz="1400" b="0">
                <a:solidFill>
                  <a:srgbClr val="00AFEF"/>
                </a:solidFill>
                <a:latin typeface="微软雅黑 Light"/>
                <a:cs typeface="微软雅黑 Light"/>
              </a:rPr>
              <a:t>┃	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减重：中国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市场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潜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力巨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endParaRPr sz="1400">
              <a:latin typeface="微软雅黑"/>
              <a:cs typeface="微软雅黑"/>
            </a:endParaRPr>
          </a:p>
          <a:p>
            <a:pPr marL="192405" marR="182880" indent="-180340">
              <a:lnSpc>
                <a:spcPct val="119300"/>
              </a:lnSpc>
              <a:spcBef>
                <a:spcPts val="137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佳的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果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已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球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诺和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注射 液和司美格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鲁肽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射液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两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款产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92405" indent="-180340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2014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拉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肽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射</a:t>
            </a:r>
            <a:r>
              <a:rPr dirty="0" sz="1400" spc="40">
                <a:solidFill>
                  <a:srgbClr val="57585B"/>
                </a:solidFill>
                <a:latin typeface="微软雅黑"/>
                <a:cs typeface="微软雅黑"/>
              </a:rPr>
              <a:t>液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（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：Saxenda）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获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得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FDA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准用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spc="30">
                <a:solidFill>
                  <a:srgbClr val="57585B"/>
                </a:solidFill>
                <a:latin typeface="微软雅黑"/>
                <a:cs typeface="微软雅黑"/>
              </a:rPr>
              <a:t>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其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第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美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格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液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肥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endParaRPr sz="1400">
              <a:latin typeface="微软雅黑"/>
              <a:cs typeface="微软雅黑"/>
            </a:endParaRPr>
          </a:p>
          <a:p>
            <a:pPr marL="192405" marR="5080">
              <a:lnSpc>
                <a:spcPct val="119000"/>
              </a:lnSpc>
              <a:spcBef>
                <a:spcPts val="5"/>
              </a:spcBef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（商品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名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：Wegovy）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于2021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年获得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FDA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从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临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数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据来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看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，肥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胖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患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连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续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56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周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日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利拉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肽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平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体重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9.2%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。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司美格鲁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减重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果较利拉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肽进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步提升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，68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周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内平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均体重减</a:t>
            </a:r>
            <a:r>
              <a:rPr dirty="0" sz="1400" spc="-25">
                <a:solidFill>
                  <a:srgbClr val="57585B"/>
                </a:solidFill>
                <a:latin typeface="微软雅黑"/>
                <a:cs typeface="微软雅黑"/>
              </a:rPr>
              <a:t>轻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16.9%，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且只需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周注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一次，依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性更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。同时诺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正 在开发司美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格鲁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口服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剂的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重适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应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3252215"/>
            <a:ext cx="4780915" cy="28829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诺和诺德的利拉鲁肽注射液减肥适应症临床数据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0171" y="3252215"/>
            <a:ext cx="4762500" cy="28829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15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诺和诺德的司美格鲁肽注射液减肥适应症临床数据</a:t>
            </a:r>
            <a:endParaRPr sz="1200">
              <a:latin typeface="微软雅黑"/>
              <a:cs typeface="微软雅黑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21" y="3653447"/>
            <a:ext cx="4981169" cy="276868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6710" y="3637624"/>
            <a:ext cx="4244824" cy="28776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81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本周关注：华东医药糖尿病和减重管线梳理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40551" y="6617614"/>
            <a:ext cx="1624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资料来源：公司公告，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创证券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687" y="1082420"/>
            <a:ext cx="10181590" cy="2345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  <a:tabLst>
                <a:tab pos="323215" algn="l"/>
              </a:tabLst>
            </a:pPr>
            <a:r>
              <a:rPr dirty="0" sz="1400" b="0">
                <a:solidFill>
                  <a:srgbClr val="00AFEF"/>
                </a:solidFill>
                <a:latin typeface="微软雅黑 Light"/>
                <a:cs typeface="微软雅黑 Light"/>
              </a:rPr>
              <a:t>┃	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减重：中国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市场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潜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力巨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endParaRPr sz="1400">
              <a:latin typeface="微软雅黑"/>
              <a:cs typeface="微软雅黑"/>
            </a:endParaRPr>
          </a:p>
          <a:p>
            <a:pPr algn="just" marL="192405" marR="6985" indent="-180340">
              <a:lnSpc>
                <a:spcPct val="119300"/>
              </a:lnSpc>
              <a:spcBef>
                <a:spcPts val="137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由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拉鲁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和司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格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肽在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重方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面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色表</a:t>
            </a:r>
            <a:r>
              <a:rPr dirty="0" sz="1400" spc="50">
                <a:solidFill>
                  <a:srgbClr val="57585B"/>
                </a:solidFill>
                <a:latin typeface="微软雅黑"/>
                <a:cs typeface="微软雅黑"/>
              </a:rPr>
              <a:t>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，诺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两款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品减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适应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上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后快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放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量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2022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Saxenda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全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 销售收入为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106.8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麦克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（约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16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美元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），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比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增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长52%，Wegovy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收入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61.9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丹麦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朗（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约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9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元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），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同比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增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长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346%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192405" marR="5080" indent="-180340">
              <a:lnSpc>
                <a:spcPct val="119100"/>
              </a:lnSpc>
              <a:spcBef>
                <a:spcPts val="119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重存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巨大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未满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需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求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，GLP-1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蓄势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待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内仅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奥利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款药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获批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减重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，2022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年奥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他 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模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仅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8.2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亿元（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对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合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规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模为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8.2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元）。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拉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肽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未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报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适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应症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美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格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肽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口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片剂两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减重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应症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开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III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临床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因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此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目前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内尚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合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规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品。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民营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养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慢性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状况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测算，2022年中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肥胖人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群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超过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2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国内减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药品市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存在着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大且尚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被满足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需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求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，GLP-1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内减 重市场的前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景十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广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327" y="3459479"/>
            <a:ext cx="4780915" cy="28829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诺和诺德的利拉鲁肽注射液全球减重适应症收入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0171" y="3451859"/>
            <a:ext cx="4762500" cy="28829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4064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20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诺和诺德的司美格鲁肽注射液全球减重适应症收入</a:t>
            </a:r>
            <a:endParaRPr sz="1200">
              <a:latin typeface="微软雅黑"/>
              <a:cs typeface="微软雅黑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79932" y="3867911"/>
            <a:ext cx="4363720" cy="2321560"/>
            <a:chOff x="979932" y="3867911"/>
            <a:chExt cx="4363720" cy="2321560"/>
          </a:xfrm>
        </p:grpSpPr>
        <p:sp>
          <p:nvSpPr>
            <p:cNvPr id="9" name="object 9"/>
            <p:cNvSpPr/>
            <p:nvPr/>
          </p:nvSpPr>
          <p:spPr>
            <a:xfrm>
              <a:off x="1269492" y="4123943"/>
              <a:ext cx="3785870" cy="2034539"/>
            </a:xfrm>
            <a:custGeom>
              <a:avLst/>
              <a:gdLst/>
              <a:ahLst/>
              <a:cxnLst/>
              <a:rect l="l" t="t" r="r" b="b"/>
              <a:pathLst>
                <a:path w="3785870" h="2034539">
                  <a:moveTo>
                    <a:pt x="342900" y="1296924"/>
                  </a:moveTo>
                  <a:lnTo>
                    <a:pt x="0" y="1296924"/>
                  </a:lnTo>
                  <a:lnTo>
                    <a:pt x="0" y="2034540"/>
                  </a:lnTo>
                  <a:lnTo>
                    <a:pt x="342900" y="2034540"/>
                  </a:lnTo>
                  <a:lnTo>
                    <a:pt x="342900" y="1296924"/>
                  </a:lnTo>
                  <a:close/>
                </a:path>
                <a:path w="3785870" h="2034539">
                  <a:moveTo>
                    <a:pt x="1203960" y="952500"/>
                  </a:moveTo>
                  <a:lnTo>
                    <a:pt x="859536" y="952500"/>
                  </a:lnTo>
                  <a:lnTo>
                    <a:pt x="859536" y="2034540"/>
                  </a:lnTo>
                  <a:lnTo>
                    <a:pt x="1203960" y="2034540"/>
                  </a:lnTo>
                  <a:lnTo>
                    <a:pt x="1203960" y="952500"/>
                  </a:lnTo>
                  <a:close/>
                </a:path>
                <a:path w="3785870" h="2034539">
                  <a:moveTo>
                    <a:pt x="2065020" y="966216"/>
                  </a:moveTo>
                  <a:lnTo>
                    <a:pt x="1720596" y="966216"/>
                  </a:lnTo>
                  <a:lnTo>
                    <a:pt x="1720596" y="2034540"/>
                  </a:lnTo>
                  <a:lnTo>
                    <a:pt x="2065020" y="2034540"/>
                  </a:lnTo>
                  <a:lnTo>
                    <a:pt x="2065020" y="966216"/>
                  </a:lnTo>
                  <a:close/>
                </a:path>
                <a:path w="3785870" h="2034539">
                  <a:moveTo>
                    <a:pt x="2924556" y="697992"/>
                  </a:moveTo>
                  <a:lnTo>
                    <a:pt x="2580132" y="697992"/>
                  </a:lnTo>
                  <a:lnTo>
                    <a:pt x="2580132" y="2034540"/>
                  </a:lnTo>
                  <a:lnTo>
                    <a:pt x="2924556" y="2034540"/>
                  </a:lnTo>
                  <a:lnTo>
                    <a:pt x="2924556" y="697992"/>
                  </a:lnTo>
                  <a:close/>
                </a:path>
                <a:path w="3785870" h="2034539">
                  <a:moveTo>
                    <a:pt x="3785616" y="0"/>
                  </a:moveTo>
                  <a:lnTo>
                    <a:pt x="3441192" y="12"/>
                  </a:lnTo>
                  <a:lnTo>
                    <a:pt x="3441192" y="2034540"/>
                  </a:lnTo>
                  <a:lnTo>
                    <a:pt x="3785616" y="2034540"/>
                  </a:lnTo>
                  <a:lnTo>
                    <a:pt x="3785616" y="0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9932" y="3870959"/>
              <a:ext cx="4363720" cy="2318385"/>
            </a:xfrm>
            <a:custGeom>
              <a:avLst/>
              <a:gdLst/>
              <a:ahLst/>
              <a:cxnLst/>
              <a:rect l="l" t="t" r="r" b="b"/>
              <a:pathLst>
                <a:path w="4363720" h="2318385">
                  <a:moveTo>
                    <a:pt x="4332732" y="2287524"/>
                  </a:moveTo>
                  <a:lnTo>
                    <a:pt x="4332732" y="0"/>
                  </a:lnTo>
                </a:path>
                <a:path w="4363720" h="2318385">
                  <a:moveTo>
                    <a:pt x="4332732" y="2287524"/>
                  </a:moveTo>
                  <a:lnTo>
                    <a:pt x="4363212" y="2287524"/>
                  </a:lnTo>
                </a:path>
                <a:path w="4363720" h="2318385">
                  <a:moveTo>
                    <a:pt x="4332732" y="1961388"/>
                  </a:moveTo>
                  <a:lnTo>
                    <a:pt x="4363212" y="1961388"/>
                  </a:lnTo>
                </a:path>
                <a:path w="4363720" h="2318385">
                  <a:moveTo>
                    <a:pt x="4332732" y="1633727"/>
                  </a:moveTo>
                  <a:lnTo>
                    <a:pt x="4363212" y="1633727"/>
                  </a:lnTo>
                </a:path>
                <a:path w="4363720" h="2318385">
                  <a:moveTo>
                    <a:pt x="4332732" y="1307591"/>
                  </a:moveTo>
                  <a:lnTo>
                    <a:pt x="4363212" y="1307591"/>
                  </a:lnTo>
                </a:path>
                <a:path w="4363720" h="2318385">
                  <a:moveTo>
                    <a:pt x="4332732" y="979932"/>
                  </a:moveTo>
                  <a:lnTo>
                    <a:pt x="4363212" y="979932"/>
                  </a:lnTo>
                </a:path>
                <a:path w="4363720" h="2318385">
                  <a:moveTo>
                    <a:pt x="4332732" y="653795"/>
                  </a:moveTo>
                  <a:lnTo>
                    <a:pt x="4363212" y="653795"/>
                  </a:lnTo>
                </a:path>
                <a:path w="4363720" h="2318385">
                  <a:moveTo>
                    <a:pt x="4332732" y="327659"/>
                  </a:moveTo>
                  <a:lnTo>
                    <a:pt x="4363212" y="327659"/>
                  </a:lnTo>
                </a:path>
                <a:path w="4363720" h="2318385">
                  <a:moveTo>
                    <a:pt x="4332732" y="0"/>
                  </a:moveTo>
                  <a:lnTo>
                    <a:pt x="4363212" y="0"/>
                  </a:lnTo>
                </a:path>
                <a:path w="4363720" h="2318385">
                  <a:moveTo>
                    <a:pt x="30480" y="2287524"/>
                  </a:moveTo>
                  <a:lnTo>
                    <a:pt x="30480" y="0"/>
                  </a:lnTo>
                </a:path>
                <a:path w="4363720" h="2318385">
                  <a:moveTo>
                    <a:pt x="0" y="2287524"/>
                  </a:moveTo>
                  <a:lnTo>
                    <a:pt x="30480" y="2287524"/>
                  </a:lnTo>
                </a:path>
                <a:path w="4363720" h="2318385">
                  <a:moveTo>
                    <a:pt x="0" y="1906524"/>
                  </a:moveTo>
                  <a:lnTo>
                    <a:pt x="30480" y="1906524"/>
                  </a:lnTo>
                </a:path>
                <a:path w="4363720" h="2318385">
                  <a:moveTo>
                    <a:pt x="0" y="1525523"/>
                  </a:moveTo>
                  <a:lnTo>
                    <a:pt x="30480" y="1525523"/>
                  </a:lnTo>
                </a:path>
                <a:path w="4363720" h="2318385">
                  <a:moveTo>
                    <a:pt x="0" y="1144523"/>
                  </a:moveTo>
                  <a:lnTo>
                    <a:pt x="30480" y="1144523"/>
                  </a:lnTo>
                </a:path>
                <a:path w="4363720" h="2318385">
                  <a:moveTo>
                    <a:pt x="0" y="763523"/>
                  </a:moveTo>
                  <a:lnTo>
                    <a:pt x="30480" y="763523"/>
                  </a:lnTo>
                </a:path>
                <a:path w="4363720" h="2318385">
                  <a:moveTo>
                    <a:pt x="0" y="381000"/>
                  </a:moveTo>
                  <a:lnTo>
                    <a:pt x="30480" y="381000"/>
                  </a:lnTo>
                </a:path>
                <a:path w="4363720" h="2318385">
                  <a:moveTo>
                    <a:pt x="0" y="0"/>
                  </a:moveTo>
                  <a:lnTo>
                    <a:pt x="30480" y="0"/>
                  </a:lnTo>
                </a:path>
                <a:path w="4363720" h="2318385">
                  <a:moveTo>
                    <a:pt x="30480" y="2287524"/>
                  </a:moveTo>
                  <a:lnTo>
                    <a:pt x="4332732" y="2287524"/>
                  </a:lnTo>
                </a:path>
                <a:path w="4363720" h="2318385">
                  <a:moveTo>
                    <a:pt x="30480" y="2287524"/>
                  </a:moveTo>
                  <a:lnTo>
                    <a:pt x="30480" y="2318004"/>
                  </a:lnTo>
                </a:path>
                <a:path w="4363720" h="2318385">
                  <a:moveTo>
                    <a:pt x="891540" y="2287524"/>
                  </a:moveTo>
                  <a:lnTo>
                    <a:pt x="891540" y="2318004"/>
                  </a:lnTo>
                </a:path>
                <a:path w="4363720" h="2318385">
                  <a:moveTo>
                    <a:pt x="1751076" y="2287524"/>
                  </a:moveTo>
                  <a:lnTo>
                    <a:pt x="1751076" y="2318004"/>
                  </a:lnTo>
                </a:path>
                <a:path w="4363720" h="2318385">
                  <a:moveTo>
                    <a:pt x="2612135" y="2287524"/>
                  </a:moveTo>
                  <a:lnTo>
                    <a:pt x="2612135" y="2318004"/>
                  </a:lnTo>
                </a:path>
                <a:path w="4363720" h="2318385">
                  <a:moveTo>
                    <a:pt x="3471672" y="2287524"/>
                  </a:moveTo>
                  <a:lnTo>
                    <a:pt x="3471672" y="2318004"/>
                  </a:lnTo>
                </a:path>
                <a:path w="4363720" h="2318385">
                  <a:moveTo>
                    <a:pt x="4332732" y="2287524"/>
                  </a:moveTo>
                  <a:lnTo>
                    <a:pt x="4332732" y="231800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01367" y="4132706"/>
              <a:ext cx="2581275" cy="1746250"/>
            </a:xfrm>
            <a:custGeom>
              <a:avLst/>
              <a:gdLst/>
              <a:ahLst/>
              <a:cxnLst/>
              <a:rect l="l" t="t" r="r" b="b"/>
              <a:pathLst>
                <a:path w="2581275" h="1746250">
                  <a:moveTo>
                    <a:pt x="0" y="163322"/>
                  </a:moveTo>
                  <a:lnTo>
                    <a:pt x="25716" y="213526"/>
                  </a:lnTo>
                  <a:lnTo>
                    <a:pt x="56050" y="278071"/>
                  </a:lnTo>
                  <a:lnTo>
                    <a:pt x="72821" y="315131"/>
                  </a:lnTo>
                  <a:lnTo>
                    <a:pt x="90594" y="355068"/>
                  </a:lnTo>
                  <a:lnTo>
                    <a:pt x="109318" y="397646"/>
                  </a:lnTo>
                  <a:lnTo>
                    <a:pt x="128941" y="442628"/>
                  </a:lnTo>
                  <a:lnTo>
                    <a:pt x="149413" y="489780"/>
                  </a:lnTo>
                  <a:lnTo>
                    <a:pt x="170683" y="538863"/>
                  </a:lnTo>
                  <a:lnTo>
                    <a:pt x="192700" y="589643"/>
                  </a:lnTo>
                  <a:lnTo>
                    <a:pt x="215412" y="641883"/>
                  </a:lnTo>
                  <a:lnTo>
                    <a:pt x="238770" y="695348"/>
                  </a:lnTo>
                  <a:lnTo>
                    <a:pt x="262722" y="749800"/>
                  </a:lnTo>
                  <a:lnTo>
                    <a:pt x="287217" y="805005"/>
                  </a:lnTo>
                  <a:lnTo>
                    <a:pt x="312204" y="860725"/>
                  </a:lnTo>
                  <a:lnTo>
                    <a:pt x="337632" y="916726"/>
                  </a:lnTo>
                  <a:lnTo>
                    <a:pt x="363451" y="972770"/>
                  </a:lnTo>
                  <a:lnTo>
                    <a:pt x="389609" y="1028621"/>
                  </a:lnTo>
                  <a:lnTo>
                    <a:pt x="416056" y="1084044"/>
                  </a:lnTo>
                  <a:lnTo>
                    <a:pt x="442740" y="1138802"/>
                  </a:lnTo>
                  <a:lnTo>
                    <a:pt x="469611" y="1192660"/>
                  </a:lnTo>
                  <a:lnTo>
                    <a:pt x="496617" y="1245381"/>
                  </a:lnTo>
                  <a:lnTo>
                    <a:pt x="523708" y="1296728"/>
                  </a:lnTo>
                  <a:lnTo>
                    <a:pt x="550833" y="1346467"/>
                  </a:lnTo>
                  <a:lnTo>
                    <a:pt x="577941" y="1394361"/>
                  </a:lnTo>
                  <a:lnTo>
                    <a:pt x="604980" y="1440173"/>
                  </a:lnTo>
                  <a:lnTo>
                    <a:pt x="631901" y="1483668"/>
                  </a:lnTo>
                  <a:lnTo>
                    <a:pt x="658652" y="1524610"/>
                  </a:lnTo>
                  <a:lnTo>
                    <a:pt x="685181" y="1562762"/>
                  </a:lnTo>
                  <a:lnTo>
                    <a:pt x="711439" y="1597888"/>
                  </a:lnTo>
                  <a:lnTo>
                    <a:pt x="737374" y="1629753"/>
                  </a:lnTo>
                  <a:lnTo>
                    <a:pt x="762935" y="1658119"/>
                  </a:lnTo>
                  <a:lnTo>
                    <a:pt x="812733" y="1703415"/>
                  </a:lnTo>
                  <a:lnTo>
                    <a:pt x="860425" y="1731886"/>
                  </a:lnTo>
                  <a:lnTo>
                    <a:pt x="919755" y="1745645"/>
                  </a:lnTo>
                  <a:lnTo>
                    <a:pt x="949421" y="1744690"/>
                  </a:lnTo>
                  <a:lnTo>
                    <a:pt x="1008752" y="1728580"/>
                  </a:lnTo>
                  <a:lnTo>
                    <a:pt x="1068084" y="1695491"/>
                  </a:lnTo>
                  <a:lnTo>
                    <a:pt x="1127417" y="1647771"/>
                  </a:lnTo>
                  <a:lnTo>
                    <a:pt x="1157084" y="1619158"/>
                  </a:lnTo>
                  <a:lnTo>
                    <a:pt x="1186751" y="1587768"/>
                  </a:lnTo>
                  <a:lnTo>
                    <a:pt x="1216419" y="1553893"/>
                  </a:lnTo>
                  <a:lnTo>
                    <a:pt x="1246087" y="1517827"/>
                  </a:lnTo>
                  <a:lnTo>
                    <a:pt x="1275755" y="1479864"/>
                  </a:lnTo>
                  <a:lnTo>
                    <a:pt x="1305424" y="1440297"/>
                  </a:lnTo>
                  <a:lnTo>
                    <a:pt x="1335093" y="1399420"/>
                  </a:lnTo>
                  <a:lnTo>
                    <a:pt x="1364763" y="1357526"/>
                  </a:lnTo>
                  <a:lnTo>
                    <a:pt x="1394433" y="1314908"/>
                  </a:lnTo>
                  <a:lnTo>
                    <a:pt x="1424104" y="1271860"/>
                  </a:lnTo>
                  <a:lnTo>
                    <a:pt x="1453775" y="1228675"/>
                  </a:lnTo>
                  <a:lnTo>
                    <a:pt x="1483447" y="1185647"/>
                  </a:lnTo>
                  <a:lnTo>
                    <a:pt x="1513120" y="1143068"/>
                  </a:lnTo>
                  <a:lnTo>
                    <a:pt x="1542793" y="1101233"/>
                  </a:lnTo>
                  <a:lnTo>
                    <a:pt x="1572467" y="1060435"/>
                  </a:lnTo>
                  <a:lnTo>
                    <a:pt x="1602142" y="1020968"/>
                  </a:lnTo>
                  <a:lnTo>
                    <a:pt x="1631818" y="983124"/>
                  </a:lnTo>
                  <a:lnTo>
                    <a:pt x="1661494" y="947197"/>
                  </a:lnTo>
                  <a:lnTo>
                    <a:pt x="1691171" y="913481"/>
                  </a:lnTo>
                  <a:lnTo>
                    <a:pt x="1720849" y="882269"/>
                  </a:lnTo>
                  <a:lnTo>
                    <a:pt x="1756695" y="846129"/>
                  </a:lnTo>
                  <a:lnTo>
                    <a:pt x="1792541" y="809883"/>
                  </a:lnTo>
                  <a:lnTo>
                    <a:pt x="1828387" y="773537"/>
                  </a:lnTo>
                  <a:lnTo>
                    <a:pt x="1864232" y="737099"/>
                  </a:lnTo>
                  <a:lnTo>
                    <a:pt x="1900078" y="700576"/>
                  </a:lnTo>
                  <a:lnTo>
                    <a:pt x="1935924" y="663975"/>
                  </a:lnTo>
                  <a:lnTo>
                    <a:pt x="1971770" y="627304"/>
                  </a:lnTo>
                  <a:lnTo>
                    <a:pt x="2007615" y="590568"/>
                  </a:lnTo>
                  <a:lnTo>
                    <a:pt x="2043461" y="553777"/>
                  </a:lnTo>
                  <a:lnTo>
                    <a:pt x="2079307" y="516936"/>
                  </a:lnTo>
                  <a:lnTo>
                    <a:pt x="2115153" y="480052"/>
                  </a:lnTo>
                  <a:lnTo>
                    <a:pt x="2150998" y="443134"/>
                  </a:lnTo>
                  <a:lnTo>
                    <a:pt x="2186844" y="406188"/>
                  </a:lnTo>
                  <a:lnTo>
                    <a:pt x="2222690" y="369222"/>
                  </a:lnTo>
                  <a:lnTo>
                    <a:pt x="2258536" y="332242"/>
                  </a:lnTo>
                  <a:lnTo>
                    <a:pt x="2294381" y="295256"/>
                  </a:lnTo>
                  <a:lnTo>
                    <a:pt x="2330227" y="258270"/>
                  </a:lnTo>
                  <a:lnTo>
                    <a:pt x="2366073" y="221293"/>
                  </a:lnTo>
                  <a:lnTo>
                    <a:pt x="2401919" y="184331"/>
                  </a:lnTo>
                  <a:lnTo>
                    <a:pt x="2437764" y="147391"/>
                  </a:lnTo>
                  <a:lnTo>
                    <a:pt x="2473610" y="110481"/>
                  </a:lnTo>
                  <a:lnTo>
                    <a:pt x="2509456" y="73608"/>
                  </a:lnTo>
                  <a:lnTo>
                    <a:pt x="2545302" y="36778"/>
                  </a:lnTo>
                  <a:lnTo>
                    <a:pt x="2581147" y="0"/>
                  </a:lnTo>
                </a:path>
              </a:pathLst>
            </a:custGeom>
            <a:ln w="18288">
              <a:solidFill>
                <a:srgbClr val="0161B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36675" y="5228335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38.7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7354" y="4883022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56.8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7905" y="4896739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56.1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8330" y="4628515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70.1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2847" y="3930141"/>
            <a:ext cx="2578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106.8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7085" y="6076289"/>
            <a:ext cx="2463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1</a:t>
            </a:r>
            <a:r>
              <a:rPr dirty="0" sz="800" spc="-10">
                <a:latin typeface="Times New Roman"/>
                <a:cs typeface="Times New Roman"/>
              </a:rPr>
              <a:t>0</a:t>
            </a:r>
            <a:r>
              <a:rPr dirty="0" sz="800">
                <a:latin typeface="Times New Roman"/>
                <a:cs typeface="Times New Roman"/>
              </a:rPr>
              <a:t>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7085" y="5749544"/>
            <a:ext cx="1600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7085" y="5422519"/>
            <a:ext cx="2127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7085" y="5095747"/>
            <a:ext cx="2127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87085" y="4768977"/>
            <a:ext cx="2127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87085" y="4441952"/>
            <a:ext cx="2127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7085" y="4115180"/>
            <a:ext cx="2127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059" y="3788409"/>
            <a:ext cx="486600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5345" algn="l"/>
              </a:tabLst>
            </a:pP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20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6</a:t>
            </a:r>
            <a:r>
              <a:rPr dirty="0" sz="80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5558" y="6076289"/>
            <a:ext cx="768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4961" y="5694984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4961" y="5313679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40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4961" y="4932426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60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4961" y="4551045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80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4059" y="4169790"/>
            <a:ext cx="17907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26896" y="6195771"/>
            <a:ext cx="195008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2490" algn="l"/>
                <a:tab pos="1732914" algn="l"/>
              </a:tabLst>
            </a:pP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8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9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08552" y="6195771"/>
            <a:ext cx="2292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68977" y="6195771"/>
            <a:ext cx="2292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70304" y="6449567"/>
            <a:ext cx="243840" cy="60960"/>
          </a:xfrm>
          <a:custGeom>
            <a:avLst/>
            <a:gdLst/>
            <a:ahLst/>
            <a:cxnLst/>
            <a:rect l="l" t="t" r="r" b="b"/>
            <a:pathLst>
              <a:path w="243839" h="60959">
                <a:moveTo>
                  <a:pt x="243839" y="0"/>
                </a:moveTo>
                <a:lnTo>
                  <a:pt x="0" y="0"/>
                </a:lnTo>
                <a:lnTo>
                  <a:pt x="0" y="60959"/>
                </a:lnTo>
                <a:lnTo>
                  <a:pt x="243839" y="60959"/>
                </a:lnTo>
                <a:lnTo>
                  <a:pt x="243839" y="0"/>
                </a:lnTo>
                <a:close/>
              </a:path>
            </a:pathLst>
          </a:custGeom>
          <a:solidFill>
            <a:srgbClr val="E612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53085" y="6407911"/>
            <a:ext cx="3357879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8656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微软雅黑"/>
                <a:cs typeface="微软雅黑"/>
              </a:rPr>
              <a:t>利拉鲁肽注射液（亿丹</a:t>
            </a:r>
            <a:r>
              <a:rPr dirty="0" sz="800" spc="-15">
                <a:latin typeface="微软雅黑"/>
                <a:cs typeface="微软雅黑"/>
              </a:rPr>
              <a:t>麦</a:t>
            </a:r>
            <a:r>
              <a:rPr dirty="0" sz="800">
                <a:latin typeface="微软雅黑"/>
                <a:cs typeface="微软雅黑"/>
              </a:rPr>
              <a:t>克朗）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99203" y="648004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18288">
            <a:solidFill>
              <a:srgbClr val="0161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327397" y="6399987"/>
            <a:ext cx="944244" cy="363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微软雅黑"/>
                <a:cs typeface="微软雅黑"/>
              </a:rPr>
              <a:t>yoy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75704" y="3840479"/>
            <a:ext cx="5023485" cy="2560320"/>
            <a:chOff x="6775704" y="3840479"/>
            <a:chExt cx="5023485" cy="2560320"/>
          </a:xfrm>
        </p:grpSpPr>
        <p:sp>
          <p:nvSpPr>
            <p:cNvPr id="39" name="object 39"/>
            <p:cNvSpPr/>
            <p:nvPr/>
          </p:nvSpPr>
          <p:spPr>
            <a:xfrm>
              <a:off x="7554468" y="4136135"/>
              <a:ext cx="3493135" cy="2234565"/>
            </a:xfrm>
            <a:custGeom>
              <a:avLst/>
              <a:gdLst/>
              <a:ahLst/>
              <a:cxnLst/>
              <a:rect l="l" t="t" r="r" b="b"/>
              <a:pathLst>
                <a:path w="3493134" h="2234565">
                  <a:moveTo>
                    <a:pt x="998220" y="1734312"/>
                  </a:moveTo>
                  <a:lnTo>
                    <a:pt x="0" y="1734312"/>
                  </a:lnTo>
                  <a:lnTo>
                    <a:pt x="0" y="2234184"/>
                  </a:lnTo>
                  <a:lnTo>
                    <a:pt x="998220" y="2234184"/>
                  </a:lnTo>
                  <a:lnTo>
                    <a:pt x="998220" y="1734312"/>
                  </a:lnTo>
                  <a:close/>
                </a:path>
                <a:path w="3493134" h="2234565">
                  <a:moveTo>
                    <a:pt x="3493008" y="0"/>
                  </a:moveTo>
                  <a:lnTo>
                    <a:pt x="2494788" y="0"/>
                  </a:lnTo>
                  <a:lnTo>
                    <a:pt x="2494788" y="2234184"/>
                  </a:lnTo>
                  <a:lnTo>
                    <a:pt x="3493008" y="2234184"/>
                  </a:lnTo>
                  <a:lnTo>
                    <a:pt x="3493008" y="0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75704" y="3843527"/>
              <a:ext cx="5020310" cy="2557780"/>
            </a:xfrm>
            <a:custGeom>
              <a:avLst/>
              <a:gdLst/>
              <a:ahLst/>
              <a:cxnLst/>
              <a:rect l="l" t="t" r="r" b="b"/>
              <a:pathLst>
                <a:path w="5020309" h="2557779">
                  <a:moveTo>
                    <a:pt x="30479" y="2526792"/>
                  </a:moveTo>
                  <a:lnTo>
                    <a:pt x="30479" y="0"/>
                  </a:lnTo>
                </a:path>
                <a:path w="5020309" h="2557779">
                  <a:moveTo>
                    <a:pt x="0" y="2526792"/>
                  </a:moveTo>
                  <a:lnTo>
                    <a:pt x="30479" y="2526792"/>
                  </a:lnTo>
                </a:path>
                <a:path w="5020309" h="2557779">
                  <a:moveTo>
                    <a:pt x="0" y="2165604"/>
                  </a:moveTo>
                  <a:lnTo>
                    <a:pt x="30479" y="2165604"/>
                  </a:lnTo>
                </a:path>
                <a:path w="5020309" h="2557779">
                  <a:moveTo>
                    <a:pt x="0" y="1804416"/>
                  </a:moveTo>
                  <a:lnTo>
                    <a:pt x="30479" y="1804416"/>
                  </a:lnTo>
                </a:path>
                <a:path w="5020309" h="2557779">
                  <a:moveTo>
                    <a:pt x="0" y="1443228"/>
                  </a:moveTo>
                  <a:lnTo>
                    <a:pt x="30479" y="1443228"/>
                  </a:lnTo>
                </a:path>
                <a:path w="5020309" h="2557779">
                  <a:moveTo>
                    <a:pt x="0" y="1082040"/>
                  </a:moveTo>
                  <a:lnTo>
                    <a:pt x="30479" y="1082040"/>
                  </a:lnTo>
                </a:path>
                <a:path w="5020309" h="2557779">
                  <a:moveTo>
                    <a:pt x="0" y="722376"/>
                  </a:moveTo>
                  <a:lnTo>
                    <a:pt x="30479" y="722376"/>
                  </a:lnTo>
                </a:path>
                <a:path w="5020309" h="2557779">
                  <a:moveTo>
                    <a:pt x="0" y="361188"/>
                  </a:moveTo>
                  <a:lnTo>
                    <a:pt x="30479" y="361188"/>
                  </a:lnTo>
                </a:path>
                <a:path w="5020309" h="2557779">
                  <a:moveTo>
                    <a:pt x="0" y="0"/>
                  </a:moveTo>
                  <a:lnTo>
                    <a:pt x="30479" y="0"/>
                  </a:lnTo>
                </a:path>
                <a:path w="5020309" h="2557779">
                  <a:moveTo>
                    <a:pt x="30479" y="2526792"/>
                  </a:moveTo>
                  <a:lnTo>
                    <a:pt x="5020056" y="2526792"/>
                  </a:lnTo>
                </a:path>
                <a:path w="5020309" h="2557779">
                  <a:moveTo>
                    <a:pt x="30479" y="2526792"/>
                  </a:moveTo>
                  <a:lnTo>
                    <a:pt x="30479" y="2557272"/>
                  </a:lnTo>
                </a:path>
                <a:path w="5020309" h="2557779">
                  <a:moveTo>
                    <a:pt x="2525268" y="2526792"/>
                  </a:moveTo>
                  <a:lnTo>
                    <a:pt x="2525268" y="2557272"/>
                  </a:lnTo>
                </a:path>
                <a:path w="5020309" h="2557779">
                  <a:moveTo>
                    <a:pt x="5020056" y="2526792"/>
                  </a:moveTo>
                  <a:lnTo>
                    <a:pt x="5020056" y="2557272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946392" y="397306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7950454" y="5677001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13.9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445877" y="3942969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61.9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31051" y="6287820"/>
            <a:ext cx="768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80378" y="5926632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80378" y="5565749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80378" y="5204586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30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80378" y="4843398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40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580378" y="4482465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50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580378" y="4121277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60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80378" y="3760470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70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39785" y="6406692"/>
            <a:ext cx="2292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435208" y="6406692"/>
            <a:ext cx="2292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20814" y="3922014"/>
            <a:ext cx="155448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微软雅黑"/>
                <a:cs typeface="微软雅黑"/>
              </a:rPr>
              <a:t>司美格鲁肽注射液（亿</a:t>
            </a:r>
            <a:r>
              <a:rPr dirty="0" sz="800" spc="-15">
                <a:latin typeface="微软雅黑"/>
                <a:cs typeface="微软雅黑"/>
              </a:rPr>
              <a:t>丹</a:t>
            </a:r>
            <a:r>
              <a:rPr dirty="0" sz="800">
                <a:latin typeface="微软雅黑"/>
                <a:cs typeface="微软雅黑"/>
              </a:rPr>
              <a:t>麦克</a:t>
            </a:r>
            <a:r>
              <a:rPr dirty="0" sz="800" spc="-15">
                <a:latin typeface="微软雅黑"/>
                <a:cs typeface="微软雅黑"/>
              </a:rPr>
              <a:t>朗</a:t>
            </a:r>
            <a:r>
              <a:rPr dirty="0" sz="800">
                <a:latin typeface="微软雅黑"/>
                <a:cs typeface="微软雅黑"/>
              </a:rPr>
              <a:t>）</a:t>
            </a:r>
            <a:endParaRPr sz="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136" y="1082420"/>
            <a:ext cx="10182860" cy="1413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  <a:tabLst>
                <a:tab pos="313690" algn="l"/>
              </a:tabLst>
            </a:pPr>
            <a:r>
              <a:rPr dirty="0" sz="1400" b="0">
                <a:solidFill>
                  <a:srgbClr val="00AFEF"/>
                </a:solidFill>
                <a:latin typeface="微软雅黑 Light"/>
                <a:cs typeface="微软雅黑 Light"/>
              </a:rPr>
              <a:t>┃	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减重：华东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产品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布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局丰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富</a:t>
            </a:r>
            <a:endParaRPr sz="1400">
              <a:latin typeface="微软雅黑"/>
              <a:cs typeface="微软雅黑"/>
            </a:endParaRPr>
          </a:p>
          <a:p>
            <a:pPr algn="just" marL="192405" marR="5080" indent="-180340">
              <a:lnSpc>
                <a:spcPct val="119100"/>
              </a:lnSpc>
              <a:spcBef>
                <a:spcPts val="124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适应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方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面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除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礼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局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重适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其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东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的利拉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肽减重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应症进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最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快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市申请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已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2022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7月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得</a:t>
            </a:r>
            <a:r>
              <a:rPr dirty="0" sz="1400" spc="-35">
                <a:solidFill>
                  <a:srgbClr val="57585B"/>
                </a:solidFill>
                <a:latin typeface="微软雅黑"/>
                <a:cs typeface="微软雅黑"/>
              </a:rPr>
              <a:t>NMPA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，有望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为国内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个获批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于减重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 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续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自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HDM1005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控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股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子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道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DR10624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计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划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适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单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靶点、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靶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GLP-1 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领域均有产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减重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应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81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本周关注：华东医药糖尿病和减重管线梳理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40551" y="6623101"/>
            <a:ext cx="33210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资料来源：医药魔方，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创证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（注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研发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度截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至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2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0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2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3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5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月）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9603" y="2510027"/>
            <a:ext cx="4796155" cy="224154"/>
          </a:xfrm>
          <a:prstGeom prst="rect">
            <a:avLst/>
          </a:prstGeom>
          <a:solidFill>
            <a:srgbClr val="0A4EA1"/>
          </a:solidFill>
        </p:spPr>
        <p:txBody>
          <a:bodyPr wrap="square" lIns="0" tIns="107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dirty="0" sz="1000" spc="-5" b="1">
                <a:solidFill>
                  <a:srgbClr val="FFFFFF"/>
                </a:solidFill>
                <a:latin typeface="微软雅黑"/>
                <a:cs typeface="微软雅黑"/>
              </a:rPr>
              <a:t>中国GLP-1减重适应症研发布局</a:t>
            </a:r>
            <a:endParaRPr sz="1000">
              <a:latin typeface="微软雅黑"/>
              <a:cs typeface="微软雅黑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5265" y="2773679"/>
          <a:ext cx="11991340" cy="3837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94"/>
                <a:gridCol w="1677035"/>
                <a:gridCol w="1248409"/>
                <a:gridCol w="1014094"/>
                <a:gridCol w="1014095"/>
                <a:gridCol w="2203450"/>
                <a:gridCol w="1618615"/>
                <a:gridCol w="2184400"/>
              </a:tblGrid>
              <a:tr h="1662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分类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药品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药物类型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给药方式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给药频率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靶点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厂商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marL="8890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研发进展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</a:tr>
              <a:tr h="166242"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单靶点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利拉鲁肽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华东医药/杭州九源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890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申报上市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6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利拉鲁肽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江苏万邦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4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贝那鲁肽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仁会生物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申报上市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4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洛塞那肽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江苏豪森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4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司美格鲁肽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诺和诺德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司美格鲁肽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口服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诺和诺德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4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38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格鲁塔珠单抗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大分子（单抗）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先为达生物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6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4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Ecnoglutide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先为达生物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3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GZR-18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大分子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甘李药业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6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4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诺利糖肽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小分子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恒瑞医药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6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4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SAL0112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小分子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口服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日制剂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信立泰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39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4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XW014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小分子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口服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先为达生物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临床前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369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双靶点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替尔泊肽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礼来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4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Mazdutide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GLP1R/GCGR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信达生物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344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4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BI-456906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勃林格殷格翰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6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GMA-106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大分子（双抗）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杭州鸿运华宁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39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HEC-88473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大分子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GLP1R/FGF-21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东阳光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39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RAY-1225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众生药业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39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6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BGM-0504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小分子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博瑞医药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39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HDM1005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GLP1R/GIPR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华东医药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临床前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626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三靶点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10604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48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LY-3437943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大分子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周制剂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GLP1R/GIPR/GCGR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礼来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39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62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604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DR-10624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大分子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GLP1R/GCGR/FGFR1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道尔生物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临床前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81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本周关注：华东医药糖尿病和减重管线梳理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40551" y="6617614"/>
            <a:ext cx="50139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</a:t>
            </a:r>
            <a:r>
              <a:rPr dirty="0" sz="900" spc="-75">
                <a:solidFill>
                  <a:srgbClr val="57585B"/>
                </a:solidFill>
                <a:latin typeface="微软雅黑"/>
                <a:cs typeface="微软雅黑"/>
              </a:rPr>
              <a:t> 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Wind，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诺和诺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德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公告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中国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居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民营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养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与慢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性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病状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况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报告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(2020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900" spc="-10">
                <a:solidFill>
                  <a:srgbClr val="57585B"/>
                </a:solidFill>
                <a:latin typeface="微软雅黑"/>
                <a:cs typeface="微软雅黑"/>
              </a:rPr>
              <a:t>)，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康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，华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证券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测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算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36" y="1082420"/>
            <a:ext cx="10179050" cy="9061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  <a:tabLst>
                <a:tab pos="313690" algn="l"/>
              </a:tabLst>
            </a:pPr>
            <a:r>
              <a:rPr dirty="0" sz="1400" b="0">
                <a:solidFill>
                  <a:srgbClr val="00AFEF"/>
                </a:solidFill>
                <a:latin typeface="微软雅黑 Light"/>
                <a:cs typeface="微软雅黑 Light"/>
              </a:rPr>
              <a:t>┃	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减重：华东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利拉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肽有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望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拿下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内首</a:t>
            </a:r>
            <a:r>
              <a:rPr dirty="0" sz="1400" spc="5" b="1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适应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批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文</a:t>
            </a:r>
            <a:endParaRPr sz="1400">
              <a:latin typeface="微软雅黑"/>
              <a:cs typeface="微软雅黑"/>
            </a:endParaRPr>
          </a:p>
          <a:p>
            <a:pPr marL="192405" marR="5080" indent="-180340">
              <a:lnSpc>
                <a:spcPct val="119300"/>
              </a:lnSpc>
              <a:spcBef>
                <a:spcPts val="123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短期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看，华东医药利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鲁肽有望拿下国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首</a:t>
            </a:r>
            <a:r>
              <a:rPr dirty="0" sz="1400" spc="-2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减重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应症批文。根据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算，我们预计公司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拉鲁肽减重适应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峰 值将达到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4.3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亿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元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鲁肽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糖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尿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病+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减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重两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适应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销售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值合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计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将达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10.7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亿元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0271" y="1994916"/>
            <a:ext cx="4780915" cy="28829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39369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09"/>
              </a:spcBef>
            </a:pPr>
            <a:r>
              <a:rPr dirty="0" sz="1200" spc="-5" b="1">
                <a:solidFill>
                  <a:srgbClr val="FFFFFF"/>
                </a:solidFill>
                <a:latin typeface="微软雅黑"/>
                <a:cs typeface="微软雅黑"/>
              </a:rPr>
              <a:t>华东医药利拉鲁肽减重适应症销售收入测算</a:t>
            </a:r>
            <a:endParaRPr sz="1200">
              <a:latin typeface="微软雅黑"/>
              <a:cs typeface="微软雅黑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9587" y="2328291"/>
          <a:ext cx="10666730" cy="4239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/>
                <a:gridCol w="599439"/>
                <a:gridCol w="599439"/>
                <a:gridCol w="599439"/>
                <a:gridCol w="599439"/>
                <a:gridCol w="599439"/>
                <a:gridCol w="599439"/>
                <a:gridCol w="599440"/>
                <a:gridCol w="599440"/>
                <a:gridCol w="599440"/>
                <a:gridCol w="599440"/>
                <a:gridCol w="599440"/>
                <a:gridCol w="687070"/>
                <a:gridCol w="599440"/>
              </a:tblGrid>
              <a:tr h="169037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2023E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2024E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2025E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2026E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2027E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2028E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2029E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2030E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2031E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2032E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中国总人口（亿）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14.20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14.22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14.23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14.25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14.26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7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yoy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7"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1118870" algn="l"/>
                        </a:tabLst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其中：	</a:t>
                      </a:r>
                      <a:r>
                        <a:rPr dirty="0" sz="800" spc="-5">
                          <a:latin typeface="微软雅黑"/>
                          <a:cs typeface="微软雅黑"/>
                        </a:rPr>
                        <a:t>0-5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岁人口（亿）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7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7"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6-17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岁人口（亿）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1.7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79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18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岁及以上人口（亿）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7">
                <a:tc grid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肥胖适应症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D9D9D9"/>
                      </a:solidFill>
                      <a:prstDash val="solid"/>
                    </a:lnL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AED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9037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肥胖率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16.0%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16.2%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16.4%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16.6%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16.8%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17.0%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967740" algn="l"/>
                        </a:tabLst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其中：	</a:t>
                      </a:r>
                      <a:r>
                        <a:rPr dirty="0" sz="800" spc="-5">
                          <a:latin typeface="微软雅黑"/>
                          <a:cs typeface="微软雅黑"/>
                        </a:rPr>
                        <a:t>6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岁以下人口肥胖率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3.7%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3.9%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4.2%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4.5%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4.7%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7"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6-17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岁人口肥胖率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7.9%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8.1%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8.3%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8.5%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8.7%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8.9%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9.5%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9.7%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9.9%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10.3%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7"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18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岁及以上人口肥胖率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16.4%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16.6%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16.8%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17.0%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17.2%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17.4%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17.6%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17.8%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18.0%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18.2%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18.4%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18.6%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18.8%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7">
                <a:tc>
                  <a:txBody>
                    <a:bodyPr/>
                    <a:lstStyle/>
                    <a:p>
                      <a:pPr marL="918844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中国肥胖人口（亿）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2.07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2.10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2.13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2.16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2.19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2.22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2.24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2.27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2.30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7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2.33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2.36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2.39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2.42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yoy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1.2%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7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减肥药使用率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6.4%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8.3%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13.7%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17.4%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7"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其中</a:t>
                      </a:r>
                      <a:r>
                        <a:rPr dirty="0" sz="800" spc="-5">
                          <a:latin typeface="微软雅黑"/>
                          <a:cs typeface="微软雅黑"/>
                        </a:rPr>
                        <a:t>：6-17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岁人口用药渗透率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0.2%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3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7"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18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岁及以上人口用药渗透率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6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marL="918844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用药患者人数（万）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92.7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105.9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126.6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158.4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603.2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1018.6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1444.2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1880.1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2326.3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8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2782.8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3249.7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3727.0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4214.7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6"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GLP-1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使用率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66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37">
                <a:tc>
                  <a:txBody>
                    <a:bodyPr/>
                    <a:lstStyle/>
                    <a:p>
                      <a:pPr marL="875030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GLP-1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使用人数（万）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1.6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12.1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45.8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93.9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159.8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244.3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938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347.9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471.2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615.0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779.7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87"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利拉鲁肽市场份额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100%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100%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80%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55%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66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62">
                <a:tc>
                  <a:txBody>
                    <a:bodyPr/>
                    <a:lstStyle/>
                    <a:p>
                      <a:pPr marL="868680" marR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华东利拉鲁肽市场份额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100%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100%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60%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50%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66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75"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使用年费（万元）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75"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年费调整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-30%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-30%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-10%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-10%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69062">
                <a:tc>
                  <a:txBody>
                    <a:bodyPr/>
                    <a:lstStyle/>
                    <a:p>
                      <a:pPr marL="716280" marR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减重适应症销售收入（</a:t>
                      </a:r>
                      <a:r>
                        <a:rPr dirty="0" sz="800" spc="-15" b="1">
                          <a:latin typeface="微软雅黑"/>
                          <a:cs typeface="微软雅黑"/>
                        </a:rPr>
                        <a:t>亿</a:t>
                      </a:r>
                      <a:r>
                        <a:rPr dirty="0" sz="800" b="1">
                          <a:latin typeface="微软雅黑"/>
                          <a:cs typeface="微软雅黑"/>
                        </a:rPr>
                        <a:t>元）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latin typeface="微软雅黑"/>
                          <a:cs typeface="微软雅黑"/>
                        </a:rPr>
                        <a:t>0.63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latin typeface="微软雅黑"/>
                          <a:cs typeface="微软雅黑"/>
                        </a:rPr>
                        <a:t>3.38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latin typeface="微软雅黑"/>
                          <a:cs typeface="微软雅黑"/>
                        </a:rPr>
                        <a:t>4.31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latin typeface="微软雅黑"/>
                          <a:cs typeface="微软雅黑"/>
                        </a:rPr>
                        <a:t>4.05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latin typeface="微软雅黑"/>
                          <a:cs typeface="微软雅黑"/>
                        </a:rPr>
                        <a:t>4.06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latin typeface="微软雅黑"/>
                          <a:cs typeface="微软雅黑"/>
                        </a:rPr>
                        <a:t>3.72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22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latin typeface="微软雅黑"/>
                          <a:cs typeface="微软雅黑"/>
                        </a:rPr>
                        <a:t>2.94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latin typeface="微软雅黑"/>
                          <a:cs typeface="微软雅黑"/>
                        </a:rPr>
                        <a:t>3.24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latin typeface="微软雅黑"/>
                          <a:cs typeface="微软雅黑"/>
                        </a:rPr>
                        <a:t>2.64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latin typeface="微软雅黑"/>
                          <a:cs typeface="微软雅黑"/>
                        </a:rPr>
                        <a:t>2.68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</a:tr>
              <a:tr h="169075">
                <a:tc>
                  <a:txBody>
                    <a:bodyPr/>
                    <a:lstStyle/>
                    <a:p>
                      <a:pPr marL="423545" marR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利拉鲁肽降糖+减重合计</a:t>
                      </a:r>
                      <a:r>
                        <a:rPr dirty="0" sz="800" spc="-1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销</a:t>
                      </a: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售收</a:t>
                      </a:r>
                      <a:r>
                        <a:rPr dirty="0" sz="800" spc="-1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入</a:t>
                      </a: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（亿</a:t>
                      </a:r>
                      <a:r>
                        <a:rPr dirty="0" sz="800" spc="-1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元</a:t>
                      </a: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1.32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7.87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10.65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10.01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9.02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8.81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22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8.37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8.99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9.00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7.91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17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2076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创新药：贝达药</a:t>
            </a:r>
            <a:r>
              <a:rPr dirty="0"/>
              <a:t>业</a:t>
            </a:r>
            <a:r>
              <a:rPr dirty="0" spc="-5">
                <a:latin typeface="Arial"/>
                <a:cs typeface="Arial"/>
              </a:rPr>
              <a:t>——</a:t>
            </a:r>
            <a:r>
              <a:rPr dirty="0" spc="-5"/>
              <a:t>迎接产品新周期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136" y="1073370"/>
            <a:ext cx="10443845" cy="363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5715" indent="-180340">
              <a:lnSpc>
                <a:spcPct val="119100"/>
              </a:lnSpc>
              <a:spcBef>
                <a:spcPts val="10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研发管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线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迎来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收获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期：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贝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达研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发管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线报批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时间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轴来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，我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们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认为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公司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即将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来新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周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早年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单品种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biotech，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 2005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提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交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克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临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申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并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2011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年获批上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2016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IPO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上市后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，公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通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引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合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作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+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自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申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了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一批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产品，目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前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， 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恩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沙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尼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、贝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伐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珠单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已经获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批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伏罗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尼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布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、贝福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尼即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获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，MCLA-129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BPI-16350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、巴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利单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弗利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单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抗处于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册 研究。</a:t>
            </a:r>
            <a:endParaRPr sz="1400">
              <a:latin typeface="微软雅黑"/>
              <a:cs typeface="微软雅黑"/>
            </a:endParaRPr>
          </a:p>
          <a:p>
            <a:pPr algn="just" marL="192405" marR="180340" indent="-180340">
              <a:lnSpc>
                <a:spcPct val="119000"/>
              </a:lnSpc>
              <a:spcBef>
                <a:spcPts val="12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EGFR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深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度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布</a:t>
            </a:r>
            <a:r>
              <a:rPr dirty="0" sz="1400" spc="15" b="1">
                <a:solidFill>
                  <a:srgbClr val="57585B"/>
                </a:solidFill>
                <a:latin typeface="微软雅黑"/>
                <a:cs typeface="微软雅黑"/>
              </a:rPr>
              <a:t>局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，百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亿市场潜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力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浮出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水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面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突变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50%，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叠加用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，EGFR突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变是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内肺癌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域中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最大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过几 年来的深度布局，贝达药业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EGFR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领域实现了最全面的布局，相关产品销售潜力有望达到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亿级别。1）一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EGFR-TKI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埃克替尼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术后辅助适应症被纳入医保，国内唯一，保持大体量销售；2）三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EGFR-TKI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贝福替尼即将获批上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，一二线均取得了全球最长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PFS；3）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首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个国产EGFR/C-Met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抗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MCLA-129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能够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兜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底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耐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尼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处于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I/II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册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研究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；4）BPI-361175 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为国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先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的四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EGFR-TKI，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对C797S突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变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；5）BPI-460372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首个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TEAD抑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制剂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和贝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尼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合用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药；6）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  款抗血管产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品贝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伐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珠单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已上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尼布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将上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联合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药潜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92405" marR="5080" indent="-180340">
              <a:lnSpc>
                <a:spcPct val="118900"/>
              </a:lnSpc>
              <a:spcBef>
                <a:spcPts val="12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多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开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启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商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化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阶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段</a:t>
            </a:r>
            <a:r>
              <a:rPr dirty="0" sz="1400" spc="15" b="1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沙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保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快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超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20亿元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贝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珠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单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多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靶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互补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  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增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强公司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肺癌科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室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的粘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性，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预计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5-10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亿元销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潜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。伏罗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尼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布为首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国产肾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备联合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用药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+off-label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潜力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销售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值 有望达到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10-20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亿元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BPI-16350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处于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临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III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阶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段，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子设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计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对标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礼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来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abemaciclib，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潜在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me-better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潜力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大。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28021" y="6597802"/>
            <a:ext cx="1624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资料来源：公司公告，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创证券</a:t>
            </a:r>
            <a:endParaRPr sz="9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18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7239634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医疗器械：高值耗材迎来新成长，</a:t>
            </a:r>
            <a:r>
              <a:rPr dirty="0" spc="-5">
                <a:latin typeface="Arial"/>
                <a:cs typeface="Arial"/>
              </a:rPr>
              <a:t>IVD</a:t>
            </a:r>
            <a:r>
              <a:rPr dirty="0" spc="-5"/>
              <a:t>有望回归高增长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136" y="1128776"/>
            <a:ext cx="10182860" cy="4914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高值耗材集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采陆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续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落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地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迎来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成长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重点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推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荐骨</a:t>
            </a:r>
            <a:r>
              <a:rPr dirty="0" sz="1400" spc="5" b="1">
                <a:solidFill>
                  <a:srgbClr val="57585B"/>
                </a:solidFill>
                <a:latin typeface="微软雅黑"/>
                <a:cs typeface="微软雅黑"/>
              </a:rPr>
              <a:t>科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、电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理赛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道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，关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春立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威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高骨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科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、三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友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惠泰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疗等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12700" marR="5080">
              <a:lnSpc>
                <a:spcPct val="119000"/>
              </a:lnSpc>
              <a:spcBef>
                <a:spcPts val="1200"/>
              </a:spcBef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骨科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：1）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益老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龄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化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，国内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科市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前景广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骨科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病发病率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相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关度极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例如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体压缩性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折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性关节炎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质疏 松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等疾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发病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年龄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呈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正相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科手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透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率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我国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伤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脊柱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关节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透率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别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170">
                <a:solidFill>
                  <a:srgbClr val="57585B"/>
                </a:solidFill>
                <a:latin typeface="微软雅黑"/>
                <a:cs typeface="微软雅黑"/>
              </a:rPr>
              <a:t> 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4.9%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1.5%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 spc="165">
                <a:solidFill>
                  <a:srgbClr val="57585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0.6%， 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别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66%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38%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43%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相比于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科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高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增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格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拉动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手术量提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3）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科植入物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采对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产龙头是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国产龙头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应对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采也更重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纷纷进行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业务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拓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、更积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拓国 际市场。骨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科植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物集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落地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龙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头有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迎来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长。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重点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注春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威高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科、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友医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疗。</a:t>
            </a:r>
            <a:endParaRPr sz="1400">
              <a:latin typeface="微软雅黑"/>
              <a:cs typeface="微软雅黑"/>
            </a:endParaRPr>
          </a:p>
          <a:p>
            <a:pPr algn="just" marL="12700" marR="5080">
              <a:lnSpc>
                <a:spcPct val="119000"/>
              </a:lnSpc>
              <a:spcBef>
                <a:spcPts val="1205"/>
              </a:spcBef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电生理：1）中国心律失常发病率高，室上速与房颤患者近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1500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万人。中国快速性心律失常患者中使用电生理手术治疗的手术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持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续增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我国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手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术渗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率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相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较美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等发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家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有很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提升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空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以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2020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年房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颤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患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与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颤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消融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手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术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，2020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我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房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颤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患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者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达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1159.6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万人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应房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颤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仅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8.2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万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中国电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理市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口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替代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间广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阔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不足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10%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随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内企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技术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突破</a:t>
            </a:r>
            <a:endParaRPr sz="1400">
              <a:latin typeface="微软雅黑"/>
              <a:cs typeface="微软雅黑"/>
            </a:endParaRPr>
          </a:p>
          <a:p>
            <a:pPr algn="just" marL="12700" marR="6350">
              <a:lnSpc>
                <a:spcPct val="118900"/>
              </a:lnSpc>
              <a:spcBef>
                <a:spcPts val="10"/>
              </a:spcBef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（如三维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术）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及政策支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进口替代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望加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3）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福建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牵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头的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电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生理集采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国内企业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有中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。其中，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电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生理 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19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别中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，惠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（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含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埃普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）12个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别中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。对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市场份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额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低的国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企业而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集采有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加速提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市占</a:t>
            </a:r>
            <a:r>
              <a:rPr dirty="0" sz="1400" spc="40">
                <a:solidFill>
                  <a:srgbClr val="57585B"/>
                </a:solidFill>
                <a:latin typeface="微软雅黑"/>
                <a:cs typeface="微软雅黑"/>
              </a:rPr>
              <a:t>率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重点关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泰 医疗、微创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电生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理。</a:t>
            </a:r>
            <a:endParaRPr sz="1400">
              <a:latin typeface="微软雅黑"/>
              <a:cs typeface="微软雅黑"/>
            </a:endParaRPr>
          </a:p>
          <a:p>
            <a:pPr marL="299085" indent="-287020">
              <a:lnSpc>
                <a:spcPct val="100000"/>
              </a:lnSpc>
              <a:spcBef>
                <a:spcPts val="15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IVD受益诊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疗恢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复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有望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回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归高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增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长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点推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荐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化学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光赛</a:t>
            </a:r>
            <a:r>
              <a:rPr dirty="0" sz="1400" spc="5" b="1">
                <a:solidFill>
                  <a:srgbClr val="57585B"/>
                </a:solidFill>
                <a:latin typeface="微软雅黑"/>
                <a:cs typeface="微软雅黑"/>
              </a:rPr>
              <a:t>道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，如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普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门科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技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、迪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瑞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医疗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迈瑞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疗、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安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图生</a:t>
            </a:r>
            <a:r>
              <a:rPr dirty="0" sz="1400" spc="-5" b="1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，关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新产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业。</a:t>
            </a:r>
            <a:endParaRPr sz="1400">
              <a:latin typeface="微软雅黑"/>
              <a:cs typeface="微软雅黑"/>
            </a:endParaRPr>
          </a:p>
          <a:p>
            <a:pPr algn="just" marL="12700" marR="5080">
              <a:lnSpc>
                <a:spcPct val="119100"/>
              </a:lnSpc>
              <a:spcBef>
                <a:spcPts val="1205"/>
              </a:spcBef>
            </a:pP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化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学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光：1）IVD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规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模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最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（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超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300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亿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元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）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增速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较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快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（15-20%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左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右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）的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分赛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道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2）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发光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道国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空间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广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 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发光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产市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占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率20-25%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左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右。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产替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从二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向三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医院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渗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从传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染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检测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向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他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检测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域渗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透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3）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海外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场进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一步 打开成长空间。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迈瑞、新产业等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代表的国产发光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业海外业务进展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迅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，逐步从装机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量转向试剂放量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推荐迈瑞医疗、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安图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生物、普门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科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迪瑞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疗，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点关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新产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" y="6518147"/>
            <a:ext cx="5795772" cy="2331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50190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6860" algn="l"/>
              </a:tabLst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40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	</a:t>
            </a: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19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79502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医疗器械：医疗设备国产替代加速，低值耗材低估值高增长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0136" y="1128776"/>
            <a:ext cx="10358120" cy="5372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医疗设备受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益国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替代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浪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潮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贴息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贷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款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5" b="1">
                <a:solidFill>
                  <a:srgbClr val="57585B"/>
                </a:solidFill>
                <a:latin typeface="微软雅黑"/>
                <a:cs typeface="微软雅黑"/>
              </a:rPr>
              <a:t>ICU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建设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等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。重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推荐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海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泰新</a:t>
            </a:r>
            <a:r>
              <a:rPr dirty="0" sz="1400" spc="5" b="1">
                <a:solidFill>
                  <a:srgbClr val="57585B"/>
                </a:solidFill>
                <a:latin typeface="微软雅黑"/>
                <a:cs typeface="微软雅黑"/>
              </a:rPr>
              <a:t>光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、澳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内镜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开立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疗、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迈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瑞医</a:t>
            </a:r>
            <a:r>
              <a:rPr dirty="0" sz="1400" spc="-5" b="1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12700" marR="180975">
              <a:lnSpc>
                <a:spcPct val="119000"/>
              </a:lnSpc>
              <a:spcBef>
                <a:spcPts val="1200"/>
              </a:spcBef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政策利好：1）国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代大浪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来国内医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器械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场的国产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代进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程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加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面，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内医疗器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企业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过多年技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积淀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  部分产品性能已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到甚至超越进口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平，性价比优势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出；另一方面，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策支持采购国产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疗设备，各项支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采购国产医疗设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政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策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持续推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2）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贴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贷款政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策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22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9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月国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家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卫健委发布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关于使用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财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政贴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贷款购置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疗设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相关建议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通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知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预计全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范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围将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带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约2000亿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元的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贷款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需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3）ICU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床位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建设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。22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11月卫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健委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定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院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ICU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床位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达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10%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22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12月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9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日 国家卫健委的要求，新冠定点救治医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院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ICU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病床要达到床位总</a:t>
            </a:r>
            <a:r>
              <a:rPr dirty="0" sz="1400" spc="-20">
                <a:solidFill>
                  <a:srgbClr val="57585B"/>
                </a:solidFill>
                <a:latin typeface="微软雅黑"/>
                <a:cs typeface="微软雅黑"/>
              </a:rPr>
              <a:t>数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10%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的比例，并且要求其他三级医院综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合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ICU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床位总数要达到4%的 比例，同时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按床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总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4%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改造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转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换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ICU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软镜赛道：国内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均内镜诊疗开展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率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镜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升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潜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当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前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策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支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力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度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大，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镜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份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额大部分被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进口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商占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替代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业技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水平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进口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距缩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小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性价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比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高，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放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量可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期。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硬镜赛道：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微创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术在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内渗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透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率有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较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大提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间。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硬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镜市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代空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广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硬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镜企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技术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步加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速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92405" indent="-180340">
              <a:lnSpc>
                <a:spcPct val="100000"/>
              </a:lnSpc>
              <a:spcBef>
                <a:spcPts val="152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低值耗材处于低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估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值高增长状态，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内受益产品升级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及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渠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道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扩</a:t>
            </a:r>
            <a:r>
              <a:rPr dirty="0" sz="1400" spc="5" b="1">
                <a:solidFill>
                  <a:srgbClr val="57585B"/>
                </a:solidFill>
                <a:latin typeface="微软雅黑"/>
                <a:cs typeface="微软雅黑"/>
              </a:rPr>
              <a:t>张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，海外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受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益新客户和新产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订单，推荐维力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5" b="1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，关注振德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医疗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2700" marR="181610">
              <a:lnSpc>
                <a:spcPct val="119300"/>
              </a:lnSpc>
              <a:spcBef>
                <a:spcPts val="1190"/>
              </a:spcBef>
              <a:buSzPct val="92857"/>
              <a:buAutoNum type="arabicPlain"/>
              <a:tabLst>
                <a:tab pos="299720" algn="l"/>
              </a:tabLst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产品升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。例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，在国内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用敷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料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领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域，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敷料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望逐步取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传统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料占据主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市场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份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额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。在国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手术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控市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性产 品对重复性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产品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替代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发展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趋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导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尿管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对导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管表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涂层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材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料和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性材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料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究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将推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产品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续升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2700" marR="182245">
              <a:lnSpc>
                <a:spcPct val="118600"/>
              </a:lnSpc>
              <a:spcBef>
                <a:spcPts val="1210"/>
              </a:spcBef>
              <a:buSzPct val="92857"/>
              <a:buAutoNum type="arabicPlain"/>
              <a:tabLst>
                <a:tab pos="299720" algn="l"/>
              </a:tabLst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渠道扩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张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内低值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耗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材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防疫相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凭借防疫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品的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销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，渠道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盖面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幅扩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大。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另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外，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分国内低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业在 积极推进营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销改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革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和产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入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院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营销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革成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效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显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产品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院明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显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加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快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医院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药店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覆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盖量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幅提</a:t>
            </a:r>
            <a:r>
              <a:rPr dirty="0" sz="1400" spc="-25">
                <a:solidFill>
                  <a:srgbClr val="57585B"/>
                </a:solidFill>
                <a:latin typeface="微软雅黑"/>
                <a:cs typeface="微软雅黑"/>
              </a:rPr>
              <a:t>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2700" marR="181610">
              <a:lnSpc>
                <a:spcPct val="119300"/>
              </a:lnSpc>
              <a:spcBef>
                <a:spcPts val="1205"/>
              </a:spcBef>
              <a:buSzPct val="92857"/>
              <a:buAutoNum type="arabicPlain"/>
              <a:tabLst>
                <a:tab pos="299720" algn="l"/>
              </a:tabLst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海外新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客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户和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产品订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单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低值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材企业在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外主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从事代工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务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目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国内低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耗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外客户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扩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仍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较大空</a:t>
            </a:r>
            <a:r>
              <a:rPr dirty="0" sz="1400" spc="-20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我们 认为，国内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低耗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业品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类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扩充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外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单个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户可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给国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低耗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业更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产品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类的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工订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单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" y="6518147"/>
            <a:ext cx="5795772" cy="2331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2343" y="0"/>
            <a:ext cx="1819655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8397" y="1878329"/>
            <a:ext cx="8361045" cy="828040"/>
          </a:xfrm>
          <a:prstGeom prst="rect">
            <a:avLst/>
          </a:prstGeom>
          <a:ln w="25907">
            <a:solidFill>
              <a:srgbClr val="0A4EA1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97409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0A4EA1"/>
                </a:solidFill>
                <a:latin typeface="微软雅黑"/>
                <a:cs typeface="微软雅黑"/>
              </a:rPr>
              <a:t>行情回顾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9660" y="3056890"/>
            <a:ext cx="208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A6A6A6"/>
                </a:solidFill>
                <a:latin typeface="微软雅黑"/>
                <a:cs typeface="微软雅黑"/>
              </a:rPr>
              <a:t>板块观点和投资组合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660" y="3960367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A6A6A6"/>
                </a:solidFill>
                <a:latin typeface="微软雅黑"/>
                <a:cs typeface="微软雅黑"/>
              </a:rPr>
              <a:t>行业和个股事件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224" y="2081783"/>
            <a:ext cx="472440" cy="459105"/>
          </a:xfrm>
          <a:prstGeom prst="rect">
            <a:avLst/>
          </a:prstGeom>
          <a:solidFill>
            <a:srgbClr val="006FC0"/>
          </a:solidFill>
        </p:spPr>
        <p:txBody>
          <a:bodyPr wrap="square" lIns="0" tIns="9906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780"/>
              </a:spcBef>
            </a:pP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01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2416" y="2999232"/>
            <a:ext cx="447040" cy="43180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8636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680"/>
              </a:spcBef>
            </a:pP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02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3939" y="3902964"/>
            <a:ext cx="447040" cy="43180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8636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680"/>
              </a:spcBef>
            </a:pP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03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6375" y="1261948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第一部分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61214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医药消费：重点关注中药及医疗服务相关机会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8326" y="6617614"/>
            <a:ext cx="1054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数据来源：华创证券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543" y="1256538"/>
            <a:ext cx="11236325" cy="4305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【中药】政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策支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持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逐步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落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地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业趋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势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清晰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明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确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全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面看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好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多点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开花</a:t>
            </a:r>
            <a:endParaRPr sz="1400">
              <a:latin typeface="微软雅黑"/>
              <a:cs typeface="微软雅黑"/>
            </a:endParaRPr>
          </a:p>
          <a:p>
            <a:pPr marL="299085" marR="5080" indent="-287020">
              <a:lnSpc>
                <a:spcPct val="118900"/>
              </a:lnSpc>
              <a:spcBef>
                <a:spcPts val="12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2015年以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对中医药产业的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持力度不断强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化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实施细节逐步清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，产业趋势已逐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清晰明确。在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此背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景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，我们重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点关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注从宏观 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策利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观实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业绩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转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化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体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推荐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板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1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益于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求走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带动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心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原材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料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（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牛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价，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药资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源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相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关品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种 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望迎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统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性提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价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机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关注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仔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同仁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民集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；2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具备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显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著提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潜在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标的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议关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达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 东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阿阿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胶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康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恩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贝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昆药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团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太极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团等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；3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好产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道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综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合实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突出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院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中药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注：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岭药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康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缘药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 天士力、新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天药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制药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等。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【医疗服务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】看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好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具备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全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国化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扩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张能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力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优质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标的</a:t>
            </a:r>
            <a:endParaRPr sz="1400">
              <a:latin typeface="微软雅黑"/>
              <a:cs typeface="微软雅黑"/>
            </a:endParaRPr>
          </a:p>
          <a:p>
            <a:pPr algn="just" marL="299085" marR="182245" indent="-287020">
              <a:lnSpc>
                <a:spcPct val="118900"/>
              </a:lnSpc>
              <a:spcBef>
                <a:spcPts val="1210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随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着政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策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民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营医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度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逐步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明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叠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加医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量的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定性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预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疗服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务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整体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望实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反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转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关注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：1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求旺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盛 且复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性强的中医、肿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瘤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赛道龙头：固生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、海吉亚医疗；2、眼科黄金赛道：普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眼科、何氏眼科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华厦眼科、爱尔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科等；3、其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细 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赛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道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龙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头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通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策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三星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锦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欣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殖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、国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学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【药房】长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中短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逻辑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清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晰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绩确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定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推动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估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值修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复</a:t>
            </a:r>
            <a:endParaRPr sz="1400">
              <a:latin typeface="微软雅黑"/>
              <a:cs typeface="微软雅黑"/>
            </a:endParaRPr>
          </a:p>
          <a:p>
            <a:pPr algn="just" marL="299085" marR="184150" indent="-287020">
              <a:lnSpc>
                <a:spcPct val="119300"/>
              </a:lnSpc>
              <a:spcBef>
                <a:spcPts val="1190"/>
              </a:spcBef>
              <a:buFont typeface="Arial"/>
              <a:buChar char="•"/>
              <a:tabLst>
                <a:tab pos="299720" algn="l"/>
              </a:tabLst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考虑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疫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零售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客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实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恢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程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度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加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步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提 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速，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我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们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预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23-24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头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整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体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同</a:t>
            </a:r>
            <a:r>
              <a:rPr dirty="0" sz="1400" spc="30">
                <a:solidFill>
                  <a:srgbClr val="57585B"/>
                </a:solidFill>
                <a:latin typeface="微软雅黑"/>
                <a:cs typeface="微软雅黑"/>
              </a:rPr>
              <a:t>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绩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合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增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速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望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恢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复</a:t>
            </a:r>
            <a:r>
              <a:rPr dirty="0" sz="1400" spc="30">
                <a:solidFill>
                  <a:srgbClr val="57585B"/>
                </a:solidFill>
                <a:latin typeface="微软雅黑"/>
                <a:cs typeface="微软雅黑"/>
              </a:rPr>
              <a:t>至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5-10%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20-35%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当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下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（23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）PE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处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15-30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值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备 性价比，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续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疫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或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将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带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更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高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绩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性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；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议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心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堂、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之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佳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参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林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、益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老百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姓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、漱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平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民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5118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医药工业：看好特色原料药行业困境反转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22132" y="6617614"/>
            <a:ext cx="190753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数据来源</a:t>
            </a:r>
            <a:r>
              <a:rPr dirty="0" sz="900" spc="-10">
                <a:solidFill>
                  <a:srgbClr val="57585B"/>
                </a:solidFill>
                <a:latin typeface="微软雅黑"/>
                <a:cs typeface="微软雅黑"/>
              </a:rPr>
              <a:t>：Wind，KPMG，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华创证券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36" y="1128776"/>
            <a:ext cx="10267950" cy="2068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建议关注重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磅品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种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专利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期带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来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的新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增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量和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纵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向拓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制剂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逐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步进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入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兑现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的企</a:t>
            </a:r>
            <a:r>
              <a:rPr dirty="0" sz="1400" spc="15" b="1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192405" marR="5080" indent="-180340">
              <a:lnSpc>
                <a:spcPct val="119100"/>
              </a:lnSpc>
              <a:spcBef>
                <a:spcPts val="120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专利悬崖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下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，关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重磅慢病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品的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增</a:t>
            </a:r>
            <a:r>
              <a:rPr dirty="0" sz="1400" spc="15" b="1">
                <a:solidFill>
                  <a:srgbClr val="57585B"/>
                </a:solidFill>
                <a:latin typeface="微软雅黑"/>
                <a:cs typeface="微软雅黑"/>
              </a:rPr>
              <a:t>量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根据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Evaluate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 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Pharma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数据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显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，2019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至2026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全球有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近3000亿美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元原研药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（如 沙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类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类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类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等新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病重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）陆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续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专利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仿制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价格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约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专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利药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10%-20%，2019-2026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制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药的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空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间大概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298-596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亿美元。而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着增量仿制药对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专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利药份额的侵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袭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会进一步扩容特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色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原料药市场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建议关注同和药业、天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股 份。</a:t>
            </a:r>
            <a:endParaRPr sz="1400">
              <a:latin typeface="微软雅黑"/>
              <a:cs typeface="微软雅黑"/>
            </a:endParaRPr>
          </a:p>
          <a:p>
            <a:pPr algn="just" marL="192405" marR="5080" indent="-180340">
              <a:lnSpc>
                <a:spcPct val="119300"/>
              </a:lnSpc>
              <a:spcBef>
                <a:spcPts val="119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向下游制剂端延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伸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，部分企业已经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入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业绩兑现期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料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制剂一体化企业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备较强成本优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在当前国内外的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制药环境下都较为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舒适。建议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关注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纵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向拓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制剂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已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进入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绩兑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期的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海药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40" y="3368040"/>
            <a:ext cx="5198745" cy="33274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38735" rIns="0" bIns="0" rtlCol="0" vert="horz">
            <a:spAutoFit/>
          </a:bodyPr>
          <a:lstStyle/>
          <a:p>
            <a:pPr marL="201930">
              <a:lnSpc>
                <a:spcPct val="100000"/>
              </a:lnSpc>
              <a:spcBef>
                <a:spcPts val="305"/>
              </a:spcBef>
            </a:pPr>
            <a:r>
              <a:rPr dirty="0" sz="1500" spc="-5" b="1">
                <a:solidFill>
                  <a:srgbClr val="FFFFFF"/>
                </a:solidFill>
                <a:latin typeface="微软雅黑"/>
                <a:cs typeface="微软雅黑"/>
              </a:rPr>
              <a:t>2019-2026</a:t>
            </a:r>
            <a:r>
              <a:rPr dirty="0" sz="1500" b="1">
                <a:solidFill>
                  <a:srgbClr val="FFFFFF"/>
                </a:solidFill>
                <a:latin typeface="微软雅黑"/>
                <a:cs typeface="微软雅黑"/>
              </a:rPr>
              <a:t>专利到期可能影响的原研药销售额(十亿美元)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2659" y="3368040"/>
            <a:ext cx="5965190" cy="33274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38735" rIns="0" bIns="0" rtlCol="0" vert="horz">
            <a:spAutoFit/>
          </a:bodyPr>
          <a:lstStyle/>
          <a:p>
            <a:pPr marL="140335">
              <a:lnSpc>
                <a:spcPct val="100000"/>
              </a:lnSpc>
              <a:spcBef>
                <a:spcPts val="305"/>
              </a:spcBef>
            </a:pPr>
            <a:r>
              <a:rPr dirty="0" sz="1500" spc="-5" b="1">
                <a:solidFill>
                  <a:srgbClr val="FFFFFF"/>
                </a:solidFill>
                <a:latin typeface="微软雅黑"/>
                <a:cs typeface="微软雅黑"/>
              </a:rPr>
              <a:t>2020-2026</a:t>
            </a:r>
            <a:r>
              <a:rPr dirty="0" sz="1500" b="1">
                <a:solidFill>
                  <a:srgbClr val="FFFFFF"/>
                </a:solidFill>
                <a:latin typeface="微软雅黑"/>
                <a:cs typeface="微软雅黑"/>
              </a:rPr>
              <a:t>即将专利过期的重磅品种</a:t>
            </a:r>
            <a:r>
              <a:rPr dirty="0" sz="1500" spc="-5" b="1">
                <a:solidFill>
                  <a:srgbClr val="FFFFFF"/>
                </a:solidFill>
                <a:latin typeface="微软雅黑"/>
                <a:cs typeface="微软雅黑"/>
              </a:rPr>
              <a:t>（2019</a:t>
            </a:r>
            <a:r>
              <a:rPr dirty="0" sz="1500" b="1">
                <a:solidFill>
                  <a:srgbClr val="FFFFFF"/>
                </a:solidFill>
                <a:latin typeface="微软雅黑"/>
                <a:cs typeface="微软雅黑"/>
              </a:rPr>
              <a:t>年销售额，十亿美元）</a:t>
            </a:r>
            <a:endParaRPr sz="1500">
              <a:latin typeface="微软雅黑"/>
              <a:cs typeface="微软雅黑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2396" y="3899915"/>
            <a:ext cx="4346575" cy="2056130"/>
            <a:chOff x="882396" y="3899915"/>
            <a:chExt cx="4346575" cy="2056130"/>
          </a:xfrm>
        </p:grpSpPr>
        <p:sp>
          <p:nvSpPr>
            <p:cNvPr id="10" name="object 10"/>
            <p:cNvSpPr/>
            <p:nvPr/>
          </p:nvSpPr>
          <p:spPr>
            <a:xfrm>
              <a:off x="1027176" y="4597907"/>
              <a:ext cx="152400" cy="1327785"/>
            </a:xfrm>
            <a:custGeom>
              <a:avLst/>
              <a:gdLst/>
              <a:ahLst/>
              <a:cxnLst/>
              <a:rect l="l" t="t" r="r" b="b"/>
              <a:pathLst>
                <a:path w="152400" h="1327785">
                  <a:moveTo>
                    <a:pt x="152400" y="0"/>
                  </a:moveTo>
                  <a:lnTo>
                    <a:pt x="0" y="0"/>
                  </a:lnTo>
                  <a:lnTo>
                    <a:pt x="0" y="1327404"/>
                  </a:lnTo>
                  <a:lnTo>
                    <a:pt x="152400" y="132740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79576" y="5492495"/>
              <a:ext cx="154305" cy="433070"/>
            </a:xfrm>
            <a:custGeom>
              <a:avLst/>
              <a:gdLst/>
              <a:ahLst/>
              <a:cxnLst/>
              <a:rect l="l" t="t" r="r" b="b"/>
              <a:pathLst>
                <a:path w="154305" h="433070">
                  <a:moveTo>
                    <a:pt x="153924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153924" y="432815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0161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62100" y="5463539"/>
              <a:ext cx="154305" cy="462280"/>
            </a:xfrm>
            <a:custGeom>
              <a:avLst/>
              <a:gdLst/>
              <a:ahLst/>
              <a:cxnLst/>
              <a:rect l="l" t="t" r="r" b="b"/>
              <a:pathLst>
                <a:path w="154305" h="462279">
                  <a:moveTo>
                    <a:pt x="15392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53924" y="461772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16024" y="5088635"/>
              <a:ext cx="152400" cy="836930"/>
            </a:xfrm>
            <a:custGeom>
              <a:avLst/>
              <a:gdLst/>
              <a:ahLst/>
              <a:cxnLst/>
              <a:rect l="l" t="t" r="r" b="b"/>
              <a:pathLst>
                <a:path w="152400" h="836929">
                  <a:moveTo>
                    <a:pt x="152400" y="0"/>
                  </a:moveTo>
                  <a:lnTo>
                    <a:pt x="0" y="0"/>
                  </a:lnTo>
                  <a:lnTo>
                    <a:pt x="0" y="836676"/>
                  </a:lnTo>
                  <a:lnTo>
                    <a:pt x="152400" y="83667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161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98548" y="5579363"/>
              <a:ext cx="152400" cy="346075"/>
            </a:xfrm>
            <a:custGeom>
              <a:avLst/>
              <a:gdLst/>
              <a:ahLst/>
              <a:cxnLst/>
              <a:rect l="l" t="t" r="r" b="b"/>
              <a:pathLst>
                <a:path w="152400" h="346075">
                  <a:moveTo>
                    <a:pt x="152400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152400" y="34594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50948" y="5463539"/>
              <a:ext cx="154305" cy="462280"/>
            </a:xfrm>
            <a:custGeom>
              <a:avLst/>
              <a:gdLst/>
              <a:ahLst/>
              <a:cxnLst/>
              <a:rect l="l" t="t" r="r" b="b"/>
              <a:pathLst>
                <a:path w="154305" h="462279">
                  <a:moveTo>
                    <a:pt x="15392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53924" y="461772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0161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34996" y="4885943"/>
              <a:ext cx="152400" cy="1039494"/>
            </a:xfrm>
            <a:custGeom>
              <a:avLst/>
              <a:gdLst/>
              <a:ahLst/>
              <a:cxnLst/>
              <a:rect l="l" t="t" r="r" b="b"/>
              <a:pathLst>
                <a:path w="152400" h="1039495">
                  <a:moveTo>
                    <a:pt x="152400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152400" y="103936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87396" y="5434583"/>
              <a:ext cx="152400" cy="490855"/>
            </a:xfrm>
            <a:custGeom>
              <a:avLst/>
              <a:gdLst/>
              <a:ahLst/>
              <a:cxnLst/>
              <a:rect l="l" t="t" r="r" b="b"/>
              <a:pathLst>
                <a:path w="152400" h="490854">
                  <a:moveTo>
                    <a:pt x="152400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152400" y="49072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161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169919" y="4107179"/>
              <a:ext cx="154305" cy="1818639"/>
            </a:xfrm>
            <a:custGeom>
              <a:avLst/>
              <a:gdLst/>
              <a:ahLst/>
              <a:cxnLst/>
              <a:rect l="l" t="t" r="r" b="b"/>
              <a:pathLst>
                <a:path w="154304" h="1818639">
                  <a:moveTo>
                    <a:pt x="153924" y="0"/>
                  </a:moveTo>
                  <a:lnTo>
                    <a:pt x="0" y="0"/>
                  </a:lnTo>
                  <a:lnTo>
                    <a:pt x="0" y="1818132"/>
                  </a:lnTo>
                  <a:lnTo>
                    <a:pt x="153924" y="1818132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23844" y="5146547"/>
              <a:ext cx="152400" cy="779145"/>
            </a:xfrm>
            <a:custGeom>
              <a:avLst/>
              <a:gdLst/>
              <a:ahLst/>
              <a:cxnLst/>
              <a:rect l="l" t="t" r="r" b="b"/>
              <a:pathLst>
                <a:path w="152400" h="779145">
                  <a:moveTo>
                    <a:pt x="152400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152400" y="77876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161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06368" y="5318759"/>
              <a:ext cx="152400" cy="607060"/>
            </a:xfrm>
            <a:custGeom>
              <a:avLst/>
              <a:gdLst/>
              <a:ahLst/>
              <a:cxnLst/>
              <a:rect l="l" t="t" r="r" b="b"/>
              <a:pathLst>
                <a:path w="152400" h="607060">
                  <a:moveTo>
                    <a:pt x="152400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152400" y="606551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58768" y="5318759"/>
              <a:ext cx="154305" cy="607060"/>
            </a:xfrm>
            <a:custGeom>
              <a:avLst/>
              <a:gdLst/>
              <a:ahLst/>
              <a:cxnLst/>
              <a:rect l="l" t="t" r="r" b="b"/>
              <a:pathLst>
                <a:path w="154304" h="607060">
                  <a:moveTo>
                    <a:pt x="153924" y="0"/>
                  </a:moveTo>
                  <a:lnTo>
                    <a:pt x="0" y="0"/>
                  </a:lnTo>
                  <a:lnTo>
                    <a:pt x="0" y="606551"/>
                  </a:lnTo>
                  <a:lnTo>
                    <a:pt x="153924" y="6065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0161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41292" y="4482083"/>
              <a:ext cx="154305" cy="1443355"/>
            </a:xfrm>
            <a:custGeom>
              <a:avLst/>
              <a:gdLst/>
              <a:ahLst/>
              <a:cxnLst/>
              <a:rect l="l" t="t" r="r" b="b"/>
              <a:pathLst>
                <a:path w="154304" h="1443354">
                  <a:moveTo>
                    <a:pt x="153924" y="0"/>
                  </a:moveTo>
                  <a:lnTo>
                    <a:pt x="0" y="0"/>
                  </a:lnTo>
                  <a:lnTo>
                    <a:pt x="0" y="1443228"/>
                  </a:lnTo>
                  <a:lnTo>
                    <a:pt x="153924" y="1443228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95216" y="5347715"/>
              <a:ext cx="152400" cy="577850"/>
            </a:xfrm>
            <a:custGeom>
              <a:avLst/>
              <a:gdLst/>
              <a:ahLst/>
              <a:cxnLst/>
              <a:rect l="l" t="t" r="r" b="b"/>
              <a:pathLst>
                <a:path w="152400" h="577850">
                  <a:moveTo>
                    <a:pt x="152400" y="0"/>
                  </a:moveTo>
                  <a:lnTo>
                    <a:pt x="0" y="0"/>
                  </a:lnTo>
                  <a:lnTo>
                    <a:pt x="0" y="577596"/>
                  </a:lnTo>
                  <a:lnTo>
                    <a:pt x="152400" y="57759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161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777740" y="4366259"/>
              <a:ext cx="154305" cy="1559560"/>
            </a:xfrm>
            <a:custGeom>
              <a:avLst/>
              <a:gdLst/>
              <a:ahLst/>
              <a:cxnLst/>
              <a:rect l="l" t="t" r="r" b="b"/>
              <a:pathLst>
                <a:path w="154304" h="1559560">
                  <a:moveTo>
                    <a:pt x="153924" y="0"/>
                  </a:moveTo>
                  <a:lnTo>
                    <a:pt x="0" y="0"/>
                  </a:lnTo>
                  <a:lnTo>
                    <a:pt x="0" y="1559052"/>
                  </a:lnTo>
                  <a:lnTo>
                    <a:pt x="153924" y="1559052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931663" y="5231891"/>
              <a:ext cx="152400" cy="693420"/>
            </a:xfrm>
            <a:custGeom>
              <a:avLst/>
              <a:gdLst/>
              <a:ahLst/>
              <a:cxnLst/>
              <a:rect l="l" t="t" r="r" b="b"/>
              <a:pathLst>
                <a:path w="152400" h="693420">
                  <a:moveTo>
                    <a:pt x="152400" y="0"/>
                  </a:moveTo>
                  <a:lnTo>
                    <a:pt x="0" y="0"/>
                  </a:lnTo>
                  <a:lnTo>
                    <a:pt x="0" y="693419"/>
                  </a:lnTo>
                  <a:lnTo>
                    <a:pt x="152400" y="69341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161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198363" y="3904487"/>
              <a:ext cx="30480" cy="2021205"/>
            </a:xfrm>
            <a:custGeom>
              <a:avLst/>
              <a:gdLst/>
              <a:ahLst/>
              <a:cxnLst/>
              <a:rect l="l" t="t" r="r" b="b"/>
              <a:pathLst>
                <a:path w="30479" h="2021204">
                  <a:moveTo>
                    <a:pt x="0" y="2020824"/>
                  </a:moveTo>
                  <a:lnTo>
                    <a:pt x="0" y="0"/>
                  </a:lnTo>
                </a:path>
                <a:path w="30479" h="2021204">
                  <a:moveTo>
                    <a:pt x="0" y="2020824"/>
                  </a:moveTo>
                  <a:lnTo>
                    <a:pt x="30480" y="2020824"/>
                  </a:lnTo>
                </a:path>
                <a:path w="30479" h="2021204">
                  <a:moveTo>
                    <a:pt x="0" y="1684020"/>
                  </a:moveTo>
                  <a:lnTo>
                    <a:pt x="30480" y="1684020"/>
                  </a:lnTo>
                </a:path>
                <a:path w="30479" h="2021204">
                  <a:moveTo>
                    <a:pt x="0" y="1347216"/>
                  </a:moveTo>
                  <a:lnTo>
                    <a:pt x="30480" y="1347216"/>
                  </a:lnTo>
                </a:path>
                <a:path w="30479" h="2021204">
                  <a:moveTo>
                    <a:pt x="0" y="1010412"/>
                  </a:moveTo>
                  <a:lnTo>
                    <a:pt x="30480" y="1010412"/>
                  </a:lnTo>
                </a:path>
                <a:path w="30479" h="2021204">
                  <a:moveTo>
                    <a:pt x="0" y="673607"/>
                  </a:moveTo>
                  <a:lnTo>
                    <a:pt x="30480" y="673607"/>
                  </a:lnTo>
                </a:path>
                <a:path w="30479" h="2021204">
                  <a:moveTo>
                    <a:pt x="0" y="336804"/>
                  </a:moveTo>
                  <a:lnTo>
                    <a:pt x="30480" y="336804"/>
                  </a:lnTo>
                </a:path>
                <a:path w="30479" h="2021204">
                  <a:moveTo>
                    <a:pt x="0" y="0"/>
                  </a:moveTo>
                  <a:lnTo>
                    <a:pt x="30480" y="0"/>
                  </a:lnTo>
                </a:path>
              </a:pathLst>
            </a:custGeom>
            <a:ln w="9144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82396" y="3904487"/>
              <a:ext cx="4316095" cy="2051685"/>
            </a:xfrm>
            <a:custGeom>
              <a:avLst/>
              <a:gdLst/>
              <a:ahLst/>
              <a:cxnLst/>
              <a:rect l="l" t="t" r="r" b="b"/>
              <a:pathLst>
                <a:path w="4316095" h="2051685">
                  <a:moveTo>
                    <a:pt x="28956" y="2020824"/>
                  </a:moveTo>
                  <a:lnTo>
                    <a:pt x="28956" y="0"/>
                  </a:lnTo>
                </a:path>
                <a:path w="4316095" h="2051685">
                  <a:moveTo>
                    <a:pt x="0" y="2020824"/>
                  </a:moveTo>
                  <a:lnTo>
                    <a:pt x="28956" y="2020824"/>
                  </a:lnTo>
                </a:path>
                <a:path w="4316095" h="2051685">
                  <a:moveTo>
                    <a:pt x="0" y="1732788"/>
                  </a:moveTo>
                  <a:lnTo>
                    <a:pt x="28956" y="1732788"/>
                  </a:lnTo>
                </a:path>
                <a:path w="4316095" h="2051685">
                  <a:moveTo>
                    <a:pt x="0" y="1443228"/>
                  </a:moveTo>
                  <a:lnTo>
                    <a:pt x="28956" y="1443228"/>
                  </a:lnTo>
                </a:path>
                <a:path w="4316095" h="2051685">
                  <a:moveTo>
                    <a:pt x="0" y="1155192"/>
                  </a:moveTo>
                  <a:lnTo>
                    <a:pt x="28956" y="1155192"/>
                  </a:lnTo>
                </a:path>
                <a:path w="4316095" h="2051685">
                  <a:moveTo>
                    <a:pt x="0" y="865632"/>
                  </a:moveTo>
                  <a:lnTo>
                    <a:pt x="28956" y="865632"/>
                  </a:lnTo>
                </a:path>
                <a:path w="4316095" h="2051685">
                  <a:moveTo>
                    <a:pt x="0" y="577595"/>
                  </a:moveTo>
                  <a:lnTo>
                    <a:pt x="28956" y="577595"/>
                  </a:lnTo>
                </a:path>
                <a:path w="4316095" h="2051685">
                  <a:moveTo>
                    <a:pt x="0" y="288036"/>
                  </a:moveTo>
                  <a:lnTo>
                    <a:pt x="28956" y="288036"/>
                  </a:lnTo>
                </a:path>
                <a:path w="4316095" h="2051685">
                  <a:moveTo>
                    <a:pt x="0" y="0"/>
                  </a:moveTo>
                  <a:lnTo>
                    <a:pt x="28956" y="0"/>
                  </a:lnTo>
                </a:path>
                <a:path w="4316095" h="2051685">
                  <a:moveTo>
                    <a:pt x="28956" y="2020824"/>
                  </a:moveTo>
                  <a:lnTo>
                    <a:pt x="4315968" y="2020824"/>
                  </a:lnTo>
                </a:path>
                <a:path w="4316095" h="2051685">
                  <a:moveTo>
                    <a:pt x="28956" y="2020824"/>
                  </a:moveTo>
                  <a:lnTo>
                    <a:pt x="28956" y="2051303"/>
                  </a:lnTo>
                </a:path>
                <a:path w="4316095" h="2051685">
                  <a:moveTo>
                    <a:pt x="565404" y="2020824"/>
                  </a:moveTo>
                  <a:lnTo>
                    <a:pt x="565404" y="2051303"/>
                  </a:lnTo>
                </a:path>
                <a:path w="4316095" h="2051685">
                  <a:moveTo>
                    <a:pt x="1101852" y="2020824"/>
                  </a:moveTo>
                  <a:lnTo>
                    <a:pt x="1101852" y="2051303"/>
                  </a:lnTo>
                </a:path>
                <a:path w="4316095" h="2051685">
                  <a:moveTo>
                    <a:pt x="1636776" y="2020824"/>
                  </a:moveTo>
                  <a:lnTo>
                    <a:pt x="1636776" y="2051303"/>
                  </a:lnTo>
                </a:path>
                <a:path w="4316095" h="2051685">
                  <a:moveTo>
                    <a:pt x="2173224" y="2020824"/>
                  </a:moveTo>
                  <a:lnTo>
                    <a:pt x="2173224" y="2051303"/>
                  </a:lnTo>
                </a:path>
                <a:path w="4316095" h="2051685">
                  <a:moveTo>
                    <a:pt x="2708148" y="2020824"/>
                  </a:moveTo>
                  <a:lnTo>
                    <a:pt x="2708148" y="2051303"/>
                  </a:lnTo>
                </a:path>
                <a:path w="4316095" h="2051685">
                  <a:moveTo>
                    <a:pt x="3244595" y="2020824"/>
                  </a:moveTo>
                  <a:lnTo>
                    <a:pt x="3244595" y="2051303"/>
                  </a:lnTo>
                </a:path>
                <a:path w="4316095" h="2051685">
                  <a:moveTo>
                    <a:pt x="3781043" y="2020824"/>
                  </a:moveTo>
                  <a:lnTo>
                    <a:pt x="3781043" y="2051303"/>
                  </a:lnTo>
                </a:path>
                <a:path w="4316095" h="2051685">
                  <a:moveTo>
                    <a:pt x="4315968" y="2020824"/>
                  </a:moveTo>
                  <a:lnTo>
                    <a:pt x="4315968" y="205130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79791" y="3994233"/>
              <a:ext cx="3751579" cy="1567815"/>
            </a:xfrm>
            <a:custGeom>
              <a:avLst/>
              <a:gdLst/>
              <a:ahLst/>
              <a:cxnLst/>
              <a:rect l="l" t="t" r="r" b="b"/>
              <a:pathLst>
                <a:path w="3751579" h="1567814">
                  <a:moveTo>
                    <a:pt x="0" y="145966"/>
                  </a:moveTo>
                  <a:lnTo>
                    <a:pt x="20608" y="192000"/>
                  </a:lnTo>
                  <a:lnTo>
                    <a:pt x="41216" y="239312"/>
                  </a:lnTo>
                  <a:lnTo>
                    <a:pt x="61826" y="287736"/>
                  </a:lnTo>
                  <a:lnTo>
                    <a:pt x="82436" y="337105"/>
                  </a:lnTo>
                  <a:lnTo>
                    <a:pt x="103046" y="387252"/>
                  </a:lnTo>
                  <a:lnTo>
                    <a:pt x="123657" y="438011"/>
                  </a:lnTo>
                  <a:lnTo>
                    <a:pt x="144269" y="489214"/>
                  </a:lnTo>
                  <a:lnTo>
                    <a:pt x="164880" y="540696"/>
                  </a:lnTo>
                  <a:lnTo>
                    <a:pt x="185492" y="592290"/>
                  </a:lnTo>
                  <a:lnTo>
                    <a:pt x="206104" y="643828"/>
                  </a:lnTo>
                  <a:lnTo>
                    <a:pt x="226716" y="695144"/>
                  </a:lnTo>
                  <a:lnTo>
                    <a:pt x="247328" y="746072"/>
                  </a:lnTo>
                  <a:lnTo>
                    <a:pt x="267939" y="796444"/>
                  </a:lnTo>
                  <a:lnTo>
                    <a:pt x="288551" y="846095"/>
                  </a:lnTo>
                  <a:lnTo>
                    <a:pt x="309162" y="894856"/>
                  </a:lnTo>
                  <a:lnTo>
                    <a:pt x="329773" y="942563"/>
                  </a:lnTo>
                  <a:lnTo>
                    <a:pt x="350384" y="989047"/>
                  </a:lnTo>
                  <a:lnTo>
                    <a:pt x="370994" y="1034143"/>
                  </a:lnTo>
                  <a:lnTo>
                    <a:pt x="391604" y="1077683"/>
                  </a:lnTo>
                  <a:lnTo>
                    <a:pt x="412213" y="1119501"/>
                  </a:lnTo>
                  <a:lnTo>
                    <a:pt x="432822" y="1159430"/>
                  </a:lnTo>
                  <a:lnTo>
                    <a:pt x="453429" y="1197303"/>
                  </a:lnTo>
                  <a:lnTo>
                    <a:pt x="474036" y="1232954"/>
                  </a:lnTo>
                  <a:lnTo>
                    <a:pt x="494642" y="1266216"/>
                  </a:lnTo>
                  <a:lnTo>
                    <a:pt x="535851" y="1324907"/>
                  </a:lnTo>
                  <a:lnTo>
                    <a:pt x="576535" y="1374323"/>
                  </a:lnTo>
                  <a:lnTo>
                    <a:pt x="617490" y="1418162"/>
                  </a:lnTo>
                  <a:lnTo>
                    <a:pt x="658667" y="1456407"/>
                  </a:lnTo>
                  <a:lnTo>
                    <a:pt x="700016" y="1489038"/>
                  </a:lnTo>
                  <a:lnTo>
                    <a:pt x="741489" y="1516037"/>
                  </a:lnTo>
                  <a:lnTo>
                    <a:pt x="783035" y="1537384"/>
                  </a:lnTo>
                  <a:lnTo>
                    <a:pt x="824606" y="1553059"/>
                  </a:lnTo>
                  <a:lnTo>
                    <a:pt x="866152" y="1563046"/>
                  </a:lnTo>
                  <a:lnTo>
                    <a:pt x="907625" y="1567323"/>
                  </a:lnTo>
                  <a:lnTo>
                    <a:pt x="948974" y="1565872"/>
                  </a:lnTo>
                  <a:lnTo>
                    <a:pt x="990151" y="1558675"/>
                  </a:lnTo>
                  <a:lnTo>
                    <a:pt x="1031106" y="1545712"/>
                  </a:lnTo>
                  <a:lnTo>
                    <a:pt x="1071791" y="1526964"/>
                  </a:lnTo>
                  <a:lnTo>
                    <a:pt x="1128183" y="1486420"/>
                  </a:lnTo>
                  <a:lnTo>
                    <a:pt x="1156381" y="1458993"/>
                  </a:lnTo>
                  <a:lnTo>
                    <a:pt x="1184581" y="1427386"/>
                  </a:lnTo>
                  <a:lnTo>
                    <a:pt x="1212782" y="1392040"/>
                  </a:lnTo>
                  <a:lnTo>
                    <a:pt x="1240985" y="1353397"/>
                  </a:lnTo>
                  <a:lnTo>
                    <a:pt x="1269188" y="1311901"/>
                  </a:lnTo>
                  <a:lnTo>
                    <a:pt x="1297391" y="1267992"/>
                  </a:lnTo>
                  <a:lnTo>
                    <a:pt x="1325595" y="1222114"/>
                  </a:lnTo>
                  <a:lnTo>
                    <a:pt x="1353799" y="1174708"/>
                  </a:lnTo>
                  <a:lnTo>
                    <a:pt x="1382003" y="1126216"/>
                  </a:lnTo>
                  <a:lnTo>
                    <a:pt x="1410207" y="1077081"/>
                  </a:lnTo>
                  <a:lnTo>
                    <a:pt x="1438410" y="1027745"/>
                  </a:lnTo>
                  <a:lnTo>
                    <a:pt x="1466612" y="978650"/>
                  </a:lnTo>
                  <a:lnTo>
                    <a:pt x="1494813" y="930238"/>
                  </a:lnTo>
                  <a:lnTo>
                    <a:pt x="1523013" y="882951"/>
                  </a:lnTo>
                  <a:lnTo>
                    <a:pt x="1551212" y="837232"/>
                  </a:lnTo>
                  <a:lnTo>
                    <a:pt x="1579409" y="793522"/>
                  </a:lnTo>
                  <a:lnTo>
                    <a:pt x="1607604" y="752264"/>
                  </a:lnTo>
                  <a:lnTo>
                    <a:pt x="1631970" y="715826"/>
                  </a:lnTo>
                  <a:lnTo>
                    <a:pt x="1656334" y="675791"/>
                  </a:lnTo>
                  <a:lnTo>
                    <a:pt x="1680697" y="632736"/>
                  </a:lnTo>
                  <a:lnTo>
                    <a:pt x="1705059" y="587242"/>
                  </a:lnTo>
                  <a:lnTo>
                    <a:pt x="1729420" y="539887"/>
                  </a:lnTo>
                  <a:lnTo>
                    <a:pt x="1753781" y="491250"/>
                  </a:lnTo>
                  <a:lnTo>
                    <a:pt x="1778140" y="441911"/>
                  </a:lnTo>
                  <a:lnTo>
                    <a:pt x="1802499" y="392448"/>
                  </a:lnTo>
                  <a:lnTo>
                    <a:pt x="1826857" y="343440"/>
                  </a:lnTo>
                  <a:lnTo>
                    <a:pt x="1851216" y="295466"/>
                  </a:lnTo>
                  <a:lnTo>
                    <a:pt x="1875574" y="249106"/>
                  </a:lnTo>
                  <a:lnTo>
                    <a:pt x="1899932" y="204938"/>
                  </a:lnTo>
                  <a:lnTo>
                    <a:pt x="1924290" y="163541"/>
                  </a:lnTo>
                  <a:lnTo>
                    <a:pt x="1948648" y="125495"/>
                  </a:lnTo>
                  <a:lnTo>
                    <a:pt x="1973007" y="91378"/>
                  </a:lnTo>
                  <a:lnTo>
                    <a:pt x="1997367" y="61770"/>
                  </a:lnTo>
                  <a:lnTo>
                    <a:pt x="2046088" y="18394"/>
                  </a:lnTo>
                  <a:lnTo>
                    <a:pt x="2094813" y="0"/>
                  </a:lnTo>
                  <a:lnTo>
                    <a:pt x="2119178" y="1618"/>
                  </a:lnTo>
                  <a:lnTo>
                    <a:pt x="2160824" y="24191"/>
                  </a:lnTo>
                  <a:lnTo>
                    <a:pt x="2195388" y="68010"/>
                  </a:lnTo>
                  <a:lnTo>
                    <a:pt x="2229953" y="132856"/>
                  </a:lnTo>
                  <a:lnTo>
                    <a:pt x="2247237" y="172113"/>
                  </a:lnTo>
                  <a:lnTo>
                    <a:pt x="2264521" y="215365"/>
                  </a:lnTo>
                  <a:lnTo>
                    <a:pt x="2281806" y="262192"/>
                  </a:lnTo>
                  <a:lnTo>
                    <a:pt x="2299091" y="312174"/>
                  </a:lnTo>
                  <a:lnTo>
                    <a:pt x="2316377" y="364889"/>
                  </a:lnTo>
                  <a:lnTo>
                    <a:pt x="2333662" y="419917"/>
                  </a:lnTo>
                  <a:lnTo>
                    <a:pt x="2350948" y="476837"/>
                  </a:lnTo>
                  <a:lnTo>
                    <a:pt x="2368234" y="535230"/>
                  </a:lnTo>
                  <a:lnTo>
                    <a:pt x="2385521" y="594673"/>
                  </a:lnTo>
                  <a:lnTo>
                    <a:pt x="2402807" y="654748"/>
                  </a:lnTo>
                  <a:lnTo>
                    <a:pt x="2420093" y="715033"/>
                  </a:lnTo>
                  <a:lnTo>
                    <a:pt x="2437380" y="775108"/>
                  </a:lnTo>
                  <a:lnTo>
                    <a:pt x="2454666" y="834552"/>
                  </a:lnTo>
                  <a:lnTo>
                    <a:pt x="2471952" y="892944"/>
                  </a:lnTo>
                  <a:lnTo>
                    <a:pt x="2489238" y="949865"/>
                  </a:lnTo>
                  <a:lnTo>
                    <a:pt x="2506524" y="1004892"/>
                  </a:lnTo>
                  <a:lnTo>
                    <a:pt x="2523809" y="1057607"/>
                  </a:lnTo>
                  <a:lnTo>
                    <a:pt x="2541094" y="1107589"/>
                  </a:lnTo>
                  <a:lnTo>
                    <a:pt x="2558379" y="1154416"/>
                  </a:lnTo>
                  <a:lnTo>
                    <a:pt x="2575663" y="1197668"/>
                  </a:lnTo>
                  <a:lnTo>
                    <a:pt x="2592947" y="1236925"/>
                  </a:lnTo>
                  <a:lnTo>
                    <a:pt x="2610230" y="1271767"/>
                  </a:lnTo>
                  <a:lnTo>
                    <a:pt x="2644795" y="1326519"/>
                  </a:lnTo>
                  <a:lnTo>
                    <a:pt x="2679357" y="1358562"/>
                  </a:lnTo>
                  <a:lnTo>
                    <a:pt x="2725968" y="1367271"/>
                  </a:lnTo>
                  <a:lnTo>
                    <a:pt x="2749272" y="1359424"/>
                  </a:lnTo>
                  <a:lnTo>
                    <a:pt x="2795878" y="1322817"/>
                  </a:lnTo>
                  <a:lnTo>
                    <a:pt x="2842479" y="1262975"/>
                  </a:lnTo>
                  <a:lnTo>
                    <a:pt x="2865779" y="1226085"/>
                  </a:lnTo>
                  <a:lnTo>
                    <a:pt x="2889079" y="1185480"/>
                  </a:lnTo>
                  <a:lnTo>
                    <a:pt x="2912378" y="1141856"/>
                  </a:lnTo>
                  <a:lnTo>
                    <a:pt x="2935677" y="1095912"/>
                  </a:lnTo>
                  <a:lnTo>
                    <a:pt x="2958976" y="1048345"/>
                  </a:lnTo>
                  <a:lnTo>
                    <a:pt x="2982275" y="999853"/>
                  </a:lnTo>
                  <a:lnTo>
                    <a:pt x="3005574" y="951133"/>
                  </a:lnTo>
                  <a:lnTo>
                    <a:pt x="3028874" y="902884"/>
                  </a:lnTo>
                  <a:lnTo>
                    <a:pt x="3052174" y="855801"/>
                  </a:lnTo>
                  <a:lnTo>
                    <a:pt x="3075474" y="810584"/>
                  </a:lnTo>
                  <a:lnTo>
                    <a:pt x="3098776" y="767930"/>
                  </a:lnTo>
                  <a:lnTo>
                    <a:pt x="3122078" y="728536"/>
                  </a:lnTo>
                  <a:lnTo>
                    <a:pt x="3145381" y="693100"/>
                  </a:lnTo>
                  <a:lnTo>
                    <a:pt x="3168685" y="662320"/>
                  </a:lnTo>
                  <a:lnTo>
                    <a:pt x="3215297" y="617517"/>
                  </a:lnTo>
                  <a:lnTo>
                    <a:pt x="3259940" y="591585"/>
                  </a:lnTo>
                  <a:lnTo>
                    <a:pt x="3304587" y="574655"/>
                  </a:lnTo>
                  <a:lnTo>
                    <a:pt x="3349238" y="565439"/>
                  </a:lnTo>
                  <a:lnTo>
                    <a:pt x="3393892" y="562653"/>
                  </a:lnTo>
                  <a:lnTo>
                    <a:pt x="3438547" y="565011"/>
                  </a:lnTo>
                  <a:lnTo>
                    <a:pt x="3483203" y="571226"/>
                  </a:lnTo>
                  <a:lnTo>
                    <a:pt x="3527859" y="580012"/>
                  </a:lnTo>
                  <a:lnTo>
                    <a:pt x="3572515" y="590085"/>
                  </a:lnTo>
                  <a:lnTo>
                    <a:pt x="3617168" y="600158"/>
                  </a:lnTo>
                  <a:lnTo>
                    <a:pt x="3661819" y="608945"/>
                  </a:lnTo>
                  <a:lnTo>
                    <a:pt x="3706467" y="615160"/>
                  </a:lnTo>
                  <a:lnTo>
                    <a:pt x="3751110" y="617517"/>
                  </a:lnTo>
                </a:path>
              </a:pathLst>
            </a:custGeom>
            <a:ln w="18288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038860" y="4404105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46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74672" y="5270372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16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10867" y="5385942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12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6679" y="4692777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36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82492" y="3913123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63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4500" y="4288663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50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90313" y="4173092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54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91869" y="5299328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15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7961" y="4895215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29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63901" y="5270372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16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99714" y="5241797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17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35782" y="4952746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27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18686" y="5126228"/>
            <a:ext cx="2825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21</a:t>
            </a:r>
            <a:r>
              <a:rPr dirty="0" sz="800" spc="12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21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07534" y="5154929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43602" y="5039359"/>
            <a:ext cx="1295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24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72921" y="4062476"/>
            <a:ext cx="24002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5.3%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08733" y="5241797"/>
            <a:ext cx="24002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1.8%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44673" y="5443854"/>
            <a:ext cx="24002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1.2%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80741" y="4669027"/>
            <a:ext cx="24002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3.5%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16553" y="3927728"/>
            <a:ext cx="24002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5.7%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52494" y="5275326"/>
            <a:ext cx="24002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1.7%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88560" y="4534280"/>
            <a:ext cx="24002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3.9%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98973" y="4534280"/>
            <a:ext cx="4603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3.9%</a:t>
            </a:r>
            <a:r>
              <a:rPr dirty="0" sz="800" spc="30">
                <a:latin typeface="Times New Roman"/>
                <a:cs typeface="Times New Roman"/>
              </a:rPr>
              <a:t> </a:t>
            </a:r>
            <a:r>
              <a:rPr dirty="0" baseline="20833" sz="1200" spc="-15">
                <a:latin typeface="Times New Roman"/>
                <a:cs typeface="Times New Roman"/>
              </a:rPr>
              <a:t>4%</a:t>
            </a:r>
            <a:endParaRPr baseline="20833"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3421" y="5843117"/>
            <a:ext cx="1600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73421" y="5506008"/>
            <a:ext cx="1600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1%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73421" y="5169153"/>
            <a:ext cx="1600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2%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73421" y="4831791"/>
            <a:ext cx="16065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3%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73421" y="4158488"/>
            <a:ext cx="1600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5%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1200" y="3821429"/>
            <a:ext cx="47224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4540" algn="l"/>
              </a:tabLst>
            </a:pPr>
            <a:r>
              <a:rPr dirty="0" sz="800" spc="-10">
                <a:latin typeface="Times New Roman"/>
                <a:cs typeface="Times New Roman"/>
              </a:rPr>
              <a:t>7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6%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2101" y="5843117"/>
            <a:ext cx="768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1200" y="5554167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1200" y="5265547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1200" y="4976621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30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1200" y="4687951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40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1200" y="4399026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50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1200" y="4110354"/>
            <a:ext cx="12636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60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65682" y="5962294"/>
            <a:ext cx="2292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99946" y="5962294"/>
            <a:ext cx="791210" cy="37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549910" algn="l"/>
              </a:tabLst>
            </a:pPr>
            <a:r>
              <a:rPr dirty="0" sz="800" spc="-5">
                <a:latin typeface="Times New Roman"/>
                <a:cs typeface="Times New Roman"/>
              </a:rPr>
              <a:t>2020	2021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Total Sales at</a:t>
            </a:r>
            <a:r>
              <a:rPr dirty="0" sz="800" spc="-4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Risk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45484" y="5962294"/>
            <a:ext cx="2292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342644" y="6249923"/>
            <a:ext cx="243840" cy="50800"/>
          </a:xfrm>
          <a:custGeom>
            <a:avLst/>
            <a:gdLst/>
            <a:ahLst/>
            <a:cxnLst/>
            <a:rect l="l" t="t" r="r" b="b"/>
            <a:pathLst>
              <a:path w="243840" h="50800">
                <a:moveTo>
                  <a:pt x="243840" y="0"/>
                </a:moveTo>
                <a:lnTo>
                  <a:pt x="0" y="0"/>
                </a:lnTo>
                <a:lnTo>
                  <a:pt x="0" y="50291"/>
                </a:lnTo>
                <a:lnTo>
                  <a:pt x="243840" y="50291"/>
                </a:lnTo>
                <a:lnTo>
                  <a:pt x="243840" y="0"/>
                </a:lnTo>
                <a:close/>
              </a:path>
            </a:pathLst>
          </a:custGeom>
          <a:solidFill>
            <a:srgbClr val="E612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74035" y="6249923"/>
            <a:ext cx="243840" cy="50800"/>
          </a:xfrm>
          <a:custGeom>
            <a:avLst/>
            <a:gdLst/>
            <a:ahLst/>
            <a:cxnLst/>
            <a:rect l="l" t="t" r="r" b="b"/>
            <a:pathLst>
              <a:path w="243839" h="50800">
                <a:moveTo>
                  <a:pt x="243839" y="0"/>
                </a:moveTo>
                <a:lnTo>
                  <a:pt x="0" y="0"/>
                </a:lnTo>
                <a:lnTo>
                  <a:pt x="0" y="50291"/>
                </a:lnTo>
                <a:lnTo>
                  <a:pt x="243839" y="50291"/>
                </a:lnTo>
                <a:lnTo>
                  <a:pt x="243839" y="0"/>
                </a:lnTo>
                <a:close/>
              </a:path>
            </a:pathLst>
          </a:custGeom>
          <a:solidFill>
            <a:srgbClr val="0161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2673476" y="5962294"/>
            <a:ext cx="1006475" cy="37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005" algn="l"/>
              </a:tabLst>
            </a:pPr>
            <a:r>
              <a:rPr dirty="0" sz="800" spc="-5">
                <a:latin typeface="Times New Roman"/>
                <a:cs typeface="Times New Roman"/>
              </a:rPr>
              <a:t>2022	2023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</a:pPr>
            <a:r>
              <a:rPr dirty="0" sz="800" spc="-5">
                <a:latin typeface="Times New Roman"/>
                <a:cs typeface="Times New Roman"/>
              </a:rPr>
              <a:t>Expected Sales</a:t>
            </a:r>
            <a:r>
              <a:rPr dirty="0" sz="800" spc="-40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Lost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20388" y="5962294"/>
            <a:ext cx="925830" cy="37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  <a:tabLst>
                <a:tab pos="709295" algn="l"/>
              </a:tabLst>
            </a:pP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latin typeface="Times New Roman"/>
                <a:cs typeface="Times New Roman"/>
              </a:rPr>
              <a:t>% </a:t>
            </a:r>
            <a:r>
              <a:rPr dirty="0" sz="800" spc="-5">
                <a:latin typeface="Times New Roman"/>
                <a:cs typeface="Times New Roman"/>
              </a:rPr>
              <a:t>Market </a:t>
            </a:r>
            <a:r>
              <a:rPr dirty="0" sz="800">
                <a:latin typeface="Times New Roman"/>
                <a:cs typeface="Times New Roman"/>
              </a:rPr>
              <a:t>at</a:t>
            </a:r>
            <a:r>
              <a:rPr dirty="0" sz="800" spc="-35">
                <a:latin typeface="Times New Roman"/>
                <a:cs typeface="Times New Roman"/>
              </a:rPr>
              <a:t> </a:t>
            </a:r>
            <a:r>
              <a:rPr dirty="0" sz="800" spc="-5">
                <a:latin typeface="Times New Roman"/>
                <a:cs typeface="Times New Roman"/>
              </a:rPr>
              <a:t>Risk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3085" y="6330388"/>
            <a:ext cx="4097654" cy="43307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639570">
              <a:lnSpc>
                <a:spcPct val="100000"/>
              </a:lnSpc>
              <a:spcBef>
                <a:spcPts val="715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数据来源</a:t>
            </a:r>
            <a:r>
              <a:rPr dirty="0" sz="900" spc="-10">
                <a:solidFill>
                  <a:srgbClr val="57585B"/>
                </a:solidFill>
                <a:latin typeface="微软雅黑"/>
                <a:cs typeface="微软雅黑"/>
              </a:rPr>
              <a:t>：Wind，Evaluate</a:t>
            </a:r>
            <a:r>
              <a:rPr dirty="0" sz="900" spc="-60">
                <a:solidFill>
                  <a:srgbClr val="57585B"/>
                </a:solidFill>
                <a:latin typeface="微软雅黑"/>
                <a:cs typeface="微软雅黑"/>
              </a:rPr>
              <a:t> 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Pharma，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华创证券</a:t>
            </a:r>
            <a:endParaRPr sz="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863340" y="627430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1828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4" name="object 7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8734" y="3822251"/>
            <a:ext cx="3915057" cy="26349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2076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生命科学服务</a:t>
            </a:r>
            <a:r>
              <a:rPr dirty="0"/>
              <a:t>：</a:t>
            </a:r>
            <a:r>
              <a:rPr dirty="0" spc="-5"/>
              <a:t>进口替代</a:t>
            </a:r>
            <a:r>
              <a:rPr dirty="0"/>
              <a:t>有</a:t>
            </a:r>
            <a:r>
              <a:rPr dirty="0" spc="-5"/>
              <a:t>望持续推进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28454" y="6617614"/>
            <a:ext cx="17373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数据来源：各公司公告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华创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证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36" y="1088238"/>
            <a:ext cx="10234930" cy="104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5080" indent="-180340">
              <a:lnSpc>
                <a:spcPct val="119000"/>
              </a:lnSpc>
              <a:spcBef>
                <a:spcPts val="10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科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学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服务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市场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率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过多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已出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现细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品达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到国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平的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国产 企业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：政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策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家高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度重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自主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可控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采及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保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口供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得客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户选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愿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变强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口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代进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程有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续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推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建议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科学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服务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龙头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潜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 毕得医药等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9587" y="2939414"/>
          <a:ext cx="10429240" cy="3433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8280"/>
                <a:gridCol w="2604770"/>
                <a:gridCol w="2199640"/>
                <a:gridCol w="2858770"/>
              </a:tblGrid>
              <a:tr h="263144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产品类别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33A7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国内整体市场规模（亿元）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33A7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年复合增速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33A7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国产份额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33A7B"/>
                    </a:solidFill>
                  </a:tcPr>
                </a:tc>
              </a:tr>
              <a:tr h="263016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基因测序仪（含配套试剂及耗材）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42.2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22%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2016-2019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27.9%+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3144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质谱仪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142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2020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16%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2017-2020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15%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2022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3144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色谱仪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107.2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2020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8%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2017-2020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27%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3017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光谱仪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71.4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2020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11%(2016-2020)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789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生物试剂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571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392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571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15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17%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2017-2021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，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科研端）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571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3540" marR="3594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生物科研试剂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：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10%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  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分子类生物试剂：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%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2020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 细胞培养基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：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33.7%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149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3144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化学试剂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1761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12%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2018-2021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高端化学科研试剂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：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&lt;20%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3144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生物工艺使用的一次性产品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38.1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70%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2018-2021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32.5%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3042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生物反应器（不锈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钢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一次性）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38.5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28%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2018-2021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27.7%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3105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层析产品（层析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柱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层析填料）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116.4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61%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2018-2021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24.7%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3093"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过滤器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57.6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67%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2018-2021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20.4%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（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r>
                        <a:rPr dirty="0" sz="1200" spc="-5">
                          <a:solidFill>
                            <a:srgbClr val="033A7B"/>
                          </a:solidFill>
                          <a:latin typeface="微软雅黑"/>
                          <a:cs typeface="微软雅黑"/>
                        </a:rPr>
                        <a:t>）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56132" y="2325623"/>
            <a:ext cx="9109075" cy="360045"/>
          </a:xfrm>
          <a:prstGeom prst="rect">
            <a:avLst/>
          </a:prstGeom>
          <a:solidFill>
            <a:srgbClr val="0A4EA1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生命科学服务主要细分行业市场规</a:t>
            </a:r>
            <a:r>
              <a:rPr dirty="0" sz="1600" spc="5" b="1">
                <a:solidFill>
                  <a:srgbClr val="FFFFFF"/>
                </a:solidFill>
                <a:latin typeface="微软雅黑"/>
                <a:cs typeface="微软雅黑"/>
              </a:rPr>
              <a:t>模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、增</a:t>
            </a:r>
            <a:r>
              <a:rPr dirty="0" sz="1600" spc="5" b="1">
                <a:solidFill>
                  <a:srgbClr val="FFFFFF"/>
                </a:solidFill>
                <a:latin typeface="微软雅黑"/>
                <a:cs typeface="微软雅黑"/>
              </a:rPr>
              <a:t>速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及国</a:t>
            </a:r>
            <a:r>
              <a:rPr dirty="0" sz="1600" spc="5" b="1">
                <a:solidFill>
                  <a:srgbClr val="FFFFFF"/>
                </a:solidFill>
                <a:latin typeface="微软雅黑"/>
                <a:cs typeface="微软雅黑"/>
              </a:rPr>
              <a:t>产</a:t>
            </a: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市占率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18542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投资组合精选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86441" y="6391452"/>
            <a:ext cx="1746250" cy="42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 marR="5080" indent="-109855">
              <a:lnSpc>
                <a:spcPct val="1462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和黄医药归母净利润单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位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：亿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美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元 数据来源：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W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IND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,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证券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预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测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788" y="1949195"/>
            <a:ext cx="9107805" cy="37846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推荐标的盈利预测表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136" y="976732"/>
            <a:ext cx="10181590" cy="787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92405" marR="5080" indent="-180340">
              <a:lnSpc>
                <a:spcPct val="118900"/>
              </a:lnSpc>
              <a:spcBef>
                <a:spcPts val="1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维持推荐：维力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疗、振德医疗、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华内镜、开立医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、迈瑞医疗、普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科技、春立医疗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迪瑞医疗、海泰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光、金域医学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和 黄医药、以岭药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、华润三九、东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阿胶、康缘药业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固生堂、达仁堂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康恩贝、信立泰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健之佳、普瑞眼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、百普赛斯、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华大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智造、毕得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63866" y="2413254"/>
          <a:ext cx="9127490" cy="409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700"/>
                <a:gridCol w="1196339"/>
                <a:gridCol w="1243330"/>
                <a:gridCol w="893445"/>
                <a:gridCol w="749300"/>
                <a:gridCol w="749300"/>
                <a:gridCol w="749300"/>
                <a:gridCol w="749300"/>
                <a:gridCol w="749300"/>
                <a:gridCol w="745490"/>
              </a:tblGrid>
              <a:tr h="16370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b="1">
                          <a:latin typeface="黑体"/>
                          <a:cs typeface="黑体"/>
                        </a:rPr>
                        <a:t>细分行业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b="1">
                          <a:latin typeface="黑体"/>
                          <a:cs typeface="黑体"/>
                        </a:rPr>
                        <a:t>代码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b="1">
                          <a:latin typeface="黑体"/>
                          <a:cs typeface="黑体"/>
                        </a:rPr>
                        <a:t>简称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latin typeface="黑体"/>
                          <a:cs typeface="黑体"/>
                        </a:rPr>
                        <a:t>总市值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673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latin typeface="黑体"/>
                          <a:cs typeface="黑体"/>
                        </a:rPr>
                        <a:t>归母净</a:t>
                      </a:r>
                      <a:r>
                        <a:rPr dirty="0" sz="800" spc="-15" b="1">
                          <a:latin typeface="黑体"/>
                          <a:cs typeface="黑体"/>
                        </a:rPr>
                        <a:t>利</a:t>
                      </a:r>
                      <a:r>
                        <a:rPr dirty="0" sz="800" b="1">
                          <a:latin typeface="黑体"/>
                          <a:cs typeface="黑体"/>
                        </a:rPr>
                        <a:t>润（</a:t>
                      </a:r>
                      <a:r>
                        <a:rPr dirty="0" sz="800" spc="-15" b="1">
                          <a:latin typeface="黑体"/>
                          <a:cs typeface="黑体"/>
                        </a:rPr>
                        <a:t>亿</a:t>
                      </a:r>
                      <a:r>
                        <a:rPr dirty="0" sz="800" b="1">
                          <a:latin typeface="黑体"/>
                          <a:cs typeface="黑体"/>
                        </a:rPr>
                        <a:t>元）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latin typeface="黑体"/>
                          <a:cs typeface="黑体"/>
                        </a:rPr>
                        <a:t>PE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5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b="1">
                          <a:latin typeface="黑体"/>
                          <a:cs typeface="黑体"/>
                        </a:rPr>
                        <a:t>（亿元）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latin typeface="黑体"/>
                          <a:cs typeface="黑体"/>
                        </a:rPr>
                        <a:t>2023E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latin typeface="黑体"/>
                          <a:cs typeface="黑体"/>
                        </a:rPr>
                        <a:t>2024E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latin typeface="黑体"/>
                          <a:cs typeface="黑体"/>
                        </a:rPr>
                        <a:t>2025E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latin typeface="黑体"/>
                          <a:cs typeface="黑体"/>
                        </a:rPr>
                        <a:t>2023E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latin typeface="黑体"/>
                          <a:cs typeface="黑体"/>
                        </a:rPr>
                        <a:t>2024E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latin typeface="黑体"/>
                          <a:cs typeface="黑体"/>
                        </a:rPr>
                        <a:t>2025E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医疗器械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603309.SH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维力医疗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57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2.2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3.0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4.0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医疗器械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603301.SH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振德医疗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92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6.6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7.9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10.1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医疗器械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688212.SH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澳华内镜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92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0.8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1.4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2.2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115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66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42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医疗器械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300633.SZ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开立医疗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260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5.0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6.5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8.4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52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40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医疗器械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300760.SZ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迈瑞医疗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3,848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116.3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140.9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170.6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33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27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23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医疗器械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688389.SH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普门科技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115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3.3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4.3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5.7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医疗器械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688236.SH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春立医疗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127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4.0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5.2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6.6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医疗器械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300396.SZ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迪瑞医疗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98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3.4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4.5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6.1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医疗器械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688677.SH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海泰新光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83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2.4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3.2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4.1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医疗器械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603882.SH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金域医学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337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13.7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17.6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21.3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7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创新药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0013.HK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和黄医药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158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-0.5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-0.1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0.4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-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-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-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中药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002603.SZ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以岭药业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488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25.8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29.6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33.7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4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中药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000999.SZ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华润三九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664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30.7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36.8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43.5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中药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000423.SZ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东阿阿胶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321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10.4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13.7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17.9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中药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600557.SH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康缘药业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167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5.5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7.0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8.9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中药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2273.HK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固生堂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103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2.6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3.6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4.7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中药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600329.SH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达仁堂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426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10.8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13.4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16.6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中药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600572.SH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康恩贝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175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7.0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8.6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10.2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25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20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17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化药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002294.SZ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信立泰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402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7.8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9.6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12.5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52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42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医药零售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605266.SH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健之佳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77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4.4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5.5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7.1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医疗服务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301239.SZ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普瑞眼科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185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1.5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2.1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2.9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121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90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65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6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生命科</a:t>
                      </a:r>
                      <a:r>
                        <a:rPr dirty="0" sz="800" spc="-15">
                          <a:latin typeface="黑体"/>
                          <a:cs typeface="黑体"/>
                        </a:rPr>
                        <a:t>学</a:t>
                      </a:r>
                      <a:r>
                        <a:rPr dirty="0" sz="800">
                          <a:latin typeface="黑体"/>
                          <a:cs typeface="黑体"/>
                        </a:rPr>
                        <a:t>服务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301080.SZ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百普赛斯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76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2.3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2.8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3.7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33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7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生命科</a:t>
                      </a:r>
                      <a:r>
                        <a:rPr dirty="0" sz="800" spc="-15">
                          <a:latin typeface="黑体"/>
                          <a:cs typeface="黑体"/>
                        </a:rPr>
                        <a:t>学</a:t>
                      </a:r>
                      <a:r>
                        <a:rPr dirty="0" sz="800">
                          <a:latin typeface="黑体"/>
                          <a:cs typeface="黑体"/>
                        </a:rPr>
                        <a:t>服务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688114.SH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华大智造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325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2.0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3.1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5.1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162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105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64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362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生命科</a:t>
                      </a:r>
                      <a:r>
                        <a:rPr dirty="0" sz="800" spc="-15">
                          <a:latin typeface="黑体"/>
                          <a:cs typeface="黑体"/>
                        </a:rPr>
                        <a:t>学</a:t>
                      </a:r>
                      <a:r>
                        <a:rPr dirty="0" sz="800">
                          <a:latin typeface="黑体"/>
                          <a:cs typeface="黑体"/>
                        </a:rPr>
                        <a:t>服务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688073.SH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>
                          <a:latin typeface="黑体"/>
                          <a:cs typeface="黑体"/>
                        </a:rPr>
                        <a:t>毕得医药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77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2.1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3.0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-5">
                          <a:latin typeface="黑体"/>
                          <a:cs typeface="黑体"/>
                        </a:rPr>
                        <a:t>4.1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36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26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800" spc="5">
                          <a:latin typeface="黑体"/>
                          <a:cs typeface="黑体"/>
                        </a:rPr>
                        <a:t>19</a:t>
                      </a:r>
                      <a:endParaRPr sz="800">
                        <a:latin typeface="黑体"/>
                        <a:cs typeface="黑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2343" y="0"/>
            <a:ext cx="1819655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60042" y="2152269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A6A6A6"/>
                </a:solidFill>
                <a:latin typeface="微软雅黑"/>
                <a:cs typeface="微软雅黑"/>
              </a:rPr>
              <a:t>行情回顾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9660" y="3056890"/>
            <a:ext cx="208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A6A6A6"/>
                </a:solidFill>
                <a:latin typeface="微软雅黑"/>
                <a:cs typeface="微软雅黑"/>
              </a:rPr>
              <a:t>板块观点和投资组合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397" y="3684270"/>
            <a:ext cx="8361045" cy="828040"/>
          </a:xfrm>
          <a:prstGeom prst="rect">
            <a:avLst/>
          </a:prstGeom>
          <a:ln w="25907">
            <a:solidFill>
              <a:srgbClr val="0A4EA1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73455">
              <a:lnSpc>
                <a:spcPct val="100000"/>
              </a:lnSpc>
            </a:pPr>
            <a:r>
              <a:rPr dirty="0" sz="1800" b="1">
                <a:solidFill>
                  <a:srgbClr val="0A4EA1"/>
                </a:solidFill>
                <a:latin typeface="微软雅黑"/>
                <a:cs typeface="微软雅黑"/>
              </a:rPr>
              <a:t>行业和个股事件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416" y="2093976"/>
            <a:ext cx="447040" cy="43307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8699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685"/>
              </a:spcBef>
            </a:pP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01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2416" y="2999232"/>
            <a:ext cx="447040" cy="43180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8636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680"/>
              </a:spcBef>
            </a:pP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02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2416" y="3902964"/>
            <a:ext cx="447040" cy="431800"/>
          </a:xfrm>
          <a:prstGeom prst="rect">
            <a:avLst/>
          </a:prstGeom>
          <a:solidFill>
            <a:srgbClr val="006FC0"/>
          </a:solidFill>
        </p:spPr>
        <p:txBody>
          <a:bodyPr wrap="square" lIns="0" tIns="8636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680"/>
              </a:spcBef>
            </a:pP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03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6375" y="1261948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第三部分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25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1244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行业热点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136" y="976732"/>
            <a:ext cx="10359390" cy="490347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just" marL="192405" indent="-18034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5月</a:t>
            </a:r>
            <a:r>
              <a:rPr dirty="0" sz="1400" spc="5" b="1">
                <a:solidFill>
                  <a:srgbClr val="57585B"/>
                </a:solidFill>
                <a:latin typeface="微软雅黑"/>
                <a:cs typeface="微软雅黑"/>
              </a:rPr>
              <a:t>20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日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京津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冀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“3+N”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联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盟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采购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办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室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35" b="1">
                <a:solidFill>
                  <a:srgbClr val="57585B"/>
                </a:solidFill>
                <a:latin typeface="微软雅黑"/>
                <a:cs typeface="微软雅黑"/>
              </a:rPr>
              <a:t>布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《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京津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冀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“3+N”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联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盟关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节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水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泥类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用耗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材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集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带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量采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购公</a:t>
            </a:r>
            <a:r>
              <a:rPr dirty="0" sz="1400" spc="35" b="1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》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（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简称</a:t>
            </a:r>
            <a:endParaRPr sz="1400">
              <a:latin typeface="微软雅黑"/>
              <a:cs typeface="微软雅黑"/>
            </a:endParaRPr>
          </a:p>
          <a:p>
            <a:pPr algn="just" marL="192405" marR="182880">
              <a:lnSpc>
                <a:spcPct val="119000"/>
              </a:lnSpc>
              <a:spcBef>
                <a:spcPts val="5"/>
              </a:spcBef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《公告》）。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本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集中带量采购产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为国内获批上市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关节骨水泥类医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耗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，由北京、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津、河北、山西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内蒙古、辽宁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吉 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黑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龙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海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江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、浙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、安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建、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西等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全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31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省、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自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治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辖市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新疆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设兵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团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组成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京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津</a:t>
            </a:r>
            <a:r>
              <a:rPr dirty="0" sz="1400" spc="40">
                <a:solidFill>
                  <a:srgbClr val="57585B"/>
                </a:solidFill>
                <a:latin typeface="微软雅黑"/>
                <a:cs typeface="微软雅黑"/>
              </a:rPr>
              <a:t>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“3+N”  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联盟。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本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次京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津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冀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“3+N”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盟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骨水泥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类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医用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耗材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集中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带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量采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购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 spc="6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2年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首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采购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需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求总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量</a:t>
            </a:r>
            <a:r>
              <a:rPr dirty="0" sz="1400" spc="4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673213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基础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包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其中 关节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水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（含抗生素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需求总量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595241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个基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础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，关节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水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（不含抗生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素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需求总量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77972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个基础包。此次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节骨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水 泥（含抗生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素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高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有效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报价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260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/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包，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节骨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水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泥（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含抗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素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高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有效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报价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200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/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700">
              <a:latin typeface="微软雅黑"/>
              <a:cs typeface="微软雅黑"/>
            </a:endParaRPr>
          </a:p>
          <a:p>
            <a:pPr marL="192405" marR="5080" indent="-180340">
              <a:lnSpc>
                <a:spcPct val="119000"/>
              </a:lnSpc>
              <a:buFont typeface="Arial"/>
              <a:buChar char="•"/>
              <a:tabLst>
                <a:tab pos="193040" algn="l"/>
              </a:tabLst>
            </a:pP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5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月</a:t>
            </a:r>
            <a:r>
              <a:rPr dirty="0" sz="1400" spc="-5" b="1">
                <a:solidFill>
                  <a:srgbClr val="57585B"/>
                </a:solidFill>
                <a:latin typeface="微软雅黑"/>
                <a:cs typeface="微软雅黑"/>
              </a:rPr>
              <a:t>21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日，中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共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中央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办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公厅、国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务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院办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厅印发《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于推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基本养老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服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务体系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建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设的意</a:t>
            </a:r>
            <a:r>
              <a:rPr dirty="0" sz="1400" spc="5" b="1">
                <a:solidFill>
                  <a:srgbClr val="57585B"/>
                </a:solidFill>
                <a:latin typeface="微软雅黑"/>
                <a:cs typeface="微软雅黑"/>
              </a:rPr>
              <a:t>见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》，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提出，要健全基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本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养老服务体 系，更好保障老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人生活，这预示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康复医疗赛道将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迎利好。重点工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作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包括：制定落实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本养老服务清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单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建立精准服务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动 响应机制、完善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本养老服务保障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机</a:t>
            </a:r>
            <a:r>
              <a:rPr dirty="0" sz="1400" spc="-20">
                <a:solidFill>
                  <a:srgbClr val="57585B"/>
                </a:solidFill>
                <a:latin typeface="微软雅黑"/>
                <a:cs typeface="微软雅黑"/>
              </a:rPr>
              <a:t>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、提高基本养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服务供给能力以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提升基本养老服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便利化可及化水</a:t>
            </a:r>
            <a:r>
              <a:rPr dirty="0" sz="1400" spc="-50">
                <a:solidFill>
                  <a:srgbClr val="57585B"/>
                </a:solidFill>
                <a:latin typeface="微软雅黑"/>
                <a:cs typeface="微软雅黑"/>
              </a:rPr>
              <a:t>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。各地新建城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 新建居住区要按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准和要求配套建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养老服务设施；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已建成居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区要结合城镇老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小区改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、居住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建设补短板行动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  通过补建等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方式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善养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服务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设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府投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入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资源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或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者出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建设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养老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务设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要优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先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用于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本养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服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57585B"/>
              </a:buClr>
              <a:buFont typeface="Arial"/>
              <a:buChar char="•"/>
            </a:pPr>
            <a:endParaRPr sz="1700">
              <a:latin typeface="微软雅黑"/>
              <a:cs typeface="微软雅黑"/>
            </a:endParaRPr>
          </a:p>
          <a:p>
            <a:pPr algn="just" marL="192405" marR="182880" indent="-180340">
              <a:lnSpc>
                <a:spcPct val="118900"/>
              </a:lnSpc>
              <a:buFont typeface="Arial"/>
              <a:buChar char="•"/>
              <a:tabLst>
                <a:tab pos="193040" algn="l"/>
              </a:tabLst>
            </a:pP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5月</a:t>
            </a:r>
            <a:r>
              <a:rPr dirty="0" sz="1400" spc="5" b="1">
                <a:solidFill>
                  <a:srgbClr val="57585B"/>
                </a:solidFill>
                <a:latin typeface="微软雅黑"/>
                <a:cs typeface="微软雅黑"/>
              </a:rPr>
              <a:t>26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日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财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政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部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社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会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保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障</a:t>
            </a:r>
            <a:r>
              <a:rPr dirty="0" sz="1400" spc="30" b="1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家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局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西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结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合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与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少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数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民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族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联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合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 spc="50" b="1">
                <a:solidFill>
                  <a:srgbClr val="57585B"/>
                </a:solidFill>
                <a:latin typeface="微软雅黑"/>
                <a:cs typeface="微软雅黑"/>
              </a:rPr>
              <a:t>布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《</a:t>
            </a:r>
            <a:r>
              <a:rPr dirty="0" sz="1400" spc="-5" b="1">
                <a:solidFill>
                  <a:srgbClr val="57585B"/>
                </a:solidFill>
                <a:latin typeface="微软雅黑"/>
                <a:cs typeface="微软雅黑"/>
              </a:rPr>
              <a:t>2023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央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财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政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支持中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传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承创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发 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展示范试点项目</a:t>
            </a:r>
            <a:r>
              <a:rPr dirty="0" sz="1400" spc="-5" b="1">
                <a:solidFill>
                  <a:srgbClr val="57585B"/>
                </a:solidFill>
                <a:latin typeface="微软雅黑"/>
                <a:cs typeface="微软雅黑"/>
              </a:rPr>
              <a:t>竞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争性评审结果公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示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》。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按照《财政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办公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厅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国家中医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局综合司关于组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申报中央财政支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中医药传承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新 发展示范试点项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的通知》明确的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序，财政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中医药局组织专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对各地申报项目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施方案进行了竞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性评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。根据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争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性评审结果，拟将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15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个项目确定为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2023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年中央财政支持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医药传承创新发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示范试点项</a:t>
            </a:r>
            <a:r>
              <a:rPr dirty="0" sz="1400" spc="-35">
                <a:solidFill>
                  <a:srgbClr val="57585B"/>
                </a:solidFill>
                <a:latin typeface="微软雅黑"/>
                <a:cs typeface="微软雅黑"/>
              </a:rPr>
              <a:t>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望激励引导地方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抓实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干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，积极 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划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动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26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30734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涨跌幅榜个股原因分析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8802" y="6655409"/>
            <a:ext cx="11550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数据来源：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W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IN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D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资讯</a:t>
            </a:r>
            <a:endParaRPr sz="900">
              <a:latin typeface="微软雅黑"/>
              <a:cs typeface="微软雅黑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73340" y="1693417"/>
          <a:ext cx="9972675" cy="311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/>
                <a:gridCol w="977900"/>
                <a:gridCol w="1083945"/>
                <a:gridCol w="2381885"/>
                <a:gridCol w="405764"/>
                <a:gridCol w="1132839"/>
                <a:gridCol w="987425"/>
                <a:gridCol w="2591435"/>
              </a:tblGrid>
              <a:tr h="254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b="1">
                          <a:latin typeface="黑体"/>
                          <a:cs typeface="黑体"/>
                        </a:rPr>
                        <a:t>排序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b="1">
                          <a:latin typeface="黑体"/>
                          <a:cs typeface="黑体"/>
                        </a:rPr>
                        <a:t>涨</a:t>
                      </a:r>
                      <a:r>
                        <a:rPr dirty="0" sz="1000" spc="-10" b="1">
                          <a:latin typeface="黑体"/>
                          <a:cs typeface="黑体"/>
                        </a:rPr>
                        <a:t>幅前</a:t>
                      </a:r>
                      <a:r>
                        <a:rPr dirty="0" sz="1000" b="1">
                          <a:latin typeface="黑体"/>
                          <a:cs typeface="黑体"/>
                        </a:rPr>
                        <a:t>五</a:t>
                      </a:r>
                      <a:r>
                        <a:rPr dirty="0" sz="1000" spc="-10" b="1">
                          <a:latin typeface="黑体"/>
                          <a:cs typeface="黑体"/>
                        </a:rPr>
                        <a:t>名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b="1">
                          <a:latin typeface="黑体"/>
                          <a:cs typeface="黑体"/>
                        </a:rPr>
                        <a:t>本</a:t>
                      </a:r>
                      <a:r>
                        <a:rPr dirty="0" sz="1000" spc="-10" b="1">
                          <a:latin typeface="黑体"/>
                          <a:cs typeface="黑体"/>
                        </a:rPr>
                        <a:t>周涨</a:t>
                      </a:r>
                      <a:r>
                        <a:rPr dirty="0" sz="1000" b="1">
                          <a:latin typeface="黑体"/>
                          <a:cs typeface="黑体"/>
                        </a:rPr>
                        <a:t>跌</a:t>
                      </a:r>
                      <a:r>
                        <a:rPr dirty="0" sz="1000" spc="-10" b="1">
                          <a:latin typeface="黑体"/>
                          <a:cs typeface="黑体"/>
                        </a:rPr>
                        <a:t>幅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b="1">
                          <a:latin typeface="黑体"/>
                          <a:cs typeface="黑体"/>
                        </a:rPr>
                        <a:t>原</a:t>
                      </a:r>
                      <a:r>
                        <a:rPr dirty="0" sz="1000" spc="-10" b="1">
                          <a:latin typeface="黑体"/>
                          <a:cs typeface="黑体"/>
                        </a:rPr>
                        <a:t>因分析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b="1">
                          <a:latin typeface="黑体"/>
                          <a:cs typeface="黑体"/>
                        </a:rPr>
                        <a:t>排序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b="1">
                          <a:latin typeface="黑体"/>
                          <a:cs typeface="黑体"/>
                        </a:rPr>
                        <a:t>跌</a:t>
                      </a:r>
                      <a:r>
                        <a:rPr dirty="0" sz="1000" spc="-10" b="1">
                          <a:latin typeface="黑体"/>
                          <a:cs typeface="黑体"/>
                        </a:rPr>
                        <a:t>幅前</a:t>
                      </a:r>
                      <a:r>
                        <a:rPr dirty="0" sz="1000" b="1">
                          <a:latin typeface="黑体"/>
                          <a:cs typeface="黑体"/>
                        </a:rPr>
                        <a:t>五</a:t>
                      </a:r>
                      <a:r>
                        <a:rPr dirty="0" sz="1000" spc="-10" b="1">
                          <a:latin typeface="黑体"/>
                          <a:cs typeface="黑体"/>
                        </a:rPr>
                        <a:t>名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b="1">
                          <a:latin typeface="黑体"/>
                          <a:cs typeface="黑体"/>
                        </a:rPr>
                        <a:t>本</a:t>
                      </a:r>
                      <a:r>
                        <a:rPr dirty="0" sz="1000" spc="-10" b="1">
                          <a:latin typeface="黑体"/>
                          <a:cs typeface="黑体"/>
                        </a:rPr>
                        <a:t>周涨</a:t>
                      </a:r>
                      <a:r>
                        <a:rPr dirty="0" sz="1000" b="1">
                          <a:latin typeface="黑体"/>
                          <a:cs typeface="黑体"/>
                        </a:rPr>
                        <a:t>跌</a:t>
                      </a:r>
                      <a:r>
                        <a:rPr dirty="0" sz="1000" spc="-10" b="1">
                          <a:latin typeface="黑体"/>
                          <a:cs typeface="黑体"/>
                        </a:rPr>
                        <a:t>幅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000" b="1">
                          <a:latin typeface="黑体"/>
                          <a:cs typeface="黑体"/>
                        </a:rPr>
                        <a:t>原</a:t>
                      </a:r>
                      <a:r>
                        <a:rPr dirty="0" sz="1000" spc="-10" b="1">
                          <a:latin typeface="黑体"/>
                          <a:cs typeface="黑体"/>
                        </a:rPr>
                        <a:t>因分析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569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1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辰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光医疗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47.76%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核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磁</a:t>
                      </a:r>
                      <a:r>
                        <a:rPr dirty="0" sz="1000" spc="-10">
                          <a:latin typeface="黑体"/>
                          <a:cs typeface="黑体"/>
                        </a:rPr>
                        <a:t>共</a:t>
                      </a:r>
                      <a:r>
                        <a:rPr dirty="0" sz="1000">
                          <a:latin typeface="黑体"/>
                          <a:cs typeface="黑体"/>
                        </a:rPr>
                        <a:t>振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系</a:t>
                      </a:r>
                      <a:r>
                        <a:rPr dirty="0" sz="1000" spc="-10">
                          <a:latin typeface="黑体"/>
                          <a:cs typeface="黑体"/>
                        </a:rPr>
                        <a:t>统</a:t>
                      </a:r>
                      <a:r>
                        <a:rPr dirty="0" sz="1000">
                          <a:latin typeface="黑体"/>
                          <a:cs typeface="黑体"/>
                        </a:rPr>
                        <a:t>产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业</a:t>
                      </a:r>
                      <a:r>
                        <a:rPr dirty="0" sz="1000" spc="-10">
                          <a:latin typeface="黑体"/>
                          <a:cs typeface="黑体"/>
                        </a:rPr>
                        <a:t>链</a:t>
                      </a:r>
                      <a:r>
                        <a:rPr dirty="0" sz="1000">
                          <a:latin typeface="黑体"/>
                          <a:cs typeface="黑体"/>
                        </a:rPr>
                        <a:t>上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游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1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黑体"/>
                          <a:cs typeface="黑体"/>
                        </a:rPr>
                        <a:t>*ST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紫鑫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-22.92%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退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市</a:t>
                      </a:r>
                      <a:r>
                        <a:rPr dirty="0" sz="1000" spc="-10">
                          <a:latin typeface="黑体"/>
                          <a:cs typeface="黑体"/>
                        </a:rPr>
                        <a:t>风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险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2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三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诺生物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18.10%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血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糖检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测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CGMS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产品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2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重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药控股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-10.16%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前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期涨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幅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较高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，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短期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回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调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3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翰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宇药业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16.59%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抗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疫概</a:t>
                      </a:r>
                      <a:r>
                        <a:rPr dirty="0" sz="1000" spc="10">
                          <a:latin typeface="黑体"/>
                          <a:cs typeface="黑体"/>
                        </a:rPr>
                        <a:t>念</a:t>
                      </a:r>
                      <a:r>
                        <a:rPr dirty="0" sz="1000" spc="-15">
                          <a:latin typeface="黑体"/>
                          <a:cs typeface="黑体"/>
                        </a:rPr>
                        <a:t>+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降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糖减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肥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产品布局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3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金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石亚药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-8.67%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前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期涨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幅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较高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，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短期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回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调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4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海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翔药业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16.52%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医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药板块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4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第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一医药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-8.59%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前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期涨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幅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较高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，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短期</a:t>
                      </a:r>
                      <a:r>
                        <a:rPr dirty="0" sz="1000" spc="5">
                          <a:latin typeface="黑体"/>
                          <a:cs typeface="黑体"/>
                        </a:rPr>
                        <a:t>回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调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92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5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吉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贝尔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13.00%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医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药板块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黑体"/>
                          <a:cs typeface="黑体"/>
                        </a:rPr>
                        <a:t>5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怡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和嘉业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-7.77%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黑体"/>
                          <a:cs typeface="黑体"/>
                        </a:rPr>
                        <a:t>高</a:t>
                      </a:r>
                      <a:r>
                        <a:rPr dirty="0" sz="1000" spc="-5">
                          <a:latin typeface="黑体"/>
                          <a:cs typeface="黑体"/>
                        </a:rPr>
                        <a:t>管辞职</a:t>
                      </a:r>
                      <a:endParaRPr sz="1000">
                        <a:latin typeface="黑体"/>
                        <a:cs typeface="黑体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27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1244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风险提示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136" y="1128776"/>
            <a:ext cx="2617470" cy="1052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1、集采力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度超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预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；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2、创新药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谈判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价幅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度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超预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期；</a:t>
            </a: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3、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院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诊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量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复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低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预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" y="6518147"/>
            <a:ext cx="5795772" cy="2331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04686" y="6595973"/>
            <a:ext cx="1752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28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1244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免责声明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4766" y="1079372"/>
            <a:ext cx="11139805" cy="1317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微软雅黑"/>
                <a:cs typeface="微软雅黑"/>
              </a:rPr>
              <a:t>分析师声明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每位负责撰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写本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究报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全部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或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部分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容的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析师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此作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以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下声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明：</a:t>
            </a:r>
            <a:endParaRPr sz="11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微软雅黑"/>
              <a:cs typeface="微软雅黑"/>
            </a:endParaRPr>
          </a:p>
          <a:p>
            <a:pPr marL="12700" marR="5080">
              <a:lnSpc>
                <a:spcPct val="113599"/>
              </a:lnSpc>
              <a:spcBef>
                <a:spcPts val="5"/>
              </a:spcBef>
            </a:pP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析师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本报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中对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所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提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及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的证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或发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人发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表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任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何建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议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和观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均准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确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地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反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映了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其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个人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对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该证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或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行人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看法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判断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；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析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师对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任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何其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他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券商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布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所有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可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能存在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雷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同的研究报 告不负有任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何直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接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或者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接的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可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能责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任。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766" y="2855213"/>
            <a:ext cx="11144885" cy="33756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微软雅黑"/>
                <a:cs typeface="微软雅黑"/>
              </a:rPr>
              <a:t>免责声明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本报告仅供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华创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证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券有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限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责任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100" spc="-1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（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以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下简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称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“本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100" spc="-5">
                <a:solidFill>
                  <a:srgbClr val="57585B"/>
                </a:solidFill>
                <a:latin typeface="微软雅黑"/>
                <a:cs typeface="微软雅黑"/>
              </a:rPr>
              <a:t>”）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的客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户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使用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本公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不会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因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接收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人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收到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本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报告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而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视其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客</a:t>
            </a:r>
            <a:r>
              <a:rPr dirty="0" sz="1100" spc="-10">
                <a:solidFill>
                  <a:srgbClr val="57585B"/>
                </a:solidFill>
                <a:latin typeface="微软雅黑"/>
                <a:cs typeface="微软雅黑"/>
              </a:rPr>
              <a:t>户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1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微软雅黑"/>
              <a:cs typeface="微软雅黑"/>
            </a:endParaRPr>
          </a:p>
          <a:p>
            <a:pPr marL="12700" marR="5080">
              <a:lnSpc>
                <a:spcPct val="113599"/>
              </a:lnSpc>
            </a:pP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本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报告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所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载资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料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的来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源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被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认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为是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可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靠</a:t>
            </a:r>
            <a:r>
              <a:rPr dirty="0" sz="1100" spc="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但本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不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保证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其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准确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性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或完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整</a:t>
            </a:r>
            <a:r>
              <a:rPr dirty="0" sz="1100" spc="5">
                <a:solidFill>
                  <a:srgbClr val="57585B"/>
                </a:solidFill>
                <a:latin typeface="微软雅黑"/>
                <a:cs typeface="微软雅黑"/>
              </a:rPr>
              <a:t>性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本报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所载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资料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意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见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及推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测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仅反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映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本公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布本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报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告当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日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的判</a:t>
            </a:r>
            <a:r>
              <a:rPr dirty="0" sz="1100" spc="20">
                <a:solidFill>
                  <a:srgbClr val="57585B"/>
                </a:solidFill>
                <a:latin typeface="微软雅黑"/>
                <a:cs typeface="微软雅黑"/>
              </a:rPr>
              <a:t>断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不同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时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期，本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司可发出与 本报告所载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资料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意见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及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推测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不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一致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报告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本公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在知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晓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范围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履行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披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露义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务。</a:t>
            </a:r>
            <a:endParaRPr sz="11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微软雅黑"/>
              <a:cs typeface="微软雅黑"/>
            </a:endParaRPr>
          </a:p>
          <a:p>
            <a:pPr algn="just" marL="12700" marR="5080">
              <a:lnSpc>
                <a:spcPct val="113599"/>
              </a:lnSpc>
              <a:spcBef>
                <a:spcPts val="5"/>
              </a:spcBef>
            </a:pP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报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告中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内容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意见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仅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供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参</a:t>
            </a:r>
            <a:r>
              <a:rPr dirty="0" sz="1100" spc="5">
                <a:solidFill>
                  <a:srgbClr val="57585B"/>
                </a:solidFill>
                <a:latin typeface="微软雅黑"/>
                <a:cs typeface="微软雅黑"/>
              </a:rPr>
              <a:t>考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并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不构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本公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对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具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体证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买卖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出价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或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询</a:t>
            </a:r>
            <a:r>
              <a:rPr dirty="0" sz="1100" spc="20">
                <a:solidFill>
                  <a:srgbClr val="57585B"/>
                </a:solidFill>
                <a:latin typeface="微软雅黑"/>
                <a:cs typeface="微软雅黑"/>
              </a:rPr>
              <a:t>价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。本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报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告所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载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信息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不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构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对所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涉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及证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的个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人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投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建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议，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也未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考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虑到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别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客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户特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殊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的投资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目</a:t>
            </a:r>
            <a:r>
              <a:rPr dirty="0" sz="1100" spc="5">
                <a:solidFill>
                  <a:srgbClr val="57585B"/>
                </a:solidFill>
                <a:latin typeface="微软雅黑"/>
                <a:cs typeface="微软雅黑"/>
              </a:rPr>
              <a:t>标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、财务状 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况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或需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求</a:t>
            </a:r>
            <a:r>
              <a:rPr dirty="0" sz="1100" spc="-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客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户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应考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虑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本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报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告中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任何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意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见或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建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议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是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否符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合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其特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定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状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况，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自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主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作出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投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资决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策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并自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承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担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投资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风</a:t>
            </a:r>
            <a:r>
              <a:rPr dirty="0" sz="1100" spc="5">
                <a:solidFill>
                  <a:srgbClr val="57585B"/>
                </a:solidFill>
                <a:latin typeface="微软雅黑"/>
                <a:cs typeface="微软雅黑"/>
              </a:rPr>
              <a:t>险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任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何形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式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享证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投资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收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益或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者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分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担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证券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投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资损失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书面或口头 承诺均为无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效。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本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报告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提及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投资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价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格和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价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值以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及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这些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投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资带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来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的预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收入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可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能会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波</a:t>
            </a:r>
            <a:r>
              <a:rPr dirty="0" sz="1100" spc="-5">
                <a:solidFill>
                  <a:srgbClr val="57585B"/>
                </a:solidFill>
                <a:latin typeface="微软雅黑"/>
                <a:cs typeface="微软雅黑"/>
              </a:rPr>
              <a:t>动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1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300">
              <a:latin typeface="微软雅黑"/>
              <a:cs typeface="微软雅黑"/>
            </a:endParaRPr>
          </a:p>
          <a:p>
            <a:pPr marL="12700" marR="5080">
              <a:lnSpc>
                <a:spcPct val="113700"/>
              </a:lnSpc>
            </a:pP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本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报告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版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权仅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本公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所</a:t>
            </a:r>
            <a:r>
              <a:rPr dirty="0" sz="1100" spc="15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，本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司对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本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报告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保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留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切权</a:t>
            </a:r>
            <a:r>
              <a:rPr dirty="0" sz="1100" spc="15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。未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经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本公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事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先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书面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许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可，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任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何机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人不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得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以任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何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形式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翻</a:t>
            </a:r>
            <a:r>
              <a:rPr dirty="0" sz="1100" spc="-10">
                <a:solidFill>
                  <a:srgbClr val="57585B"/>
                </a:solidFill>
                <a:latin typeface="微软雅黑"/>
                <a:cs typeface="微软雅黑"/>
              </a:rPr>
              <a:t>版</a:t>
            </a:r>
            <a:r>
              <a:rPr dirty="0" sz="1100" spc="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复制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发表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或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引用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本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报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的任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何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部分。</a:t>
            </a:r>
            <a:r>
              <a:rPr dirty="0" sz="1100" spc="10">
                <a:solidFill>
                  <a:srgbClr val="57585B"/>
                </a:solidFill>
                <a:latin typeface="微软雅黑"/>
                <a:cs typeface="微软雅黑"/>
              </a:rPr>
              <a:t>如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征得本公司 许可进行引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用、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刊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1100" spc="-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需在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允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许的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范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围内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使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用，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并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注明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出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处</a:t>
            </a:r>
            <a:r>
              <a:rPr dirty="0" sz="1100" spc="-1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“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华创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证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券研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究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”，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且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不得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对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本报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进行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任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何有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悖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原意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引</a:t>
            </a:r>
            <a:r>
              <a:rPr dirty="0" sz="1100" spc="-10">
                <a:solidFill>
                  <a:srgbClr val="57585B"/>
                </a:solidFill>
                <a:latin typeface="微软雅黑"/>
                <a:cs typeface="微软雅黑"/>
              </a:rPr>
              <a:t>用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删节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修</a:t>
            </a:r>
            <a:r>
              <a:rPr dirty="0" sz="1100" spc="-10">
                <a:solidFill>
                  <a:srgbClr val="57585B"/>
                </a:solidFill>
                <a:latin typeface="微软雅黑"/>
                <a:cs typeface="微软雅黑"/>
              </a:rPr>
              <a:t>改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1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1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证券市场是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一个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风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险无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时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不在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100" spc="-10">
                <a:solidFill>
                  <a:srgbClr val="57585B"/>
                </a:solidFill>
                <a:latin typeface="微软雅黑"/>
                <a:cs typeface="微软雅黑"/>
              </a:rPr>
              <a:t>场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请您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务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必对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盈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亏风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险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有清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醒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的认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识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，认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真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考虑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是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否进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行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证券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交</a:t>
            </a:r>
            <a:r>
              <a:rPr dirty="0" sz="1100" spc="-10">
                <a:solidFill>
                  <a:srgbClr val="57585B"/>
                </a:solidFill>
                <a:latin typeface="微软雅黑"/>
                <a:cs typeface="微软雅黑"/>
              </a:rPr>
              <a:t>易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场有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风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险，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投</a:t>
            </a:r>
            <a:r>
              <a:rPr dirty="0" sz="1100" spc="-15">
                <a:solidFill>
                  <a:srgbClr val="57585B"/>
                </a:solidFill>
                <a:latin typeface="微软雅黑"/>
                <a:cs typeface="微软雅黑"/>
              </a:rPr>
              <a:t>资需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谨</a:t>
            </a:r>
            <a:r>
              <a:rPr dirty="0" sz="1100" spc="-10">
                <a:solidFill>
                  <a:srgbClr val="57585B"/>
                </a:solidFill>
                <a:latin typeface="微软雅黑"/>
                <a:cs typeface="微软雅黑"/>
              </a:rPr>
              <a:t>慎</a:t>
            </a:r>
            <a:r>
              <a:rPr dirty="0" sz="11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1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1516" y="6595973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18542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本周行情回顾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136" y="1025118"/>
            <a:ext cx="10888980" cy="89725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本周，中信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数上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涨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0.01%，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赢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沪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深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300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指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数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2.38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百分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信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30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个一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行业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排名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第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6位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92405" indent="-18034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本周涨幅前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十名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股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票为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光医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翰宇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业、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海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翔药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贝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尔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康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弘药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民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特一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业、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新医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92405" indent="-18034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本周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幅前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股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票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*ST紫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鑫、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重药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控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石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亚药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第一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怡和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嘉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疗、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格医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厦眼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科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卫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学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正眼科。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672" y="2223516"/>
            <a:ext cx="4159250" cy="360045"/>
          </a:xfrm>
          <a:prstGeom prst="rect">
            <a:avLst/>
          </a:prstGeom>
          <a:solidFill>
            <a:srgbClr val="0A4EA1"/>
          </a:solidFill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600" spc="-5" b="1">
                <a:solidFill>
                  <a:srgbClr val="FFFFFF"/>
                </a:solidFill>
                <a:latin typeface="微软雅黑"/>
                <a:cs typeface="微软雅黑"/>
              </a:rPr>
              <a:t>本周中信一级行业指数涨跌幅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5788" y="2229611"/>
            <a:ext cx="4535805" cy="360045"/>
          </a:xfrm>
          <a:prstGeom prst="rect">
            <a:avLst/>
          </a:prstGeom>
          <a:solidFill>
            <a:srgbClr val="0A4EA1"/>
          </a:solidFill>
        </p:spPr>
        <p:txBody>
          <a:bodyPr wrap="square" lIns="0" tIns="37465" rIns="0" bIns="0" rtlCol="0" vert="horz">
            <a:spAutoFit/>
          </a:bodyPr>
          <a:lstStyle/>
          <a:p>
            <a:pPr marL="1028700">
              <a:lnSpc>
                <a:spcPct val="100000"/>
              </a:lnSpc>
              <a:spcBef>
                <a:spcPts val="295"/>
              </a:spcBef>
            </a:pP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本周涨跌幅排名前10的股票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0914" y="6023254"/>
            <a:ext cx="14554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资料来源</a:t>
            </a:r>
            <a:r>
              <a:rPr dirty="0" sz="900" spc="-10">
                <a:solidFill>
                  <a:srgbClr val="57585B"/>
                </a:solidFill>
                <a:latin typeface="微软雅黑"/>
                <a:cs typeface="微软雅黑"/>
              </a:rPr>
              <a:t>：Wind，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证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9071" y="6023254"/>
            <a:ext cx="145605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资料来源：Wind，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证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8536" y="2869692"/>
            <a:ext cx="5047615" cy="2341245"/>
            <a:chOff x="478536" y="2869692"/>
            <a:chExt cx="5047615" cy="2341245"/>
          </a:xfrm>
        </p:grpSpPr>
        <p:sp>
          <p:nvSpPr>
            <p:cNvPr id="12" name="object 12"/>
            <p:cNvSpPr/>
            <p:nvPr/>
          </p:nvSpPr>
          <p:spPr>
            <a:xfrm>
              <a:off x="559308" y="3019043"/>
              <a:ext cx="4913630" cy="2033270"/>
            </a:xfrm>
            <a:custGeom>
              <a:avLst/>
              <a:gdLst/>
              <a:ahLst/>
              <a:cxnLst/>
              <a:rect l="l" t="t" r="r" b="b"/>
              <a:pathLst>
                <a:path w="4913630" h="2033270">
                  <a:moveTo>
                    <a:pt x="67056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67056" y="144780"/>
                  </a:lnTo>
                  <a:lnTo>
                    <a:pt x="67056" y="0"/>
                  </a:lnTo>
                  <a:close/>
                </a:path>
                <a:path w="4913630" h="2033270">
                  <a:moveTo>
                    <a:pt x="234696" y="97536"/>
                  </a:moveTo>
                  <a:lnTo>
                    <a:pt x="167640" y="97536"/>
                  </a:lnTo>
                  <a:lnTo>
                    <a:pt x="167640" y="144780"/>
                  </a:lnTo>
                  <a:lnTo>
                    <a:pt x="234696" y="144780"/>
                  </a:lnTo>
                  <a:lnTo>
                    <a:pt x="234696" y="97536"/>
                  </a:lnTo>
                  <a:close/>
                </a:path>
                <a:path w="4913630" h="2033270">
                  <a:moveTo>
                    <a:pt x="400812" y="100584"/>
                  </a:moveTo>
                  <a:lnTo>
                    <a:pt x="335280" y="100584"/>
                  </a:lnTo>
                  <a:lnTo>
                    <a:pt x="335280" y="144780"/>
                  </a:lnTo>
                  <a:lnTo>
                    <a:pt x="400812" y="144780"/>
                  </a:lnTo>
                  <a:lnTo>
                    <a:pt x="400812" y="100584"/>
                  </a:lnTo>
                  <a:close/>
                </a:path>
                <a:path w="4913630" h="2033270">
                  <a:moveTo>
                    <a:pt x="568452" y="117348"/>
                  </a:moveTo>
                  <a:lnTo>
                    <a:pt x="501396" y="117348"/>
                  </a:lnTo>
                  <a:lnTo>
                    <a:pt x="501396" y="144780"/>
                  </a:lnTo>
                  <a:lnTo>
                    <a:pt x="568452" y="144780"/>
                  </a:lnTo>
                  <a:lnTo>
                    <a:pt x="568452" y="117348"/>
                  </a:lnTo>
                  <a:close/>
                </a:path>
                <a:path w="4913630" h="2033270">
                  <a:moveTo>
                    <a:pt x="736092" y="128016"/>
                  </a:moveTo>
                  <a:lnTo>
                    <a:pt x="669036" y="128016"/>
                  </a:lnTo>
                  <a:lnTo>
                    <a:pt x="669036" y="144780"/>
                  </a:lnTo>
                  <a:lnTo>
                    <a:pt x="736092" y="144780"/>
                  </a:lnTo>
                  <a:lnTo>
                    <a:pt x="736092" y="128016"/>
                  </a:lnTo>
                  <a:close/>
                </a:path>
                <a:path w="4913630" h="2033270">
                  <a:moveTo>
                    <a:pt x="902208" y="143256"/>
                  </a:moveTo>
                  <a:lnTo>
                    <a:pt x="835152" y="143256"/>
                  </a:lnTo>
                  <a:lnTo>
                    <a:pt x="835152" y="144780"/>
                  </a:lnTo>
                  <a:lnTo>
                    <a:pt x="902208" y="144780"/>
                  </a:lnTo>
                  <a:lnTo>
                    <a:pt x="902208" y="143256"/>
                  </a:lnTo>
                  <a:close/>
                </a:path>
                <a:path w="4913630" h="2033270">
                  <a:moveTo>
                    <a:pt x="1069848" y="144780"/>
                  </a:moveTo>
                  <a:lnTo>
                    <a:pt x="1002792" y="144780"/>
                  </a:lnTo>
                  <a:lnTo>
                    <a:pt x="1002792" y="278892"/>
                  </a:lnTo>
                  <a:lnTo>
                    <a:pt x="1069848" y="278892"/>
                  </a:lnTo>
                  <a:lnTo>
                    <a:pt x="1069848" y="144780"/>
                  </a:lnTo>
                  <a:close/>
                </a:path>
                <a:path w="4913630" h="2033270">
                  <a:moveTo>
                    <a:pt x="1237488" y="144780"/>
                  </a:moveTo>
                  <a:lnTo>
                    <a:pt x="1170432" y="144780"/>
                  </a:lnTo>
                  <a:lnTo>
                    <a:pt x="1170432" y="387096"/>
                  </a:lnTo>
                  <a:lnTo>
                    <a:pt x="1237488" y="387096"/>
                  </a:lnTo>
                  <a:lnTo>
                    <a:pt x="1237488" y="144780"/>
                  </a:lnTo>
                  <a:close/>
                </a:path>
                <a:path w="4913630" h="2033270">
                  <a:moveTo>
                    <a:pt x="1403604" y="144780"/>
                  </a:moveTo>
                  <a:lnTo>
                    <a:pt x="1336548" y="144780"/>
                  </a:lnTo>
                  <a:lnTo>
                    <a:pt x="1336548" y="460248"/>
                  </a:lnTo>
                  <a:lnTo>
                    <a:pt x="1403604" y="460248"/>
                  </a:lnTo>
                  <a:lnTo>
                    <a:pt x="1403604" y="144780"/>
                  </a:lnTo>
                  <a:close/>
                </a:path>
                <a:path w="4913630" h="2033270">
                  <a:moveTo>
                    <a:pt x="1571244" y="144780"/>
                  </a:moveTo>
                  <a:lnTo>
                    <a:pt x="1504188" y="144780"/>
                  </a:lnTo>
                  <a:lnTo>
                    <a:pt x="1504188" y="461772"/>
                  </a:lnTo>
                  <a:lnTo>
                    <a:pt x="1571244" y="461772"/>
                  </a:lnTo>
                  <a:lnTo>
                    <a:pt x="1571244" y="144780"/>
                  </a:lnTo>
                  <a:close/>
                </a:path>
                <a:path w="4913630" h="2033270">
                  <a:moveTo>
                    <a:pt x="1738884" y="144780"/>
                  </a:moveTo>
                  <a:lnTo>
                    <a:pt x="1671828" y="144780"/>
                  </a:lnTo>
                  <a:lnTo>
                    <a:pt x="1671828" y="472440"/>
                  </a:lnTo>
                  <a:lnTo>
                    <a:pt x="1738884" y="472440"/>
                  </a:lnTo>
                  <a:lnTo>
                    <a:pt x="1738884" y="144780"/>
                  </a:lnTo>
                  <a:close/>
                </a:path>
                <a:path w="4913630" h="2033270">
                  <a:moveTo>
                    <a:pt x="1905000" y="144780"/>
                  </a:moveTo>
                  <a:lnTo>
                    <a:pt x="1837944" y="144780"/>
                  </a:lnTo>
                  <a:lnTo>
                    <a:pt x="1837944" y="522732"/>
                  </a:lnTo>
                  <a:lnTo>
                    <a:pt x="1905000" y="522732"/>
                  </a:lnTo>
                  <a:lnTo>
                    <a:pt x="1905000" y="144780"/>
                  </a:lnTo>
                  <a:close/>
                </a:path>
                <a:path w="4913630" h="2033270">
                  <a:moveTo>
                    <a:pt x="2072640" y="144780"/>
                  </a:moveTo>
                  <a:lnTo>
                    <a:pt x="2005584" y="144780"/>
                  </a:lnTo>
                  <a:lnTo>
                    <a:pt x="2005584" y="547116"/>
                  </a:lnTo>
                  <a:lnTo>
                    <a:pt x="2072640" y="547116"/>
                  </a:lnTo>
                  <a:lnTo>
                    <a:pt x="2072640" y="144780"/>
                  </a:lnTo>
                  <a:close/>
                </a:path>
                <a:path w="4913630" h="2033270">
                  <a:moveTo>
                    <a:pt x="2240280" y="144780"/>
                  </a:moveTo>
                  <a:lnTo>
                    <a:pt x="2173224" y="144780"/>
                  </a:lnTo>
                  <a:lnTo>
                    <a:pt x="2173224" y="603504"/>
                  </a:lnTo>
                  <a:lnTo>
                    <a:pt x="2240280" y="603504"/>
                  </a:lnTo>
                  <a:lnTo>
                    <a:pt x="2240280" y="144780"/>
                  </a:lnTo>
                  <a:close/>
                </a:path>
                <a:path w="4913630" h="2033270">
                  <a:moveTo>
                    <a:pt x="2406396" y="144780"/>
                  </a:moveTo>
                  <a:lnTo>
                    <a:pt x="2339340" y="144780"/>
                  </a:lnTo>
                  <a:lnTo>
                    <a:pt x="2339340" y="653796"/>
                  </a:lnTo>
                  <a:lnTo>
                    <a:pt x="2406396" y="653796"/>
                  </a:lnTo>
                  <a:lnTo>
                    <a:pt x="2406396" y="144780"/>
                  </a:lnTo>
                  <a:close/>
                </a:path>
                <a:path w="4913630" h="2033270">
                  <a:moveTo>
                    <a:pt x="2574036" y="144780"/>
                  </a:moveTo>
                  <a:lnTo>
                    <a:pt x="2506980" y="144780"/>
                  </a:lnTo>
                  <a:lnTo>
                    <a:pt x="2506980" y="675132"/>
                  </a:lnTo>
                  <a:lnTo>
                    <a:pt x="2574036" y="675132"/>
                  </a:lnTo>
                  <a:lnTo>
                    <a:pt x="2574036" y="144780"/>
                  </a:lnTo>
                  <a:close/>
                </a:path>
                <a:path w="4913630" h="2033270">
                  <a:moveTo>
                    <a:pt x="2740152" y="144780"/>
                  </a:moveTo>
                  <a:lnTo>
                    <a:pt x="2674620" y="144780"/>
                  </a:lnTo>
                  <a:lnTo>
                    <a:pt x="2674620" y="707136"/>
                  </a:lnTo>
                  <a:lnTo>
                    <a:pt x="2740152" y="707136"/>
                  </a:lnTo>
                  <a:lnTo>
                    <a:pt x="2740152" y="144780"/>
                  </a:lnTo>
                  <a:close/>
                </a:path>
                <a:path w="4913630" h="2033270">
                  <a:moveTo>
                    <a:pt x="2907792" y="144780"/>
                  </a:moveTo>
                  <a:lnTo>
                    <a:pt x="2840736" y="144780"/>
                  </a:lnTo>
                  <a:lnTo>
                    <a:pt x="2840736" y="710184"/>
                  </a:lnTo>
                  <a:lnTo>
                    <a:pt x="2907792" y="710184"/>
                  </a:lnTo>
                  <a:lnTo>
                    <a:pt x="2907792" y="144780"/>
                  </a:lnTo>
                  <a:close/>
                </a:path>
                <a:path w="4913630" h="2033270">
                  <a:moveTo>
                    <a:pt x="3075432" y="144780"/>
                  </a:moveTo>
                  <a:lnTo>
                    <a:pt x="3008376" y="144780"/>
                  </a:lnTo>
                  <a:lnTo>
                    <a:pt x="3008376" y="710184"/>
                  </a:lnTo>
                  <a:lnTo>
                    <a:pt x="3075432" y="710184"/>
                  </a:lnTo>
                  <a:lnTo>
                    <a:pt x="3075432" y="144780"/>
                  </a:lnTo>
                  <a:close/>
                </a:path>
                <a:path w="4913630" h="2033270">
                  <a:moveTo>
                    <a:pt x="3241548" y="144780"/>
                  </a:moveTo>
                  <a:lnTo>
                    <a:pt x="3176016" y="144780"/>
                  </a:lnTo>
                  <a:lnTo>
                    <a:pt x="3176016" y="862584"/>
                  </a:lnTo>
                  <a:lnTo>
                    <a:pt x="3241548" y="862584"/>
                  </a:lnTo>
                  <a:lnTo>
                    <a:pt x="3241548" y="144780"/>
                  </a:lnTo>
                  <a:close/>
                </a:path>
                <a:path w="4913630" h="2033270">
                  <a:moveTo>
                    <a:pt x="3409188" y="144780"/>
                  </a:moveTo>
                  <a:lnTo>
                    <a:pt x="3342132" y="144780"/>
                  </a:lnTo>
                  <a:lnTo>
                    <a:pt x="3342132" y="909828"/>
                  </a:lnTo>
                  <a:lnTo>
                    <a:pt x="3409188" y="909828"/>
                  </a:lnTo>
                  <a:lnTo>
                    <a:pt x="3409188" y="144780"/>
                  </a:lnTo>
                  <a:close/>
                </a:path>
                <a:path w="4913630" h="2033270">
                  <a:moveTo>
                    <a:pt x="3576828" y="144780"/>
                  </a:moveTo>
                  <a:lnTo>
                    <a:pt x="3509772" y="144780"/>
                  </a:lnTo>
                  <a:lnTo>
                    <a:pt x="3509772" y="1019556"/>
                  </a:lnTo>
                  <a:lnTo>
                    <a:pt x="3576828" y="1019556"/>
                  </a:lnTo>
                  <a:lnTo>
                    <a:pt x="3576828" y="144780"/>
                  </a:lnTo>
                  <a:close/>
                </a:path>
                <a:path w="4913630" h="2033270">
                  <a:moveTo>
                    <a:pt x="3742944" y="144780"/>
                  </a:moveTo>
                  <a:lnTo>
                    <a:pt x="3677412" y="144780"/>
                  </a:lnTo>
                  <a:lnTo>
                    <a:pt x="3677412" y="1021080"/>
                  </a:lnTo>
                  <a:lnTo>
                    <a:pt x="3742944" y="1021080"/>
                  </a:lnTo>
                  <a:lnTo>
                    <a:pt x="3742944" y="144780"/>
                  </a:lnTo>
                  <a:close/>
                </a:path>
                <a:path w="4913630" h="2033270">
                  <a:moveTo>
                    <a:pt x="3910584" y="144780"/>
                  </a:moveTo>
                  <a:lnTo>
                    <a:pt x="3843528" y="144780"/>
                  </a:lnTo>
                  <a:lnTo>
                    <a:pt x="3843528" y="1036320"/>
                  </a:lnTo>
                  <a:lnTo>
                    <a:pt x="3910584" y="1036320"/>
                  </a:lnTo>
                  <a:lnTo>
                    <a:pt x="3910584" y="144780"/>
                  </a:lnTo>
                  <a:close/>
                </a:path>
                <a:path w="4913630" h="2033270">
                  <a:moveTo>
                    <a:pt x="4078224" y="144780"/>
                  </a:moveTo>
                  <a:lnTo>
                    <a:pt x="4011168" y="144780"/>
                  </a:lnTo>
                  <a:lnTo>
                    <a:pt x="4011168" y="1060704"/>
                  </a:lnTo>
                  <a:lnTo>
                    <a:pt x="4078224" y="1060704"/>
                  </a:lnTo>
                  <a:lnTo>
                    <a:pt x="4078224" y="144780"/>
                  </a:lnTo>
                  <a:close/>
                </a:path>
                <a:path w="4913630" h="2033270">
                  <a:moveTo>
                    <a:pt x="4244340" y="144780"/>
                  </a:moveTo>
                  <a:lnTo>
                    <a:pt x="4177284" y="144780"/>
                  </a:lnTo>
                  <a:lnTo>
                    <a:pt x="4177284" y="1124712"/>
                  </a:lnTo>
                  <a:lnTo>
                    <a:pt x="4244340" y="1124712"/>
                  </a:lnTo>
                  <a:lnTo>
                    <a:pt x="4244340" y="144780"/>
                  </a:lnTo>
                  <a:close/>
                </a:path>
                <a:path w="4913630" h="2033270">
                  <a:moveTo>
                    <a:pt x="4411980" y="144780"/>
                  </a:moveTo>
                  <a:lnTo>
                    <a:pt x="4344924" y="144780"/>
                  </a:lnTo>
                  <a:lnTo>
                    <a:pt x="4344924" y="1237488"/>
                  </a:lnTo>
                  <a:lnTo>
                    <a:pt x="4411980" y="1237488"/>
                  </a:lnTo>
                  <a:lnTo>
                    <a:pt x="4411980" y="144780"/>
                  </a:lnTo>
                  <a:close/>
                </a:path>
                <a:path w="4913630" h="2033270">
                  <a:moveTo>
                    <a:pt x="4579620" y="144780"/>
                  </a:moveTo>
                  <a:lnTo>
                    <a:pt x="4512564" y="144780"/>
                  </a:lnTo>
                  <a:lnTo>
                    <a:pt x="4512564" y="1246632"/>
                  </a:lnTo>
                  <a:lnTo>
                    <a:pt x="4579620" y="1246632"/>
                  </a:lnTo>
                  <a:lnTo>
                    <a:pt x="4579620" y="144780"/>
                  </a:lnTo>
                  <a:close/>
                </a:path>
                <a:path w="4913630" h="2033270">
                  <a:moveTo>
                    <a:pt x="4745736" y="144780"/>
                  </a:moveTo>
                  <a:lnTo>
                    <a:pt x="4678680" y="144780"/>
                  </a:lnTo>
                  <a:lnTo>
                    <a:pt x="4678680" y="1251204"/>
                  </a:lnTo>
                  <a:lnTo>
                    <a:pt x="4745736" y="1251204"/>
                  </a:lnTo>
                  <a:lnTo>
                    <a:pt x="4745736" y="144780"/>
                  </a:lnTo>
                  <a:close/>
                </a:path>
                <a:path w="4913630" h="2033270">
                  <a:moveTo>
                    <a:pt x="4913376" y="144780"/>
                  </a:moveTo>
                  <a:lnTo>
                    <a:pt x="4846320" y="144780"/>
                  </a:lnTo>
                  <a:lnTo>
                    <a:pt x="4846320" y="2033016"/>
                  </a:lnTo>
                  <a:lnTo>
                    <a:pt x="4913376" y="2033016"/>
                  </a:lnTo>
                  <a:lnTo>
                    <a:pt x="4913376" y="14478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78536" y="2872740"/>
              <a:ext cx="5044440" cy="2334895"/>
            </a:xfrm>
            <a:custGeom>
              <a:avLst/>
              <a:gdLst/>
              <a:ahLst/>
              <a:cxnLst/>
              <a:rect l="l" t="t" r="r" b="b"/>
              <a:pathLst>
                <a:path w="5044440" h="2334895">
                  <a:moveTo>
                    <a:pt x="30479" y="2334768"/>
                  </a:moveTo>
                  <a:lnTo>
                    <a:pt x="30479" y="0"/>
                  </a:lnTo>
                </a:path>
                <a:path w="5044440" h="2334895">
                  <a:moveTo>
                    <a:pt x="0" y="2334768"/>
                  </a:moveTo>
                  <a:lnTo>
                    <a:pt x="30479" y="2334768"/>
                  </a:lnTo>
                </a:path>
                <a:path w="5044440" h="2334895">
                  <a:moveTo>
                    <a:pt x="0" y="2043684"/>
                  </a:moveTo>
                  <a:lnTo>
                    <a:pt x="30479" y="2043684"/>
                  </a:lnTo>
                </a:path>
                <a:path w="5044440" h="2334895">
                  <a:moveTo>
                    <a:pt x="0" y="1751076"/>
                  </a:moveTo>
                  <a:lnTo>
                    <a:pt x="30479" y="1751076"/>
                  </a:lnTo>
                </a:path>
                <a:path w="5044440" h="2334895">
                  <a:moveTo>
                    <a:pt x="0" y="1459992"/>
                  </a:moveTo>
                  <a:lnTo>
                    <a:pt x="30479" y="1459992"/>
                  </a:lnTo>
                </a:path>
                <a:path w="5044440" h="2334895">
                  <a:moveTo>
                    <a:pt x="0" y="1167384"/>
                  </a:moveTo>
                  <a:lnTo>
                    <a:pt x="30479" y="1167384"/>
                  </a:lnTo>
                </a:path>
                <a:path w="5044440" h="2334895">
                  <a:moveTo>
                    <a:pt x="0" y="874776"/>
                  </a:moveTo>
                  <a:lnTo>
                    <a:pt x="30479" y="874776"/>
                  </a:lnTo>
                </a:path>
                <a:path w="5044440" h="2334895">
                  <a:moveTo>
                    <a:pt x="0" y="583692"/>
                  </a:moveTo>
                  <a:lnTo>
                    <a:pt x="30479" y="583692"/>
                  </a:lnTo>
                </a:path>
                <a:path w="5044440" h="2334895">
                  <a:moveTo>
                    <a:pt x="0" y="291084"/>
                  </a:moveTo>
                  <a:lnTo>
                    <a:pt x="30479" y="291084"/>
                  </a:lnTo>
                </a:path>
                <a:path w="5044440" h="2334895">
                  <a:moveTo>
                    <a:pt x="0" y="0"/>
                  </a:moveTo>
                  <a:lnTo>
                    <a:pt x="30479" y="0"/>
                  </a:lnTo>
                </a:path>
                <a:path w="5044440" h="2334895">
                  <a:moveTo>
                    <a:pt x="30479" y="291084"/>
                  </a:moveTo>
                  <a:lnTo>
                    <a:pt x="5044440" y="291084"/>
                  </a:lnTo>
                </a:path>
                <a:path w="5044440" h="2334895">
                  <a:moveTo>
                    <a:pt x="30479" y="291084"/>
                  </a:moveTo>
                  <a:lnTo>
                    <a:pt x="30479" y="321563"/>
                  </a:lnTo>
                </a:path>
                <a:path w="5044440" h="2334895">
                  <a:moveTo>
                    <a:pt x="198120" y="291084"/>
                  </a:moveTo>
                  <a:lnTo>
                    <a:pt x="198120" y="321563"/>
                  </a:lnTo>
                </a:path>
                <a:path w="5044440" h="2334895">
                  <a:moveTo>
                    <a:pt x="365760" y="291084"/>
                  </a:moveTo>
                  <a:lnTo>
                    <a:pt x="365760" y="321563"/>
                  </a:lnTo>
                </a:path>
                <a:path w="5044440" h="2334895">
                  <a:moveTo>
                    <a:pt x="531876" y="291084"/>
                  </a:moveTo>
                  <a:lnTo>
                    <a:pt x="531876" y="321563"/>
                  </a:lnTo>
                </a:path>
                <a:path w="5044440" h="2334895">
                  <a:moveTo>
                    <a:pt x="699516" y="291084"/>
                  </a:moveTo>
                  <a:lnTo>
                    <a:pt x="699516" y="321563"/>
                  </a:lnTo>
                </a:path>
                <a:path w="5044440" h="2334895">
                  <a:moveTo>
                    <a:pt x="867156" y="291084"/>
                  </a:moveTo>
                  <a:lnTo>
                    <a:pt x="867156" y="321563"/>
                  </a:lnTo>
                </a:path>
                <a:path w="5044440" h="2334895">
                  <a:moveTo>
                    <a:pt x="1033272" y="291084"/>
                  </a:moveTo>
                  <a:lnTo>
                    <a:pt x="1033272" y="321563"/>
                  </a:lnTo>
                </a:path>
                <a:path w="5044440" h="2334895">
                  <a:moveTo>
                    <a:pt x="1200912" y="291084"/>
                  </a:moveTo>
                  <a:lnTo>
                    <a:pt x="1200912" y="321563"/>
                  </a:lnTo>
                </a:path>
                <a:path w="5044440" h="2334895">
                  <a:moveTo>
                    <a:pt x="1368552" y="291084"/>
                  </a:moveTo>
                  <a:lnTo>
                    <a:pt x="1368552" y="321563"/>
                  </a:lnTo>
                </a:path>
                <a:path w="5044440" h="2334895">
                  <a:moveTo>
                    <a:pt x="1534668" y="291084"/>
                  </a:moveTo>
                  <a:lnTo>
                    <a:pt x="1534668" y="321563"/>
                  </a:lnTo>
                </a:path>
                <a:path w="5044440" h="2334895">
                  <a:moveTo>
                    <a:pt x="1702308" y="291084"/>
                  </a:moveTo>
                  <a:lnTo>
                    <a:pt x="1702308" y="321563"/>
                  </a:lnTo>
                </a:path>
                <a:path w="5044440" h="2334895">
                  <a:moveTo>
                    <a:pt x="1868424" y="291084"/>
                  </a:moveTo>
                  <a:lnTo>
                    <a:pt x="1868424" y="321563"/>
                  </a:lnTo>
                </a:path>
                <a:path w="5044440" h="2334895">
                  <a:moveTo>
                    <a:pt x="2036064" y="291084"/>
                  </a:moveTo>
                  <a:lnTo>
                    <a:pt x="2036064" y="321563"/>
                  </a:lnTo>
                </a:path>
                <a:path w="5044440" h="2334895">
                  <a:moveTo>
                    <a:pt x="2203704" y="291084"/>
                  </a:moveTo>
                  <a:lnTo>
                    <a:pt x="2203704" y="321563"/>
                  </a:lnTo>
                </a:path>
                <a:path w="5044440" h="2334895">
                  <a:moveTo>
                    <a:pt x="2369820" y="291084"/>
                  </a:moveTo>
                  <a:lnTo>
                    <a:pt x="2369820" y="321563"/>
                  </a:lnTo>
                </a:path>
                <a:path w="5044440" h="2334895">
                  <a:moveTo>
                    <a:pt x="2537460" y="291084"/>
                  </a:moveTo>
                  <a:lnTo>
                    <a:pt x="2537460" y="321563"/>
                  </a:lnTo>
                </a:path>
                <a:path w="5044440" h="2334895">
                  <a:moveTo>
                    <a:pt x="2705100" y="291084"/>
                  </a:moveTo>
                  <a:lnTo>
                    <a:pt x="2705100" y="321563"/>
                  </a:lnTo>
                </a:path>
                <a:path w="5044440" h="2334895">
                  <a:moveTo>
                    <a:pt x="2871216" y="291084"/>
                  </a:moveTo>
                  <a:lnTo>
                    <a:pt x="2871216" y="321563"/>
                  </a:lnTo>
                </a:path>
                <a:path w="5044440" h="2334895">
                  <a:moveTo>
                    <a:pt x="3038855" y="291084"/>
                  </a:moveTo>
                  <a:lnTo>
                    <a:pt x="3038855" y="321563"/>
                  </a:lnTo>
                </a:path>
                <a:path w="5044440" h="2334895">
                  <a:moveTo>
                    <a:pt x="3206496" y="291084"/>
                  </a:moveTo>
                  <a:lnTo>
                    <a:pt x="3206496" y="321563"/>
                  </a:lnTo>
                </a:path>
                <a:path w="5044440" h="2334895">
                  <a:moveTo>
                    <a:pt x="3372612" y="291084"/>
                  </a:moveTo>
                  <a:lnTo>
                    <a:pt x="3372612" y="321563"/>
                  </a:lnTo>
                </a:path>
                <a:path w="5044440" h="2334895">
                  <a:moveTo>
                    <a:pt x="3540252" y="291084"/>
                  </a:moveTo>
                  <a:lnTo>
                    <a:pt x="3540252" y="321563"/>
                  </a:lnTo>
                </a:path>
                <a:path w="5044440" h="2334895">
                  <a:moveTo>
                    <a:pt x="3707891" y="291084"/>
                  </a:moveTo>
                  <a:lnTo>
                    <a:pt x="3707891" y="321563"/>
                  </a:lnTo>
                </a:path>
                <a:path w="5044440" h="2334895">
                  <a:moveTo>
                    <a:pt x="3874008" y="291084"/>
                  </a:moveTo>
                  <a:lnTo>
                    <a:pt x="3874008" y="321563"/>
                  </a:lnTo>
                </a:path>
                <a:path w="5044440" h="2334895">
                  <a:moveTo>
                    <a:pt x="4041648" y="291084"/>
                  </a:moveTo>
                  <a:lnTo>
                    <a:pt x="4041648" y="321563"/>
                  </a:lnTo>
                </a:path>
                <a:path w="5044440" h="2334895">
                  <a:moveTo>
                    <a:pt x="4209288" y="291084"/>
                  </a:moveTo>
                  <a:lnTo>
                    <a:pt x="4209288" y="321563"/>
                  </a:lnTo>
                </a:path>
                <a:path w="5044440" h="2334895">
                  <a:moveTo>
                    <a:pt x="4375404" y="291084"/>
                  </a:moveTo>
                  <a:lnTo>
                    <a:pt x="4375404" y="321563"/>
                  </a:lnTo>
                </a:path>
                <a:path w="5044440" h="2334895">
                  <a:moveTo>
                    <a:pt x="4543044" y="291084"/>
                  </a:moveTo>
                  <a:lnTo>
                    <a:pt x="4543044" y="321563"/>
                  </a:lnTo>
                </a:path>
                <a:path w="5044440" h="2334895">
                  <a:moveTo>
                    <a:pt x="4710684" y="291084"/>
                  </a:moveTo>
                  <a:lnTo>
                    <a:pt x="4710684" y="321563"/>
                  </a:lnTo>
                </a:path>
                <a:path w="5044440" h="2334895">
                  <a:moveTo>
                    <a:pt x="4876800" y="291084"/>
                  </a:moveTo>
                  <a:lnTo>
                    <a:pt x="4876800" y="321563"/>
                  </a:lnTo>
                </a:path>
                <a:path w="5044440" h="2334895">
                  <a:moveTo>
                    <a:pt x="5044440" y="291084"/>
                  </a:moveTo>
                  <a:lnTo>
                    <a:pt x="5044440" y="32156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41198" y="5125339"/>
            <a:ext cx="1962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7%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198" y="4833365"/>
            <a:ext cx="1962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6%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198" y="4541265"/>
            <a:ext cx="1962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5%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198" y="4249292"/>
            <a:ext cx="1962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4%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198" y="3956761"/>
            <a:ext cx="19621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3%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198" y="3664965"/>
            <a:ext cx="1962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2%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1198" y="3372992"/>
            <a:ext cx="19621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1%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5031" y="3081020"/>
            <a:ext cx="16002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031" y="2789047"/>
            <a:ext cx="16002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1%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6900" y="3211194"/>
            <a:ext cx="5006975" cy="843280"/>
          </a:xfrm>
          <a:prstGeom prst="rect">
            <a:avLst/>
          </a:prstGeom>
        </p:spPr>
        <p:txBody>
          <a:bodyPr wrap="square" lIns="0" tIns="19050" rIns="0" bIns="0" rtlCol="0" vert="vert270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50"/>
              </a:spcBef>
            </a:pPr>
            <a:r>
              <a:rPr dirty="0" sz="800">
                <a:latin typeface="微软雅黑"/>
                <a:cs typeface="微软雅黑"/>
              </a:rPr>
              <a:t>电力及公用事业</a:t>
            </a:r>
            <a:endParaRPr sz="800">
              <a:latin typeface="微软雅黑"/>
              <a:cs typeface="微软雅黑"/>
            </a:endParaRPr>
          </a:p>
          <a:p>
            <a:pPr algn="just" marL="624205" marR="6350">
              <a:lnSpc>
                <a:spcPct val="137100"/>
              </a:lnSpc>
            </a:pPr>
            <a:r>
              <a:rPr dirty="0" sz="800">
                <a:latin typeface="微软雅黑"/>
                <a:cs typeface="微软雅黑"/>
              </a:rPr>
              <a:t>机械 汽车 电子 通信 医药 综合</a:t>
            </a:r>
            <a:endParaRPr sz="800">
              <a:latin typeface="微软雅黑"/>
              <a:cs typeface="微软雅黑"/>
            </a:endParaRPr>
          </a:p>
          <a:p>
            <a:pPr algn="r" marL="12700" marR="6350" indent="407034">
              <a:lnSpc>
                <a:spcPct val="137000"/>
              </a:lnSpc>
            </a:pPr>
            <a:r>
              <a:rPr dirty="0" sz="800">
                <a:latin typeface="微软雅黑"/>
                <a:cs typeface="微软雅黑"/>
              </a:rPr>
              <a:t>基础化工 电力设备及新能源</a:t>
            </a:r>
            <a:endParaRPr sz="800">
              <a:latin typeface="微软雅黑"/>
              <a:cs typeface="微软雅黑"/>
            </a:endParaRPr>
          </a:p>
          <a:p>
            <a:pPr algn="r" marL="522605" marR="5715" indent="-102870">
              <a:lnSpc>
                <a:spcPct val="137000"/>
              </a:lnSpc>
            </a:pPr>
            <a:r>
              <a:rPr dirty="0" sz="800">
                <a:latin typeface="微软雅黑"/>
                <a:cs typeface="微软雅黑"/>
              </a:rPr>
              <a:t>食品饮料 计算机 </a:t>
            </a:r>
            <a:r>
              <a:rPr dirty="0" sz="800">
                <a:latin typeface="微软雅黑"/>
                <a:cs typeface="微软雅黑"/>
              </a:rPr>
              <a:t>家电</a:t>
            </a:r>
            <a:endParaRPr sz="800">
              <a:latin typeface="微软雅黑"/>
              <a:cs typeface="微软雅黑"/>
            </a:endParaRPr>
          </a:p>
          <a:p>
            <a:pPr algn="r" marR="6350">
              <a:lnSpc>
                <a:spcPct val="100000"/>
              </a:lnSpc>
              <a:spcBef>
                <a:spcPts val="360"/>
              </a:spcBef>
            </a:pPr>
            <a:r>
              <a:rPr dirty="0" sz="800">
                <a:latin typeface="微软雅黑"/>
                <a:cs typeface="微软雅黑"/>
              </a:rPr>
              <a:t>轻工制造</a:t>
            </a:r>
            <a:endParaRPr sz="800">
              <a:latin typeface="微软雅黑"/>
              <a:cs typeface="微软雅黑"/>
            </a:endParaRPr>
          </a:p>
          <a:p>
            <a:pPr algn="r" marL="419734" marR="6350" indent="203835">
              <a:lnSpc>
                <a:spcPct val="137000"/>
              </a:lnSpc>
            </a:pPr>
            <a:r>
              <a:rPr dirty="0" sz="800">
                <a:latin typeface="微软雅黑"/>
                <a:cs typeface="微软雅黑"/>
              </a:rPr>
              <a:t>建材 纺织服装</a:t>
            </a:r>
            <a:endParaRPr sz="800">
              <a:latin typeface="微软雅黑"/>
              <a:cs typeface="微软雅黑"/>
            </a:endParaRPr>
          </a:p>
          <a:p>
            <a:pPr algn="r" marR="5080">
              <a:lnSpc>
                <a:spcPct val="100000"/>
              </a:lnSpc>
              <a:spcBef>
                <a:spcPts val="355"/>
              </a:spcBef>
            </a:pPr>
            <a:r>
              <a:rPr dirty="0" sz="800">
                <a:latin typeface="微软雅黑"/>
                <a:cs typeface="微软雅黑"/>
              </a:rPr>
              <a:t>消费者服务</a:t>
            </a:r>
            <a:endParaRPr sz="800">
              <a:latin typeface="微软雅黑"/>
              <a:cs typeface="微软雅黑"/>
            </a:endParaRPr>
          </a:p>
          <a:p>
            <a:pPr algn="r" marL="419734" marR="6350" indent="203835">
              <a:lnSpc>
                <a:spcPct val="137000"/>
              </a:lnSpc>
            </a:pPr>
            <a:r>
              <a:rPr dirty="0" sz="800">
                <a:latin typeface="微软雅黑"/>
                <a:cs typeface="微软雅黑"/>
              </a:rPr>
              <a:t>钢铁 商贸零售</a:t>
            </a:r>
            <a:endParaRPr sz="800">
              <a:latin typeface="微软雅黑"/>
              <a:cs typeface="微软雅黑"/>
            </a:endParaRPr>
          </a:p>
          <a:p>
            <a:pPr algn="just" marL="419734" marR="6350">
              <a:lnSpc>
                <a:spcPct val="137100"/>
              </a:lnSpc>
              <a:spcBef>
                <a:spcPts val="5"/>
              </a:spcBef>
            </a:pPr>
            <a:r>
              <a:rPr dirty="0" sz="800">
                <a:latin typeface="微软雅黑"/>
                <a:cs typeface="微软雅黑"/>
              </a:rPr>
              <a:t>国防军工 农林牧渔 交通运输 石油石化</a:t>
            </a:r>
            <a:endParaRPr sz="800">
              <a:latin typeface="微软雅黑"/>
              <a:cs typeface="微软雅黑"/>
            </a:endParaRPr>
          </a:p>
          <a:p>
            <a:pPr algn="r" marL="419734" marR="6350" indent="203835">
              <a:lnSpc>
                <a:spcPct val="137000"/>
              </a:lnSpc>
            </a:pPr>
            <a:r>
              <a:rPr dirty="0" sz="800">
                <a:latin typeface="微软雅黑"/>
                <a:cs typeface="微软雅黑"/>
              </a:rPr>
              <a:t>传媒 有色金属</a:t>
            </a:r>
            <a:endParaRPr sz="800">
              <a:latin typeface="微软雅黑"/>
              <a:cs typeface="微软雅黑"/>
            </a:endParaRPr>
          </a:p>
          <a:p>
            <a:pPr algn="r" marL="522605" marR="5715" indent="100965">
              <a:lnSpc>
                <a:spcPct val="137000"/>
              </a:lnSpc>
            </a:pPr>
            <a:r>
              <a:rPr dirty="0" sz="800">
                <a:latin typeface="微软雅黑"/>
                <a:cs typeface="微软雅黑"/>
              </a:rPr>
              <a:t>银行 房地产</a:t>
            </a:r>
            <a:endParaRPr sz="800">
              <a:latin typeface="微软雅黑"/>
              <a:cs typeface="微软雅黑"/>
            </a:endParaRPr>
          </a:p>
          <a:p>
            <a:pPr algn="r" marL="419734" marR="5080" indent="-100965">
              <a:lnSpc>
                <a:spcPts val="1320"/>
              </a:lnSpc>
              <a:spcBef>
                <a:spcPts val="100"/>
              </a:spcBef>
            </a:pPr>
            <a:r>
              <a:rPr dirty="0" sz="800">
                <a:latin typeface="微软雅黑"/>
                <a:cs typeface="微软雅黑"/>
              </a:rPr>
              <a:t>非银行金融 综合金融</a:t>
            </a:r>
            <a:endParaRPr sz="800">
              <a:latin typeface="微软雅黑"/>
              <a:cs typeface="微软雅黑"/>
            </a:endParaRPr>
          </a:p>
          <a:p>
            <a:pPr algn="r" marR="6350">
              <a:lnSpc>
                <a:spcPct val="100000"/>
              </a:lnSpc>
              <a:spcBef>
                <a:spcPts val="250"/>
              </a:spcBef>
            </a:pPr>
            <a:r>
              <a:rPr dirty="0" sz="800">
                <a:latin typeface="微软雅黑"/>
                <a:cs typeface="微软雅黑"/>
              </a:rPr>
              <a:t>建筑</a:t>
            </a:r>
            <a:endParaRPr sz="800">
              <a:latin typeface="微软雅黑"/>
              <a:cs typeface="微软雅黑"/>
            </a:endParaRPr>
          </a:p>
          <a:p>
            <a:pPr algn="r" marR="6350">
              <a:lnSpc>
                <a:spcPct val="100000"/>
              </a:lnSpc>
              <a:spcBef>
                <a:spcPts val="355"/>
              </a:spcBef>
            </a:pPr>
            <a:r>
              <a:rPr dirty="0" sz="800">
                <a:latin typeface="微软雅黑"/>
                <a:cs typeface="微软雅黑"/>
              </a:rPr>
              <a:t>煤炭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520428" y="2874264"/>
            <a:ext cx="2326005" cy="2559050"/>
            <a:chOff x="9520428" y="2874264"/>
            <a:chExt cx="2326005" cy="2559050"/>
          </a:xfrm>
        </p:grpSpPr>
        <p:sp>
          <p:nvSpPr>
            <p:cNvPr id="25" name="object 25"/>
            <p:cNvSpPr/>
            <p:nvPr/>
          </p:nvSpPr>
          <p:spPr>
            <a:xfrm>
              <a:off x="9550908" y="2953511"/>
              <a:ext cx="1826260" cy="2374900"/>
            </a:xfrm>
            <a:custGeom>
              <a:avLst/>
              <a:gdLst/>
              <a:ahLst/>
              <a:cxnLst/>
              <a:rect l="l" t="t" r="r" b="b"/>
              <a:pathLst>
                <a:path w="1826259" h="2374900">
                  <a:moveTo>
                    <a:pt x="382524" y="2272284"/>
                  </a:moveTo>
                  <a:lnTo>
                    <a:pt x="0" y="2272284"/>
                  </a:lnTo>
                  <a:lnTo>
                    <a:pt x="0" y="2374392"/>
                  </a:lnTo>
                  <a:lnTo>
                    <a:pt x="382524" y="2374392"/>
                  </a:lnTo>
                  <a:lnTo>
                    <a:pt x="382524" y="2272284"/>
                  </a:lnTo>
                  <a:close/>
                </a:path>
                <a:path w="1826259" h="2374900">
                  <a:moveTo>
                    <a:pt x="390144" y="2020824"/>
                  </a:moveTo>
                  <a:lnTo>
                    <a:pt x="0" y="2020824"/>
                  </a:lnTo>
                  <a:lnTo>
                    <a:pt x="0" y="2121408"/>
                  </a:lnTo>
                  <a:lnTo>
                    <a:pt x="390144" y="2121408"/>
                  </a:lnTo>
                  <a:lnTo>
                    <a:pt x="390144" y="2020824"/>
                  </a:lnTo>
                  <a:close/>
                </a:path>
                <a:path w="1826259" h="2374900">
                  <a:moveTo>
                    <a:pt x="432816" y="1767840"/>
                  </a:moveTo>
                  <a:lnTo>
                    <a:pt x="0" y="1767840"/>
                  </a:lnTo>
                  <a:lnTo>
                    <a:pt x="0" y="1868424"/>
                  </a:lnTo>
                  <a:lnTo>
                    <a:pt x="432816" y="1868424"/>
                  </a:lnTo>
                  <a:lnTo>
                    <a:pt x="432816" y="1767840"/>
                  </a:lnTo>
                  <a:close/>
                </a:path>
                <a:path w="1826259" h="2374900">
                  <a:moveTo>
                    <a:pt x="448056" y="1514856"/>
                  </a:moveTo>
                  <a:lnTo>
                    <a:pt x="0" y="1514856"/>
                  </a:lnTo>
                  <a:lnTo>
                    <a:pt x="0" y="1615440"/>
                  </a:lnTo>
                  <a:lnTo>
                    <a:pt x="448056" y="1615440"/>
                  </a:lnTo>
                  <a:lnTo>
                    <a:pt x="448056" y="1514856"/>
                  </a:lnTo>
                  <a:close/>
                </a:path>
                <a:path w="1826259" h="2374900">
                  <a:moveTo>
                    <a:pt x="477012" y="1261872"/>
                  </a:moveTo>
                  <a:lnTo>
                    <a:pt x="0" y="1261872"/>
                  </a:lnTo>
                  <a:lnTo>
                    <a:pt x="0" y="1363980"/>
                  </a:lnTo>
                  <a:lnTo>
                    <a:pt x="477012" y="1363980"/>
                  </a:lnTo>
                  <a:lnTo>
                    <a:pt x="477012" y="1261872"/>
                  </a:lnTo>
                  <a:close/>
                </a:path>
                <a:path w="1826259" h="2374900">
                  <a:moveTo>
                    <a:pt x="496824" y="1010412"/>
                  </a:moveTo>
                  <a:lnTo>
                    <a:pt x="0" y="1010412"/>
                  </a:lnTo>
                  <a:lnTo>
                    <a:pt x="0" y="1110996"/>
                  </a:lnTo>
                  <a:lnTo>
                    <a:pt x="496824" y="1110996"/>
                  </a:lnTo>
                  <a:lnTo>
                    <a:pt x="496824" y="1010412"/>
                  </a:lnTo>
                  <a:close/>
                </a:path>
                <a:path w="1826259" h="2374900">
                  <a:moveTo>
                    <a:pt x="630936" y="757428"/>
                  </a:moveTo>
                  <a:lnTo>
                    <a:pt x="0" y="757428"/>
                  </a:lnTo>
                  <a:lnTo>
                    <a:pt x="0" y="858012"/>
                  </a:lnTo>
                  <a:lnTo>
                    <a:pt x="630936" y="858012"/>
                  </a:lnTo>
                  <a:lnTo>
                    <a:pt x="630936" y="757428"/>
                  </a:lnTo>
                  <a:close/>
                </a:path>
                <a:path w="1826259" h="2374900">
                  <a:moveTo>
                    <a:pt x="633984" y="504444"/>
                  </a:moveTo>
                  <a:lnTo>
                    <a:pt x="0" y="504444"/>
                  </a:lnTo>
                  <a:lnTo>
                    <a:pt x="0" y="605028"/>
                  </a:lnTo>
                  <a:lnTo>
                    <a:pt x="633984" y="605028"/>
                  </a:lnTo>
                  <a:lnTo>
                    <a:pt x="633984" y="504444"/>
                  </a:lnTo>
                  <a:close/>
                </a:path>
                <a:path w="1826259" h="2374900">
                  <a:moveTo>
                    <a:pt x="691896" y="251460"/>
                  </a:moveTo>
                  <a:lnTo>
                    <a:pt x="0" y="251460"/>
                  </a:lnTo>
                  <a:lnTo>
                    <a:pt x="0" y="353568"/>
                  </a:lnTo>
                  <a:lnTo>
                    <a:pt x="691896" y="353568"/>
                  </a:lnTo>
                  <a:lnTo>
                    <a:pt x="691896" y="251460"/>
                  </a:lnTo>
                  <a:close/>
                </a:path>
                <a:path w="1826259" h="2374900">
                  <a:moveTo>
                    <a:pt x="1825752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1825752" y="100584"/>
                  </a:lnTo>
                  <a:lnTo>
                    <a:pt x="18257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520428" y="2877312"/>
              <a:ext cx="2322830" cy="2555875"/>
            </a:xfrm>
            <a:custGeom>
              <a:avLst/>
              <a:gdLst/>
              <a:ahLst/>
              <a:cxnLst/>
              <a:rect l="l" t="t" r="r" b="b"/>
              <a:pathLst>
                <a:path w="2322829" h="2555875">
                  <a:moveTo>
                    <a:pt x="30479" y="2525268"/>
                  </a:moveTo>
                  <a:lnTo>
                    <a:pt x="2322576" y="2525268"/>
                  </a:lnTo>
                </a:path>
                <a:path w="2322829" h="2555875">
                  <a:moveTo>
                    <a:pt x="30479" y="2525268"/>
                  </a:moveTo>
                  <a:lnTo>
                    <a:pt x="30479" y="2555748"/>
                  </a:lnTo>
                </a:path>
                <a:path w="2322829" h="2555875">
                  <a:moveTo>
                    <a:pt x="413003" y="2525268"/>
                  </a:moveTo>
                  <a:lnTo>
                    <a:pt x="413003" y="2555748"/>
                  </a:lnTo>
                </a:path>
                <a:path w="2322829" h="2555875">
                  <a:moveTo>
                    <a:pt x="794003" y="2525268"/>
                  </a:moveTo>
                  <a:lnTo>
                    <a:pt x="794003" y="2555748"/>
                  </a:lnTo>
                </a:path>
                <a:path w="2322829" h="2555875">
                  <a:moveTo>
                    <a:pt x="1176527" y="2525268"/>
                  </a:moveTo>
                  <a:lnTo>
                    <a:pt x="1176527" y="2555748"/>
                  </a:lnTo>
                </a:path>
                <a:path w="2322829" h="2555875">
                  <a:moveTo>
                    <a:pt x="1559052" y="2525268"/>
                  </a:moveTo>
                  <a:lnTo>
                    <a:pt x="1559052" y="2555748"/>
                  </a:lnTo>
                </a:path>
                <a:path w="2322829" h="2555875">
                  <a:moveTo>
                    <a:pt x="1941576" y="2525268"/>
                  </a:moveTo>
                  <a:lnTo>
                    <a:pt x="1941576" y="2555748"/>
                  </a:lnTo>
                </a:path>
                <a:path w="2322829" h="2555875">
                  <a:moveTo>
                    <a:pt x="2322576" y="2525268"/>
                  </a:moveTo>
                  <a:lnTo>
                    <a:pt x="2322576" y="2555748"/>
                  </a:lnTo>
                </a:path>
                <a:path w="2322829" h="2555875">
                  <a:moveTo>
                    <a:pt x="30479" y="2525268"/>
                  </a:moveTo>
                  <a:lnTo>
                    <a:pt x="30479" y="0"/>
                  </a:lnTo>
                </a:path>
                <a:path w="2322829" h="2555875">
                  <a:moveTo>
                    <a:pt x="0" y="2525268"/>
                  </a:moveTo>
                  <a:lnTo>
                    <a:pt x="30479" y="2525268"/>
                  </a:lnTo>
                </a:path>
                <a:path w="2322829" h="2555875">
                  <a:moveTo>
                    <a:pt x="0" y="2273808"/>
                  </a:moveTo>
                  <a:lnTo>
                    <a:pt x="30479" y="2273808"/>
                  </a:lnTo>
                </a:path>
                <a:path w="2322829" h="2555875">
                  <a:moveTo>
                    <a:pt x="0" y="2020824"/>
                  </a:moveTo>
                  <a:lnTo>
                    <a:pt x="30479" y="2020824"/>
                  </a:lnTo>
                </a:path>
                <a:path w="2322829" h="2555875">
                  <a:moveTo>
                    <a:pt x="0" y="1767839"/>
                  </a:moveTo>
                  <a:lnTo>
                    <a:pt x="30479" y="1767839"/>
                  </a:lnTo>
                </a:path>
                <a:path w="2322829" h="2555875">
                  <a:moveTo>
                    <a:pt x="0" y="1514856"/>
                  </a:moveTo>
                  <a:lnTo>
                    <a:pt x="30479" y="1514856"/>
                  </a:lnTo>
                </a:path>
                <a:path w="2322829" h="2555875">
                  <a:moveTo>
                    <a:pt x="0" y="1263395"/>
                  </a:moveTo>
                  <a:lnTo>
                    <a:pt x="30479" y="1263395"/>
                  </a:lnTo>
                </a:path>
                <a:path w="2322829" h="2555875">
                  <a:moveTo>
                    <a:pt x="0" y="1010412"/>
                  </a:moveTo>
                  <a:lnTo>
                    <a:pt x="30479" y="1010412"/>
                  </a:lnTo>
                </a:path>
                <a:path w="2322829" h="2555875">
                  <a:moveTo>
                    <a:pt x="0" y="757427"/>
                  </a:moveTo>
                  <a:lnTo>
                    <a:pt x="30479" y="757427"/>
                  </a:lnTo>
                </a:path>
                <a:path w="2322829" h="2555875">
                  <a:moveTo>
                    <a:pt x="0" y="504443"/>
                  </a:moveTo>
                  <a:lnTo>
                    <a:pt x="30479" y="504443"/>
                  </a:lnTo>
                </a:path>
                <a:path w="2322829" h="2555875">
                  <a:moveTo>
                    <a:pt x="0" y="252984"/>
                  </a:moveTo>
                  <a:lnTo>
                    <a:pt x="30479" y="252984"/>
                  </a:lnTo>
                </a:path>
                <a:path w="2322829" h="2555875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994518" y="5199379"/>
            <a:ext cx="3435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10.01%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02139" y="4946650"/>
            <a:ext cx="3435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10.21%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44430" y="4694046"/>
            <a:ext cx="3435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11.31%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60685" y="4441316"/>
            <a:ext cx="3435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11.74%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89260" y="4188714"/>
            <a:ext cx="3435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12.49%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108818" y="3935679"/>
            <a:ext cx="34353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Times New Roman"/>
                <a:cs typeface="Times New Roman"/>
              </a:rPr>
              <a:t>13.00%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243184" y="3683634"/>
            <a:ext cx="3435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16.52%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45979" y="3430904"/>
            <a:ext cx="3435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Times New Roman"/>
                <a:cs typeface="Times New Roman"/>
              </a:rPr>
              <a:t>16.59%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03509" y="3178301"/>
            <a:ext cx="3435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Times New Roman"/>
                <a:cs typeface="Times New Roman"/>
              </a:rPr>
              <a:t>18.10%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437366" y="2925572"/>
            <a:ext cx="3435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Times New Roman"/>
                <a:cs typeface="Times New Roman"/>
              </a:rPr>
              <a:t>47.76%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71786" y="5439917"/>
            <a:ext cx="1600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28403" y="5439917"/>
            <a:ext cx="212407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335" algn="l"/>
                <a:tab pos="776605" algn="l"/>
                <a:tab pos="1158875" algn="l"/>
                <a:tab pos="1541145" algn="l"/>
                <a:tab pos="1923414" algn="l"/>
              </a:tabLst>
            </a:pP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0%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0%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0%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0%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0%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6</a:t>
            </a:r>
            <a:r>
              <a:rPr dirty="0" sz="80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47429" y="3938142"/>
            <a:ext cx="33210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微软雅黑"/>
                <a:cs typeface="微软雅黑"/>
              </a:rPr>
              <a:t>吉贝尔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44685" y="3685413"/>
            <a:ext cx="4343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微软雅黑"/>
                <a:cs typeface="微软雅黑"/>
              </a:rPr>
              <a:t>海翔药业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44685" y="3432505"/>
            <a:ext cx="43434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微软雅黑"/>
                <a:cs typeface="微软雅黑"/>
              </a:rPr>
              <a:t>翰宇药业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044685" y="3180333"/>
            <a:ext cx="43434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微软雅黑"/>
                <a:cs typeface="微软雅黑"/>
              </a:rPr>
              <a:t>三诺生物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44685" y="2927731"/>
            <a:ext cx="43434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微软雅黑"/>
                <a:cs typeface="微软雅黑"/>
              </a:rPr>
              <a:t>辰光医疗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024371" y="2877311"/>
            <a:ext cx="2421890" cy="2567940"/>
            <a:chOff x="6024371" y="2877311"/>
            <a:chExt cx="2421890" cy="2567940"/>
          </a:xfrm>
        </p:grpSpPr>
        <p:sp>
          <p:nvSpPr>
            <p:cNvPr id="45" name="object 45"/>
            <p:cNvSpPr/>
            <p:nvPr/>
          </p:nvSpPr>
          <p:spPr>
            <a:xfrm>
              <a:off x="6225540" y="2956559"/>
              <a:ext cx="2192020" cy="2383790"/>
            </a:xfrm>
            <a:custGeom>
              <a:avLst/>
              <a:gdLst/>
              <a:ahLst/>
              <a:cxnLst/>
              <a:rect l="l" t="t" r="r" b="b"/>
              <a:pathLst>
                <a:path w="2192020" h="2383790">
                  <a:moveTo>
                    <a:pt x="2191512" y="2281428"/>
                  </a:moveTo>
                  <a:lnTo>
                    <a:pt x="1533144" y="2281428"/>
                  </a:lnTo>
                  <a:lnTo>
                    <a:pt x="1533144" y="2383536"/>
                  </a:lnTo>
                  <a:lnTo>
                    <a:pt x="2191512" y="2383536"/>
                  </a:lnTo>
                  <a:lnTo>
                    <a:pt x="2191512" y="2281428"/>
                  </a:lnTo>
                  <a:close/>
                </a:path>
                <a:path w="2192020" h="2383790">
                  <a:moveTo>
                    <a:pt x="2191512" y="2028444"/>
                  </a:moveTo>
                  <a:lnTo>
                    <a:pt x="1519428" y="2028444"/>
                  </a:lnTo>
                  <a:lnTo>
                    <a:pt x="1519428" y="2129028"/>
                  </a:lnTo>
                  <a:lnTo>
                    <a:pt x="2191512" y="2129028"/>
                  </a:lnTo>
                  <a:lnTo>
                    <a:pt x="2191512" y="2028444"/>
                  </a:lnTo>
                  <a:close/>
                </a:path>
                <a:path w="2192020" h="2383790">
                  <a:moveTo>
                    <a:pt x="2191512" y="1773936"/>
                  </a:moveTo>
                  <a:lnTo>
                    <a:pt x="1502664" y="1773936"/>
                  </a:lnTo>
                  <a:lnTo>
                    <a:pt x="1502664" y="1876044"/>
                  </a:lnTo>
                  <a:lnTo>
                    <a:pt x="2191512" y="1876044"/>
                  </a:lnTo>
                  <a:lnTo>
                    <a:pt x="2191512" y="1773936"/>
                  </a:lnTo>
                  <a:close/>
                </a:path>
                <a:path w="2192020" h="2383790">
                  <a:moveTo>
                    <a:pt x="2191512" y="1520952"/>
                  </a:moveTo>
                  <a:lnTo>
                    <a:pt x="1485900" y="1520952"/>
                  </a:lnTo>
                  <a:lnTo>
                    <a:pt x="1485900" y="1623060"/>
                  </a:lnTo>
                  <a:lnTo>
                    <a:pt x="2191512" y="1623060"/>
                  </a:lnTo>
                  <a:lnTo>
                    <a:pt x="2191512" y="1520952"/>
                  </a:lnTo>
                  <a:close/>
                </a:path>
                <a:path w="2192020" h="2383790">
                  <a:moveTo>
                    <a:pt x="2191512" y="1267968"/>
                  </a:moveTo>
                  <a:lnTo>
                    <a:pt x="1470660" y="1267968"/>
                  </a:lnTo>
                  <a:lnTo>
                    <a:pt x="1470660" y="1368552"/>
                  </a:lnTo>
                  <a:lnTo>
                    <a:pt x="2191512" y="1368552"/>
                  </a:lnTo>
                  <a:lnTo>
                    <a:pt x="2191512" y="1267968"/>
                  </a:lnTo>
                  <a:close/>
                </a:path>
                <a:path w="2192020" h="2383790">
                  <a:moveTo>
                    <a:pt x="2191512" y="1013460"/>
                  </a:moveTo>
                  <a:lnTo>
                    <a:pt x="1447800" y="1013460"/>
                  </a:lnTo>
                  <a:lnTo>
                    <a:pt x="1447800" y="1115568"/>
                  </a:lnTo>
                  <a:lnTo>
                    <a:pt x="2191512" y="1115568"/>
                  </a:lnTo>
                  <a:lnTo>
                    <a:pt x="2191512" y="1013460"/>
                  </a:lnTo>
                  <a:close/>
                </a:path>
                <a:path w="2192020" h="2383790">
                  <a:moveTo>
                    <a:pt x="2191512" y="760476"/>
                  </a:moveTo>
                  <a:lnTo>
                    <a:pt x="1370076" y="760476"/>
                  </a:lnTo>
                  <a:lnTo>
                    <a:pt x="1370076" y="861060"/>
                  </a:lnTo>
                  <a:lnTo>
                    <a:pt x="2191512" y="861060"/>
                  </a:lnTo>
                  <a:lnTo>
                    <a:pt x="2191512" y="760476"/>
                  </a:lnTo>
                  <a:close/>
                </a:path>
                <a:path w="2192020" h="2383790">
                  <a:moveTo>
                    <a:pt x="2191512" y="505968"/>
                  </a:moveTo>
                  <a:lnTo>
                    <a:pt x="1362456" y="505968"/>
                  </a:lnTo>
                  <a:lnTo>
                    <a:pt x="1362456" y="608076"/>
                  </a:lnTo>
                  <a:lnTo>
                    <a:pt x="2191512" y="608076"/>
                  </a:lnTo>
                  <a:lnTo>
                    <a:pt x="2191512" y="505968"/>
                  </a:lnTo>
                  <a:close/>
                </a:path>
                <a:path w="2192020" h="2383790">
                  <a:moveTo>
                    <a:pt x="2191512" y="252984"/>
                  </a:moveTo>
                  <a:lnTo>
                    <a:pt x="1219200" y="252984"/>
                  </a:lnTo>
                  <a:lnTo>
                    <a:pt x="1219200" y="355092"/>
                  </a:lnTo>
                  <a:lnTo>
                    <a:pt x="2191512" y="355092"/>
                  </a:lnTo>
                  <a:lnTo>
                    <a:pt x="2191512" y="252984"/>
                  </a:lnTo>
                  <a:close/>
                </a:path>
                <a:path w="2192020" h="2383790">
                  <a:moveTo>
                    <a:pt x="2191512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2191512" y="100584"/>
                  </a:lnTo>
                  <a:lnTo>
                    <a:pt x="219151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027419" y="2880359"/>
              <a:ext cx="2418715" cy="2565400"/>
            </a:xfrm>
            <a:custGeom>
              <a:avLst/>
              <a:gdLst/>
              <a:ahLst/>
              <a:cxnLst/>
              <a:rect l="l" t="t" r="r" b="b"/>
              <a:pathLst>
                <a:path w="2418715" h="2565400">
                  <a:moveTo>
                    <a:pt x="0" y="2535936"/>
                  </a:moveTo>
                  <a:lnTo>
                    <a:pt x="2389631" y="2535936"/>
                  </a:lnTo>
                </a:path>
                <a:path w="2418715" h="2565400">
                  <a:moveTo>
                    <a:pt x="0" y="2535936"/>
                  </a:moveTo>
                  <a:lnTo>
                    <a:pt x="0" y="2564891"/>
                  </a:lnTo>
                </a:path>
                <a:path w="2418715" h="2565400">
                  <a:moveTo>
                    <a:pt x="477011" y="2535936"/>
                  </a:moveTo>
                  <a:lnTo>
                    <a:pt x="477011" y="2564891"/>
                  </a:lnTo>
                </a:path>
                <a:path w="2418715" h="2565400">
                  <a:moveTo>
                    <a:pt x="955548" y="2535936"/>
                  </a:moveTo>
                  <a:lnTo>
                    <a:pt x="955548" y="2564891"/>
                  </a:lnTo>
                </a:path>
                <a:path w="2418715" h="2565400">
                  <a:moveTo>
                    <a:pt x="1432559" y="2535936"/>
                  </a:moveTo>
                  <a:lnTo>
                    <a:pt x="1432559" y="2564891"/>
                  </a:lnTo>
                </a:path>
                <a:path w="2418715" h="2565400">
                  <a:moveTo>
                    <a:pt x="1911096" y="2535936"/>
                  </a:moveTo>
                  <a:lnTo>
                    <a:pt x="1911096" y="2564891"/>
                  </a:lnTo>
                </a:path>
                <a:path w="2418715" h="2565400">
                  <a:moveTo>
                    <a:pt x="2389631" y="2535936"/>
                  </a:moveTo>
                  <a:lnTo>
                    <a:pt x="2389631" y="2564891"/>
                  </a:lnTo>
                </a:path>
                <a:path w="2418715" h="2565400">
                  <a:moveTo>
                    <a:pt x="2389631" y="2535936"/>
                  </a:moveTo>
                  <a:lnTo>
                    <a:pt x="2389631" y="0"/>
                  </a:lnTo>
                </a:path>
                <a:path w="2418715" h="2565400">
                  <a:moveTo>
                    <a:pt x="2389631" y="2535936"/>
                  </a:moveTo>
                  <a:lnTo>
                    <a:pt x="2418587" y="2535936"/>
                  </a:lnTo>
                </a:path>
                <a:path w="2418715" h="2565400">
                  <a:moveTo>
                    <a:pt x="2389631" y="2281428"/>
                  </a:moveTo>
                  <a:lnTo>
                    <a:pt x="2418587" y="2281428"/>
                  </a:lnTo>
                </a:path>
                <a:path w="2418715" h="2565400">
                  <a:moveTo>
                    <a:pt x="2389631" y="2028444"/>
                  </a:moveTo>
                  <a:lnTo>
                    <a:pt x="2418587" y="2028444"/>
                  </a:lnTo>
                </a:path>
                <a:path w="2418715" h="2565400">
                  <a:moveTo>
                    <a:pt x="2389631" y="1773935"/>
                  </a:moveTo>
                  <a:lnTo>
                    <a:pt x="2418587" y="1773935"/>
                  </a:lnTo>
                </a:path>
                <a:path w="2418715" h="2565400">
                  <a:moveTo>
                    <a:pt x="2389631" y="1520952"/>
                  </a:moveTo>
                  <a:lnTo>
                    <a:pt x="2418587" y="1520952"/>
                  </a:lnTo>
                </a:path>
                <a:path w="2418715" h="2565400">
                  <a:moveTo>
                    <a:pt x="2389631" y="1267967"/>
                  </a:moveTo>
                  <a:lnTo>
                    <a:pt x="2418587" y="1267967"/>
                  </a:lnTo>
                </a:path>
                <a:path w="2418715" h="2565400">
                  <a:moveTo>
                    <a:pt x="2389631" y="1013459"/>
                  </a:moveTo>
                  <a:lnTo>
                    <a:pt x="2418587" y="1013459"/>
                  </a:lnTo>
                </a:path>
                <a:path w="2418715" h="2565400">
                  <a:moveTo>
                    <a:pt x="2389631" y="760476"/>
                  </a:moveTo>
                  <a:lnTo>
                    <a:pt x="2418587" y="760476"/>
                  </a:lnTo>
                </a:path>
                <a:path w="2418715" h="2565400">
                  <a:moveTo>
                    <a:pt x="2389631" y="505967"/>
                  </a:moveTo>
                  <a:lnTo>
                    <a:pt x="2418587" y="505967"/>
                  </a:lnTo>
                </a:path>
                <a:path w="2418715" h="2565400">
                  <a:moveTo>
                    <a:pt x="2389631" y="252984"/>
                  </a:moveTo>
                  <a:lnTo>
                    <a:pt x="2418587" y="252984"/>
                  </a:lnTo>
                </a:path>
                <a:path w="2418715" h="2565400">
                  <a:moveTo>
                    <a:pt x="2389631" y="0"/>
                  </a:moveTo>
                  <a:lnTo>
                    <a:pt x="2418587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372857" y="5211572"/>
            <a:ext cx="3251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6.88%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58633" y="4957394"/>
            <a:ext cx="32575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7.</a:t>
            </a:r>
            <a:r>
              <a:rPr dirty="0" sz="800" spc="5">
                <a:latin typeface="Times New Roman"/>
                <a:cs typeface="Times New Roman"/>
              </a:rPr>
              <a:t>0</a:t>
            </a:r>
            <a:r>
              <a:rPr dirty="0" sz="800">
                <a:latin typeface="Times New Roman"/>
                <a:cs typeface="Times New Roman"/>
              </a:rPr>
              <a:t>3%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41869" y="4704079"/>
            <a:ext cx="3251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7.20%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25614" y="4450460"/>
            <a:ext cx="3251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7.37%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09484" y="4196841"/>
            <a:ext cx="3251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7.54%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87259" y="3943350"/>
            <a:ext cx="3251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7.77%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209281" y="3689730"/>
            <a:ext cx="3251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8.59%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01281" y="3435553"/>
            <a:ext cx="32575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8.</a:t>
            </a:r>
            <a:r>
              <a:rPr dirty="0" sz="800" spc="5">
                <a:latin typeface="Times New Roman"/>
                <a:cs typeface="Times New Roman"/>
              </a:rPr>
              <a:t>6</a:t>
            </a:r>
            <a:r>
              <a:rPr dirty="0" sz="800">
                <a:latin typeface="Times New Roman"/>
                <a:cs typeface="Times New Roman"/>
              </a:rPr>
              <a:t>7%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07479" y="3182238"/>
            <a:ext cx="3765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10.16%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64478" y="2928620"/>
            <a:ext cx="3765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22.92%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04991" y="5452617"/>
            <a:ext cx="2463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2</a:t>
            </a:r>
            <a:r>
              <a:rPr dirty="0" sz="800" spc="-10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82892" y="5452617"/>
            <a:ext cx="2463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2</a:t>
            </a:r>
            <a:r>
              <a:rPr dirty="0" sz="800" spc="-10">
                <a:latin typeface="Times New Roman"/>
                <a:cs typeface="Times New Roman"/>
              </a:rPr>
              <a:t>0</a:t>
            </a:r>
            <a:r>
              <a:rPr dirty="0" sz="800">
                <a:latin typeface="Times New Roman"/>
                <a:cs typeface="Times New Roman"/>
              </a:rPr>
              <a:t>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60793" y="5452617"/>
            <a:ext cx="2463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1</a:t>
            </a:r>
            <a:r>
              <a:rPr dirty="0" sz="800" spc="-10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339076" y="5452617"/>
            <a:ext cx="2463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1</a:t>
            </a:r>
            <a:r>
              <a:rPr dirty="0" sz="800" spc="-10">
                <a:latin typeface="Times New Roman"/>
                <a:cs typeface="Times New Roman"/>
              </a:rPr>
              <a:t>0</a:t>
            </a:r>
            <a:r>
              <a:rPr dirty="0" sz="800">
                <a:latin typeface="Times New Roman"/>
                <a:cs typeface="Times New Roman"/>
              </a:rPr>
              <a:t>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42250" y="5452617"/>
            <a:ext cx="1962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5%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337295" y="5452617"/>
            <a:ext cx="1600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89950" y="5213350"/>
            <a:ext cx="4343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微软雅黑"/>
                <a:cs typeface="微软雅黑"/>
              </a:rPr>
              <a:t>光正眼科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489950" y="4959858"/>
            <a:ext cx="4343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微软雅黑"/>
                <a:cs typeface="微软雅黑"/>
              </a:rPr>
              <a:t>兰卫医学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89950" y="4706239"/>
            <a:ext cx="4343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微软雅黑"/>
                <a:cs typeface="微软雅黑"/>
              </a:rPr>
              <a:t>华厦眼科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489950" y="4452620"/>
            <a:ext cx="4343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微软雅黑"/>
                <a:cs typeface="微软雅黑"/>
              </a:rPr>
              <a:t>泰格医药</a:t>
            </a:r>
            <a:endParaRPr sz="800">
              <a:latin typeface="微软雅黑"/>
              <a:cs typeface="微软雅黑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489950" y="2930779"/>
            <a:ext cx="989330" cy="2418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Times New Roman"/>
                <a:cs typeface="Times New Roman"/>
              </a:rPr>
              <a:t>*ST</a:t>
            </a:r>
            <a:r>
              <a:rPr dirty="0" sz="800">
                <a:latin typeface="微软雅黑"/>
                <a:cs typeface="微软雅黑"/>
              </a:rPr>
              <a:t>紫鑫</a:t>
            </a:r>
            <a:endParaRPr sz="800">
              <a:latin typeface="微软雅黑"/>
              <a:cs typeface="微软雅黑"/>
            </a:endParaRPr>
          </a:p>
          <a:p>
            <a:pPr algn="just" marL="12700" marR="560070">
              <a:lnSpc>
                <a:spcPct val="208000"/>
              </a:lnSpc>
            </a:pPr>
            <a:r>
              <a:rPr dirty="0" sz="800">
                <a:latin typeface="微软雅黑"/>
                <a:cs typeface="微软雅黑"/>
              </a:rPr>
              <a:t>重药控股 金石亚药 第一医药 </a:t>
            </a:r>
            <a:r>
              <a:rPr dirty="0" sz="800">
                <a:latin typeface="微软雅黑"/>
                <a:cs typeface="微软雅黑"/>
              </a:rPr>
              <a:t>怡和嘉业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微软雅黑"/>
              <a:cs typeface="微软雅黑"/>
            </a:endParaRPr>
          </a:p>
          <a:p>
            <a:pPr algn="r" marR="6350">
              <a:lnSpc>
                <a:spcPct val="100000"/>
              </a:lnSpc>
              <a:spcBef>
                <a:spcPts val="5"/>
              </a:spcBef>
              <a:tabLst>
                <a:tab pos="554355" algn="l"/>
              </a:tabLst>
            </a:pPr>
            <a:r>
              <a:rPr dirty="0" sz="800">
                <a:latin typeface="微软雅黑"/>
                <a:cs typeface="微软雅黑"/>
              </a:rPr>
              <a:t>春立医疗</a:t>
            </a:r>
            <a:r>
              <a:rPr dirty="0" sz="800">
                <a:latin typeface="微软雅黑"/>
                <a:cs typeface="微软雅黑"/>
              </a:rPr>
              <a:t>	</a:t>
            </a:r>
            <a:r>
              <a:rPr dirty="0" baseline="3472" sz="1200">
                <a:latin typeface="微软雅黑"/>
                <a:cs typeface="微软雅黑"/>
              </a:rPr>
              <a:t>康弘药业</a:t>
            </a:r>
            <a:endParaRPr baseline="3472" sz="1200">
              <a:latin typeface="微软雅黑"/>
              <a:cs typeface="微软雅黑"/>
            </a:endParaRPr>
          </a:p>
          <a:p>
            <a:pPr marL="567055" marR="6350">
              <a:lnSpc>
                <a:spcPts val="1989"/>
              </a:lnSpc>
              <a:spcBef>
                <a:spcPts val="170"/>
              </a:spcBef>
            </a:pPr>
            <a:r>
              <a:rPr dirty="0" sz="800">
                <a:latin typeface="微软雅黑"/>
                <a:cs typeface="微软雅黑"/>
              </a:rPr>
              <a:t>济民医疗 特一药业</a:t>
            </a:r>
            <a:endParaRPr sz="800">
              <a:latin typeface="微软雅黑"/>
              <a:cs typeface="微软雅黑"/>
            </a:endParaRPr>
          </a:p>
          <a:p>
            <a:pPr algn="r" marR="6350">
              <a:lnSpc>
                <a:spcPct val="100000"/>
              </a:lnSpc>
              <a:spcBef>
                <a:spcPts val="790"/>
              </a:spcBef>
            </a:pPr>
            <a:r>
              <a:rPr dirty="0" sz="800">
                <a:latin typeface="微软雅黑"/>
                <a:cs typeface="微软雅黑"/>
              </a:rPr>
              <a:t>创新医疗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微软雅黑"/>
              <a:cs typeface="微软雅黑"/>
            </a:endParaRPr>
          </a:p>
          <a:p>
            <a:pPr algn="r" marR="5080">
              <a:lnSpc>
                <a:spcPct val="100000"/>
              </a:lnSpc>
            </a:pPr>
            <a:r>
              <a:rPr dirty="0" sz="800">
                <a:latin typeface="微软雅黑"/>
                <a:cs typeface="微软雅黑"/>
              </a:rPr>
              <a:t>达仁堂</a:t>
            </a:r>
            <a:endParaRPr sz="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2343" y="0"/>
            <a:ext cx="1819655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60042" y="2152269"/>
            <a:ext cx="939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A6A6A6"/>
                </a:solidFill>
                <a:latin typeface="微软雅黑"/>
                <a:cs typeface="微软雅黑"/>
              </a:rPr>
              <a:t>行情回顾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397" y="2780538"/>
            <a:ext cx="8361045" cy="828040"/>
          </a:xfrm>
          <a:prstGeom prst="rect">
            <a:avLst/>
          </a:prstGeom>
          <a:ln w="25907">
            <a:solidFill>
              <a:srgbClr val="0A4EA1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73455">
              <a:lnSpc>
                <a:spcPct val="100000"/>
              </a:lnSpc>
            </a:pPr>
            <a:r>
              <a:rPr dirty="0" sz="1800" b="1">
                <a:solidFill>
                  <a:srgbClr val="0A4EA1"/>
                </a:solidFill>
                <a:latin typeface="微软雅黑"/>
                <a:cs typeface="微软雅黑"/>
              </a:rPr>
              <a:t>板块观点和投资组合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9660" y="3960367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A6A6A6"/>
                </a:solidFill>
                <a:latin typeface="微软雅黑"/>
                <a:cs typeface="微软雅黑"/>
              </a:rPr>
              <a:t>行业和个股事件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2416" y="2093976"/>
            <a:ext cx="447040" cy="43307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8699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685"/>
              </a:spcBef>
            </a:pP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01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224" y="2987039"/>
            <a:ext cx="472440" cy="457200"/>
          </a:xfrm>
          <a:prstGeom prst="rect">
            <a:avLst/>
          </a:prstGeom>
          <a:solidFill>
            <a:srgbClr val="006FC0"/>
          </a:solidFill>
        </p:spPr>
        <p:txBody>
          <a:bodyPr wrap="square" lIns="0" tIns="98425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775"/>
              </a:spcBef>
            </a:pP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02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2416" y="3902964"/>
            <a:ext cx="447040" cy="43180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8636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680"/>
              </a:spcBef>
            </a:pPr>
            <a:r>
              <a:rPr dirty="0" sz="1600" spc="-10" b="1">
                <a:solidFill>
                  <a:srgbClr val="FFFFFF"/>
                </a:solidFill>
                <a:latin typeface="微软雅黑"/>
                <a:cs typeface="微软雅黑"/>
              </a:rPr>
              <a:t>03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76375" y="1261948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第二部分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1516" y="6595973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2768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整体观点和投资主线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136" y="1066266"/>
            <a:ext cx="11173460" cy="530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6350" indent="-180340">
              <a:lnSpc>
                <a:spcPct val="107100"/>
              </a:lnSpc>
              <a:spcBef>
                <a:spcPts val="10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整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体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观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：1）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整时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长，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21q1开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调整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；2）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值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平低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报已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披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露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毕，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药整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体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TTM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历史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位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；3）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低，  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二三季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度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中间配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比例略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提升了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一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是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22q4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疫、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23q1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AI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门主题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医药的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置比例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生扰动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；4）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度加速，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医疗 端需求恢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复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3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月好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2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月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，2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月好于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月；预计二季度同比和环比数据将更为强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劲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，尤其关注上海区域业务比例较高的公司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；5）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行情特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  持续散发，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百花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齐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放，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值不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拘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泥于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小，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格不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拘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泥于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成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长或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价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192405" marR="182880" indent="-180340">
              <a:lnSpc>
                <a:spcPct val="107200"/>
              </a:lnSpc>
              <a:spcBef>
                <a:spcPts val="79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创新药：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板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经过2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多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整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整体估值较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，头部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biotech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间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大，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股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值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遍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破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净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态。叠加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Q2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是板块临床 进展披露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密集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国产新药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批最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的阶段，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当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前配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创新药性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比较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。技术方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首选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ADC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和双抗，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尤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其看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好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PD-1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联用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ADC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大主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线。建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议关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：A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股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贝达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恒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瑞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科伦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科创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板：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天恒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-U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首药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控股-U、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迈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-U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股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生物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康宁 杰瑞制药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-B、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亚-B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和黄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药等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92405" marR="5080" indent="-180340">
              <a:lnSpc>
                <a:spcPct val="107200"/>
              </a:lnSpc>
              <a:spcBef>
                <a:spcPts val="8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医疗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器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：1）高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值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耗材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注已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即将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地的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集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关注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手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术量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恢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首推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疗，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其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他关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三友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威高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科等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；2）  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IVD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集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弹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高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增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首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门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科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迪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瑞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；3）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备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益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续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替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代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政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持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疫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情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设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需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求，具有滞后于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院经营一个季度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左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右的特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，预计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在三四季度看到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较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高增量，首推澳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内镜、迈瑞医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海泰新光、开立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；4）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低 值耗材处于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低估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值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高增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状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国内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益产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升级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及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渠道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扩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张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海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外受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益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新客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户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和新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品订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单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维力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注振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德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92405" marR="181610" indent="-180340">
              <a:lnSpc>
                <a:spcPct val="107100"/>
              </a:lnSpc>
              <a:spcBef>
                <a:spcPts val="80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中药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：1）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牌</a:t>
            </a:r>
            <a:r>
              <a:rPr dirty="0" sz="1400" spc="-55">
                <a:solidFill>
                  <a:srgbClr val="57585B"/>
                </a:solidFill>
                <a:latin typeface="微软雅黑"/>
                <a:cs typeface="微软雅黑"/>
              </a:rPr>
              <a:t>OTC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关注提价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推荐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仁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关注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民集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团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片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仔癀；2）院内中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关注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品和在研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管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售能力重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程度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凸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首 推以岭药业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缘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药业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建议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注达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堂、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盛制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等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；3）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-55">
                <a:solidFill>
                  <a:srgbClr val="57585B"/>
                </a:solidFill>
                <a:latin typeface="微软雅黑"/>
                <a:cs typeface="微软雅黑"/>
              </a:rPr>
              <a:t>OTC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品牌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渠</a:t>
            </a:r>
            <a:r>
              <a:rPr dirty="0" sz="1400" spc="-25">
                <a:solidFill>
                  <a:srgbClr val="57585B"/>
                </a:solidFill>
                <a:latin typeface="微软雅黑"/>
                <a:cs typeface="微软雅黑"/>
              </a:rPr>
              <a:t>道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首推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润三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九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92405" indent="-18034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医疗服务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：1）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强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稀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性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，固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堂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制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，走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向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全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；2）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相对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低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估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普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瑞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眼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科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；3）其他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缺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包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括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锦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欣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海吉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疗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192405" marR="182880" indent="-180340">
              <a:lnSpc>
                <a:spcPct val="107100"/>
              </a:lnSpc>
              <a:spcBef>
                <a:spcPts val="8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药房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：我们预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计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23-24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年头部药房整体同店、业绩复合增速有望恢复至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5-10%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20-35%；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估值性价比突出。低估值推荐一心堂、龙头推荐 益丰药房。</a:t>
            </a:r>
            <a:endParaRPr sz="1400">
              <a:latin typeface="微软雅黑"/>
              <a:cs typeface="微软雅黑"/>
            </a:endParaRPr>
          </a:p>
          <a:p>
            <a:pPr marL="192405" indent="-18034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医药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工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料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低位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制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药关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业务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转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型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，CDMO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期，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制品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性均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较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荐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信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立泰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华东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建议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关注</a:t>
            </a:r>
            <a:endParaRPr sz="1400">
              <a:latin typeface="微软雅黑"/>
              <a:cs typeface="微软雅黑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人福医药、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博雅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天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坛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、华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海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天宇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业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92405" indent="-180340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生命科学服务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：国产替代空间大，需求急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迫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，行业发展空间大；干扰项有新冠和产品竞争力。重点关注百普赛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、毕得医药、华大智造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等。</a:t>
            </a:r>
            <a:endParaRPr sz="1400">
              <a:latin typeface="微软雅黑"/>
              <a:cs typeface="微软雅黑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" y="6518147"/>
            <a:ext cx="5795772" cy="2331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1516" y="6595973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81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本周关注：华东医药糖尿病和减重管线梳理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40551" y="6614261"/>
            <a:ext cx="4798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资料来源：中康，公司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告，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创证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（注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仅统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计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糖尿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适应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，研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进度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截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至</a:t>
            </a:r>
            <a:r>
              <a:rPr dirty="0" sz="900" spc="-10">
                <a:solidFill>
                  <a:srgbClr val="57585B"/>
                </a:solidFill>
                <a:latin typeface="微软雅黑"/>
                <a:cs typeface="微软雅黑"/>
              </a:rPr>
              <a:t>2023年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5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月）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36" y="1082420"/>
            <a:ext cx="10358120" cy="2735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  <a:tabLst>
                <a:tab pos="313690" algn="l"/>
              </a:tabLst>
            </a:pPr>
            <a:r>
              <a:rPr dirty="0" sz="1400" b="0">
                <a:solidFill>
                  <a:srgbClr val="00AFEF"/>
                </a:solidFill>
                <a:latin typeface="微软雅黑 Light"/>
                <a:cs typeface="微软雅黑 Light"/>
              </a:rPr>
              <a:t>┃	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糖尿病：从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口服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注射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华东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药糖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尿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病全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品线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布局</a:t>
            </a:r>
            <a:endParaRPr sz="1400">
              <a:latin typeface="微软雅黑"/>
              <a:cs typeface="微软雅黑"/>
            </a:endParaRPr>
          </a:p>
          <a:p>
            <a:pPr marL="192405" marR="5080" indent="-180340">
              <a:lnSpc>
                <a:spcPct val="119300"/>
              </a:lnSpc>
              <a:spcBef>
                <a:spcPts val="123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华东医药在糖尿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临床主流治疗靶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上形成了创新药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差异化仿制药产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管线的全面布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目前糖尿病商业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及在研产品达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十 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余款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涵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盖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α-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糖苷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酶抑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制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DPP-4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抑制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20">
                <a:solidFill>
                  <a:srgbClr val="57585B"/>
                </a:solidFill>
                <a:latin typeface="微软雅黑"/>
                <a:cs typeface="微软雅黑"/>
              </a:rPr>
              <a:t>SGLT-2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抑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制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体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动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靶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及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三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靶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激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动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胰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素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其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类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似</a:t>
            </a:r>
            <a:r>
              <a:rPr dirty="0" sz="1400" spc="30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192405" marR="180340" indent="-180340">
              <a:lnSpc>
                <a:spcPct val="119300"/>
              </a:lnSpc>
              <a:spcBef>
                <a:spcPts val="119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35" b="1">
                <a:solidFill>
                  <a:srgbClr val="57585B"/>
                </a:solidFill>
                <a:latin typeface="微软雅黑"/>
                <a:cs typeface="微软雅黑"/>
              </a:rPr>
              <a:t>1）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仿</a:t>
            </a:r>
            <a:r>
              <a:rPr dirty="0" sz="1400" spc="35" b="1">
                <a:solidFill>
                  <a:srgbClr val="57585B"/>
                </a:solidFill>
                <a:latin typeface="微软雅黑"/>
                <a:cs typeface="微软雅黑"/>
              </a:rPr>
              <a:t>制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40" b="1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公司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糖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尿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领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域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销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售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积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淀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深</a:t>
            </a:r>
            <a:r>
              <a:rPr dirty="0" sz="1400" spc="40">
                <a:solidFill>
                  <a:srgbClr val="57585B"/>
                </a:solidFill>
                <a:latin typeface="微软雅黑"/>
                <a:cs typeface="微软雅黑"/>
              </a:rPr>
              <a:t>厚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拥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强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大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糖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尿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销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售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渠</a:t>
            </a:r>
            <a:r>
              <a:rPr dirty="0" sz="1400" spc="50">
                <a:solidFill>
                  <a:srgbClr val="57585B"/>
                </a:solidFill>
                <a:latin typeface="微软雅黑"/>
                <a:cs typeface="微软雅黑"/>
              </a:rPr>
              <a:t>道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培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育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出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30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亿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（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集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采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前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）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拳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头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阿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卡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波</a:t>
            </a:r>
            <a:r>
              <a:rPr dirty="0" sz="1400" spc="30">
                <a:solidFill>
                  <a:srgbClr val="57585B"/>
                </a:solidFill>
                <a:latin typeface="微软雅黑"/>
                <a:cs typeface="微软雅黑"/>
              </a:rPr>
              <a:t>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  2010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年上市的吡格列酮二甲双胍销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售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额也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2021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年突破了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10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亿大关。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2020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2021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年公司还先后上市了西格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列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汀二甲双胍和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恩格列净二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甲双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胍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（首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）两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个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糖尿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复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两款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品均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望借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助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公司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有渠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道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实现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快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速放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192405" marR="180975" indent="-180340">
              <a:lnSpc>
                <a:spcPct val="119300"/>
              </a:lnSpc>
              <a:spcBef>
                <a:spcPts val="1190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5" b="1">
                <a:solidFill>
                  <a:srgbClr val="57585B"/>
                </a:solidFill>
                <a:latin typeface="微软雅黑"/>
                <a:cs typeface="微软雅黑"/>
              </a:rPr>
              <a:t>2）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新药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及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生物类</a:t>
            </a:r>
            <a:r>
              <a:rPr dirty="0" sz="1400" spc="20" b="1">
                <a:solidFill>
                  <a:srgbClr val="57585B"/>
                </a:solidFill>
                <a:latin typeface="微软雅黑"/>
                <a:cs typeface="微软雅黑"/>
              </a:rPr>
              <a:t>似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受体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动剂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已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成为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糖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尿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治疗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域的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重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磅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司糖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药管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战略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聚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焦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GLP-1，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除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拉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鲁肽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射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液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（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糖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病适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症已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2023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3月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减肥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应症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计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2023Q3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获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）和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美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肽注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液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两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款生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类似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公 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司还拥有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HDM1002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HDM1005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两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款自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以及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TTP273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SCO094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等多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款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海外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引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进品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种。</a:t>
            </a:r>
            <a:endParaRPr sz="1400">
              <a:latin typeface="微软雅黑"/>
              <a:cs typeface="微软雅黑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860" y="3794759"/>
            <a:ext cx="9087612" cy="2796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1516" y="6595973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81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本周关注：华东医药糖尿病和减重管线梳理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40551" y="6614261"/>
            <a:ext cx="44564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资料来源：公司公告，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创证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券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（注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仅统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计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糖尿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适应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症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，研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发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进度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截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至</a:t>
            </a:r>
            <a:r>
              <a:rPr dirty="0" sz="900" spc="-10">
                <a:solidFill>
                  <a:srgbClr val="57585B"/>
                </a:solidFill>
                <a:latin typeface="微软雅黑"/>
                <a:cs typeface="微软雅黑"/>
              </a:rPr>
              <a:t>2023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5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月）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36" y="1082420"/>
            <a:ext cx="10182860" cy="2327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  <a:tabLst>
                <a:tab pos="313690" algn="l"/>
              </a:tabLst>
            </a:pPr>
            <a:r>
              <a:rPr dirty="0" sz="1400" b="0">
                <a:solidFill>
                  <a:srgbClr val="00AFEF"/>
                </a:solidFill>
                <a:latin typeface="微软雅黑 Light"/>
                <a:cs typeface="微软雅黑 Light"/>
              </a:rPr>
              <a:t>┃	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糖尿病：公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司GLP-1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布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局全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面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、进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度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领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先</a:t>
            </a:r>
            <a:endParaRPr sz="1400">
              <a:latin typeface="微软雅黑"/>
              <a:cs typeface="微软雅黑"/>
            </a:endParaRPr>
          </a:p>
          <a:p>
            <a:pPr algn="just" marL="192405" marR="5080" indent="-180340">
              <a:lnSpc>
                <a:spcPct val="119300"/>
              </a:lnSpc>
              <a:spcBef>
                <a:spcPts val="123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在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域，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司通过自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+外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引进的方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式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打造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了国内最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全面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产品管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从生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类似药到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新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药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从注射液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口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服片 剂、从短效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日制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到长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效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周制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、从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单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靶点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多靶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均有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相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关在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品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192405" marR="5080" indent="-180340">
              <a:lnSpc>
                <a:spcPct val="119100"/>
              </a:lnSpc>
              <a:spcBef>
                <a:spcPts val="119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除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了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产品布局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全面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研发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度在国内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较为领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先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：</a:t>
            </a:r>
            <a:r>
              <a:rPr dirty="0" sz="1400" spc="15" b="1">
                <a:solidFill>
                  <a:srgbClr val="57585B"/>
                </a:solidFill>
                <a:latin typeface="微软雅黑"/>
                <a:cs typeface="微软雅黑"/>
              </a:rPr>
              <a:t>1）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拉鲁肽糖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尿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病适应症已</a:t>
            </a:r>
            <a:r>
              <a:rPr dirty="0" sz="1400" spc="35">
                <a:solidFill>
                  <a:srgbClr val="57585B"/>
                </a:solidFill>
                <a:latin typeface="微软雅黑"/>
                <a:cs typeface="微软雅黑"/>
              </a:rPr>
              <a:t>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2023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1400" spc="15">
                <a:solidFill>
                  <a:srgbClr val="57585B"/>
                </a:solidFill>
                <a:latin typeface="微软雅黑"/>
                <a:cs typeface="微软雅黑"/>
              </a:rPr>
              <a:t>3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月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获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得</a:t>
            </a:r>
            <a:r>
              <a:rPr dirty="0" sz="1400" spc="-30">
                <a:solidFill>
                  <a:srgbClr val="57585B"/>
                </a:solidFill>
                <a:latin typeface="微软雅黑"/>
                <a:cs typeface="微软雅黑"/>
              </a:rPr>
              <a:t>NMPA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批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准，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成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为首个上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利拉鲁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其减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肥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适应症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也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有望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于今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年年内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上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市；</a:t>
            </a:r>
            <a:r>
              <a:rPr dirty="0" sz="1400" spc="10" b="1">
                <a:solidFill>
                  <a:srgbClr val="57585B"/>
                </a:solidFill>
                <a:latin typeface="微软雅黑"/>
                <a:cs typeface="微软雅黑"/>
              </a:rPr>
              <a:t>2）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参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股子公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杭州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九源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的司美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格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鲁肽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液是国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先进 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入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临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III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期的司美格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肽生物类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似药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司与重庆派金合作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开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发的司美格鲁肽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射液预</a:t>
            </a:r>
            <a:r>
              <a:rPr dirty="0" sz="1400" spc="45">
                <a:solidFill>
                  <a:srgbClr val="57585B"/>
                </a:solidFill>
                <a:latin typeface="微软雅黑"/>
                <a:cs typeface="微软雅黑"/>
              </a:rPr>
              <a:t>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2023H2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入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III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期临床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；</a:t>
            </a:r>
            <a:r>
              <a:rPr dirty="0" sz="1400" spc="5" b="1">
                <a:solidFill>
                  <a:srgbClr val="57585B"/>
                </a:solidFill>
                <a:latin typeface="微软雅黑"/>
                <a:cs typeface="微软雅黑"/>
              </a:rPr>
              <a:t>3）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2017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年公 司从美国</a:t>
            </a:r>
            <a:r>
              <a:rPr dirty="0" sz="1400" spc="-25">
                <a:solidFill>
                  <a:srgbClr val="57585B"/>
                </a:solidFill>
                <a:latin typeface="微软雅黑"/>
                <a:cs typeface="微软雅黑"/>
              </a:rPr>
              <a:t>vTv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公司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引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TTP273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是国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内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临床进度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最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快的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口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服小分</a:t>
            </a:r>
            <a:r>
              <a:rPr dirty="0" sz="1400" spc="30">
                <a:solidFill>
                  <a:srgbClr val="57585B"/>
                </a:solidFill>
                <a:latin typeface="微软雅黑"/>
                <a:cs typeface="微软雅黑"/>
              </a:rPr>
              <a:t>子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GLP-1；</a:t>
            </a:r>
            <a:r>
              <a:rPr dirty="0" sz="1400" spc="5" b="1">
                <a:solidFill>
                  <a:srgbClr val="57585B"/>
                </a:solidFill>
                <a:latin typeface="微软雅黑"/>
                <a:cs typeface="微软雅黑"/>
              </a:rPr>
              <a:t>4）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公司自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研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的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GLP-1</a:t>
            </a:r>
            <a:r>
              <a:rPr dirty="0" sz="1400" spc="25">
                <a:solidFill>
                  <a:srgbClr val="57585B"/>
                </a:solidFill>
                <a:latin typeface="微软雅黑"/>
                <a:cs typeface="微软雅黑"/>
              </a:rPr>
              <a:t>小分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子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HDM1002</a:t>
            </a:r>
            <a:r>
              <a:rPr dirty="0" sz="1400" spc="20">
                <a:solidFill>
                  <a:srgbClr val="57585B"/>
                </a:solidFill>
                <a:latin typeface="微软雅黑"/>
                <a:cs typeface="微软雅黑"/>
              </a:rPr>
              <a:t>为首个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美 双报的国产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GLP-1；</a:t>
            </a:r>
            <a:r>
              <a:rPr dirty="0" sz="1400" spc="-10" b="1">
                <a:solidFill>
                  <a:srgbClr val="57585B"/>
                </a:solidFill>
                <a:latin typeface="微软雅黑"/>
                <a:cs typeface="微软雅黑"/>
              </a:rPr>
              <a:t>5）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控股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子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公司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道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尔生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物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的GLP-1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三靶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点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产品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DR10624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正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在新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兰开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展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I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临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内已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行临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床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申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报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0286" y="3816096"/>
          <a:ext cx="11771630" cy="2632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1215389"/>
                <a:gridCol w="768985"/>
                <a:gridCol w="768985"/>
                <a:gridCol w="831214"/>
                <a:gridCol w="688975"/>
                <a:gridCol w="1417320"/>
                <a:gridCol w="1408429"/>
                <a:gridCol w="1650365"/>
                <a:gridCol w="2505075"/>
              </a:tblGrid>
              <a:tr h="262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分类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药品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药物类型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分子类型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给药方式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给药频率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靶点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研发模式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研发进展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备注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</a:tr>
              <a:tr h="26200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单靶点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利拉鲁肽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生物类似药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重组多肽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注射剂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日制剂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GLP1R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杭州九源引进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中国上市（2023）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首个获批的国产利拉鲁肽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20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司美格鲁肽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生物类似药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重组多肽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注射剂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周制剂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GLP1R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参股子公司杭州九源产品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中国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III</a:t>
                      </a:r>
                      <a:r>
                        <a:rPr dirty="0" sz="900">
                          <a:latin typeface="微软雅黑"/>
                          <a:cs typeface="微软雅黑"/>
                        </a:rPr>
                        <a:t>期临床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国内进度最快的司美格鲁肽生物类似药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20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司美格鲁肽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生物类似药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重组多肽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注射剂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周制剂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GLP1R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参股子公司重庆派金产品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中国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I</a:t>
                      </a:r>
                      <a:r>
                        <a:rPr dirty="0" sz="900">
                          <a:latin typeface="微软雅黑"/>
                          <a:cs typeface="微软雅黑"/>
                        </a:rPr>
                        <a:t>期临床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预计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2023H2</a:t>
                      </a:r>
                      <a:r>
                        <a:rPr dirty="0" sz="900">
                          <a:latin typeface="微软雅黑"/>
                          <a:cs typeface="微软雅黑"/>
                        </a:rPr>
                        <a:t>进入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III</a:t>
                      </a:r>
                      <a:r>
                        <a:rPr dirty="0" sz="900">
                          <a:latin typeface="微软雅黑"/>
                          <a:cs typeface="微软雅黑"/>
                        </a:rPr>
                        <a:t>期临床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20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TTP-273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创新药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小分子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口服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日制剂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GLP1R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美国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vTv</a:t>
                      </a:r>
                      <a:r>
                        <a:rPr dirty="0" sz="900">
                          <a:latin typeface="微软雅黑"/>
                          <a:cs typeface="微软雅黑"/>
                        </a:rPr>
                        <a:t>引进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中国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II</a:t>
                      </a:r>
                      <a:r>
                        <a:rPr dirty="0" sz="900">
                          <a:latin typeface="微软雅黑"/>
                          <a:cs typeface="微软雅黑"/>
                        </a:rPr>
                        <a:t>期临床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国内进展最快的口服小分子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GLP-1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1594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200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HDM-1002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创新药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小分子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口服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-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GLP1R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自研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中美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IND</a:t>
                      </a:r>
                      <a:r>
                        <a:rPr dirty="0" sz="900">
                          <a:latin typeface="微软雅黑"/>
                          <a:cs typeface="微软雅黑"/>
                        </a:rPr>
                        <a:t>获批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首个中美双报的国产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GLP-1</a:t>
                      </a:r>
                      <a:r>
                        <a:rPr dirty="0" sz="900">
                          <a:latin typeface="微软雅黑"/>
                          <a:cs typeface="微软雅黑"/>
                        </a:rPr>
                        <a:t>小分子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197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双靶点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DR-10627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创新药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合成多肽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注射剂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日制剂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GLP1R/GIPR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控股子公司道尔生物产品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中国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I</a:t>
                      </a:r>
                      <a:r>
                        <a:rPr dirty="0" sz="900">
                          <a:latin typeface="微软雅黑"/>
                          <a:cs typeface="微软雅黑"/>
                        </a:rPr>
                        <a:t>期临床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-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20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DR-10628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创新药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合成多肽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注射剂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周制剂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GLP1R/GIPR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控股子公司道尔生物产品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中国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IND</a:t>
                      </a:r>
                      <a:r>
                        <a:rPr dirty="0" sz="900">
                          <a:latin typeface="微软雅黑"/>
                          <a:cs typeface="微软雅黑"/>
                        </a:rPr>
                        <a:t>获受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-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200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HDM-1005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创新药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多肽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注射剂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周制剂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GLP1R/GIPR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自研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临床前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-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6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三靶点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DR-10624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创新药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大分子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注射剂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-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 spc="-5">
                          <a:latin typeface="微软雅黑"/>
                          <a:cs typeface="微软雅黑"/>
                        </a:rPr>
                        <a:t>GLP1R/GCGR/FGF21R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控股子公司道尔生物产品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新西兰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I</a:t>
                      </a:r>
                      <a:r>
                        <a:rPr dirty="0" sz="900">
                          <a:latin typeface="微软雅黑"/>
                          <a:cs typeface="微软雅黑"/>
                        </a:rPr>
                        <a:t>期临床、中国申报临床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900">
                          <a:latin typeface="微软雅黑"/>
                          <a:cs typeface="微软雅黑"/>
                        </a:rPr>
                        <a:t>暂无其他国产厂家在研三靶点</a:t>
                      </a:r>
                      <a:r>
                        <a:rPr dirty="0" sz="900" spc="-5">
                          <a:latin typeface="微软雅黑"/>
                          <a:cs typeface="微软雅黑"/>
                        </a:rPr>
                        <a:t>GLP-1</a:t>
                      </a:r>
                      <a:endParaRPr sz="900">
                        <a:latin typeface="微软雅黑"/>
                        <a:cs typeface="微软雅黑"/>
                      </a:endParaRPr>
                    </a:p>
                  </a:txBody>
                  <a:tcPr marL="0" marR="0" marB="0" marT="6223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612135" y="3470147"/>
            <a:ext cx="6118860" cy="28829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华东医药GLP-1糖尿病适应症研发布局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4790" y="6490208"/>
            <a:ext cx="1236980" cy="27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微软雅黑"/>
                <a:cs typeface="微软雅黑"/>
              </a:rPr>
              <a:t>增速（右轴）</a:t>
            </a:r>
            <a:endParaRPr sz="800">
              <a:latin typeface="微软雅黑"/>
              <a:cs typeface="微软雅黑"/>
            </a:endParaRPr>
          </a:p>
          <a:p>
            <a:pPr marL="304800">
              <a:lnSpc>
                <a:spcPct val="100000"/>
              </a:lnSpc>
              <a:spcBef>
                <a:spcPts val="3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1516" y="6595973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81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本周关注：华东医药糖尿病和减重管线梳理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40551" y="6617614"/>
            <a:ext cx="21926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资料来源：公司公告，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医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药魔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方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，华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证券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  <a:tabLst>
                <a:tab pos="323215" algn="l"/>
              </a:tabLst>
            </a:pPr>
            <a:r>
              <a:rPr dirty="0" b="0">
                <a:solidFill>
                  <a:srgbClr val="00AFEF"/>
                </a:solidFill>
                <a:latin typeface="微软雅黑 Light"/>
                <a:cs typeface="微软雅黑 Light"/>
              </a:rPr>
              <a:t>┃	</a:t>
            </a:r>
            <a:r>
              <a:rPr dirty="0"/>
              <a:t>糖尿病：首</a:t>
            </a:r>
            <a:r>
              <a:rPr dirty="0" spc="-15"/>
              <a:t>个国</a:t>
            </a:r>
            <a:r>
              <a:rPr dirty="0"/>
              <a:t>产</a:t>
            </a:r>
            <a:r>
              <a:rPr dirty="0" spc="-15"/>
              <a:t>利拉</a:t>
            </a:r>
            <a:r>
              <a:rPr dirty="0"/>
              <a:t>鲁</a:t>
            </a:r>
            <a:r>
              <a:rPr dirty="0" spc="-15"/>
              <a:t>肽获</a:t>
            </a:r>
            <a:r>
              <a:rPr dirty="0"/>
              <a:t>批</a:t>
            </a:r>
            <a:r>
              <a:rPr dirty="0" spc="-15"/>
              <a:t>上</a:t>
            </a:r>
            <a:r>
              <a:rPr dirty="0"/>
              <a:t>市</a:t>
            </a:r>
          </a:p>
          <a:p>
            <a:pPr algn="just" marL="192405" marR="180340" indent="-180340">
              <a:lnSpc>
                <a:spcPct val="118900"/>
              </a:lnSpc>
              <a:spcBef>
                <a:spcPts val="1380"/>
              </a:spcBef>
              <a:buFont typeface="Arial"/>
              <a:buChar char="•"/>
              <a:tabLst>
                <a:tab pos="193040" algn="l"/>
              </a:tabLst>
            </a:pPr>
            <a:r>
              <a:rPr dirty="0" b="0">
                <a:latin typeface="微软雅黑"/>
                <a:cs typeface="微软雅黑"/>
              </a:rPr>
              <a:t>利拉鲁肽原研</a:t>
            </a:r>
            <a:r>
              <a:rPr dirty="0" spc="-15" b="0">
                <a:latin typeface="微软雅黑"/>
                <a:cs typeface="微软雅黑"/>
              </a:rPr>
              <a:t>为诺</a:t>
            </a:r>
            <a:r>
              <a:rPr dirty="0" b="0">
                <a:latin typeface="微软雅黑"/>
                <a:cs typeface="微软雅黑"/>
              </a:rPr>
              <a:t>和诺德</a:t>
            </a:r>
            <a:r>
              <a:rPr dirty="0" spc="-5" b="0">
                <a:latin typeface="微软雅黑"/>
                <a:cs typeface="微软雅黑"/>
              </a:rPr>
              <a:t>，2011</a:t>
            </a:r>
            <a:r>
              <a:rPr dirty="0" b="0">
                <a:latin typeface="微软雅黑"/>
                <a:cs typeface="微软雅黑"/>
              </a:rPr>
              <a:t>年</a:t>
            </a:r>
            <a:r>
              <a:rPr dirty="0" spc="-10" b="0">
                <a:latin typeface="微软雅黑"/>
                <a:cs typeface="微软雅黑"/>
              </a:rPr>
              <a:t>3</a:t>
            </a:r>
            <a:r>
              <a:rPr dirty="0" b="0">
                <a:latin typeface="微软雅黑"/>
                <a:cs typeface="微软雅黑"/>
              </a:rPr>
              <a:t>月在中国获</a:t>
            </a:r>
            <a:r>
              <a:rPr dirty="0" spc="-15" b="0">
                <a:latin typeface="微软雅黑"/>
                <a:cs typeface="微软雅黑"/>
              </a:rPr>
              <a:t>批</a:t>
            </a:r>
            <a:r>
              <a:rPr dirty="0" b="0">
                <a:latin typeface="微软雅黑"/>
                <a:cs typeface="微软雅黑"/>
              </a:rPr>
              <a:t>用</a:t>
            </a:r>
            <a:r>
              <a:rPr dirty="0" spc="-15" b="0">
                <a:latin typeface="微软雅黑"/>
                <a:cs typeface="微软雅黑"/>
              </a:rPr>
              <a:t>于</a:t>
            </a:r>
            <a:r>
              <a:rPr dirty="0" b="0">
                <a:latin typeface="微软雅黑"/>
                <a:cs typeface="微软雅黑"/>
              </a:rPr>
              <a:t>治疗</a:t>
            </a:r>
            <a:r>
              <a:rPr dirty="0" spc="-5" b="0">
                <a:latin typeface="微软雅黑"/>
                <a:cs typeface="微软雅黑"/>
              </a:rPr>
              <a:t>II</a:t>
            </a:r>
            <a:r>
              <a:rPr dirty="0" b="0">
                <a:latin typeface="微软雅黑"/>
                <a:cs typeface="微软雅黑"/>
              </a:rPr>
              <a:t>型糖尿病</a:t>
            </a:r>
            <a:r>
              <a:rPr dirty="0" spc="-5" b="0">
                <a:latin typeface="微软雅黑"/>
                <a:cs typeface="微软雅黑"/>
              </a:rPr>
              <a:t>，2022</a:t>
            </a:r>
            <a:r>
              <a:rPr dirty="0" b="0">
                <a:latin typeface="微软雅黑"/>
                <a:cs typeface="微软雅黑"/>
              </a:rPr>
              <a:t>年</a:t>
            </a:r>
            <a:r>
              <a:rPr dirty="0" spc="-10" b="0">
                <a:latin typeface="微软雅黑"/>
                <a:cs typeface="微软雅黑"/>
              </a:rPr>
              <a:t>诺</a:t>
            </a:r>
            <a:r>
              <a:rPr dirty="0" b="0">
                <a:latin typeface="微软雅黑"/>
                <a:cs typeface="微软雅黑"/>
              </a:rPr>
              <a:t>和诺德</a:t>
            </a:r>
            <a:r>
              <a:rPr dirty="0" spc="-10" b="0">
                <a:latin typeface="微软雅黑"/>
                <a:cs typeface="微软雅黑"/>
              </a:rPr>
              <a:t>利拉</a:t>
            </a:r>
            <a:r>
              <a:rPr dirty="0" b="0">
                <a:latin typeface="微软雅黑"/>
                <a:cs typeface="微软雅黑"/>
              </a:rPr>
              <a:t>鲁肽在中</a:t>
            </a:r>
            <a:r>
              <a:rPr dirty="0" spc="-10" b="0">
                <a:latin typeface="微软雅黑"/>
                <a:cs typeface="微软雅黑"/>
              </a:rPr>
              <a:t>国</a:t>
            </a:r>
            <a:r>
              <a:rPr dirty="0" b="0">
                <a:latin typeface="微软雅黑"/>
                <a:cs typeface="微软雅黑"/>
              </a:rPr>
              <a:t>销售</a:t>
            </a:r>
            <a:r>
              <a:rPr dirty="0" spc="-10" b="0">
                <a:latin typeface="微软雅黑"/>
                <a:cs typeface="微软雅黑"/>
              </a:rPr>
              <a:t>收</a:t>
            </a:r>
            <a:r>
              <a:rPr dirty="0" b="0">
                <a:latin typeface="微软雅黑"/>
                <a:cs typeface="微软雅黑"/>
              </a:rPr>
              <a:t>入</a:t>
            </a:r>
            <a:r>
              <a:rPr dirty="0" spc="-25" b="0">
                <a:latin typeface="微软雅黑"/>
                <a:cs typeface="微软雅黑"/>
              </a:rPr>
              <a:t>为</a:t>
            </a:r>
            <a:r>
              <a:rPr dirty="0" spc="-5" b="0">
                <a:latin typeface="微软雅黑"/>
                <a:cs typeface="微软雅黑"/>
              </a:rPr>
              <a:t>15</a:t>
            </a:r>
            <a:r>
              <a:rPr dirty="0" b="0">
                <a:latin typeface="微软雅黑"/>
                <a:cs typeface="微软雅黑"/>
              </a:rPr>
              <a:t>亿丹</a:t>
            </a:r>
            <a:r>
              <a:rPr dirty="0" spc="-15" b="0">
                <a:latin typeface="微软雅黑"/>
                <a:cs typeface="微软雅黑"/>
              </a:rPr>
              <a:t>麦</a:t>
            </a:r>
            <a:r>
              <a:rPr dirty="0" b="0">
                <a:latin typeface="微软雅黑"/>
                <a:cs typeface="微软雅黑"/>
              </a:rPr>
              <a:t>克 </a:t>
            </a:r>
            <a:r>
              <a:rPr dirty="0" spc="10" b="0">
                <a:latin typeface="微软雅黑"/>
                <a:cs typeface="微软雅黑"/>
              </a:rPr>
              <a:t>朗（约</a:t>
            </a:r>
            <a:r>
              <a:rPr dirty="0" b="0">
                <a:latin typeface="微软雅黑"/>
                <a:cs typeface="微软雅黑"/>
              </a:rPr>
              <a:t>15</a:t>
            </a:r>
            <a:r>
              <a:rPr dirty="0" spc="10" b="0">
                <a:latin typeface="微软雅黑"/>
                <a:cs typeface="微软雅黑"/>
              </a:rPr>
              <a:t>亿人民币），同比减少</a:t>
            </a:r>
            <a:r>
              <a:rPr dirty="0" b="0">
                <a:latin typeface="微软雅黑"/>
                <a:cs typeface="微软雅黑"/>
              </a:rPr>
              <a:t>4%</a:t>
            </a:r>
            <a:r>
              <a:rPr dirty="0" spc="10" b="0">
                <a:latin typeface="微软雅黑"/>
                <a:cs typeface="微软雅黑"/>
              </a:rPr>
              <a:t>。</a:t>
            </a:r>
            <a:r>
              <a:rPr dirty="0" b="0">
                <a:latin typeface="微软雅黑"/>
                <a:cs typeface="微软雅黑"/>
              </a:rPr>
              <a:t>2017</a:t>
            </a:r>
            <a:r>
              <a:rPr dirty="0" spc="10" b="0">
                <a:latin typeface="微软雅黑"/>
                <a:cs typeface="微软雅黑"/>
              </a:rPr>
              <a:t>年</a:t>
            </a:r>
            <a:r>
              <a:rPr dirty="0" spc="15" b="0">
                <a:latin typeface="微软雅黑"/>
                <a:cs typeface="微软雅黑"/>
              </a:rPr>
              <a:t>8</a:t>
            </a:r>
            <a:r>
              <a:rPr dirty="0" spc="10" b="0">
                <a:latin typeface="微软雅黑"/>
                <a:cs typeface="微软雅黑"/>
              </a:rPr>
              <a:t>月，华东医药受让了杭州</a:t>
            </a:r>
            <a:r>
              <a:rPr dirty="0" spc="-5" b="0">
                <a:latin typeface="微软雅黑"/>
                <a:cs typeface="微软雅黑"/>
              </a:rPr>
              <a:t>九</a:t>
            </a:r>
            <a:r>
              <a:rPr dirty="0" spc="10" b="0">
                <a:latin typeface="微软雅黑"/>
                <a:cs typeface="微软雅黑"/>
              </a:rPr>
              <a:t>源利拉鲁肽糖尿</a:t>
            </a:r>
            <a:r>
              <a:rPr dirty="0" spc="-5" b="0">
                <a:latin typeface="微软雅黑"/>
                <a:cs typeface="微软雅黑"/>
              </a:rPr>
              <a:t>病</a:t>
            </a:r>
            <a:r>
              <a:rPr dirty="0" spc="10" b="0">
                <a:latin typeface="微软雅黑"/>
                <a:cs typeface="微软雅黑"/>
              </a:rPr>
              <a:t>适应症的新药技</a:t>
            </a:r>
            <a:r>
              <a:rPr dirty="0" spc="5" b="0">
                <a:latin typeface="微软雅黑"/>
                <a:cs typeface="微软雅黑"/>
              </a:rPr>
              <a:t>术</a:t>
            </a:r>
            <a:r>
              <a:rPr dirty="0" b="0">
                <a:latin typeface="微软雅黑"/>
                <a:cs typeface="微软雅黑"/>
              </a:rPr>
              <a:t>，2023</a:t>
            </a:r>
            <a:r>
              <a:rPr dirty="0" spc="10" b="0">
                <a:latin typeface="微软雅黑"/>
                <a:cs typeface="微软雅黑"/>
              </a:rPr>
              <a:t>年</a:t>
            </a:r>
            <a:r>
              <a:rPr dirty="0" spc="15" b="0">
                <a:latin typeface="微软雅黑"/>
                <a:cs typeface="微软雅黑"/>
              </a:rPr>
              <a:t>3</a:t>
            </a:r>
            <a:r>
              <a:rPr dirty="0" spc="20" b="0">
                <a:latin typeface="微软雅黑"/>
                <a:cs typeface="微软雅黑"/>
              </a:rPr>
              <a:t>月公 </a:t>
            </a:r>
            <a:r>
              <a:rPr dirty="0" b="0">
                <a:latin typeface="微软雅黑"/>
                <a:cs typeface="微软雅黑"/>
              </a:rPr>
              <a:t>司利拉鲁肽</a:t>
            </a:r>
            <a:r>
              <a:rPr dirty="0" spc="-15" b="0">
                <a:latin typeface="微软雅黑"/>
                <a:cs typeface="微软雅黑"/>
              </a:rPr>
              <a:t>糖尿</a:t>
            </a:r>
            <a:r>
              <a:rPr dirty="0" b="0">
                <a:latin typeface="微软雅黑"/>
                <a:cs typeface="微软雅黑"/>
              </a:rPr>
              <a:t>病</a:t>
            </a:r>
            <a:r>
              <a:rPr dirty="0" spc="-15" b="0">
                <a:latin typeface="微软雅黑"/>
                <a:cs typeface="微软雅黑"/>
              </a:rPr>
              <a:t>适应</a:t>
            </a:r>
            <a:r>
              <a:rPr dirty="0" b="0">
                <a:latin typeface="微软雅黑"/>
                <a:cs typeface="微软雅黑"/>
              </a:rPr>
              <a:t>症</a:t>
            </a:r>
            <a:r>
              <a:rPr dirty="0" spc="-15" b="0">
                <a:latin typeface="微软雅黑"/>
                <a:cs typeface="微软雅黑"/>
              </a:rPr>
              <a:t>获</a:t>
            </a:r>
            <a:r>
              <a:rPr dirty="0" spc="-10" b="0">
                <a:latin typeface="微软雅黑"/>
                <a:cs typeface="微软雅黑"/>
              </a:rPr>
              <a:t>得</a:t>
            </a:r>
            <a:r>
              <a:rPr dirty="0" spc="-35" b="0">
                <a:latin typeface="微软雅黑"/>
                <a:cs typeface="微软雅黑"/>
              </a:rPr>
              <a:t>NMPA</a:t>
            </a:r>
            <a:r>
              <a:rPr dirty="0" spc="-15" b="0">
                <a:latin typeface="微软雅黑"/>
                <a:cs typeface="微软雅黑"/>
              </a:rPr>
              <a:t>批准</a:t>
            </a:r>
            <a:r>
              <a:rPr dirty="0" b="0">
                <a:latin typeface="微软雅黑"/>
                <a:cs typeface="微软雅黑"/>
              </a:rPr>
              <a:t>，</a:t>
            </a:r>
            <a:r>
              <a:rPr dirty="0" spc="-15" b="0">
                <a:latin typeface="微软雅黑"/>
                <a:cs typeface="微软雅黑"/>
              </a:rPr>
              <a:t>成为</a:t>
            </a:r>
            <a:r>
              <a:rPr dirty="0" b="0">
                <a:latin typeface="微软雅黑"/>
                <a:cs typeface="微软雅黑"/>
              </a:rPr>
              <a:t>首</a:t>
            </a:r>
            <a:r>
              <a:rPr dirty="0" spc="-15" b="0">
                <a:latin typeface="微软雅黑"/>
                <a:cs typeface="微软雅黑"/>
              </a:rPr>
              <a:t>个上</a:t>
            </a:r>
            <a:r>
              <a:rPr dirty="0" b="0">
                <a:latin typeface="微软雅黑"/>
                <a:cs typeface="微软雅黑"/>
              </a:rPr>
              <a:t>市</a:t>
            </a:r>
            <a:r>
              <a:rPr dirty="0" spc="-15" b="0">
                <a:latin typeface="微软雅黑"/>
                <a:cs typeface="微软雅黑"/>
              </a:rPr>
              <a:t>的国</a:t>
            </a:r>
            <a:r>
              <a:rPr dirty="0" b="0">
                <a:latin typeface="微软雅黑"/>
                <a:cs typeface="微软雅黑"/>
              </a:rPr>
              <a:t>产</a:t>
            </a:r>
            <a:r>
              <a:rPr dirty="0" spc="-15" b="0">
                <a:latin typeface="微软雅黑"/>
                <a:cs typeface="微软雅黑"/>
              </a:rPr>
              <a:t>利拉</a:t>
            </a:r>
            <a:r>
              <a:rPr dirty="0" b="0">
                <a:latin typeface="微软雅黑"/>
                <a:cs typeface="微软雅黑"/>
              </a:rPr>
              <a:t>鲁</a:t>
            </a:r>
            <a:r>
              <a:rPr dirty="0" spc="-5" b="0">
                <a:latin typeface="微软雅黑"/>
                <a:cs typeface="微软雅黑"/>
              </a:rPr>
              <a:t>肽</a:t>
            </a:r>
            <a:r>
              <a:rPr dirty="0" b="0">
                <a:latin typeface="微软雅黑"/>
                <a:cs typeface="微软雅黑"/>
              </a:rPr>
              <a:t>。</a:t>
            </a:r>
          </a:p>
          <a:p>
            <a:pPr marL="192405" marR="5080" indent="-180340">
              <a:lnSpc>
                <a:spcPct val="119100"/>
              </a:lnSpc>
              <a:spcBef>
                <a:spcPts val="120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pc="5" b="0">
                <a:latin typeface="微软雅黑"/>
                <a:cs typeface="微软雅黑"/>
              </a:rPr>
              <a:t>从</a:t>
            </a:r>
            <a:r>
              <a:rPr dirty="0" b="0">
                <a:latin typeface="微软雅黑"/>
                <a:cs typeface="微软雅黑"/>
              </a:rPr>
              <a:t>竞</a:t>
            </a:r>
            <a:r>
              <a:rPr dirty="0" spc="5" b="0">
                <a:latin typeface="微软雅黑"/>
                <a:cs typeface="微软雅黑"/>
              </a:rPr>
              <a:t>争</a:t>
            </a:r>
            <a:r>
              <a:rPr dirty="0" b="0">
                <a:latin typeface="微软雅黑"/>
                <a:cs typeface="微软雅黑"/>
              </a:rPr>
              <a:t>格</a:t>
            </a:r>
            <a:r>
              <a:rPr dirty="0" spc="-10" b="0">
                <a:latin typeface="微软雅黑"/>
                <a:cs typeface="微软雅黑"/>
              </a:rPr>
              <a:t>局</a:t>
            </a:r>
            <a:r>
              <a:rPr dirty="0" spc="5" b="0">
                <a:latin typeface="微软雅黑"/>
                <a:cs typeface="微软雅黑"/>
              </a:rPr>
              <a:t>来</a:t>
            </a:r>
            <a:r>
              <a:rPr dirty="0" spc="-5" b="0">
                <a:latin typeface="微软雅黑"/>
                <a:cs typeface="微软雅黑"/>
              </a:rPr>
              <a:t>看</a:t>
            </a:r>
            <a:r>
              <a:rPr dirty="0" spc="-10" b="0">
                <a:latin typeface="微软雅黑"/>
                <a:cs typeface="微软雅黑"/>
              </a:rPr>
              <a:t>，</a:t>
            </a:r>
            <a:r>
              <a:rPr dirty="0" spc="5" b="0">
                <a:latin typeface="微软雅黑"/>
                <a:cs typeface="微软雅黑"/>
              </a:rPr>
              <a:t>目</a:t>
            </a:r>
            <a:r>
              <a:rPr dirty="0" b="0">
                <a:latin typeface="微软雅黑"/>
                <a:cs typeface="微软雅黑"/>
              </a:rPr>
              <a:t>前</a:t>
            </a:r>
            <a:r>
              <a:rPr dirty="0" spc="5" b="0">
                <a:latin typeface="微软雅黑"/>
                <a:cs typeface="微软雅黑"/>
              </a:rPr>
              <a:t>除</a:t>
            </a:r>
            <a:r>
              <a:rPr dirty="0" b="0">
                <a:latin typeface="微软雅黑"/>
                <a:cs typeface="微软雅黑"/>
              </a:rPr>
              <a:t>华</a:t>
            </a:r>
            <a:r>
              <a:rPr dirty="0" spc="-10" b="0">
                <a:latin typeface="微软雅黑"/>
                <a:cs typeface="微软雅黑"/>
              </a:rPr>
              <a:t>东</a:t>
            </a:r>
            <a:r>
              <a:rPr dirty="0" spc="5" b="0">
                <a:latin typeface="微软雅黑"/>
                <a:cs typeface="微软雅黑"/>
              </a:rPr>
              <a:t>外</a:t>
            </a:r>
            <a:r>
              <a:rPr dirty="0" b="0">
                <a:latin typeface="微软雅黑"/>
                <a:cs typeface="微软雅黑"/>
              </a:rPr>
              <a:t>还有</a:t>
            </a:r>
            <a:r>
              <a:rPr dirty="0" spc="-10" b="0">
                <a:latin typeface="微软雅黑"/>
                <a:cs typeface="微软雅黑"/>
              </a:rPr>
              <a:t>3</a:t>
            </a:r>
            <a:r>
              <a:rPr dirty="0" spc="5" b="0">
                <a:latin typeface="微软雅黑"/>
                <a:cs typeface="微软雅黑"/>
              </a:rPr>
              <a:t>家</a:t>
            </a:r>
            <a:r>
              <a:rPr dirty="0" b="0">
                <a:latin typeface="微软雅黑"/>
                <a:cs typeface="微软雅黑"/>
              </a:rPr>
              <a:t>国</a:t>
            </a:r>
            <a:r>
              <a:rPr dirty="0" spc="5" b="0">
                <a:latin typeface="微软雅黑"/>
                <a:cs typeface="微软雅黑"/>
              </a:rPr>
              <a:t>产</a:t>
            </a:r>
            <a:r>
              <a:rPr dirty="0" b="0">
                <a:latin typeface="微软雅黑"/>
                <a:cs typeface="微软雅黑"/>
              </a:rPr>
              <a:t>利</a:t>
            </a:r>
            <a:r>
              <a:rPr dirty="0" spc="-10" b="0">
                <a:latin typeface="微软雅黑"/>
                <a:cs typeface="微软雅黑"/>
              </a:rPr>
              <a:t>拉</a:t>
            </a:r>
            <a:r>
              <a:rPr dirty="0" spc="5" b="0">
                <a:latin typeface="微软雅黑"/>
                <a:cs typeface="微软雅黑"/>
              </a:rPr>
              <a:t>鲁</a:t>
            </a:r>
            <a:r>
              <a:rPr dirty="0" b="0">
                <a:latin typeface="微软雅黑"/>
                <a:cs typeface="微软雅黑"/>
              </a:rPr>
              <a:t>肽</a:t>
            </a:r>
            <a:r>
              <a:rPr dirty="0" spc="-10" b="0">
                <a:latin typeface="微软雅黑"/>
                <a:cs typeface="微软雅黑"/>
              </a:rPr>
              <a:t>已</a:t>
            </a:r>
            <a:r>
              <a:rPr dirty="0" spc="5" b="0">
                <a:latin typeface="微软雅黑"/>
                <a:cs typeface="微软雅黑"/>
              </a:rPr>
              <a:t>申</a:t>
            </a:r>
            <a:r>
              <a:rPr dirty="0" b="0">
                <a:latin typeface="微软雅黑"/>
                <a:cs typeface="微软雅黑"/>
              </a:rPr>
              <a:t>报</a:t>
            </a:r>
            <a:r>
              <a:rPr dirty="0" spc="5" b="0">
                <a:latin typeface="微软雅黑"/>
                <a:cs typeface="微软雅黑"/>
              </a:rPr>
              <a:t>上</a:t>
            </a:r>
            <a:r>
              <a:rPr dirty="0" spc="-5" b="0">
                <a:latin typeface="微软雅黑"/>
                <a:cs typeface="微软雅黑"/>
              </a:rPr>
              <a:t>市，5</a:t>
            </a:r>
            <a:r>
              <a:rPr dirty="0" spc="5" b="0">
                <a:latin typeface="微软雅黑"/>
                <a:cs typeface="微软雅黑"/>
              </a:rPr>
              <a:t>家</a:t>
            </a:r>
            <a:r>
              <a:rPr dirty="0" b="0">
                <a:latin typeface="微软雅黑"/>
                <a:cs typeface="微软雅黑"/>
              </a:rPr>
              <a:t>正</a:t>
            </a:r>
            <a:r>
              <a:rPr dirty="0" spc="-10" b="0">
                <a:latin typeface="微软雅黑"/>
                <a:cs typeface="微软雅黑"/>
              </a:rPr>
              <a:t>在</a:t>
            </a:r>
            <a:r>
              <a:rPr dirty="0" spc="5" b="0">
                <a:latin typeface="微软雅黑"/>
                <a:cs typeface="微软雅黑"/>
              </a:rPr>
              <a:t>进</a:t>
            </a:r>
            <a:r>
              <a:rPr dirty="0" b="0">
                <a:latin typeface="微软雅黑"/>
                <a:cs typeface="微软雅黑"/>
              </a:rPr>
              <a:t>行</a:t>
            </a:r>
            <a:r>
              <a:rPr dirty="0" spc="-10" b="0">
                <a:latin typeface="微软雅黑"/>
                <a:cs typeface="微软雅黑"/>
              </a:rPr>
              <a:t>III</a:t>
            </a:r>
            <a:r>
              <a:rPr dirty="0" b="0">
                <a:latin typeface="微软雅黑"/>
                <a:cs typeface="微软雅黑"/>
              </a:rPr>
              <a:t>期临床</a:t>
            </a:r>
            <a:r>
              <a:rPr dirty="0" spc="-10" b="0">
                <a:latin typeface="微软雅黑"/>
                <a:cs typeface="微软雅黑"/>
              </a:rPr>
              <a:t>，未</a:t>
            </a:r>
            <a:r>
              <a:rPr dirty="0" spc="5" b="0">
                <a:latin typeface="微软雅黑"/>
                <a:cs typeface="微软雅黑"/>
              </a:rPr>
              <a:t>来</a:t>
            </a:r>
            <a:r>
              <a:rPr dirty="0" b="0">
                <a:latin typeface="微软雅黑"/>
                <a:cs typeface="微软雅黑"/>
              </a:rPr>
              <a:t>利</a:t>
            </a:r>
            <a:r>
              <a:rPr dirty="0" spc="5" b="0">
                <a:latin typeface="微软雅黑"/>
                <a:cs typeface="微软雅黑"/>
              </a:rPr>
              <a:t>拉</a:t>
            </a:r>
            <a:r>
              <a:rPr dirty="0" b="0">
                <a:latin typeface="微软雅黑"/>
                <a:cs typeface="微软雅黑"/>
              </a:rPr>
              <a:t>鲁</a:t>
            </a:r>
            <a:r>
              <a:rPr dirty="0" spc="-10" b="0">
                <a:latin typeface="微软雅黑"/>
                <a:cs typeface="微软雅黑"/>
              </a:rPr>
              <a:t>肽</a:t>
            </a:r>
            <a:r>
              <a:rPr dirty="0" spc="5" b="0">
                <a:latin typeface="微软雅黑"/>
                <a:cs typeface="微软雅黑"/>
              </a:rPr>
              <a:t>整</a:t>
            </a:r>
            <a:r>
              <a:rPr dirty="0" b="0">
                <a:latin typeface="微软雅黑"/>
                <a:cs typeface="微软雅黑"/>
              </a:rPr>
              <a:t>体</a:t>
            </a:r>
            <a:r>
              <a:rPr dirty="0" spc="-10" b="0">
                <a:latin typeface="微软雅黑"/>
                <a:cs typeface="微软雅黑"/>
              </a:rPr>
              <a:t>竞</a:t>
            </a:r>
            <a:r>
              <a:rPr dirty="0" spc="5" b="0">
                <a:latin typeface="微软雅黑"/>
                <a:cs typeface="微软雅黑"/>
              </a:rPr>
              <a:t>争</a:t>
            </a:r>
            <a:r>
              <a:rPr dirty="0" b="0">
                <a:latin typeface="微软雅黑"/>
                <a:cs typeface="微软雅黑"/>
              </a:rPr>
              <a:t>格</a:t>
            </a:r>
            <a:r>
              <a:rPr dirty="0" spc="5" b="0">
                <a:latin typeface="微软雅黑"/>
                <a:cs typeface="微软雅黑"/>
              </a:rPr>
              <a:t>局</a:t>
            </a:r>
            <a:r>
              <a:rPr dirty="0" b="0">
                <a:latin typeface="微软雅黑"/>
                <a:cs typeface="微软雅黑"/>
              </a:rPr>
              <a:t>较</a:t>
            </a:r>
            <a:r>
              <a:rPr dirty="0" spc="-10" b="0">
                <a:latin typeface="微软雅黑"/>
                <a:cs typeface="微软雅黑"/>
              </a:rPr>
              <a:t>为</a:t>
            </a:r>
            <a:r>
              <a:rPr dirty="0" spc="5" b="0">
                <a:latin typeface="微软雅黑"/>
                <a:cs typeface="微软雅黑"/>
              </a:rPr>
              <a:t>激</a:t>
            </a:r>
            <a:r>
              <a:rPr dirty="0" spc="-15" b="0">
                <a:latin typeface="微软雅黑"/>
                <a:cs typeface="微软雅黑"/>
              </a:rPr>
              <a:t>烈</a:t>
            </a:r>
            <a:r>
              <a:rPr dirty="0" spc="5" b="0">
                <a:latin typeface="微软雅黑"/>
                <a:cs typeface="微软雅黑"/>
              </a:rPr>
              <a:t>，  </a:t>
            </a:r>
            <a:r>
              <a:rPr dirty="0" b="0">
                <a:latin typeface="微软雅黑"/>
                <a:cs typeface="微软雅黑"/>
              </a:rPr>
              <a:t>同时司美格鲁肽</a:t>
            </a:r>
            <a:r>
              <a:rPr dirty="0" spc="-15" b="0">
                <a:latin typeface="微软雅黑"/>
                <a:cs typeface="微软雅黑"/>
              </a:rPr>
              <a:t>、</a:t>
            </a:r>
            <a:r>
              <a:rPr dirty="0" b="0">
                <a:latin typeface="微软雅黑"/>
                <a:cs typeface="微软雅黑"/>
              </a:rPr>
              <a:t>度拉糖肽凭借疗</a:t>
            </a:r>
            <a:r>
              <a:rPr dirty="0" spc="-15" b="0">
                <a:latin typeface="微软雅黑"/>
                <a:cs typeface="微软雅黑"/>
              </a:rPr>
              <a:t>效</a:t>
            </a:r>
            <a:r>
              <a:rPr dirty="0" b="0">
                <a:latin typeface="微软雅黑"/>
                <a:cs typeface="微软雅黑"/>
              </a:rPr>
              <a:t>和依从性优势正</a:t>
            </a:r>
            <a:r>
              <a:rPr dirty="0" spc="-15" b="0">
                <a:latin typeface="微软雅黑"/>
                <a:cs typeface="微软雅黑"/>
              </a:rPr>
              <a:t>不</a:t>
            </a:r>
            <a:r>
              <a:rPr dirty="0" b="0">
                <a:latin typeface="微软雅黑"/>
                <a:cs typeface="微软雅黑"/>
              </a:rPr>
              <a:t>断抢占利拉鲁肽</a:t>
            </a:r>
            <a:r>
              <a:rPr dirty="0" spc="-15" b="0">
                <a:latin typeface="微软雅黑"/>
                <a:cs typeface="微软雅黑"/>
              </a:rPr>
              <a:t>糖</a:t>
            </a:r>
            <a:r>
              <a:rPr dirty="0" b="0">
                <a:latin typeface="微软雅黑"/>
                <a:cs typeface="微软雅黑"/>
              </a:rPr>
              <a:t>尿病适应症的市</a:t>
            </a:r>
            <a:r>
              <a:rPr dirty="0" spc="-15" b="0">
                <a:latin typeface="微软雅黑"/>
                <a:cs typeface="微软雅黑"/>
              </a:rPr>
              <a:t>场</a:t>
            </a:r>
            <a:r>
              <a:rPr dirty="0" b="0">
                <a:latin typeface="微软雅黑"/>
                <a:cs typeface="微软雅黑"/>
              </a:rPr>
              <a:t>份</a:t>
            </a:r>
            <a:r>
              <a:rPr dirty="0" spc="5" b="0">
                <a:latin typeface="微软雅黑"/>
                <a:cs typeface="微软雅黑"/>
              </a:rPr>
              <a:t>额</a:t>
            </a:r>
            <a:r>
              <a:rPr dirty="0" b="0">
                <a:latin typeface="微软雅黑"/>
                <a:cs typeface="微软雅黑"/>
              </a:rPr>
              <a:t>。但我们认</a:t>
            </a:r>
            <a:r>
              <a:rPr dirty="0" spc="-10" b="0">
                <a:latin typeface="微软雅黑"/>
                <a:cs typeface="微软雅黑"/>
              </a:rPr>
              <a:t>为</a:t>
            </a:r>
            <a:r>
              <a:rPr dirty="0" b="0">
                <a:latin typeface="微软雅黑"/>
                <a:cs typeface="微软雅黑"/>
              </a:rPr>
              <a:t>，公司利拉鲁</a:t>
            </a:r>
            <a:r>
              <a:rPr dirty="0" spc="-15" b="0">
                <a:latin typeface="微软雅黑"/>
                <a:cs typeface="微软雅黑"/>
              </a:rPr>
              <a:t>肽</a:t>
            </a:r>
            <a:r>
              <a:rPr dirty="0" b="0">
                <a:latin typeface="微软雅黑"/>
                <a:cs typeface="微软雅黑"/>
              </a:rPr>
              <a:t>仍 </a:t>
            </a:r>
            <a:r>
              <a:rPr dirty="0" spc="10" b="0">
                <a:latin typeface="微软雅黑"/>
                <a:cs typeface="微软雅黑"/>
              </a:rPr>
              <a:t>有可观的</a:t>
            </a:r>
            <a:r>
              <a:rPr dirty="0" b="0">
                <a:latin typeface="微软雅黑"/>
                <a:cs typeface="微软雅黑"/>
              </a:rPr>
              <a:t>销</a:t>
            </a:r>
            <a:r>
              <a:rPr dirty="0" spc="10" b="0">
                <a:latin typeface="微软雅黑"/>
                <a:cs typeface="微软雅黑"/>
              </a:rPr>
              <a:t>售空</a:t>
            </a:r>
            <a:r>
              <a:rPr dirty="0" spc="5" b="0">
                <a:latin typeface="微软雅黑"/>
                <a:cs typeface="微软雅黑"/>
              </a:rPr>
              <a:t>间</a:t>
            </a:r>
            <a:r>
              <a:rPr dirty="0" spc="10" b="0">
                <a:latin typeface="微软雅黑"/>
                <a:cs typeface="微软雅黑"/>
              </a:rPr>
              <a:t>，主要原</a:t>
            </a:r>
            <a:r>
              <a:rPr dirty="0" b="0">
                <a:latin typeface="微软雅黑"/>
                <a:cs typeface="微软雅黑"/>
              </a:rPr>
              <a:t>因</a:t>
            </a:r>
            <a:r>
              <a:rPr dirty="0" spc="10" b="0">
                <a:latin typeface="微软雅黑"/>
                <a:cs typeface="微软雅黑"/>
              </a:rPr>
              <a:t>包括</a:t>
            </a:r>
            <a:r>
              <a:rPr dirty="0" spc="5" b="0">
                <a:latin typeface="微软雅黑"/>
                <a:cs typeface="微软雅黑"/>
              </a:rPr>
              <a:t>：</a:t>
            </a:r>
            <a:r>
              <a:rPr dirty="0" spc="5"/>
              <a:t>1）</a:t>
            </a:r>
            <a:r>
              <a:rPr dirty="0" spc="10" b="0">
                <a:latin typeface="微软雅黑"/>
                <a:cs typeface="微软雅黑"/>
              </a:rPr>
              <a:t>当前</a:t>
            </a:r>
            <a:r>
              <a:rPr dirty="0" b="0">
                <a:latin typeface="微软雅黑"/>
                <a:cs typeface="微软雅黑"/>
              </a:rPr>
              <a:t>诺</a:t>
            </a:r>
            <a:r>
              <a:rPr dirty="0" spc="10" b="0">
                <a:latin typeface="微软雅黑"/>
                <a:cs typeface="微软雅黑"/>
              </a:rPr>
              <a:t>和诺</a:t>
            </a:r>
            <a:r>
              <a:rPr dirty="0" b="0">
                <a:latin typeface="微软雅黑"/>
                <a:cs typeface="微软雅黑"/>
              </a:rPr>
              <a:t>德的</a:t>
            </a:r>
            <a:r>
              <a:rPr dirty="0" spc="10" b="0">
                <a:latin typeface="微软雅黑"/>
                <a:cs typeface="微软雅黑"/>
              </a:rPr>
              <a:t>司美格</a:t>
            </a:r>
            <a:r>
              <a:rPr dirty="0" b="0">
                <a:latin typeface="微软雅黑"/>
                <a:cs typeface="微软雅黑"/>
              </a:rPr>
              <a:t>鲁</a:t>
            </a:r>
            <a:r>
              <a:rPr dirty="0" spc="10" b="0">
                <a:latin typeface="微软雅黑"/>
                <a:cs typeface="微软雅黑"/>
              </a:rPr>
              <a:t>肽产</a:t>
            </a:r>
            <a:r>
              <a:rPr dirty="0" b="0">
                <a:latin typeface="微软雅黑"/>
                <a:cs typeface="微软雅黑"/>
              </a:rPr>
              <a:t>能极</a:t>
            </a:r>
            <a:r>
              <a:rPr dirty="0" spc="10" b="0">
                <a:latin typeface="微软雅黑"/>
                <a:cs typeface="微软雅黑"/>
              </a:rPr>
              <a:t>为紧</a:t>
            </a:r>
            <a:r>
              <a:rPr dirty="0" spc="25" b="0">
                <a:latin typeface="微软雅黑"/>
                <a:cs typeface="微软雅黑"/>
              </a:rPr>
              <a:t>缺</a:t>
            </a:r>
            <a:r>
              <a:rPr dirty="0" b="0">
                <a:latin typeface="微软雅黑"/>
                <a:cs typeface="微软雅黑"/>
              </a:rPr>
              <a:t>，</a:t>
            </a:r>
            <a:r>
              <a:rPr dirty="0" spc="10" b="0">
                <a:latin typeface="微软雅黑"/>
                <a:cs typeface="微软雅黑"/>
              </a:rPr>
              <a:t>中国</a:t>
            </a:r>
            <a:r>
              <a:rPr dirty="0" b="0">
                <a:latin typeface="微软雅黑"/>
                <a:cs typeface="微软雅黑"/>
              </a:rPr>
              <a:t>司美</a:t>
            </a:r>
            <a:r>
              <a:rPr dirty="0" spc="10" b="0">
                <a:latin typeface="微软雅黑"/>
                <a:cs typeface="微软雅黑"/>
              </a:rPr>
              <a:t>格鲁肽</a:t>
            </a:r>
            <a:r>
              <a:rPr dirty="0" b="0">
                <a:latin typeface="微软雅黑"/>
                <a:cs typeface="微软雅黑"/>
              </a:rPr>
              <a:t>供</a:t>
            </a:r>
            <a:r>
              <a:rPr dirty="0" spc="10" b="0">
                <a:latin typeface="微软雅黑"/>
                <a:cs typeface="微软雅黑"/>
              </a:rPr>
              <a:t>应紧</a:t>
            </a:r>
            <a:r>
              <a:rPr dirty="0" b="0">
                <a:latin typeface="微软雅黑"/>
                <a:cs typeface="微软雅黑"/>
              </a:rPr>
              <a:t>张的</a:t>
            </a:r>
            <a:r>
              <a:rPr dirty="0" spc="10" b="0">
                <a:latin typeface="微软雅黑"/>
                <a:cs typeface="微软雅黑"/>
              </a:rPr>
              <a:t>问题短</a:t>
            </a:r>
            <a:r>
              <a:rPr dirty="0" b="0">
                <a:latin typeface="微软雅黑"/>
                <a:cs typeface="微软雅黑"/>
              </a:rPr>
              <a:t>期</a:t>
            </a:r>
            <a:r>
              <a:rPr dirty="0" spc="10" b="0">
                <a:latin typeface="微软雅黑"/>
                <a:cs typeface="微软雅黑"/>
              </a:rPr>
              <a:t>难以</a:t>
            </a:r>
            <a:r>
              <a:rPr dirty="0" b="0">
                <a:latin typeface="微软雅黑"/>
                <a:cs typeface="微软雅黑"/>
              </a:rPr>
              <a:t>解 </a:t>
            </a:r>
            <a:r>
              <a:rPr dirty="0" spc="10" b="0">
                <a:latin typeface="微软雅黑"/>
                <a:cs typeface="微软雅黑"/>
              </a:rPr>
              <a:t>决，在中国庞大的患者需求下，短期来看，国产利拉鲁肽仍有发展空间。</a:t>
            </a:r>
            <a:r>
              <a:rPr dirty="0"/>
              <a:t>2）</a:t>
            </a:r>
            <a:r>
              <a:rPr dirty="0" b="0">
                <a:latin typeface="微软雅黑"/>
                <a:cs typeface="微软雅黑"/>
              </a:rPr>
              <a:t>GLP-1</a:t>
            </a:r>
            <a:r>
              <a:rPr dirty="0" spc="10" b="0">
                <a:latin typeface="微软雅黑"/>
                <a:cs typeface="微软雅黑"/>
              </a:rPr>
              <a:t>下沉市</a:t>
            </a:r>
            <a:r>
              <a:rPr dirty="0" b="0">
                <a:latin typeface="微软雅黑"/>
                <a:cs typeface="微软雅黑"/>
              </a:rPr>
              <a:t>场</a:t>
            </a:r>
            <a:r>
              <a:rPr dirty="0" spc="10" b="0">
                <a:latin typeface="微软雅黑"/>
                <a:cs typeface="微软雅黑"/>
              </a:rPr>
              <a:t>大，公司的利拉鲁肽在销售方面采 </a:t>
            </a:r>
            <a:r>
              <a:rPr dirty="0" b="0">
                <a:latin typeface="微软雅黑"/>
                <a:cs typeface="微软雅黑"/>
              </a:rPr>
              <a:t>取与诺</a:t>
            </a:r>
            <a:r>
              <a:rPr dirty="0" spc="-15" b="0">
                <a:latin typeface="微软雅黑"/>
                <a:cs typeface="微软雅黑"/>
              </a:rPr>
              <a:t>和</a:t>
            </a:r>
            <a:r>
              <a:rPr dirty="0" b="0">
                <a:latin typeface="微软雅黑"/>
                <a:cs typeface="微软雅黑"/>
              </a:rPr>
              <a:t>诺德</a:t>
            </a:r>
            <a:r>
              <a:rPr dirty="0" spc="-15" b="0">
                <a:latin typeface="微软雅黑"/>
                <a:cs typeface="微软雅黑"/>
              </a:rPr>
              <a:t>差异</a:t>
            </a:r>
            <a:r>
              <a:rPr dirty="0" b="0">
                <a:latin typeface="微软雅黑"/>
                <a:cs typeface="微软雅黑"/>
              </a:rPr>
              <a:t>化的定</a:t>
            </a:r>
            <a:r>
              <a:rPr dirty="0" spc="-15" b="0">
                <a:latin typeface="微软雅黑"/>
                <a:cs typeface="微软雅黑"/>
              </a:rPr>
              <a:t>价</a:t>
            </a:r>
            <a:r>
              <a:rPr dirty="0" b="0">
                <a:latin typeface="微软雅黑"/>
                <a:cs typeface="微软雅黑"/>
              </a:rPr>
              <a:t>方式</a:t>
            </a:r>
            <a:r>
              <a:rPr dirty="0" spc="-15" b="0">
                <a:latin typeface="微软雅黑"/>
                <a:cs typeface="微软雅黑"/>
              </a:rPr>
              <a:t>（诺</a:t>
            </a:r>
            <a:r>
              <a:rPr dirty="0" b="0">
                <a:latin typeface="微软雅黑"/>
                <a:cs typeface="微软雅黑"/>
              </a:rPr>
              <a:t>和诺</a:t>
            </a:r>
            <a:r>
              <a:rPr dirty="0" spc="-15" b="0">
                <a:latin typeface="微软雅黑"/>
                <a:cs typeface="微软雅黑"/>
              </a:rPr>
              <a:t>德</a:t>
            </a:r>
            <a:r>
              <a:rPr dirty="0" b="0">
                <a:latin typeface="微软雅黑"/>
                <a:cs typeface="微软雅黑"/>
              </a:rPr>
              <a:t>利拉</a:t>
            </a:r>
            <a:r>
              <a:rPr dirty="0" spc="-15" b="0">
                <a:latin typeface="微软雅黑"/>
                <a:cs typeface="微软雅黑"/>
              </a:rPr>
              <a:t>鲁</a:t>
            </a:r>
            <a:r>
              <a:rPr dirty="0" b="0">
                <a:latin typeface="微软雅黑"/>
                <a:cs typeface="微软雅黑"/>
              </a:rPr>
              <a:t>肽</a:t>
            </a:r>
            <a:r>
              <a:rPr dirty="0" spc="-15" b="0">
                <a:latin typeface="微软雅黑"/>
                <a:cs typeface="微软雅黑"/>
              </a:rPr>
              <a:t>定</a:t>
            </a:r>
            <a:r>
              <a:rPr dirty="0" b="0">
                <a:latin typeface="微软雅黑"/>
                <a:cs typeface="微软雅黑"/>
              </a:rPr>
              <a:t>价330元</a:t>
            </a:r>
            <a:r>
              <a:rPr dirty="0" spc="-15" b="0">
                <a:latin typeface="微软雅黑"/>
                <a:cs typeface="微软雅黑"/>
              </a:rPr>
              <a:t>/</a:t>
            </a:r>
            <a:r>
              <a:rPr dirty="0" b="0">
                <a:latin typeface="微软雅黑"/>
                <a:cs typeface="微软雅黑"/>
              </a:rPr>
              <a:t>支</a:t>
            </a:r>
            <a:r>
              <a:rPr dirty="0" spc="-5" b="0">
                <a:latin typeface="微软雅黑"/>
                <a:cs typeface="微软雅黑"/>
              </a:rPr>
              <a:t>（3ml：18mg），</a:t>
            </a:r>
            <a:r>
              <a:rPr dirty="0" b="0">
                <a:latin typeface="微软雅黑"/>
                <a:cs typeface="微软雅黑"/>
              </a:rPr>
              <a:t>华东</a:t>
            </a:r>
            <a:r>
              <a:rPr dirty="0" spc="-15" b="0">
                <a:latin typeface="微软雅黑"/>
                <a:cs typeface="微软雅黑"/>
              </a:rPr>
              <a:t>医</a:t>
            </a:r>
            <a:r>
              <a:rPr dirty="0" b="0">
                <a:latin typeface="微软雅黑"/>
                <a:cs typeface="微软雅黑"/>
              </a:rPr>
              <a:t>药同</a:t>
            </a:r>
            <a:r>
              <a:rPr dirty="0" spc="-15" b="0">
                <a:latin typeface="微软雅黑"/>
                <a:cs typeface="微软雅黑"/>
              </a:rPr>
              <a:t>规</a:t>
            </a:r>
            <a:r>
              <a:rPr dirty="0" b="0">
                <a:latin typeface="微软雅黑"/>
                <a:cs typeface="微软雅黑"/>
              </a:rPr>
              <a:t>格</a:t>
            </a:r>
            <a:r>
              <a:rPr dirty="0" spc="-5" b="0">
                <a:latin typeface="微软雅黑"/>
                <a:cs typeface="微软雅黑"/>
              </a:rPr>
              <a:t>285-300</a:t>
            </a:r>
            <a:r>
              <a:rPr dirty="0" b="0">
                <a:latin typeface="微软雅黑"/>
                <a:cs typeface="微软雅黑"/>
              </a:rPr>
              <a:t>元/支</a:t>
            </a:r>
            <a:r>
              <a:rPr dirty="0" spc="-5" b="0">
                <a:latin typeface="微软雅黑"/>
                <a:cs typeface="微软雅黑"/>
              </a:rPr>
              <a:t>），</a:t>
            </a:r>
            <a:r>
              <a:rPr dirty="0" b="0">
                <a:latin typeface="微软雅黑"/>
                <a:cs typeface="微软雅黑"/>
              </a:rPr>
              <a:t>通</a:t>
            </a:r>
            <a:r>
              <a:rPr dirty="0" spc="-15" b="0">
                <a:latin typeface="微软雅黑"/>
                <a:cs typeface="微软雅黑"/>
              </a:rPr>
              <a:t>过</a:t>
            </a:r>
            <a:r>
              <a:rPr dirty="0" b="0">
                <a:latin typeface="微软雅黑"/>
                <a:cs typeface="微软雅黑"/>
              </a:rPr>
              <a:t>价 </a:t>
            </a:r>
            <a:r>
              <a:rPr dirty="0" spc="10" b="0">
                <a:latin typeface="微软雅黑"/>
                <a:cs typeface="微软雅黑"/>
              </a:rPr>
              <a:t>格优势快</a:t>
            </a:r>
            <a:r>
              <a:rPr dirty="0" spc="5" b="0">
                <a:latin typeface="微软雅黑"/>
                <a:cs typeface="微软雅黑"/>
              </a:rPr>
              <a:t>速</a:t>
            </a:r>
            <a:r>
              <a:rPr dirty="0" spc="10" b="0">
                <a:latin typeface="微软雅黑"/>
                <a:cs typeface="微软雅黑"/>
              </a:rPr>
              <a:t>拓展</a:t>
            </a:r>
            <a:r>
              <a:rPr dirty="0" spc="5" b="0">
                <a:latin typeface="微软雅黑"/>
                <a:cs typeface="微软雅黑"/>
              </a:rPr>
              <a:t>诺</a:t>
            </a:r>
            <a:r>
              <a:rPr dirty="0" spc="10" b="0">
                <a:latin typeface="微软雅黑"/>
                <a:cs typeface="微软雅黑"/>
              </a:rPr>
              <a:t>和诺德推</a:t>
            </a:r>
            <a:r>
              <a:rPr dirty="0" spc="5" b="0">
                <a:latin typeface="微软雅黑"/>
                <a:cs typeface="微软雅黑"/>
              </a:rPr>
              <a:t>广</a:t>
            </a:r>
            <a:r>
              <a:rPr dirty="0" spc="10" b="0">
                <a:latin typeface="微软雅黑"/>
                <a:cs typeface="微软雅黑"/>
              </a:rPr>
              <a:t>欠缺</a:t>
            </a:r>
            <a:r>
              <a:rPr dirty="0" spc="5" b="0">
                <a:latin typeface="微软雅黑"/>
                <a:cs typeface="微软雅黑"/>
              </a:rPr>
              <a:t>的</a:t>
            </a:r>
            <a:r>
              <a:rPr dirty="0" spc="10" b="0">
                <a:latin typeface="微软雅黑"/>
                <a:cs typeface="微软雅黑"/>
              </a:rPr>
              <a:t>基层市</a:t>
            </a:r>
            <a:r>
              <a:rPr dirty="0" spc="20" b="0">
                <a:latin typeface="微软雅黑"/>
                <a:cs typeface="微软雅黑"/>
              </a:rPr>
              <a:t>场</a:t>
            </a:r>
            <a:r>
              <a:rPr dirty="0" spc="10" b="0">
                <a:latin typeface="微软雅黑"/>
                <a:cs typeface="微软雅黑"/>
              </a:rPr>
              <a:t>。</a:t>
            </a:r>
            <a:r>
              <a:rPr dirty="0" spc="10"/>
              <a:t>3）</a:t>
            </a:r>
            <a:r>
              <a:rPr dirty="0" spc="5" b="0">
                <a:latin typeface="微软雅黑"/>
                <a:cs typeface="微软雅黑"/>
              </a:rPr>
              <a:t>公</a:t>
            </a:r>
            <a:r>
              <a:rPr dirty="0" b="0">
                <a:latin typeface="微软雅黑"/>
                <a:cs typeface="微软雅黑"/>
              </a:rPr>
              <a:t>司</a:t>
            </a:r>
            <a:r>
              <a:rPr dirty="0" spc="10" b="0">
                <a:latin typeface="微软雅黑"/>
                <a:cs typeface="微软雅黑"/>
              </a:rPr>
              <a:t>在糖尿</a:t>
            </a:r>
            <a:r>
              <a:rPr dirty="0" spc="5" b="0">
                <a:latin typeface="微软雅黑"/>
                <a:cs typeface="微软雅黑"/>
              </a:rPr>
              <a:t>病</a:t>
            </a:r>
            <a:r>
              <a:rPr dirty="0" spc="10" b="0">
                <a:latin typeface="微软雅黑"/>
                <a:cs typeface="微软雅黑"/>
              </a:rPr>
              <a:t>领域</a:t>
            </a:r>
            <a:r>
              <a:rPr dirty="0" spc="5" b="0">
                <a:latin typeface="微软雅黑"/>
                <a:cs typeface="微软雅黑"/>
              </a:rPr>
              <a:t>的</a:t>
            </a:r>
            <a:r>
              <a:rPr dirty="0" b="0">
                <a:latin typeface="微软雅黑"/>
                <a:cs typeface="微软雅黑"/>
              </a:rPr>
              <a:t>销</a:t>
            </a:r>
            <a:r>
              <a:rPr dirty="0" spc="10" b="0">
                <a:latin typeface="微软雅黑"/>
                <a:cs typeface="微软雅黑"/>
              </a:rPr>
              <a:t>售和商</a:t>
            </a:r>
            <a:r>
              <a:rPr dirty="0" spc="5" b="0">
                <a:latin typeface="微软雅黑"/>
                <a:cs typeface="微软雅黑"/>
              </a:rPr>
              <a:t>业</a:t>
            </a:r>
            <a:r>
              <a:rPr dirty="0" spc="10" b="0">
                <a:latin typeface="微软雅黑"/>
                <a:cs typeface="微软雅黑"/>
              </a:rPr>
              <a:t>化能</a:t>
            </a:r>
            <a:r>
              <a:rPr dirty="0" spc="5" b="0">
                <a:latin typeface="微软雅黑"/>
                <a:cs typeface="微软雅黑"/>
              </a:rPr>
              <a:t>力</a:t>
            </a:r>
            <a:r>
              <a:rPr dirty="0" spc="10" b="0">
                <a:latin typeface="微软雅黑"/>
                <a:cs typeface="微软雅黑"/>
              </a:rPr>
              <a:t>强，已打</a:t>
            </a:r>
            <a:r>
              <a:rPr dirty="0" spc="5" b="0">
                <a:latin typeface="微软雅黑"/>
                <a:cs typeface="微软雅黑"/>
              </a:rPr>
              <a:t>造</a:t>
            </a:r>
            <a:r>
              <a:rPr dirty="0" spc="10" b="0">
                <a:latin typeface="微软雅黑"/>
                <a:cs typeface="微软雅黑"/>
              </a:rPr>
              <a:t>出阿</a:t>
            </a:r>
            <a:r>
              <a:rPr dirty="0" spc="5" b="0">
                <a:latin typeface="微软雅黑"/>
                <a:cs typeface="微软雅黑"/>
              </a:rPr>
              <a:t>卡</a:t>
            </a:r>
            <a:r>
              <a:rPr dirty="0" b="0">
                <a:latin typeface="微软雅黑"/>
                <a:cs typeface="微软雅黑"/>
              </a:rPr>
              <a:t>波</a:t>
            </a:r>
            <a:r>
              <a:rPr dirty="0" spc="20" b="0">
                <a:latin typeface="微软雅黑"/>
                <a:cs typeface="微软雅黑"/>
              </a:rPr>
              <a:t>糖</a:t>
            </a:r>
            <a:r>
              <a:rPr dirty="0" spc="10" b="0">
                <a:latin typeface="微软雅黑"/>
                <a:cs typeface="微软雅黑"/>
              </a:rPr>
              <a:t>、吡</a:t>
            </a:r>
            <a:r>
              <a:rPr dirty="0" spc="5" b="0">
                <a:latin typeface="微软雅黑"/>
                <a:cs typeface="微软雅黑"/>
              </a:rPr>
              <a:t>格</a:t>
            </a:r>
            <a:r>
              <a:rPr dirty="0" spc="10" b="0">
                <a:latin typeface="微软雅黑"/>
                <a:cs typeface="微软雅黑"/>
              </a:rPr>
              <a:t>列</a:t>
            </a:r>
            <a:r>
              <a:rPr dirty="0" spc="5" b="0">
                <a:latin typeface="微软雅黑"/>
                <a:cs typeface="微软雅黑"/>
              </a:rPr>
              <a:t>酮二 </a:t>
            </a:r>
            <a:r>
              <a:rPr dirty="0" b="0">
                <a:latin typeface="微软雅黑"/>
                <a:cs typeface="微软雅黑"/>
              </a:rPr>
              <a:t>甲双胍等糖</a:t>
            </a:r>
            <a:r>
              <a:rPr dirty="0" spc="-15" b="0">
                <a:latin typeface="微软雅黑"/>
                <a:cs typeface="微软雅黑"/>
              </a:rPr>
              <a:t>尿病</a:t>
            </a:r>
            <a:r>
              <a:rPr dirty="0" b="0">
                <a:latin typeface="微软雅黑"/>
                <a:cs typeface="微软雅黑"/>
              </a:rPr>
              <a:t>大</a:t>
            </a:r>
            <a:r>
              <a:rPr dirty="0" spc="-15" b="0">
                <a:latin typeface="微软雅黑"/>
                <a:cs typeface="微软雅黑"/>
              </a:rPr>
              <a:t>品</a:t>
            </a:r>
            <a:r>
              <a:rPr dirty="0" spc="-10" b="0">
                <a:latin typeface="微软雅黑"/>
                <a:cs typeface="微软雅黑"/>
              </a:rPr>
              <a:t>种</a:t>
            </a:r>
            <a:r>
              <a:rPr dirty="0" b="0">
                <a:latin typeface="微软雅黑"/>
                <a:cs typeface="微软雅黑"/>
              </a:rPr>
              <a:t>，</a:t>
            </a:r>
            <a:r>
              <a:rPr dirty="0" spc="-15" b="0">
                <a:latin typeface="微软雅黑"/>
                <a:cs typeface="微软雅黑"/>
              </a:rPr>
              <a:t>销售</a:t>
            </a:r>
            <a:r>
              <a:rPr dirty="0" b="0">
                <a:latin typeface="微软雅黑"/>
                <a:cs typeface="微软雅黑"/>
              </a:rPr>
              <a:t>能</a:t>
            </a:r>
            <a:r>
              <a:rPr dirty="0" spc="-15" b="0">
                <a:latin typeface="微软雅黑"/>
                <a:cs typeface="微软雅黑"/>
              </a:rPr>
              <a:t>力不</a:t>
            </a:r>
            <a:r>
              <a:rPr dirty="0" b="0">
                <a:latin typeface="微软雅黑"/>
                <a:cs typeface="微软雅黑"/>
              </a:rPr>
              <a:t>言</a:t>
            </a:r>
            <a:r>
              <a:rPr dirty="0" spc="-15" b="0">
                <a:latin typeface="微软雅黑"/>
                <a:cs typeface="微软雅黑"/>
              </a:rPr>
              <a:t>自</a:t>
            </a:r>
            <a:r>
              <a:rPr dirty="0" spc="-10" b="0">
                <a:latin typeface="微软雅黑"/>
                <a:cs typeface="微软雅黑"/>
              </a:rPr>
              <a:t>喻</a:t>
            </a:r>
            <a:r>
              <a:rPr dirty="0" b="0">
                <a:latin typeface="微软雅黑"/>
                <a:cs typeface="微软雅黑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9327" y="4177284"/>
            <a:ext cx="4780915" cy="24257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24130" rIns="0" bIns="0" rtlCol="0" vert="horz">
            <a:spAutoFit/>
          </a:bodyPr>
          <a:lstStyle/>
          <a:p>
            <a:pPr marL="1130935">
              <a:lnSpc>
                <a:spcPct val="100000"/>
              </a:lnSpc>
              <a:spcBef>
                <a:spcPts val="190"/>
              </a:spcBef>
            </a:pPr>
            <a:r>
              <a:rPr dirty="0" sz="1100" b="1">
                <a:solidFill>
                  <a:srgbClr val="FFFFFF"/>
                </a:solidFill>
                <a:latin typeface="微软雅黑"/>
                <a:cs typeface="微软雅黑"/>
              </a:rPr>
              <a:t>诺和诺德利拉鲁肽注射</a:t>
            </a:r>
            <a:r>
              <a:rPr dirty="0" sz="1100" spc="-15" b="1">
                <a:solidFill>
                  <a:srgbClr val="FFFFFF"/>
                </a:solidFill>
                <a:latin typeface="微软雅黑"/>
                <a:cs typeface="微软雅黑"/>
              </a:rPr>
              <a:t>液</a:t>
            </a:r>
            <a:r>
              <a:rPr dirty="0" sz="1100" b="1">
                <a:solidFill>
                  <a:srgbClr val="FFFFFF"/>
                </a:solidFill>
                <a:latin typeface="微软雅黑"/>
                <a:cs typeface="微软雅黑"/>
              </a:rPr>
              <a:t>在中</a:t>
            </a:r>
            <a:r>
              <a:rPr dirty="0" sz="1100" spc="-15" b="1">
                <a:solidFill>
                  <a:srgbClr val="FFFFFF"/>
                </a:solidFill>
                <a:latin typeface="微软雅黑"/>
                <a:cs typeface="微软雅黑"/>
              </a:rPr>
              <a:t>国</a:t>
            </a:r>
            <a:r>
              <a:rPr dirty="0" sz="1100" b="1">
                <a:solidFill>
                  <a:srgbClr val="FFFFFF"/>
                </a:solidFill>
                <a:latin typeface="微软雅黑"/>
                <a:cs typeface="微软雅黑"/>
              </a:rPr>
              <a:t>销售</a:t>
            </a:r>
            <a:r>
              <a:rPr dirty="0" sz="1100" spc="-15" b="1">
                <a:solidFill>
                  <a:srgbClr val="FFFFFF"/>
                </a:solidFill>
                <a:latin typeface="微软雅黑"/>
                <a:cs typeface="微软雅黑"/>
              </a:rPr>
              <a:t>收</a:t>
            </a:r>
            <a:r>
              <a:rPr dirty="0" sz="1100" b="1">
                <a:solidFill>
                  <a:srgbClr val="FFFFFF"/>
                </a:solidFill>
                <a:latin typeface="微软雅黑"/>
                <a:cs typeface="微软雅黑"/>
              </a:rPr>
              <a:t>入</a:t>
            </a:r>
            <a:endParaRPr sz="1100">
              <a:latin typeface="微软雅黑"/>
              <a:cs typeface="微软雅黑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7636" y="4466844"/>
            <a:ext cx="4253865" cy="1865630"/>
            <a:chOff x="897636" y="4466844"/>
            <a:chExt cx="4253865" cy="1865630"/>
          </a:xfrm>
        </p:grpSpPr>
        <p:sp>
          <p:nvSpPr>
            <p:cNvPr id="9" name="object 9"/>
            <p:cNvSpPr/>
            <p:nvPr/>
          </p:nvSpPr>
          <p:spPr>
            <a:xfrm>
              <a:off x="1033272" y="4730495"/>
              <a:ext cx="3983990" cy="1571625"/>
            </a:xfrm>
            <a:custGeom>
              <a:avLst/>
              <a:gdLst/>
              <a:ahLst/>
              <a:cxnLst/>
              <a:rect l="l" t="t" r="r" b="b"/>
              <a:pathLst>
                <a:path w="3983990" h="1571625">
                  <a:moveTo>
                    <a:pt x="140208" y="1565148"/>
                  </a:moveTo>
                  <a:lnTo>
                    <a:pt x="0" y="1565148"/>
                  </a:lnTo>
                  <a:lnTo>
                    <a:pt x="0" y="1571244"/>
                  </a:lnTo>
                  <a:lnTo>
                    <a:pt x="140208" y="1571244"/>
                  </a:lnTo>
                  <a:lnTo>
                    <a:pt x="140208" y="1565148"/>
                  </a:lnTo>
                  <a:close/>
                </a:path>
                <a:path w="3983990" h="1571625">
                  <a:moveTo>
                    <a:pt x="489204" y="1499616"/>
                  </a:moveTo>
                  <a:lnTo>
                    <a:pt x="348996" y="1499616"/>
                  </a:lnTo>
                  <a:lnTo>
                    <a:pt x="348996" y="1571244"/>
                  </a:lnTo>
                  <a:lnTo>
                    <a:pt x="489204" y="1571244"/>
                  </a:lnTo>
                  <a:lnTo>
                    <a:pt x="489204" y="1499616"/>
                  </a:lnTo>
                  <a:close/>
                </a:path>
                <a:path w="3983990" h="1571625">
                  <a:moveTo>
                    <a:pt x="838200" y="1441704"/>
                  </a:moveTo>
                  <a:lnTo>
                    <a:pt x="697992" y="1441704"/>
                  </a:lnTo>
                  <a:lnTo>
                    <a:pt x="697992" y="1571244"/>
                  </a:lnTo>
                  <a:lnTo>
                    <a:pt x="838200" y="1571244"/>
                  </a:lnTo>
                  <a:lnTo>
                    <a:pt x="838200" y="1441704"/>
                  </a:lnTo>
                  <a:close/>
                </a:path>
                <a:path w="3983990" h="1571625">
                  <a:moveTo>
                    <a:pt x="1187196" y="1397508"/>
                  </a:moveTo>
                  <a:lnTo>
                    <a:pt x="1048512" y="1397508"/>
                  </a:lnTo>
                  <a:lnTo>
                    <a:pt x="1048512" y="1571244"/>
                  </a:lnTo>
                  <a:lnTo>
                    <a:pt x="1187196" y="1571244"/>
                  </a:lnTo>
                  <a:lnTo>
                    <a:pt x="1187196" y="1397508"/>
                  </a:lnTo>
                  <a:close/>
                </a:path>
                <a:path w="3983990" h="1571625">
                  <a:moveTo>
                    <a:pt x="1537716" y="1354836"/>
                  </a:moveTo>
                  <a:lnTo>
                    <a:pt x="1397508" y="1354836"/>
                  </a:lnTo>
                  <a:lnTo>
                    <a:pt x="1397508" y="1571244"/>
                  </a:lnTo>
                  <a:lnTo>
                    <a:pt x="1537716" y="1571244"/>
                  </a:lnTo>
                  <a:lnTo>
                    <a:pt x="1537716" y="1354836"/>
                  </a:lnTo>
                  <a:close/>
                </a:path>
                <a:path w="3983990" h="1571625">
                  <a:moveTo>
                    <a:pt x="1886712" y="1312164"/>
                  </a:moveTo>
                  <a:lnTo>
                    <a:pt x="1746504" y="1312164"/>
                  </a:lnTo>
                  <a:lnTo>
                    <a:pt x="1746504" y="1571244"/>
                  </a:lnTo>
                  <a:lnTo>
                    <a:pt x="1886712" y="1571244"/>
                  </a:lnTo>
                  <a:lnTo>
                    <a:pt x="1886712" y="1312164"/>
                  </a:lnTo>
                  <a:close/>
                </a:path>
                <a:path w="3983990" h="1571625">
                  <a:moveTo>
                    <a:pt x="2235695" y="1257300"/>
                  </a:moveTo>
                  <a:lnTo>
                    <a:pt x="2097024" y="1257300"/>
                  </a:lnTo>
                  <a:lnTo>
                    <a:pt x="2097024" y="1571244"/>
                  </a:lnTo>
                  <a:lnTo>
                    <a:pt x="2235695" y="1571244"/>
                  </a:lnTo>
                  <a:lnTo>
                    <a:pt x="2235695" y="1257300"/>
                  </a:lnTo>
                  <a:close/>
                </a:path>
                <a:path w="3983990" h="1571625">
                  <a:moveTo>
                    <a:pt x="2586228" y="1040892"/>
                  </a:moveTo>
                  <a:lnTo>
                    <a:pt x="2446020" y="1040892"/>
                  </a:lnTo>
                  <a:lnTo>
                    <a:pt x="2446020" y="1571244"/>
                  </a:lnTo>
                  <a:lnTo>
                    <a:pt x="2586228" y="1571244"/>
                  </a:lnTo>
                  <a:lnTo>
                    <a:pt x="2586228" y="1040892"/>
                  </a:lnTo>
                  <a:close/>
                </a:path>
                <a:path w="3983990" h="1571625">
                  <a:moveTo>
                    <a:pt x="2935224" y="656844"/>
                  </a:moveTo>
                  <a:lnTo>
                    <a:pt x="2795016" y="656844"/>
                  </a:lnTo>
                  <a:lnTo>
                    <a:pt x="2795016" y="1571244"/>
                  </a:lnTo>
                  <a:lnTo>
                    <a:pt x="2935224" y="1571244"/>
                  </a:lnTo>
                  <a:lnTo>
                    <a:pt x="2935224" y="656844"/>
                  </a:lnTo>
                  <a:close/>
                </a:path>
                <a:path w="3983990" h="1571625">
                  <a:moveTo>
                    <a:pt x="3284220" y="519684"/>
                  </a:moveTo>
                  <a:lnTo>
                    <a:pt x="3144012" y="519684"/>
                  </a:lnTo>
                  <a:lnTo>
                    <a:pt x="3144012" y="1571244"/>
                  </a:lnTo>
                  <a:lnTo>
                    <a:pt x="3284220" y="1571244"/>
                  </a:lnTo>
                  <a:lnTo>
                    <a:pt x="3284220" y="519684"/>
                  </a:lnTo>
                  <a:close/>
                </a:path>
                <a:path w="3983990" h="1571625">
                  <a:moveTo>
                    <a:pt x="3633216" y="0"/>
                  </a:moveTo>
                  <a:lnTo>
                    <a:pt x="3494532" y="0"/>
                  </a:lnTo>
                  <a:lnTo>
                    <a:pt x="3494532" y="1571244"/>
                  </a:lnTo>
                  <a:lnTo>
                    <a:pt x="3633216" y="1571244"/>
                  </a:lnTo>
                  <a:lnTo>
                    <a:pt x="3633216" y="0"/>
                  </a:lnTo>
                  <a:close/>
                </a:path>
                <a:path w="3983990" h="1571625">
                  <a:moveTo>
                    <a:pt x="3983736" y="67056"/>
                  </a:moveTo>
                  <a:lnTo>
                    <a:pt x="3843528" y="67056"/>
                  </a:lnTo>
                  <a:lnTo>
                    <a:pt x="3843528" y="1571244"/>
                  </a:lnTo>
                  <a:lnTo>
                    <a:pt x="3983736" y="1571244"/>
                  </a:lnTo>
                  <a:lnTo>
                    <a:pt x="3983736" y="67056"/>
                  </a:lnTo>
                  <a:close/>
                </a:path>
              </a:pathLst>
            </a:custGeom>
            <a:solidFill>
              <a:srgbClr val="E612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7636" y="4469892"/>
              <a:ext cx="4253865" cy="1862455"/>
            </a:xfrm>
            <a:custGeom>
              <a:avLst/>
              <a:gdLst/>
              <a:ahLst/>
              <a:cxnLst/>
              <a:rect l="l" t="t" r="r" b="b"/>
              <a:pathLst>
                <a:path w="4253865" h="1862454">
                  <a:moveTo>
                    <a:pt x="4223004" y="1831847"/>
                  </a:moveTo>
                  <a:lnTo>
                    <a:pt x="4223004" y="0"/>
                  </a:lnTo>
                </a:path>
                <a:path w="4253865" h="1862454">
                  <a:moveTo>
                    <a:pt x="4223004" y="1831847"/>
                  </a:moveTo>
                  <a:lnTo>
                    <a:pt x="4253484" y="1831847"/>
                  </a:lnTo>
                </a:path>
                <a:path w="4253865" h="1862454">
                  <a:moveTo>
                    <a:pt x="4223004" y="1648967"/>
                  </a:moveTo>
                  <a:lnTo>
                    <a:pt x="4253484" y="1648967"/>
                  </a:lnTo>
                </a:path>
                <a:path w="4253865" h="1862454">
                  <a:moveTo>
                    <a:pt x="4223004" y="1466087"/>
                  </a:moveTo>
                  <a:lnTo>
                    <a:pt x="4253484" y="1466087"/>
                  </a:lnTo>
                </a:path>
                <a:path w="4253865" h="1862454">
                  <a:moveTo>
                    <a:pt x="4223004" y="1281683"/>
                  </a:moveTo>
                  <a:lnTo>
                    <a:pt x="4253484" y="1281683"/>
                  </a:lnTo>
                </a:path>
                <a:path w="4253865" h="1862454">
                  <a:moveTo>
                    <a:pt x="4223004" y="1098803"/>
                  </a:moveTo>
                  <a:lnTo>
                    <a:pt x="4253484" y="1098803"/>
                  </a:lnTo>
                </a:path>
                <a:path w="4253865" h="1862454">
                  <a:moveTo>
                    <a:pt x="4223004" y="915923"/>
                  </a:moveTo>
                  <a:lnTo>
                    <a:pt x="4253484" y="915923"/>
                  </a:lnTo>
                </a:path>
                <a:path w="4253865" h="1862454">
                  <a:moveTo>
                    <a:pt x="4223004" y="733043"/>
                  </a:moveTo>
                  <a:lnTo>
                    <a:pt x="4253484" y="733043"/>
                  </a:lnTo>
                </a:path>
                <a:path w="4253865" h="1862454">
                  <a:moveTo>
                    <a:pt x="4223004" y="550163"/>
                  </a:moveTo>
                  <a:lnTo>
                    <a:pt x="4253484" y="550163"/>
                  </a:lnTo>
                </a:path>
                <a:path w="4253865" h="1862454">
                  <a:moveTo>
                    <a:pt x="4223004" y="365759"/>
                  </a:moveTo>
                  <a:lnTo>
                    <a:pt x="4253484" y="365759"/>
                  </a:lnTo>
                </a:path>
                <a:path w="4253865" h="1862454">
                  <a:moveTo>
                    <a:pt x="4223004" y="182879"/>
                  </a:moveTo>
                  <a:lnTo>
                    <a:pt x="4253484" y="182879"/>
                  </a:lnTo>
                </a:path>
                <a:path w="4253865" h="1862454">
                  <a:moveTo>
                    <a:pt x="4223004" y="0"/>
                  </a:moveTo>
                  <a:lnTo>
                    <a:pt x="4253484" y="0"/>
                  </a:lnTo>
                </a:path>
                <a:path w="4253865" h="1862454">
                  <a:moveTo>
                    <a:pt x="30479" y="1831847"/>
                  </a:moveTo>
                  <a:lnTo>
                    <a:pt x="30479" y="0"/>
                  </a:lnTo>
                </a:path>
                <a:path w="4253865" h="1862454">
                  <a:moveTo>
                    <a:pt x="0" y="1831847"/>
                  </a:moveTo>
                  <a:lnTo>
                    <a:pt x="30479" y="1831847"/>
                  </a:lnTo>
                </a:path>
                <a:path w="4253865" h="1862454">
                  <a:moveTo>
                    <a:pt x="0" y="1627631"/>
                  </a:moveTo>
                  <a:lnTo>
                    <a:pt x="30479" y="1627631"/>
                  </a:lnTo>
                </a:path>
                <a:path w="4253865" h="1862454">
                  <a:moveTo>
                    <a:pt x="0" y="1424939"/>
                  </a:moveTo>
                  <a:lnTo>
                    <a:pt x="30479" y="1424939"/>
                  </a:lnTo>
                </a:path>
                <a:path w="4253865" h="1862454">
                  <a:moveTo>
                    <a:pt x="0" y="1220723"/>
                  </a:moveTo>
                  <a:lnTo>
                    <a:pt x="30479" y="1220723"/>
                  </a:lnTo>
                </a:path>
                <a:path w="4253865" h="1862454">
                  <a:moveTo>
                    <a:pt x="0" y="1018031"/>
                  </a:moveTo>
                  <a:lnTo>
                    <a:pt x="30479" y="1018031"/>
                  </a:lnTo>
                </a:path>
                <a:path w="4253865" h="1862454">
                  <a:moveTo>
                    <a:pt x="0" y="813815"/>
                  </a:moveTo>
                  <a:lnTo>
                    <a:pt x="30479" y="813815"/>
                  </a:lnTo>
                </a:path>
                <a:path w="4253865" h="1862454">
                  <a:moveTo>
                    <a:pt x="0" y="611123"/>
                  </a:moveTo>
                  <a:lnTo>
                    <a:pt x="30479" y="611123"/>
                  </a:lnTo>
                </a:path>
                <a:path w="4253865" h="1862454">
                  <a:moveTo>
                    <a:pt x="0" y="406907"/>
                  </a:moveTo>
                  <a:lnTo>
                    <a:pt x="30479" y="406907"/>
                  </a:lnTo>
                </a:path>
                <a:path w="4253865" h="1862454">
                  <a:moveTo>
                    <a:pt x="0" y="204215"/>
                  </a:moveTo>
                  <a:lnTo>
                    <a:pt x="30479" y="204215"/>
                  </a:lnTo>
                </a:path>
                <a:path w="4253865" h="1862454">
                  <a:moveTo>
                    <a:pt x="0" y="0"/>
                  </a:moveTo>
                  <a:lnTo>
                    <a:pt x="30479" y="0"/>
                  </a:lnTo>
                </a:path>
                <a:path w="4253865" h="1862454">
                  <a:moveTo>
                    <a:pt x="30479" y="1831847"/>
                  </a:moveTo>
                  <a:lnTo>
                    <a:pt x="4223004" y="1831847"/>
                  </a:lnTo>
                </a:path>
                <a:path w="4253865" h="1862454">
                  <a:moveTo>
                    <a:pt x="30479" y="1831847"/>
                  </a:moveTo>
                  <a:lnTo>
                    <a:pt x="30479" y="1862327"/>
                  </a:lnTo>
                </a:path>
                <a:path w="4253865" h="1862454">
                  <a:moveTo>
                    <a:pt x="379475" y="1831847"/>
                  </a:moveTo>
                  <a:lnTo>
                    <a:pt x="379475" y="1862327"/>
                  </a:lnTo>
                </a:path>
                <a:path w="4253865" h="1862454">
                  <a:moveTo>
                    <a:pt x="729995" y="1831847"/>
                  </a:moveTo>
                  <a:lnTo>
                    <a:pt x="729995" y="1862327"/>
                  </a:lnTo>
                </a:path>
                <a:path w="4253865" h="1862454">
                  <a:moveTo>
                    <a:pt x="1078991" y="1831847"/>
                  </a:moveTo>
                  <a:lnTo>
                    <a:pt x="1078991" y="1862327"/>
                  </a:lnTo>
                </a:path>
                <a:path w="4253865" h="1862454">
                  <a:moveTo>
                    <a:pt x="1427988" y="1831847"/>
                  </a:moveTo>
                  <a:lnTo>
                    <a:pt x="1427988" y="1862327"/>
                  </a:lnTo>
                </a:path>
                <a:path w="4253865" h="1862454">
                  <a:moveTo>
                    <a:pt x="1776983" y="1831847"/>
                  </a:moveTo>
                  <a:lnTo>
                    <a:pt x="1776983" y="1862327"/>
                  </a:lnTo>
                </a:path>
                <a:path w="4253865" h="1862454">
                  <a:moveTo>
                    <a:pt x="2127504" y="1831847"/>
                  </a:moveTo>
                  <a:lnTo>
                    <a:pt x="2127504" y="1862327"/>
                  </a:lnTo>
                </a:path>
                <a:path w="4253865" h="1862454">
                  <a:moveTo>
                    <a:pt x="2476500" y="1831847"/>
                  </a:moveTo>
                  <a:lnTo>
                    <a:pt x="2476500" y="1862327"/>
                  </a:lnTo>
                </a:path>
                <a:path w="4253865" h="1862454">
                  <a:moveTo>
                    <a:pt x="2825496" y="1831847"/>
                  </a:moveTo>
                  <a:lnTo>
                    <a:pt x="2825496" y="1862327"/>
                  </a:lnTo>
                </a:path>
                <a:path w="4253865" h="1862454">
                  <a:moveTo>
                    <a:pt x="3176016" y="1831847"/>
                  </a:moveTo>
                  <a:lnTo>
                    <a:pt x="3176016" y="1862327"/>
                  </a:lnTo>
                </a:path>
                <a:path w="4253865" h="1862454">
                  <a:moveTo>
                    <a:pt x="3525012" y="1831847"/>
                  </a:moveTo>
                  <a:lnTo>
                    <a:pt x="3525012" y="1862327"/>
                  </a:lnTo>
                </a:path>
                <a:path w="4253865" h="1862454">
                  <a:moveTo>
                    <a:pt x="3874008" y="1831847"/>
                  </a:moveTo>
                  <a:lnTo>
                    <a:pt x="3874008" y="1862327"/>
                  </a:lnTo>
                </a:path>
                <a:path w="4253865" h="1862454">
                  <a:moveTo>
                    <a:pt x="4223004" y="1831847"/>
                  </a:moveTo>
                  <a:lnTo>
                    <a:pt x="4223004" y="186232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01749" y="4600829"/>
              <a:ext cx="3145155" cy="1596390"/>
            </a:xfrm>
            <a:custGeom>
              <a:avLst/>
              <a:gdLst/>
              <a:ahLst/>
              <a:cxnLst/>
              <a:rect l="l" t="t" r="r" b="b"/>
              <a:pathLst>
                <a:path w="3145154" h="1596389">
                  <a:moveTo>
                    <a:pt x="0" y="0"/>
                  </a:moveTo>
                  <a:lnTo>
                    <a:pt x="22071" y="60644"/>
                  </a:lnTo>
                  <a:lnTo>
                    <a:pt x="35626" y="99730"/>
                  </a:lnTo>
                  <a:lnTo>
                    <a:pt x="50656" y="143704"/>
                  </a:lnTo>
                  <a:lnTo>
                    <a:pt x="67009" y="191848"/>
                  </a:lnTo>
                  <a:lnTo>
                    <a:pt x="84532" y="243447"/>
                  </a:lnTo>
                  <a:lnTo>
                    <a:pt x="103073" y="297783"/>
                  </a:lnTo>
                  <a:lnTo>
                    <a:pt x="122479" y="354140"/>
                  </a:lnTo>
                  <a:lnTo>
                    <a:pt x="142597" y="411800"/>
                  </a:lnTo>
                  <a:lnTo>
                    <a:pt x="163275" y="470049"/>
                  </a:lnTo>
                  <a:lnTo>
                    <a:pt x="184360" y="528167"/>
                  </a:lnTo>
                  <a:lnTo>
                    <a:pt x="205700" y="585440"/>
                  </a:lnTo>
                  <a:lnTo>
                    <a:pt x="227141" y="641150"/>
                  </a:lnTo>
                  <a:lnTo>
                    <a:pt x="248531" y="694581"/>
                  </a:lnTo>
                  <a:lnTo>
                    <a:pt x="269718" y="745016"/>
                  </a:lnTo>
                  <a:lnTo>
                    <a:pt x="290548" y="791738"/>
                  </a:lnTo>
                  <a:lnTo>
                    <a:pt x="310870" y="834031"/>
                  </a:lnTo>
                  <a:lnTo>
                    <a:pt x="330530" y="871177"/>
                  </a:lnTo>
                  <a:lnTo>
                    <a:pt x="385771" y="949457"/>
                  </a:lnTo>
                  <a:lnTo>
                    <a:pt x="423995" y="984116"/>
                  </a:lnTo>
                  <a:lnTo>
                    <a:pt x="463526" y="1008661"/>
                  </a:lnTo>
                  <a:lnTo>
                    <a:pt x="503841" y="1025311"/>
                  </a:lnTo>
                  <a:lnTo>
                    <a:pt x="544416" y="1036287"/>
                  </a:lnTo>
                  <a:lnTo>
                    <a:pt x="584731" y="1043811"/>
                  </a:lnTo>
                  <a:lnTo>
                    <a:pt x="624262" y="1050101"/>
                  </a:lnTo>
                  <a:lnTo>
                    <a:pt x="662486" y="1057379"/>
                  </a:lnTo>
                  <a:lnTo>
                    <a:pt x="698881" y="1067866"/>
                  </a:lnTo>
                  <a:lnTo>
                    <a:pt x="748792" y="1085579"/>
                  </a:lnTo>
                  <a:lnTo>
                    <a:pt x="798703" y="1102175"/>
                  </a:lnTo>
                  <a:lnTo>
                    <a:pt x="848614" y="1117318"/>
                  </a:lnTo>
                  <a:lnTo>
                    <a:pt x="898525" y="1130669"/>
                  </a:lnTo>
                  <a:lnTo>
                    <a:pt x="948436" y="1141890"/>
                  </a:lnTo>
                  <a:lnTo>
                    <a:pt x="998347" y="1150642"/>
                  </a:lnTo>
                  <a:lnTo>
                    <a:pt x="1048257" y="1156589"/>
                  </a:lnTo>
                  <a:lnTo>
                    <a:pt x="1085091" y="1162739"/>
                  </a:lnTo>
                  <a:lnTo>
                    <a:pt x="1123424" y="1172990"/>
                  </a:lnTo>
                  <a:lnTo>
                    <a:pt x="1162826" y="1184608"/>
                  </a:lnTo>
                  <a:lnTo>
                    <a:pt x="1202867" y="1194859"/>
                  </a:lnTo>
                  <a:lnTo>
                    <a:pt x="1243119" y="1201006"/>
                  </a:lnTo>
                  <a:lnTo>
                    <a:pt x="1283151" y="1200315"/>
                  </a:lnTo>
                  <a:lnTo>
                    <a:pt x="1322534" y="1190052"/>
                  </a:lnTo>
                  <a:lnTo>
                    <a:pt x="1360838" y="1167481"/>
                  </a:lnTo>
                  <a:lnTo>
                    <a:pt x="1397634" y="1129868"/>
                  </a:lnTo>
                  <a:lnTo>
                    <a:pt x="1434447" y="1069917"/>
                  </a:lnTo>
                  <a:lnTo>
                    <a:pt x="1452850" y="1031418"/>
                  </a:lnTo>
                  <a:lnTo>
                    <a:pt x="1471252" y="988192"/>
                  </a:lnTo>
                  <a:lnTo>
                    <a:pt x="1489652" y="940958"/>
                  </a:lnTo>
                  <a:lnTo>
                    <a:pt x="1508050" y="890435"/>
                  </a:lnTo>
                  <a:lnTo>
                    <a:pt x="1526447" y="837340"/>
                  </a:lnTo>
                  <a:lnTo>
                    <a:pt x="1544843" y="782392"/>
                  </a:lnTo>
                  <a:lnTo>
                    <a:pt x="1563237" y="726308"/>
                  </a:lnTo>
                  <a:lnTo>
                    <a:pt x="1581631" y="669806"/>
                  </a:lnTo>
                  <a:lnTo>
                    <a:pt x="1600023" y="613606"/>
                  </a:lnTo>
                  <a:lnTo>
                    <a:pt x="1618414" y="558423"/>
                  </a:lnTo>
                  <a:lnTo>
                    <a:pt x="1636805" y="504978"/>
                  </a:lnTo>
                  <a:lnTo>
                    <a:pt x="1655195" y="453987"/>
                  </a:lnTo>
                  <a:lnTo>
                    <a:pt x="1673584" y="406169"/>
                  </a:lnTo>
                  <a:lnTo>
                    <a:pt x="1691973" y="362241"/>
                  </a:lnTo>
                  <a:lnTo>
                    <a:pt x="1710362" y="322923"/>
                  </a:lnTo>
                  <a:lnTo>
                    <a:pt x="1728750" y="288931"/>
                  </a:lnTo>
                  <a:lnTo>
                    <a:pt x="1779223" y="221475"/>
                  </a:lnTo>
                  <a:lnTo>
                    <a:pt x="1813210" y="186710"/>
                  </a:lnTo>
                  <a:lnTo>
                    <a:pt x="1848623" y="157629"/>
                  </a:lnTo>
                  <a:lnTo>
                    <a:pt x="1884987" y="135173"/>
                  </a:lnTo>
                  <a:lnTo>
                    <a:pt x="1921827" y="120284"/>
                  </a:lnTo>
                  <a:lnTo>
                    <a:pt x="1958667" y="113903"/>
                  </a:lnTo>
                  <a:lnTo>
                    <a:pt x="1995031" y="116971"/>
                  </a:lnTo>
                  <a:lnTo>
                    <a:pt x="2064431" y="155217"/>
                  </a:lnTo>
                  <a:lnTo>
                    <a:pt x="2096515" y="192278"/>
                  </a:lnTo>
                  <a:lnTo>
                    <a:pt x="2126896" y="248844"/>
                  </a:lnTo>
                  <a:lnTo>
                    <a:pt x="2142086" y="286512"/>
                  </a:lnTo>
                  <a:lnTo>
                    <a:pt x="2157277" y="329516"/>
                  </a:lnTo>
                  <a:lnTo>
                    <a:pt x="2172467" y="377167"/>
                  </a:lnTo>
                  <a:lnTo>
                    <a:pt x="2187657" y="428773"/>
                  </a:lnTo>
                  <a:lnTo>
                    <a:pt x="2202848" y="483645"/>
                  </a:lnTo>
                  <a:lnTo>
                    <a:pt x="2218038" y="541091"/>
                  </a:lnTo>
                  <a:lnTo>
                    <a:pt x="2233228" y="600423"/>
                  </a:lnTo>
                  <a:lnTo>
                    <a:pt x="2248419" y="660949"/>
                  </a:lnTo>
                  <a:lnTo>
                    <a:pt x="2263609" y="721980"/>
                  </a:lnTo>
                  <a:lnTo>
                    <a:pt x="2278799" y="782824"/>
                  </a:lnTo>
                  <a:lnTo>
                    <a:pt x="2293989" y="842792"/>
                  </a:lnTo>
                  <a:lnTo>
                    <a:pt x="2309180" y="901193"/>
                  </a:lnTo>
                  <a:lnTo>
                    <a:pt x="2324370" y="957337"/>
                  </a:lnTo>
                  <a:lnTo>
                    <a:pt x="2339560" y="1010534"/>
                  </a:lnTo>
                  <a:lnTo>
                    <a:pt x="2354751" y="1060093"/>
                  </a:lnTo>
                  <a:lnTo>
                    <a:pt x="2369941" y="1105325"/>
                  </a:lnTo>
                  <a:lnTo>
                    <a:pt x="2385131" y="1145538"/>
                  </a:lnTo>
                  <a:lnTo>
                    <a:pt x="2415512" y="1208148"/>
                  </a:lnTo>
                  <a:lnTo>
                    <a:pt x="2445892" y="1242402"/>
                  </a:lnTo>
                  <a:lnTo>
                    <a:pt x="2463379" y="1246871"/>
                  </a:lnTo>
                  <a:lnTo>
                    <a:pt x="2480865" y="1240133"/>
                  </a:lnTo>
                  <a:lnTo>
                    <a:pt x="2515830" y="1197982"/>
                  </a:lnTo>
                  <a:lnTo>
                    <a:pt x="2550789" y="1125839"/>
                  </a:lnTo>
                  <a:lnTo>
                    <a:pt x="2568267" y="1081610"/>
                  </a:lnTo>
                  <a:lnTo>
                    <a:pt x="2585743" y="1033591"/>
                  </a:lnTo>
                  <a:lnTo>
                    <a:pt x="2603218" y="983018"/>
                  </a:lnTo>
                  <a:lnTo>
                    <a:pt x="2620692" y="931127"/>
                  </a:lnTo>
                  <a:lnTo>
                    <a:pt x="2638165" y="879153"/>
                  </a:lnTo>
                  <a:lnTo>
                    <a:pt x="2655638" y="828334"/>
                  </a:lnTo>
                  <a:lnTo>
                    <a:pt x="2673109" y="779904"/>
                  </a:lnTo>
                  <a:lnTo>
                    <a:pt x="2690580" y="735100"/>
                  </a:lnTo>
                  <a:lnTo>
                    <a:pt x="2708050" y="695157"/>
                  </a:lnTo>
                  <a:lnTo>
                    <a:pt x="2742990" y="634802"/>
                  </a:lnTo>
                  <a:lnTo>
                    <a:pt x="2777928" y="608725"/>
                  </a:lnTo>
                  <a:lnTo>
                    <a:pt x="2795397" y="611632"/>
                  </a:lnTo>
                  <a:lnTo>
                    <a:pt x="2828671" y="642422"/>
                  </a:lnTo>
                  <a:lnTo>
                    <a:pt x="2861945" y="698329"/>
                  </a:lnTo>
                  <a:lnTo>
                    <a:pt x="2878582" y="734393"/>
                  </a:lnTo>
                  <a:lnTo>
                    <a:pt x="2895219" y="775167"/>
                  </a:lnTo>
                  <a:lnTo>
                    <a:pt x="2911856" y="820126"/>
                  </a:lnTo>
                  <a:lnTo>
                    <a:pt x="2928493" y="868749"/>
                  </a:lnTo>
                  <a:lnTo>
                    <a:pt x="2945130" y="920511"/>
                  </a:lnTo>
                  <a:lnTo>
                    <a:pt x="2961767" y="974889"/>
                  </a:lnTo>
                  <a:lnTo>
                    <a:pt x="2978404" y="1031361"/>
                  </a:lnTo>
                  <a:lnTo>
                    <a:pt x="2995041" y="1089402"/>
                  </a:lnTo>
                  <a:lnTo>
                    <a:pt x="3011678" y="1148490"/>
                  </a:lnTo>
                  <a:lnTo>
                    <a:pt x="3028315" y="1208101"/>
                  </a:lnTo>
                  <a:lnTo>
                    <a:pt x="3044952" y="1267711"/>
                  </a:lnTo>
                  <a:lnTo>
                    <a:pt x="3061589" y="1326799"/>
                  </a:lnTo>
                  <a:lnTo>
                    <a:pt x="3078226" y="1384840"/>
                  </a:lnTo>
                  <a:lnTo>
                    <a:pt x="3094863" y="1441311"/>
                  </a:lnTo>
                  <a:lnTo>
                    <a:pt x="3111500" y="1495689"/>
                  </a:lnTo>
                  <a:lnTo>
                    <a:pt x="3128137" y="1547450"/>
                  </a:lnTo>
                  <a:lnTo>
                    <a:pt x="3144774" y="1596072"/>
                  </a:lnTo>
                </a:path>
              </a:pathLst>
            </a:custGeom>
            <a:ln w="18288">
              <a:solidFill>
                <a:srgbClr val="0161B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99845" y="6102807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0.06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75410" y="6037884"/>
            <a:ext cx="15430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0.7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8751" y="5978753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1.28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8382" y="5934862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1.71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7632" y="5892190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2.13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7264" y="5849518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2.55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6514" y="5794349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3.09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6145" y="5578551"/>
            <a:ext cx="2057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5.21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95521" y="5194503"/>
            <a:ext cx="20637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Times New Roman"/>
                <a:cs typeface="Times New Roman"/>
              </a:rPr>
              <a:t>8.</a:t>
            </a:r>
            <a:r>
              <a:rPr dirty="0" sz="800" spc="5">
                <a:latin typeface="Times New Roman"/>
                <a:cs typeface="Times New Roman"/>
              </a:rPr>
              <a:t>9</a:t>
            </a:r>
            <a:r>
              <a:rPr dirty="0" sz="800">
                <a:latin typeface="Times New Roman"/>
                <a:cs typeface="Times New Roman"/>
              </a:rPr>
              <a:t>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9117" y="5057647"/>
            <a:ext cx="2578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10.33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8748" y="4537328"/>
            <a:ext cx="2578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15.44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18126" y="4604765"/>
            <a:ext cx="2578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Times New Roman"/>
                <a:cs typeface="Times New Roman"/>
              </a:rPr>
              <a:t>14.78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95696" y="4326610"/>
            <a:ext cx="246379" cy="204088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 spc="-5">
                <a:latin typeface="Times New Roman"/>
                <a:cs typeface="Times New Roman"/>
              </a:rPr>
              <a:t>90%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800" spc="-5">
                <a:latin typeface="Times New Roman"/>
                <a:cs typeface="Times New Roman"/>
              </a:rPr>
              <a:t>80%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800" spc="-5">
                <a:latin typeface="Times New Roman"/>
                <a:cs typeface="Times New Roman"/>
              </a:rPr>
              <a:t>70%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800" spc="-5">
                <a:latin typeface="Times New Roman"/>
                <a:cs typeface="Times New Roman"/>
              </a:rPr>
              <a:t>60%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800" spc="-5">
                <a:latin typeface="Times New Roman"/>
                <a:cs typeface="Times New Roman"/>
              </a:rPr>
              <a:t>50%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800" spc="-5">
                <a:latin typeface="Times New Roman"/>
                <a:cs typeface="Times New Roman"/>
              </a:rPr>
              <a:t>40%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800" spc="-5">
                <a:latin typeface="Times New Roman"/>
                <a:cs typeface="Times New Roman"/>
              </a:rPr>
              <a:t>30%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800" spc="-5">
                <a:latin typeface="Times New Roman"/>
                <a:cs typeface="Times New Roman"/>
              </a:rPr>
              <a:t>20%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800">
                <a:latin typeface="Times New Roman"/>
                <a:cs typeface="Times New Roman"/>
              </a:rPr>
              <a:t>10%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800" spc="-10">
                <a:latin typeface="Times New Roman"/>
                <a:cs typeface="Times New Roman"/>
              </a:rPr>
              <a:t>0%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800" spc="-5">
                <a:latin typeface="Times New Roman"/>
                <a:cs typeface="Times New Roman"/>
              </a:rPr>
              <a:t>-</a:t>
            </a:r>
            <a:r>
              <a:rPr dirty="0" sz="800">
                <a:latin typeface="Times New Roman"/>
                <a:cs typeface="Times New Roman"/>
              </a:rPr>
              <a:t>1</a:t>
            </a:r>
            <a:r>
              <a:rPr dirty="0" sz="800" spc="-10">
                <a:latin typeface="Times New Roman"/>
                <a:cs typeface="Times New Roman"/>
              </a:rPr>
              <a:t>0</a:t>
            </a:r>
            <a:r>
              <a:rPr dirty="0" sz="800">
                <a:latin typeface="Times New Roman"/>
                <a:cs typeface="Times New Roman"/>
              </a:rPr>
              <a:t>%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7659" y="4387341"/>
            <a:ext cx="127635" cy="1980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18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800" spc="-10">
                <a:latin typeface="Times New Roman"/>
                <a:cs typeface="Times New Roman"/>
              </a:rPr>
              <a:t>16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800" spc="-10">
                <a:latin typeface="Times New Roman"/>
                <a:cs typeface="Times New Roman"/>
              </a:rPr>
              <a:t>14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800" spc="-10">
                <a:latin typeface="Times New Roman"/>
                <a:cs typeface="Times New Roman"/>
              </a:rPr>
              <a:t>12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800" spc="-10"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640"/>
              </a:spcBef>
            </a:pPr>
            <a:r>
              <a:rPr dirty="0" sz="800">
                <a:latin typeface="Times New Roman"/>
                <a:cs typeface="Times New Roman"/>
              </a:rPr>
              <a:t>8</a:t>
            </a:r>
            <a:endParaRPr sz="8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645"/>
              </a:spcBef>
            </a:pPr>
            <a:r>
              <a:rPr dirty="0" sz="800"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645"/>
              </a:spcBef>
            </a:pPr>
            <a:r>
              <a:rPr dirty="0" sz="800"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640"/>
              </a:spcBef>
            </a:pPr>
            <a:r>
              <a:rPr dirty="0" sz="80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645"/>
              </a:spcBef>
            </a:pPr>
            <a:r>
              <a:rPr dirty="0" sz="80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723128" y="4177284"/>
          <a:ext cx="5275580" cy="2378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"/>
                <a:gridCol w="940435"/>
                <a:gridCol w="981709"/>
                <a:gridCol w="1062355"/>
                <a:gridCol w="1062355"/>
                <a:gridCol w="713104"/>
                <a:gridCol w="300354"/>
              </a:tblGrid>
              <a:tr h="2720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中国利拉鲁肽生物类似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研发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格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局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B="0" marT="2413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90881">
                <a:tc gridSpan="2"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厂商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74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药物类型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给药方式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研发进度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状态开始日期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881"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诺和诺德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74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上市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2011/03/04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881"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华东医药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74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上市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2023/03/28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881"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通化东宝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74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申请上市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2022/06/09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880"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正大天晴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74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申请上市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2022/10/21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868"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翰宇药业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74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合成多肽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申请上市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893"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珠海联邦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74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2020/07/30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893">
                <a:tc gridSpan="2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东阳光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74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2020/08/19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880"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江苏万邦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74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2020/08/24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893">
                <a:tc gridSpan="2"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重庆宸安/重庆派金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74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2021/02/05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880"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双鹭药业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774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重组多肽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注射剂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III期临床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2021/08/06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988872" y="6338722"/>
            <a:ext cx="40735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950" algn="l"/>
                <a:tab pos="711200" algn="l"/>
                <a:tab pos="1060450" algn="l"/>
                <a:tab pos="1410335" algn="l"/>
                <a:tab pos="1759585" algn="l"/>
                <a:tab pos="2108835" algn="l"/>
                <a:tab pos="2458085" algn="l"/>
                <a:tab pos="2807970" algn="l"/>
                <a:tab pos="3157855" algn="l"/>
                <a:tab pos="3507104" algn="l"/>
                <a:tab pos="3856354" algn="l"/>
              </a:tabLst>
            </a:pP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6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7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8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9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0</a:t>
            </a:r>
            <a:r>
              <a:rPr dirty="0" sz="800" spc="-10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57527" y="6536435"/>
            <a:ext cx="243840" cy="60960"/>
          </a:xfrm>
          <a:custGeom>
            <a:avLst/>
            <a:gdLst/>
            <a:ahLst/>
            <a:cxnLst/>
            <a:rect l="l" t="t" r="r" b="b"/>
            <a:pathLst>
              <a:path w="243839" h="60959">
                <a:moveTo>
                  <a:pt x="243840" y="0"/>
                </a:moveTo>
                <a:lnTo>
                  <a:pt x="0" y="0"/>
                </a:lnTo>
                <a:lnTo>
                  <a:pt x="0" y="60960"/>
                </a:lnTo>
                <a:lnTo>
                  <a:pt x="243840" y="60960"/>
                </a:lnTo>
                <a:lnTo>
                  <a:pt x="243840" y="0"/>
                </a:lnTo>
                <a:close/>
              </a:path>
            </a:pathLst>
          </a:custGeom>
          <a:solidFill>
            <a:srgbClr val="E612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53085" y="6490208"/>
            <a:ext cx="3357879" cy="27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7353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微软雅黑"/>
                <a:cs typeface="微软雅黑"/>
              </a:rPr>
              <a:t>销售收入（亿丹麦克朗）</a:t>
            </a:r>
            <a:endParaRPr sz="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77996" y="656691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 h="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18288">
            <a:solidFill>
              <a:srgbClr val="0161B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085" y="6615480"/>
            <a:ext cx="335787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证监</a:t>
            </a:r>
            <a:r>
              <a:rPr dirty="0" sz="800">
                <a:latin typeface="黑体"/>
                <a:cs typeface="黑体"/>
              </a:rPr>
              <a:t>会审</a:t>
            </a:r>
            <a:r>
              <a:rPr dirty="0" sz="800" spc="-15">
                <a:latin typeface="黑体"/>
                <a:cs typeface="黑体"/>
              </a:rPr>
              <a:t>核</a:t>
            </a:r>
            <a:r>
              <a:rPr dirty="0" sz="800">
                <a:latin typeface="黑体"/>
                <a:cs typeface="黑体"/>
              </a:rPr>
              <a:t>华创</a:t>
            </a:r>
            <a:r>
              <a:rPr dirty="0" sz="800" spc="-15">
                <a:latin typeface="黑体"/>
                <a:cs typeface="黑体"/>
              </a:rPr>
              <a:t>证</a:t>
            </a:r>
            <a:r>
              <a:rPr dirty="0" sz="800">
                <a:latin typeface="黑体"/>
                <a:cs typeface="黑体"/>
              </a:rPr>
              <a:t>券投</a:t>
            </a:r>
            <a:r>
              <a:rPr dirty="0" sz="800" spc="-15">
                <a:latin typeface="黑体"/>
                <a:cs typeface="黑体"/>
              </a:rPr>
              <a:t>资</a:t>
            </a:r>
            <a:r>
              <a:rPr dirty="0" sz="800">
                <a:latin typeface="黑体"/>
                <a:cs typeface="黑体"/>
              </a:rPr>
              <a:t>咨询</a:t>
            </a:r>
            <a:r>
              <a:rPr dirty="0" sz="800" spc="-15">
                <a:latin typeface="黑体"/>
                <a:cs typeface="黑体"/>
              </a:rPr>
              <a:t>业</a:t>
            </a:r>
            <a:r>
              <a:rPr dirty="0" sz="800">
                <a:latin typeface="黑体"/>
                <a:cs typeface="黑体"/>
              </a:rPr>
              <a:t>务资</a:t>
            </a:r>
            <a:r>
              <a:rPr dirty="0" sz="800" spc="-15">
                <a:latin typeface="黑体"/>
                <a:cs typeface="黑体"/>
              </a:rPr>
              <a:t>格</a:t>
            </a:r>
            <a:r>
              <a:rPr dirty="0" sz="800">
                <a:latin typeface="黑体"/>
                <a:cs typeface="黑体"/>
              </a:rPr>
              <a:t>批文</a:t>
            </a:r>
            <a:r>
              <a:rPr dirty="0" sz="800" spc="-15">
                <a:latin typeface="黑体"/>
                <a:cs typeface="黑体"/>
              </a:rPr>
              <a:t>号</a:t>
            </a:r>
            <a:r>
              <a:rPr dirty="0" sz="800">
                <a:latin typeface="黑体"/>
                <a:cs typeface="黑体"/>
              </a:rPr>
              <a:t>：证</a:t>
            </a:r>
            <a:r>
              <a:rPr dirty="0" sz="800" spc="-15">
                <a:latin typeface="黑体"/>
                <a:cs typeface="黑体"/>
              </a:rPr>
              <a:t>监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5">
                <a:latin typeface="黑体"/>
                <a:cs typeface="黑体"/>
              </a:rPr>
              <a:t>（</a:t>
            </a:r>
            <a:r>
              <a:rPr dirty="0" sz="800" spc="-5">
                <a:latin typeface="Arial"/>
                <a:cs typeface="Arial"/>
              </a:rPr>
              <a:t>2009</a:t>
            </a:r>
            <a:r>
              <a:rPr dirty="0" sz="800" spc="-5">
                <a:latin typeface="黑体"/>
                <a:cs typeface="黑体"/>
              </a:rPr>
              <a:t>）</a:t>
            </a:r>
            <a:r>
              <a:rPr dirty="0" sz="800" spc="-5">
                <a:latin typeface="Arial"/>
                <a:cs typeface="Arial"/>
              </a:rPr>
              <a:t>1210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>
                <a:latin typeface="黑体"/>
                <a:cs typeface="黑体"/>
              </a:rPr>
              <a:t>号</a:t>
            </a:r>
            <a:endParaRPr sz="8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7397" y="6615480"/>
            <a:ext cx="944244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10">
                <a:latin typeface="黑体"/>
                <a:cs typeface="黑体"/>
              </a:rPr>
              <a:t>未经</a:t>
            </a:r>
            <a:r>
              <a:rPr dirty="0" sz="800">
                <a:latin typeface="黑体"/>
                <a:cs typeface="黑体"/>
              </a:rPr>
              <a:t>许可</a:t>
            </a:r>
            <a:r>
              <a:rPr dirty="0" sz="800" spc="-15">
                <a:latin typeface="黑体"/>
                <a:cs typeface="黑体"/>
              </a:rPr>
              <a:t>，</a:t>
            </a:r>
            <a:r>
              <a:rPr dirty="0" sz="800">
                <a:latin typeface="黑体"/>
                <a:cs typeface="黑体"/>
              </a:rPr>
              <a:t>禁止</a:t>
            </a:r>
            <a:r>
              <a:rPr dirty="0" sz="800" spc="-15">
                <a:latin typeface="黑体"/>
                <a:cs typeface="黑体"/>
              </a:rPr>
              <a:t>转</a:t>
            </a:r>
            <a:r>
              <a:rPr dirty="0" sz="800">
                <a:latin typeface="黑体"/>
                <a:cs typeface="黑体"/>
              </a:rPr>
              <a:t>载</a:t>
            </a:r>
            <a:endParaRPr sz="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1516" y="6595973"/>
            <a:ext cx="1003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4766" y="303987"/>
            <a:ext cx="58166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本周关注：华东医药糖尿病和减重管线梳理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40551" y="6435344"/>
            <a:ext cx="48590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资料来源：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Wind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，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诺和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诺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德公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，中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华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医学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会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糖尿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学分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会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《中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国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2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型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糖尿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防治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指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南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（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2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0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2</a:t>
            </a:r>
            <a:r>
              <a:rPr dirty="0" sz="900" spc="-10">
                <a:solidFill>
                  <a:srgbClr val="57585B"/>
                </a:solidFill>
                <a:latin typeface="微软雅黑"/>
                <a:cs typeface="微软雅黑"/>
              </a:rPr>
              <a:t>0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年 版）》，国家卫健委《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中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国居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民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营养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与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慢性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病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状况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报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告</a:t>
            </a:r>
            <a:r>
              <a:rPr dirty="0" sz="900" spc="-10">
                <a:solidFill>
                  <a:srgbClr val="57585B"/>
                </a:solidFill>
                <a:latin typeface="微软雅黑"/>
                <a:cs typeface="微软雅黑"/>
              </a:rPr>
              <a:t>(2020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年</a:t>
            </a:r>
            <a:r>
              <a:rPr dirty="0" sz="900" spc="-5">
                <a:solidFill>
                  <a:srgbClr val="57585B"/>
                </a:solidFill>
                <a:latin typeface="微软雅黑"/>
                <a:cs typeface="微软雅黑"/>
              </a:rPr>
              <a:t>)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》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，中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康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，华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创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证券</a:t>
            </a:r>
            <a:r>
              <a:rPr dirty="0" sz="900" spc="-15">
                <a:solidFill>
                  <a:srgbClr val="57585B"/>
                </a:solidFill>
                <a:latin typeface="微软雅黑"/>
                <a:cs typeface="微软雅黑"/>
              </a:rPr>
              <a:t>测</a:t>
            </a:r>
            <a:r>
              <a:rPr dirty="0" sz="900">
                <a:solidFill>
                  <a:srgbClr val="57585B"/>
                </a:solidFill>
                <a:latin typeface="微软雅黑"/>
                <a:cs typeface="微软雅黑"/>
              </a:rPr>
              <a:t>算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687" y="1082420"/>
            <a:ext cx="10359390" cy="923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5"/>
              </a:spcBef>
              <a:tabLst>
                <a:tab pos="323215" algn="l"/>
              </a:tabLst>
            </a:pPr>
            <a:r>
              <a:rPr dirty="0" sz="1400" b="0">
                <a:solidFill>
                  <a:srgbClr val="00AFEF"/>
                </a:solidFill>
                <a:latin typeface="微软雅黑 Light"/>
                <a:cs typeface="微软雅黑 Light"/>
              </a:rPr>
              <a:t>┃	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糖尿病：首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个国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产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利拉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鲁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肽获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批</a:t>
            </a:r>
            <a:r>
              <a:rPr dirty="0" sz="1400" spc="-15" b="1">
                <a:solidFill>
                  <a:srgbClr val="57585B"/>
                </a:solidFill>
                <a:latin typeface="微软雅黑"/>
                <a:cs typeface="微软雅黑"/>
              </a:rPr>
              <a:t>上</a:t>
            </a:r>
            <a:r>
              <a:rPr dirty="0" sz="1400" b="1">
                <a:solidFill>
                  <a:srgbClr val="57585B"/>
                </a:solidFill>
                <a:latin typeface="微软雅黑"/>
                <a:cs typeface="微软雅黑"/>
              </a:rPr>
              <a:t>市</a:t>
            </a:r>
            <a:endParaRPr sz="1400">
              <a:latin typeface="微软雅黑"/>
              <a:cs typeface="微软雅黑"/>
            </a:endParaRPr>
          </a:p>
          <a:p>
            <a:pPr marL="192405" marR="5080" indent="-180340">
              <a:lnSpc>
                <a:spcPct val="119300"/>
              </a:lnSpc>
              <a:spcBef>
                <a:spcPts val="1375"/>
              </a:spcBef>
              <a:buFont typeface="Arial"/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公司利拉鲁肽作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为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首个国产利拉鲁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注射液，仍有望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借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助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公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司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强大的糖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尿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病销售渠道在较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短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的窗口期内实现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快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速放</a:t>
            </a:r>
            <a:r>
              <a:rPr dirty="0" sz="1400" spc="10">
                <a:solidFill>
                  <a:srgbClr val="57585B"/>
                </a:solidFill>
                <a:latin typeface="微软雅黑"/>
                <a:cs typeface="微软雅黑"/>
              </a:rPr>
              <a:t>量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。根据测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算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，  我们预计公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司利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拉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鲁肽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注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射液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糖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尿病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适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应症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将</a:t>
            </a:r>
            <a:r>
              <a:rPr dirty="0" sz="1400" spc="-5">
                <a:solidFill>
                  <a:srgbClr val="57585B"/>
                </a:solidFill>
                <a:latin typeface="微软雅黑"/>
                <a:cs typeface="微软雅黑"/>
              </a:rPr>
              <a:t>在2025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年达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到</a:t>
            </a:r>
            <a:r>
              <a:rPr dirty="0" sz="1400" spc="-10">
                <a:solidFill>
                  <a:srgbClr val="57585B"/>
                </a:solidFill>
                <a:latin typeface="微软雅黑"/>
                <a:cs typeface="微软雅黑"/>
              </a:rPr>
              <a:t>6.3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亿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元的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销</a:t>
            </a:r>
            <a:r>
              <a:rPr dirty="0" sz="1400" spc="-15">
                <a:solidFill>
                  <a:srgbClr val="57585B"/>
                </a:solidFill>
                <a:latin typeface="微软雅黑"/>
                <a:cs typeface="微软雅黑"/>
              </a:rPr>
              <a:t>售峰</a:t>
            </a:r>
            <a:r>
              <a:rPr dirty="0" sz="1400" spc="5">
                <a:solidFill>
                  <a:srgbClr val="57585B"/>
                </a:solidFill>
                <a:latin typeface="微软雅黑"/>
                <a:cs typeface="微软雅黑"/>
              </a:rPr>
              <a:t>值</a:t>
            </a:r>
            <a:r>
              <a:rPr dirty="0" sz="1400">
                <a:solidFill>
                  <a:srgbClr val="57585B"/>
                </a:solidFill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0271" y="2104644"/>
            <a:ext cx="4780915" cy="288290"/>
          </a:xfrm>
          <a:prstGeom prst="rect">
            <a:avLst/>
          </a:prstGeom>
          <a:solidFill>
            <a:srgbClr val="0A4EA1"/>
          </a:solidFill>
        </p:spPr>
        <p:txBody>
          <a:bodyPr wrap="square" lIns="0" tIns="4000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15"/>
              </a:spcBef>
            </a:pPr>
            <a:r>
              <a:rPr dirty="0" sz="1200" b="1">
                <a:solidFill>
                  <a:srgbClr val="FFFFFF"/>
                </a:solidFill>
                <a:latin typeface="微软雅黑"/>
                <a:cs typeface="微软雅黑"/>
              </a:rPr>
              <a:t>华东医药利拉鲁肽糖尿病销售收入测算</a:t>
            </a:r>
            <a:endParaRPr sz="1200">
              <a:latin typeface="微软雅黑"/>
              <a:cs typeface="微软雅黑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0753" y="2448432"/>
          <a:ext cx="11317605" cy="383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510"/>
                <a:gridCol w="635635"/>
                <a:gridCol w="635635"/>
                <a:gridCol w="635635"/>
                <a:gridCol w="635635"/>
                <a:gridCol w="635635"/>
                <a:gridCol w="635634"/>
                <a:gridCol w="635634"/>
                <a:gridCol w="635634"/>
                <a:gridCol w="635634"/>
                <a:gridCol w="635634"/>
                <a:gridCol w="635634"/>
                <a:gridCol w="728345"/>
                <a:gridCol w="635634"/>
              </a:tblGrid>
              <a:tr h="200787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2023E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2024E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2025E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2026E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2027E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2028E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5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2029E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2030E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2031E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2032E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A4EA1"/>
                    </a:solidFill>
                  </a:tcPr>
                </a:tc>
              </a:tr>
              <a:tr h="200913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中国总人口（亿）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14.19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14.20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14.22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14.23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14.25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14.26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yoy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-0.1%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3"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118235" algn="l"/>
                        </a:tabLst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其中：	</a:t>
                      </a:r>
                      <a:r>
                        <a:rPr dirty="0" sz="800" spc="-5">
                          <a:latin typeface="微软雅黑"/>
                          <a:cs typeface="微软雅黑"/>
                        </a:rPr>
                        <a:t>0-5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岁人口（亿）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0.79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3"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6-17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岁人口（亿）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3"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18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岁及以上人口（亿）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7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4">
                <a:tc grid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b="1">
                          <a:latin typeface="微软雅黑"/>
                          <a:cs typeface="微软雅黑"/>
                        </a:rPr>
                        <a:t>糖尿病适应症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AEDF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913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糖尿病患病率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11.9%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12.0%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12.1%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12.2%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12.3%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12.4%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12.5%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12.6%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12.7%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3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II型糖尿病占比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3">
                <a:tc>
                  <a:txBody>
                    <a:bodyPr/>
                    <a:lstStyle/>
                    <a:p>
                      <a:pPr marL="871855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II型糖尿病患者人数（</a:t>
                      </a:r>
                      <a:r>
                        <a:rPr dirty="0" sz="800" spc="-15">
                          <a:latin typeface="微软雅黑"/>
                          <a:cs typeface="微软雅黑"/>
                        </a:rPr>
                        <a:t>亿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1.46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1.48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1.49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1.50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1.52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1.53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1.54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1.56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1.57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1.59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1.60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1.62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1.63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4">
                <a:tc>
                  <a:txBody>
                    <a:bodyPr/>
                    <a:lstStyle/>
                    <a:p>
                      <a:pPr algn="ctr" marL="635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治疗率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32.8%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33.0%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33.2%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33.4%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33.6%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33.8%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34.0%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34.2%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34.4%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1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34.6%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34.8%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35.0%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35.2%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3">
                <a:tc>
                  <a:txBody>
                    <a:bodyPr/>
                    <a:lstStyle/>
                    <a:p>
                      <a:pPr marL="871855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II型糖尿病用药人数（</a:t>
                      </a:r>
                      <a:r>
                        <a:rPr dirty="0" sz="800" spc="-15">
                          <a:latin typeface="微软雅黑"/>
                          <a:cs typeface="微软雅黑"/>
                        </a:rPr>
                        <a:t>亿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0.48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0.49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0.49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0.50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0.57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3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GLP-1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使用率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19%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23%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27%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4">
                <a:tc>
                  <a:txBody>
                    <a:bodyPr/>
                    <a:lstStyle/>
                    <a:p>
                      <a:pPr marL="958850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GLP-1</a:t>
                      </a:r>
                      <a:r>
                        <a:rPr dirty="0" sz="800">
                          <a:latin typeface="微软雅黑"/>
                          <a:cs typeface="微软雅黑"/>
                        </a:rPr>
                        <a:t>使用人数（万）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119.8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219.1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320.9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426.1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534.6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646.2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761.1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879.3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1000.7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1125.6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1253.8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1385.4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1520.6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786">
                <a:tc>
                  <a:txBody>
                    <a:bodyPr/>
                    <a:lstStyle/>
                    <a:p>
                      <a:pPr marL="952500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利拉鲁肽用药人数占比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81%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65%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50%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40%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30%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18%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64">
                <a:tc>
                  <a:txBody>
                    <a:bodyPr/>
                    <a:lstStyle/>
                    <a:p>
                      <a:pPr marL="952500" marR="31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华东利拉鲁肽市场份额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10%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01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使用年费（万元）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0.4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0.1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14"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>
                          <a:latin typeface="微软雅黑"/>
                          <a:cs typeface="微软雅黑"/>
                        </a:rPr>
                        <a:t>年费调整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-30%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-30%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-20%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-10%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-10%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-5%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800" spc="-5">
                          <a:latin typeface="微软雅黑"/>
                          <a:cs typeface="微软雅黑"/>
                        </a:rPr>
                        <a:t>0%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200901">
                <a:tc>
                  <a:txBody>
                    <a:bodyPr/>
                    <a:lstStyle/>
                    <a:p>
                      <a:pPr marL="902335" marR="31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糖尿病销售收入（亿元）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0.68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4.49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6.33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5.97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4.96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5.08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5.43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5.75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5.72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5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5.23</a:t>
                      </a:r>
                      <a:endParaRPr sz="800">
                        <a:latin typeface="微软雅黑"/>
                        <a:cs typeface="微软雅黑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FCE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6489</dc:creator>
  <dc:title>PowerPoint 演示文稿</dc:title>
  <dcterms:created xsi:type="dcterms:W3CDTF">2023-05-28T07:23:48Z</dcterms:created>
  <dcterms:modified xsi:type="dcterms:W3CDTF">2023-05-28T07:23:48Z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2023-05-28T00:00:00Z</vt:filetime>
  </property>
</Properties>
</file>